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89" r:id="rId7"/>
    <p:sldId id="260" r:id="rId8"/>
    <p:sldId id="261" r:id="rId9"/>
    <p:sldId id="262" r:id="rId10"/>
    <p:sldId id="263" r:id="rId11"/>
    <p:sldId id="264" r:id="rId12"/>
    <p:sldId id="265" r:id="rId13"/>
    <p:sldId id="266" r:id="rId14"/>
    <p:sldId id="267" r:id="rId15"/>
    <p:sldId id="268" r:id="rId16"/>
    <p:sldId id="269" r:id="rId17"/>
    <p:sldId id="270" r:id="rId18"/>
    <p:sldId id="29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8" r:id="rId32"/>
    <p:sldId id="283" r:id="rId33"/>
    <p:sldId id="284" r:id="rId34"/>
    <p:sldId id="285" r:id="rId35"/>
    <p:sldId id="286"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Users\Laura%20Liz\Documents\MEGA\Downloads\balance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Hoja1!$B$47:$B$50</c:f>
              <c:strCache>
                <c:ptCount val="4"/>
                <c:pt idx="0">
                  <c:v>Precio</c:v>
                </c:pt>
                <c:pt idx="1">
                  <c:v>Entrada de productos importados más económicos</c:v>
                </c:pt>
                <c:pt idx="2">
                  <c:v>Ingreso del Consumidor</c:v>
                </c:pt>
                <c:pt idx="3">
                  <c:v>Gusto del consumidor </c:v>
                </c:pt>
              </c:strCache>
            </c:strRef>
          </c:cat>
          <c:val>
            <c:numRef>
              <c:f>Hoja1!$C$47:$C$50</c:f>
              <c:numCache>
                <c:formatCode>General</c:formatCode>
                <c:ptCount val="4"/>
                <c:pt idx="0">
                  <c:v>18</c:v>
                </c:pt>
                <c:pt idx="1">
                  <c:v>2</c:v>
                </c:pt>
                <c:pt idx="2">
                  <c:v>0</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1" i="0" baseline="0">
                <a:solidFill>
                  <a:sysClr val="windowText" lastClr="000000"/>
                </a:solidFill>
                <a:effectLst/>
              </a:rPr>
              <a:t>NUMERO  DE DESEMPLEADOS</a:t>
            </a:r>
            <a:endParaRPr lang="es-EC">
              <a:solidFill>
                <a:sysClr val="windowText" lastClr="000000"/>
              </a:solidFill>
              <a:effectLst/>
            </a:endParaRPr>
          </a:p>
        </c:rich>
      </c:tx>
      <c:overlay val="0"/>
      <c:spPr>
        <a:noFill/>
        <a:ln>
          <a:noFill/>
        </a:ln>
        <a:effectLst/>
      </c:spPr>
    </c:title>
    <c:autoTitleDeleted val="0"/>
    <c:plotArea>
      <c:layout>
        <c:manualLayout>
          <c:layoutTarget val="inner"/>
          <c:xMode val="edge"/>
          <c:yMode val="edge"/>
          <c:x val="0.12002537182852147"/>
          <c:y val="0.19218137333035798"/>
          <c:w val="0.82686351706036743"/>
          <c:h val="0.67017557142401751"/>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'2.2 Tasa de desempleo '!$A$24:$A$29</c:f>
              <c:numCache>
                <c:formatCode>General</c:formatCode>
                <c:ptCount val="6"/>
                <c:pt idx="0">
                  <c:v>2010</c:v>
                </c:pt>
                <c:pt idx="1">
                  <c:v>2011</c:v>
                </c:pt>
                <c:pt idx="2">
                  <c:v>2012</c:v>
                </c:pt>
                <c:pt idx="3">
                  <c:v>2013</c:v>
                </c:pt>
                <c:pt idx="4">
                  <c:v>2014</c:v>
                </c:pt>
                <c:pt idx="5">
                  <c:v>2015</c:v>
                </c:pt>
              </c:numCache>
            </c:numRef>
          </c:xVal>
          <c:yVal>
            <c:numRef>
              <c:f>'2.2 Tasa de desempleo '!$B$24:$B$29</c:f>
              <c:numCache>
                <c:formatCode>General</c:formatCode>
                <c:ptCount val="6"/>
                <c:pt idx="0">
                  <c:v>323027</c:v>
                </c:pt>
                <c:pt idx="1">
                  <c:v>276787</c:v>
                </c:pt>
                <c:pt idx="2">
                  <c:v>276174</c:v>
                </c:pt>
                <c:pt idx="3">
                  <c:v>288745</c:v>
                </c:pt>
                <c:pt idx="4">
                  <c:v>273414</c:v>
                </c:pt>
                <c:pt idx="5">
                  <c:v>357892</c:v>
                </c:pt>
              </c:numCache>
            </c:numRef>
          </c:yVal>
          <c:smooth val="0"/>
        </c:ser>
        <c:dLbls>
          <c:showLegendKey val="0"/>
          <c:showVal val="0"/>
          <c:showCatName val="0"/>
          <c:showSerName val="0"/>
          <c:showPercent val="0"/>
          <c:showBubbleSize val="0"/>
        </c:dLbls>
        <c:axId val="283403912"/>
        <c:axId val="283404304"/>
      </c:scatterChart>
      <c:valAx>
        <c:axId val="283403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3404304"/>
        <c:crosses val="autoZero"/>
        <c:crossBetween val="midCat"/>
      </c:valAx>
      <c:valAx>
        <c:axId val="28340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8340391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Hoja1!$B$67:$B$70</c:f>
              <c:strCache>
                <c:ptCount val="4"/>
                <c:pt idx="0">
                  <c:v>1 al 10%</c:v>
                </c:pt>
                <c:pt idx="1">
                  <c:v>11 al 15%</c:v>
                </c:pt>
                <c:pt idx="2">
                  <c:v>16 al 20%</c:v>
                </c:pt>
                <c:pt idx="3">
                  <c:v>Más del 20%</c:v>
                </c:pt>
              </c:strCache>
            </c:strRef>
          </c:cat>
          <c:val>
            <c:numRef>
              <c:f>Hoja1!$C$67:$C$70</c:f>
              <c:numCache>
                <c:formatCode>General</c:formatCode>
                <c:ptCount val="4"/>
                <c:pt idx="0">
                  <c:v>0</c:v>
                </c:pt>
                <c:pt idx="1">
                  <c:v>12</c:v>
                </c:pt>
                <c:pt idx="2">
                  <c:v>8</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Hoja1!$B$39:$B$42</c:f>
              <c:strCache>
                <c:ptCount val="4"/>
                <c:pt idx="0">
                  <c:v>Precio</c:v>
                </c:pt>
                <c:pt idx="1">
                  <c:v>Entrada de productos importados más económicos</c:v>
                </c:pt>
                <c:pt idx="2">
                  <c:v>Costos de producción</c:v>
                </c:pt>
                <c:pt idx="3">
                  <c:v>Competencia </c:v>
                </c:pt>
              </c:strCache>
            </c:strRef>
          </c:cat>
          <c:val>
            <c:numRef>
              <c:f>Hoja1!$C$39:$C$42</c:f>
              <c:numCache>
                <c:formatCode>General</c:formatCode>
                <c:ptCount val="4"/>
                <c:pt idx="0">
                  <c:v>0</c:v>
                </c:pt>
                <c:pt idx="1">
                  <c:v>3</c:v>
                </c:pt>
                <c:pt idx="2">
                  <c:v>16</c:v>
                </c:pt>
                <c:pt idx="3">
                  <c:v>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Hoja1!$B$47:$B$50</c:f>
              <c:strCache>
                <c:ptCount val="4"/>
                <c:pt idx="0">
                  <c:v>Precio</c:v>
                </c:pt>
                <c:pt idx="1">
                  <c:v>Entrada de productos importados más económicos</c:v>
                </c:pt>
                <c:pt idx="2">
                  <c:v>Ingreso del Consumidor</c:v>
                </c:pt>
                <c:pt idx="3">
                  <c:v>Gusto del consumidor </c:v>
                </c:pt>
              </c:strCache>
            </c:strRef>
          </c:cat>
          <c:val>
            <c:numRef>
              <c:f>Hoja1!$C$47:$C$50</c:f>
              <c:numCache>
                <c:formatCode>General</c:formatCode>
                <c:ptCount val="4"/>
                <c:pt idx="0">
                  <c:v>18</c:v>
                </c:pt>
                <c:pt idx="1">
                  <c:v>2</c:v>
                </c:pt>
                <c:pt idx="2">
                  <c:v>0</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2"/>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Hoja1!$B$81:$B$83</c:f>
              <c:strCache>
                <c:ptCount val="3"/>
                <c:pt idx="0">
                  <c:v>Precios altos</c:v>
                </c:pt>
                <c:pt idx="1">
                  <c:v>Baja competitividad del producto ofertado</c:v>
                </c:pt>
                <c:pt idx="2">
                  <c:v>Desconocimiento de la marca          </c:v>
                </c:pt>
              </c:strCache>
            </c:strRef>
          </c:cat>
          <c:val>
            <c:numRef>
              <c:f>Hoja1!$C$81:$C$83</c:f>
              <c:numCache>
                <c:formatCode>General</c:formatCode>
                <c:ptCount val="3"/>
                <c:pt idx="0">
                  <c:v>14</c:v>
                </c:pt>
                <c:pt idx="1">
                  <c:v>6</c:v>
                </c:pt>
                <c:pt idx="2">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34CB3-8010-4681-938D-DC5D813908A9}"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BD018524-D12B-4E4C-9C55-623F1F5283B2}">
      <dgm:prSet phldrT="[Texto]"/>
      <dgm:spPr/>
      <dgm:t>
        <a:bodyPr/>
        <a:lstStyle/>
        <a:p>
          <a:r>
            <a:rPr lang="es-EC" dirty="0" smtClean="0"/>
            <a:t>El Ecuador es un país en vías de desarrollo donde las pymes son el eje fundamental de la economía</a:t>
          </a:r>
          <a:endParaRPr lang="es-EC" dirty="0"/>
        </a:p>
      </dgm:t>
    </dgm:pt>
    <dgm:pt modelId="{A78044D0-D06F-4F0E-B0B6-70DB218A3159}" type="parTrans" cxnId="{FCF6B62C-B49F-4225-878B-6AB3EE3D5D08}">
      <dgm:prSet/>
      <dgm:spPr/>
      <dgm:t>
        <a:bodyPr/>
        <a:lstStyle/>
        <a:p>
          <a:endParaRPr lang="es-EC"/>
        </a:p>
      </dgm:t>
    </dgm:pt>
    <dgm:pt modelId="{AA1F1B6E-F3AD-4DD8-9B3B-415AABD2E7BC}" type="sibTrans" cxnId="{FCF6B62C-B49F-4225-878B-6AB3EE3D5D08}">
      <dgm:prSet/>
      <dgm:spPr/>
      <dgm:t>
        <a:bodyPr/>
        <a:lstStyle/>
        <a:p>
          <a:endParaRPr lang="es-EC"/>
        </a:p>
      </dgm:t>
    </dgm:pt>
    <dgm:pt modelId="{C71DCE2C-D161-4696-8BF9-409AE758BC14}">
      <dgm:prSet phldrT="[Texto]"/>
      <dgm:spPr/>
      <dgm:t>
        <a:bodyPr/>
        <a:lstStyle/>
        <a:p>
          <a:r>
            <a:rPr lang="es-EC" dirty="0" smtClean="0"/>
            <a:t>Pymes textiles con dirigentes empíricos, carece de planes de investigación manteniendo líneas de producción tradicional</a:t>
          </a:r>
          <a:endParaRPr lang="es-EC" dirty="0"/>
        </a:p>
      </dgm:t>
    </dgm:pt>
    <dgm:pt modelId="{C2CF8F98-5D95-4C0B-BF15-69D2F58BBEDB}" type="parTrans" cxnId="{8235C542-FD20-4172-9D47-3BAE23F32E3A}">
      <dgm:prSet/>
      <dgm:spPr/>
      <dgm:t>
        <a:bodyPr/>
        <a:lstStyle/>
        <a:p>
          <a:endParaRPr lang="es-EC"/>
        </a:p>
      </dgm:t>
    </dgm:pt>
    <dgm:pt modelId="{89C71A08-BAFA-47D3-8B67-3BAD4AEA1D79}" type="sibTrans" cxnId="{8235C542-FD20-4172-9D47-3BAE23F32E3A}">
      <dgm:prSet/>
      <dgm:spPr/>
      <dgm:t>
        <a:bodyPr/>
        <a:lstStyle/>
        <a:p>
          <a:endParaRPr lang="es-EC"/>
        </a:p>
      </dgm:t>
    </dgm:pt>
    <dgm:pt modelId="{819EBD29-2758-46F6-A4F0-6B6FBCB5CB35}">
      <dgm:prSet phldrT="[Texto]"/>
      <dgm:spPr/>
      <dgm:t>
        <a:bodyPr/>
        <a:lstStyle/>
        <a:p>
          <a:r>
            <a:rPr lang="es-EC" dirty="0" smtClean="0"/>
            <a:t>Afectación de ultimas políticas económicas, y aumento de sobretasas arancelarias.</a:t>
          </a:r>
          <a:endParaRPr lang="es-EC" dirty="0"/>
        </a:p>
      </dgm:t>
    </dgm:pt>
    <dgm:pt modelId="{9F2A9D18-1832-4788-867C-BFFB5460AA03}" type="parTrans" cxnId="{E9FF45A8-DC5B-4C10-A31A-61453767D402}">
      <dgm:prSet/>
      <dgm:spPr/>
      <dgm:t>
        <a:bodyPr/>
        <a:lstStyle/>
        <a:p>
          <a:endParaRPr lang="es-EC"/>
        </a:p>
      </dgm:t>
    </dgm:pt>
    <dgm:pt modelId="{6D42029F-5437-439B-8EF3-56A2FE2D2D72}" type="sibTrans" cxnId="{E9FF45A8-DC5B-4C10-A31A-61453767D402}">
      <dgm:prSet/>
      <dgm:spPr/>
      <dgm:t>
        <a:bodyPr/>
        <a:lstStyle/>
        <a:p>
          <a:endParaRPr lang="es-EC"/>
        </a:p>
      </dgm:t>
    </dgm:pt>
    <dgm:pt modelId="{B71E535B-4720-4772-B2D6-5851133D1CFC}" type="pres">
      <dgm:prSet presAssocID="{B7D34CB3-8010-4681-938D-DC5D813908A9}" presName="Name0" presStyleCnt="0">
        <dgm:presLayoutVars>
          <dgm:chMax val="7"/>
          <dgm:chPref val="7"/>
          <dgm:dir/>
        </dgm:presLayoutVars>
      </dgm:prSet>
      <dgm:spPr/>
      <dgm:t>
        <a:bodyPr/>
        <a:lstStyle/>
        <a:p>
          <a:endParaRPr lang="es-EC"/>
        </a:p>
      </dgm:t>
    </dgm:pt>
    <dgm:pt modelId="{38B4C247-CC2E-4F96-B12C-846CFA08D3CB}" type="pres">
      <dgm:prSet presAssocID="{B7D34CB3-8010-4681-938D-DC5D813908A9}" presName="Name1" presStyleCnt="0"/>
      <dgm:spPr/>
    </dgm:pt>
    <dgm:pt modelId="{8AF7846B-1D86-4695-B336-08C3BCB73118}" type="pres">
      <dgm:prSet presAssocID="{B7D34CB3-8010-4681-938D-DC5D813908A9}" presName="cycle" presStyleCnt="0"/>
      <dgm:spPr/>
    </dgm:pt>
    <dgm:pt modelId="{7E7EB8E8-7136-4059-883D-AFE66C186810}" type="pres">
      <dgm:prSet presAssocID="{B7D34CB3-8010-4681-938D-DC5D813908A9}" presName="srcNode" presStyleLbl="node1" presStyleIdx="0" presStyleCnt="3"/>
      <dgm:spPr/>
    </dgm:pt>
    <dgm:pt modelId="{3B1743DE-C955-4FB1-9809-330D6E9843EC}" type="pres">
      <dgm:prSet presAssocID="{B7D34CB3-8010-4681-938D-DC5D813908A9}" presName="conn" presStyleLbl="parChTrans1D2" presStyleIdx="0" presStyleCnt="1"/>
      <dgm:spPr/>
      <dgm:t>
        <a:bodyPr/>
        <a:lstStyle/>
        <a:p>
          <a:endParaRPr lang="es-EC"/>
        </a:p>
      </dgm:t>
    </dgm:pt>
    <dgm:pt modelId="{737E282F-D2A2-4407-9B6A-A9FF0E0DAF39}" type="pres">
      <dgm:prSet presAssocID="{B7D34CB3-8010-4681-938D-DC5D813908A9}" presName="extraNode" presStyleLbl="node1" presStyleIdx="0" presStyleCnt="3"/>
      <dgm:spPr/>
    </dgm:pt>
    <dgm:pt modelId="{821D8C8B-99BA-4D2D-8CBC-61B03A1510F6}" type="pres">
      <dgm:prSet presAssocID="{B7D34CB3-8010-4681-938D-DC5D813908A9}" presName="dstNode" presStyleLbl="node1" presStyleIdx="0" presStyleCnt="3"/>
      <dgm:spPr/>
    </dgm:pt>
    <dgm:pt modelId="{69646E64-3AA8-470A-A56D-F3D3BA7C79FE}" type="pres">
      <dgm:prSet presAssocID="{BD018524-D12B-4E4C-9C55-623F1F5283B2}" presName="text_1" presStyleLbl="node1" presStyleIdx="0" presStyleCnt="3">
        <dgm:presLayoutVars>
          <dgm:bulletEnabled val="1"/>
        </dgm:presLayoutVars>
      </dgm:prSet>
      <dgm:spPr/>
      <dgm:t>
        <a:bodyPr/>
        <a:lstStyle/>
        <a:p>
          <a:endParaRPr lang="es-EC"/>
        </a:p>
      </dgm:t>
    </dgm:pt>
    <dgm:pt modelId="{3A6593CD-5DD1-4EE8-9757-8D8EA0B6B50E}" type="pres">
      <dgm:prSet presAssocID="{BD018524-D12B-4E4C-9C55-623F1F5283B2}" presName="accent_1" presStyleCnt="0"/>
      <dgm:spPr/>
    </dgm:pt>
    <dgm:pt modelId="{07E8141D-A74B-4610-85C4-35E953E8CE4F}" type="pres">
      <dgm:prSet presAssocID="{BD018524-D12B-4E4C-9C55-623F1F5283B2}" presName="accentRepeatNode" presStyleLbl="solidFgAcc1" presStyleIdx="0" presStyleCnt="3"/>
      <dgm:spPr/>
    </dgm:pt>
    <dgm:pt modelId="{739AD96F-A7B6-485A-93F1-1108AF059C38}" type="pres">
      <dgm:prSet presAssocID="{C71DCE2C-D161-4696-8BF9-409AE758BC14}" presName="text_2" presStyleLbl="node1" presStyleIdx="1" presStyleCnt="3">
        <dgm:presLayoutVars>
          <dgm:bulletEnabled val="1"/>
        </dgm:presLayoutVars>
      </dgm:prSet>
      <dgm:spPr/>
      <dgm:t>
        <a:bodyPr/>
        <a:lstStyle/>
        <a:p>
          <a:endParaRPr lang="es-EC"/>
        </a:p>
      </dgm:t>
    </dgm:pt>
    <dgm:pt modelId="{2912F0BD-C4FA-455E-8FA6-A28C0459B977}" type="pres">
      <dgm:prSet presAssocID="{C71DCE2C-D161-4696-8BF9-409AE758BC14}" presName="accent_2" presStyleCnt="0"/>
      <dgm:spPr/>
    </dgm:pt>
    <dgm:pt modelId="{374A8F55-9B81-4E23-8EDE-234B0CC137CB}" type="pres">
      <dgm:prSet presAssocID="{C71DCE2C-D161-4696-8BF9-409AE758BC14}" presName="accentRepeatNode" presStyleLbl="solidFgAcc1" presStyleIdx="1" presStyleCnt="3"/>
      <dgm:spPr/>
    </dgm:pt>
    <dgm:pt modelId="{12048CF7-B126-47B4-B40B-D16F1D25361D}" type="pres">
      <dgm:prSet presAssocID="{819EBD29-2758-46F6-A4F0-6B6FBCB5CB35}" presName="text_3" presStyleLbl="node1" presStyleIdx="2" presStyleCnt="3">
        <dgm:presLayoutVars>
          <dgm:bulletEnabled val="1"/>
        </dgm:presLayoutVars>
      </dgm:prSet>
      <dgm:spPr/>
      <dgm:t>
        <a:bodyPr/>
        <a:lstStyle/>
        <a:p>
          <a:endParaRPr lang="es-EC"/>
        </a:p>
      </dgm:t>
    </dgm:pt>
    <dgm:pt modelId="{0CF9D13D-6A4D-48A4-A3BD-C5220DE8FD21}" type="pres">
      <dgm:prSet presAssocID="{819EBD29-2758-46F6-A4F0-6B6FBCB5CB35}" presName="accent_3" presStyleCnt="0"/>
      <dgm:spPr/>
    </dgm:pt>
    <dgm:pt modelId="{4DBBF480-C44D-4C28-8F96-55CD2D4404A9}" type="pres">
      <dgm:prSet presAssocID="{819EBD29-2758-46F6-A4F0-6B6FBCB5CB35}" presName="accentRepeatNode" presStyleLbl="solidFgAcc1" presStyleIdx="2" presStyleCnt="3"/>
      <dgm:spPr/>
    </dgm:pt>
  </dgm:ptLst>
  <dgm:cxnLst>
    <dgm:cxn modelId="{E9FF45A8-DC5B-4C10-A31A-61453767D402}" srcId="{B7D34CB3-8010-4681-938D-DC5D813908A9}" destId="{819EBD29-2758-46F6-A4F0-6B6FBCB5CB35}" srcOrd="2" destOrd="0" parTransId="{9F2A9D18-1832-4788-867C-BFFB5460AA03}" sibTransId="{6D42029F-5437-439B-8EF3-56A2FE2D2D72}"/>
    <dgm:cxn modelId="{8235C542-FD20-4172-9D47-3BAE23F32E3A}" srcId="{B7D34CB3-8010-4681-938D-DC5D813908A9}" destId="{C71DCE2C-D161-4696-8BF9-409AE758BC14}" srcOrd="1" destOrd="0" parTransId="{C2CF8F98-5D95-4C0B-BF15-69D2F58BBEDB}" sibTransId="{89C71A08-BAFA-47D3-8B67-3BAD4AEA1D79}"/>
    <dgm:cxn modelId="{1270C1BA-6846-454E-8987-78272A3BFC55}" type="presOf" srcId="{BD018524-D12B-4E4C-9C55-623F1F5283B2}" destId="{69646E64-3AA8-470A-A56D-F3D3BA7C79FE}" srcOrd="0" destOrd="0" presId="urn:microsoft.com/office/officeart/2008/layout/VerticalCurvedList"/>
    <dgm:cxn modelId="{B3EFD493-D682-43D9-8A09-5CF524989EF8}" type="presOf" srcId="{819EBD29-2758-46F6-A4F0-6B6FBCB5CB35}" destId="{12048CF7-B126-47B4-B40B-D16F1D25361D}" srcOrd="0" destOrd="0" presId="urn:microsoft.com/office/officeart/2008/layout/VerticalCurvedList"/>
    <dgm:cxn modelId="{1AFFF1A6-A91E-4D88-9D9D-1D3330BFCF35}" type="presOf" srcId="{C71DCE2C-D161-4696-8BF9-409AE758BC14}" destId="{739AD96F-A7B6-485A-93F1-1108AF059C38}" srcOrd="0" destOrd="0" presId="urn:microsoft.com/office/officeart/2008/layout/VerticalCurvedList"/>
    <dgm:cxn modelId="{FCF6B62C-B49F-4225-878B-6AB3EE3D5D08}" srcId="{B7D34CB3-8010-4681-938D-DC5D813908A9}" destId="{BD018524-D12B-4E4C-9C55-623F1F5283B2}" srcOrd="0" destOrd="0" parTransId="{A78044D0-D06F-4F0E-B0B6-70DB218A3159}" sibTransId="{AA1F1B6E-F3AD-4DD8-9B3B-415AABD2E7BC}"/>
    <dgm:cxn modelId="{D824E306-A3EB-4612-9878-1EE6F243A8E0}" type="presOf" srcId="{AA1F1B6E-F3AD-4DD8-9B3B-415AABD2E7BC}" destId="{3B1743DE-C955-4FB1-9809-330D6E9843EC}" srcOrd="0" destOrd="0" presId="urn:microsoft.com/office/officeart/2008/layout/VerticalCurvedList"/>
    <dgm:cxn modelId="{6172C817-E01F-4BA6-A66B-79CCBD686F40}" type="presOf" srcId="{B7D34CB3-8010-4681-938D-DC5D813908A9}" destId="{B71E535B-4720-4772-B2D6-5851133D1CFC}" srcOrd="0" destOrd="0" presId="urn:microsoft.com/office/officeart/2008/layout/VerticalCurvedList"/>
    <dgm:cxn modelId="{AB5834C0-D8D4-4850-B2A2-3526862F8139}" type="presParOf" srcId="{B71E535B-4720-4772-B2D6-5851133D1CFC}" destId="{38B4C247-CC2E-4F96-B12C-846CFA08D3CB}" srcOrd="0" destOrd="0" presId="urn:microsoft.com/office/officeart/2008/layout/VerticalCurvedList"/>
    <dgm:cxn modelId="{659C4505-8D67-46B9-BA43-806EE494EBAC}" type="presParOf" srcId="{38B4C247-CC2E-4F96-B12C-846CFA08D3CB}" destId="{8AF7846B-1D86-4695-B336-08C3BCB73118}" srcOrd="0" destOrd="0" presId="urn:microsoft.com/office/officeart/2008/layout/VerticalCurvedList"/>
    <dgm:cxn modelId="{E9626A89-0ADD-4EC1-9DEA-C4F9E56D53F9}" type="presParOf" srcId="{8AF7846B-1D86-4695-B336-08C3BCB73118}" destId="{7E7EB8E8-7136-4059-883D-AFE66C186810}" srcOrd="0" destOrd="0" presId="urn:microsoft.com/office/officeart/2008/layout/VerticalCurvedList"/>
    <dgm:cxn modelId="{45C9C857-22E3-4F2F-B871-4F58D3F39117}" type="presParOf" srcId="{8AF7846B-1D86-4695-B336-08C3BCB73118}" destId="{3B1743DE-C955-4FB1-9809-330D6E9843EC}" srcOrd="1" destOrd="0" presId="urn:microsoft.com/office/officeart/2008/layout/VerticalCurvedList"/>
    <dgm:cxn modelId="{7396C1C9-AA23-4A05-8776-A68C4CED6D22}" type="presParOf" srcId="{8AF7846B-1D86-4695-B336-08C3BCB73118}" destId="{737E282F-D2A2-4407-9B6A-A9FF0E0DAF39}" srcOrd="2" destOrd="0" presId="urn:microsoft.com/office/officeart/2008/layout/VerticalCurvedList"/>
    <dgm:cxn modelId="{453EF384-A948-4AF7-BB30-15EC617F6A9C}" type="presParOf" srcId="{8AF7846B-1D86-4695-B336-08C3BCB73118}" destId="{821D8C8B-99BA-4D2D-8CBC-61B03A1510F6}" srcOrd="3" destOrd="0" presId="urn:microsoft.com/office/officeart/2008/layout/VerticalCurvedList"/>
    <dgm:cxn modelId="{7B2F55D1-DB61-4E30-9A05-28EB3821FA61}" type="presParOf" srcId="{38B4C247-CC2E-4F96-B12C-846CFA08D3CB}" destId="{69646E64-3AA8-470A-A56D-F3D3BA7C79FE}" srcOrd="1" destOrd="0" presId="urn:microsoft.com/office/officeart/2008/layout/VerticalCurvedList"/>
    <dgm:cxn modelId="{7AE01277-D123-4406-92C4-3A0ED59DA684}" type="presParOf" srcId="{38B4C247-CC2E-4F96-B12C-846CFA08D3CB}" destId="{3A6593CD-5DD1-4EE8-9757-8D8EA0B6B50E}" srcOrd="2" destOrd="0" presId="urn:microsoft.com/office/officeart/2008/layout/VerticalCurvedList"/>
    <dgm:cxn modelId="{3287592C-4349-4289-AFE1-843E81EEA2EB}" type="presParOf" srcId="{3A6593CD-5DD1-4EE8-9757-8D8EA0B6B50E}" destId="{07E8141D-A74B-4610-85C4-35E953E8CE4F}" srcOrd="0" destOrd="0" presId="urn:microsoft.com/office/officeart/2008/layout/VerticalCurvedList"/>
    <dgm:cxn modelId="{2A1338A6-D726-40D7-B055-00216B3B1800}" type="presParOf" srcId="{38B4C247-CC2E-4F96-B12C-846CFA08D3CB}" destId="{739AD96F-A7B6-485A-93F1-1108AF059C38}" srcOrd="3" destOrd="0" presId="urn:microsoft.com/office/officeart/2008/layout/VerticalCurvedList"/>
    <dgm:cxn modelId="{3DE0CDFE-6E8B-49E3-B8A6-B1316FF39A1C}" type="presParOf" srcId="{38B4C247-CC2E-4F96-B12C-846CFA08D3CB}" destId="{2912F0BD-C4FA-455E-8FA6-A28C0459B977}" srcOrd="4" destOrd="0" presId="urn:microsoft.com/office/officeart/2008/layout/VerticalCurvedList"/>
    <dgm:cxn modelId="{D5A22745-EB5E-4988-A8A9-CCD75794E698}" type="presParOf" srcId="{2912F0BD-C4FA-455E-8FA6-A28C0459B977}" destId="{374A8F55-9B81-4E23-8EDE-234B0CC137CB}" srcOrd="0" destOrd="0" presId="urn:microsoft.com/office/officeart/2008/layout/VerticalCurvedList"/>
    <dgm:cxn modelId="{73CC7593-F654-46B5-A7E7-5EE35969355E}" type="presParOf" srcId="{38B4C247-CC2E-4F96-B12C-846CFA08D3CB}" destId="{12048CF7-B126-47B4-B40B-D16F1D25361D}" srcOrd="5" destOrd="0" presId="urn:microsoft.com/office/officeart/2008/layout/VerticalCurvedList"/>
    <dgm:cxn modelId="{FF97099E-BBB5-4258-999A-7A04394EC836}" type="presParOf" srcId="{38B4C247-CC2E-4F96-B12C-846CFA08D3CB}" destId="{0CF9D13D-6A4D-48A4-A3BD-C5220DE8FD21}" srcOrd="6" destOrd="0" presId="urn:microsoft.com/office/officeart/2008/layout/VerticalCurvedList"/>
    <dgm:cxn modelId="{0D7A9C8F-FD1A-44A9-B4EE-72207E01B302}" type="presParOf" srcId="{0CF9D13D-6A4D-48A4-A3BD-C5220DE8FD21}" destId="{4DBBF480-C44D-4C28-8F96-55CD2D4404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608B2C-8949-4E79-AF31-CF4A19082FEE}"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2E17F02C-ED92-4FF5-A912-1B010AE07C11}">
      <dgm:prSet phldrT="[Texto]"/>
      <dgm:spPr/>
      <dgm:t>
        <a:bodyPr/>
        <a:lstStyle/>
        <a:p>
          <a:r>
            <a:rPr lang="es-EC" dirty="0" smtClean="0"/>
            <a:t>MATERIALES: Las compras del sector textil  se han  contraído en un 22.64% en el periodo de estudio, al ser las compras de materiales  un indicador  que refleja la actividad económica  de las empresas, la disminución de las mismas se relaciona con  la contracción del volumen operacional de las entidades.</a:t>
          </a:r>
          <a:endParaRPr lang="es-EC" dirty="0"/>
        </a:p>
      </dgm:t>
    </dgm:pt>
    <dgm:pt modelId="{DD99C6DE-C377-406B-AB7C-174397BAEBAD}" type="parTrans" cxnId="{F6C7B617-4361-4204-B5D0-79A740088158}">
      <dgm:prSet/>
      <dgm:spPr/>
      <dgm:t>
        <a:bodyPr/>
        <a:lstStyle/>
        <a:p>
          <a:endParaRPr lang="es-EC"/>
        </a:p>
      </dgm:t>
    </dgm:pt>
    <dgm:pt modelId="{7F6E26D1-4BD7-4D37-B5F7-8100F33E3DB7}" type="sibTrans" cxnId="{F6C7B617-4361-4204-B5D0-79A740088158}">
      <dgm:prSet/>
      <dgm:spPr/>
      <dgm:t>
        <a:bodyPr/>
        <a:lstStyle/>
        <a:p>
          <a:endParaRPr lang="es-EC"/>
        </a:p>
      </dgm:t>
    </dgm:pt>
    <dgm:pt modelId="{BF331946-DB32-45C2-A193-7CA9BD3798CA}">
      <dgm:prSet phldrT="[Texto]"/>
      <dgm:spPr/>
      <dgm:t>
        <a:bodyPr/>
        <a:lstStyle/>
        <a:p>
          <a:r>
            <a:rPr lang="es-EC" dirty="0" smtClean="0"/>
            <a:t>MANO DE OBRA: durante los años analizados experimenta un decrecimiento  del 9.75%, al analizar el numero de empleados durante  los 5 años los salarios se incrementaron  en un 8.92%; no se debe a un aumento o disminución de empleados como se ha explicado con anterioridad sino más bien a que por ley nacional los sueldos aumentan de manera anual en el país.</a:t>
          </a:r>
          <a:endParaRPr lang="es-EC" dirty="0"/>
        </a:p>
      </dgm:t>
    </dgm:pt>
    <dgm:pt modelId="{8E1EAE03-6A40-40EB-9D06-B29BAFC543A8}" type="parTrans" cxnId="{BCF3CEED-9AF4-472F-8687-F59BC7E3B4B4}">
      <dgm:prSet/>
      <dgm:spPr/>
      <dgm:t>
        <a:bodyPr/>
        <a:lstStyle/>
        <a:p>
          <a:endParaRPr lang="es-EC"/>
        </a:p>
      </dgm:t>
    </dgm:pt>
    <dgm:pt modelId="{118BE878-BBF5-4580-A1E7-3FF531E29BF5}" type="sibTrans" cxnId="{BCF3CEED-9AF4-472F-8687-F59BC7E3B4B4}">
      <dgm:prSet/>
      <dgm:spPr/>
      <dgm:t>
        <a:bodyPr/>
        <a:lstStyle/>
        <a:p>
          <a:endParaRPr lang="es-EC"/>
        </a:p>
      </dgm:t>
    </dgm:pt>
    <dgm:pt modelId="{A588FF47-E820-4106-9D62-6E5BF73A6362}" type="pres">
      <dgm:prSet presAssocID="{E8608B2C-8949-4E79-AF31-CF4A19082FEE}" presName="Name0" presStyleCnt="0">
        <dgm:presLayoutVars>
          <dgm:chMax val="7"/>
          <dgm:chPref val="7"/>
          <dgm:dir/>
        </dgm:presLayoutVars>
      </dgm:prSet>
      <dgm:spPr/>
      <dgm:t>
        <a:bodyPr/>
        <a:lstStyle/>
        <a:p>
          <a:endParaRPr lang="es-EC"/>
        </a:p>
      </dgm:t>
    </dgm:pt>
    <dgm:pt modelId="{ECC38277-284F-477B-981F-B94FC1A18595}" type="pres">
      <dgm:prSet presAssocID="{E8608B2C-8949-4E79-AF31-CF4A19082FEE}" presName="Name1" presStyleCnt="0"/>
      <dgm:spPr/>
    </dgm:pt>
    <dgm:pt modelId="{0DDDD70E-568A-43AC-A4E7-50AC1A33C4E1}" type="pres">
      <dgm:prSet presAssocID="{E8608B2C-8949-4E79-AF31-CF4A19082FEE}" presName="cycle" presStyleCnt="0"/>
      <dgm:spPr/>
    </dgm:pt>
    <dgm:pt modelId="{A4D58B57-129F-441A-8237-6FD7B4E18A62}" type="pres">
      <dgm:prSet presAssocID="{E8608B2C-8949-4E79-AF31-CF4A19082FEE}" presName="srcNode" presStyleLbl="node1" presStyleIdx="0" presStyleCnt="2"/>
      <dgm:spPr/>
    </dgm:pt>
    <dgm:pt modelId="{CEFE1840-885F-4907-B081-B457DB7879CB}" type="pres">
      <dgm:prSet presAssocID="{E8608B2C-8949-4E79-AF31-CF4A19082FEE}" presName="conn" presStyleLbl="parChTrans1D2" presStyleIdx="0" presStyleCnt="1"/>
      <dgm:spPr/>
      <dgm:t>
        <a:bodyPr/>
        <a:lstStyle/>
        <a:p>
          <a:endParaRPr lang="es-EC"/>
        </a:p>
      </dgm:t>
    </dgm:pt>
    <dgm:pt modelId="{13B6069B-31F1-4159-8A76-9741A8BFA6AC}" type="pres">
      <dgm:prSet presAssocID="{E8608B2C-8949-4E79-AF31-CF4A19082FEE}" presName="extraNode" presStyleLbl="node1" presStyleIdx="0" presStyleCnt="2"/>
      <dgm:spPr/>
    </dgm:pt>
    <dgm:pt modelId="{EAA6010D-B6FB-4B0E-8BE1-A667C1FA5B91}" type="pres">
      <dgm:prSet presAssocID="{E8608B2C-8949-4E79-AF31-CF4A19082FEE}" presName="dstNode" presStyleLbl="node1" presStyleIdx="0" presStyleCnt="2"/>
      <dgm:spPr/>
    </dgm:pt>
    <dgm:pt modelId="{AC8DE52C-6756-4841-BB8B-42DB85ABE293}" type="pres">
      <dgm:prSet presAssocID="{2E17F02C-ED92-4FF5-A912-1B010AE07C11}" presName="text_1" presStyleLbl="node1" presStyleIdx="0" presStyleCnt="2" custScaleY="98441">
        <dgm:presLayoutVars>
          <dgm:bulletEnabled val="1"/>
        </dgm:presLayoutVars>
      </dgm:prSet>
      <dgm:spPr/>
      <dgm:t>
        <a:bodyPr/>
        <a:lstStyle/>
        <a:p>
          <a:endParaRPr lang="es-EC"/>
        </a:p>
      </dgm:t>
    </dgm:pt>
    <dgm:pt modelId="{6789B455-B5BA-44F0-A777-D821B3D960CE}" type="pres">
      <dgm:prSet presAssocID="{2E17F02C-ED92-4FF5-A912-1B010AE07C11}" presName="accent_1" presStyleCnt="0"/>
      <dgm:spPr/>
    </dgm:pt>
    <dgm:pt modelId="{147F3675-74B8-47C7-BDDD-25540F42DF70}" type="pres">
      <dgm:prSet presAssocID="{2E17F02C-ED92-4FF5-A912-1B010AE07C11}" presName="accentRepeatNode" presStyleLbl="solidFgAcc1" presStyleIdx="0" presStyleCnt="2"/>
      <dgm:spPr/>
    </dgm:pt>
    <dgm:pt modelId="{58952026-99AA-4BAF-92B6-690049E79154}" type="pres">
      <dgm:prSet presAssocID="{BF331946-DB32-45C2-A193-7CA9BD3798CA}" presName="text_2" presStyleLbl="node1" presStyleIdx="1" presStyleCnt="2" custScaleY="156280">
        <dgm:presLayoutVars>
          <dgm:bulletEnabled val="1"/>
        </dgm:presLayoutVars>
      </dgm:prSet>
      <dgm:spPr/>
      <dgm:t>
        <a:bodyPr/>
        <a:lstStyle/>
        <a:p>
          <a:endParaRPr lang="es-EC"/>
        </a:p>
      </dgm:t>
    </dgm:pt>
    <dgm:pt modelId="{8A339EC9-DD8F-41FD-AFAF-80E490DA4966}" type="pres">
      <dgm:prSet presAssocID="{BF331946-DB32-45C2-A193-7CA9BD3798CA}" presName="accent_2" presStyleCnt="0"/>
      <dgm:spPr/>
    </dgm:pt>
    <dgm:pt modelId="{4097668D-69BB-422B-97C5-85D3314C78F0}" type="pres">
      <dgm:prSet presAssocID="{BF331946-DB32-45C2-A193-7CA9BD3798CA}" presName="accentRepeatNode" presStyleLbl="solidFgAcc1" presStyleIdx="1" presStyleCnt="2"/>
      <dgm:spPr/>
    </dgm:pt>
  </dgm:ptLst>
  <dgm:cxnLst>
    <dgm:cxn modelId="{D5C83DD5-5C68-411A-9BD9-087334D8B2B5}" type="presOf" srcId="{7F6E26D1-4BD7-4D37-B5F7-8100F33E3DB7}" destId="{CEFE1840-885F-4907-B081-B457DB7879CB}" srcOrd="0" destOrd="0" presId="urn:microsoft.com/office/officeart/2008/layout/VerticalCurvedList"/>
    <dgm:cxn modelId="{CDC83322-BC13-4B7F-BBF5-31478C8D5BCC}" type="presOf" srcId="{BF331946-DB32-45C2-A193-7CA9BD3798CA}" destId="{58952026-99AA-4BAF-92B6-690049E79154}" srcOrd="0" destOrd="0" presId="urn:microsoft.com/office/officeart/2008/layout/VerticalCurvedList"/>
    <dgm:cxn modelId="{F6C7B617-4361-4204-B5D0-79A740088158}" srcId="{E8608B2C-8949-4E79-AF31-CF4A19082FEE}" destId="{2E17F02C-ED92-4FF5-A912-1B010AE07C11}" srcOrd="0" destOrd="0" parTransId="{DD99C6DE-C377-406B-AB7C-174397BAEBAD}" sibTransId="{7F6E26D1-4BD7-4D37-B5F7-8100F33E3DB7}"/>
    <dgm:cxn modelId="{5E6273F1-5756-4BD0-8AAC-383B0164D3CD}" type="presOf" srcId="{E8608B2C-8949-4E79-AF31-CF4A19082FEE}" destId="{A588FF47-E820-4106-9D62-6E5BF73A6362}" srcOrd="0" destOrd="0" presId="urn:microsoft.com/office/officeart/2008/layout/VerticalCurvedList"/>
    <dgm:cxn modelId="{BCF3CEED-9AF4-472F-8687-F59BC7E3B4B4}" srcId="{E8608B2C-8949-4E79-AF31-CF4A19082FEE}" destId="{BF331946-DB32-45C2-A193-7CA9BD3798CA}" srcOrd="1" destOrd="0" parTransId="{8E1EAE03-6A40-40EB-9D06-B29BAFC543A8}" sibTransId="{118BE878-BBF5-4580-A1E7-3FF531E29BF5}"/>
    <dgm:cxn modelId="{506E782F-3D62-43C0-8FF3-5D75B5CF0C37}" type="presOf" srcId="{2E17F02C-ED92-4FF5-A912-1B010AE07C11}" destId="{AC8DE52C-6756-4841-BB8B-42DB85ABE293}" srcOrd="0" destOrd="0" presId="urn:microsoft.com/office/officeart/2008/layout/VerticalCurvedList"/>
    <dgm:cxn modelId="{D4283AA1-0993-4D2C-B221-30F6845572F0}" type="presParOf" srcId="{A588FF47-E820-4106-9D62-6E5BF73A6362}" destId="{ECC38277-284F-477B-981F-B94FC1A18595}" srcOrd="0" destOrd="0" presId="urn:microsoft.com/office/officeart/2008/layout/VerticalCurvedList"/>
    <dgm:cxn modelId="{6078DBAE-4382-4D49-A7CC-7EFEC30BA192}" type="presParOf" srcId="{ECC38277-284F-477B-981F-B94FC1A18595}" destId="{0DDDD70E-568A-43AC-A4E7-50AC1A33C4E1}" srcOrd="0" destOrd="0" presId="urn:microsoft.com/office/officeart/2008/layout/VerticalCurvedList"/>
    <dgm:cxn modelId="{16FE8F59-A2D7-48F7-94F2-F72CEF858E5B}" type="presParOf" srcId="{0DDDD70E-568A-43AC-A4E7-50AC1A33C4E1}" destId="{A4D58B57-129F-441A-8237-6FD7B4E18A62}" srcOrd="0" destOrd="0" presId="urn:microsoft.com/office/officeart/2008/layout/VerticalCurvedList"/>
    <dgm:cxn modelId="{3CD95AAE-4602-4196-AEE0-FD17DC9EC3EC}" type="presParOf" srcId="{0DDDD70E-568A-43AC-A4E7-50AC1A33C4E1}" destId="{CEFE1840-885F-4907-B081-B457DB7879CB}" srcOrd="1" destOrd="0" presId="urn:microsoft.com/office/officeart/2008/layout/VerticalCurvedList"/>
    <dgm:cxn modelId="{01376C66-764B-457B-BE22-91D322F4D854}" type="presParOf" srcId="{0DDDD70E-568A-43AC-A4E7-50AC1A33C4E1}" destId="{13B6069B-31F1-4159-8A76-9741A8BFA6AC}" srcOrd="2" destOrd="0" presId="urn:microsoft.com/office/officeart/2008/layout/VerticalCurvedList"/>
    <dgm:cxn modelId="{F1922D62-19C3-4535-8044-D3AE8B4B8814}" type="presParOf" srcId="{0DDDD70E-568A-43AC-A4E7-50AC1A33C4E1}" destId="{EAA6010D-B6FB-4B0E-8BE1-A667C1FA5B91}" srcOrd="3" destOrd="0" presId="urn:microsoft.com/office/officeart/2008/layout/VerticalCurvedList"/>
    <dgm:cxn modelId="{1F9503C3-EB07-4297-939D-ECB31F2AD8B8}" type="presParOf" srcId="{ECC38277-284F-477B-981F-B94FC1A18595}" destId="{AC8DE52C-6756-4841-BB8B-42DB85ABE293}" srcOrd="1" destOrd="0" presId="urn:microsoft.com/office/officeart/2008/layout/VerticalCurvedList"/>
    <dgm:cxn modelId="{6EFB4A84-6728-406E-AAB4-A36DD6DDF426}" type="presParOf" srcId="{ECC38277-284F-477B-981F-B94FC1A18595}" destId="{6789B455-B5BA-44F0-A777-D821B3D960CE}" srcOrd="2" destOrd="0" presId="urn:microsoft.com/office/officeart/2008/layout/VerticalCurvedList"/>
    <dgm:cxn modelId="{57F8A543-F035-4523-806C-2CC358A7F969}" type="presParOf" srcId="{6789B455-B5BA-44F0-A777-D821B3D960CE}" destId="{147F3675-74B8-47C7-BDDD-25540F42DF70}" srcOrd="0" destOrd="0" presId="urn:microsoft.com/office/officeart/2008/layout/VerticalCurvedList"/>
    <dgm:cxn modelId="{C8AC8CD5-F706-4062-B68D-9687BCB67034}" type="presParOf" srcId="{ECC38277-284F-477B-981F-B94FC1A18595}" destId="{58952026-99AA-4BAF-92B6-690049E79154}" srcOrd="3" destOrd="0" presId="urn:microsoft.com/office/officeart/2008/layout/VerticalCurvedList"/>
    <dgm:cxn modelId="{1C8E076B-F866-4D5E-8906-E43F4B4EEBD3}" type="presParOf" srcId="{ECC38277-284F-477B-981F-B94FC1A18595}" destId="{8A339EC9-DD8F-41FD-AFAF-80E490DA4966}" srcOrd="4" destOrd="0" presId="urn:microsoft.com/office/officeart/2008/layout/VerticalCurvedList"/>
    <dgm:cxn modelId="{694AB50B-6DDC-4B49-893D-0F596DD96B5C}" type="presParOf" srcId="{8A339EC9-DD8F-41FD-AFAF-80E490DA4966}" destId="{4097668D-69BB-422B-97C5-85D3314C78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5DB3DA-8C68-468C-A2D5-F6963C9B281C}"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es-EC"/>
        </a:p>
      </dgm:t>
    </dgm:pt>
    <dgm:pt modelId="{C002C882-AEBA-4794-8C4B-CC98833D3CAA}">
      <dgm:prSet phldrT="[Texto]"/>
      <dgm:spPr/>
      <dgm:t>
        <a:bodyPr/>
        <a:lstStyle/>
        <a:p>
          <a:r>
            <a:rPr lang="es-ES" dirty="0" smtClean="0"/>
            <a:t>Las pequeñas y medianas empresas del sector textil del Distrito Metropolitano de Quito han sido afectadas por un fenómeno de desaceleración económica en el periodo 2011 – 2015 que se evidencia  en determinantes como productividad, tasa de desempleo, y desarrollo de mercado.</a:t>
          </a:r>
          <a:endParaRPr lang="es-EC" dirty="0"/>
        </a:p>
      </dgm:t>
    </dgm:pt>
    <dgm:pt modelId="{CFF2E25D-D1E8-4722-98AB-260C11A1144C}" type="parTrans" cxnId="{CF2C8A6E-21F0-4622-A3BA-F7D5CEFD900F}">
      <dgm:prSet/>
      <dgm:spPr/>
      <dgm:t>
        <a:bodyPr/>
        <a:lstStyle/>
        <a:p>
          <a:endParaRPr lang="es-EC"/>
        </a:p>
      </dgm:t>
    </dgm:pt>
    <dgm:pt modelId="{87F5F7B0-762E-40D1-AA6C-96265EF36889}" type="sibTrans" cxnId="{CF2C8A6E-21F0-4622-A3BA-F7D5CEFD900F}">
      <dgm:prSet/>
      <dgm:spPr/>
      <dgm:t>
        <a:bodyPr/>
        <a:lstStyle/>
        <a:p>
          <a:endParaRPr lang="es-EC"/>
        </a:p>
      </dgm:t>
    </dgm:pt>
    <dgm:pt modelId="{C24D6221-7695-4B19-99D7-2BF40E65CE7A}">
      <dgm:prSet phldrT="[Texto]"/>
      <dgm:spPr/>
      <dgm:t>
        <a:bodyPr/>
        <a:lstStyle/>
        <a:p>
          <a:r>
            <a:rPr lang="es-ES" dirty="0" smtClean="0"/>
            <a:t>La productividad del sector textil del distrito metropolitano de Quito se ha visto afectada   de manera negativa debido a diferentes factores  como el alto costo de los materiales e insumos, la entrada de productos extranjeros más económicos  y la falta de respuesta del sector  en relación a tendencias de moda actual.</a:t>
          </a:r>
          <a:endParaRPr lang="es-EC" dirty="0" smtClean="0"/>
        </a:p>
        <a:p>
          <a:r>
            <a:rPr lang="es-ES" dirty="0" smtClean="0"/>
            <a:t>Dicha desplome de la productividad de este sector se evidencia a través de  la contracción de los costos de producción, las ventas, utilidades, y unidades de producción  además de los principales índices financieros </a:t>
          </a:r>
          <a:endParaRPr lang="es-EC" dirty="0"/>
        </a:p>
      </dgm:t>
    </dgm:pt>
    <dgm:pt modelId="{401B3630-D3CC-4545-841F-701110AC244B}" type="parTrans" cxnId="{0C6AE4E1-D837-42F9-AC25-264AB087352E}">
      <dgm:prSet/>
      <dgm:spPr/>
      <dgm:t>
        <a:bodyPr/>
        <a:lstStyle/>
        <a:p>
          <a:endParaRPr lang="es-EC"/>
        </a:p>
      </dgm:t>
    </dgm:pt>
    <dgm:pt modelId="{C41E04D4-951A-4430-9933-8D66CC7B6B71}" type="sibTrans" cxnId="{0C6AE4E1-D837-42F9-AC25-264AB087352E}">
      <dgm:prSet/>
      <dgm:spPr/>
      <dgm:t>
        <a:bodyPr/>
        <a:lstStyle/>
        <a:p>
          <a:endParaRPr lang="es-EC"/>
        </a:p>
      </dgm:t>
    </dgm:pt>
    <dgm:pt modelId="{88ABEDC1-E498-4E48-ACF4-20890784B14A}">
      <dgm:prSet phldrT="[Texto]"/>
      <dgm:spPr/>
      <dgm:t>
        <a:bodyPr/>
        <a:lstStyle/>
        <a:p>
          <a:r>
            <a:rPr lang="es-ES" dirty="0" smtClean="0"/>
            <a:t>En la investigación se determina que la tasa de empleo del sector textil ha bajado de manera notable llevando a que las entidades tengan que despedir personal  para reducir de esta manera sus costos y poder competir en el mercado.</a:t>
          </a:r>
          <a:endParaRPr lang="es-EC" dirty="0"/>
        </a:p>
      </dgm:t>
    </dgm:pt>
    <dgm:pt modelId="{7135E4FF-D3F0-493B-A1A3-4C28373F68AD}" type="parTrans" cxnId="{FED4411C-6C80-4F07-B2A8-3F82BD625455}">
      <dgm:prSet/>
      <dgm:spPr/>
      <dgm:t>
        <a:bodyPr/>
        <a:lstStyle/>
        <a:p>
          <a:endParaRPr lang="es-EC"/>
        </a:p>
      </dgm:t>
    </dgm:pt>
    <dgm:pt modelId="{50F8B519-1958-41AD-BE10-4A73A4E8859A}" type="sibTrans" cxnId="{FED4411C-6C80-4F07-B2A8-3F82BD625455}">
      <dgm:prSet/>
      <dgm:spPr/>
      <dgm:t>
        <a:bodyPr/>
        <a:lstStyle/>
        <a:p>
          <a:endParaRPr lang="es-EC"/>
        </a:p>
      </dgm:t>
    </dgm:pt>
    <dgm:pt modelId="{3390AD50-E849-45B2-855C-A777E289F4BF}">
      <dgm:prSet phldrT="[Texto]"/>
      <dgm:spPr/>
      <dgm:t>
        <a:bodyPr/>
        <a:lstStyle/>
        <a:p>
          <a:r>
            <a:rPr lang="es-ES" dirty="0" smtClean="0"/>
            <a:t>Finalmente la oferta y demanda del mercado textil en Quito se ha contraído, obligando a las pequeñas y medianas empresas a bajar el nivel de producción y a priorizar los precios de sus productos sacrificando su rentabilidad.</a:t>
          </a:r>
          <a:endParaRPr lang="es-EC" dirty="0"/>
        </a:p>
      </dgm:t>
    </dgm:pt>
    <dgm:pt modelId="{04DCC452-9189-46DF-A8E1-1E666704807D}" type="parTrans" cxnId="{5DF1637F-CE36-421D-8872-65D97DCBD5E5}">
      <dgm:prSet/>
      <dgm:spPr/>
      <dgm:t>
        <a:bodyPr/>
        <a:lstStyle/>
        <a:p>
          <a:endParaRPr lang="es-EC"/>
        </a:p>
      </dgm:t>
    </dgm:pt>
    <dgm:pt modelId="{B549BD07-7E5F-49BE-826B-946BD908DF98}" type="sibTrans" cxnId="{5DF1637F-CE36-421D-8872-65D97DCBD5E5}">
      <dgm:prSet/>
      <dgm:spPr/>
      <dgm:t>
        <a:bodyPr/>
        <a:lstStyle/>
        <a:p>
          <a:endParaRPr lang="es-EC"/>
        </a:p>
      </dgm:t>
    </dgm:pt>
    <dgm:pt modelId="{95EBF7BE-808F-416E-B3C5-0CC4828845C4}" type="pres">
      <dgm:prSet presAssocID="{FE5DB3DA-8C68-468C-A2D5-F6963C9B281C}" presName="composite" presStyleCnt="0">
        <dgm:presLayoutVars>
          <dgm:chMax val="1"/>
          <dgm:dir/>
          <dgm:resizeHandles val="exact"/>
        </dgm:presLayoutVars>
      </dgm:prSet>
      <dgm:spPr/>
      <dgm:t>
        <a:bodyPr/>
        <a:lstStyle/>
        <a:p>
          <a:endParaRPr lang="es-EC"/>
        </a:p>
      </dgm:t>
    </dgm:pt>
    <dgm:pt modelId="{3FB220A8-2E6E-4CEF-9FDA-94AD14F8BA50}" type="pres">
      <dgm:prSet presAssocID="{C002C882-AEBA-4794-8C4B-CC98833D3CAA}" presName="roof" presStyleLbl="dkBgShp" presStyleIdx="0" presStyleCnt="2"/>
      <dgm:spPr/>
      <dgm:t>
        <a:bodyPr/>
        <a:lstStyle/>
        <a:p>
          <a:endParaRPr lang="es-EC"/>
        </a:p>
      </dgm:t>
    </dgm:pt>
    <dgm:pt modelId="{D84B4BF1-11F2-474C-B2C3-EA842163520F}" type="pres">
      <dgm:prSet presAssocID="{C002C882-AEBA-4794-8C4B-CC98833D3CAA}" presName="pillars" presStyleCnt="0"/>
      <dgm:spPr/>
    </dgm:pt>
    <dgm:pt modelId="{1D983E69-3CD4-4B36-B207-DEACD7AB8876}" type="pres">
      <dgm:prSet presAssocID="{C002C882-AEBA-4794-8C4B-CC98833D3CAA}" presName="pillar1" presStyleLbl="node1" presStyleIdx="0" presStyleCnt="3" custScaleX="231080">
        <dgm:presLayoutVars>
          <dgm:bulletEnabled val="1"/>
        </dgm:presLayoutVars>
      </dgm:prSet>
      <dgm:spPr/>
      <dgm:t>
        <a:bodyPr/>
        <a:lstStyle/>
        <a:p>
          <a:endParaRPr lang="es-EC"/>
        </a:p>
      </dgm:t>
    </dgm:pt>
    <dgm:pt modelId="{8154A54C-EACE-4E43-BA69-6AE46DC3AE5B}" type="pres">
      <dgm:prSet presAssocID="{88ABEDC1-E498-4E48-ACF4-20890784B14A}" presName="pillarX" presStyleLbl="node1" presStyleIdx="1" presStyleCnt="3">
        <dgm:presLayoutVars>
          <dgm:bulletEnabled val="1"/>
        </dgm:presLayoutVars>
      </dgm:prSet>
      <dgm:spPr/>
      <dgm:t>
        <a:bodyPr/>
        <a:lstStyle/>
        <a:p>
          <a:endParaRPr lang="es-EC"/>
        </a:p>
      </dgm:t>
    </dgm:pt>
    <dgm:pt modelId="{7560DF9E-1847-4E5B-8615-ECA606C50481}" type="pres">
      <dgm:prSet presAssocID="{3390AD50-E849-45B2-855C-A777E289F4BF}" presName="pillarX" presStyleLbl="node1" presStyleIdx="2" presStyleCnt="3">
        <dgm:presLayoutVars>
          <dgm:bulletEnabled val="1"/>
        </dgm:presLayoutVars>
      </dgm:prSet>
      <dgm:spPr/>
      <dgm:t>
        <a:bodyPr/>
        <a:lstStyle/>
        <a:p>
          <a:endParaRPr lang="es-EC"/>
        </a:p>
      </dgm:t>
    </dgm:pt>
    <dgm:pt modelId="{F331A9D5-5344-41F8-847D-60A3CD793409}" type="pres">
      <dgm:prSet presAssocID="{C002C882-AEBA-4794-8C4B-CC98833D3CAA}" presName="base" presStyleLbl="dkBgShp" presStyleIdx="1" presStyleCnt="2"/>
      <dgm:spPr/>
    </dgm:pt>
  </dgm:ptLst>
  <dgm:cxnLst>
    <dgm:cxn modelId="{0C6AE4E1-D837-42F9-AC25-264AB087352E}" srcId="{C002C882-AEBA-4794-8C4B-CC98833D3CAA}" destId="{C24D6221-7695-4B19-99D7-2BF40E65CE7A}" srcOrd="0" destOrd="0" parTransId="{401B3630-D3CC-4545-841F-701110AC244B}" sibTransId="{C41E04D4-951A-4430-9933-8D66CC7B6B71}"/>
    <dgm:cxn modelId="{3E187AE0-F7BF-48AD-8EAE-B8C0EA3C9F77}" type="presOf" srcId="{C24D6221-7695-4B19-99D7-2BF40E65CE7A}" destId="{1D983E69-3CD4-4B36-B207-DEACD7AB8876}" srcOrd="0" destOrd="0" presId="urn:microsoft.com/office/officeart/2005/8/layout/hList3"/>
    <dgm:cxn modelId="{E470B85B-1389-460E-9559-7E9E22A95CA3}" type="presOf" srcId="{C002C882-AEBA-4794-8C4B-CC98833D3CAA}" destId="{3FB220A8-2E6E-4CEF-9FDA-94AD14F8BA50}" srcOrd="0" destOrd="0" presId="urn:microsoft.com/office/officeart/2005/8/layout/hList3"/>
    <dgm:cxn modelId="{5DF1637F-CE36-421D-8872-65D97DCBD5E5}" srcId="{C002C882-AEBA-4794-8C4B-CC98833D3CAA}" destId="{3390AD50-E849-45B2-855C-A777E289F4BF}" srcOrd="2" destOrd="0" parTransId="{04DCC452-9189-46DF-A8E1-1E666704807D}" sibTransId="{B549BD07-7E5F-49BE-826B-946BD908DF98}"/>
    <dgm:cxn modelId="{385CF2B0-E211-4238-BB27-08C67DFEFE36}" type="presOf" srcId="{3390AD50-E849-45B2-855C-A777E289F4BF}" destId="{7560DF9E-1847-4E5B-8615-ECA606C50481}" srcOrd="0" destOrd="0" presId="urn:microsoft.com/office/officeart/2005/8/layout/hList3"/>
    <dgm:cxn modelId="{5177D8B4-712D-410A-BBA3-F6CF1606F274}" type="presOf" srcId="{88ABEDC1-E498-4E48-ACF4-20890784B14A}" destId="{8154A54C-EACE-4E43-BA69-6AE46DC3AE5B}" srcOrd="0" destOrd="0" presId="urn:microsoft.com/office/officeart/2005/8/layout/hList3"/>
    <dgm:cxn modelId="{2AAE4E95-05C4-4B7D-A7E2-2D897CC8BB19}" type="presOf" srcId="{FE5DB3DA-8C68-468C-A2D5-F6963C9B281C}" destId="{95EBF7BE-808F-416E-B3C5-0CC4828845C4}" srcOrd="0" destOrd="0" presId="urn:microsoft.com/office/officeart/2005/8/layout/hList3"/>
    <dgm:cxn modelId="{FED4411C-6C80-4F07-B2A8-3F82BD625455}" srcId="{C002C882-AEBA-4794-8C4B-CC98833D3CAA}" destId="{88ABEDC1-E498-4E48-ACF4-20890784B14A}" srcOrd="1" destOrd="0" parTransId="{7135E4FF-D3F0-493B-A1A3-4C28373F68AD}" sibTransId="{50F8B519-1958-41AD-BE10-4A73A4E8859A}"/>
    <dgm:cxn modelId="{CF2C8A6E-21F0-4622-A3BA-F7D5CEFD900F}" srcId="{FE5DB3DA-8C68-468C-A2D5-F6963C9B281C}" destId="{C002C882-AEBA-4794-8C4B-CC98833D3CAA}" srcOrd="0" destOrd="0" parTransId="{CFF2E25D-D1E8-4722-98AB-260C11A1144C}" sibTransId="{87F5F7B0-762E-40D1-AA6C-96265EF36889}"/>
    <dgm:cxn modelId="{991100D2-CA09-4D75-B565-13EB2764A733}" type="presParOf" srcId="{95EBF7BE-808F-416E-B3C5-0CC4828845C4}" destId="{3FB220A8-2E6E-4CEF-9FDA-94AD14F8BA50}" srcOrd="0" destOrd="0" presId="urn:microsoft.com/office/officeart/2005/8/layout/hList3"/>
    <dgm:cxn modelId="{D146AEEB-7704-4960-B079-143D721C4E86}" type="presParOf" srcId="{95EBF7BE-808F-416E-B3C5-0CC4828845C4}" destId="{D84B4BF1-11F2-474C-B2C3-EA842163520F}" srcOrd="1" destOrd="0" presId="urn:microsoft.com/office/officeart/2005/8/layout/hList3"/>
    <dgm:cxn modelId="{BC5732F1-A747-49E9-8E70-01A374E6168E}" type="presParOf" srcId="{D84B4BF1-11F2-474C-B2C3-EA842163520F}" destId="{1D983E69-3CD4-4B36-B207-DEACD7AB8876}" srcOrd="0" destOrd="0" presId="urn:microsoft.com/office/officeart/2005/8/layout/hList3"/>
    <dgm:cxn modelId="{CC764D66-017A-4177-ABB4-2427C37DD433}" type="presParOf" srcId="{D84B4BF1-11F2-474C-B2C3-EA842163520F}" destId="{8154A54C-EACE-4E43-BA69-6AE46DC3AE5B}" srcOrd="1" destOrd="0" presId="urn:microsoft.com/office/officeart/2005/8/layout/hList3"/>
    <dgm:cxn modelId="{07BFE105-D0BC-4A0C-A0BF-2879FB5D63DB}" type="presParOf" srcId="{D84B4BF1-11F2-474C-B2C3-EA842163520F}" destId="{7560DF9E-1847-4E5B-8615-ECA606C50481}" srcOrd="2" destOrd="0" presId="urn:microsoft.com/office/officeart/2005/8/layout/hList3"/>
    <dgm:cxn modelId="{55AE15C6-7FBF-4E6D-ACD7-65F412CD4655}" type="presParOf" srcId="{95EBF7BE-808F-416E-B3C5-0CC4828845C4}" destId="{F331A9D5-5344-41F8-847D-60A3CD79340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A700DA-F5CC-44D1-AB4F-891E2B88BFFF}"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ABA27F4C-6801-4618-8666-0E24096E160F}">
      <dgm:prSet phldrT="[Texto]"/>
      <dgm:spPr/>
      <dgm:t>
        <a:bodyPr/>
        <a:lstStyle/>
        <a:p>
          <a:r>
            <a:rPr lang="es-EC" dirty="0" smtClean="0"/>
            <a:t>Las ventas del sector investigado han tenido un comportamiento irregular  el cual ha hecho que se contraigan en un 22% en el periodo de estudio por factores como: la entrada de productos extranjeros, la inflación  del mercado, y la falta de competitividad de los productos.</a:t>
          </a:r>
          <a:endParaRPr lang="es-EC" dirty="0"/>
        </a:p>
      </dgm:t>
    </dgm:pt>
    <dgm:pt modelId="{89B254EE-0504-446E-9A48-781797228DB7}" type="parTrans" cxnId="{BBAC305A-50CC-4E5A-A440-50D39B83A210}">
      <dgm:prSet/>
      <dgm:spPr/>
      <dgm:t>
        <a:bodyPr/>
        <a:lstStyle/>
        <a:p>
          <a:endParaRPr lang="es-EC"/>
        </a:p>
      </dgm:t>
    </dgm:pt>
    <dgm:pt modelId="{08F831B0-C3C6-4DC8-BBAE-75285F406BAD}" type="sibTrans" cxnId="{BBAC305A-50CC-4E5A-A440-50D39B83A210}">
      <dgm:prSet/>
      <dgm:spPr/>
      <dgm:t>
        <a:bodyPr/>
        <a:lstStyle/>
        <a:p>
          <a:endParaRPr lang="es-EC"/>
        </a:p>
      </dgm:t>
    </dgm:pt>
    <dgm:pt modelId="{21E81C08-B7D4-4A24-BEA3-4AB338934499}">
      <dgm:prSet phldrT="[Texto]"/>
      <dgm:spPr/>
      <dgm:t>
        <a:bodyPr/>
        <a:lstStyle/>
        <a:p>
          <a:r>
            <a:rPr lang="es-EC" dirty="0" smtClean="0"/>
            <a:t>Las compras del sector textil  se han  contraído en un 22.64% en el periodo de estudio, lo cual es un indicador  del desplome de la producción de las entidades textiles.</a:t>
          </a:r>
          <a:endParaRPr lang="es-EC" dirty="0"/>
        </a:p>
      </dgm:t>
    </dgm:pt>
    <dgm:pt modelId="{269CED3A-119D-4BCD-90DA-DB85A0E49A89}" type="parTrans" cxnId="{E8508858-A7CC-4B2F-AB50-2D4E6B3F549D}">
      <dgm:prSet/>
      <dgm:spPr/>
      <dgm:t>
        <a:bodyPr/>
        <a:lstStyle/>
        <a:p>
          <a:endParaRPr lang="es-EC"/>
        </a:p>
      </dgm:t>
    </dgm:pt>
    <dgm:pt modelId="{2431DC32-721A-4501-8A6F-7F8272F87FE1}" type="sibTrans" cxnId="{E8508858-A7CC-4B2F-AB50-2D4E6B3F549D}">
      <dgm:prSet/>
      <dgm:spPr/>
      <dgm:t>
        <a:bodyPr/>
        <a:lstStyle/>
        <a:p>
          <a:endParaRPr lang="es-EC"/>
        </a:p>
      </dgm:t>
    </dgm:pt>
    <dgm:pt modelId="{A8224829-2B82-41B2-A0A6-EB68302CC4F2}">
      <dgm:prSet phldrT="[Texto]"/>
      <dgm:spPr/>
      <dgm:t>
        <a:bodyPr/>
        <a:lstStyle/>
        <a:p>
          <a:r>
            <a:rPr lang="es-EC" dirty="0" smtClean="0"/>
            <a:t>Las utilidades son el factor que mejor evidencia la desaceleración del sector puesto que desde el año 2011 hasta el año 2015 estas se han contraído en un 54.14% </a:t>
          </a:r>
          <a:endParaRPr lang="es-EC" dirty="0"/>
        </a:p>
      </dgm:t>
    </dgm:pt>
    <dgm:pt modelId="{158CD9DB-6665-4F65-944E-8F4392E87837}" type="parTrans" cxnId="{E7765AD0-E15C-49DA-BAFB-10EA11D609F3}">
      <dgm:prSet/>
      <dgm:spPr/>
      <dgm:t>
        <a:bodyPr/>
        <a:lstStyle/>
        <a:p>
          <a:endParaRPr lang="es-EC"/>
        </a:p>
      </dgm:t>
    </dgm:pt>
    <dgm:pt modelId="{3379E3DD-8DE3-4EAB-8505-85EC5D018979}" type="sibTrans" cxnId="{E7765AD0-E15C-49DA-BAFB-10EA11D609F3}">
      <dgm:prSet/>
      <dgm:spPr/>
      <dgm:t>
        <a:bodyPr/>
        <a:lstStyle/>
        <a:p>
          <a:endParaRPr lang="es-EC"/>
        </a:p>
      </dgm:t>
    </dgm:pt>
    <dgm:pt modelId="{3FBF0689-11E5-4740-95B6-98A809BEF4B3}">
      <dgm:prSet phldrT="[Texto]"/>
      <dgm:spPr/>
      <dgm:t>
        <a:bodyPr/>
        <a:lstStyle/>
        <a:p>
          <a:r>
            <a:rPr lang="es-EC" dirty="0" smtClean="0"/>
            <a:t>Según las empresas investigadas los principales factores que afectan la evolución de producción del sector es  la falta de respuesta que tiene la industria para innovar  los productos, los procesos de producción que mantienen  y los impuestos arancelarios.</a:t>
          </a:r>
          <a:endParaRPr lang="es-EC" dirty="0"/>
        </a:p>
      </dgm:t>
    </dgm:pt>
    <dgm:pt modelId="{5C23DC9C-887A-48FF-9F7F-F904F585FD79}" type="parTrans" cxnId="{AA0547C6-7E59-4C2E-91B4-DC7BF8656EDC}">
      <dgm:prSet/>
      <dgm:spPr/>
      <dgm:t>
        <a:bodyPr/>
        <a:lstStyle/>
        <a:p>
          <a:endParaRPr lang="es-EC"/>
        </a:p>
      </dgm:t>
    </dgm:pt>
    <dgm:pt modelId="{BB6B194D-4779-426D-8A52-F32A061DDB72}" type="sibTrans" cxnId="{AA0547C6-7E59-4C2E-91B4-DC7BF8656EDC}">
      <dgm:prSet/>
      <dgm:spPr/>
      <dgm:t>
        <a:bodyPr/>
        <a:lstStyle/>
        <a:p>
          <a:endParaRPr lang="es-EC"/>
        </a:p>
      </dgm:t>
    </dgm:pt>
    <dgm:pt modelId="{BDC7BBEA-47FC-4CE1-AE72-D5100B64195D}">
      <dgm:prSet/>
      <dgm:spPr/>
      <dgm:t>
        <a:bodyPr/>
        <a:lstStyle/>
        <a:p>
          <a:r>
            <a:rPr lang="es-EC" smtClean="0"/>
            <a:t>El costo de Mano de obra mantuvo un comportamiento regular  y en el periodo bajo en un 9,75%, no obstante el número de operarios se contrajo en un 17,14% esto se debe a la reducción de operarios que tienen las empresas.</a:t>
          </a:r>
          <a:endParaRPr lang="es-EC"/>
        </a:p>
      </dgm:t>
    </dgm:pt>
    <dgm:pt modelId="{645944C7-FCE7-4F37-840B-31128219C381}" type="parTrans" cxnId="{FFC5C128-804F-454F-A41C-39A02E6D8118}">
      <dgm:prSet/>
      <dgm:spPr/>
      <dgm:t>
        <a:bodyPr/>
        <a:lstStyle/>
        <a:p>
          <a:endParaRPr lang="es-EC"/>
        </a:p>
      </dgm:t>
    </dgm:pt>
    <dgm:pt modelId="{AB7C1FCF-1854-4AB1-A257-96E5B23F3026}" type="sibTrans" cxnId="{FFC5C128-804F-454F-A41C-39A02E6D8118}">
      <dgm:prSet/>
      <dgm:spPr/>
      <dgm:t>
        <a:bodyPr/>
        <a:lstStyle/>
        <a:p>
          <a:endParaRPr lang="es-EC"/>
        </a:p>
      </dgm:t>
    </dgm:pt>
    <dgm:pt modelId="{51BBC705-8CF4-42F0-B2A1-75D520120F9B}">
      <dgm:prSet/>
      <dgm:spPr/>
      <dgm:t>
        <a:bodyPr/>
        <a:lstStyle/>
        <a:p>
          <a:r>
            <a:rPr lang="es-EC" smtClean="0"/>
            <a:t>Los costos totales de producción han bajado en un 28% desde el 2011 hasta el 2015 lo que demuestra la contracción en  el volumen de producción de estas PYMES.</a:t>
          </a:r>
          <a:endParaRPr lang="es-EC"/>
        </a:p>
      </dgm:t>
    </dgm:pt>
    <dgm:pt modelId="{C7197B8E-EB63-4A97-ABA3-C975894C587B}" type="parTrans" cxnId="{C7858044-7232-4F5B-9BE6-40B4B00B8076}">
      <dgm:prSet/>
      <dgm:spPr/>
      <dgm:t>
        <a:bodyPr/>
        <a:lstStyle/>
        <a:p>
          <a:endParaRPr lang="es-EC"/>
        </a:p>
      </dgm:t>
    </dgm:pt>
    <dgm:pt modelId="{B947917F-0D16-4994-B897-D8583A5A2A9B}" type="sibTrans" cxnId="{C7858044-7232-4F5B-9BE6-40B4B00B8076}">
      <dgm:prSet/>
      <dgm:spPr/>
      <dgm:t>
        <a:bodyPr/>
        <a:lstStyle/>
        <a:p>
          <a:endParaRPr lang="es-EC"/>
        </a:p>
      </dgm:t>
    </dgm:pt>
    <dgm:pt modelId="{ADAB8749-579C-4D02-9694-72932CB048D8}">
      <dgm:prSet/>
      <dgm:spPr/>
      <dgm:t>
        <a:bodyPr/>
        <a:lstStyle/>
        <a:p>
          <a:r>
            <a:rPr lang="es-EC" smtClean="0"/>
            <a:t>Los dividendos por utilidades de las empresas en todos los periodos de estudio se han repartido  en más del 50% del total. Los socios no desean ampliar el capital puesto que la tendencia de las ventas es de contracción.</a:t>
          </a:r>
          <a:endParaRPr lang="es-EC"/>
        </a:p>
      </dgm:t>
    </dgm:pt>
    <dgm:pt modelId="{263CF821-9D23-4F1E-8CA6-E7170DE579A5}" type="parTrans" cxnId="{B257B1E0-CF03-43A3-9571-DEA5F47977A1}">
      <dgm:prSet/>
      <dgm:spPr/>
      <dgm:t>
        <a:bodyPr/>
        <a:lstStyle/>
        <a:p>
          <a:endParaRPr lang="es-EC"/>
        </a:p>
      </dgm:t>
    </dgm:pt>
    <dgm:pt modelId="{25820AC9-92C9-4C3D-8543-54E7D574F31A}" type="sibTrans" cxnId="{B257B1E0-CF03-43A3-9571-DEA5F47977A1}">
      <dgm:prSet/>
      <dgm:spPr/>
      <dgm:t>
        <a:bodyPr/>
        <a:lstStyle/>
        <a:p>
          <a:endParaRPr lang="es-EC"/>
        </a:p>
      </dgm:t>
    </dgm:pt>
    <dgm:pt modelId="{0BDD5C8C-035A-4349-AAAB-609F63D793A1}">
      <dgm:prSet/>
      <dgm:spPr/>
      <dgm:t>
        <a:bodyPr/>
        <a:lstStyle/>
        <a:p>
          <a:r>
            <a:rPr lang="es-EC" smtClean="0"/>
            <a:t>Los dirigentes empresarios determinan que la vida útil de su planta va incluso más allá de los 15 años y debido a la situación actual no creen necesario implementar nueva tecnología en sus  plantas ya que, ni siquiera se está usando la capacidad instalada de la planta  en su totalidad.</a:t>
          </a:r>
          <a:endParaRPr lang="es-EC"/>
        </a:p>
      </dgm:t>
    </dgm:pt>
    <dgm:pt modelId="{A38C606F-19E6-4E98-A0F9-B2D2F36D3621}" type="parTrans" cxnId="{9092430F-7667-40EC-834F-266D201A50CC}">
      <dgm:prSet/>
      <dgm:spPr/>
      <dgm:t>
        <a:bodyPr/>
        <a:lstStyle/>
        <a:p>
          <a:endParaRPr lang="es-EC"/>
        </a:p>
      </dgm:t>
    </dgm:pt>
    <dgm:pt modelId="{0BDB868E-EED7-43A5-9720-D93E644ACBE2}" type="sibTrans" cxnId="{9092430F-7667-40EC-834F-266D201A50CC}">
      <dgm:prSet/>
      <dgm:spPr/>
      <dgm:t>
        <a:bodyPr/>
        <a:lstStyle/>
        <a:p>
          <a:endParaRPr lang="es-EC"/>
        </a:p>
      </dgm:t>
    </dgm:pt>
    <dgm:pt modelId="{CF19FAA9-2DDD-4FB9-9310-786A0045888C}">
      <dgm:prSet/>
      <dgm:spPr/>
      <dgm:t>
        <a:bodyPr/>
        <a:lstStyle/>
        <a:p>
          <a:r>
            <a:rPr lang="es-EC" smtClean="0"/>
            <a:t>La tasa de empleo nacional  mantiene un comportamiento regular con un promedio del periodo (2011-2015) del 95.79%, no obstante la tasa de empleo del sector textil mantiene decrecimiento año a año.</a:t>
          </a:r>
          <a:endParaRPr lang="es-EC"/>
        </a:p>
      </dgm:t>
    </dgm:pt>
    <dgm:pt modelId="{4DF6253E-331B-4639-9116-83E55D3F2475}" type="parTrans" cxnId="{D2DFAE5D-C3F1-4CE6-9E37-6541468A32A0}">
      <dgm:prSet/>
      <dgm:spPr/>
      <dgm:t>
        <a:bodyPr/>
        <a:lstStyle/>
        <a:p>
          <a:endParaRPr lang="es-EC"/>
        </a:p>
      </dgm:t>
    </dgm:pt>
    <dgm:pt modelId="{09ED6ACA-5F44-4446-81DA-511F9C513A82}" type="sibTrans" cxnId="{D2DFAE5D-C3F1-4CE6-9E37-6541468A32A0}">
      <dgm:prSet/>
      <dgm:spPr/>
      <dgm:t>
        <a:bodyPr/>
        <a:lstStyle/>
        <a:p>
          <a:endParaRPr lang="es-EC"/>
        </a:p>
      </dgm:t>
    </dgm:pt>
    <dgm:pt modelId="{A9669CD8-3590-4A19-9844-C7432959967B}">
      <dgm:prSet/>
      <dgm:spPr/>
      <dgm:t>
        <a:bodyPr/>
        <a:lstStyle/>
        <a:p>
          <a:r>
            <a:rPr lang="es-EC" smtClean="0"/>
            <a:t>El porcentaje de crecimiento promedio de los precios de las prendas elaboradas  por el sector es del  11 al 15 % anual y como máximo un 20% este fenómeno se da en respuesta  a que los costos también se incrementaron  por tal razón desencadena una afección  igualitaria en los precios de venta.</a:t>
          </a:r>
          <a:endParaRPr lang="es-EC"/>
        </a:p>
      </dgm:t>
    </dgm:pt>
    <dgm:pt modelId="{DBF81930-E853-4FE2-A217-25D38333E9FD}" type="parTrans" cxnId="{E0AF66CC-3BEF-4371-9F10-CD409650DA3C}">
      <dgm:prSet/>
      <dgm:spPr/>
      <dgm:t>
        <a:bodyPr/>
        <a:lstStyle/>
        <a:p>
          <a:endParaRPr lang="es-EC"/>
        </a:p>
      </dgm:t>
    </dgm:pt>
    <dgm:pt modelId="{25107FC8-CAD5-44F7-BDA4-7A1E826690FD}" type="sibTrans" cxnId="{E0AF66CC-3BEF-4371-9F10-CD409650DA3C}">
      <dgm:prSet/>
      <dgm:spPr/>
      <dgm:t>
        <a:bodyPr/>
        <a:lstStyle/>
        <a:p>
          <a:endParaRPr lang="es-EC"/>
        </a:p>
      </dgm:t>
    </dgm:pt>
    <dgm:pt modelId="{EF2942E5-1579-457E-B32A-1D3363241B51}">
      <dgm:prSet/>
      <dgm:spPr/>
      <dgm:t>
        <a:bodyPr/>
        <a:lstStyle/>
        <a:p>
          <a:r>
            <a:rPr lang="es-EC" dirty="0" smtClean="0"/>
            <a:t>Un determinante importante para la demanda son las ventas que se han contraído en un 22%, los principales factores que  han afectado la industria  según la encuesta son: el precio y la entrada de productos importados más económicos.</a:t>
          </a:r>
          <a:endParaRPr lang="es-EC" dirty="0"/>
        </a:p>
      </dgm:t>
    </dgm:pt>
    <dgm:pt modelId="{C08FDCFB-B6E1-4904-9EFF-EF439311D679}" type="parTrans" cxnId="{D5C3F9DA-7148-41CB-9FD2-DE68AA300E44}">
      <dgm:prSet/>
      <dgm:spPr/>
      <dgm:t>
        <a:bodyPr/>
        <a:lstStyle/>
        <a:p>
          <a:endParaRPr lang="es-EC"/>
        </a:p>
      </dgm:t>
    </dgm:pt>
    <dgm:pt modelId="{15EEB9C1-C255-4474-B71D-ED25753C315B}" type="sibTrans" cxnId="{D5C3F9DA-7148-41CB-9FD2-DE68AA300E44}">
      <dgm:prSet/>
      <dgm:spPr/>
      <dgm:t>
        <a:bodyPr/>
        <a:lstStyle/>
        <a:p>
          <a:endParaRPr lang="es-EC"/>
        </a:p>
      </dgm:t>
    </dgm:pt>
    <dgm:pt modelId="{674F1767-0582-4C8A-8CC8-EDB73094355C}">
      <dgm:prSet/>
      <dgm:spPr/>
      <dgm:t>
        <a:bodyPr/>
        <a:lstStyle/>
        <a:p>
          <a:r>
            <a:rPr lang="es-EC" dirty="0" smtClean="0"/>
            <a:t>Los empresarios  encuestados determinan que si hay oportunidades para desarrollar el mercado y exportar, no obstante  existen barreras arancelarias que por el momento  lo hace difícil, además de otras barreras como  los precios altos de sus productos y la baja competitividad  que tienen los productos nacionales en el mercado extranjero.</a:t>
          </a:r>
          <a:endParaRPr lang="es-EC" dirty="0"/>
        </a:p>
      </dgm:t>
    </dgm:pt>
    <dgm:pt modelId="{00F7B20E-9DAD-44C0-8B51-21549FFD0D90}" type="parTrans" cxnId="{C54F57D7-FDCE-48D9-B460-B745954EE4DB}">
      <dgm:prSet/>
      <dgm:spPr/>
      <dgm:t>
        <a:bodyPr/>
        <a:lstStyle/>
        <a:p>
          <a:endParaRPr lang="es-EC"/>
        </a:p>
      </dgm:t>
    </dgm:pt>
    <dgm:pt modelId="{00596678-7FDF-4DAF-8BD9-B6C3B4271699}" type="sibTrans" cxnId="{C54F57D7-FDCE-48D9-B460-B745954EE4DB}">
      <dgm:prSet/>
      <dgm:spPr/>
      <dgm:t>
        <a:bodyPr/>
        <a:lstStyle/>
        <a:p>
          <a:endParaRPr lang="es-EC"/>
        </a:p>
      </dgm:t>
    </dgm:pt>
    <dgm:pt modelId="{DA7A37CE-4BBF-4EA2-AA00-E527C6E546E9}" type="pres">
      <dgm:prSet presAssocID="{51A700DA-F5CC-44D1-AB4F-891E2B88BFFF}" presName="diagram" presStyleCnt="0">
        <dgm:presLayoutVars>
          <dgm:dir/>
          <dgm:resizeHandles val="exact"/>
        </dgm:presLayoutVars>
      </dgm:prSet>
      <dgm:spPr/>
      <dgm:t>
        <a:bodyPr/>
        <a:lstStyle/>
        <a:p>
          <a:endParaRPr lang="es-EC"/>
        </a:p>
      </dgm:t>
    </dgm:pt>
    <dgm:pt modelId="{093D67F5-907C-4BF6-9B7E-5BA736962DF7}" type="pres">
      <dgm:prSet presAssocID="{ABA27F4C-6801-4618-8666-0E24096E160F}" presName="node" presStyleLbl="node1" presStyleIdx="0" presStyleCnt="12">
        <dgm:presLayoutVars>
          <dgm:bulletEnabled val="1"/>
        </dgm:presLayoutVars>
      </dgm:prSet>
      <dgm:spPr/>
      <dgm:t>
        <a:bodyPr/>
        <a:lstStyle/>
        <a:p>
          <a:endParaRPr lang="es-EC"/>
        </a:p>
      </dgm:t>
    </dgm:pt>
    <dgm:pt modelId="{97D7A38C-4C77-4F71-B4BD-A4385856D80A}" type="pres">
      <dgm:prSet presAssocID="{08F831B0-C3C6-4DC8-BBAE-75285F406BAD}" presName="sibTrans" presStyleCnt="0"/>
      <dgm:spPr/>
    </dgm:pt>
    <dgm:pt modelId="{5BB916D9-823B-4030-8F8C-83DEE0CFE292}" type="pres">
      <dgm:prSet presAssocID="{21E81C08-B7D4-4A24-BEA3-4AB338934499}" presName="node" presStyleLbl="node1" presStyleIdx="1" presStyleCnt="12">
        <dgm:presLayoutVars>
          <dgm:bulletEnabled val="1"/>
        </dgm:presLayoutVars>
      </dgm:prSet>
      <dgm:spPr/>
      <dgm:t>
        <a:bodyPr/>
        <a:lstStyle/>
        <a:p>
          <a:endParaRPr lang="es-EC"/>
        </a:p>
      </dgm:t>
    </dgm:pt>
    <dgm:pt modelId="{74E6EFAD-9099-4C2E-B631-B3300E5552C2}" type="pres">
      <dgm:prSet presAssocID="{2431DC32-721A-4501-8A6F-7F8272F87FE1}" presName="sibTrans" presStyleCnt="0"/>
      <dgm:spPr/>
    </dgm:pt>
    <dgm:pt modelId="{C6B74741-5913-4291-8006-B57F3F9FB06A}" type="pres">
      <dgm:prSet presAssocID="{BDC7BBEA-47FC-4CE1-AE72-D5100B64195D}" presName="node" presStyleLbl="node1" presStyleIdx="2" presStyleCnt="12">
        <dgm:presLayoutVars>
          <dgm:bulletEnabled val="1"/>
        </dgm:presLayoutVars>
      </dgm:prSet>
      <dgm:spPr/>
      <dgm:t>
        <a:bodyPr/>
        <a:lstStyle/>
        <a:p>
          <a:endParaRPr lang="es-EC"/>
        </a:p>
      </dgm:t>
    </dgm:pt>
    <dgm:pt modelId="{38B78C1F-89C6-4606-B383-09C5188AC3CB}" type="pres">
      <dgm:prSet presAssocID="{AB7C1FCF-1854-4AB1-A257-96E5B23F3026}" presName="sibTrans" presStyleCnt="0"/>
      <dgm:spPr/>
    </dgm:pt>
    <dgm:pt modelId="{4661AC1F-7353-4DA8-81D4-5FFD87B7A954}" type="pres">
      <dgm:prSet presAssocID="{51BBC705-8CF4-42F0-B2A1-75D520120F9B}" presName="node" presStyleLbl="node1" presStyleIdx="3" presStyleCnt="12">
        <dgm:presLayoutVars>
          <dgm:bulletEnabled val="1"/>
        </dgm:presLayoutVars>
      </dgm:prSet>
      <dgm:spPr/>
      <dgm:t>
        <a:bodyPr/>
        <a:lstStyle/>
        <a:p>
          <a:endParaRPr lang="es-EC"/>
        </a:p>
      </dgm:t>
    </dgm:pt>
    <dgm:pt modelId="{25429217-F8ED-472D-8CF4-931BF4938680}" type="pres">
      <dgm:prSet presAssocID="{B947917F-0D16-4994-B897-D8583A5A2A9B}" presName="sibTrans" presStyleCnt="0"/>
      <dgm:spPr/>
    </dgm:pt>
    <dgm:pt modelId="{38DB6DED-D042-47BD-8000-A37FA9BCE3C3}" type="pres">
      <dgm:prSet presAssocID="{A8224829-2B82-41B2-A0A6-EB68302CC4F2}" presName="node" presStyleLbl="node1" presStyleIdx="4" presStyleCnt="12">
        <dgm:presLayoutVars>
          <dgm:bulletEnabled val="1"/>
        </dgm:presLayoutVars>
      </dgm:prSet>
      <dgm:spPr/>
      <dgm:t>
        <a:bodyPr/>
        <a:lstStyle/>
        <a:p>
          <a:endParaRPr lang="es-EC"/>
        </a:p>
      </dgm:t>
    </dgm:pt>
    <dgm:pt modelId="{3EC621B4-04F1-46B0-93FB-28649DF59390}" type="pres">
      <dgm:prSet presAssocID="{3379E3DD-8DE3-4EAB-8505-85EC5D018979}" presName="sibTrans" presStyleCnt="0"/>
      <dgm:spPr/>
    </dgm:pt>
    <dgm:pt modelId="{CAA4BB59-AF83-4BAA-B10A-C1E3DCFF5558}" type="pres">
      <dgm:prSet presAssocID="{ADAB8749-579C-4D02-9694-72932CB048D8}" presName="node" presStyleLbl="node1" presStyleIdx="5" presStyleCnt="12">
        <dgm:presLayoutVars>
          <dgm:bulletEnabled val="1"/>
        </dgm:presLayoutVars>
      </dgm:prSet>
      <dgm:spPr/>
      <dgm:t>
        <a:bodyPr/>
        <a:lstStyle/>
        <a:p>
          <a:endParaRPr lang="es-EC"/>
        </a:p>
      </dgm:t>
    </dgm:pt>
    <dgm:pt modelId="{61407345-83B5-4779-AB5A-44B358E91A7A}" type="pres">
      <dgm:prSet presAssocID="{25820AC9-92C9-4C3D-8543-54E7D574F31A}" presName="sibTrans" presStyleCnt="0"/>
      <dgm:spPr/>
    </dgm:pt>
    <dgm:pt modelId="{9EA4F19B-E177-41D0-A20E-FC3ADC0A1FB9}" type="pres">
      <dgm:prSet presAssocID="{0BDD5C8C-035A-4349-AAAB-609F63D793A1}" presName="node" presStyleLbl="node1" presStyleIdx="6" presStyleCnt="12">
        <dgm:presLayoutVars>
          <dgm:bulletEnabled val="1"/>
        </dgm:presLayoutVars>
      </dgm:prSet>
      <dgm:spPr/>
      <dgm:t>
        <a:bodyPr/>
        <a:lstStyle/>
        <a:p>
          <a:endParaRPr lang="es-EC"/>
        </a:p>
      </dgm:t>
    </dgm:pt>
    <dgm:pt modelId="{BB9F7068-F216-4B4D-AB14-36F52DBB24EF}" type="pres">
      <dgm:prSet presAssocID="{0BDB868E-EED7-43A5-9720-D93E644ACBE2}" presName="sibTrans" presStyleCnt="0"/>
      <dgm:spPr/>
    </dgm:pt>
    <dgm:pt modelId="{F3AD15EA-22D6-43FA-8490-56E5432F4DDC}" type="pres">
      <dgm:prSet presAssocID="{3FBF0689-11E5-4740-95B6-98A809BEF4B3}" presName="node" presStyleLbl="node1" presStyleIdx="7" presStyleCnt="12">
        <dgm:presLayoutVars>
          <dgm:bulletEnabled val="1"/>
        </dgm:presLayoutVars>
      </dgm:prSet>
      <dgm:spPr/>
      <dgm:t>
        <a:bodyPr/>
        <a:lstStyle/>
        <a:p>
          <a:endParaRPr lang="es-EC"/>
        </a:p>
      </dgm:t>
    </dgm:pt>
    <dgm:pt modelId="{9ACD364D-0D29-42B2-BB41-CDF2C6C6451F}" type="pres">
      <dgm:prSet presAssocID="{BB6B194D-4779-426D-8A52-F32A061DDB72}" presName="sibTrans" presStyleCnt="0"/>
      <dgm:spPr/>
    </dgm:pt>
    <dgm:pt modelId="{A275C04B-CDA4-48FF-A0FB-6B5306EC2D22}" type="pres">
      <dgm:prSet presAssocID="{CF19FAA9-2DDD-4FB9-9310-786A0045888C}" presName="node" presStyleLbl="node1" presStyleIdx="8" presStyleCnt="12">
        <dgm:presLayoutVars>
          <dgm:bulletEnabled val="1"/>
        </dgm:presLayoutVars>
      </dgm:prSet>
      <dgm:spPr/>
      <dgm:t>
        <a:bodyPr/>
        <a:lstStyle/>
        <a:p>
          <a:endParaRPr lang="es-EC"/>
        </a:p>
      </dgm:t>
    </dgm:pt>
    <dgm:pt modelId="{94FC98A6-9B28-4DD6-AD11-CF0545931F0F}" type="pres">
      <dgm:prSet presAssocID="{09ED6ACA-5F44-4446-81DA-511F9C513A82}" presName="sibTrans" presStyleCnt="0"/>
      <dgm:spPr/>
    </dgm:pt>
    <dgm:pt modelId="{C4904B40-5E90-47E0-951D-D81406A3BE21}" type="pres">
      <dgm:prSet presAssocID="{A9669CD8-3590-4A19-9844-C7432959967B}" presName="node" presStyleLbl="node1" presStyleIdx="9" presStyleCnt="12">
        <dgm:presLayoutVars>
          <dgm:bulletEnabled val="1"/>
        </dgm:presLayoutVars>
      </dgm:prSet>
      <dgm:spPr/>
      <dgm:t>
        <a:bodyPr/>
        <a:lstStyle/>
        <a:p>
          <a:endParaRPr lang="es-EC"/>
        </a:p>
      </dgm:t>
    </dgm:pt>
    <dgm:pt modelId="{CBF72777-14EC-4E30-B55D-54EFF9BBBCE5}" type="pres">
      <dgm:prSet presAssocID="{25107FC8-CAD5-44F7-BDA4-7A1E826690FD}" presName="sibTrans" presStyleCnt="0"/>
      <dgm:spPr/>
    </dgm:pt>
    <dgm:pt modelId="{2DC53A43-179A-48E8-9F10-7FC281208C6B}" type="pres">
      <dgm:prSet presAssocID="{EF2942E5-1579-457E-B32A-1D3363241B51}" presName="node" presStyleLbl="node1" presStyleIdx="10" presStyleCnt="12">
        <dgm:presLayoutVars>
          <dgm:bulletEnabled val="1"/>
        </dgm:presLayoutVars>
      </dgm:prSet>
      <dgm:spPr/>
      <dgm:t>
        <a:bodyPr/>
        <a:lstStyle/>
        <a:p>
          <a:endParaRPr lang="es-EC"/>
        </a:p>
      </dgm:t>
    </dgm:pt>
    <dgm:pt modelId="{1FB2E202-F176-4AA0-A31E-EB4D9FA665EB}" type="pres">
      <dgm:prSet presAssocID="{15EEB9C1-C255-4474-B71D-ED25753C315B}" presName="sibTrans" presStyleCnt="0"/>
      <dgm:spPr/>
    </dgm:pt>
    <dgm:pt modelId="{CDAC5D96-162B-4982-9954-5372AF2F5BDD}" type="pres">
      <dgm:prSet presAssocID="{674F1767-0582-4C8A-8CC8-EDB73094355C}" presName="node" presStyleLbl="node1" presStyleIdx="11" presStyleCnt="12">
        <dgm:presLayoutVars>
          <dgm:bulletEnabled val="1"/>
        </dgm:presLayoutVars>
      </dgm:prSet>
      <dgm:spPr/>
      <dgm:t>
        <a:bodyPr/>
        <a:lstStyle/>
        <a:p>
          <a:endParaRPr lang="es-EC"/>
        </a:p>
      </dgm:t>
    </dgm:pt>
  </dgm:ptLst>
  <dgm:cxnLst>
    <dgm:cxn modelId="{E0AF66CC-3BEF-4371-9F10-CD409650DA3C}" srcId="{51A700DA-F5CC-44D1-AB4F-891E2B88BFFF}" destId="{A9669CD8-3590-4A19-9844-C7432959967B}" srcOrd="9" destOrd="0" parTransId="{DBF81930-E853-4FE2-A217-25D38333E9FD}" sibTransId="{25107FC8-CAD5-44F7-BDA4-7A1E826690FD}"/>
    <dgm:cxn modelId="{F6AFF252-7AC4-49BF-99CA-F7983AB1DFD5}" type="presOf" srcId="{21E81C08-B7D4-4A24-BEA3-4AB338934499}" destId="{5BB916D9-823B-4030-8F8C-83DEE0CFE292}" srcOrd="0" destOrd="0" presId="urn:microsoft.com/office/officeart/2005/8/layout/default"/>
    <dgm:cxn modelId="{FFC5C128-804F-454F-A41C-39A02E6D8118}" srcId="{51A700DA-F5CC-44D1-AB4F-891E2B88BFFF}" destId="{BDC7BBEA-47FC-4CE1-AE72-D5100B64195D}" srcOrd="2" destOrd="0" parTransId="{645944C7-FCE7-4F37-840B-31128219C381}" sibTransId="{AB7C1FCF-1854-4AB1-A257-96E5B23F3026}"/>
    <dgm:cxn modelId="{D5C3F9DA-7148-41CB-9FD2-DE68AA300E44}" srcId="{51A700DA-F5CC-44D1-AB4F-891E2B88BFFF}" destId="{EF2942E5-1579-457E-B32A-1D3363241B51}" srcOrd="10" destOrd="0" parTransId="{C08FDCFB-B6E1-4904-9EFF-EF439311D679}" sibTransId="{15EEB9C1-C255-4474-B71D-ED25753C315B}"/>
    <dgm:cxn modelId="{E7765AD0-E15C-49DA-BAFB-10EA11D609F3}" srcId="{51A700DA-F5CC-44D1-AB4F-891E2B88BFFF}" destId="{A8224829-2B82-41B2-A0A6-EB68302CC4F2}" srcOrd="4" destOrd="0" parTransId="{158CD9DB-6665-4F65-944E-8F4392E87837}" sibTransId="{3379E3DD-8DE3-4EAB-8505-85EC5D018979}"/>
    <dgm:cxn modelId="{858DBD9A-3B05-40E1-A146-61F4D4448611}" type="presOf" srcId="{EF2942E5-1579-457E-B32A-1D3363241B51}" destId="{2DC53A43-179A-48E8-9F10-7FC281208C6B}" srcOrd="0" destOrd="0" presId="urn:microsoft.com/office/officeart/2005/8/layout/default"/>
    <dgm:cxn modelId="{E6A8B8C9-3DE2-4E70-9DBE-6EB9EE52EAFB}" type="presOf" srcId="{3FBF0689-11E5-4740-95B6-98A809BEF4B3}" destId="{F3AD15EA-22D6-43FA-8490-56E5432F4DDC}" srcOrd="0" destOrd="0" presId="urn:microsoft.com/office/officeart/2005/8/layout/default"/>
    <dgm:cxn modelId="{869DD4C6-73CE-47F2-B6A2-48307098BE00}" type="presOf" srcId="{CF19FAA9-2DDD-4FB9-9310-786A0045888C}" destId="{A275C04B-CDA4-48FF-A0FB-6B5306EC2D22}" srcOrd="0" destOrd="0" presId="urn:microsoft.com/office/officeart/2005/8/layout/default"/>
    <dgm:cxn modelId="{05834E65-B02D-4D1E-AFC1-2924732CA9CB}" type="presOf" srcId="{51A700DA-F5CC-44D1-AB4F-891E2B88BFFF}" destId="{DA7A37CE-4BBF-4EA2-AA00-E527C6E546E9}" srcOrd="0" destOrd="0" presId="urn:microsoft.com/office/officeart/2005/8/layout/default"/>
    <dgm:cxn modelId="{00C1E6CA-1E39-49E6-A7F9-AE3BF9C780DB}" type="presOf" srcId="{A9669CD8-3590-4A19-9844-C7432959967B}" destId="{C4904B40-5E90-47E0-951D-D81406A3BE21}" srcOrd="0" destOrd="0" presId="urn:microsoft.com/office/officeart/2005/8/layout/default"/>
    <dgm:cxn modelId="{BAA0885A-3FD2-42D4-AB82-D7BEE08A7F98}" type="presOf" srcId="{ADAB8749-579C-4D02-9694-72932CB048D8}" destId="{CAA4BB59-AF83-4BAA-B10A-C1E3DCFF5558}" srcOrd="0" destOrd="0" presId="urn:microsoft.com/office/officeart/2005/8/layout/default"/>
    <dgm:cxn modelId="{BBAC305A-50CC-4E5A-A440-50D39B83A210}" srcId="{51A700DA-F5CC-44D1-AB4F-891E2B88BFFF}" destId="{ABA27F4C-6801-4618-8666-0E24096E160F}" srcOrd="0" destOrd="0" parTransId="{89B254EE-0504-446E-9A48-781797228DB7}" sibTransId="{08F831B0-C3C6-4DC8-BBAE-75285F406BAD}"/>
    <dgm:cxn modelId="{A2BD5AB6-E5D9-4B72-91EE-19E75B053474}" type="presOf" srcId="{A8224829-2B82-41B2-A0A6-EB68302CC4F2}" destId="{38DB6DED-D042-47BD-8000-A37FA9BCE3C3}" srcOrd="0" destOrd="0" presId="urn:microsoft.com/office/officeart/2005/8/layout/default"/>
    <dgm:cxn modelId="{ABCA0745-064F-4AD6-BC1C-D8AE74700552}" type="presOf" srcId="{0BDD5C8C-035A-4349-AAAB-609F63D793A1}" destId="{9EA4F19B-E177-41D0-A20E-FC3ADC0A1FB9}" srcOrd="0" destOrd="0" presId="urn:microsoft.com/office/officeart/2005/8/layout/default"/>
    <dgm:cxn modelId="{F55FA86D-938A-4A3D-8A24-E1222648533D}" type="presOf" srcId="{674F1767-0582-4C8A-8CC8-EDB73094355C}" destId="{CDAC5D96-162B-4982-9954-5372AF2F5BDD}" srcOrd="0" destOrd="0" presId="urn:microsoft.com/office/officeart/2005/8/layout/default"/>
    <dgm:cxn modelId="{B257B1E0-CF03-43A3-9571-DEA5F47977A1}" srcId="{51A700DA-F5CC-44D1-AB4F-891E2B88BFFF}" destId="{ADAB8749-579C-4D02-9694-72932CB048D8}" srcOrd="5" destOrd="0" parTransId="{263CF821-9D23-4F1E-8CA6-E7170DE579A5}" sibTransId="{25820AC9-92C9-4C3D-8543-54E7D574F31A}"/>
    <dgm:cxn modelId="{E8508858-A7CC-4B2F-AB50-2D4E6B3F549D}" srcId="{51A700DA-F5CC-44D1-AB4F-891E2B88BFFF}" destId="{21E81C08-B7D4-4A24-BEA3-4AB338934499}" srcOrd="1" destOrd="0" parTransId="{269CED3A-119D-4BCD-90DA-DB85A0E49A89}" sibTransId="{2431DC32-721A-4501-8A6F-7F8272F87FE1}"/>
    <dgm:cxn modelId="{9092430F-7667-40EC-834F-266D201A50CC}" srcId="{51A700DA-F5CC-44D1-AB4F-891E2B88BFFF}" destId="{0BDD5C8C-035A-4349-AAAB-609F63D793A1}" srcOrd="6" destOrd="0" parTransId="{A38C606F-19E6-4E98-A0F9-B2D2F36D3621}" sibTransId="{0BDB868E-EED7-43A5-9720-D93E644ACBE2}"/>
    <dgm:cxn modelId="{02FA3BBF-837F-4BE1-8772-903ED92FBA79}" type="presOf" srcId="{BDC7BBEA-47FC-4CE1-AE72-D5100B64195D}" destId="{C6B74741-5913-4291-8006-B57F3F9FB06A}" srcOrd="0" destOrd="0" presId="urn:microsoft.com/office/officeart/2005/8/layout/default"/>
    <dgm:cxn modelId="{D2DFAE5D-C3F1-4CE6-9E37-6541468A32A0}" srcId="{51A700DA-F5CC-44D1-AB4F-891E2B88BFFF}" destId="{CF19FAA9-2DDD-4FB9-9310-786A0045888C}" srcOrd="8" destOrd="0" parTransId="{4DF6253E-331B-4639-9116-83E55D3F2475}" sibTransId="{09ED6ACA-5F44-4446-81DA-511F9C513A82}"/>
    <dgm:cxn modelId="{C7858044-7232-4F5B-9BE6-40B4B00B8076}" srcId="{51A700DA-F5CC-44D1-AB4F-891E2B88BFFF}" destId="{51BBC705-8CF4-42F0-B2A1-75D520120F9B}" srcOrd="3" destOrd="0" parTransId="{C7197B8E-EB63-4A97-ABA3-C975894C587B}" sibTransId="{B947917F-0D16-4994-B897-D8583A5A2A9B}"/>
    <dgm:cxn modelId="{4690E915-A69D-41D3-BEDA-A3DBD0669589}" type="presOf" srcId="{51BBC705-8CF4-42F0-B2A1-75D520120F9B}" destId="{4661AC1F-7353-4DA8-81D4-5FFD87B7A954}" srcOrd="0" destOrd="0" presId="urn:microsoft.com/office/officeart/2005/8/layout/default"/>
    <dgm:cxn modelId="{B069CE37-BFE5-4D17-9AA9-1A9BB07FCE49}" type="presOf" srcId="{ABA27F4C-6801-4618-8666-0E24096E160F}" destId="{093D67F5-907C-4BF6-9B7E-5BA736962DF7}" srcOrd="0" destOrd="0" presId="urn:microsoft.com/office/officeart/2005/8/layout/default"/>
    <dgm:cxn modelId="{AA0547C6-7E59-4C2E-91B4-DC7BF8656EDC}" srcId="{51A700DA-F5CC-44D1-AB4F-891E2B88BFFF}" destId="{3FBF0689-11E5-4740-95B6-98A809BEF4B3}" srcOrd="7" destOrd="0" parTransId="{5C23DC9C-887A-48FF-9F7F-F904F585FD79}" sibTransId="{BB6B194D-4779-426D-8A52-F32A061DDB72}"/>
    <dgm:cxn modelId="{C54F57D7-FDCE-48D9-B460-B745954EE4DB}" srcId="{51A700DA-F5CC-44D1-AB4F-891E2B88BFFF}" destId="{674F1767-0582-4C8A-8CC8-EDB73094355C}" srcOrd="11" destOrd="0" parTransId="{00F7B20E-9DAD-44C0-8B51-21549FFD0D90}" sibTransId="{00596678-7FDF-4DAF-8BD9-B6C3B4271699}"/>
    <dgm:cxn modelId="{9DF5152E-3BAD-494D-96A6-D4F83ABAACA1}" type="presParOf" srcId="{DA7A37CE-4BBF-4EA2-AA00-E527C6E546E9}" destId="{093D67F5-907C-4BF6-9B7E-5BA736962DF7}" srcOrd="0" destOrd="0" presId="urn:microsoft.com/office/officeart/2005/8/layout/default"/>
    <dgm:cxn modelId="{544BFD23-BF0D-4E59-AF99-601E02AD82F9}" type="presParOf" srcId="{DA7A37CE-4BBF-4EA2-AA00-E527C6E546E9}" destId="{97D7A38C-4C77-4F71-B4BD-A4385856D80A}" srcOrd="1" destOrd="0" presId="urn:microsoft.com/office/officeart/2005/8/layout/default"/>
    <dgm:cxn modelId="{853AFC4B-0528-4FAE-B82D-BCD899F14E56}" type="presParOf" srcId="{DA7A37CE-4BBF-4EA2-AA00-E527C6E546E9}" destId="{5BB916D9-823B-4030-8F8C-83DEE0CFE292}" srcOrd="2" destOrd="0" presId="urn:microsoft.com/office/officeart/2005/8/layout/default"/>
    <dgm:cxn modelId="{486EDCC1-0B72-4FF1-B215-7D24815E43B2}" type="presParOf" srcId="{DA7A37CE-4BBF-4EA2-AA00-E527C6E546E9}" destId="{74E6EFAD-9099-4C2E-B631-B3300E5552C2}" srcOrd="3" destOrd="0" presId="urn:microsoft.com/office/officeart/2005/8/layout/default"/>
    <dgm:cxn modelId="{3BCA00C2-9675-4C42-89A3-253A2F6C8699}" type="presParOf" srcId="{DA7A37CE-4BBF-4EA2-AA00-E527C6E546E9}" destId="{C6B74741-5913-4291-8006-B57F3F9FB06A}" srcOrd="4" destOrd="0" presId="urn:microsoft.com/office/officeart/2005/8/layout/default"/>
    <dgm:cxn modelId="{1FE65034-7C18-4A63-AEC4-A2F68550501D}" type="presParOf" srcId="{DA7A37CE-4BBF-4EA2-AA00-E527C6E546E9}" destId="{38B78C1F-89C6-4606-B383-09C5188AC3CB}" srcOrd="5" destOrd="0" presId="urn:microsoft.com/office/officeart/2005/8/layout/default"/>
    <dgm:cxn modelId="{792203EB-7F7E-4BC8-A883-CA11E5966982}" type="presParOf" srcId="{DA7A37CE-4BBF-4EA2-AA00-E527C6E546E9}" destId="{4661AC1F-7353-4DA8-81D4-5FFD87B7A954}" srcOrd="6" destOrd="0" presId="urn:microsoft.com/office/officeart/2005/8/layout/default"/>
    <dgm:cxn modelId="{1F80DC53-D13B-4DE0-BB3A-67C17028D567}" type="presParOf" srcId="{DA7A37CE-4BBF-4EA2-AA00-E527C6E546E9}" destId="{25429217-F8ED-472D-8CF4-931BF4938680}" srcOrd="7" destOrd="0" presId="urn:microsoft.com/office/officeart/2005/8/layout/default"/>
    <dgm:cxn modelId="{8631A548-F037-4F8E-827A-6D308E888A7E}" type="presParOf" srcId="{DA7A37CE-4BBF-4EA2-AA00-E527C6E546E9}" destId="{38DB6DED-D042-47BD-8000-A37FA9BCE3C3}" srcOrd="8" destOrd="0" presId="urn:microsoft.com/office/officeart/2005/8/layout/default"/>
    <dgm:cxn modelId="{0F08FF90-0CFD-4B92-82CD-D9A3E26C9C3E}" type="presParOf" srcId="{DA7A37CE-4BBF-4EA2-AA00-E527C6E546E9}" destId="{3EC621B4-04F1-46B0-93FB-28649DF59390}" srcOrd="9" destOrd="0" presId="urn:microsoft.com/office/officeart/2005/8/layout/default"/>
    <dgm:cxn modelId="{D971C3BA-05D4-4D57-AA0A-BE0106B3ECFC}" type="presParOf" srcId="{DA7A37CE-4BBF-4EA2-AA00-E527C6E546E9}" destId="{CAA4BB59-AF83-4BAA-B10A-C1E3DCFF5558}" srcOrd="10" destOrd="0" presId="urn:microsoft.com/office/officeart/2005/8/layout/default"/>
    <dgm:cxn modelId="{6E3C4AA4-C713-448F-9023-151FFBA49A4C}" type="presParOf" srcId="{DA7A37CE-4BBF-4EA2-AA00-E527C6E546E9}" destId="{61407345-83B5-4779-AB5A-44B358E91A7A}" srcOrd="11" destOrd="0" presId="urn:microsoft.com/office/officeart/2005/8/layout/default"/>
    <dgm:cxn modelId="{DA557503-680B-476F-A6EA-958D85EA88A3}" type="presParOf" srcId="{DA7A37CE-4BBF-4EA2-AA00-E527C6E546E9}" destId="{9EA4F19B-E177-41D0-A20E-FC3ADC0A1FB9}" srcOrd="12" destOrd="0" presId="urn:microsoft.com/office/officeart/2005/8/layout/default"/>
    <dgm:cxn modelId="{09571AEB-1FD3-4958-BB83-32F7E9BEEF06}" type="presParOf" srcId="{DA7A37CE-4BBF-4EA2-AA00-E527C6E546E9}" destId="{BB9F7068-F216-4B4D-AB14-36F52DBB24EF}" srcOrd="13" destOrd="0" presId="urn:microsoft.com/office/officeart/2005/8/layout/default"/>
    <dgm:cxn modelId="{AE5F930B-4E1C-4A79-8367-A8BBB8706678}" type="presParOf" srcId="{DA7A37CE-4BBF-4EA2-AA00-E527C6E546E9}" destId="{F3AD15EA-22D6-43FA-8490-56E5432F4DDC}" srcOrd="14" destOrd="0" presId="urn:microsoft.com/office/officeart/2005/8/layout/default"/>
    <dgm:cxn modelId="{F38D1632-7609-45B8-9C9C-E17C05F09E4B}" type="presParOf" srcId="{DA7A37CE-4BBF-4EA2-AA00-E527C6E546E9}" destId="{9ACD364D-0D29-42B2-BB41-CDF2C6C6451F}" srcOrd="15" destOrd="0" presId="urn:microsoft.com/office/officeart/2005/8/layout/default"/>
    <dgm:cxn modelId="{F2C78A20-9C3B-4FCF-9278-45A95DEFCCD2}" type="presParOf" srcId="{DA7A37CE-4BBF-4EA2-AA00-E527C6E546E9}" destId="{A275C04B-CDA4-48FF-A0FB-6B5306EC2D22}" srcOrd="16" destOrd="0" presId="urn:microsoft.com/office/officeart/2005/8/layout/default"/>
    <dgm:cxn modelId="{A7C377A6-F536-4CE8-AD3F-8916F2424E9E}" type="presParOf" srcId="{DA7A37CE-4BBF-4EA2-AA00-E527C6E546E9}" destId="{94FC98A6-9B28-4DD6-AD11-CF0545931F0F}" srcOrd="17" destOrd="0" presId="urn:microsoft.com/office/officeart/2005/8/layout/default"/>
    <dgm:cxn modelId="{4C2DAE3D-F252-4F10-BD66-5C28726FFED8}" type="presParOf" srcId="{DA7A37CE-4BBF-4EA2-AA00-E527C6E546E9}" destId="{C4904B40-5E90-47E0-951D-D81406A3BE21}" srcOrd="18" destOrd="0" presId="urn:microsoft.com/office/officeart/2005/8/layout/default"/>
    <dgm:cxn modelId="{7EE04858-7F99-4548-A2AC-5FC2439596C2}" type="presParOf" srcId="{DA7A37CE-4BBF-4EA2-AA00-E527C6E546E9}" destId="{CBF72777-14EC-4E30-B55D-54EFF9BBBCE5}" srcOrd="19" destOrd="0" presId="urn:microsoft.com/office/officeart/2005/8/layout/default"/>
    <dgm:cxn modelId="{DE0E5292-4277-46F7-89AC-54EA297424A0}" type="presParOf" srcId="{DA7A37CE-4BBF-4EA2-AA00-E527C6E546E9}" destId="{2DC53A43-179A-48E8-9F10-7FC281208C6B}" srcOrd="20" destOrd="0" presId="urn:microsoft.com/office/officeart/2005/8/layout/default"/>
    <dgm:cxn modelId="{71ED866F-43EF-4860-9D8C-214F745E6976}" type="presParOf" srcId="{DA7A37CE-4BBF-4EA2-AA00-E527C6E546E9}" destId="{1FB2E202-F176-4AA0-A31E-EB4D9FA665EB}" srcOrd="21" destOrd="0" presId="urn:microsoft.com/office/officeart/2005/8/layout/default"/>
    <dgm:cxn modelId="{4665A2DB-7E99-46E2-B320-BB91E37FD284}" type="presParOf" srcId="{DA7A37CE-4BBF-4EA2-AA00-E527C6E546E9}" destId="{CDAC5D96-162B-4982-9954-5372AF2F5BDD}"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42EF0-9EDF-4FAC-99F8-54757E4C2D50}" type="doc">
      <dgm:prSet loTypeId="urn:microsoft.com/office/officeart/2005/8/layout/hList3" loCatId="list" qsTypeId="urn:microsoft.com/office/officeart/2005/8/quickstyle/simple3" qsCatId="simple" csTypeId="urn:microsoft.com/office/officeart/2005/8/colors/accent1_5" csCatId="accent1" phldr="1"/>
      <dgm:spPr/>
      <dgm:t>
        <a:bodyPr/>
        <a:lstStyle/>
        <a:p>
          <a:endParaRPr lang="es-EC"/>
        </a:p>
      </dgm:t>
    </dgm:pt>
    <dgm:pt modelId="{920A4D75-400E-4F2C-94B8-B616BA39624F}">
      <dgm:prSet phldrT="[Texto]"/>
      <dgm:spPr/>
      <dgm:t>
        <a:bodyPr/>
        <a:lstStyle/>
        <a:p>
          <a:r>
            <a:rPr lang="es-EC" b="1" dirty="0" smtClean="0">
              <a:solidFill>
                <a:schemeClr val="tx1"/>
              </a:solidFill>
            </a:rPr>
            <a:t>Determinar la desaceleración económica de las PYMES del sector textil del Distrito Metropolitano de Quito.</a:t>
          </a:r>
          <a:endParaRPr lang="es-EC" b="1" dirty="0">
            <a:solidFill>
              <a:schemeClr val="tx1"/>
            </a:solidFill>
          </a:endParaRPr>
        </a:p>
      </dgm:t>
    </dgm:pt>
    <dgm:pt modelId="{1D586B03-82AB-4FE7-9158-D291F5F200CF}" type="parTrans" cxnId="{4B02D275-916C-4C69-B47F-EF56EEAECFC2}">
      <dgm:prSet/>
      <dgm:spPr/>
      <dgm:t>
        <a:bodyPr/>
        <a:lstStyle/>
        <a:p>
          <a:endParaRPr lang="es-EC"/>
        </a:p>
      </dgm:t>
    </dgm:pt>
    <dgm:pt modelId="{6E88C84F-E29E-4AA4-B3B9-74C081CD98EB}" type="sibTrans" cxnId="{4B02D275-916C-4C69-B47F-EF56EEAECFC2}">
      <dgm:prSet/>
      <dgm:spPr/>
      <dgm:t>
        <a:bodyPr/>
        <a:lstStyle/>
        <a:p>
          <a:endParaRPr lang="es-EC"/>
        </a:p>
      </dgm:t>
    </dgm:pt>
    <dgm:pt modelId="{146AB98E-E147-44D3-AA58-90B8208D5483}">
      <dgm:prSet phldrT="[Texto]"/>
      <dgm:spPr/>
      <dgm:t>
        <a:bodyPr/>
        <a:lstStyle/>
        <a:p>
          <a:r>
            <a:rPr lang="es-ES" dirty="0" smtClean="0"/>
            <a:t>Determinar el nivel productivo de las PYMES del sector textil del Distrito Metropolitano de Quito.</a:t>
          </a:r>
          <a:endParaRPr lang="es-EC" dirty="0"/>
        </a:p>
      </dgm:t>
    </dgm:pt>
    <dgm:pt modelId="{C74E03ED-33B0-4AB0-93C2-045544391760}" type="parTrans" cxnId="{F444FF1E-92FD-4CE7-BE81-048A14FB5050}">
      <dgm:prSet/>
      <dgm:spPr/>
      <dgm:t>
        <a:bodyPr/>
        <a:lstStyle/>
        <a:p>
          <a:endParaRPr lang="es-EC"/>
        </a:p>
      </dgm:t>
    </dgm:pt>
    <dgm:pt modelId="{A07B02D1-88B0-4F71-8AF9-C654E9D5B46D}" type="sibTrans" cxnId="{F444FF1E-92FD-4CE7-BE81-048A14FB5050}">
      <dgm:prSet/>
      <dgm:spPr/>
      <dgm:t>
        <a:bodyPr/>
        <a:lstStyle/>
        <a:p>
          <a:endParaRPr lang="es-EC"/>
        </a:p>
      </dgm:t>
    </dgm:pt>
    <dgm:pt modelId="{B9AD712A-539E-403A-88AE-872B694C4C4D}">
      <dgm:prSet phldrT="[Texto]"/>
      <dgm:spPr/>
      <dgm:t>
        <a:bodyPr/>
        <a:lstStyle/>
        <a:p>
          <a:r>
            <a:rPr lang="es-ES" dirty="0" smtClean="0"/>
            <a:t>Determinar la incidencia de la tasa de desempleo generada por la desaceleración económica de las PYMES del sector textil del Distrito Metropolitano de Quito.</a:t>
          </a:r>
          <a:endParaRPr lang="es-EC" dirty="0"/>
        </a:p>
      </dgm:t>
    </dgm:pt>
    <dgm:pt modelId="{B567EBFA-9A8D-4BBB-9781-FCEA59BFB147}" type="parTrans" cxnId="{584FA5F2-4C56-4A48-BBA6-F0DDCBA071EE}">
      <dgm:prSet/>
      <dgm:spPr/>
      <dgm:t>
        <a:bodyPr/>
        <a:lstStyle/>
        <a:p>
          <a:endParaRPr lang="es-EC"/>
        </a:p>
      </dgm:t>
    </dgm:pt>
    <dgm:pt modelId="{4DA57FAF-41B7-4C2C-BF79-4B867D76A650}" type="sibTrans" cxnId="{584FA5F2-4C56-4A48-BBA6-F0DDCBA071EE}">
      <dgm:prSet/>
      <dgm:spPr/>
      <dgm:t>
        <a:bodyPr/>
        <a:lstStyle/>
        <a:p>
          <a:endParaRPr lang="es-EC"/>
        </a:p>
      </dgm:t>
    </dgm:pt>
    <dgm:pt modelId="{F8AC963C-30BF-493A-BC47-59F275877B8D}">
      <dgm:prSet/>
      <dgm:spPr/>
      <dgm:t>
        <a:bodyPr/>
        <a:lstStyle/>
        <a:p>
          <a:r>
            <a:rPr lang="es-ES" smtClean="0"/>
            <a:t>Determinar el mercado de la industria textil y su incidencia en la evolución de las actividades económicas.</a:t>
          </a:r>
          <a:endParaRPr lang="es-EC"/>
        </a:p>
      </dgm:t>
    </dgm:pt>
    <dgm:pt modelId="{E796F907-4920-470E-9C31-3AED476E8EEB}" type="parTrans" cxnId="{DCB7EC7E-B828-4FA4-A208-AE8E53068B37}">
      <dgm:prSet/>
      <dgm:spPr/>
      <dgm:t>
        <a:bodyPr/>
        <a:lstStyle/>
        <a:p>
          <a:endParaRPr lang="es-EC"/>
        </a:p>
      </dgm:t>
    </dgm:pt>
    <dgm:pt modelId="{BC2D4868-148B-4EA5-B9B0-527EA659A86A}" type="sibTrans" cxnId="{DCB7EC7E-B828-4FA4-A208-AE8E53068B37}">
      <dgm:prSet/>
      <dgm:spPr/>
      <dgm:t>
        <a:bodyPr/>
        <a:lstStyle/>
        <a:p>
          <a:endParaRPr lang="es-EC"/>
        </a:p>
      </dgm:t>
    </dgm:pt>
    <dgm:pt modelId="{8BE0FB36-EDB3-46F9-A413-8E312E4A3E2A}" type="pres">
      <dgm:prSet presAssocID="{B2D42EF0-9EDF-4FAC-99F8-54757E4C2D50}" presName="composite" presStyleCnt="0">
        <dgm:presLayoutVars>
          <dgm:chMax val="1"/>
          <dgm:dir/>
          <dgm:resizeHandles val="exact"/>
        </dgm:presLayoutVars>
      </dgm:prSet>
      <dgm:spPr/>
      <dgm:t>
        <a:bodyPr/>
        <a:lstStyle/>
        <a:p>
          <a:endParaRPr lang="es-EC"/>
        </a:p>
      </dgm:t>
    </dgm:pt>
    <dgm:pt modelId="{E8B03CE3-431A-4829-881B-0E6A72A68320}" type="pres">
      <dgm:prSet presAssocID="{920A4D75-400E-4F2C-94B8-B616BA39624F}" presName="roof" presStyleLbl="dkBgShp" presStyleIdx="0" presStyleCnt="2"/>
      <dgm:spPr/>
      <dgm:t>
        <a:bodyPr/>
        <a:lstStyle/>
        <a:p>
          <a:endParaRPr lang="es-EC"/>
        </a:p>
      </dgm:t>
    </dgm:pt>
    <dgm:pt modelId="{90CF5D07-709D-4273-A437-F791309EFF24}" type="pres">
      <dgm:prSet presAssocID="{920A4D75-400E-4F2C-94B8-B616BA39624F}" presName="pillars" presStyleCnt="0"/>
      <dgm:spPr/>
    </dgm:pt>
    <dgm:pt modelId="{035A447F-16E2-4D26-9756-8DE73AB3E661}" type="pres">
      <dgm:prSet presAssocID="{920A4D75-400E-4F2C-94B8-B616BA39624F}" presName="pillar1" presStyleLbl="node1" presStyleIdx="0" presStyleCnt="3">
        <dgm:presLayoutVars>
          <dgm:bulletEnabled val="1"/>
        </dgm:presLayoutVars>
      </dgm:prSet>
      <dgm:spPr/>
      <dgm:t>
        <a:bodyPr/>
        <a:lstStyle/>
        <a:p>
          <a:endParaRPr lang="es-EC"/>
        </a:p>
      </dgm:t>
    </dgm:pt>
    <dgm:pt modelId="{4F5EDF4A-417A-4A11-8B75-A1BC888ACA54}" type="pres">
      <dgm:prSet presAssocID="{B9AD712A-539E-403A-88AE-872B694C4C4D}" presName="pillarX" presStyleLbl="node1" presStyleIdx="1" presStyleCnt="3">
        <dgm:presLayoutVars>
          <dgm:bulletEnabled val="1"/>
        </dgm:presLayoutVars>
      </dgm:prSet>
      <dgm:spPr/>
      <dgm:t>
        <a:bodyPr/>
        <a:lstStyle/>
        <a:p>
          <a:endParaRPr lang="es-EC"/>
        </a:p>
      </dgm:t>
    </dgm:pt>
    <dgm:pt modelId="{1556E1EB-6DA0-482E-B6A7-46E9F980EC53}" type="pres">
      <dgm:prSet presAssocID="{F8AC963C-30BF-493A-BC47-59F275877B8D}" presName="pillarX" presStyleLbl="node1" presStyleIdx="2" presStyleCnt="3">
        <dgm:presLayoutVars>
          <dgm:bulletEnabled val="1"/>
        </dgm:presLayoutVars>
      </dgm:prSet>
      <dgm:spPr/>
      <dgm:t>
        <a:bodyPr/>
        <a:lstStyle/>
        <a:p>
          <a:endParaRPr lang="es-EC"/>
        </a:p>
      </dgm:t>
    </dgm:pt>
    <dgm:pt modelId="{9F0D416D-90E2-4185-8C28-95BB02F1A935}" type="pres">
      <dgm:prSet presAssocID="{920A4D75-400E-4F2C-94B8-B616BA39624F}" presName="base" presStyleLbl="dkBgShp" presStyleIdx="1" presStyleCnt="2"/>
      <dgm:spPr/>
    </dgm:pt>
  </dgm:ptLst>
  <dgm:cxnLst>
    <dgm:cxn modelId="{6D77CAEE-53D2-4956-A9CF-9216965EEB87}" type="presOf" srcId="{B2D42EF0-9EDF-4FAC-99F8-54757E4C2D50}" destId="{8BE0FB36-EDB3-46F9-A413-8E312E4A3E2A}" srcOrd="0" destOrd="0" presId="urn:microsoft.com/office/officeart/2005/8/layout/hList3"/>
    <dgm:cxn modelId="{DCB7EC7E-B828-4FA4-A208-AE8E53068B37}" srcId="{920A4D75-400E-4F2C-94B8-B616BA39624F}" destId="{F8AC963C-30BF-493A-BC47-59F275877B8D}" srcOrd="2" destOrd="0" parTransId="{E796F907-4920-470E-9C31-3AED476E8EEB}" sibTransId="{BC2D4868-148B-4EA5-B9B0-527EA659A86A}"/>
    <dgm:cxn modelId="{4B02D275-916C-4C69-B47F-EF56EEAECFC2}" srcId="{B2D42EF0-9EDF-4FAC-99F8-54757E4C2D50}" destId="{920A4D75-400E-4F2C-94B8-B616BA39624F}" srcOrd="0" destOrd="0" parTransId="{1D586B03-82AB-4FE7-9158-D291F5F200CF}" sibTransId="{6E88C84F-E29E-4AA4-B3B9-74C081CD98EB}"/>
    <dgm:cxn modelId="{FD8CE63B-EDE4-4DEB-8903-BDF30CBCC0B2}" type="presOf" srcId="{F8AC963C-30BF-493A-BC47-59F275877B8D}" destId="{1556E1EB-6DA0-482E-B6A7-46E9F980EC53}" srcOrd="0" destOrd="0" presId="urn:microsoft.com/office/officeart/2005/8/layout/hList3"/>
    <dgm:cxn modelId="{C40E53C2-1C23-4FE0-B6F5-C268968F84B1}" type="presOf" srcId="{B9AD712A-539E-403A-88AE-872B694C4C4D}" destId="{4F5EDF4A-417A-4A11-8B75-A1BC888ACA54}" srcOrd="0" destOrd="0" presId="urn:microsoft.com/office/officeart/2005/8/layout/hList3"/>
    <dgm:cxn modelId="{584FA5F2-4C56-4A48-BBA6-F0DDCBA071EE}" srcId="{920A4D75-400E-4F2C-94B8-B616BA39624F}" destId="{B9AD712A-539E-403A-88AE-872B694C4C4D}" srcOrd="1" destOrd="0" parTransId="{B567EBFA-9A8D-4BBB-9781-FCEA59BFB147}" sibTransId="{4DA57FAF-41B7-4C2C-BF79-4B867D76A650}"/>
    <dgm:cxn modelId="{55CA25B8-4007-4183-9EC4-2FA9CC4B5FF4}" type="presOf" srcId="{920A4D75-400E-4F2C-94B8-B616BA39624F}" destId="{E8B03CE3-431A-4829-881B-0E6A72A68320}" srcOrd="0" destOrd="0" presId="urn:microsoft.com/office/officeart/2005/8/layout/hList3"/>
    <dgm:cxn modelId="{535D8116-BB2F-4B11-90A4-2500CF48A60C}" type="presOf" srcId="{146AB98E-E147-44D3-AA58-90B8208D5483}" destId="{035A447F-16E2-4D26-9756-8DE73AB3E661}" srcOrd="0" destOrd="0" presId="urn:microsoft.com/office/officeart/2005/8/layout/hList3"/>
    <dgm:cxn modelId="{F444FF1E-92FD-4CE7-BE81-048A14FB5050}" srcId="{920A4D75-400E-4F2C-94B8-B616BA39624F}" destId="{146AB98E-E147-44D3-AA58-90B8208D5483}" srcOrd="0" destOrd="0" parTransId="{C74E03ED-33B0-4AB0-93C2-045544391760}" sibTransId="{A07B02D1-88B0-4F71-8AF9-C654E9D5B46D}"/>
    <dgm:cxn modelId="{0B48CFA0-D5F0-4BA2-B6A8-803A2B6E3DEE}" type="presParOf" srcId="{8BE0FB36-EDB3-46F9-A413-8E312E4A3E2A}" destId="{E8B03CE3-431A-4829-881B-0E6A72A68320}" srcOrd="0" destOrd="0" presId="urn:microsoft.com/office/officeart/2005/8/layout/hList3"/>
    <dgm:cxn modelId="{D3527C29-EF2E-4420-9063-6B87AFF33E9F}" type="presParOf" srcId="{8BE0FB36-EDB3-46F9-A413-8E312E4A3E2A}" destId="{90CF5D07-709D-4273-A437-F791309EFF24}" srcOrd="1" destOrd="0" presId="urn:microsoft.com/office/officeart/2005/8/layout/hList3"/>
    <dgm:cxn modelId="{1D044DA5-2038-436F-9E7C-987DD3B05915}" type="presParOf" srcId="{90CF5D07-709D-4273-A437-F791309EFF24}" destId="{035A447F-16E2-4D26-9756-8DE73AB3E661}" srcOrd="0" destOrd="0" presId="urn:microsoft.com/office/officeart/2005/8/layout/hList3"/>
    <dgm:cxn modelId="{42CB6B4A-870B-485D-B462-F7D0852E0F92}" type="presParOf" srcId="{90CF5D07-709D-4273-A437-F791309EFF24}" destId="{4F5EDF4A-417A-4A11-8B75-A1BC888ACA54}" srcOrd="1" destOrd="0" presId="urn:microsoft.com/office/officeart/2005/8/layout/hList3"/>
    <dgm:cxn modelId="{36DF94F0-EE9A-45FA-8876-238C01C61AF0}" type="presParOf" srcId="{90CF5D07-709D-4273-A437-F791309EFF24}" destId="{1556E1EB-6DA0-482E-B6A7-46E9F980EC53}" srcOrd="2" destOrd="0" presId="urn:microsoft.com/office/officeart/2005/8/layout/hList3"/>
    <dgm:cxn modelId="{BDD30A8E-DF21-4E24-988A-072337687807}" type="presParOf" srcId="{8BE0FB36-EDB3-46F9-A413-8E312E4A3E2A}" destId="{9F0D416D-90E2-4185-8C28-95BB02F1A93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0CF2DA1-A573-4445-BBFB-128D967AC0D2}" type="doc">
      <dgm:prSet loTypeId="urn:microsoft.com/office/officeart/2005/8/layout/vList3#3" loCatId="list" qsTypeId="urn:microsoft.com/office/officeart/2005/8/quickstyle/simple3" qsCatId="simple" csTypeId="urn:microsoft.com/office/officeart/2005/8/colors/colorful2" csCatId="colorful" phldr="1"/>
      <dgm:spPr/>
    </dgm:pt>
    <dgm:pt modelId="{FDA065E8-1002-4670-9F60-1211DEBC8773}">
      <dgm:prSet phldrT="[Texto]"/>
      <dgm:spPr/>
      <dgm:t>
        <a:bodyPr/>
        <a:lstStyle/>
        <a:p>
          <a:r>
            <a:rPr lang="es-ES" dirty="0" smtClean="0"/>
            <a:t>“El sector textil del Distrito Metropolitano de Quito ha presentado una desaceleración en sus actividades operativas como consecuencia de las variables que se han presentado en su entorno económico”. </a:t>
          </a:r>
          <a:endParaRPr lang="es-EC" dirty="0"/>
        </a:p>
      </dgm:t>
    </dgm:pt>
    <dgm:pt modelId="{ED6A4B1D-90E9-4CF3-8ADF-006661BC3955}" type="parTrans" cxnId="{0F3DF7C0-E13A-4EA7-9B4B-7FCC5ADFD71D}">
      <dgm:prSet/>
      <dgm:spPr/>
      <dgm:t>
        <a:bodyPr/>
        <a:lstStyle/>
        <a:p>
          <a:endParaRPr lang="es-EC"/>
        </a:p>
      </dgm:t>
    </dgm:pt>
    <dgm:pt modelId="{76E6501C-9446-4D14-8C8B-79BFE8753BFC}" type="sibTrans" cxnId="{0F3DF7C0-E13A-4EA7-9B4B-7FCC5ADFD71D}">
      <dgm:prSet/>
      <dgm:spPr/>
      <dgm:t>
        <a:bodyPr/>
        <a:lstStyle/>
        <a:p>
          <a:endParaRPr lang="es-EC"/>
        </a:p>
      </dgm:t>
    </dgm:pt>
    <dgm:pt modelId="{67648AB7-C161-4EFA-900B-40A879BBA356}" type="pres">
      <dgm:prSet presAssocID="{B0CF2DA1-A573-4445-BBFB-128D967AC0D2}" presName="linearFlow" presStyleCnt="0">
        <dgm:presLayoutVars>
          <dgm:dir/>
          <dgm:resizeHandles val="exact"/>
        </dgm:presLayoutVars>
      </dgm:prSet>
      <dgm:spPr/>
    </dgm:pt>
    <dgm:pt modelId="{73FC2315-ECDC-42E9-B799-9F79E61E201D}" type="pres">
      <dgm:prSet presAssocID="{FDA065E8-1002-4670-9F60-1211DEBC8773}" presName="composite" presStyleCnt="0"/>
      <dgm:spPr/>
    </dgm:pt>
    <dgm:pt modelId="{290E3585-25B4-4321-B163-16CAC4235AEF}" type="pres">
      <dgm:prSet presAssocID="{FDA065E8-1002-4670-9F60-1211DEBC8773}" presName="imgShp" presStyleLbl="fgImgPlace1" presStyleIdx="0" presStyleCnt="1"/>
      <dgm:spPr>
        <a:blipFill rotWithShape="1">
          <a:blip xmlns:r="http://schemas.openxmlformats.org/officeDocument/2006/relationships" r:embed="rId1"/>
          <a:stretch>
            <a:fillRect/>
          </a:stretch>
        </a:blipFill>
      </dgm:spPr>
      <dgm:t>
        <a:bodyPr/>
        <a:lstStyle/>
        <a:p>
          <a:endParaRPr lang="es-EC"/>
        </a:p>
      </dgm:t>
    </dgm:pt>
    <dgm:pt modelId="{B1FD8926-411E-44D0-AC99-639A35BD5960}" type="pres">
      <dgm:prSet presAssocID="{FDA065E8-1002-4670-9F60-1211DEBC8773}" presName="txShp" presStyleLbl="node1" presStyleIdx="0" presStyleCnt="1">
        <dgm:presLayoutVars>
          <dgm:bulletEnabled val="1"/>
        </dgm:presLayoutVars>
      </dgm:prSet>
      <dgm:spPr/>
      <dgm:t>
        <a:bodyPr/>
        <a:lstStyle/>
        <a:p>
          <a:endParaRPr lang="es-EC"/>
        </a:p>
      </dgm:t>
    </dgm:pt>
  </dgm:ptLst>
  <dgm:cxnLst>
    <dgm:cxn modelId="{0F3DF7C0-E13A-4EA7-9B4B-7FCC5ADFD71D}" srcId="{B0CF2DA1-A573-4445-BBFB-128D967AC0D2}" destId="{FDA065E8-1002-4670-9F60-1211DEBC8773}" srcOrd="0" destOrd="0" parTransId="{ED6A4B1D-90E9-4CF3-8ADF-006661BC3955}" sibTransId="{76E6501C-9446-4D14-8C8B-79BFE8753BFC}"/>
    <dgm:cxn modelId="{0AE0A50A-1DBB-47D1-95A8-A81E33054E8D}" type="presOf" srcId="{FDA065E8-1002-4670-9F60-1211DEBC8773}" destId="{B1FD8926-411E-44D0-AC99-639A35BD5960}" srcOrd="0" destOrd="0" presId="urn:microsoft.com/office/officeart/2005/8/layout/vList3#3"/>
    <dgm:cxn modelId="{E175ADB0-6636-44FE-984B-C88B0542E20E}" type="presOf" srcId="{B0CF2DA1-A573-4445-BBFB-128D967AC0D2}" destId="{67648AB7-C161-4EFA-900B-40A879BBA356}" srcOrd="0" destOrd="0" presId="urn:microsoft.com/office/officeart/2005/8/layout/vList3#3"/>
    <dgm:cxn modelId="{28C28AFD-A03A-45A1-BA8F-B73AC43CE70D}" type="presParOf" srcId="{67648AB7-C161-4EFA-900B-40A879BBA356}" destId="{73FC2315-ECDC-42E9-B799-9F79E61E201D}" srcOrd="0" destOrd="0" presId="urn:microsoft.com/office/officeart/2005/8/layout/vList3#3"/>
    <dgm:cxn modelId="{3685ADF4-B815-424D-81E8-EA705A7609A0}" type="presParOf" srcId="{73FC2315-ECDC-42E9-B799-9F79E61E201D}" destId="{290E3585-25B4-4321-B163-16CAC4235AEF}" srcOrd="0" destOrd="0" presId="urn:microsoft.com/office/officeart/2005/8/layout/vList3#3"/>
    <dgm:cxn modelId="{DC1648EA-F863-4DA6-AE43-38A571503751}" type="presParOf" srcId="{73FC2315-ECDC-42E9-B799-9F79E61E201D}" destId="{B1FD8926-411E-44D0-AC99-639A35BD5960}"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226C6-1A58-48A7-91DF-409537853B96}"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64F29583-E618-403E-90CA-09CBBDD4406E}">
      <dgm:prSet phldrT="[Texto]"/>
      <dgm:spPr/>
      <dgm:t>
        <a:bodyPr/>
        <a:lstStyle/>
        <a:p>
          <a:r>
            <a:rPr lang="es-EC" dirty="0" smtClean="0"/>
            <a:t>CAPITULO 1. MARCO TEORICO</a:t>
          </a:r>
        </a:p>
      </dgm:t>
    </dgm:pt>
    <dgm:pt modelId="{02D916C9-6161-4378-9058-34141796339B}" type="parTrans" cxnId="{1B4B18CA-DC94-4159-8FFB-9FFC40035D51}">
      <dgm:prSet/>
      <dgm:spPr/>
      <dgm:t>
        <a:bodyPr/>
        <a:lstStyle/>
        <a:p>
          <a:endParaRPr lang="es-EC"/>
        </a:p>
      </dgm:t>
    </dgm:pt>
    <dgm:pt modelId="{E061C925-0B6D-48C7-B50E-6850E4763E0F}" type="sibTrans" cxnId="{1B4B18CA-DC94-4159-8FFB-9FFC40035D51}">
      <dgm:prSet/>
      <dgm:spPr/>
      <dgm:t>
        <a:bodyPr/>
        <a:lstStyle/>
        <a:p>
          <a:endParaRPr lang="es-EC"/>
        </a:p>
      </dgm:t>
    </dgm:pt>
    <dgm:pt modelId="{4A9E47ED-4CAE-466C-9CA2-7651B2D4C27F}">
      <dgm:prSet phldrT="[Texto]"/>
      <dgm:spPr/>
      <dgm:t>
        <a:bodyPr/>
        <a:lstStyle/>
        <a:p>
          <a:r>
            <a:rPr lang="es-EC" dirty="0" smtClean="0"/>
            <a:t>CAPITULO 2. MACO METODOLOGICO</a:t>
          </a:r>
          <a:endParaRPr lang="es-EC" dirty="0"/>
        </a:p>
      </dgm:t>
    </dgm:pt>
    <dgm:pt modelId="{AE88CBDA-544A-4E47-91EB-9C31451229B7}" type="parTrans" cxnId="{68F25204-4FB9-40D3-800F-95196267944B}">
      <dgm:prSet/>
      <dgm:spPr/>
      <dgm:t>
        <a:bodyPr/>
        <a:lstStyle/>
        <a:p>
          <a:endParaRPr lang="es-EC"/>
        </a:p>
      </dgm:t>
    </dgm:pt>
    <dgm:pt modelId="{7CE17F1C-2CB2-45ED-A709-BE6555556023}" type="sibTrans" cxnId="{68F25204-4FB9-40D3-800F-95196267944B}">
      <dgm:prSet/>
      <dgm:spPr/>
      <dgm:t>
        <a:bodyPr/>
        <a:lstStyle/>
        <a:p>
          <a:endParaRPr lang="es-EC"/>
        </a:p>
      </dgm:t>
    </dgm:pt>
    <dgm:pt modelId="{03579ECD-4164-42CD-90D2-3207A8CF521D}">
      <dgm:prSet phldrT="[Texto]"/>
      <dgm:spPr/>
      <dgm:t>
        <a:bodyPr/>
        <a:lstStyle/>
        <a:p>
          <a:r>
            <a:rPr lang="es-EC" dirty="0" smtClean="0"/>
            <a:t>CAPITULO 3. DISCUSIONES </a:t>
          </a:r>
          <a:endParaRPr lang="es-EC" dirty="0"/>
        </a:p>
      </dgm:t>
    </dgm:pt>
    <dgm:pt modelId="{1F7CDCDC-36A6-4D83-A620-F0DDB0E8BD06}" type="parTrans" cxnId="{E64BD714-1242-4D14-A8E1-FACA68049566}">
      <dgm:prSet/>
      <dgm:spPr/>
      <dgm:t>
        <a:bodyPr/>
        <a:lstStyle/>
        <a:p>
          <a:endParaRPr lang="es-EC"/>
        </a:p>
      </dgm:t>
    </dgm:pt>
    <dgm:pt modelId="{8D5E607F-A17C-44AD-B15F-71979FAE8EDE}" type="sibTrans" cxnId="{E64BD714-1242-4D14-A8E1-FACA68049566}">
      <dgm:prSet/>
      <dgm:spPr/>
      <dgm:t>
        <a:bodyPr/>
        <a:lstStyle/>
        <a:p>
          <a:endParaRPr lang="es-EC"/>
        </a:p>
      </dgm:t>
    </dgm:pt>
    <dgm:pt modelId="{6D5FB44F-0977-4D81-9DF7-56120220F972}">
      <dgm:prSet phldrT="[Texto]"/>
      <dgm:spPr/>
      <dgm:t>
        <a:bodyPr/>
        <a:lstStyle/>
        <a:p>
          <a:r>
            <a:rPr lang="es-EC" dirty="0" smtClean="0"/>
            <a:t>CAPITULO 4. PROPUESTA DE VALOR</a:t>
          </a:r>
          <a:endParaRPr lang="es-EC" dirty="0"/>
        </a:p>
      </dgm:t>
    </dgm:pt>
    <dgm:pt modelId="{3A9604BF-6671-4805-8CB9-4059559FBB4D}" type="parTrans" cxnId="{DC946F96-BC03-4E74-8A21-73B7C8F6FC07}">
      <dgm:prSet/>
      <dgm:spPr/>
    </dgm:pt>
    <dgm:pt modelId="{55910387-5510-44DA-A480-040091A192F9}" type="sibTrans" cxnId="{DC946F96-BC03-4E74-8A21-73B7C8F6FC07}">
      <dgm:prSet/>
      <dgm:spPr/>
    </dgm:pt>
    <dgm:pt modelId="{DB83F538-E7B4-4802-A8E1-4582530D0648}" type="pres">
      <dgm:prSet presAssocID="{60A226C6-1A58-48A7-91DF-409537853B96}" presName="linear" presStyleCnt="0">
        <dgm:presLayoutVars>
          <dgm:dir/>
          <dgm:animLvl val="lvl"/>
          <dgm:resizeHandles val="exact"/>
        </dgm:presLayoutVars>
      </dgm:prSet>
      <dgm:spPr/>
      <dgm:t>
        <a:bodyPr/>
        <a:lstStyle/>
        <a:p>
          <a:endParaRPr lang="es-EC"/>
        </a:p>
      </dgm:t>
    </dgm:pt>
    <dgm:pt modelId="{568400D6-4EE0-494B-BE22-A77F275EC2CE}" type="pres">
      <dgm:prSet presAssocID="{64F29583-E618-403E-90CA-09CBBDD4406E}" presName="parentLin" presStyleCnt="0"/>
      <dgm:spPr/>
    </dgm:pt>
    <dgm:pt modelId="{75CFCCB2-9AA3-4DC9-8839-893490B37B37}" type="pres">
      <dgm:prSet presAssocID="{64F29583-E618-403E-90CA-09CBBDD4406E}" presName="parentLeftMargin" presStyleLbl="node1" presStyleIdx="0" presStyleCnt="4"/>
      <dgm:spPr/>
      <dgm:t>
        <a:bodyPr/>
        <a:lstStyle/>
        <a:p>
          <a:endParaRPr lang="es-EC"/>
        </a:p>
      </dgm:t>
    </dgm:pt>
    <dgm:pt modelId="{626C3D59-295C-4CC1-A8F9-27555AD8C6E7}" type="pres">
      <dgm:prSet presAssocID="{64F29583-E618-403E-90CA-09CBBDD4406E}" presName="parentText" presStyleLbl="node1" presStyleIdx="0" presStyleCnt="4">
        <dgm:presLayoutVars>
          <dgm:chMax val="0"/>
          <dgm:bulletEnabled val="1"/>
        </dgm:presLayoutVars>
      </dgm:prSet>
      <dgm:spPr/>
      <dgm:t>
        <a:bodyPr/>
        <a:lstStyle/>
        <a:p>
          <a:endParaRPr lang="es-EC"/>
        </a:p>
      </dgm:t>
    </dgm:pt>
    <dgm:pt modelId="{50CBF60A-2262-41BB-94BD-A94AF25BCED5}" type="pres">
      <dgm:prSet presAssocID="{64F29583-E618-403E-90CA-09CBBDD4406E}" presName="negativeSpace" presStyleCnt="0"/>
      <dgm:spPr/>
    </dgm:pt>
    <dgm:pt modelId="{AA33C0C9-9FA1-4BA0-93F5-60719CA62890}" type="pres">
      <dgm:prSet presAssocID="{64F29583-E618-403E-90CA-09CBBDD4406E}" presName="childText" presStyleLbl="conFgAcc1" presStyleIdx="0" presStyleCnt="4">
        <dgm:presLayoutVars>
          <dgm:bulletEnabled val="1"/>
        </dgm:presLayoutVars>
      </dgm:prSet>
      <dgm:spPr/>
    </dgm:pt>
    <dgm:pt modelId="{D3BF869F-4AC0-4515-875C-097F226698DF}" type="pres">
      <dgm:prSet presAssocID="{E061C925-0B6D-48C7-B50E-6850E4763E0F}" presName="spaceBetweenRectangles" presStyleCnt="0"/>
      <dgm:spPr/>
    </dgm:pt>
    <dgm:pt modelId="{ADA4BB99-8921-4C9B-AC6E-B4AA42F87095}" type="pres">
      <dgm:prSet presAssocID="{4A9E47ED-4CAE-466C-9CA2-7651B2D4C27F}" presName="parentLin" presStyleCnt="0"/>
      <dgm:spPr/>
    </dgm:pt>
    <dgm:pt modelId="{4A0DDA12-08FD-4B89-BB57-88AA51B87BE1}" type="pres">
      <dgm:prSet presAssocID="{4A9E47ED-4CAE-466C-9CA2-7651B2D4C27F}" presName="parentLeftMargin" presStyleLbl="node1" presStyleIdx="0" presStyleCnt="4"/>
      <dgm:spPr/>
      <dgm:t>
        <a:bodyPr/>
        <a:lstStyle/>
        <a:p>
          <a:endParaRPr lang="es-EC"/>
        </a:p>
      </dgm:t>
    </dgm:pt>
    <dgm:pt modelId="{F8FA42AF-7F48-4B13-9280-A98561C14ABA}" type="pres">
      <dgm:prSet presAssocID="{4A9E47ED-4CAE-466C-9CA2-7651B2D4C27F}" presName="parentText" presStyleLbl="node1" presStyleIdx="1" presStyleCnt="4">
        <dgm:presLayoutVars>
          <dgm:chMax val="0"/>
          <dgm:bulletEnabled val="1"/>
        </dgm:presLayoutVars>
      </dgm:prSet>
      <dgm:spPr/>
      <dgm:t>
        <a:bodyPr/>
        <a:lstStyle/>
        <a:p>
          <a:endParaRPr lang="es-EC"/>
        </a:p>
      </dgm:t>
    </dgm:pt>
    <dgm:pt modelId="{D1AE6F59-9B48-4790-A1F9-01AF77E42342}" type="pres">
      <dgm:prSet presAssocID="{4A9E47ED-4CAE-466C-9CA2-7651B2D4C27F}" presName="negativeSpace" presStyleCnt="0"/>
      <dgm:spPr/>
    </dgm:pt>
    <dgm:pt modelId="{914C1304-E94F-4317-B0A6-98E3BE43CD3E}" type="pres">
      <dgm:prSet presAssocID="{4A9E47ED-4CAE-466C-9CA2-7651B2D4C27F}" presName="childText" presStyleLbl="conFgAcc1" presStyleIdx="1" presStyleCnt="4">
        <dgm:presLayoutVars>
          <dgm:bulletEnabled val="1"/>
        </dgm:presLayoutVars>
      </dgm:prSet>
      <dgm:spPr/>
    </dgm:pt>
    <dgm:pt modelId="{8D31D8F2-CA1F-45C4-9642-E4FFFECD7543}" type="pres">
      <dgm:prSet presAssocID="{7CE17F1C-2CB2-45ED-A709-BE6555556023}" presName="spaceBetweenRectangles" presStyleCnt="0"/>
      <dgm:spPr/>
    </dgm:pt>
    <dgm:pt modelId="{7F59CBD4-A4A5-493B-90D8-A14677CBBE3C}" type="pres">
      <dgm:prSet presAssocID="{03579ECD-4164-42CD-90D2-3207A8CF521D}" presName="parentLin" presStyleCnt="0"/>
      <dgm:spPr/>
    </dgm:pt>
    <dgm:pt modelId="{F8FBEF81-3B63-4671-8712-B3CDE3643C3F}" type="pres">
      <dgm:prSet presAssocID="{03579ECD-4164-42CD-90D2-3207A8CF521D}" presName="parentLeftMargin" presStyleLbl="node1" presStyleIdx="1" presStyleCnt="4"/>
      <dgm:spPr/>
      <dgm:t>
        <a:bodyPr/>
        <a:lstStyle/>
        <a:p>
          <a:endParaRPr lang="es-EC"/>
        </a:p>
      </dgm:t>
    </dgm:pt>
    <dgm:pt modelId="{EEEE7D6D-87B2-445F-A442-EEDC00D5935B}" type="pres">
      <dgm:prSet presAssocID="{03579ECD-4164-42CD-90D2-3207A8CF521D}" presName="parentText" presStyleLbl="node1" presStyleIdx="2" presStyleCnt="4">
        <dgm:presLayoutVars>
          <dgm:chMax val="0"/>
          <dgm:bulletEnabled val="1"/>
        </dgm:presLayoutVars>
      </dgm:prSet>
      <dgm:spPr/>
      <dgm:t>
        <a:bodyPr/>
        <a:lstStyle/>
        <a:p>
          <a:endParaRPr lang="es-EC"/>
        </a:p>
      </dgm:t>
    </dgm:pt>
    <dgm:pt modelId="{D0CF4081-CC2A-4DE2-8464-48E3DCD7E85C}" type="pres">
      <dgm:prSet presAssocID="{03579ECD-4164-42CD-90D2-3207A8CF521D}" presName="negativeSpace" presStyleCnt="0"/>
      <dgm:spPr/>
    </dgm:pt>
    <dgm:pt modelId="{E28B6FCB-410E-4C04-85E8-A60A505759EE}" type="pres">
      <dgm:prSet presAssocID="{03579ECD-4164-42CD-90D2-3207A8CF521D}" presName="childText" presStyleLbl="conFgAcc1" presStyleIdx="2" presStyleCnt="4">
        <dgm:presLayoutVars>
          <dgm:bulletEnabled val="1"/>
        </dgm:presLayoutVars>
      </dgm:prSet>
      <dgm:spPr/>
    </dgm:pt>
    <dgm:pt modelId="{ADC3B382-56F8-4587-B2C7-3F8D8629A3EF}" type="pres">
      <dgm:prSet presAssocID="{8D5E607F-A17C-44AD-B15F-71979FAE8EDE}" presName="spaceBetweenRectangles" presStyleCnt="0"/>
      <dgm:spPr/>
    </dgm:pt>
    <dgm:pt modelId="{486BB6D1-4979-43B6-B69A-90B0654C4663}" type="pres">
      <dgm:prSet presAssocID="{6D5FB44F-0977-4D81-9DF7-56120220F972}" presName="parentLin" presStyleCnt="0"/>
      <dgm:spPr/>
    </dgm:pt>
    <dgm:pt modelId="{61A0D59F-3FCA-4348-B28C-4744C22951B6}" type="pres">
      <dgm:prSet presAssocID="{6D5FB44F-0977-4D81-9DF7-56120220F972}" presName="parentLeftMargin" presStyleLbl="node1" presStyleIdx="2" presStyleCnt="4"/>
      <dgm:spPr/>
      <dgm:t>
        <a:bodyPr/>
        <a:lstStyle/>
        <a:p>
          <a:endParaRPr lang="es-EC"/>
        </a:p>
      </dgm:t>
    </dgm:pt>
    <dgm:pt modelId="{78AA6E28-DF25-4FCA-AA71-902F54051FF7}" type="pres">
      <dgm:prSet presAssocID="{6D5FB44F-0977-4D81-9DF7-56120220F972}" presName="parentText" presStyleLbl="node1" presStyleIdx="3" presStyleCnt="4">
        <dgm:presLayoutVars>
          <dgm:chMax val="0"/>
          <dgm:bulletEnabled val="1"/>
        </dgm:presLayoutVars>
      </dgm:prSet>
      <dgm:spPr/>
      <dgm:t>
        <a:bodyPr/>
        <a:lstStyle/>
        <a:p>
          <a:endParaRPr lang="es-EC"/>
        </a:p>
      </dgm:t>
    </dgm:pt>
    <dgm:pt modelId="{F86E998B-69A3-4C4A-ABA3-0422AD837960}" type="pres">
      <dgm:prSet presAssocID="{6D5FB44F-0977-4D81-9DF7-56120220F972}" presName="negativeSpace" presStyleCnt="0"/>
      <dgm:spPr/>
    </dgm:pt>
    <dgm:pt modelId="{24EB6625-45B2-4CE8-A20F-F17A4ED057D2}" type="pres">
      <dgm:prSet presAssocID="{6D5FB44F-0977-4D81-9DF7-56120220F972}" presName="childText" presStyleLbl="conFgAcc1" presStyleIdx="3" presStyleCnt="4">
        <dgm:presLayoutVars>
          <dgm:bulletEnabled val="1"/>
        </dgm:presLayoutVars>
      </dgm:prSet>
      <dgm:spPr/>
    </dgm:pt>
  </dgm:ptLst>
  <dgm:cxnLst>
    <dgm:cxn modelId="{546D0FB5-C6BB-43C7-8829-381C8FEF972B}" type="presOf" srcId="{03579ECD-4164-42CD-90D2-3207A8CF521D}" destId="{EEEE7D6D-87B2-445F-A442-EEDC00D5935B}" srcOrd="1" destOrd="0" presId="urn:microsoft.com/office/officeart/2005/8/layout/list1"/>
    <dgm:cxn modelId="{DC946F96-BC03-4E74-8A21-73B7C8F6FC07}" srcId="{60A226C6-1A58-48A7-91DF-409537853B96}" destId="{6D5FB44F-0977-4D81-9DF7-56120220F972}" srcOrd="3" destOrd="0" parTransId="{3A9604BF-6671-4805-8CB9-4059559FBB4D}" sibTransId="{55910387-5510-44DA-A480-040091A192F9}"/>
    <dgm:cxn modelId="{917C3DC4-AFFB-48DC-83FE-526144805924}" type="presOf" srcId="{64F29583-E618-403E-90CA-09CBBDD4406E}" destId="{75CFCCB2-9AA3-4DC9-8839-893490B37B37}" srcOrd="0" destOrd="0" presId="urn:microsoft.com/office/officeart/2005/8/layout/list1"/>
    <dgm:cxn modelId="{5CDF8A32-A5BD-4611-8A06-96292CE2DCBD}" type="presOf" srcId="{6D5FB44F-0977-4D81-9DF7-56120220F972}" destId="{61A0D59F-3FCA-4348-B28C-4744C22951B6}" srcOrd="0" destOrd="0" presId="urn:microsoft.com/office/officeart/2005/8/layout/list1"/>
    <dgm:cxn modelId="{D88D8FB3-1BA5-43C8-A1F7-9CBE70A7B7A6}" type="presOf" srcId="{6D5FB44F-0977-4D81-9DF7-56120220F972}" destId="{78AA6E28-DF25-4FCA-AA71-902F54051FF7}" srcOrd="1" destOrd="0" presId="urn:microsoft.com/office/officeart/2005/8/layout/list1"/>
    <dgm:cxn modelId="{68F25204-4FB9-40D3-800F-95196267944B}" srcId="{60A226C6-1A58-48A7-91DF-409537853B96}" destId="{4A9E47ED-4CAE-466C-9CA2-7651B2D4C27F}" srcOrd="1" destOrd="0" parTransId="{AE88CBDA-544A-4E47-91EB-9C31451229B7}" sibTransId="{7CE17F1C-2CB2-45ED-A709-BE6555556023}"/>
    <dgm:cxn modelId="{1B4B18CA-DC94-4159-8FFB-9FFC40035D51}" srcId="{60A226C6-1A58-48A7-91DF-409537853B96}" destId="{64F29583-E618-403E-90CA-09CBBDD4406E}" srcOrd="0" destOrd="0" parTransId="{02D916C9-6161-4378-9058-34141796339B}" sibTransId="{E061C925-0B6D-48C7-B50E-6850E4763E0F}"/>
    <dgm:cxn modelId="{DA832F31-6CF6-440C-804A-255A2FCEB152}" type="presOf" srcId="{60A226C6-1A58-48A7-91DF-409537853B96}" destId="{DB83F538-E7B4-4802-A8E1-4582530D0648}" srcOrd="0" destOrd="0" presId="urn:microsoft.com/office/officeart/2005/8/layout/list1"/>
    <dgm:cxn modelId="{2E7326E1-7904-4239-A0FE-AD9F1F357B0C}" type="presOf" srcId="{4A9E47ED-4CAE-466C-9CA2-7651B2D4C27F}" destId="{4A0DDA12-08FD-4B89-BB57-88AA51B87BE1}" srcOrd="0" destOrd="0" presId="urn:microsoft.com/office/officeart/2005/8/layout/list1"/>
    <dgm:cxn modelId="{C46BC4B7-6EE6-4691-B02B-3ADDBCDDDDC3}" type="presOf" srcId="{4A9E47ED-4CAE-466C-9CA2-7651B2D4C27F}" destId="{F8FA42AF-7F48-4B13-9280-A98561C14ABA}" srcOrd="1" destOrd="0" presId="urn:microsoft.com/office/officeart/2005/8/layout/list1"/>
    <dgm:cxn modelId="{E64BD714-1242-4D14-A8E1-FACA68049566}" srcId="{60A226C6-1A58-48A7-91DF-409537853B96}" destId="{03579ECD-4164-42CD-90D2-3207A8CF521D}" srcOrd="2" destOrd="0" parTransId="{1F7CDCDC-36A6-4D83-A620-F0DDB0E8BD06}" sibTransId="{8D5E607F-A17C-44AD-B15F-71979FAE8EDE}"/>
    <dgm:cxn modelId="{96091142-3BAF-4000-9391-A209CD90C380}" type="presOf" srcId="{64F29583-E618-403E-90CA-09CBBDD4406E}" destId="{626C3D59-295C-4CC1-A8F9-27555AD8C6E7}" srcOrd="1" destOrd="0" presId="urn:microsoft.com/office/officeart/2005/8/layout/list1"/>
    <dgm:cxn modelId="{DEEDB59D-AEB3-44FD-A355-3F070B4C1240}" type="presOf" srcId="{03579ECD-4164-42CD-90D2-3207A8CF521D}" destId="{F8FBEF81-3B63-4671-8712-B3CDE3643C3F}" srcOrd="0" destOrd="0" presId="urn:microsoft.com/office/officeart/2005/8/layout/list1"/>
    <dgm:cxn modelId="{7DBF34BF-6DDD-41E4-97C0-062674D1EFC5}" type="presParOf" srcId="{DB83F538-E7B4-4802-A8E1-4582530D0648}" destId="{568400D6-4EE0-494B-BE22-A77F275EC2CE}" srcOrd="0" destOrd="0" presId="urn:microsoft.com/office/officeart/2005/8/layout/list1"/>
    <dgm:cxn modelId="{18FE9AA3-52EC-4D49-BACA-3F0BB93C4DFF}" type="presParOf" srcId="{568400D6-4EE0-494B-BE22-A77F275EC2CE}" destId="{75CFCCB2-9AA3-4DC9-8839-893490B37B37}" srcOrd="0" destOrd="0" presId="urn:microsoft.com/office/officeart/2005/8/layout/list1"/>
    <dgm:cxn modelId="{D2B19BA1-6B72-4E25-A527-296AC7DF550A}" type="presParOf" srcId="{568400D6-4EE0-494B-BE22-A77F275EC2CE}" destId="{626C3D59-295C-4CC1-A8F9-27555AD8C6E7}" srcOrd="1" destOrd="0" presId="urn:microsoft.com/office/officeart/2005/8/layout/list1"/>
    <dgm:cxn modelId="{A257D9C6-CD65-4F8D-98DF-F4CD1E64BEC3}" type="presParOf" srcId="{DB83F538-E7B4-4802-A8E1-4582530D0648}" destId="{50CBF60A-2262-41BB-94BD-A94AF25BCED5}" srcOrd="1" destOrd="0" presId="urn:microsoft.com/office/officeart/2005/8/layout/list1"/>
    <dgm:cxn modelId="{1BF68AD5-6D04-4FBF-B4C2-F4D57E8B0778}" type="presParOf" srcId="{DB83F538-E7B4-4802-A8E1-4582530D0648}" destId="{AA33C0C9-9FA1-4BA0-93F5-60719CA62890}" srcOrd="2" destOrd="0" presId="urn:microsoft.com/office/officeart/2005/8/layout/list1"/>
    <dgm:cxn modelId="{A9D8402A-0B9F-4976-A86A-F903EE1D8BC3}" type="presParOf" srcId="{DB83F538-E7B4-4802-A8E1-4582530D0648}" destId="{D3BF869F-4AC0-4515-875C-097F226698DF}" srcOrd="3" destOrd="0" presId="urn:microsoft.com/office/officeart/2005/8/layout/list1"/>
    <dgm:cxn modelId="{42111957-239E-4E78-978F-57A84374CB3A}" type="presParOf" srcId="{DB83F538-E7B4-4802-A8E1-4582530D0648}" destId="{ADA4BB99-8921-4C9B-AC6E-B4AA42F87095}" srcOrd="4" destOrd="0" presId="urn:microsoft.com/office/officeart/2005/8/layout/list1"/>
    <dgm:cxn modelId="{EBA54A50-3CA6-48EA-AC8D-32A8448A0133}" type="presParOf" srcId="{ADA4BB99-8921-4C9B-AC6E-B4AA42F87095}" destId="{4A0DDA12-08FD-4B89-BB57-88AA51B87BE1}" srcOrd="0" destOrd="0" presId="urn:microsoft.com/office/officeart/2005/8/layout/list1"/>
    <dgm:cxn modelId="{EE9E5D9E-2FCB-4E0D-BFED-CFD51E7BB1A9}" type="presParOf" srcId="{ADA4BB99-8921-4C9B-AC6E-B4AA42F87095}" destId="{F8FA42AF-7F48-4B13-9280-A98561C14ABA}" srcOrd="1" destOrd="0" presId="urn:microsoft.com/office/officeart/2005/8/layout/list1"/>
    <dgm:cxn modelId="{39B8FE31-2ED3-4BBB-BA91-91F8B501F055}" type="presParOf" srcId="{DB83F538-E7B4-4802-A8E1-4582530D0648}" destId="{D1AE6F59-9B48-4790-A1F9-01AF77E42342}" srcOrd="5" destOrd="0" presId="urn:microsoft.com/office/officeart/2005/8/layout/list1"/>
    <dgm:cxn modelId="{4AEAFA02-566F-4B24-97F2-57B22777FE06}" type="presParOf" srcId="{DB83F538-E7B4-4802-A8E1-4582530D0648}" destId="{914C1304-E94F-4317-B0A6-98E3BE43CD3E}" srcOrd="6" destOrd="0" presId="urn:microsoft.com/office/officeart/2005/8/layout/list1"/>
    <dgm:cxn modelId="{A6762FDF-C227-44AF-82D3-3753D2E9D518}" type="presParOf" srcId="{DB83F538-E7B4-4802-A8E1-4582530D0648}" destId="{8D31D8F2-CA1F-45C4-9642-E4FFFECD7543}" srcOrd="7" destOrd="0" presId="urn:microsoft.com/office/officeart/2005/8/layout/list1"/>
    <dgm:cxn modelId="{8DD5D910-D39D-4628-A66D-A8E77FD836B2}" type="presParOf" srcId="{DB83F538-E7B4-4802-A8E1-4582530D0648}" destId="{7F59CBD4-A4A5-493B-90D8-A14677CBBE3C}" srcOrd="8" destOrd="0" presId="urn:microsoft.com/office/officeart/2005/8/layout/list1"/>
    <dgm:cxn modelId="{0B35D011-71EF-4368-872D-4E8227FBDD8F}" type="presParOf" srcId="{7F59CBD4-A4A5-493B-90D8-A14677CBBE3C}" destId="{F8FBEF81-3B63-4671-8712-B3CDE3643C3F}" srcOrd="0" destOrd="0" presId="urn:microsoft.com/office/officeart/2005/8/layout/list1"/>
    <dgm:cxn modelId="{0CE5C5B3-8D5C-4F30-839D-6D4921A7C80F}" type="presParOf" srcId="{7F59CBD4-A4A5-493B-90D8-A14677CBBE3C}" destId="{EEEE7D6D-87B2-445F-A442-EEDC00D5935B}" srcOrd="1" destOrd="0" presId="urn:microsoft.com/office/officeart/2005/8/layout/list1"/>
    <dgm:cxn modelId="{3B18319D-070D-4F61-BA6A-EEB9FDF36B80}" type="presParOf" srcId="{DB83F538-E7B4-4802-A8E1-4582530D0648}" destId="{D0CF4081-CC2A-4DE2-8464-48E3DCD7E85C}" srcOrd="9" destOrd="0" presId="urn:microsoft.com/office/officeart/2005/8/layout/list1"/>
    <dgm:cxn modelId="{82D31695-086D-4544-9834-F753D308B1DC}" type="presParOf" srcId="{DB83F538-E7B4-4802-A8E1-4582530D0648}" destId="{E28B6FCB-410E-4C04-85E8-A60A505759EE}" srcOrd="10" destOrd="0" presId="urn:microsoft.com/office/officeart/2005/8/layout/list1"/>
    <dgm:cxn modelId="{638942A6-0BD8-467D-9BFF-90E56B378814}" type="presParOf" srcId="{DB83F538-E7B4-4802-A8E1-4582530D0648}" destId="{ADC3B382-56F8-4587-B2C7-3F8D8629A3EF}" srcOrd="11" destOrd="0" presId="urn:microsoft.com/office/officeart/2005/8/layout/list1"/>
    <dgm:cxn modelId="{D7596C0D-7D10-43F0-84B3-FB30EE7FC9B5}" type="presParOf" srcId="{DB83F538-E7B4-4802-A8E1-4582530D0648}" destId="{486BB6D1-4979-43B6-B69A-90B0654C4663}" srcOrd="12" destOrd="0" presId="urn:microsoft.com/office/officeart/2005/8/layout/list1"/>
    <dgm:cxn modelId="{11E1B71F-32F6-4034-8E67-8CBCD59B9719}" type="presParOf" srcId="{486BB6D1-4979-43B6-B69A-90B0654C4663}" destId="{61A0D59F-3FCA-4348-B28C-4744C22951B6}" srcOrd="0" destOrd="0" presId="urn:microsoft.com/office/officeart/2005/8/layout/list1"/>
    <dgm:cxn modelId="{29350443-DA29-407F-B70A-39F2C51CCA24}" type="presParOf" srcId="{486BB6D1-4979-43B6-B69A-90B0654C4663}" destId="{78AA6E28-DF25-4FCA-AA71-902F54051FF7}" srcOrd="1" destOrd="0" presId="urn:microsoft.com/office/officeart/2005/8/layout/list1"/>
    <dgm:cxn modelId="{4DC1D716-FDB6-4E73-8688-DCB045CC254F}" type="presParOf" srcId="{DB83F538-E7B4-4802-A8E1-4582530D0648}" destId="{F86E998B-69A3-4C4A-ABA3-0422AD837960}" srcOrd="13" destOrd="0" presId="urn:microsoft.com/office/officeart/2005/8/layout/list1"/>
    <dgm:cxn modelId="{C3274FB4-3488-4A2A-BA49-FA85D2A5FE03}" type="presParOf" srcId="{DB83F538-E7B4-4802-A8E1-4582530D0648}" destId="{24EB6625-45B2-4CE8-A20F-F17A4ED057D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7ACA7D-1610-4BDA-A688-EDA21B11BDF9}"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C"/>
        </a:p>
      </dgm:t>
    </dgm:pt>
    <dgm:pt modelId="{59D8F376-D1F6-4E27-BE1D-49162BC89620}">
      <dgm:prSet phldrT="[Texto]" custT="1"/>
      <dgm:spPr/>
      <dgm:t>
        <a:bodyPr/>
        <a:lstStyle/>
        <a:p>
          <a:r>
            <a:rPr lang="es-EC" sz="2000" b="1" dirty="0" smtClean="0">
              <a:solidFill>
                <a:schemeClr val="tx1"/>
              </a:solidFill>
            </a:rPr>
            <a:t>DESACELERACION ECONOMICA</a:t>
          </a:r>
          <a:endParaRPr lang="es-EC" sz="2000" b="1" dirty="0">
            <a:solidFill>
              <a:schemeClr val="tx1"/>
            </a:solidFill>
          </a:endParaRPr>
        </a:p>
      </dgm:t>
    </dgm:pt>
    <dgm:pt modelId="{B80FBC2C-E8E4-4AFE-9891-9BCB919757D5}" type="parTrans" cxnId="{951FBABF-E871-43BB-B20D-9EC7D49431FF}">
      <dgm:prSet/>
      <dgm:spPr/>
      <dgm:t>
        <a:bodyPr/>
        <a:lstStyle/>
        <a:p>
          <a:endParaRPr lang="es-EC"/>
        </a:p>
      </dgm:t>
    </dgm:pt>
    <dgm:pt modelId="{390B0D9B-53C2-467D-B185-BE3747391F78}" type="sibTrans" cxnId="{951FBABF-E871-43BB-B20D-9EC7D49431FF}">
      <dgm:prSet/>
      <dgm:spPr/>
      <dgm:t>
        <a:bodyPr/>
        <a:lstStyle/>
        <a:p>
          <a:endParaRPr lang="es-EC"/>
        </a:p>
      </dgm:t>
    </dgm:pt>
    <dgm:pt modelId="{FC921A5F-CBB9-4B89-9DDA-17FC30334763}">
      <dgm:prSet phldrT="[Texto]" custT="1"/>
      <dgm:spPr/>
      <dgm:t>
        <a:bodyPr/>
        <a:lstStyle/>
        <a:p>
          <a:r>
            <a:rPr lang="es-EC" sz="2800" b="1" dirty="0" smtClean="0">
              <a:solidFill>
                <a:schemeClr val="tx1"/>
              </a:solidFill>
            </a:rPr>
            <a:t>PRODUCTIVIDAD</a:t>
          </a:r>
          <a:endParaRPr lang="es-EC" sz="2800" b="1" dirty="0">
            <a:solidFill>
              <a:schemeClr val="tx1"/>
            </a:solidFill>
          </a:endParaRPr>
        </a:p>
      </dgm:t>
    </dgm:pt>
    <dgm:pt modelId="{8EA571F4-1EF0-4001-8112-A9339BCDF32A}" type="parTrans" cxnId="{D10516F3-C6ED-4571-B153-C9C984A05106}">
      <dgm:prSet/>
      <dgm:spPr/>
      <dgm:t>
        <a:bodyPr/>
        <a:lstStyle/>
        <a:p>
          <a:endParaRPr lang="es-EC"/>
        </a:p>
      </dgm:t>
    </dgm:pt>
    <dgm:pt modelId="{5DEEDE9E-4938-4896-91FB-2A29FB2BFF4E}" type="sibTrans" cxnId="{D10516F3-C6ED-4571-B153-C9C984A05106}">
      <dgm:prSet/>
      <dgm:spPr/>
      <dgm:t>
        <a:bodyPr/>
        <a:lstStyle/>
        <a:p>
          <a:endParaRPr lang="es-EC"/>
        </a:p>
      </dgm:t>
    </dgm:pt>
    <dgm:pt modelId="{D3D26DD2-94DB-47E3-B8B1-893370A4663F}">
      <dgm:prSet phldrT="[Texto]" custT="1"/>
      <dgm:spPr/>
      <dgm:t>
        <a:bodyPr/>
        <a:lstStyle/>
        <a:p>
          <a:r>
            <a:rPr lang="es-EC" sz="2800" b="1" dirty="0" smtClean="0">
              <a:solidFill>
                <a:schemeClr val="tx1"/>
              </a:solidFill>
            </a:rPr>
            <a:t>DESEMPLEO</a:t>
          </a:r>
          <a:endParaRPr lang="es-EC" sz="2800" b="1" dirty="0">
            <a:solidFill>
              <a:schemeClr val="tx1"/>
            </a:solidFill>
          </a:endParaRPr>
        </a:p>
      </dgm:t>
    </dgm:pt>
    <dgm:pt modelId="{6D4B19B5-28CE-4421-9374-BEDBE0672A17}" type="parTrans" cxnId="{44693284-4B78-4C74-B647-9D20C978096A}">
      <dgm:prSet/>
      <dgm:spPr/>
      <dgm:t>
        <a:bodyPr/>
        <a:lstStyle/>
        <a:p>
          <a:endParaRPr lang="es-EC"/>
        </a:p>
      </dgm:t>
    </dgm:pt>
    <dgm:pt modelId="{8D3553D6-4013-4194-94B8-DFCCF8434654}" type="sibTrans" cxnId="{44693284-4B78-4C74-B647-9D20C978096A}">
      <dgm:prSet/>
      <dgm:spPr/>
      <dgm:t>
        <a:bodyPr/>
        <a:lstStyle/>
        <a:p>
          <a:endParaRPr lang="es-EC"/>
        </a:p>
      </dgm:t>
    </dgm:pt>
    <dgm:pt modelId="{2F109058-47E1-4137-AC42-42A165207277}">
      <dgm:prSet phldrT="[Texto]" custT="1"/>
      <dgm:spPr/>
      <dgm:t>
        <a:bodyPr/>
        <a:lstStyle/>
        <a:p>
          <a:r>
            <a:rPr lang="es-EC" sz="2800" b="1" dirty="0" smtClean="0">
              <a:solidFill>
                <a:schemeClr val="tx1"/>
              </a:solidFill>
            </a:rPr>
            <a:t>MERCADO</a:t>
          </a:r>
          <a:endParaRPr lang="es-EC" sz="2800" b="1" dirty="0">
            <a:solidFill>
              <a:schemeClr val="tx1"/>
            </a:solidFill>
          </a:endParaRPr>
        </a:p>
      </dgm:t>
    </dgm:pt>
    <dgm:pt modelId="{928EA7F3-6363-417B-90A1-A8931351CA3C}" type="parTrans" cxnId="{43880504-AAAE-4BC0-ABF2-7BE9DBC1620B}">
      <dgm:prSet/>
      <dgm:spPr/>
      <dgm:t>
        <a:bodyPr/>
        <a:lstStyle/>
        <a:p>
          <a:endParaRPr lang="es-EC"/>
        </a:p>
      </dgm:t>
    </dgm:pt>
    <dgm:pt modelId="{77933ED5-9581-4A3A-8B14-F9B073254F2B}" type="sibTrans" cxnId="{43880504-AAAE-4BC0-ABF2-7BE9DBC1620B}">
      <dgm:prSet/>
      <dgm:spPr/>
      <dgm:t>
        <a:bodyPr/>
        <a:lstStyle/>
        <a:p>
          <a:endParaRPr lang="es-EC"/>
        </a:p>
      </dgm:t>
    </dgm:pt>
    <dgm:pt modelId="{4375DC03-8745-4588-B371-C78F77E747DA}" type="pres">
      <dgm:prSet presAssocID="{027ACA7D-1610-4BDA-A688-EDA21B11BDF9}" presName="cycle" presStyleCnt="0">
        <dgm:presLayoutVars>
          <dgm:chMax val="1"/>
          <dgm:dir/>
          <dgm:animLvl val="ctr"/>
          <dgm:resizeHandles val="exact"/>
        </dgm:presLayoutVars>
      </dgm:prSet>
      <dgm:spPr/>
      <dgm:t>
        <a:bodyPr/>
        <a:lstStyle/>
        <a:p>
          <a:endParaRPr lang="es-EC"/>
        </a:p>
      </dgm:t>
    </dgm:pt>
    <dgm:pt modelId="{A58E6DF4-BD8B-43D3-9AB5-4FBEECF5D3A7}" type="pres">
      <dgm:prSet presAssocID="{59D8F376-D1F6-4E27-BE1D-49162BC89620}" presName="centerShape" presStyleLbl="node0" presStyleIdx="0" presStyleCnt="1" custScaleX="118391"/>
      <dgm:spPr/>
      <dgm:t>
        <a:bodyPr/>
        <a:lstStyle/>
        <a:p>
          <a:endParaRPr lang="es-EC"/>
        </a:p>
      </dgm:t>
    </dgm:pt>
    <dgm:pt modelId="{1C23E3CA-65AE-496D-987F-11D54A23DA32}" type="pres">
      <dgm:prSet presAssocID="{8EA571F4-1EF0-4001-8112-A9339BCDF32A}" presName="parTrans" presStyleLbl="bgSibTrans2D1" presStyleIdx="0" presStyleCnt="3"/>
      <dgm:spPr/>
      <dgm:t>
        <a:bodyPr/>
        <a:lstStyle/>
        <a:p>
          <a:endParaRPr lang="es-EC"/>
        </a:p>
      </dgm:t>
    </dgm:pt>
    <dgm:pt modelId="{161DDC42-7088-4373-83B4-1F95B7E6AF3D}" type="pres">
      <dgm:prSet presAssocID="{FC921A5F-CBB9-4B89-9DDA-17FC30334763}" presName="node" presStyleLbl="node1" presStyleIdx="0" presStyleCnt="3" custScaleX="118391">
        <dgm:presLayoutVars>
          <dgm:bulletEnabled val="1"/>
        </dgm:presLayoutVars>
      </dgm:prSet>
      <dgm:spPr/>
      <dgm:t>
        <a:bodyPr/>
        <a:lstStyle/>
        <a:p>
          <a:endParaRPr lang="es-EC"/>
        </a:p>
      </dgm:t>
    </dgm:pt>
    <dgm:pt modelId="{950F5F5C-9585-4447-B04E-7E408576958A}" type="pres">
      <dgm:prSet presAssocID="{6D4B19B5-28CE-4421-9374-BEDBE0672A17}" presName="parTrans" presStyleLbl="bgSibTrans2D1" presStyleIdx="1" presStyleCnt="3"/>
      <dgm:spPr/>
      <dgm:t>
        <a:bodyPr/>
        <a:lstStyle/>
        <a:p>
          <a:endParaRPr lang="es-EC"/>
        </a:p>
      </dgm:t>
    </dgm:pt>
    <dgm:pt modelId="{C276FEFB-844C-472E-80D1-819D5A44C18A}" type="pres">
      <dgm:prSet presAssocID="{D3D26DD2-94DB-47E3-B8B1-893370A4663F}" presName="node" presStyleLbl="node1" presStyleIdx="1" presStyleCnt="3" custScaleX="118391">
        <dgm:presLayoutVars>
          <dgm:bulletEnabled val="1"/>
        </dgm:presLayoutVars>
      </dgm:prSet>
      <dgm:spPr/>
      <dgm:t>
        <a:bodyPr/>
        <a:lstStyle/>
        <a:p>
          <a:endParaRPr lang="es-EC"/>
        </a:p>
      </dgm:t>
    </dgm:pt>
    <dgm:pt modelId="{069D3627-7C4F-426F-B42A-23C8B109F70D}" type="pres">
      <dgm:prSet presAssocID="{928EA7F3-6363-417B-90A1-A8931351CA3C}" presName="parTrans" presStyleLbl="bgSibTrans2D1" presStyleIdx="2" presStyleCnt="3"/>
      <dgm:spPr/>
      <dgm:t>
        <a:bodyPr/>
        <a:lstStyle/>
        <a:p>
          <a:endParaRPr lang="es-EC"/>
        </a:p>
      </dgm:t>
    </dgm:pt>
    <dgm:pt modelId="{AFF3863C-72F3-4F61-8ADD-DFCB5A85D936}" type="pres">
      <dgm:prSet presAssocID="{2F109058-47E1-4137-AC42-42A165207277}" presName="node" presStyleLbl="node1" presStyleIdx="2" presStyleCnt="3" custScaleX="118391">
        <dgm:presLayoutVars>
          <dgm:bulletEnabled val="1"/>
        </dgm:presLayoutVars>
      </dgm:prSet>
      <dgm:spPr/>
      <dgm:t>
        <a:bodyPr/>
        <a:lstStyle/>
        <a:p>
          <a:endParaRPr lang="es-EC"/>
        </a:p>
      </dgm:t>
    </dgm:pt>
  </dgm:ptLst>
  <dgm:cxnLst>
    <dgm:cxn modelId="{4C80A6C7-E9C1-424E-AD2F-E9939CC1C097}" type="presOf" srcId="{928EA7F3-6363-417B-90A1-A8931351CA3C}" destId="{069D3627-7C4F-426F-B42A-23C8B109F70D}" srcOrd="0" destOrd="0" presId="urn:microsoft.com/office/officeart/2005/8/layout/radial4"/>
    <dgm:cxn modelId="{951FBABF-E871-43BB-B20D-9EC7D49431FF}" srcId="{027ACA7D-1610-4BDA-A688-EDA21B11BDF9}" destId="{59D8F376-D1F6-4E27-BE1D-49162BC89620}" srcOrd="0" destOrd="0" parTransId="{B80FBC2C-E8E4-4AFE-9891-9BCB919757D5}" sibTransId="{390B0D9B-53C2-467D-B185-BE3747391F78}"/>
    <dgm:cxn modelId="{D10516F3-C6ED-4571-B153-C9C984A05106}" srcId="{59D8F376-D1F6-4E27-BE1D-49162BC89620}" destId="{FC921A5F-CBB9-4B89-9DDA-17FC30334763}" srcOrd="0" destOrd="0" parTransId="{8EA571F4-1EF0-4001-8112-A9339BCDF32A}" sibTransId="{5DEEDE9E-4938-4896-91FB-2A29FB2BFF4E}"/>
    <dgm:cxn modelId="{93608331-7B8D-4E29-968E-8615E9EB5463}" type="presOf" srcId="{6D4B19B5-28CE-4421-9374-BEDBE0672A17}" destId="{950F5F5C-9585-4447-B04E-7E408576958A}" srcOrd="0" destOrd="0" presId="urn:microsoft.com/office/officeart/2005/8/layout/radial4"/>
    <dgm:cxn modelId="{A57A9A53-C6DF-4D29-9E4E-7F4903E4127E}" type="presOf" srcId="{2F109058-47E1-4137-AC42-42A165207277}" destId="{AFF3863C-72F3-4F61-8ADD-DFCB5A85D936}" srcOrd="0" destOrd="0" presId="urn:microsoft.com/office/officeart/2005/8/layout/radial4"/>
    <dgm:cxn modelId="{19475C31-40E9-440D-8BD2-2182DB585F45}" type="presOf" srcId="{59D8F376-D1F6-4E27-BE1D-49162BC89620}" destId="{A58E6DF4-BD8B-43D3-9AB5-4FBEECF5D3A7}" srcOrd="0" destOrd="0" presId="urn:microsoft.com/office/officeart/2005/8/layout/radial4"/>
    <dgm:cxn modelId="{44693284-4B78-4C74-B647-9D20C978096A}" srcId="{59D8F376-D1F6-4E27-BE1D-49162BC89620}" destId="{D3D26DD2-94DB-47E3-B8B1-893370A4663F}" srcOrd="1" destOrd="0" parTransId="{6D4B19B5-28CE-4421-9374-BEDBE0672A17}" sibTransId="{8D3553D6-4013-4194-94B8-DFCCF8434654}"/>
    <dgm:cxn modelId="{35F91724-4331-443B-8C94-1283CA130B97}" type="presOf" srcId="{FC921A5F-CBB9-4B89-9DDA-17FC30334763}" destId="{161DDC42-7088-4373-83B4-1F95B7E6AF3D}" srcOrd="0" destOrd="0" presId="urn:microsoft.com/office/officeart/2005/8/layout/radial4"/>
    <dgm:cxn modelId="{4EDFCB2E-5A8B-49A5-8427-8D87FD4747E3}" type="presOf" srcId="{D3D26DD2-94DB-47E3-B8B1-893370A4663F}" destId="{C276FEFB-844C-472E-80D1-819D5A44C18A}" srcOrd="0" destOrd="0" presId="urn:microsoft.com/office/officeart/2005/8/layout/radial4"/>
    <dgm:cxn modelId="{43880504-AAAE-4BC0-ABF2-7BE9DBC1620B}" srcId="{59D8F376-D1F6-4E27-BE1D-49162BC89620}" destId="{2F109058-47E1-4137-AC42-42A165207277}" srcOrd="2" destOrd="0" parTransId="{928EA7F3-6363-417B-90A1-A8931351CA3C}" sibTransId="{77933ED5-9581-4A3A-8B14-F9B073254F2B}"/>
    <dgm:cxn modelId="{DAFB6BC0-C3CC-4357-9AB6-CF42043D36F4}" type="presOf" srcId="{027ACA7D-1610-4BDA-A688-EDA21B11BDF9}" destId="{4375DC03-8745-4588-B371-C78F77E747DA}" srcOrd="0" destOrd="0" presId="urn:microsoft.com/office/officeart/2005/8/layout/radial4"/>
    <dgm:cxn modelId="{B18E9608-BA8D-4B61-90BF-41D5338DCBA3}" type="presOf" srcId="{8EA571F4-1EF0-4001-8112-A9339BCDF32A}" destId="{1C23E3CA-65AE-496D-987F-11D54A23DA32}" srcOrd="0" destOrd="0" presId="urn:microsoft.com/office/officeart/2005/8/layout/radial4"/>
    <dgm:cxn modelId="{CAC38B8A-FBE1-47BD-9357-F235EE42EC51}" type="presParOf" srcId="{4375DC03-8745-4588-B371-C78F77E747DA}" destId="{A58E6DF4-BD8B-43D3-9AB5-4FBEECF5D3A7}" srcOrd="0" destOrd="0" presId="urn:microsoft.com/office/officeart/2005/8/layout/radial4"/>
    <dgm:cxn modelId="{52E1A65E-CE87-4C2A-B421-465BE3BCE3A8}" type="presParOf" srcId="{4375DC03-8745-4588-B371-C78F77E747DA}" destId="{1C23E3CA-65AE-496D-987F-11D54A23DA32}" srcOrd="1" destOrd="0" presId="urn:microsoft.com/office/officeart/2005/8/layout/radial4"/>
    <dgm:cxn modelId="{FC1D50A5-F4F3-4A3A-9AF0-648595E4AE79}" type="presParOf" srcId="{4375DC03-8745-4588-B371-C78F77E747DA}" destId="{161DDC42-7088-4373-83B4-1F95B7E6AF3D}" srcOrd="2" destOrd="0" presId="urn:microsoft.com/office/officeart/2005/8/layout/radial4"/>
    <dgm:cxn modelId="{EB6B7312-C748-40CF-B5D6-3D462A0CC9AC}" type="presParOf" srcId="{4375DC03-8745-4588-B371-C78F77E747DA}" destId="{950F5F5C-9585-4447-B04E-7E408576958A}" srcOrd="3" destOrd="0" presId="urn:microsoft.com/office/officeart/2005/8/layout/radial4"/>
    <dgm:cxn modelId="{880D88A1-CD2A-4C05-8E96-52E973217FFE}" type="presParOf" srcId="{4375DC03-8745-4588-B371-C78F77E747DA}" destId="{C276FEFB-844C-472E-80D1-819D5A44C18A}" srcOrd="4" destOrd="0" presId="urn:microsoft.com/office/officeart/2005/8/layout/radial4"/>
    <dgm:cxn modelId="{2B40FBED-9143-4E2B-A232-9AA0C2D8E7EE}" type="presParOf" srcId="{4375DC03-8745-4588-B371-C78F77E747DA}" destId="{069D3627-7C4F-426F-B42A-23C8B109F70D}" srcOrd="5" destOrd="0" presId="urn:microsoft.com/office/officeart/2005/8/layout/radial4"/>
    <dgm:cxn modelId="{FF602E84-1B6B-4784-A8D5-2BC5BFD12AE0}" type="presParOf" srcId="{4375DC03-8745-4588-B371-C78F77E747DA}" destId="{AFF3863C-72F3-4F61-8ADD-DFCB5A85D93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F5159-2E12-4B57-BCF5-7FCF3F0FA20B}" type="doc">
      <dgm:prSet loTypeId="urn:microsoft.com/office/officeart/2005/8/layout/hList2#2" loCatId="list" qsTypeId="urn:microsoft.com/office/officeart/2005/8/quickstyle/simple3" qsCatId="simple" csTypeId="urn:microsoft.com/office/officeart/2005/8/colors/colorful4" csCatId="colorful" phldr="1"/>
      <dgm:spPr/>
      <dgm:t>
        <a:bodyPr/>
        <a:lstStyle/>
        <a:p>
          <a:endParaRPr lang="es-EC"/>
        </a:p>
      </dgm:t>
    </dgm:pt>
    <dgm:pt modelId="{13B1F573-1E49-45EA-A87C-3A390600F839}">
      <dgm:prSet phldrT="[Texto]"/>
      <dgm:spPr/>
      <dgm:t>
        <a:bodyPr/>
        <a:lstStyle/>
        <a:p>
          <a:r>
            <a:rPr lang="es-EC" dirty="0" smtClean="0"/>
            <a:t>PRODUCTIVIDAD</a:t>
          </a:r>
          <a:endParaRPr lang="es-EC" dirty="0"/>
        </a:p>
      </dgm:t>
    </dgm:pt>
    <dgm:pt modelId="{A37EE160-618E-4D65-943A-C0BAF635907D}" type="parTrans" cxnId="{E51D9B97-ADF5-47E5-BEB1-90CD21E42D76}">
      <dgm:prSet/>
      <dgm:spPr/>
      <dgm:t>
        <a:bodyPr/>
        <a:lstStyle/>
        <a:p>
          <a:endParaRPr lang="es-EC"/>
        </a:p>
      </dgm:t>
    </dgm:pt>
    <dgm:pt modelId="{04BF1025-4F1B-43E9-9DCF-D3B4ADE90B28}" type="sibTrans" cxnId="{E51D9B97-ADF5-47E5-BEB1-90CD21E42D76}">
      <dgm:prSet/>
      <dgm:spPr/>
      <dgm:t>
        <a:bodyPr/>
        <a:lstStyle/>
        <a:p>
          <a:endParaRPr lang="es-EC"/>
        </a:p>
      </dgm:t>
    </dgm:pt>
    <dgm:pt modelId="{6120BA16-B86B-4FD4-A70F-DD406614B91E}">
      <dgm:prSet phldrT="[Texto]"/>
      <dgm:spPr/>
      <dgm:t>
        <a:bodyPr/>
        <a:lstStyle/>
        <a:p>
          <a:r>
            <a:rPr lang="es-ES" dirty="0" smtClean="0"/>
            <a:t>Medios y Costos de Producción</a:t>
          </a:r>
          <a:endParaRPr lang="es-EC" dirty="0"/>
        </a:p>
      </dgm:t>
    </dgm:pt>
    <dgm:pt modelId="{A436E81F-3430-488E-9284-9A3186B83C08}" type="parTrans" cxnId="{A5266A73-2510-4FF7-8429-54CD8758B89D}">
      <dgm:prSet/>
      <dgm:spPr/>
      <dgm:t>
        <a:bodyPr/>
        <a:lstStyle/>
        <a:p>
          <a:endParaRPr lang="es-EC"/>
        </a:p>
      </dgm:t>
    </dgm:pt>
    <dgm:pt modelId="{B2BD1D57-1944-4597-9043-9BEEAA9BBA28}" type="sibTrans" cxnId="{A5266A73-2510-4FF7-8429-54CD8758B89D}">
      <dgm:prSet/>
      <dgm:spPr/>
      <dgm:t>
        <a:bodyPr/>
        <a:lstStyle/>
        <a:p>
          <a:endParaRPr lang="es-EC"/>
        </a:p>
      </dgm:t>
    </dgm:pt>
    <dgm:pt modelId="{26F84CF2-5C74-4D97-81ED-8C76CDC4F586}">
      <dgm:prSet phldrT="[Texto]"/>
      <dgm:spPr/>
      <dgm:t>
        <a:bodyPr/>
        <a:lstStyle/>
        <a:p>
          <a:r>
            <a:rPr lang="es-ES" dirty="0" smtClean="0"/>
            <a:t>Margen de Rentabilidad</a:t>
          </a:r>
          <a:endParaRPr lang="es-EC" dirty="0"/>
        </a:p>
      </dgm:t>
    </dgm:pt>
    <dgm:pt modelId="{B94AB101-A395-4FB1-A5FF-5382EF721715}" type="parTrans" cxnId="{F9B7263C-70A7-436E-927B-6D6FD34520BD}">
      <dgm:prSet/>
      <dgm:spPr/>
      <dgm:t>
        <a:bodyPr/>
        <a:lstStyle/>
        <a:p>
          <a:endParaRPr lang="es-EC"/>
        </a:p>
      </dgm:t>
    </dgm:pt>
    <dgm:pt modelId="{8C67B33C-79AD-4593-92AD-4FCB88914AF6}" type="sibTrans" cxnId="{F9B7263C-70A7-436E-927B-6D6FD34520BD}">
      <dgm:prSet/>
      <dgm:spPr/>
      <dgm:t>
        <a:bodyPr/>
        <a:lstStyle/>
        <a:p>
          <a:endParaRPr lang="es-EC"/>
        </a:p>
      </dgm:t>
    </dgm:pt>
    <dgm:pt modelId="{5C1B938C-E58C-4051-8D53-683AEE756BD8}">
      <dgm:prSet phldrT="[Texto]"/>
      <dgm:spPr/>
      <dgm:t>
        <a:bodyPr/>
        <a:lstStyle/>
        <a:p>
          <a:r>
            <a:rPr lang="es-EC" dirty="0" smtClean="0"/>
            <a:t>DESEMPLEO</a:t>
          </a:r>
          <a:endParaRPr lang="es-EC" dirty="0"/>
        </a:p>
      </dgm:t>
    </dgm:pt>
    <dgm:pt modelId="{48E205B7-F929-448B-A399-B96CD3C7FFF8}" type="parTrans" cxnId="{2EE39C0B-1E26-4478-97D8-E1BF910091E0}">
      <dgm:prSet/>
      <dgm:spPr/>
      <dgm:t>
        <a:bodyPr/>
        <a:lstStyle/>
        <a:p>
          <a:endParaRPr lang="es-EC"/>
        </a:p>
      </dgm:t>
    </dgm:pt>
    <dgm:pt modelId="{B53358CA-285E-4C20-B402-72106DC3F869}" type="sibTrans" cxnId="{2EE39C0B-1E26-4478-97D8-E1BF910091E0}">
      <dgm:prSet/>
      <dgm:spPr/>
      <dgm:t>
        <a:bodyPr/>
        <a:lstStyle/>
        <a:p>
          <a:endParaRPr lang="es-EC"/>
        </a:p>
      </dgm:t>
    </dgm:pt>
    <dgm:pt modelId="{990B2FD7-ADE6-4B35-8A1B-CD76F3B66DE7}">
      <dgm:prSet phldrT="[Texto]"/>
      <dgm:spPr/>
      <dgm:t>
        <a:bodyPr/>
        <a:lstStyle/>
        <a:p>
          <a:r>
            <a:rPr lang="es-ES" dirty="0" smtClean="0"/>
            <a:t>Tasa  ocupacional </a:t>
          </a:r>
          <a:endParaRPr lang="es-EC" dirty="0"/>
        </a:p>
      </dgm:t>
    </dgm:pt>
    <dgm:pt modelId="{F1129038-13A3-4388-84BD-081A6F0BF21F}" type="parTrans" cxnId="{9769A8B9-3DEA-424E-982D-0A02F578E838}">
      <dgm:prSet/>
      <dgm:spPr/>
      <dgm:t>
        <a:bodyPr/>
        <a:lstStyle/>
        <a:p>
          <a:endParaRPr lang="es-EC"/>
        </a:p>
      </dgm:t>
    </dgm:pt>
    <dgm:pt modelId="{02A0343E-15D7-4E30-A3D4-C6690921C4E2}" type="sibTrans" cxnId="{9769A8B9-3DEA-424E-982D-0A02F578E838}">
      <dgm:prSet/>
      <dgm:spPr/>
      <dgm:t>
        <a:bodyPr/>
        <a:lstStyle/>
        <a:p>
          <a:endParaRPr lang="es-EC"/>
        </a:p>
      </dgm:t>
    </dgm:pt>
    <dgm:pt modelId="{8B1161A7-E10E-49DF-8FFF-721D34E7015C}">
      <dgm:prSet phldrT="[Texto]"/>
      <dgm:spPr/>
      <dgm:t>
        <a:bodyPr/>
        <a:lstStyle/>
        <a:p>
          <a:r>
            <a:rPr lang="es-ES" dirty="0" smtClean="0"/>
            <a:t>Tasa de desempleo</a:t>
          </a:r>
          <a:endParaRPr lang="es-EC" dirty="0"/>
        </a:p>
      </dgm:t>
    </dgm:pt>
    <dgm:pt modelId="{9851F82C-B85D-4335-827D-3659E81C2711}" type="parTrans" cxnId="{E5E470F7-6099-4CEE-B5E1-58034983041C}">
      <dgm:prSet/>
      <dgm:spPr/>
      <dgm:t>
        <a:bodyPr/>
        <a:lstStyle/>
        <a:p>
          <a:endParaRPr lang="es-EC"/>
        </a:p>
      </dgm:t>
    </dgm:pt>
    <dgm:pt modelId="{4704E83E-E607-4430-A6C8-CF05A12EFF7C}" type="sibTrans" cxnId="{E5E470F7-6099-4CEE-B5E1-58034983041C}">
      <dgm:prSet/>
      <dgm:spPr/>
      <dgm:t>
        <a:bodyPr/>
        <a:lstStyle/>
        <a:p>
          <a:endParaRPr lang="es-EC"/>
        </a:p>
      </dgm:t>
    </dgm:pt>
    <dgm:pt modelId="{DDEEBB22-3F91-492F-9D40-1D8334CEAE54}">
      <dgm:prSet phldrT="[Texto]"/>
      <dgm:spPr/>
      <dgm:t>
        <a:bodyPr/>
        <a:lstStyle/>
        <a:p>
          <a:r>
            <a:rPr lang="es-EC" dirty="0" smtClean="0"/>
            <a:t>MERCADO</a:t>
          </a:r>
          <a:endParaRPr lang="es-EC" dirty="0"/>
        </a:p>
      </dgm:t>
    </dgm:pt>
    <dgm:pt modelId="{901509B1-7C88-4EE3-9FA1-23C2347EB2A4}" type="parTrans" cxnId="{3C9C8D91-EFFF-4269-B9C9-85111A6232A4}">
      <dgm:prSet/>
      <dgm:spPr/>
      <dgm:t>
        <a:bodyPr/>
        <a:lstStyle/>
        <a:p>
          <a:endParaRPr lang="es-EC"/>
        </a:p>
      </dgm:t>
    </dgm:pt>
    <dgm:pt modelId="{3D3C5E56-B32D-4506-B072-C15F08F7731A}" type="sibTrans" cxnId="{3C9C8D91-EFFF-4269-B9C9-85111A6232A4}">
      <dgm:prSet/>
      <dgm:spPr/>
      <dgm:t>
        <a:bodyPr/>
        <a:lstStyle/>
        <a:p>
          <a:endParaRPr lang="es-EC"/>
        </a:p>
      </dgm:t>
    </dgm:pt>
    <dgm:pt modelId="{15B1C4FD-9DBA-4B47-A5AF-2F3AE85348B2}">
      <dgm:prSet phldrT="[Texto]"/>
      <dgm:spPr/>
      <dgm:t>
        <a:bodyPr/>
        <a:lstStyle/>
        <a:p>
          <a:r>
            <a:rPr lang="es-ES" dirty="0" smtClean="0"/>
            <a:t>Precio</a:t>
          </a:r>
          <a:endParaRPr lang="es-EC" dirty="0"/>
        </a:p>
      </dgm:t>
    </dgm:pt>
    <dgm:pt modelId="{F94B0F5C-DA8D-4E28-BBBB-A96A084B0009}" type="parTrans" cxnId="{790DEDBC-6299-4D78-AC0B-82A231549272}">
      <dgm:prSet/>
      <dgm:spPr/>
      <dgm:t>
        <a:bodyPr/>
        <a:lstStyle/>
        <a:p>
          <a:endParaRPr lang="es-EC"/>
        </a:p>
      </dgm:t>
    </dgm:pt>
    <dgm:pt modelId="{ADB1D0D4-7F9A-4179-BEEC-CFBBDC05E5D8}" type="sibTrans" cxnId="{790DEDBC-6299-4D78-AC0B-82A231549272}">
      <dgm:prSet/>
      <dgm:spPr/>
      <dgm:t>
        <a:bodyPr/>
        <a:lstStyle/>
        <a:p>
          <a:endParaRPr lang="es-EC"/>
        </a:p>
      </dgm:t>
    </dgm:pt>
    <dgm:pt modelId="{0FC591CD-D901-4F33-A1C4-3184928E2A12}">
      <dgm:prSet phldrT="[Texto]"/>
      <dgm:spPr/>
      <dgm:t>
        <a:bodyPr/>
        <a:lstStyle/>
        <a:p>
          <a:r>
            <a:rPr lang="es-ES" dirty="0" smtClean="0"/>
            <a:t>Demanda</a:t>
          </a:r>
          <a:endParaRPr lang="es-EC" dirty="0"/>
        </a:p>
      </dgm:t>
    </dgm:pt>
    <dgm:pt modelId="{F2F3011D-C7D5-4D94-951C-0FAFD0859FAF}" type="parTrans" cxnId="{C4F50AB6-EB59-4FF2-96DB-53003AF35E98}">
      <dgm:prSet/>
      <dgm:spPr/>
      <dgm:t>
        <a:bodyPr/>
        <a:lstStyle/>
        <a:p>
          <a:endParaRPr lang="es-EC"/>
        </a:p>
      </dgm:t>
    </dgm:pt>
    <dgm:pt modelId="{01F58F43-10BE-42EF-80F1-623FF5C2FC56}" type="sibTrans" cxnId="{C4F50AB6-EB59-4FF2-96DB-53003AF35E98}">
      <dgm:prSet/>
      <dgm:spPr/>
      <dgm:t>
        <a:bodyPr/>
        <a:lstStyle/>
        <a:p>
          <a:endParaRPr lang="es-EC"/>
        </a:p>
      </dgm:t>
    </dgm:pt>
    <dgm:pt modelId="{3EF83BFD-641A-4FF7-85B0-F6430C886AD8}">
      <dgm:prSet phldrT="[Texto]"/>
      <dgm:spPr/>
      <dgm:t>
        <a:bodyPr/>
        <a:lstStyle/>
        <a:p>
          <a:endParaRPr lang="es-EC" dirty="0"/>
        </a:p>
      </dgm:t>
    </dgm:pt>
    <dgm:pt modelId="{60614FC1-E967-4366-A403-99B2CC76CA49}" type="parTrans" cxnId="{CAEE70B2-1D6E-4A7C-BCA3-8443682E7A23}">
      <dgm:prSet/>
      <dgm:spPr/>
      <dgm:t>
        <a:bodyPr/>
        <a:lstStyle/>
        <a:p>
          <a:endParaRPr lang="es-EC"/>
        </a:p>
      </dgm:t>
    </dgm:pt>
    <dgm:pt modelId="{739DAFCF-A827-47BC-A09F-3E5A96CCA8A5}" type="sibTrans" cxnId="{CAEE70B2-1D6E-4A7C-BCA3-8443682E7A23}">
      <dgm:prSet/>
      <dgm:spPr/>
      <dgm:t>
        <a:bodyPr/>
        <a:lstStyle/>
        <a:p>
          <a:endParaRPr lang="es-EC"/>
        </a:p>
      </dgm:t>
    </dgm:pt>
    <dgm:pt modelId="{E7FCA248-0B37-46D4-9E54-757F9DFCC565}">
      <dgm:prSet phldrT="[Texto]"/>
      <dgm:spPr/>
      <dgm:t>
        <a:bodyPr/>
        <a:lstStyle/>
        <a:p>
          <a:endParaRPr lang="es-EC" dirty="0"/>
        </a:p>
      </dgm:t>
    </dgm:pt>
    <dgm:pt modelId="{E6D17027-FE1E-4B2F-8178-26F43A37683D}" type="parTrans" cxnId="{3D1EBAF2-D815-42E6-A05A-1CCF6B88A35C}">
      <dgm:prSet/>
      <dgm:spPr/>
      <dgm:t>
        <a:bodyPr/>
        <a:lstStyle/>
        <a:p>
          <a:endParaRPr lang="es-EC"/>
        </a:p>
      </dgm:t>
    </dgm:pt>
    <dgm:pt modelId="{2B0899EE-38C8-4BEA-A124-2AEC406A955F}" type="sibTrans" cxnId="{3D1EBAF2-D815-42E6-A05A-1CCF6B88A35C}">
      <dgm:prSet/>
      <dgm:spPr/>
      <dgm:t>
        <a:bodyPr/>
        <a:lstStyle/>
        <a:p>
          <a:endParaRPr lang="es-EC"/>
        </a:p>
      </dgm:t>
    </dgm:pt>
    <dgm:pt modelId="{0280831F-3717-4139-B490-D27F2497A402}">
      <dgm:prSet phldrT="[Texto]"/>
      <dgm:spPr/>
      <dgm:t>
        <a:bodyPr/>
        <a:lstStyle/>
        <a:p>
          <a:r>
            <a:rPr lang="es-ES" dirty="0" smtClean="0"/>
            <a:t>Nivel de Producción</a:t>
          </a:r>
          <a:endParaRPr lang="es-EC" dirty="0"/>
        </a:p>
      </dgm:t>
    </dgm:pt>
    <dgm:pt modelId="{AD134F66-88C9-417A-A242-781C147EC322}" type="parTrans" cxnId="{FF761607-2D93-452D-9ADA-73002705166F}">
      <dgm:prSet/>
      <dgm:spPr/>
      <dgm:t>
        <a:bodyPr/>
        <a:lstStyle/>
        <a:p>
          <a:endParaRPr lang="es-EC"/>
        </a:p>
      </dgm:t>
    </dgm:pt>
    <dgm:pt modelId="{965BDD1D-785F-49A3-86AA-4575FBCC9B70}" type="sibTrans" cxnId="{FF761607-2D93-452D-9ADA-73002705166F}">
      <dgm:prSet/>
      <dgm:spPr/>
      <dgm:t>
        <a:bodyPr/>
        <a:lstStyle/>
        <a:p>
          <a:endParaRPr lang="es-EC"/>
        </a:p>
      </dgm:t>
    </dgm:pt>
    <dgm:pt modelId="{335CE891-E695-4097-901D-2FEC502B4307}">
      <dgm:prSet phldrT="[Texto]"/>
      <dgm:spPr/>
      <dgm:t>
        <a:bodyPr/>
        <a:lstStyle/>
        <a:p>
          <a:r>
            <a:rPr lang="es-ES" dirty="0" smtClean="0"/>
            <a:t>Oferta</a:t>
          </a:r>
          <a:endParaRPr lang="es-EC" dirty="0"/>
        </a:p>
      </dgm:t>
    </dgm:pt>
    <dgm:pt modelId="{B362E932-F3F3-4B30-9BCB-31E327A45E66}" type="parTrans" cxnId="{18568A2C-AD67-457E-9C1D-7F7996F86F51}">
      <dgm:prSet/>
      <dgm:spPr/>
      <dgm:t>
        <a:bodyPr/>
        <a:lstStyle/>
        <a:p>
          <a:endParaRPr lang="es-EC"/>
        </a:p>
      </dgm:t>
    </dgm:pt>
    <dgm:pt modelId="{8E8C0ECC-416A-42B2-AB1E-99AD8B0AC993}" type="sibTrans" cxnId="{18568A2C-AD67-457E-9C1D-7F7996F86F51}">
      <dgm:prSet/>
      <dgm:spPr/>
      <dgm:t>
        <a:bodyPr/>
        <a:lstStyle/>
        <a:p>
          <a:endParaRPr lang="es-EC"/>
        </a:p>
      </dgm:t>
    </dgm:pt>
    <dgm:pt modelId="{FCA954C2-68C4-44A6-8DD3-31B986D9E8C9}">
      <dgm:prSet phldrT="[Texto]"/>
      <dgm:spPr/>
      <dgm:t>
        <a:bodyPr/>
        <a:lstStyle/>
        <a:p>
          <a:r>
            <a:rPr lang="es-ES" dirty="0" smtClean="0"/>
            <a:t>Desarrollo de Mercado</a:t>
          </a:r>
          <a:endParaRPr lang="es-EC" dirty="0"/>
        </a:p>
      </dgm:t>
    </dgm:pt>
    <dgm:pt modelId="{A46D62F4-D2D0-4D4A-8F90-9519D1AAAE48}" type="parTrans" cxnId="{B7D9569C-E740-41B3-999C-1714C9398150}">
      <dgm:prSet/>
      <dgm:spPr/>
      <dgm:t>
        <a:bodyPr/>
        <a:lstStyle/>
        <a:p>
          <a:endParaRPr lang="es-EC"/>
        </a:p>
      </dgm:t>
    </dgm:pt>
    <dgm:pt modelId="{95B2D015-3220-4EE4-BD18-04E77007C119}" type="sibTrans" cxnId="{B7D9569C-E740-41B3-999C-1714C9398150}">
      <dgm:prSet/>
      <dgm:spPr/>
      <dgm:t>
        <a:bodyPr/>
        <a:lstStyle/>
        <a:p>
          <a:endParaRPr lang="es-EC"/>
        </a:p>
      </dgm:t>
    </dgm:pt>
    <dgm:pt modelId="{C7F7B9F4-2D1F-4A42-B090-B817B87CD94C}" type="pres">
      <dgm:prSet presAssocID="{4ACF5159-2E12-4B57-BCF5-7FCF3F0FA20B}" presName="linearFlow" presStyleCnt="0">
        <dgm:presLayoutVars>
          <dgm:dir/>
          <dgm:animLvl val="lvl"/>
          <dgm:resizeHandles/>
        </dgm:presLayoutVars>
      </dgm:prSet>
      <dgm:spPr/>
      <dgm:t>
        <a:bodyPr/>
        <a:lstStyle/>
        <a:p>
          <a:endParaRPr lang="es-EC"/>
        </a:p>
      </dgm:t>
    </dgm:pt>
    <dgm:pt modelId="{CB1B356E-63C1-481D-B6A6-2BAB25C1F954}" type="pres">
      <dgm:prSet presAssocID="{13B1F573-1E49-45EA-A87C-3A390600F839}" presName="compositeNode" presStyleCnt="0">
        <dgm:presLayoutVars>
          <dgm:bulletEnabled val="1"/>
        </dgm:presLayoutVars>
      </dgm:prSet>
      <dgm:spPr/>
    </dgm:pt>
    <dgm:pt modelId="{444FD592-63A3-484E-8D21-F3EAF00C6A7B}" type="pres">
      <dgm:prSet presAssocID="{13B1F573-1E49-45EA-A87C-3A390600F839}" presName="image" presStyleLbl="fgImgPlace1" presStyleIdx="0" presStyleCnt="3" custScaleX="142425"/>
      <dgm:spPr>
        <a:blipFill rotWithShape="1">
          <a:blip xmlns:r="http://schemas.openxmlformats.org/officeDocument/2006/relationships" r:embed="rId1"/>
          <a:stretch>
            <a:fillRect/>
          </a:stretch>
        </a:blipFill>
      </dgm:spPr>
    </dgm:pt>
    <dgm:pt modelId="{014049AB-09FF-4D35-912B-51A7F3D03326}" type="pres">
      <dgm:prSet presAssocID="{13B1F573-1E49-45EA-A87C-3A390600F839}" presName="childNode" presStyleLbl="node1" presStyleIdx="0" presStyleCnt="3">
        <dgm:presLayoutVars>
          <dgm:bulletEnabled val="1"/>
        </dgm:presLayoutVars>
      </dgm:prSet>
      <dgm:spPr/>
      <dgm:t>
        <a:bodyPr/>
        <a:lstStyle/>
        <a:p>
          <a:endParaRPr lang="es-EC"/>
        </a:p>
      </dgm:t>
    </dgm:pt>
    <dgm:pt modelId="{8BF360EF-3007-47A0-812F-5E689CF18380}" type="pres">
      <dgm:prSet presAssocID="{13B1F573-1E49-45EA-A87C-3A390600F839}" presName="parentNode" presStyleLbl="revTx" presStyleIdx="0" presStyleCnt="3">
        <dgm:presLayoutVars>
          <dgm:chMax val="0"/>
          <dgm:bulletEnabled val="1"/>
        </dgm:presLayoutVars>
      </dgm:prSet>
      <dgm:spPr/>
      <dgm:t>
        <a:bodyPr/>
        <a:lstStyle/>
        <a:p>
          <a:endParaRPr lang="es-EC"/>
        </a:p>
      </dgm:t>
    </dgm:pt>
    <dgm:pt modelId="{0BE193A1-9503-4502-906C-45E81AE8C44F}" type="pres">
      <dgm:prSet presAssocID="{04BF1025-4F1B-43E9-9DCF-D3B4ADE90B28}" presName="sibTrans" presStyleCnt="0"/>
      <dgm:spPr/>
    </dgm:pt>
    <dgm:pt modelId="{62D5D5D4-FD15-4DF6-BE37-FD79AA5123D8}" type="pres">
      <dgm:prSet presAssocID="{5C1B938C-E58C-4051-8D53-683AEE756BD8}" presName="compositeNode" presStyleCnt="0">
        <dgm:presLayoutVars>
          <dgm:bulletEnabled val="1"/>
        </dgm:presLayoutVars>
      </dgm:prSet>
      <dgm:spPr/>
    </dgm:pt>
    <dgm:pt modelId="{A26F2C7B-3C8F-4CE0-A3C7-6363075417F3}" type="pres">
      <dgm:prSet presAssocID="{5C1B938C-E58C-4051-8D53-683AEE756BD8}" presName="image" presStyleLbl="fgImgPlace1" presStyleIdx="1" presStyleCnt="3" custScaleX="143517"/>
      <dgm:spPr>
        <a:blipFill rotWithShape="1">
          <a:blip xmlns:r="http://schemas.openxmlformats.org/officeDocument/2006/relationships" r:embed="rId2"/>
          <a:stretch>
            <a:fillRect/>
          </a:stretch>
        </a:blipFill>
      </dgm:spPr>
    </dgm:pt>
    <dgm:pt modelId="{ACEC036C-1713-4142-B0BD-52638BEB9154}" type="pres">
      <dgm:prSet presAssocID="{5C1B938C-E58C-4051-8D53-683AEE756BD8}" presName="childNode" presStyleLbl="node1" presStyleIdx="1" presStyleCnt="3">
        <dgm:presLayoutVars>
          <dgm:bulletEnabled val="1"/>
        </dgm:presLayoutVars>
      </dgm:prSet>
      <dgm:spPr/>
      <dgm:t>
        <a:bodyPr/>
        <a:lstStyle/>
        <a:p>
          <a:endParaRPr lang="es-EC"/>
        </a:p>
      </dgm:t>
    </dgm:pt>
    <dgm:pt modelId="{9A566418-BD13-483C-B7CD-B6093E78769E}" type="pres">
      <dgm:prSet presAssocID="{5C1B938C-E58C-4051-8D53-683AEE756BD8}" presName="parentNode" presStyleLbl="revTx" presStyleIdx="1" presStyleCnt="3">
        <dgm:presLayoutVars>
          <dgm:chMax val="0"/>
          <dgm:bulletEnabled val="1"/>
        </dgm:presLayoutVars>
      </dgm:prSet>
      <dgm:spPr/>
      <dgm:t>
        <a:bodyPr/>
        <a:lstStyle/>
        <a:p>
          <a:endParaRPr lang="es-EC"/>
        </a:p>
      </dgm:t>
    </dgm:pt>
    <dgm:pt modelId="{5B18578F-7449-4576-9B05-BF0C7EC8CE09}" type="pres">
      <dgm:prSet presAssocID="{B53358CA-285E-4C20-B402-72106DC3F869}" presName="sibTrans" presStyleCnt="0"/>
      <dgm:spPr/>
    </dgm:pt>
    <dgm:pt modelId="{97CC62FF-1458-419A-8CAF-4D4E9AC521B8}" type="pres">
      <dgm:prSet presAssocID="{DDEEBB22-3F91-492F-9D40-1D8334CEAE54}" presName="compositeNode" presStyleCnt="0">
        <dgm:presLayoutVars>
          <dgm:bulletEnabled val="1"/>
        </dgm:presLayoutVars>
      </dgm:prSet>
      <dgm:spPr/>
    </dgm:pt>
    <dgm:pt modelId="{A39889C2-5390-426A-A923-F176C34DE066}" type="pres">
      <dgm:prSet presAssocID="{DDEEBB22-3F91-492F-9D40-1D8334CEAE54}" presName="image" presStyleLbl="fgImgPlace1" presStyleIdx="2" presStyleCnt="3" custScaleX="142579"/>
      <dgm:spPr>
        <a:blipFill rotWithShape="1">
          <a:blip xmlns:r="http://schemas.openxmlformats.org/officeDocument/2006/relationships" r:embed="rId3"/>
          <a:stretch>
            <a:fillRect/>
          </a:stretch>
        </a:blipFill>
      </dgm:spPr>
    </dgm:pt>
    <dgm:pt modelId="{53B29DC9-45E1-469B-8CE4-9B737F9720B1}" type="pres">
      <dgm:prSet presAssocID="{DDEEBB22-3F91-492F-9D40-1D8334CEAE54}" presName="childNode" presStyleLbl="node1" presStyleIdx="2" presStyleCnt="3">
        <dgm:presLayoutVars>
          <dgm:bulletEnabled val="1"/>
        </dgm:presLayoutVars>
      </dgm:prSet>
      <dgm:spPr/>
      <dgm:t>
        <a:bodyPr/>
        <a:lstStyle/>
        <a:p>
          <a:endParaRPr lang="es-EC"/>
        </a:p>
      </dgm:t>
    </dgm:pt>
    <dgm:pt modelId="{630AFB81-8A81-47D9-8E3C-7A88EB2EBE45}" type="pres">
      <dgm:prSet presAssocID="{DDEEBB22-3F91-492F-9D40-1D8334CEAE54}" presName="parentNode" presStyleLbl="revTx" presStyleIdx="2" presStyleCnt="3">
        <dgm:presLayoutVars>
          <dgm:chMax val="0"/>
          <dgm:bulletEnabled val="1"/>
        </dgm:presLayoutVars>
      </dgm:prSet>
      <dgm:spPr/>
      <dgm:t>
        <a:bodyPr/>
        <a:lstStyle/>
        <a:p>
          <a:endParaRPr lang="es-EC"/>
        </a:p>
      </dgm:t>
    </dgm:pt>
  </dgm:ptLst>
  <dgm:cxnLst>
    <dgm:cxn modelId="{790DEDBC-6299-4D78-AC0B-82A231549272}" srcId="{DDEEBB22-3F91-492F-9D40-1D8334CEAE54}" destId="{15B1C4FD-9DBA-4B47-A5AF-2F3AE85348B2}" srcOrd="0" destOrd="0" parTransId="{F94B0F5C-DA8D-4E28-BBBB-A96A084B0009}" sibTransId="{ADB1D0D4-7F9A-4179-BEEC-CFBBDC05E5D8}"/>
    <dgm:cxn modelId="{5C465D81-B102-47F0-BF7C-7920BE446A08}" type="presOf" srcId="{3EF83BFD-641A-4FF7-85B0-F6430C886AD8}" destId="{014049AB-09FF-4D35-912B-51A7F3D03326}" srcOrd="0" destOrd="4" presId="urn:microsoft.com/office/officeart/2005/8/layout/hList2#2"/>
    <dgm:cxn modelId="{C4F50AB6-EB59-4FF2-96DB-53003AF35E98}" srcId="{DDEEBB22-3F91-492F-9D40-1D8334CEAE54}" destId="{0FC591CD-D901-4F33-A1C4-3184928E2A12}" srcOrd="2" destOrd="0" parTransId="{F2F3011D-C7D5-4D94-951C-0FAFD0859FAF}" sibTransId="{01F58F43-10BE-42EF-80F1-623FF5C2FC56}"/>
    <dgm:cxn modelId="{18568A2C-AD67-457E-9C1D-7F7996F86F51}" srcId="{DDEEBB22-3F91-492F-9D40-1D8334CEAE54}" destId="{335CE891-E695-4097-901D-2FEC502B4307}" srcOrd="1" destOrd="0" parTransId="{B362E932-F3F3-4B30-9BCB-31E327A45E66}" sibTransId="{8E8C0ECC-416A-42B2-AB1E-99AD8B0AC993}"/>
    <dgm:cxn modelId="{E5E470F7-6099-4CEE-B5E1-58034983041C}" srcId="{5C1B938C-E58C-4051-8D53-683AEE756BD8}" destId="{8B1161A7-E10E-49DF-8FFF-721D34E7015C}" srcOrd="1" destOrd="0" parTransId="{9851F82C-B85D-4335-827D-3659E81C2711}" sibTransId="{4704E83E-E607-4430-A6C8-CF05A12EFF7C}"/>
    <dgm:cxn modelId="{2A87CC26-D712-4ABB-BA5B-FAA093ABC5A4}" type="presOf" srcId="{5C1B938C-E58C-4051-8D53-683AEE756BD8}" destId="{9A566418-BD13-483C-B7CD-B6093E78769E}" srcOrd="0" destOrd="0" presId="urn:microsoft.com/office/officeart/2005/8/layout/hList2#2"/>
    <dgm:cxn modelId="{9769A8B9-3DEA-424E-982D-0A02F578E838}" srcId="{5C1B938C-E58C-4051-8D53-683AEE756BD8}" destId="{990B2FD7-ADE6-4B35-8A1B-CD76F3B66DE7}" srcOrd="0" destOrd="0" parTransId="{F1129038-13A3-4388-84BD-081A6F0BF21F}" sibTransId="{02A0343E-15D7-4E30-A3D4-C6690921C4E2}"/>
    <dgm:cxn modelId="{3C9C8D91-EFFF-4269-B9C9-85111A6232A4}" srcId="{4ACF5159-2E12-4B57-BCF5-7FCF3F0FA20B}" destId="{DDEEBB22-3F91-492F-9D40-1D8334CEAE54}" srcOrd="2" destOrd="0" parTransId="{901509B1-7C88-4EE3-9FA1-23C2347EB2A4}" sibTransId="{3D3C5E56-B32D-4506-B072-C15F08F7731A}"/>
    <dgm:cxn modelId="{33E6866D-793A-415D-8D8C-CEB4C2CA6A69}" type="presOf" srcId="{6120BA16-B86B-4FD4-A70F-DD406614B91E}" destId="{014049AB-09FF-4D35-912B-51A7F3D03326}" srcOrd="0" destOrd="0" presId="urn:microsoft.com/office/officeart/2005/8/layout/hList2#2"/>
    <dgm:cxn modelId="{71049479-3227-49A9-9C90-95BBA770A275}" type="presOf" srcId="{FCA954C2-68C4-44A6-8DD3-31B986D9E8C9}" destId="{53B29DC9-45E1-469B-8CE4-9B737F9720B1}" srcOrd="0" destOrd="3" presId="urn:microsoft.com/office/officeart/2005/8/layout/hList2#2"/>
    <dgm:cxn modelId="{256EE066-BF58-41B9-B3D2-7CB646926B97}" type="presOf" srcId="{E7FCA248-0B37-46D4-9E54-757F9DFCC565}" destId="{014049AB-09FF-4D35-912B-51A7F3D03326}" srcOrd="0" destOrd="3" presId="urn:microsoft.com/office/officeart/2005/8/layout/hList2#2"/>
    <dgm:cxn modelId="{F2DEDE2B-C978-4735-A809-6BAE6222327B}" type="presOf" srcId="{DDEEBB22-3F91-492F-9D40-1D8334CEAE54}" destId="{630AFB81-8A81-47D9-8E3C-7A88EB2EBE45}" srcOrd="0" destOrd="0" presId="urn:microsoft.com/office/officeart/2005/8/layout/hList2#2"/>
    <dgm:cxn modelId="{F9B7263C-70A7-436E-927B-6D6FD34520BD}" srcId="{13B1F573-1E49-45EA-A87C-3A390600F839}" destId="{26F84CF2-5C74-4D97-81ED-8C76CDC4F586}" srcOrd="1" destOrd="0" parTransId="{B94AB101-A395-4FB1-A5FF-5382EF721715}" sibTransId="{8C67B33C-79AD-4593-92AD-4FCB88914AF6}"/>
    <dgm:cxn modelId="{E51D9B97-ADF5-47E5-BEB1-90CD21E42D76}" srcId="{4ACF5159-2E12-4B57-BCF5-7FCF3F0FA20B}" destId="{13B1F573-1E49-45EA-A87C-3A390600F839}" srcOrd="0" destOrd="0" parTransId="{A37EE160-618E-4D65-943A-C0BAF635907D}" sibTransId="{04BF1025-4F1B-43E9-9DCF-D3B4ADE90B28}"/>
    <dgm:cxn modelId="{3D1EBAF2-D815-42E6-A05A-1CCF6B88A35C}" srcId="{13B1F573-1E49-45EA-A87C-3A390600F839}" destId="{E7FCA248-0B37-46D4-9E54-757F9DFCC565}" srcOrd="3" destOrd="0" parTransId="{E6D17027-FE1E-4B2F-8178-26F43A37683D}" sibTransId="{2B0899EE-38C8-4BEA-A124-2AEC406A955F}"/>
    <dgm:cxn modelId="{CAEE70B2-1D6E-4A7C-BCA3-8443682E7A23}" srcId="{13B1F573-1E49-45EA-A87C-3A390600F839}" destId="{3EF83BFD-641A-4FF7-85B0-F6430C886AD8}" srcOrd="4" destOrd="0" parTransId="{60614FC1-E967-4366-A403-99B2CC76CA49}" sibTransId="{739DAFCF-A827-47BC-A09F-3E5A96CCA8A5}"/>
    <dgm:cxn modelId="{8962B308-BC97-42D3-BDAA-EBA6750F3809}" type="presOf" srcId="{335CE891-E695-4097-901D-2FEC502B4307}" destId="{53B29DC9-45E1-469B-8CE4-9B737F9720B1}" srcOrd="0" destOrd="1" presId="urn:microsoft.com/office/officeart/2005/8/layout/hList2#2"/>
    <dgm:cxn modelId="{C04AFFB7-9D43-4067-BDB4-813DC506A23C}" type="presOf" srcId="{0280831F-3717-4139-B490-D27F2497A402}" destId="{014049AB-09FF-4D35-912B-51A7F3D03326}" srcOrd="0" destOrd="2" presId="urn:microsoft.com/office/officeart/2005/8/layout/hList2#2"/>
    <dgm:cxn modelId="{2EE39C0B-1E26-4478-97D8-E1BF910091E0}" srcId="{4ACF5159-2E12-4B57-BCF5-7FCF3F0FA20B}" destId="{5C1B938C-E58C-4051-8D53-683AEE756BD8}" srcOrd="1" destOrd="0" parTransId="{48E205B7-F929-448B-A399-B96CD3C7FFF8}" sibTransId="{B53358CA-285E-4C20-B402-72106DC3F869}"/>
    <dgm:cxn modelId="{A5266A73-2510-4FF7-8429-54CD8758B89D}" srcId="{13B1F573-1E49-45EA-A87C-3A390600F839}" destId="{6120BA16-B86B-4FD4-A70F-DD406614B91E}" srcOrd="0" destOrd="0" parTransId="{A436E81F-3430-488E-9284-9A3186B83C08}" sibTransId="{B2BD1D57-1944-4597-9043-9BEEAA9BBA28}"/>
    <dgm:cxn modelId="{D38728B4-ECC6-4645-9010-C985AD9B0FEA}" type="presOf" srcId="{0FC591CD-D901-4F33-A1C4-3184928E2A12}" destId="{53B29DC9-45E1-469B-8CE4-9B737F9720B1}" srcOrd="0" destOrd="2" presId="urn:microsoft.com/office/officeart/2005/8/layout/hList2#2"/>
    <dgm:cxn modelId="{DE867529-A42C-4965-AC8D-8D03ECC759B0}" type="presOf" srcId="{15B1C4FD-9DBA-4B47-A5AF-2F3AE85348B2}" destId="{53B29DC9-45E1-469B-8CE4-9B737F9720B1}" srcOrd="0" destOrd="0" presId="urn:microsoft.com/office/officeart/2005/8/layout/hList2#2"/>
    <dgm:cxn modelId="{FF761607-2D93-452D-9ADA-73002705166F}" srcId="{13B1F573-1E49-45EA-A87C-3A390600F839}" destId="{0280831F-3717-4139-B490-D27F2497A402}" srcOrd="2" destOrd="0" parTransId="{AD134F66-88C9-417A-A242-781C147EC322}" sibTransId="{965BDD1D-785F-49A3-86AA-4575FBCC9B70}"/>
    <dgm:cxn modelId="{892E36EA-1CBD-4DBA-92FB-5BC067F1F58B}" type="presOf" srcId="{8B1161A7-E10E-49DF-8FFF-721D34E7015C}" destId="{ACEC036C-1713-4142-B0BD-52638BEB9154}" srcOrd="0" destOrd="1" presId="urn:microsoft.com/office/officeart/2005/8/layout/hList2#2"/>
    <dgm:cxn modelId="{B7D9569C-E740-41B3-999C-1714C9398150}" srcId="{DDEEBB22-3F91-492F-9D40-1D8334CEAE54}" destId="{FCA954C2-68C4-44A6-8DD3-31B986D9E8C9}" srcOrd="3" destOrd="0" parTransId="{A46D62F4-D2D0-4D4A-8F90-9519D1AAAE48}" sibTransId="{95B2D015-3220-4EE4-BD18-04E77007C119}"/>
    <dgm:cxn modelId="{40AC59A7-E225-4C86-A957-F215BA4F796D}" type="presOf" srcId="{26F84CF2-5C74-4D97-81ED-8C76CDC4F586}" destId="{014049AB-09FF-4D35-912B-51A7F3D03326}" srcOrd="0" destOrd="1" presId="urn:microsoft.com/office/officeart/2005/8/layout/hList2#2"/>
    <dgm:cxn modelId="{0D3EF8D9-3CF2-418B-AADB-BB23C5F8ECBE}" type="presOf" srcId="{990B2FD7-ADE6-4B35-8A1B-CD76F3B66DE7}" destId="{ACEC036C-1713-4142-B0BD-52638BEB9154}" srcOrd="0" destOrd="0" presId="urn:microsoft.com/office/officeart/2005/8/layout/hList2#2"/>
    <dgm:cxn modelId="{6F4332F4-04BD-4729-BF63-B77CB17084A3}" type="presOf" srcId="{13B1F573-1E49-45EA-A87C-3A390600F839}" destId="{8BF360EF-3007-47A0-812F-5E689CF18380}" srcOrd="0" destOrd="0" presId="urn:microsoft.com/office/officeart/2005/8/layout/hList2#2"/>
    <dgm:cxn modelId="{4BD4ED0A-62FA-4A47-8C35-6AE7FCFA432E}" type="presOf" srcId="{4ACF5159-2E12-4B57-BCF5-7FCF3F0FA20B}" destId="{C7F7B9F4-2D1F-4A42-B090-B817B87CD94C}" srcOrd="0" destOrd="0" presId="urn:microsoft.com/office/officeart/2005/8/layout/hList2#2"/>
    <dgm:cxn modelId="{2F1B9022-0FF0-4A23-A226-E583293C76C2}" type="presParOf" srcId="{C7F7B9F4-2D1F-4A42-B090-B817B87CD94C}" destId="{CB1B356E-63C1-481D-B6A6-2BAB25C1F954}" srcOrd="0" destOrd="0" presId="urn:microsoft.com/office/officeart/2005/8/layout/hList2#2"/>
    <dgm:cxn modelId="{81D93F0B-4AB9-4686-906C-AF404CDDF757}" type="presParOf" srcId="{CB1B356E-63C1-481D-B6A6-2BAB25C1F954}" destId="{444FD592-63A3-484E-8D21-F3EAF00C6A7B}" srcOrd="0" destOrd="0" presId="urn:microsoft.com/office/officeart/2005/8/layout/hList2#2"/>
    <dgm:cxn modelId="{E9E5D08D-E3CD-4723-AE53-46797BF38ED9}" type="presParOf" srcId="{CB1B356E-63C1-481D-B6A6-2BAB25C1F954}" destId="{014049AB-09FF-4D35-912B-51A7F3D03326}" srcOrd="1" destOrd="0" presId="urn:microsoft.com/office/officeart/2005/8/layout/hList2#2"/>
    <dgm:cxn modelId="{40B46C4E-1A3C-474B-991A-938A334F2142}" type="presParOf" srcId="{CB1B356E-63C1-481D-B6A6-2BAB25C1F954}" destId="{8BF360EF-3007-47A0-812F-5E689CF18380}" srcOrd="2" destOrd="0" presId="urn:microsoft.com/office/officeart/2005/8/layout/hList2#2"/>
    <dgm:cxn modelId="{C959180D-541C-499A-A0C8-E8C04D970261}" type="presParOf" srcId="{C7F7B9F4-2D1F-4A42-B090-B817B87CD94C}" destId="{0BE193A1-9503-4502-906C-45E81AE8C44F}" srcOrd="1" destOrd="0" presId="urn:microsoft.com/office/officeart/2005/8/layout/hList2#2"/>
    <dgm:cxn modelId="{942360AB-FE9B-45E2-A7B9-54D9F0C08A4E}" type="presParOf" srcId="{C7F7B9F4-2D1F-4A42-B090-B817B87CD94C}" destId="{62D5D5D4-FD15-4DF6-BE37-FD79AA5123D8}" srcOrd="2" destOrd="0" presId="urn:microsoft.com/office/officeart/2005/8/layout/hList2#2"/>
    <dgm:cxn modelId="{A5C76AE7-43AB-4A59-8797-AAEF152CA011}" type="presParOf" srcId="{62D5D5D4-FD15-4DF6-BE37-FD79AA5123D8}" destId="{A26F2C7B-3C8F-4CE0-A3C7-6363075417F3}" srcOrd="0" destOrd="0" presId="urn:microsoft.com/office/officeart/2005/8/layout/hList2#2"/>
    <dgm:cxn modelId="{D066432D-4CE2-40F2-9CFF-E414A1777CB7}" type="presParOf" srcId="{62D5D5D4-FD15-4DF6-BE37-FD79AA5123D8}" destId="{ACEC036C-1713-4142-B0BD-52638BEB9154}" srcOrd="1" destOrd="0" presId="urn:microsoft.com/office/officeart/2005/8/layout/hList2#2"/>
    <dgm:cxn modelId="{C59EE169-4252-4833-871A-525B0ED5E45B}" type="presParOf" srcId="{62D5D5D4-FD15-4DF6-BE37-FD79AA5123D8}" destId="{9A566418-BD13-483C-B7CD-B6093E78769E}" srcOrd="2" destOrd="0" presId="urn:microsoft.com/office/officeart/2005/8/layout/hList2#2"/>
    <dgm:cxn modelId="{296FD0B6-8BD4-4815-BE39-95C7FAD4FE57}" type="presParOf" srcId="{C7F7B9F4-2D1F-4A42-B090-B817B87CD94C}" destId="{5B18578F-7449-4576-9B05-BF0C7EC8CE09}" srcOrd="3" destOrd="0" presId="urn:microsoft.com/office/officeart/2005/8/layout/hList2#2"/>
    <dgm:cxn modelId="{BDE0E44C-4A52-4DA0-B4CE-A546CB5DDC91}" type="presParOf" srcId="{C7F7B9F4-2D1F-4A42-B090-B817B87CD94C}" destId="{97CC62FF-1458-419A-8CAF-4D4E9AC521B8}" srcOrd="4" destOrd="0" presId="urn:microsoft.com/office/officeart/2005/8/layout/hList2#2"/>
    <dgm:cxn modelId="{3A6F75C6-F8D0-4DBF-A764-C6AABC8ED5FE}" type="presParOf" srcId="{97CC62FF-1458-419A-8CAF-4D4E9AC521B8}" destId="{A39889C2-5390-426A-A923-F176C34DE066}" srcOrd="0" destOrd="0" presId="urn:microsoft.com/office/officeart/2005/8/layout/hList2#2"/>
    <dgm:cxn modelId="{7527B876-096A-4D87-AD5F-8C46A516D92A}" type="presParOf" srcId="{97CC62FF-1458-419A-8CAF-4D4E9AC521B8}" destId="{53B29DC9-45E1-469B-8CE4-9B737F9720B1}" srcOrd="1" destOrd="0" presId="urn:microsoft.com/office/officeart/2005/8/layout/hList2#2"/>
    <dgm:cxn modelId="{32AC80B7-150D-4819-ADDC-5EC8A3B2331D}" type="presParOf" srcId="{97CC62FF-1458-419A-8CAF-4D4E9AC521B8}" destId="{630AFB81-8A81-47D9-8E3C-7A88EB2EBE45}"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C555CB-C3F6-4280-ACB3-B983409683BD}" type="doc">
      <dgm:prSet loTypeId="urn:microsoft.com/office/officeart/2005/8/layout/arrow6" loCatId="process" qsTypeId="urn:microsoft.com/office/officeart/2005/8/quickstyle/simple3" qsCatId="simple" csTypeId="urn:microsoft.com/office/officeart/2005/8/colors/colorful4" csCatId="colorful" phldr="1"/>
      <dgm:spPr/>
      <dgm:t>
        <a:bodyPr/>
        <a:lstStyle/>
        <a:p>
          <a:endParaRPr lang="es-EC"/>
        </a:p>
      </dgm:t>
    </dgm:pt>
    <dgm:pt modelId="{B2D6A203-2F16-43CA-891D-5FA36146A49E}">
      <dgm:prSet phldrT="[Texto]"/>
      <dgm:spPr/>
      <dgm:t>
        <a:bodyPr/>
        <a:lstStyle/>
        <a:p>
          <a:r>
            <a:rPr lang="es-EC" dirty="0" smtClean="0"/>
            <a:t>POBLACION OBJETO DE ESTUDIO</a:t>
          </a:r>
          <a:endParaRPr lang="es-EC" dirty="0"/>
        </a:p>
      </dgm:t>
    </dgm:pt>
    <dgm:pt modelId="{4F83F80B-C975-4E2F-B7A0-6AF3DE0BC830}" type="parTrans" cxnId="{F260F485-60F1-4D91-84D6-5664C9433A42}">
      <dgm:prSet/>
      <dgm:spPr/>
      <dgm:t>
        <a:bodyPr/>
        <a:lstStyle/>
        <a:p>
          <a:endParaRPr lang="es-EC"/>
        </a:p>
      </dgm:t>
    </dgm:pt>
    <dgm:pt modelId="{BB97D8AC-6787-495C-A375-D8B34425EEF9}" type="sibTrans" cxnId="{F260F485-60F1-4D91-84D6-5664C9433A42}">
      <dgm:prSet/>
      <dgm:spPr/>
      <dgm:t>
        <a:bodyPr/>
        <a:lstStyle/>
        <a:p>
          <a:endParaRPr lang="es-EC"/>
        </a:p>
      </dgm:t>
    </dgm:pt>
    <dgm:pt modelId="{51D5EBBF-5DC5-4C65-B562-616C41808536}">
      <dgm:prSet phldrT="[Texto]"/>
      <dgm:spPr/>
      <dgm:t>
        <a:bodyPr/>
        <a:lstStyle/>
        <a:p>
          <a:r>
            <a:rPr lang="es-ES" dirty="0" smtClean="0"/>
            <a:t>Las empresas a ser investigadas están conformadas por las empresas pequeñas y medianas del sector textil  del Distrito Metropolitano de Quito, escogidas por muestreo.</a:t>
          </a:r>
          <a:endParaRPr lang="es-EC" dirty="0"/>
        </a:p>
      </dgm:t>
    </dgm:pt>
    <dgm:pt modelId="{03DB830B-AB32-46FC-9EC3-30BD08E3A165}" type="parTrans" cxnId="{D83DF547-4057-44F0-9D58-7F06B7F013BE}">
      <dgm:prSet/>
      <dgm:spPr/>
      <dgm:t>
        <a:bodyPr/>
        <a:lstStyle/>
        <a:p>
          <a:endParaRPr lang="es-EC"/>
        </a:p>
      </dgm:t>
    </dgm:pt>
    <dgm:pt modelId="{36250810-9A71-4A7B-AA14-0B1DE65EC0B5}" type="sibTrans" cxnId="{D83DF547-4057-44F0-9D58-7F06B7F013BE}">
      <dgm:prSet/>
      <dgm:spPr/>
      <dgm:t>
        <a:bodyPr/>
        <a:lstStyle/>
        <a:p>
          <a:endParaRPr lang="es-EC"/>
        </a:p>
      </dgm:t>
    </dgm:pt>
    <dgm:pt modelId="{E9A727AD-58F4-45C2-8DE8-4287FA4646A8}" type="pres">
      <dgm:prSet presAssocID="{ADC555CB-C3F6-4280-ACB3-B983409683BD}" presName="compositeShape" presStyleCnt="0">
        <dgm:presLayoutVars>
          <dgm:chMax val="2"/>
          <dgm:dir/>
          <dgm:resizeHandles val="exact"/>
        </dgm:presLayoutVars>
      </dgm:prSet>
      <dgm:spPr/>
      <dgm:t>
        <a:bodyPr/>
        <a:lstStyle/>
        <a:p>
          <a:endParaRPr lang="es-EC"/>
        </a:p>
      </dgm:t>
    </dgm:pt>
    <dgm:pt modelId="{AA14095E-3188-425E-8515-DC3AE67CCE80}" type="pres">
      <dgm:prSet presAssocID="{ADC555CB-C3F6-4280-ACB3-B983409683BD}" presName="ribbon" presStyleLbl="node1" presStyleIdx="0" presStyleCnt="1"/>
      <dgm:spPr/>
    </dgm:pt>
    <dgm:pt modelId="{27D15E74-71D3-4A53-B550-FCA8BE325E1F}" type="pres">
      <dgm:prSet presAssocID="{ADC555CB-C3F6-4280-ACB3-B983409683BD}" presName="leftArrowText" presStyleLbl="node1" presStyleIdx="0" presStyleCnt="1">
        <dgm:presLayoutVars>
          <dgm:chMax val="0"/>
          <dgm:bulletEnabled val="1"/>
        </dgm:presLayoutVars>
      </dgm:prSet>
      <dgm:spPr/>
      <dgm:t>
        <a:bodyPr/>
        <a:lstStyle/>
        <a:p>
          <a:endParaRPr lang="es-EC"/>
        </a:p>
      </dgm:t>
    </dgm:pt>
    <dgm:pt modelId="{3EC4E389-3D82-4809-8371-EB52CA7B2629}" type="pres">
      <dgm:prSet presAssocID="{ADC555CB-C3F6-4280-ACB3-B983409683BD}" presName="rightArrowText" presStyleLbl="node1" presStyleIdx="0" presStyleCnt="1">
        <dgm:presLayoutVars>
          <dgm:chMax val="0"/>
          <dgm:bulletEnabled val="1"/>
        </dgm:presLayoutVars>
      </dgm:prSet>
      <dgm:spPr/>
      <dgm:t>
        <a:bodyPr/>
        <a:lstStyle/>
        <a:p>
          <a:endParaRPr lang="es-EC"/>
        </a:p>
      </dgm:t>
    </dgm:pt>
  </dgm:ptLst>
  <dgm:cxnLst>
    <dgm:cxn modelId="{F260F485-60F1-4D91-84D6-5664C9433A42}" srcId="{ADC555CB-C3F6-4280-ACB3-B983409683BD}" destId="{B2D6A203-2F16-43CA-891D-5FA36146A49E}" srcOrd="0" destOrd="0" parTransId="{4F83F80B-C975-4E2F-B7A0-6AF3DE0BC830}" sibTransId="{BB97D8AC-6787-495C-A375-D8B34425EEF9}"/>
    <dgm:cxn modelId="{D83DF547-4057-44F0-9D58-7F06B7F013BE}" srcId="{ADC555CB-C3F6-4280-ACB3-B983409683BD}" destId="{51D5EBBF-5DC5-4C65-B562-616C41808536}" srcOrd="1" destOrd="0" parTransId="{03DB830B-AB32-46FC-9EC3-30BD08E3A165}" sibTransId="{36250810-9A71-4A7B-AA14-0B1DE65EC0B5}"/>
    <dgm:cxn modelId="{D2827B47-C28F-4729-ADA4-FE94B2C99AC8}" type="presOf" srcId="{51D5EBBF-5DC5-4C65-B562-616C41808536}" destId="{3EC4E389-3D82-4809-8371-EB52CA7B2629}" srcOrd="0" destOrd="0" presId="urn:microsoft.com/office/officeart/2005/8/layout/arrow6"/>
    <dgm:cxn modelId="{DA1984E7-3819-4214-86D0-703B595D42CA}" type="presOf" srcId="{ADC555CB-C3F6-4280-ACB3-B983409683BD}" destId="{E9A727AD-58F4-45C2-8DE8-4287FA4646A8}" srcOrd="0" destOrd="0" presId="urn:microsoft.com/office/officeart/2005/8/layout/arrow6"/>
    <dgm:cxn modelId="{E932FEE0-462C-4D58-8A73-4DF5D4732AAE}" type="presOf" srcId="{B2D6A203-2F16-43CA-891D-5FA36146A49E}" destId="{27D15E74-71D3-4A53-B550-FCA8BE325E1F}" srcOrd="0" destOrd="0" presId="urn:microsoft.com/office/officeart/2005/8/layout/arrow6"/>
    <dgm:cxn modelId="{B393CC44-D7C2-4375-BBA4-72A768FD2B29}" type="presParOf" srcId="{E9A727AD-58F4-45C2-8DE8-4287FA4646A8}" destId="{AA14095E-3188-425E-8515-DC3AE67CCE80}" srcOrd="0" destOrd="0" presId="urn:microsoft.com/office/officeart/2005/8/layout/arrow6"/>
    <dgm:cxn modelId="{7A8B561F-F726-4165-83CB-4B708BF26D71}" type="presParOf" srcId="{E9A727AD-58F4-45C2-8DE8-4287FA4646A8}" destId="{27D15E74-71D3-4A53-B550-FCA8BE325E1F}" srcOrd="1" destOrd="0" presId="urn:microsoft.com/office/officeart/2005/8/layout/arrow6"/>
    <dgm:cxn modelId="{2CB9495D-3150-4E87-9545-FA5583AFEB43}" type="presParOf" srcId="{E9A727AD-58F4-45C2-8DE8-4287FA4646A8}" destId="{3EC4E389-3D82-4809-8371-EB52CA7B2629}"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FB2BD1-AE16-4D53-B2E8-6BC62E5F173A}" type="doc">
      <dgm:prSet loTypeId="urn:microsoft.com/office/officeart/2005/8/layout/vList3#4" loCatId="list" qsTypeId="urn:microsoft.com/office/officeart/2005/8/quickstyle/simple3" qsCatId="simple" csTypeId="urn:microsoft.com/office/officeart/2005/8/colors/colorful4" csCatId="colorful" phldr="1"/>
      <dgm:spPr/>
    </dgm:pt>
    <dgm:pt modelId="{5812E6B0-37F2-45FD-900C-F2E26F636963}">
      <dgm:prSet phldrT="[Texto]"/>
      <dgm:spPr/>
      <dgm:t>
        <a:bodyPr/>
        <a:lstStyle/>
        <a:p>
          <a:r>
            <a:rPr lang="es-ES" dirty="0" smtClean="0"/>
            <a:t>UNIVERSO: 106 PYMES del sector textil  del Distrito Metropolitano de Quito que se encuentran registradas en la Asociación de Industrias Textiles del Ecuador, así como en el Ministerio de Industrias y Productividad.</a:t>
          </a:r>
          <a:endParaRPr lang="es-EC" dirty="0"/>
        </a:p>
      </dgm:t>
    </dgm:pt>
    <dgm:pt modelId="{787159FD-ED9E-4500-8266-AC67CE5700BD}" type="parTrans" cxnId="{68FF4660-6A16-4453-BDC0-D5D32B4420BE}">
      <dgm:prSet/>
      <dgm:spPr/>
      <dgm:t>
        <a:bodyPr/>
        <a:lstStyle/>
        <a:p>
          <a:endParaRPr lang="es-EC"/>
        </a:p>
      </dgm:t>
    </dgm:pt>
    <dgm:pt modelId="{F5F4ED07-F146-48D9-97D4-C3C39B14DFFA}" type="sibTrans" cxnId="{68FF4660-6A16-4453-BDC0-D5D32B4420BE}">
      <dgm:prSet/>
      <dgm:spPr/>
      <dgm:t>
        <a:bodyPr/>
        <a:lstStyle/>
        <a:p>
          <a:endParaRPr lang="es-EC"/>
        </a:p>
      </dgm:t>
    </dgm:pt>
    <dgm:pt modelId="{B12D7CCE-BEEB-43A2-8608-8B5C0ECEA467}">
      <dgm:prSet phldrT="[Texto]"/>
      <dgm:spPr/>
      <dgm:t>
        <a:bodyPr/>
        <a:lstStyle/>
        <a:p>
          <a:r>
            <a:rPr lang="es-EC" dirty="0" smtClean="0"/>
            <a:t>MUESTRA:  20 empresas pequeñas y medianas del distrito metropolitano de Quito  que se escogieron   de acuerdo a su situación geográfica y actividad a la que se dedican de esta manera tendremos datos de la diversidad del sector</a:t>
          </a:r>
          <a:endParaRPr lang="es-EC" dirty="0"/>
        </a:p>
      </dgm:t>
    </dgm:pt>
    <dgm:pt modelId="{042C17A0-CFB6-4446-84D1-A561D0FD5138}" type="parTrans" cxnId="{3985A2E9-5ECB-48BF-A799-1B2775B497BD}">
      <dgm:prSet/>
      <dgm:spPr/>
      <dgm:t>
        <a:bodyPr/>
        <a:lstStyle/>
        <a:p>
          <a:endParaRPr lang="es-EC"/>
        </a:p>
      </dgm:t>
    </dgm:pt>
    <dgm:pt modelId="{D4714471-E83B-4B3F-81F3-B07B21D6CED2}" type="sibTrans" cxnId="{3985A2E9-5ECB-48BF-A799-1B2775B497BD}">
      <dgm:prSet/>
      <dgm:spPr/>
      <dgm:t>
        <a:bodyPr/>
        <a:lstStyle/>
        <a:p>
          <a:endParaRPr lang="es-EC"/>
        </a:p>
      </dgm:t>
    </dgm:pt>
    <dgm:pt modelId="{491C3E13-B0C9-46BE-95A0-D3F069085087}">
      <dgm:prSet phldrT="[Texto]"/>
      <dgm:spPr/>
      <dgm:t>
        <a:bodyPr/>
        <a:lstStyle/>
        <a:p>
          <a:r>
            <a:rPr lang="es-EC" dirty="0" smtClean="0"/>
            <a:t>METODO DE MUESTREO: Se escogió como método de muestreo el Aleatorio Simple puesto  que  todos los elementos de la población tienen la misma probabilidad de ser escogidos.</a:t>
          </a:r>
          <a:endParaRPr lang="es-EC" dirty="0"/>
        </a:p>
      </dgm:t>
    </dgm:pt>
    <dgm:pt modelId="{92F8F567-7C1A-4775-89D3-A9B8F3F74ED8}" type="parTrans" cxnId="{7050CC5A-6F09-481D-8DEF-B52CF6565F7F}">
      <dgm:prSet/>
      <dgm:spPr/>
      <dgm:t>
        <a:bodyPr/>
        <a:lstStyle/>
        <a:p>
          <a:endParaRPr lang="es-EC"/>
        </a:p>
      </dgm:t>
    </dgm:pt>
    <dgm:pt modelId="{0E9E64F6-2E0A-490C-938A-062E8EB67E29}" type="sibTrans" cxnId="{7050CC5A-6F09-481D-8DEF-B52CF6565F7F}">
      <dgm:prSet/>
      <dgm:spPr/>
      <dgm:t>
        <a:bodyPr/>
        <a:lstStyle/>
        <a:p>
          <a:endParaRPr lang="es-EC"/>
        </a:p>
      </dgm:t>
    </dgm:pt>
    <dgm:pt modelId="{5D505285-A39E-4DA0-A1FC-89AA6DD3965B}" type="pres">
      <dgm:prSet presAssocID="{80FB2BD1-AE16-4D53-B2E8-6BC62E5F173A}" presName="linearFlow" presStyleCnt="0">
        <dgm:presLayoutVars>
          <dgm:dir/>
          <dgm:resizeHandles val="exact"/>
        </dgm:presLayoutVars>
      </dgm:prSet>
      <dgm:spPr/>
    </dgm:pt>
    <dgm:pt modelId="{0079EC0E-FC19-4907-8F2D-D3E0CCB3F706}" type="pres">
      <dgm:prSet presAssocID="{5812E6B0-37F2-45FD-900C-F2E26F636963}" presName="composite" presStyleCnt="0"/>
      <dgm:spPr/>
    </dgm:pt>
    <dgm:pt modelId="{25700FEE-8688-485D-8E00-99D05E2D23D5}" type="pres">
      <dgm:prSet presAssocID="{5812E6B0-37F2-45FD-900C-F2E26F636963}" presName="imgShp" presStyleLbl="fgImgPlace1" presStyleIdx="0" presStyleCnt="3"/>
      <dgm:spPr>
        <a:blipFill rotWithShape="1">
          <a:blip xmlns:r="http://schemas.openxmlformats.org/officeDocument/2006/relationships" r:embed="rId1"/>
          <a:stretch>
            <a:fillRect/>
          </a:stretch>
        </a:blipFill>
      </dgm:spPr>
    </dgm:pt>
    <dgm:pt modelId="{8662CBA2-5E82-4C0B-AB0A-FD47BE7BB70A}" type="pres">
      <dgm:prSet presAssocID="{5812E6B0-37F2-45FD-900C-F2E26F636963}" presName="txShp" presStyleLbl="node1" presStyleIdx="0" presStyleCnt="3">
        <dgm:presLayoutVars>
          <dgm:bulletEnabled val="1"/>
        </dgm:presLayoutVars>
      </dgm:prSet>
      <dgm:spPr/>
      <dgm:t>
        <a:bodyPr/>
        <a:lstStyle/>
        <a:p>
          <a:endParaRPr lang="es-EC"/>
        </a:p>
      </dgm:t>
    </dgm:pt>
    <dgm:pt modelId="{E2C798AE-5098-4281-9F46-1CC6C0CCBE3D}" type="pres">
      <dgm:prSet presAssocID="{F5F4ED07-F146-48D9-97D4-C3C39B14DFFA}" presName="spacing" presStyleCnt="0"/>
      <dgm:spPr/>
    </dgm:pt>
    <dgm:pt modelId="{0297BEB2-6611-4658-9583-46FB17B4EEE2}" type="pres">
      <dgm:prSet presAssocID="{B12D7CCE-BEEB-43A2-8608-8B5C0ECEA467}" presName="composite" presStyleCnt="0"/>
      <dgm:spPr/>
    </dgm:pt>
    <dgm:pt modelId="{64FD469B-2755-4A8B-9BC4-4DF07BB68FB9}" type="pres">
      <dgm:prSet presAssocID="{B12D7CCE-BEEB-43A2-8608-8B5C0ECEA467}" presName="imgShp" presStyleLbl="fgImgPlace1" presStyleIdx="1" presStyleCnt="3"/>
      <dgm:spPr>
        <a:blipFill rotWithShape="1">
          <a:blip xmlns:r="http://schemas.openxmlformats.org/officeDocument/2006/relationships" r:embed="rId2"/>
          <a:stretch>
            <a:fillRect/>
          </a:stretch>
        </a:blipFill>
      </dgm:spPr>
    </dgm:pt>
    <dgm:pt modelId="{BBA3A3A3-92FA-4ECE-87FE-9538309BE2EA}" type="pres">
      <dgm:prSet presAssocID="{B12D7CCE-BEEB-43A2-8608-8B5C0ECEA467}" presName="txShp" presStyleLbl="node1" presStyleIdx="1" presStyleCnt="3">
        <dgm:presLayoutVars>
          <dgm:bulletEnabled val="1"/>
        </dgm:presLayoutVars>
      </dgm:prSet>
      <dgm:spPr/>
      <dgm:t>
        <a:bodyPr/>
        <a:lstStyle/>
        <a:p>
          <a:endParaRPr lang="es-EC"/>
        </a:p>
      </dgm:t>
    </dgm:pt>
    <dgm:pt modelId="{DA369F97-4292-4D41-A848-7653DBE0FD39}" type="pres">
      <dgm:prSet presAssocID="{D4714471-E83B-4B3F-81F3-B07B21D6CED2}" presName="spacing" presStyleCnt="0"/>
      <dgm:spPr/>
    </dgm:pt>
    <dgm:pt modelId="{2C372216-BD92-4D84-8634-1C4CDA75CDA0}" type="pres">
      <dgm:prSet presAssocID="{491C3E13-B0C9-46BE-95A0-D3F069085087}" presName="composite" presStyleCnt="0"/>
      <dgm:spPr/>
    </dgm:pt>
    <dgm:pt modelId="{1A61C253-8209-40F1-9B7D-4FDD653B9E8B}" type="pres">
      <dgm:prSet presAssocID="{491C3E13-B0C9-46BE-95A0-D3F069085087}" presName="imgShp" presStyleLbl="fgImgPlace1" presStyleIdx="2" presStyleCnt="3"/>
      <dgm:spPr>
        <a:blipFill rotWithShape="1">
          <a:blip xmlns:r="http://schemas.openxmlformats.org/officeDocument/2006/relationships" r:embed="rId3"/>
          <a:stretch>
            <a:fillRect/>
          </a:stretch>
        </a:blipFill>
      </dgm:spPr>
    </dgm:pt>
    <dgm:pt modelId="{5597C906-B9E8-4E1E-9065-871DCCB5C78D}" type="pres">
      <dgm:prSet presAssocID="{491C3E13-B0C9-46BE-95A0-D3F069085087}" presName="txShp" presStyleLbl="node1" presStyleIdx="2" presStyleCnt="3">
        <dgm:presLayoutVars>
          <dgm:bulletEnabled val="1"/>
        </dgm:presLayoutVars>
      </dgm:prSet>
      <dgm:spPr/>
      <dgm:t>
        <a:bodyPr/>
        <a:lstStyle/>
        <a:p>
          <a:endParaRPr lang="es-EC"/>
        </a:p>
      </dgm:t>
    </dgm:pt>
  </dgm:ptLst>
  <dgm:cxnLst>
    <dgm:cxn modelId="{7050CC5A-6F09-481D-8DEF-B52CF6565F7F}" srcId="{80FB2BD1-AE16-4D53-B2E8-6BC62E5F173A}" destId="{491C3E13-B0C9-46BE-95A0-D3F069085087}" srcOrd="2" destOrd="0" parTransId="{92F8F567-7C1A-4775-89D3-A9B8F3F74ED8}" sibTransId="{0E9E64F6-2E0A-490C-938A-062E8EB67E29}"/>
    <dgm:cxn modelId="{68FF4660-6A16-4453-BDC0-D5D32B4420BE}" srcId="{80FB2BD1-AE16-4D53-B2E8-6BC62E5F173A}" destId="{5812E6B0-37F2-45FD-900C-F2E26F636963}" srcOrd="0" destOrd="0" parTransId="{787159FD-ED9E-4500-8266-AC67CE5700BD}" sibTransId="{F5F4ED07-F146-48D9-97D4-C3C39B14DFFA}"/>
    <dgm:cxn modelId="{3B917BC8-892D-4218-A199-6A3F11B60455}" type="presOf" srcId="{B12D7CCE-BEEB-43A2-8608-8B5C0ECEA467}" destId="{BBA3A3A3-92FA-4ECE-87FE-9538309BE2EA}" srcOrd="0" destOrd="0" presId="urn:microsoft.com/office/officeart/2005/8/layout/vList3#4"/>
    <dgm:cxn modelId="{3985A2E9-5ECB-48BF-A799-1B2775B497BD}" srcId="{80FB2BD1-AE16-4D53-B2E8-6BC62E5F173A}" destId="{B12D7CCE-BEEB-43A2-8608-8B5C0ECEA467}" srcOrd="1" destOrd="0" parTransId="{042C17A0-CFB6-4446-84D1-A561D0FD5138}" sibTransId="{D4714471-E83B-4B3F-81F3-B07B21D6CED2}"/>
    <dgm:cxn modelId="{C0179B6A-A7E5-411A-9FC0-2126E1360FBC}" type="presOf" srcId="{491C3E13-B0C9-46BE-95A0-D3F069085087}" destId="{5597C906-B9E8-4E1E-9065-871DCCB5C78D}" srcOrd="0" destOrd="0" presId="urn:microsoft.com/office/officeart/2005/8/layout/vList3#4"/>
    <dgm:cxn modelId="{066A873D-E799-4369-8F7A-0B3028D66EC0}" type="presOf" srcId="{80FB2BD1-AE16-4D53-B2E8-6BC62E5F173A}" destId="{5D505285-A39E-4DA0-A1FC-89AA6DD3965B}" srcOrd="0" destOrd="0" presId="urn:microsoft.com/office/officeart/2005/8/layout/vList3#4"/>
    <dgm:cxn modelId="{D2D6FDD3-9BD4-4AB3-922C-BB4BCA6F6A3A}" type="presOf" srcId="{5812E6B0-37F2-45FD-900C-F2E26F636963}" destId="{8662CBA2-5E82-4C0B-AB0A-FD47BE7BB70A}" srcOrd="0" destOrd="0" presId="urn:microsoft.com/office/officeart/2005/8/layout/vList3#4"/>
    <dgm:cxn modelId="{E875181C-C09A-4E84-AC8A-B19470954DE6}" type="presParOf" srcId="{5D505285-A39E-4DA0-A1FC-89AA6DD3965B}" destId="{0079EC0E-FC19-4907-8F2D-D3E0CCB3F706}" srcOrd="0" destOrd="0" presId="urn:microsoft.com/office/officeart/2005/8/layout/vList3#4"/>
    <dgm:cxn modelId="{D43D265F-3FC9-43AF-9FC2-CCF8154F041E}" type="presParOf" srcId="{0079EC0E-FC19-4907-8F2D-D3E0CCB3F706}" destId="{25700FEE-8688-485D-8E00-99D05E2D23D5}" srcOrd="0" destOrd="0" presId="urn:microsoft.com/office/officeart/2005/8/layout/vList3#4"/>
    <dgm:cxn modelId="{CF307FF4-0703-4900-9F0E-C86595E50FEA}" type="presParOf" srcId="{0079EC0E-FC19-4907-8F2D-D3E0CCB3F706}" destId="{8662CBA2-5E82-4C0B-AB0A-FD47BE7BB70A}" srcOrd="1" destOrd="0" presId="urn:microsoft.com/office/officeart/2005/8/layout/vList3#4"/>
    <dgm:cxn modelId="{28CA7F59-F88B-40AB-AE28-55BCBBA87C34}" type="presParOf" srcId="{5D505285-A39E-4DA0-A1FC-89AA6DD3965B}" destId="{E2C798AE-5098-4281-9F46-1CC6C0CCBE3D}" srcOrd="1" destOrd="0" presId="urn:microsoft.com/office/officeart/2005/8/layout/vList3#4"/>
    <dgm:cxn modelId="{009E9C08-B795-4878-BA0B-F5C89D64B556}" type="presParOf" srcId="{5D505285-A39E-4DA0-A1FC-89AA6DD3965B}" destId="{0297BEB2-6611-4658-9583-46FB17B4EEE2}" srcOrd="2" destOrd="0" presId="urn:microsoft.com/office/officeart/2005/8/layout/vList3#4"/>
    <dgm:cxn modelId="{DAFFFFF3-5483-42D6-9941-484EB1D84A6F}" type="presParOf" srcId="{0297BEB2-6611-4658-9583-46FB17B4EEE2}" destId="{64FD469B-2755-4A8B-9BC4-4DF07BB68FB9}" srcOrd="0" destOrd="0" presId="urn:microsoft.com/office/officeart/2005/8/layout/vList3#4"/>
    <dgm:cxn modelId="{F07A0FB9-7383-4BD3-850C-556608FE8799}" type="presParOf" srcId="{0297BEB2-6611-4658-9583-46FB17B4EEE2}" destId="{BBA3A3A3-92FA-4ECE-87FE-9538309BE2EA}" srcOrd="1" destOrd="0" presId="urn:microsoft.com/office/officeart/2005/8/layout/vList3#4"/>
    <dgm:cxn modelId="{0730FE8A-7EED-43A5-B70E-4D3C41DF83DE}" type="presParOf" srcId="{5D505285-A39E-4DA0-A1FC-89AA6DD3965B}" destId="{DA369F97-4292-4D41-A848-7653DBE0FD39}" srcOrd="3" destOrd="0" presId="urn:microsoft.com/office/officeart/2005/8/layout/vList3#4"/>
    <dgm:cxn modelId="{15766EEB-AAF8-41BA-AC79-EB91D9DE4C92}" type="presParOf" srcId="{5D505285-A39E-4DA0-A1FC-89AA6DD3965B}" destId="{2C372216-BD92-4D84-8634-1C4CDA75CDA0}" srcOrd="4" destOrd="0" presId="urn:microsoft.com/office/officeart/2005/8/layout/vList3#4"/>
    <dgm:cxn modelId="{6895BE45-C9AF-4D01-A252-9C439EE699DD}" type="presParOf" srcId="{2C372216-BD92-4D84-8634-1C4CDA75CDA0}" destId="{1A61C253-8209-40F1-9B7D-4FDD653B9E8B}" srcOrd="0" destOrd="0" presId="urn:microsoft.com/office/officeart/2005/8/layout/vList3#4"/>
    <dgm:cxn modelId="{4D0399A6-6BAF-4385-AD49-CE45141DD647}" type="presParOf" srcId="{2C372216-BD92-4D84-8634-1C4CDA75CDA0}" destId="{5597C906-B9E8-4E1E-9065-871DCCB5C78D}"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47EC42-EEF9-4D25-8602-2D6CE4124623}"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s-EC"/>
        </a:p>
      </dgm:t>
    </dgm:pt>
    <dgm:pt modelId="{16000975-1EFB-45D9-BABB-C16E3C986461}">
      <dgm:prSet phldrT="[Texto]"/>
      <dgm:spPr/>
      <dgm:t>
        <a:bodyPr/>
        <a:lstStyle/>
        <a:p>
          <a:r>
            <a:rPr lang="es-EC" dirty="0" smtClean="0"/>
            <a:t>La oferta del sector  se ha  estancado   en el 40% de los casos y en el 60%  se ha contraído  </a:t>
          </a:r>
          <a:endParaRPr lang="es-EC" dirty="0"/>
        </a:p>
      </dgm:t>
    </dgm:pt>
    <dgm:pt modelId="{20652F4A-7B27-4B17-88F0-A63CF6CF72FF}" type="parTrans" cxnId="{684014D0-D7FC-4FB1-9F0E-7711FBDAA83D}">
      <dgm:prSet/>
      <dgm:spPr/>
      <dgm:t>
        <a:bodyPr/>
        <a:lstStyle/>
        <a:p>
          <a:endParaRPr lang="es-EC"/>
        </a:p>
      </dgm:t>
    </dgm:pt>
    <dgm:pt modelId="{2BD2A9DD-538A-4356-A00D-66824E4B294D}" type="sibTrans" cxnId="{684014D0-D7FC-4FB1-9F0E-7711FBDAA83D}">
      <dgm:prSet/>
      <dgm:spPr/>
      <dgm:t>
        <a:bodyPr/>
        <a:lstStyle/>
        <a:p>
          <a:endParaRPr lang="es-EC"/>
        </a:p>
      </dgm:t>
    </dgm:pt>
    <dgm:pt modelId="{5F66B895-DB1D-4E9B-87F7-089610428D16}">
      <dgm:prSet phldrT="[Texto]"/>
      <dgm:spPr/>
      <dgm:t>
        <a:bodyPr/>
        <a:lstStyle/>
        <a:p>
          <a:r>
            <a:rPr lang="es-EC" dirty="0" smtClean="0"/>
            <a:t>DEMANDA</a:t>
          </a:r>
          <a:endParaRPr lang="es-EC" dirty="0"/>
        </a:p>
      </dgm:t>
    </dgm:pt>
    <dgm:pt modelId="{E566BDE1-E56D-42D2-8DA2-11A58EAAEF75}" type="parTrans" cxnId="{A8DD617D-4FAA-4EC3-8072-3DB280159C5E}">
      <dgm:prSet/>
      <dgm:spPr/>
      <dgm:t>
        <a:bodyPr/>
        <a:lstStyle/>
        <a:p>
          <a:endParaRPr lang="es-EC"/>
        </a:p>
      </dgm:t>
    </dgm:pt>
    <dgm:pt modelId="{74E67B3B-1789-41FB-ABF1-234B4F643596}" type="sibTrans" cxnId="{A8DD617D-4FAA-4EC3-8072-3DB280159C5E}">
      <dgm:prSet/>
      <dgm:spPr/>
      <dgm:t>
        <a:bodyPr/>
        <a:lstStyle/>
        <a:p>
          <a:endParaRPr lang="es-EC"/>
        </a:p>
      </dgm:t>
    </dgm:pt>
    <dgm:pt modelId="{917EEB8F-C838-4682-8074-67E14C02999E}">
      <dgm:prSet phldrT="[Texto]"/>
      <dgm:spPr/>
      <dgm:t>
        <a:bodyPr/>
        <a:lstStyle/>
        <a:p>
          <a:r>
            <a:rPr lang="es-EC" dirty="0" smtClean="0"/>
            <a:t>La demanda del sector  determinada mediante las ventas  se ha contraído en el 22%</a:t>
          </a:r>
          <a:endParaRPr lang="es-EC" dirty="0"/>
        </a:p>
      </dgm:t>
    </dgm:pt>
    <dgm:pt modelId="{094A3FD3-FBC1-467F-8AAA-473B2917B139}" type="parTrans" cxnId="{7EF39494-C44B-4928-9161-6055B50603C3}">
      <dgm:prSet/>
      <dgm:spPr/>
      <dgm:t>
        <a:bodyPr/>
        <a:lstStyle/>
        <a:p>
          <a:endParaRPr lang="es-EC"/>
        </a:p>
      </dgm:t>
    </dgm:pt>
    <dgm:pt modelId="{5156AC61-3354-41C2-A735-A094E86C9A36}" type="sibTrans" cxnId="{7EF39494-C44B-4928-9161-6055B50603C3}">
      <dgm:prSet/>
      <dgm:spPr/>
      <dgm:t>
        <a:bodyPr/>
        <a:lstStyle/>
        <a:p>
          <a:endParaRPr lang="es-EC"/>
        </a:p>
      </dgm:t>
    </dgm:pt>
    <dgm:pt modelId="{4C067A1E-D036-48A0-88F3-451A36013483}">
      <dgm:prSet phldrT="[Texto]"/>
      <dgm:spPr/>
      <dgm:t>
        <a:bodyPr/>
        <a:lstStyle/>
        <a:p>
          <a:r>
            <a:rPr lang="es-EC" dirty="0" smtClean="0"/>
            <a:t>OFERTA</a:t>
          </a:r>
          <a:endParaRPr lang="es-EC" dirty="0"/>
        </a:p>
      </dgm:t>
    </dgm:pt>
    <dgm:pt modelId="{3620DF1C-080D-43C3-A419-38D2F7EBF533}" type="parTrans" cxnId="{51499BA5-69C0-49FA-B551-BE61CA0B3A9F}">
      <dgm:prSet/>
      <dgm:spPr/>
      <dgm:t>
        <a:bodyPr/>
        <a:lstStyle/>
        <a:p>
          <a:endParaRPr lang="es-EC"/>
        </a:p>
      </dgm:t>
    </dgm:pt>
    <dgm:pt modelId="{C90408C9-C488-4D90-9A40-116CCAB9F8E9}" type="sibTrans" cxnId="{51499BA5-69C0-49FA-B551-BE61CA0B3A9F}">
      <dgm:prSet/>
      <dgm:spPr/>
      <dgm:t>
        <a:bodyPr/>
        <a:lstStyle/>
        <a:p>
          <a:endParaRPr lang="es-EC"/>
        </a:p>
      </dgm:t>
    </dgm:pt>
    <dgm:pt modelId="{EE4F3F56-342C-4379-BCAF-223ED7544F3D}" type="pres">
      <dgm:prSet presAssocID="{F147EC42-EEF9-4D25-8602-2D6CE4124623}" presName="linearFlow" presStyleCnt="0">
        <dgm:presLayoutVars>
          <dgm:dir/>
          <dgm:animLvl val="lvl"/>
          <dgm:resizeHandles val="exact"/>
        </dgm:presLayoutVars>
      </dgm:prSet>
      <dgm:spPr/>
      <dgm:t>
        <a:bodyPr/>
        <a:lstStyle/>
        <a:p>
          <a:endParaRPr lang="es-EC"/>
        </a:p>
      </dgm:t>
    </dgm:pt>
    <dgm:pt modelId="{FD04B018-80BA-4D8A-AB69-C6D34A761801}" type="pres">
      <dgm:prSet presAssocID="{4C067A1E-D036-48A0-88F3-451A36013483}" presName="composite" presStyleCnt="0"/>
      <dgm:spPr/>
    </dgm:pt>
    <dgm:pt modelId="{64699353-2A8E-441D-A2DF-076EE5C309B0}" type="pres">
      <dgm:prSet presAssocID="{4C067A1E-D036-48A0-88F3-451A36013483}" presName="parentText" presStyleLbl="alignNode1" presStyleIdx="0" presStyleCnt="2" custLinFactNeighborY="0">
        <dgm:presLayoutVars>
          <dgm:chMax val="1"/>
          <dgm:bulletEnabled val="1"/>
        </dgm:presLayoutVars>
      </dgm:prSet>
      <dgm:spPr/>
      <dgm:t>
        <a:bodyPr/>
        <a:lstStyle/>
        <a:p>
          <a:endParaRPr lang="es-EC"/>
        </a:p>
      </dgm:t>
    </dgm:pt>
    <dgm:pt modelId="{4BB5D986-C6ED-430A-B65F-EA04B629F785}" type="pres">
      <dgm:prSet presAssocID="{4C067A1E-D036-48A0-88F3-451A36013483}" presName="descendantText" presStyleLbl="alignAcc1" presStyleIdx="0" presStyleCnt="2">
        <dgm:presLayoutVars>
          <dgm:bulletEnabled val="1"/>
        </dgm:presLayoutVars>
      </dgm:prSet>
      <dgm:spPr/>
      <dgm:t>
        <a:bodyPr/>
        <a:lstStyle/>
        <a:p>
          <a:endParaRPr lang="es-EC"/>
        </a:p>
      </dgm:t>
    </dgm:pt>
    <dgm:pt modelId="{29CE5BA7-A7D1-4205-93F5-C23A7AA627E8}" type="pres">
      <dgm:prSet presAssocID="{C90408C9-C488-4D90-9A40-116CCAB9F8E9}" presName="sp" presStyleCnt="0"/>
      <dgm:spPr/>
    </dgm:pt>
    <dgm:pt modelId="{4216097D-2770-473C-B089-9D4F3D9FA6C8}" type="pres">
      <dgm:prSet presAssocID="{5F66B895-DB1D-4E9B-87F7-089610428D16}" presName="composite" presStyleCnt="0"/>
      <dgm:spPr/>
    </dgm:pt>
    <dgm:pt modelId="{60795849-76FC-4DD4-8668-E7C9CDFBBFCD}" type="pres">
      <dgm:prSet presAssocID="{5F66B895-DB1D-4E9B-87F7-089610428D16}" presName="parentText" presStyleLbl="alignNode1" presStyleIdx="1" presStyleCnt="2">
        <dgm:presLayoutVars>
          <dgm:chMax val="1"/>
          <dgm:bulletEnabled val="1"/>
        </dgm:presLayoutVars>
      </dgm:prSet>
      <dgm:spPr/>
      <dgm:t>
        <a:bodyPr/>
        <a:lstStyle/>
        <a:p>
          <a:endParaRPr lang="es-EC"/>
        </a:p>
      </dgm:t>
    </dgm:pt>
    <dgm:pt modelId="{540B59C7-E415-4495-8659-FF9E9E5FC91E}" type="pres">
      <dgm:prSet presAssocID="{5F66B895-DB1D-4E9B-87F7-089610428D16}" presName="descendantText" presStyleLbl="alignAcc1" presStyleIdx="1" presStyleCnt="2">
        <dgm:presLayoutVars>
          <dgm:bulletEnabled val="1"/>
        </dgm:presLayoutVars>
      </dgm:prSet>
      <dgm:spPr/>
      <dgm:t>
        <a:bodyPr/>
        <a:lstStyle/>
        <a:p>
          <a:endParaRPr lang="es-EC"/>
        </a:p>
      </dgm:t>
    </dgm:pt>
  </dgm:ptLst>
  <dgm:cxnLst>
    <dgm:cxn modelId="{AF95C682-6B81-4E7B-B059-69C1433DF318}" type="presOf" srcId="{4C067A1E-D036-48A0-88F3-451A36013483}" destId="{64699353-2A8E-441D-A2DF-076EE5C309B0}" srcOrd="0" destOrd="0" presId="urn:microsoft.com/office/officeart/2005/8/layout/chevron2"/>
    <dgm:cxn modelId="{09538562-1095-4980-BF30-7AD7BB299625}" type="presOf" srcId="{5F66B895-DB1D-4E9B-87F7-089610428D16}" destId="{60795849-76FC-4DD4-8668-E7C9CDFBBFCD}" srcOrd="0" destOrd="0" presId="urn:microsoft.com/office/officeart/2005/8/layout/chevron2"/>
    <dgm:cxn modelId="{51499BA5-69C0-49FA-B551-BE61CA0B3A9F}" srcId="{F147EC42-EEF9-4D25-8602-2D6CE4124623}" destId="{4C067A1E-D036-48A0-88F3-451A36013483}" srcOrd="0" destOrd="0" parTransId="{3620DF1C-080D-43C3-A419-38D2F7EBF533}" sibTransId="{C90408C9-C488-4D90-9A40-116CCAB9F8E9}"/>
    <dgm:cxn modelId="{967C1E09-CED2-493E-8B6B-728B641BB155}" type="presOf" srcId="{16000975-1EFB-45D9-BABB-C16E3C986461}" destId="{4BB5D986-C6ED-430A-B65F-EA04B629F785}" srcOrd="0" destOrd="0" presId="urn:microsoft.com/office/officeart/2005/8/layout/chevron2"/>
    <dgm:cxn modelId="{69E029DB-E99F-42B4-9253-B74A399D7FAD}" type="presOf" srcId="{917EEB8F-C838-4682-8074-67E14C02999E}" destId="{540B59C7-E415-4495-8659-FF9E9E5FC91E}" srcOrd="0" destOrd="0" presId="urn:microsoft.com/office/officeart/2005/8/layout/chevron2"/>
    <dgm:cxn modelId="{684014D0-D7FC-4FB1-9F0E-7711FBDAA83D}" srcId="{4C067A1E-D036-48A0-88F3-451A36013483}" destId="{16000975-1EFB-45D9-BABB-C16E3C986461}" srcOrd="0" destOrd="0" parTransId="{20652F4A-7B27-4B17-88F0-A63CF6CF72FF}" sibTransId="{2BD2A9DD-538A-4356-A00D-66824E4B294D}"/>
    <dgm:cxn modelId="{A8DD617D-4FAA-4EC3-8072-3DB280159C5E}" srcId="{F147EC42-EEF9-4D25-8602-2D6CE4124623}" destId="{5F66B895-DB1D-4E9B-87F7-089610428D16}" srcOrd="1" destOrd="0" parTransId="{E566BDE1-E56D-42D2-8DA2-11A58EAAEF75}" sibTransId="{74E67B3B-1789-41FB-ABF1-234B4F643596}"/>
    <dgm:cxn modelId="{7EF39494-C44B-4928-9161-6055B50603C3}" srcId="{5F66B895-DB1D-4E9B-87F7-089610428D16}" destId="{917EEB8F-C838-4682-8074-67E14C02999E}" srcOrd="0" destOrd="0" parTransId="{094A3FD3-FBC1-467F-8AAA-473B2917B139}" sibTransId="{5156AC61-3354-41C2-A735-A094E86C9A36}"/>
    <dgm:cxn modelId="{31A7E2FB-3F0C-4AC1-AFE8-F33B10EBEA06}" type="presOf" srcId="{F147EC42-EEF9-4D25-8602-2D6CE4124623}" destId="{EE4F3F56-342C-4379-BCAF-223ED7544F3D}" srcOrd="0" destOrd="0" presId="urn:microsoft.com/office/officeart/2005/8/layout/chevron2"/>
    <dgm:cxn modelId="{544BD2C1-2726-4580-9B7F-04688A7DB819}" type="presParOf" srcId="{EE4F3F56-342C-4379-BCAF-223ED7544F3D}" destId="{FD04B018-80BA-4D8A-AB69-C6D34A761801}" srcOrd="0" destOrd="0" presId="urn:microsoft.com/office/officeart/2005/8/layout/chevron2"/>
    <dgm:cxn modelId="{5ECCCDF9-917B-4E1B-B8A5-06761ACC8A30}" type="presParOf" srcId="{FD04B018-80BA-4D8A-AB69-C6D34A761801}" destId="{64699353-2A8E-441D-A2DF-076EE5C309B0}" srcOrd="0" destOrd="0" presId="urn:microsoft.com/office/officeart/2005/8/layout/chevron2"/>
    <dgm:cxn modelId="{3E1ABB74-26F3-4EE7-A216-2831AFC09DD4}" type="presParOf" srcId="{FD04B018-80BA-4D8A-AB69-C6D34A761801}" destId="{4BB5D986-C6ED-430A-B65F-EA04B629F785}" srcOrd="1" destOrd="0" presId="urn:microsoft.com/office/officeart/2005/8/layout/chevron2"/>
    <dgm:cxn modelId="{69F61EC1-3C37-4F74-9BD9-DC2A13A7E342}" type="presParOf" srcId="{EE4F3F56-342C-4379-BCAF-223ED7544F3D}" destId="{29CE5BA7-A7D1-4205-93F5-C23A7AA627E8}" srcOrd="1" destOrd="0" presId="urn:microsoft.com/office/officeart/2005/8/layout/chevron2"/>
    <dgm:cxn modelId="{BBA24ABC-B16C-483F-B1C7-767B9783AA67}" type="presParOf" srcId="{EE4F3F56-342C-4379-BCAF-223ED7544F3D}" destId="{4216097D-2770-473C-B089-9D4F3D9FA6C8}" srcOrd="2" destOrd="0" presId="urn:microsoft.com/office/officeart/2005/8/layout/chevron2"/>
    <dgm:cxn modelId="{71DD1912-A022-4FD7-BF0E-5BF3A94C7257}" type="presParOf" srcId="{4216097D-2770-473C-B089-9D4F3D9FA6C8}" destId="{60795849-76FC-4DD4-8668-E7C9CDFBBFCD}" srcOrd="0" destOrd="0" presId="urn:microsoft.com/office/officeart/2005/8/layout/chevron2"/>
    <dgm:cxn modelId="{A62D0930-BE98-4212-8E2F-686C753FD1D1}" type="presParOf" srcId="{4216097D-2770-473C-B089-9D4F3D9FA6C8}" destId="{540B59C7-E415-4495-8659-FF9E9E5FC9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2BCD408-3A87-4FA1-AB15-F3F3A268B9EB}" type="datetimeFigureOut">
              <a:rPr lang="es-EC" smtClean="0"/>
              <a:pPr/>
              <a:t>5/5/2017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247802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BCD408-3A87-4FA1-AB15-F3F3A268B9EB}" type="datetimeFigureOut">
              <a:rPr lang="es-EC" smtClean="0"/>
              <a:pPr/>
              <a:t>5/5/2017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313347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BCD408-3A87-4FA1-AB15-F3F3A268B9EB}" type="datetimeFigureOut">
              <a:rPr lang="es-EC" smtClean="0"/>
              <a:pPr/>
              <a:t>5/5/2017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422449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BCD408-3A87-4FA1-AB15-F3F3A268B9EB}" type="datetimeFigureOut">
              <a:rPr lang="es-EC" smtClean="0"/>
              <a:pPr/>
              <a:t>5/5/2017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338519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2BCD408-3A87-4FA1-AB15-F3F3A268B9EB}" type="datetimeFigureOut">
              <a:rPr lang="es-EC" smtClean="0"/>
              <a:pPr/>
              <a:t>5/5/2017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314951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2BCD408-3A87-4FA1-AB15-F3F3A268B9EB}" type="datetimeFigureOut">
              <a:rPr lang="es-EC" smtClean="0"/>
              <a:pPr/>
              <a:t>5/5/2017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397556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2BCD408-3A87-4FA1-AB15-F3F3A268B9EB}" type="datetimeFigureOut">
              <a:rPr lang="es-EC" smtClean="0"/>
              <a:pPr/>
              <a:t>5/5/2017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25672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2BCD408-3A87-4FA1-AB15-F3F3A268B9EB}" type="datetimeFigureOut">
              <a:rPr lang="es-EC" smtClean="0"/>
              <a:pPr/>
              <a:t>5/5/2017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154865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BCD408-3A87-4FA1-AB15-F3F3A268B9EB}" type="datetimeFigureOut">
              <a:rPr lang="es-EC" smtClean="0"/>
              <a:pPr/>
              <a:t>5/5/2017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7823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2BCD408-3A87-4FA1-AB15-F3F3A268B9EB}" type="datetimeFigureOut">
              <a:rPr lang="es-EC" smtClean="0"/>
              <a:pPr/>
              <a:t>5/5/2017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22845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2BCD408-3A87-4FA1-AB15-F3F3A268B9EB}" type="datetimeFigureOut">
              <a:rPr lang="es-EC" smtClean="0"/>
              <a:pPr/>
              <a:t>5/5/2017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60DB3A5-2C02-43BB-84E2-575D3A3AC092}" type="slidenum">
              <a:rPr lang="es-EC" smtClean="0"/>
              <a:pPr/>
              <a:t>‹Nº›</a:t>
            </a:fld>
            <a:endParaRPr lang="es-EC"/>
          </a:p>
        </p:txBody>
      </p:sp>
    </p:spTree>
    <p:extLst>
      <p:ext uri="{BB962C8B-B14F-4D97-AF65-F5344CB8AC3E}">
        <p14:creationId xmlns:p14="http://schemas.microsoft.com/office/powerpoint/2010/main" val="127460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CD408-3A87-4FA1-AB15-F3F3A268B9EB}" type="datetimeFigureOut">
              <a:rPr lang="es-EC" smtClean="0"/>
              <a:pPr/>
              <a:t>5/5/2017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DB3A5-2C02-43BB-84E2-575D3A3AC092}" type="slidenum">
              <a:rPr lang="es-EC" smtClean="0"/>
              <a:pPr/>
              <a:t>‹Nº›</a:t>
            </a:fld>
            <a:endParaRPr lang="es-EC"/>
          </a:p>
        </p:txBody>
      </p:sp>
    </p:spTree>
    <p:extLst>
      <p:ext uri="{BB962C8B-B14F-4D97-AF65-F5344CB8AC3E}">
        <p14:creationId xmlns:p14="http://schemas.microsoft.com/office/powerpoint/2010/main" val="3409166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9.xml"/><Relationship Id="rId7" Type="http://schemas.openxmlformats.org/officeDocument/2006/relationships/chart" Target="../charts/chart1.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diagramLayout" Target="../diagrams/layout10.xml"/><Relationship Id="rId7" Type="http://schemas.openxmlformats.org/officeDocument/2006/relationships/image" Target="../media/image34.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8.wdp"/><Relationship Id="rId7" Type="http://schemas.openxmlformats.org/officeDocument/2006/relationships/diagramColors" Target="../diagrams/colors12.xml"/><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111873" y="1184856"/>
            <a:ext cx="5968254" cy="4942556"/>
          </a:xfrm>
          <a:prstGeom prst="rect">
            <a:avLst/>
          </a:prstGeom>
        </p:spPr>
      </p:pic>
      <p:sp>
        <p:nvSpPr>
          <p:cNvPr id="2" name="Título 1"/>
          <p:cNvSpPr>
            <a:spLocks noGrp="1"/>
          </p:cNvSpPr>
          <p:nvPr>
            <p:ph type="ctrTitle"/>
          </p:nvPr>
        </p:nvSpPr>
        <p:spPr>
          <a:xfrm>
            <a:off x="798491" y="206062"/>
            <a:ext cx="10637948" cy="6272011"/>
          </a:xfrm>
        </p:spPr>
        <p:txBody>
          <a:bodyPr>
            <a:normAutofit/>
          </a:bodyPr>
          <a:lstStyle/>
          <a:p>
            <a:r>
              <a:rPr lang="es-EC" sz="5000" b="1" dirty="0" smtClean="0">
                <a:effectLst>
                  <a:outerShdw blurRad="38100" dist="38100" dir="2700000" algn="tl">
                    <a:srgbClr val="000000">
                      <a:alpha val="43137"/>
                    </a:srgbClr>
                  </a:outerShdw>
                </a:effectLst>
              </a:rPr>
              <a:t>UNIVERSIDAD DE LAS FUERZAS ARMADAS – ESPE</a:t>
            </a:r>
            <a:br>
              <a:rPr lang="es-EC" sz="5000" b="1" dirty="0" smtClean="0">
                <a:effectLst>
                  <a:outerShdw blurRad="38100" dist="38100" dir="2700000" algn="tl">
                    <a:srgbClr val="000000">
                      <a:alpha val="43137"/>
                    </a:srgbClr>
                  </a:outerShdw>
                </a:effectLst>
              </a:rPr>
            </a:br>
            <a:r>
              <a:rPr lang="es-EC" sz="5000" b="1" dirty="0" smtClean="0">
                <a:effectLst>
                  <a:outerShdw blurRad="38100" dist="38100" dir="2700000" algn="tl">
                    <a:srgbClr val="000000">
                      <a:alpha val="43137"/>
                    </a:srgbClr>
                  </a:outerShdw>
                </a:effectLst>
              </a:rPr>
              <a:t/>
            </a:r>
            <a:br>
              <a:rPr lang="es-EC" sz="5000" b="1" dirty="0" smtClean="0">
                <a:effectLst>
                  <a:outerShdw blurRad="38100" dist="38100" dir="2700000" algn="tl">
                    <a:srgbClr val="000000">
                      <a:alpha val="43137"/>
                    </a:srgbClr>
                  </a:outerShdw>
                </a:effectLst>
              </a:rPr>
            </a:br>
            <a:r>
              <a:rPr lang="es-EC" sz="4400" b="1" dirty="0" smtClean="0">
                <a:effectLst>
                  <a:outerShdw blurRad="38100" dist="38100" dir="2700000" algn="tl">
                    <a:srgbClr val="000000">
                      <a:alpha val="43137"/>
                    </a:srgbClr>
                  </a:outerShdw>
                </a:effectLst>
              </a:rPr>
              <a:t>TEMA: “DESACELERACION ECONOMICA DE LAS PYMES DEL SECTOR TEXTIL DEL DISTRITO METROPOLITANO DE QUITO.”</a:t>
            </a:r>
            <a:r>
              <a:rPr lang="es-EC" sz="5000" b="1" dirty="0" smtClean="0">
                <a:effectLst>
                  <a:outerShdw blurRad="38100" dist="38100" dir="2700000" algn="tl">
                    <a:srgbClr val="000000">
                      <a:alpha val="43137"/>
                    </a:srgbClr>
                  </a:outerShdw>
                </a:effectLst>
              </a:rPr>
              <a:t/>
            </a:r>
            <a:br>
              <a:rPr lang="es-EC" sz="5000" b="1" dirty="0" smtClean="0">
                <a:effectLst>
                  <a:outerShdw blurRad="38100" dist="38100" dir="2700000" algn="tl">
                    <a:srgbClr val="000000">
                      <a:alpha val="43137"/>
                    </a:srgbClr>
                  </a:outerShdw>
                </a:effectLst>
              </a:rPr>
            </a:br>
            <a:r>
              <a:rPr lang="es-EC" sz="5000" b="1" dirty="0" smtClean="0">
                <a:effectLst>
                  <a:outerShdw blurRad="38100" dist="38100" dir="2700000" algn="tl">
                    <a:srgbClr val="000000">
                      <a:alpha val="43137"/>
                    </a:srgbClr>
                  </a:outerShdw>
                </a:effectLst>
              </a:rPr>
              <a:t/>
            </a:r>
            <a:br>
              <a:rPr lang="es-EC" sz="5000" b="1" dirty="0" smtClean="0">
                <a:effectLst>
                  <a:outerShdw blurRad="38100" dist="38100" dir="2700000" algn="tl">
                    <a:srgbClr val="000000">
                      <a:alpha val="43137"/>
                    </a:srgbClr>
                  </a:outerShdw>
                </a:effectLst>
              </a:rPr>
            </a:br>
            <a:r>
              <a:rPr lang="es-EC" sz="5000" b="1" dirty="0" smtClean="0">
                <a:effectLst>
                  <a:outerShdw blurRad="38100" dist="38100" dir="2700000" algn="tl">
                    <a:srgbClr val="000000">
                      <a:alpha val="43137"/>
                    </a:srgbClr>
                  </a:outerShdw>
                </a:effectLst>
              </a:rPr>
              <a:t>AUTOR: PATRICIA TUMAILLA ESCALERAS</a:t>
            </a:r>
            <a:br>
              <a:rPr lang="es-EC" sz="5000" b="1" dirty="0" smtClean="0">
                <a:effectLst>
                  <a:outerShdw blurRad="38100" dist="38100" dir="2700000" algn="tl">
                    <a:srgbClr val="000000">
                      <a:alpha val="43137"/>
                    </a:srgbClr>
                  </a:outerShdw>
                </a:effectLst>
              </a:rPr>
            </a:br>
            <a:r>
              <a:rPr lang="es-EC" sz="5000" b="1" dirty="0" smtClean="0">
                <a:effectLst>
                  <a:outerShdw blurRad="38100" dist="38100" dir="2700000" algn="tl">
                    <a:srgbClr val="000000">
                      <a:alpha val="43137"/>
                    </a:srgbClr>
                  </a:outerShdw>
                </a:effectLst>
              </a:rPr>
              <a:t>TUTOR: ECO. GALO SORIA</a:t>
            </a:r>
            <a:endParaRPr lang="es-EC"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0795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305"/>
            <a:ext cx="10515600" cy="734095"/>
          </a:xfrm>
        </p:spPr>
        <p:txBody>
          <a:bodyPr/>
          <a:lstStyle/>
          <a:p>
            <a:pPr algn="r"/>
            <a:r>
              <a:rPr lang="es-EC" b="1" dirty="0" smtClean="0"/>
              <a:t>MATRIZ DE NECESIDADES            </a:t>
            </a:r>
            <a:r>
              <a:rPr lang="es-EC" sz="1800" b="1" dirty="0" smtClean="0"/>
              <a:t>(PAG 37)</a:t>
            </a:r>
            <a:endParaRPr lang="es-EC" b="1" dirty="0"/>
          </a:p>
        </p:txBody>
      </p:sp>
      <p:graphicFrame>
        <p:nvGraphicFramePr>
          <p:cNvPr id="5" name="Marcador de contenido 4"/>
          <p:cNvGraphicFramePr>
            <a:graphicFrameLocks noGrp="1"/>
          </p:cNvGraphicFramePr>
          <p:nvPr>
            <p:ph sz="half" idx="2"/>
            <p:extLst>
              <p:ext uri="{D42A27DB-BD31-4B8C-83A1-F6EECF244321}">
                <p14:modId xmlns:p14="http://schemas.microsoft.com/office/powerpoint/2010/main" val="4159433604"/>
              </p:ext>
            </p:extLst>
          </p:nvPr>
        </p:nvGraphicFramePr>
        <p:xfrm>
          <a:off x="838200" y="1081088"/>
          <a:ext cx="10515600" cy="5095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575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9579"/>
          </a:xfrm>
        </p:spPr>
        <p:txBody>
          <a:bodyPr/>
          <a:lstStyle/>
          <a:p>
            <a:pPr algn="r"/>
            <a:r>
              <a:rPr lang="es-EC" b="1" dirty="0" smtClean="0"/>
              <a:t>METODOLOGIA                     </a:t>
            </a:r>
            <a:r>
              <a:rPr lang="es-EC" sz="1800" b="1" dirty="0" smtClean="0"/>
              <a:t>(PAG 34)</a:t>
            </a:r>
            <a:endParaRPr lang="es-EC" b="1" dirty="0"/>
          </a:p>
        </p:txBody>
      </p:sp>
      <p:pic>
        <p:nvPicPr>
          <p:cNvPr id="8" name="Imagen 7"/>
          <p:cNvPicPr>
            <a:picLocks noChangeAspect="1"/>
          </p:cNvPicPr>
          <p:nvPr/>
        </p:nvPicPr>
        <p:blipFill>
          <a:blip r:embed="rId2" cstate="print"/>
          <a:stretch>
            <a:fillRect/>
          </a:stretch>
        </p:blipFill>
        <p:spPr>
          <a:xfrm>
            <a:off x="2034191" y="1223493"/>
            <a:ext cx="6916626" cy="4726546"/>
          </a:xfrm>
          <a:prstGeom prst="rect">
            <a:avLst/>
          </a:prstGeom>
        </p:spPr>
      </p:pic>
      <p:graphicFrame>
        <p:nvGraphicFramePr>
          <p:cNvPr id="5" name="Marcador de contenido 4"/>
          <p:cNvGraphicFramePr>
            <a:graphicFrameLocks noGrp="1"/>
          </p:cNvGraphicFramePr>
          <p:nvPr>
            <p:ph sz="half" idx="1"/>
            <p:extLst>
              <p:ext uri="{D42A27DB-BD31-4B8C-83A1-F6EECF244321}">
                <p14:modId xmlns:p14="http://schemas.microsoft.com/office/powerpoint/2010/main" val="2404963306"/>
              </p:ext>
            </p:extLst>
          </p:nvPr>
        </p:nvGraphicFramePr>
        <p:xfrm>
          <a:off x="838200" y="1095375"/>
          <a:ext cx="10623550" cy="5081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48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304"/>
            <a:ext cx="10515600" cy="399245"/>
          </a:xfrm>
        </p:spPr>
        <p:txBody>
          <a:bodyPr>
            <a:normAutofit fontScale="90000"/>
          </a:bodyPr>
          <a:lstStyle/>
          <a:p>
            <a:pPr algn="ctr"/>
            <a:r>
              <a:rPr lang="es-EC" dirty="0" smtClean="0"/>
              <a:t>POBLACION OBJETO DE ESTUDIO </a:t>
            </a:r>
            <a:r>
              <a:rPr lang="es-EC" sz="2700" b="1" dirty="0" smtClean="0"/>
              <a:t>(</a:t>
            </a:r>
            <a:r>
              <a:rPr lang="es-EC" sz="2700" b="1" dirty="0"/>
              <a:t>PAG </a:t>
            </a:r>
            <a:r>
              <a:rPr lang="es-EC" sz="2700" b="1" dirty="0" smtClean="0"/>
              <a:t>42)</a:t>
            </a:r>
            <a:endParaRPr lang="es-EC" dirty="0"/>
          </a:p>
        </p:txBody>
      </p:sp>
      <p:pic>
        <p:nvPicPr>
          <p:cNvPr id="6" name="Marcador de contenido 5"/>
          <p:cNvPicPr>
            <a:picLocks noGrp="1" noChangeAspect="1"/>
          </p:cNvPicPr>
          <p:nvPr>
            <p:ph sz="half" idx="1"/>
          </p:nvPr>
        </p:nvPicPr>
        <p:blipFill>
          <a:blip r:embed="rId2" cstate="print"/>
          <a:stretch>
            <a:fillRect/>
          </a:stretch>
        </p:blipFill>
        <p:spPr>
          <a:xfrm>
            <a:off x="2073499" y="978794"/>
            <a:ext cx="8581397" cy="5409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429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7577"/>
            <a:ext cx="10289146" cy="824249"/>
          </a:xfrm>
        </p:spPr>
        <p:txBody>
          <a:bodyPr/>
          <a:lstStyle/>
          <a:p>
            <a:pPr algn="ctr"/>
            <a:r>
              <a:rPr lang="es-EC" b="1" dirty="0" smtClean="0"/>
              <a:t>METODOLOGIA</a:t>
            </a:r>
            <a:endParaRPr lang="es-EC" b="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077784613"/>
              </p:ext>
            </p:extLst>
          </p:nvPr>
        </p:nvGraphicFramePr>
        <p:xfrm>
          <a:off x="838199" y="1223493"/>
          <a:ext cx="10289147" cy="495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13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336"/>
            <a:ext cx="10515600" cy="708337"/>
          </a:xfrm>
        </p:spPr>
        <p:txBody>
          <a:bodyPr/>
          <a:lstStyle/>
          <a:p>
            <a:pPr algn="ctr"/>
            <a:r>
              <a:rPr lang="es-EC" b="1" dirty="0" smtClean="0"/>
              <a:t>CALCULO DE LA MUESTRA</a:t>
            </a:r>
            <a:endParaRPr lang="es-EC" b="1" dirty="0"/>
          </a:p>
        </p:txBody>
      </p:sp>
      <p:sp>
        <p:nvSpPr>
          <p:cNvPr id="3" name="Marcador de contenido 2"/>
          <p:cNvSpPr>
            <a:spLocks noGrp="1"/>
          </p:cNvSpPr>
          <p:nvPr>
            <p:ph sz="half" idx="1"/>
          </p:nvPr>
        </p:nvSpPr>
        <p:spPr>
          <a:xfrm>
            <a:off x="838200" y="1171977"/>
            <a:ext cx="5181600" cy="5004986"/>
          </a:xfrm>
        </p:spPr>
        <p:txBody>
          <a:bodyPr/>
          <a:lstStyle/>
          <a:p>
            <a:r>
              <a:rPr lang="es-EC" dirty="0" smtClean="0"/>
              <a:t>FORMULA :</a:t>
            </a:r>
            <a:endParaRPr lang="es-EC" dirty="0"/>
          </a:p>
        </p:txBody>
      </p:sp>
      <p:pic>
        <p:nvPicPr>
          <p:cNvPr id="5" name="Imagen 4"/>
          <p:cNvPicPr/>
          <p:nvPr/>
        </p:nvPicPr>
        <p:blipFill rotWithShape="1">
          <a:blip r:embed="rId2" cstate="print"/>
          <a:srcRect l="9901" t="37448" r="76308" b="24777"/>
          <a:stretch/>
        </p:blipFill>
        <p:spPr bwMode="auto">
          <a:xfrm>
            <a:off x="838200" y="1828799"/>
            <a:ext cx="2458792" cy="2137893"/>
          </a:xfrm>
          <a:prstGeom prst="rect">
            <a:avLst/>
          </a:prstGeom>
          <a:noFill/>
          <a:ln w="9525">
            <a:noFill/>
            <a:miter lim="800000"/>
            <a:headEnd/>
            <a:tailEnd/>
          </a:ln>
        </p:spPr>
      </p:pic>
      <p:sp>
        <p:nvSpPr>
          <p:cNvPr id="7" name="Marcador de contenido 6"/>
          <p:cNvSpPr>
            <a:spLocks noGrp="1"/>
          </p:cNvSpPr>
          <p:nvPr>
            <p:ph sz="half" idx="2"/>
          </p:nvPr>
        </p:nvSpPr>
        <p:spPr>
          <a:xfrm>
            <a:off x="5022761" y="1171977"/>
            <a:ext cx="6331039" cy="5004986"/>
          </a:xfrm>
        </p:spPr>
        <p:txBody>
          <a:bodyPr/>
          <a:lstStyle/>
          <a:p>
            <a:r>
              <a:rPr lang="es-EC" dirty="0" smtClean="0"/>
              <a:t>TERMINOLOGIA:</a:t>
            </a:r>
          </a:p>
          <a:p>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065179580"/>
              </p:ext>
            </p:extLst>
          </p:nvPr>
        </p:nvGraphicFramePr>
        <p:xfrm>
          <a:off x="5434885" y="1828802"/>
          <a:ext cx="3966692" cy="3825144"/>
        </p:xfrm>
        <a:graphic>
          <a:graphicData uri="http://schemas.openxmlformats.org/drawingml/2006/table">
            <a:tbl>
              <a:tblPr firstRow="1" firstCol="1" bandRow="1">
                <a:tableStyleId>{D27102A9-8310-4765-A935-A1911B00CA55}</a:tableStyleId>
              </a:tblPr>
              <a:tblGrid>
                <a:gridCol w="412686"/>
                <a:gridCol w="2310176"/>
                <a:gridCol w="820322"/>
                <a:gridCol w="423508"/>
              </a:tblGrid>
              <a:tr h="365526">
                <a:tc>
                  <a:txBody>
                    <a:bodyPr/>
                    <a:lstStyle/>
                    <a:p>
                      <a:pPr algn="l">
                        <a:lnSpc>
                          <a:spcPct val="150000"/>
                        </a:lnSpc>
                        <a:spcBef>
                          <a:spcPts val="1200"/>
                        </a:spcBef>
                        <a:spcAft>
                          <a:spcPts val="0"/>
                        </a:spcAft>
                      </a:pPr>
                      <a:r>
                        <a:rPr lang="es-ES" sz="1400" dirty="0">
                          <a:effectLst/>
                        </a:rPr>
                        <a:t>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l">
                        <a:lnSpc>
                          <a:spcPct val="150000"/>
                        </a:lnSpc>
                        <a:spcBef>
                          <a:spcPts val="1200"/>
                        </a:spcBef>
                        <a:spcAft>
                          <a:spcPts val="0"/>
                        </a:spcAft>
                      </a:pPr>
                      <a:r>
                        <a:rPr lang="es-ES" sz="1200" dirty="0">
                          <a:effectLst/>
                        </a:rPr>
                        <a:t>Tamaño de la población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65526">
                <a:tc>
                  <a:txBody>
                    <a:bodyPr/>
                    <a:lstStyle/>
                    <a:p>
                      <a:pPr algn="l">
                        <a:lnSpc>
                          <a:spcPct val="150000"/>
                        </a:lnSpc>
                        <a:spcBef>
                          <a:spcPts val="1200"/>
                        </a:spcBef>
                        <a:spcAft>
                          <a:spcPts val="0"/>
                        </a:spcAft>
                      </a:pPr>
                      <a:r>
                        <a:rPr lang="es-ES" sz="1400">
                          <a:effectLst/>
                        </a:rPr>
                        <a:t>se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l">
                        <a:lnSpc>
                          <a:spcPct val="150000"/>
                        </a:lnSpc>
                        <a:spcBef>
                          <a:spcPts val="1200"/>
                        </a:spcBef>
                        <a:spcAft>
                          <a:spcPts val="0"/>
                        </a:spcAft>
                      </a:pPr>
                      <a:r>
                        <a:rPr lang="es-ES" sz="1200">
                          <a:effectLst/>
                        </a:rPr>
                        <a:t>Error  Estándar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13308">
                <a:tc>
                  <a:txBody>
                    <a:bodyPr/>
                    <a:lstStyle/>
                    <a:p>
                      <a:pPr algn="r">
                        <a:lnSpc>
                          <a:spcPct val="150000"/>
                        </a:lnSpc>
                        <a:spcBef>
                          <a:spcPts val="1200"/>
                        </a:spcBef>
                        <a:spcAft>
                          <a:spcPts val="0"/>
                        </a:spcAft>
                      </a:pPr>
                      <a:r>
                        <a:rPr lang="es-ES" sz="6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417744">
                <a:tc>
                  <a:txBody>
                    <a:bodyPr/>
                    <a:lstStyle/>
                    <a:p>
                      <a:pPr algn="l">
                        <a:lnSpc>
                          <a:spcPct val="150000"/>
                        </a:lnSpc>
                        <a:spcBef>
                          <a:spcPts val="1200"/>
                        </a:spcBef>
                        <a:spcAft>
                          <a:spcPts val="0"/>
                        </a:spcAft>
                      </a:pPr>
                      <a:r>
                        <a:rPr lang="es-ES" sz="1600">
                          <a:effectLst/>
                        </a:rPr>
                        <a:t>V</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l">
                        <a:lnSpc>
                          <a:spcPct val="150000"/>
                        </a:lnSpc>
                        <a:spcBef>
                          <a:spcPts val="1200"/>
                        </a:spcBef>
                        <a:spcAft>
                          <a:spcPts val="0"/>
                        </a:spcAft>
                      </a:pPr>
                      <a:r>
                        <a:rPr lang="es-ES" sz="1200" dirty="0">
                          <a:effectLst/>
                        </a:rPr>
                        <a:t>Varianza de la Población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13308">
                <a:tc>
                  <a:txBody>
                    <a:bodyPr/>
                    <a:lstStyle/>
                    <a:p>
                      <a:pPr algn="r">
                        <a:lnSpc>
                          <a:spcPct val="150000"/>
                        </a:lnSpc>
                        <a:spcBef>
                          <a:spcPts val="1200"/>
                        </a:spcBef>
                        <a:spcAft>
                          <a:spcPts val="0"/>
                        </a:spcAft>
                      </a:pPr>
                      <a:r>
                        <a:rPr lang="es-ES" sz="600">
                          <a:effectLst/>
                        </a:rPr>
                        <a:t>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469962">
                <a:tc>
                  <a:txBody>
                    <a:bodyPr/>
                    <a:lstStyle/>
                    <a:p>
                      <a:pPr algn="l">
                        <a:lnSpc>
                          <a:spcPct val="150000"/>
                        </a:lnSpc>
                        <a:spcBef>
                          <a:spcPts val="1200"/>
                        </a:spcBef>
                        <a:spcAft>
                          <a:spcPts val="0"/>
                        </a:spcAft>
                      </a:pPr>
                      <a:r>
                        <a:rPr lang="es-ES" sz="1800">
                          <a:effectLst/>
                        </a:rPr>
                        <a: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l">
                        <a:lnSpc>
                          <a:spcPct val="150000"/>
                        </a:lnSpc>
                        <a:spcBef>
                          <a:spcPts val="1200"/>
                        </a:spcBef>
                        <a:spcAft>
                          <a:spcPts val="0"/>
                        </a:spcAft>
                      </a:pPr>
                      <a:r>
                        <a:rPr lang="es-ES" sz="1200">
                          <a:effectLst/>
                        </a:rPr>
                        <a:t>Varianza  de la muestra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65526">
                <a:tc>
                  <a:txBody>
                    <a:bodyPr/>
                    <a:lstStyle/>
                    <a:p>
                      <a:pPr algn="l">
                        <a:lnSpc>
                          <a:spcPct val="150000"/>
                        </a:lnSpc>
                        <a:spcBef>
                          <a:spcPts val="1200"/>
                        </a:spcBef>
                        <a:spcAft>
                          <a:spcPts val="0"/>
                        </a:spcAft>
                      </a:pPr>
                      <a:r>
                        <a:rPr lang="es-ES" sz="1400">
                          <a:effectLst/>
                        </a:rPr>
                        <a:t>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Bef>
                          <a:spcPts val="1200"/>
                        </a:spcBef>
                        <a:spcAft>
                          <a:spcPts val="0"/>
                        </a:spcAft>
                      </a:pPr>
                      <a:r>
                        <a:rPr lang="es-ES" sz="1200">
                          <a:effectLst/>
                        </a:rPr>
                        <a:t>Probabilidad de ocurrencia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273966">
                <a:tc>
                  <a:txBody>
                    <a:bodyPr/>
                    <a:lstStyle/>
                    <a:p>
                      <a:pPr algn="r">
                        <a:lnSpc>
                          <a:spcPct val="150000"/>
                        </a:lnSpc>
                        <a:spcBef>
                          <a:spcPts val="1200"/>
                        </a:spcBef>
                        <a:spcAft>
                          <a:spcPts val="0"/>
                        </a:spcAft>
                      </a:pPr>
                      <a:r>
                        <a:rPr lang="es-ES" sz="12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50000"/>
                        </a:lnSpc>
                        <a:spcBef>
                          <a:spcPts val="1200"/>
                        </a:spcBef>
                        <a:spcAft>
                          <a:spcPts val="0"/>
                        </a:spcAft>
                      </a:pPr>
                      <a:r>
                        <a:rPr lang="es-ES" sz="12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469962">
                <a:tc>
                  <a:txBody>
                    <a:bodyPr/>
                    <a:lstStyle/>
                    <a:p>
                      <a:pPr algn="l">
                        <a:lnSpc>
                          <a:spcPct val="150000"/>
                        </a:lnSpc>
                        <a:spcBef>
                          <a:spcPts val="1200"/>
                        </a:spcBef>
                        <a:spcAft>
                          <a:spcPts val="0"/>
                        </a:spcAft>
                      </a:pPr>
                      <a:r>
                        <a:rPr lang="es-ES" sz="1800">
                          <a:effectLst/>
                        </a:rPr>
                        <a:t>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50000"/>
                        </a:lnSpc>
                        <a:spcBef>
                          <a:spcPts val="1200"/>
                        </a:spcBef>
                        <a:spcAft>
                          <a:spcPts val="0"/>
                        </a:spcAft>
                      </a:pPr>
                      <a:r>
                        <a:rPr lang="es-ES" sz="1200" dirty="0">
                          <a:effectLst/>
                        </a:rPr>
                        <a:t>Tamaño de la muestra sin ajustar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469962">
                <a:tc>
                  <a:txBody>
                    <a:bodyPr/>
                    <a:lstStyle/>
                    <a:p>
                      <a:pPr algn="l">
                        <a:lnSpc>
                          <a:spcPct val="150000"/>
                        </a:lnSpc>
                        <a:spcBef>
                          <a:spcPts val="1200"/>
                        </a:spcBef>
                        <a:spcAft>
                          <a:spcPts val="0"/>
                        </a:spcAft>
                      </a:pPr>
                      <a:r>
                        <a:rPr lang="es-ES" sz="1800">
                          <a:effectLst/>
                        </a:rPr>
                        <a:t>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l">
                        <a:lnSpc>
                          <a:spcPct val="150000"/>
                        </a:lnSpc>
                        <a:spcBef>
                          <a:spcPts val="1200"/>
                        </a:spcBef>
                        <a:spcAft>
                          <a:spcPts val="0"/>
                        </a:spcAft>
                      </a:pPr>
                      <a:r>
                        <a:rPr lang="es-ES" sz="1200">
                          <a:effectLst/>
                        </a:rPr>
                        <a:t>Tamaño de la muestra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l">
                        <a:lnSpc>
                          <a:spcPct val="150000"/>
                        </a:lnSpc>
                        <a:spcBef>
                          <a:spcPts val="1200"/>
                        </a:spcBef>
                        <a:spcAft>
                          <a:spcPts val="0"/>
                        </a:spcAft>
                      </a:pPr>
                      <a:r>
                        <a:rPr lang="es-ES"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76063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7578"/>
            <a:ext cx="10515600" cy="734096"/>
          </a:xfrm>
        </p:spPr>
        <p:txBody>
          <a:bodyPr/>
          <a:lstStyle/>
          <a:p>
            <a:pPr algn="ctr"/>
            <a:r>
              <a:rPr lang="es-EC" b="1" dirty="0" smtClean="0"/>
              <a:t>CALCULO DE LA MUESTRA </a:t>
            </a:r>
            <a:endParaRPr lang="es-EC" b="1" dirty="0"/>
          </a:p>
        </p:txBody>
      </p:sp>
      <p:pic>
        <p:nvPicPr>
          <p:cNvPr id="7" name="Marcador de contenido 6"/>
          <p:cNvPicPr>
            <a:picLocks noGrp="1" noChangeAspect="1"/>
          </p:cNvPicPr>
          <p:nvPr>
            <p:ph sz="half" idx="1"/>
          </p:nvPr>
        </p:nvPicPr>
        <p:blipFill rotWithShape="1">
          <a:blip r:embed="rId2" cstate="print"/>
          <a:srcRect l="26554" t="32525" r="60826" b="22583"/>
          <a:stretch/>
        </p:blipFill>
        <p:spPr>
          <a:xfrm>
            <a:off x="270456" y="1403797"/>
            <a:ext cx="3309871" cy="4417454"/>
          </a:xfrm>
          <a:prstGeom prst="rect">
            <a:avLst/>
          </a:prstGeom>
        </p:spPr>
      </p:pic>
      <p:pic>
        <p:nvPicPr>
          <p:cNvPr id="8" name="Marcador de contenido 7"/>
          <p:cNvPicPr>
            <a:picLocks noGrp="1" noChangeAspect="1"/>
          </p:cNvPicPr>
          <p:nvPr>
            <p:ph sz="half" idx="2"/>
          </p:nvPr>
        </p:nvPicPr>
        <p:blipFill>
          <a:blip r:embed="rId3" cstate="print"/>
          <a:stretch>
            <a:fillRect/>
          </a:stretch>
        </p:blipFill>
        <p:spPr>
          <a:xfrm>
            <a:off x="4959549" y="1518688"/>
            <a:ext cx="5401865" cy="4414349"/>
          </a:xfrm>
          <a:prstGeom prst="rect">
            <a:avLst/>
          </a:prstGeom>
        </p:spPr>
      </p:pic>
    </p:spTree>
    <p:extLst>
      <p:ext uri="{BB962C8B-B14F-4D97-AF65-F5344CB8AC3E}">
        <p14:creationId xmlns:p14="http://schemas.microsoft.com/office/powerpoint/2010/main" val="1946747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4851"/>
            <a:ext cx="10515600" cy="837127"/>
          </a:xfrm>
        </p:spPr>
        <p:txBody>
          <a:bodyPr/>
          <a:lstStyle/>
          <a:p>
            <a:pPr algn="ctr"/>
            <a:r>
              <a:rPr lang="es-EC" b="1" dirty="0" smtClean="0"/>
              <a:t>INSTRUMENTOS DE INVESTIGACION    </a:t>
            </a:r>
            <a:r>
              <a:rPr lang="es-EC" sz="2400" b="1" dirty="0"/>
              <a:t>(PAG </a:t>
            </a:r>
            <a:r>
              <a:rPr lang="es-EC" sz="2400" b="1" dirty="0" smtClean="0"/>
              <a:t>41)</a:t>
            </a:r>
            <a:endParaRPr lang="es-EC" sz="2400" b="1" dirty="0"/>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828867" y="2671494"/>
            <a:ext cx="2730254" cy="3046726"/>
          </a:xfrm>
          <a:prstGeom prst="rect">
            <a:avLst/>
          </a:prstGeom>
        </p:spPr>
      </p:pic>
      <p:sp>
        <p:nvSpPr>
          <p:cNvPr id="3" name="Marcador de contenido 2"/>
          <p:cNvSpPr>
            <a:spLocks noGrp="1"/>
          </p:cNvSpPr>
          <p:nvPr>
            <p:ph sz="half" idx="1"/>
          </p:nvPr>
        </p:nvSpPr>
        <p:spPr/>
        <p:txBody>
          <a:bodyPr/>
          <a:lstStyle/>
          <a:p>
            <a:r>
              <a:rPr lang="es-EC" dirty="0" smtClean="0"/>
              <a:t>EMPIRICA</a:t>
            </a:r>
            <a:endParaRPr lang="es-EC" dirty="0"/>
          </a:p>
          <a:p>
            <a:pPr marL="0" indent="0">
              <a:buNone/>
            </a:pPr>
            <a:endParaRPr lang="es-EC" dirty="0" smtClean="0"/>
          </a:p>
          <a:p>
            <a:pPr marL="0" indent="0">
              <a:buNone/>
            </a:pPr>
            <a:r>
              <a:rPr lang="es-EC" sz="3600" b="1" dirty="0" smtClean="0"/>
              <a:t>Encuesta aplicada a los directores  financieros o dueños de las  20 empresas escogidas en </a:t>
            </a:r>
            <a:r>
              <a:rPr lang="es-EC" sz="3600" b="1" u="sng" dirty="0" smtClean="0"/>
              <a:t>la</a:t>
            </a:r>
            <a:r>
              <a:rPr lang="es-EC" sz="3600" b="1" dirty="0" smtClean="0"/>
              <a:t> muestra</a:t>
            </a:r>
            <a:endParaRPr lang="es-EC" sz="3600" b="1" dirty="0"/>
          </a:p>
        </p:txBody>
      </p:sp>
      <p:pic>
        <p:nvPicPr>
          <p:cNvPr id="6" name="Imagen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6303135" y="2671494"/>
            <a:ext cx="4919730" cy="2639901"/>
          </a:xfrm>
          <a:prstGeom prst="rect">
            <a:avLst/>
          </a:prstGeom>
        </p:spPr>
      </p:pic>
      <p:sp>
        <p:nvSpPr>
          <p:cNvPr id="4" name="Marcador de contenido 3"/>
          <p:cNvSpPr>
            <a:spLocks noGrp="1"/>
          </p:cNvSpPr>
          <p:nvPr>
            <p:ph sz="half" idx="2"/>
          </p:nvPr>
        </p:nvSpPr>
        <p:spPr/>
        <p:txBody>
          <a:bodyPr/>
          <a:lstStyle/>
          <a:p>
            <a:r>
              <a:rPr lang="es-EC" dirty="0" smtClean="0"/>
              <a:t>DOCUMENTAL</a:t>
            </a:r>
            <a:endParaRPr lang="es-EC" dirty="0"/>
          </a:p>
          <a:p>
            <a:pPr marL="0" indent="0">
              <a:buNone/>
            </a:pPr>
            <a:r>
              <a:rPr lang="es-EC" sz="3600" b="1" dirty="0" smtClean="0"/>
              <a:t>Análisis de Estados Financieros  de las 20 empresas de la muestra y Análisis comparativo de  datos del INEC sobre tasa de empleo </a:t>
            </a:r>
            <a:endParaRPr lang="es-EC" sz="3600" b="1" dirty="0"/>
          </a:p>
        </p:txBody>
      </p:sp>
    </p:spTree>
    <p:extLst>
      <p:ext uri="{BB962C8B-B14F-4D97-AF65-F5344CB8AC3E}">
        <p14:creationId xmlns:p14="http://schemas.microsoft.com/office/powerpoint/2010/main" val="212194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6852"/>
          </a:xfrm>
        </p:spPr>
        <p:txBody>
          <a:bodyPr/>
          <a:lstStyle/>
          <a:p>
            <a:pPr algn="ctr"/>
            <a:r>
              <a:rPr lang="es-EC" b="1" dirty="0" smtClean="0"/>
              <a:t>Procesamiento de Datos </a:t>
            </a:r>
            <a:r>
              <a:rPr lang="es-EC" b="1" dirty="0"/>
              <a:t> </a:t>
            </a:r>
            <a:r>
              <a:rPr lang="es-EC" b="1" dirty="0" smtClean="0"/>
              <a:t>       </a:t>
            </a:r>
            <a:r>
              <a:rPr lang="es-EC" sz="2000" b="1" dirty="0"/>
              <a:t>(PAG </a:t>
            </a:r>
            <a:r>
              <a:rPr lang="es-EC" sz="2000" b="1" dirty="0" smtClean="0"/>
              <a:t>41)</a:t>
            </a:r>
            <a:endParaRPr lang="es-EC" b="1" dirty="0"/>
          </a:p>
        </p:txBody>
      </p:sp>
      <p:pic>
        <p:nvPicPr>
          <p:cNvPr id="5" name="Marcador de contenido 4"/>
          <p:cNvPicPr>
            <a:picLocks noGrp="1" noChangeAspect="1"/>
          </p:cNvPicPr>
          <p:nvPr>
            <p:ph sz="half" idx="1"/>
          </p:nvPr>
        </p:nvPicPr>
        <p:blipFill>
          <a:blip r:embed="rId2" cstate="print"/>
          <a:stretch>
            <a:fillRect/>
          </a:stretch>
        </p:blipFill>
        <p:spPr>
          <a:xfrm>
            <a:off x="978794" y="1648496"/>
            <a:ext cx="4984124" cy="4224270"/>
          </a:xfrm>
          <a:prstGeom prst="rect">
            <a:avLst/>
          </a:prstGeom>
        </p:spPr>
      </p:pic>
      <p:sp>
        <p:nvSpPr>
          <p:cNvPr id="4" name="Marcador de contenido 3"/>
          <p:cNvSpPr>
            <a:spLocks noGrp="1"/>
          </p:cNvSpPr>
          <p:nvPr>
            <p:ph sz="half" idx="2"/>
          </p:nvPr>
        </p:nvSpPr>
        <p:spPr/>
        <p:txBody>
          <a:bodyPr>
            <a:normAutofit/>
          </a:bodyPr>
          <a:lstStyle/>
          <a:p>
            <a:r>
              <a:rPr lang="es-EC" sz="3200" dirty="0" smtClean="0"/>
              <a:t>La herramienta informática que se uso es el programa de Excel  con el cual se procesaron los datos de la investigación  mediante tablas de acumulación , gráficos de barras, gráficos de tendencia, y gráficos de sectores circulares.</a:t>
            </a:r>
            <a:endParaRPr lang="es-EC" sz="3200" dirty="0"/>
          </a:p>
        </p:txBody>
      </p:sp>
    </p:spTree>
    <p:extLst>
      <p:ext uri="{BB962C8B-B14F-4D97-AF65-F5344CB8AC3E}">
        <p14:creationId xmlns:p14="http://schemas.microsoft.com/office/powerpoint/2010/main" val="372423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8789"/>
            <a:ext cx="10515600" cy="785611"/>
          </a:xfrm>
        </p:spPr>
        <p:txBody>
          <a:bodyPr>
            <a:normAutofit/>
          </a:bodyPr>
          <a:lstStyle/>
          <a:p>
            <a:pPr algn="r"/>
            <a:r>
              <a:rPr lang="es-EC" b="1" dirty="0" smtClean="0"/>
              <a:t>BALANCES AJUSTADOS           </a:t>
            </a:r>
            <a:r>
              <a:rPr lang="es-EC" sz="1800" b="1" dirty="0" smtClean="0"/>
              <a:t>(PAG 47) </a:t>
            </a:r>
            <a:endParaRPr lang="es-EC" b="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4035578076"/>
              </p:ext>
            </p:extLst>
          </p:nvPr>
        </p:nvGraphicFramePr>
        <p:xfrm>
          <a:off x="618186" y="4189051"/>
          <a:ext cx="2704564" cy="1954170"/>
        </p:xfrm>
        <a:graphic>
          <a:graphicData uri="http://schemas.openxmlformats.org/drawingml/2006/table">
            <a:tbl>
              <a:tblPr firstRow="1" firstCol="1" bandRow="1">
                <a:tableStyleId>{5C22544A-7EE6-4342-B048-85BDC9FD1C3A}</a:tableStyleId>
              </a:tblPr>
              <a:tblGrid>
                <a:gridCol w="995545"/>
                <a:gridCol w="1709019"/>
              </a:tblGrid>
              <a:tr h="325695">
                <a:tc>
                  <a:txBody>
                    <a:bodyPr/>
                    <a:lstStyle/>
                    <a:p>
                      <a:pPr algn="ctr">
                        <a:lnSpc>
                          <a:spcPct val="150000"/>
                        </a:lnSpc>
                        <a:spcBef>
                          <a:spcPts val="1200"/>
                        </a:spcBef>
                        <a:spcAft>
                          <a:spcPts val="0"/>
                        </a:spcAft>
                      </a:pPr>
                      <a:r>
                        <a:rPr lang="es-EC" sz="1200" dirty="0">
                          <a:effectLst/>
                        </a:rPr>
                        <a:t>AÑO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Bef>
                          <a:spcPts val="1200"/>
                        </a:spcBef>
                        <a:spcAft>
                          <a:spcPts val="0"/>
                        </a:spcAft>
                      </a:pPr>
                      <a:r>
                        <a:rPr lang="es-EC" sz="1200">
                          <a:effectLst/>
                        </a:rPr>
                        <a:t>INDICE PRECIO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25695">
                <a:tc>
                  <a:txBody>
                    <a:bodyPr/>
                    <a:lstStyle/>
                    <a:p>
                      <a:pPr algn="r">
                        <a:lnSpc>
                          <a:spcPct val="150000"/>
                        </a:lnSpc>
                        <a:spcBef>
                          <a:spcPts val="1200"/>
                        </a:spcBef>
                        <a:spcAft>
                          <a:spcPts val="0"/>
                        </a:spcAft>
                      </a:pPr>
                      <a:r>
                        <a:rPr lang="es-EC" sz="1200">
                          <a:effectLst/>
                        </a:rPr>
                        <a:t>2011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C" sz="1200" dirty="0">
                          <a:effectLst/>
                        </a:rPr>
                        <a:t>86,4921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25695">
                <a:tc>
                  <a:txBody>
                    <a:bodyPr/>
                    <a:lstStyle/>
                    <a:p>
                      <a:pPr algn="r">
                        <a:lnSpc>
                          <a:spcPct val="150000"/>
                        </a:lnSpc>
                        <a:spcBef>
                          <a:spcPts val="1200"/>
                        </a:spcBef>
                        <a:spcAft>
                          <a:spcPts val="0"/>
                        </a:spcAft>
                      </a:pPr>
                      <a:r>
                        <a:rPr lang="es-EC" sz="1200">
                          <a:effectLst/>
                        </a:rPr>
                        <a:t>2012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C" sz="1200" dirty="0">
                          <a:effectLst/>
                        </a:rPr>
                        <a:t>90,9047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25695">
                <a:tc>
                  <a:txBody>
                    <a:bodyPr/>
                    <a:lstStyle/>
                    <a:p>
                      <a:pPr algn="r">
                        <a:lnSpc>
                          <a:spcPct val="150000"/>
                        </a:lnSpc>
                        <a:spcBef>
                          <a:spcPts val="1200"/>
                        </a:spcBef>
                        <a:spcAft>
                          <a:spcPts val="0"/>
                        </a:spcAft>
                      </a:pPr>
                      <a:r>
                        <a:rPr lang="es-EC" sz="1200">
                          <a:effectLst/>
                        </a:rPr>
                        <a:t>2013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C" sz="1200" dirty="0">
                          <a:effectLst/>
                        </a:rPr>
                        <a:t>93,3789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25695">
                <a:tc>
                  <a:txBody>
                    <a:bodyPr/>
                    <a:lstStyle/>
                    <a:p>
                      <a:pPr algn="r">
                        <a:lnSpc>
                          <a:spcPct val="150000"/>
                        </a:lnSpc>
                        <a:spcBef>
                          <a:spcPts val="1200"/>
                        </a:spcBef>
                        <a:spcAft>
                          <a:spcPts val="0"/>
                        </a:spcAft>
                      </a:pPr>
                      <a:r>
                        <a:rPr lang="es-EC" sz="1200">
                          <a:effectLst/>
                        </a:rPr>
                        <a:t>2014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C" sz="1200">
                          <a:effectLst/>
                        </a:rPr>
                        <a:t>96,7305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325695">
                <a:tc>
                  <a:txBody>
                    <a:bodyPr/>
                    <a:lstStyle/>
                    <a:p>
                      <a:pPr algn="r">
                        <a:lnSpc>
                          <a:spcPct val="150000"/>
                        </a:lnSpc>
                        <a:spcBef>
                          <a:spcPts val="1200"/>
                        </a:spcBef>
                        <a:spcAft>
                          <a:spcPts val="0"/>
                        </a:spcAft>
                      </a:pPr>
                      <a:r>
                        <a:rPr lang="es-EC" sz="1200">
                          <a:effectLst/>
                        </a:rPr>
                        <a:t>2015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Bef>
                          <a:spcPts val="1200"/>
                        </a:spcBef>
                        <a:spcAft>
                          <a:spcPts val="0"/>
                        </a:spcAft>
                      </a:pPr>
                      <a:r>
                        <a:rPr lang="es-EC" sz="1200" dirty="0">
                          <a:effectLst/>
                        </a:rPr>
                        <a:t>100,000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8" name="Marcador de contenido 7"/>
          <p:cNvPicPr>
            <a:picLocks noGrp="1" noChangeAspect="1"/>
          </p:cNvPicPr>
          <p:nvPr>
            <p:ph sz="half" idx="2"/>
          </p:nvPr>
        </p:nvPicPr>
        <p:blipFill>
          <a:blip r:embed="rId2"/>
          <a:stretch>
            <a:fillRect/>
          </a:stretch>
        </p:blipFill>
        <p:spPr>
          <a:xfrm>
            <a:off x="3580326" y="1145009"/>
            <a:ext cx="7773473" cy="4998213"/>
          </a:xfrm>
          <a:prstGeom prst="rect">
            <a:avLst/>
          </a:prstGeom>
        </p:spPr>
      </p:pic>
      <p:sp>
        <p:nvSpPr>
          <p:cNvPr id="9" name="Rectángulo 8"/>
          <p:cNvSpPr/>
          <p:nvPr/>
        </p:nvSpPr>
        <p:spPr>
          <a:xfrm>
            <a:off x="618186" y="772732"/>
            <a:ext cx="2704564" cy="3416320"/>
          </a:xfrm>
          <a:prstGeom prst="rect">
            <a:avLst/>
          </a:prstGeom>
        </p:spPr>
        <p:txBody>
          <a:bodyPr wrap="square">
            <a:spAutoFit/>
          </a:bodyPr>
          <a:lstStyle/>
          <a:p>
            <a:pPr algn="just">
              <a:lnSpc>
                <a:spcPct val="150000"/>
              </a:lnSpc>
              <a:spcBef>
                <a:spcPts val="1200"/>
              </a:spcBef>
              <a:spcAft>
                <a:spcPts val="1800"/>
              </a:spcAft>
            </a:pPr>
            <a:r>
              <a:rPr lang="es-ES" sz="1200" dirty="0" smtClean="0">
                <a:latin typeface="Arial" panose="020B0604020202020204" pitchFamily="34" charset="0"/>
                <a:ea typeface="Calibri" panose="020F0502020204030204" pitchFamily="34" charset="0"/>
                <a:cs typeface="Arial" panose="020B0604020202020204" pitchFamily="34" charset="0"/>
              </a:rPr>
              <a:t>El balance consolidado ha </a:t>
            </a:r>
            <a:r>
              <a:rPr lang="es-ES" sz="1200" dirty="0">
                <a:latin typeface="Arial" panose="020B0604020202020204" pitchFamily="34" charset="0"/>
                <a:ea typeface="Calibri" panose="020F0502020204030204" pitchFamily="34" charset="0"/>
                <a:cs typeface="Arial" panose="020B0604020202020204" pitchFamily="34" charset="0"/>
              </a:rPr>
              <a:t>sido modificado bajo un análisis de tendencias  especialmente de algunas variables en las que la inflación del periodo incide en la evolución de los mismos, por esta razón se ha considerado pertinente  ajustar los estados financieros  eliminando las posibles distorsiones  que han provocado la inflación  para el efecto  se aplica los siguientes índices  de precios.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37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0456"/>
            <a:ext cx="10515600" cy="682582"/>
          </a:xfrm>
        </p:spPr>
        <p:txBody>
          <a:bodyPr>
            <a:normAutofit fontScale="90000"/>
          </a:bodyPr>
          <a:lstStyle/>
          <a:p>
            <a:pPr algn="r"/>
            <a:r>
              <a:rPr lang="es-EC" b="1" dirty="0" smtClean="0"/>
              <a:t>INFORME EJECUTIVO                  </a:t>
            </a:r>
            <a:r>
              <a:rPr lang="es-EC" sz="2200" b="1" dirty="0"/>
              <a:t>(</a:t>
            </a:r>
            <a:r>
              <a:rPr lang="es-EC" sz="2200" b="1" dirty="0" smtClean="0"/>
              <a:t>PAG 50)</a:t>
            </a:r>
            <a:endParaRPr lang="es-EC" b="1" dirty="0"/>
          </a:p>
        </p:txBody>
      </p:sp>
      <p:pic>
        <p:nvPicPr>
          <p:cNvPr id="5" name="Marcador de contenido 4"/>
          <p:cNvPicPr>
            <a:picLocks noGrp="1" noChangeAspect="1"/>
          </p:cNvPicPr>
          <p:nvPr>
            <p:ph sz="half" idx="1"/>
          </p:nvPr>
        </p:nvPicPr>
        <p:blipFill>
          <a:blip r:embed="rId2" cstate="print"/>
          <a:stretch>
            <a:fillRect/>
          </a:stretch>
        </p:blipFill>
        <p:spPr>
          <a:xfrm>
            <a:off x="838199" y="953037"/>
            <a:ext cx="2239851" cy="5357611"/>
          </a:xfrm>
          <a:prstGeom prst="rect">
            <a:avLst/>
          </a:prstGeom>
        </p:spPr>
      </p:pic>
      <p:sp>
        <p:nvSpPr>
          <p:cNvPr id="4" name="Marcador de contenido 3"/>
          <p:cNvSpPr>
            <a:spLocks noGrp="1"/>
          </p:cNvSpPr>
          <p:nvPr>
            <p:ph sz="half" idx="2"/>
          </p:nvPr>
        </p:nvSpPr>
        <p:spPr>
          <a:xfrm>
            <a:off x="3296992" y="953037"/>
            <a:ext cx="8229600" cy="5512157"/>
          </a:xfrm>
        </p:spPr>
        <p:txBody>
          <a:bodyPr/>
          <a:lstStyle/>
          <a:p>
            <a:pPr marL="0" indent="0">
              <a:buNone/>
            </a:pPr>
            <a:r>
              <a:rPr lang="es-EC" b="1" i="1" u="sng" dirty="0" smtClean="0"/>
              <a:t>PRODUCTIVIDAD</a:t>
            </a:r>
          </a:p>
          <a:p>
            <a:pPr marL="0" indent="0">
              <a:buNone/>
            </a:pPr>
            <a:r>
              <a:rPr lang="es-ES" dirty="0"/>
              <a:t>La productividad del sector textil del distrito metropolitano de Quito se ha visto afectada   de manera negativa debido a diferentes factores  como el alto costo de los materiales e insumos, la entrada de productos extranjeros más económicos  y la falta de respuesta del sector  en relación a tendencias de moda actual.</a:t>
            </a:r>
            <a:endParaRPr lang="es-EC" dirty="0"/>
          </a:p>
          <a:p>
            <a:pPr marL="0" indent="0">
              <a:buNone/>
            </a:pPr>
            <a:r>
              <a:rPr lang="es-ES" dirty="0"/>
              <a:t>Dicha desplome de la productividad de este sector se evidencia a través de  la contracción de los costos de producción, las ventas, utilidades, y unidades de producción  además de los principales índices </a:t>
            </a:r>
            <a:r>
              <a:rPr lang="es-ES" dirty="0" smtClean="0"/>
              <a:t>financieros.</a:t>
            </a:r>
            <a:endParaRPr lang="es-EC" dirty="0"/>
          </a:p>
        </p:txBody>
      </p:sp>
    </p:spTree>
    <p:extLst>
      <p:ext uri="{BB962C8B-B14F-4D97-AF65-F5344CB8AC3E}">
        <p14:creationId xmlns:p14="http://schemas.microsoft.com/office/powerpoint/2010/main" val="404011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3565"/>
          </a:xfrm>
        </p:spPr>
        <p:txBody>
          <a:bodyPr/>
          <a:lstStyle/>
          <a:p>
            <a:pPr algn="ctr"/>
            <a:r>
              <a:rPr lang="es-EC" b="1" dirty="0" smtClean="0"/>
              <a:t>PLANTEAMIENTO DEL PROBLEMA </a:t>
            </a:r>
            <a:r>
              <a:rPr lang="es-EC" sz="1800" b="1" dirty="0" smtClean="0"/>
              <a:t>(PAG 1)</a:t>
            </a:r>
            <a:endParaRPr lang="es-EC" b="1" dirty="0"/>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825743482"/>
              </p:ext>
            </p:extLst>
          </p:nvPr>
        </p:nvGraphicFramePr>
        <p:xfrm>
          <a:off x="838200" y="1546225"/>
          <a:ext cx="7210425"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arcador de contenido 5"/>
          <p:cNvPicPr>
            <a:picLocks noGrp="1" noChangeAspect="1"/>
          </p:cNvPicPr>
          <p:nvPr>
            <p:ph sz="half" idx="2"/>
          </p:nvPr>
        </p:nvPicPr>
        <p:blipFill>
          <a:blip r:embed="rId7" cstate="print"/>
          <a:stretch>
            <a:fillRect/>
          </a:stretch>
        </p:blipFill>
        <p:spPr>
          <a:xfrm>
            <a:off x="8229599" y="1545465"/>
            <a:ext cx="3731491" cy="4984124"/>
          </a:xfrm>
          <a:prstGeom prst="rect">
            <a:avLst/>
          </a:prstGeom>
        </p:spPr>
      </p:pic>
    </p:spTree>
    <p:extLst>
      <p:ext uri="{BB962C8B-B14F-4D97-AF65-F5344CB8AC3E}">
        <p14:creationId xmlns:p14="http://schemas.microsoft.com/office/powerpoint/2010/main" val="90447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4547"/>
            <a:ext cx="10515600" cy="1536142"/>
          </a:xfrm>
        </p:spPr>
        <p:txBody>
          <a:bodyPr>
            <a:normAutofit/>
          </a:bodyPr>
          <a:lstStyle/>
          <a:p>
            <a:pPr algn="ctr"/>
            <a:r>
              <a:rPr lang="es-EC" b="1" dirty="0" smtClean="0"/>
              <a:t>INFORME EJECUTIVO</a:t>
            </a:r>
            <a:br>
              <a:rPr lang="es-EC" b="1" dirty="0" smtClean="0"/>
            </a:br>
            <a:r>
              <a:rPr lang="es-EC" b="1" dirty="0" smtClean="0"/>
              <a:t>PRODUCTIVIDAD   </a:t>
            </a:r>
            <a:r>
              <a:rPr lang="es-EC" sz="2000" b="1" dirty="0" smtClean="0"/>
              <a:t>(</a:t>
            </a:r>
            <a:r>
              <a:rPr lang="es-EC" sz="2000" b="1" dirty="0"/>
              <a:t>PAG </a:t>
            </a:r>
            <a:r>
              <a:rPr lang="es-EC" sz="2000" b="1" dirty="0" smtClean="0"/>
              <a:t>50)                       </a:t>
            </a:r>
            <a:endParaRPr lang="es-EC" sz="2000" b="1" dirty="0"/>
          </a:p>
        </p:txBody>
      </p:sp>
      <p:pic>
        <p:nvPicPr>
          <p:cNvPr id="5" name="Marcador de contenido 4"/>
          <p:cNvPicPr>
            <a:picLocks noGrp="1" noChangeAspect="1"/>
          </p:cNvPicPr>
          <p:nvPr>
            <p:ph sz="half" idx="1"/>
          </p:nvPr>
        </p:nvPicPr>
        <p:blipFill>
          <a:blip r:embed="rId2" cstate="print"/>
          <a:stretch>
            <a:fillRect/>
          </a:stretch>
        </p:blipFill>
        <p:spPr>
          <a:xfrm>
            <a:off x="1087837" y="1584597"/>
            <a:ext cx="4527778" cy="1416180"/>
          </a:xfrm>
          <a:prstGeom prst="rect">
            <a:avLst/>
          </a:prstGeom>
        </p:spPr>
      </p:pic>
      <p:pic>
        <p:nvPicPr>
          <p:cNvPr id="8" name="Marcador de contenido 7"/>
          <p:cNvPicPr>
            <a:picLocks noGrp="1" noChangeAspect="1"/>
          </p:cNvPicPr>
          <p:nvPr>
            <p:ph sz="half" idx="2"/>
          </p:nvPr>
        </p:nvPicPr>
        <p:blipFill>
          <a:blip r:embed="rId3" cstate="print"/>
          <a:stretch>
            <a:fillRect/>
          </a:stretch>
        </p:blipFill>
        <p:spPr>
          <a:xfrm>
            <a:off x="7276362" y="1584597"/>
            <a:ext cx="4584589" cy="4159380"/>
          </a:xfrm>
          <a:prstGeom prst="rect">
            <a:avLst/>
          </a:prstGeom>
        </p:spPr>
      </p:pic>
      <p:pic>
        <p:nvPicPr>
          <p:cNvPr id="3" name="Imagen 2"/>
          <p:cNvPicPr>
            <a:picLocks noChangeAspect="1"/>
          </p:cNvPicPr>
          <p:nvPr/>
        </p:nvPicPr>
        <p:blipFill>
          <a:blip r:embed="rId4"/>
          <a:stretch>
            <a:fillRect/>
          </a:stretch>
        </p:blipFill>
        <p:spPr>
          <a:xfrm>
            <a:off x="664375" y="3120738"/>
            <a:ext cx="5929608" cy="2275509"/>
          </a:xfrm>
          <a:prstGeom prst="rect">
            <a:avLst/>
          </a:prstGeom>
        </p:spPr>
      </p:pic>
    </p:spTree>
    <p:extLst>
      <p:ext uri="{BB962C8B-B14F-4D97-AF65-F5344CB8AC3E}">
        <p14:creationId xmlns:p14="http://schemas.microsoft.com/office/powerpoint/2010/main" val="366081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183"/>
            <a:ext cx="10515600" cy="1107583"/>
          </a:xfrm>
        </p:spPr>
        <p:txBody>
          <a:bodyPr>
            <a:normAutofit fontScale="90000"/>
          </a:bodyPr>
          <a:lstStyle/>
          <a:p>
            <a:pPr algn="ctr"/>
            <a:r>
              <a:rPr lang="es-EC" b="1" dirty="0" smtClean="0"/>
              <a:t>INFORME EJECUTIVO </a:t>
            </a:r>
            <a:br>
              <a:rPr lang="es-EC" b="1" dirty="0" smtClean="0"/>
            </a:br>
            <a:r>
              <a:rPr lang="es-EC" b="1" dirty="0" smtClean="0"/>
              <a:t>TASA DE </a:t>
            </a:r>
            <a:r>
              <a:rPr lang="es-EC" b="1" dirty="0"/>
              <a:t>DESEMPLEO </a:t>
            </a:r>
            <a:r>
              <a:rPr lang="es-EC" sz="2700" b="1" dirty="0"/>
              <a:t>(PAG </a:t>
            </a:r>
            <a:r>
              <a:rPr lang="es-EC" sz="2700" b="1" dirty="0" smtClean="0"/>
              <a:t>75)</a:t>
            </a:r>
            <a:endParaRPr lang="es-EC" b="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623090499"/>
              </p:ext>
            </p:extLst>
          </p:nvPr>
        </p:nvGraphicFramePr>
        <p:xfrm>
          <a:off x="321972" y="1416675"/>
          <a:ext cx="4739424" cy="2021986"/>
        </p:xfrm>
        <a:graphic>
          <a:graphicData uri="http://schemas.openxmlformats.org/drawingml/2006/table">
            <a:tbl>
              <a:tblPr>
                <a:tableStyleId>{F5AB1C69-6EDB-4FF4-983F-18BD219EF322}</a:tableStyleId>
              </a:tblPr>
              <a:tblGrid>
                <a:gridCol w="1579808"/>
                <a:gridCol w="1579808"/>
                <a:gridCol w="1579808"/>
              </a:tblGrid>
              <a:tr h="583812">
                <a:tc>
                  <a:txBody>
                    <a:bodyPr/>
                    <a:lstStyle/>
                    <a:p>
                      <a:pPr algn="ctr" fontAlgn="b"/>
                      <a:r>
                        <a:rPr lang="es-EC" sz="1100" u="none" strike="noStrike" dirty="0">
                          <a:effectLst/>
                        </a:rPr>
                        <a:t>AÑO</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TASA NACIONAL</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a:effectLst/>
                        </a:rPr>
                        <a:t>TASA EMPRESAS</a:t>
                      </a:r>
                      <a:endParaRPr lang="es-EC" sz="1100" b="0" i="0" u="none" strike="noStrike">
                        <a:solidFill>
                          <a:srgbClr val="000000"/>
                        </a:solidFill>
                        <a:effectLst/>
                        <a:latin typeface="Calibri" panose="020F0502020204030204" pitchFamily="34" charset="0"/>
                      </a:endParaRPr>
                    </a:p>
                  </a:txBody>
                  <a:tcPr marL="9525" marR="9525" marT="9525" marB="0" anchor="b"/>
                </a:tc>
              </a:tr>
              <a:tr h="284787">
                <a:tc>
                  <a:txBody>
                    <a:bodyPr/>
                    <a:lstStyle/>
                    <a:p>
                      <a:pPr algn="r" fontAlgn="b"/>
                      <a:r>
                        <a:rPr lang="es-EC" sz="1100" u="none" strike="noStrike">
                          <a:effectLst/>
                        </a:rPr>
                        <a:t>2011</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100%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100%</a:t>
                      </a:r>
                      <a:endParaRPr lang="es-EC" sz="1100" b="0" i="0" u="none" strike="noStrike" dirty="0">
                        <a:solidFill>
                          <a:srgbClr val="000000"/>
                        </a:solidFill>
                        <a:effectLst/>
                        <a:latin typeface="Calibri" panose="020F0502020204030204" pitchFamily="34" charset="0"/>
                      </a:endParaRPr>
                    </a:p>
                  </a:txBody>
                  <a:tcPr marL="9525" marR="9525" marT="9525" marB="0" anchor="b"/>
                </a:tc>
              </a:tr>
              <a:tr h="284787">
                <a:tc>
                  <a:txBody>
                    <a:bodyPr/>
                    <a:lstStyle/>
                    <a:p>
                      <a:pPr algn="r" fontAlgn="b"/>
                      <a:r>
                        <a:rPr lang="es-EC" sz="1100" u="none" strike="noStrike">
                          <a:effectLst/>
                        </a:rPr>
                        <a:t>2012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102%</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96%</a:t>
                      </a:r>
                      <a:endParaRPr lang="es-EC" sz="1100" b="0" i="0" u="none" strike="noStrike">
                        <a:solidFill>
                          <a:srgbClr val="000000"/>
                        </a:solidFill>
                        <a:effectLst/>
                        <a:latin typeface="Calibri" panose="020F0502020204030204" pitchFamily="34" charset="0"/>
                      </a:endParaRPr>
                    </a:p>
                  </a:txBody>
                  <a:tcPr marL="9525" marR="9525" marT="9525" marB="0" anchor="b"/>
                </a:tc>
              </a:tr>
              <a:tr h="284787">
                <a:tc>
                  <a:txBody>
                    <a:bodyPr/>
                    <a:lstStyle/>
                    <a:p>
                      <a:pPr algn="r" fontAlgn="b"/>
                      <a:r>
                        <a:rPr lang="es-EC" sz="1100" u="none" strike="noStrike">
                          <a:effectLst/>
                        </a:rPr>
                        <a:t>2013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106%</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94%</a:t>
                      </a:r>
                      <a:endParaRPr lang="es-EC" sz="1100" b="0" i="0" u="none" strike="noStrike">
                        <a:solidFill>
                          <a:srgbClr val="000000"/>
                        </a:solidFill>
                        <a:effectLst/>
                        <a:latin typeface="Calibri" panose="020F0502020204030204" pitchFamily="34" charset="0"/>
                      </a:endParaRPr>
                    </a:p>
                  </a:txBody>
                  <a:tcPr marL="9525" marR="9525" marT="9525" marB="0" anchor="b"/>
                </a:tc>
              </a:tr>
              <a:tr h="284787">
                <a:tc>
                  <a:txBody>
                    <a:bodyPr/>
                    <a:lstStyle/>
                    <a:p>
                      <a:pPr algn="r" fontAlgn="b"/>
                      <a:r>
                        <a:rPr lang="es-EC" sz="1100" u="none" strike="noStrike">
                          <a:effectLst/>
                        </a:rPr>
                        <a:t>2014</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110%</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95%</a:t>
                      </a:r>
                      <a:endParaRPr lang="es-EC" sz="1100" b="0" i="0" u="none" strike="noStrike">
                        <a:solidFill>
                          <a:srgbClr val="000000"/>
                        </a:solidFill>
                        <a:effectLst/>
                        <a:latin typeface="Calibri" panose="020F0502020204030204" pitchFamily="34" charset="0"/>
                      </a:endParaRPr>
                    </a:p>
                  </a:txBody>
                  <a:tcPr marL="9525" marR="9525" marT="9525" marB="0" anchor="b"/>
                </a:tc>
              </a:tr>
              <a:tr h="299026">
                <a:tc>
                  <a:txBody>
                    <a:bodyPr/>
                    <a:lstStyle/>
                    <a:p>
                      <a:pPr algn="r" fontAlgn="b"/>
                      <a:r>
                        <a:rPr lang="es-EC" sz="1100" u="none" strike="noStrike">
                          <a:effectLst/>
                        </a:rPr>
                        <a:t>2015</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a:effectLst/>
                        </a:rPr>
                        <a:t>113%</a:t>
                      </a:r>
                      <a:endParaRPr lang="es-EC"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C" sz="1100" u="none" strike="noStrike" dirty="0">
                          <a:effectLst/>
                        </a:rPr>
                        <a:t>83%</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Marcador de contenido 3"/>
          <p:cNvSpPr>
            <a:spLocks noGrp="1"/>
          </p:cNvSpPr>
          <p:nvPr>
            <p:ph sz="half" idx="2"/>
          </p:nvPr>
        </p:nvSpPr>
        <p:spPr>
          <a:xfrm>
            <a:off x="5293217" y="1390918"/>
            <a:ext cx="6060583" cy="5100033"/>
          </a:xfrm>
        </p:spPr>
        <p:txBody>
          <a:bodyPr>
            <a:normAutofit/>
          </a:bodyPr>
          <a:lstStyle/>
          <a:p>
            <a:pPr marL="0" indent="0">
              <a:buNone/>
            </a:pPr>
            <a:r>
              <a:rPr lang="es-EC" dirty="0"/>
              <a:t>L</a:t>
            </a:r>
            <a:r>
              <a:rPr lang="es-EC" dirty="0" smtClean="0"/>
              <a:t>a </a:t>
            </a:r>
            <a:r>
              <a:rPr lang="es-EC" dirty="0"/>
              <a:t>tasa de empleo a nivel nacional mantiene una tendencia de crecimiento </a:t>
            </a:r>
            <a:r>
              <a:rPr lang="es-EC" dirty="0" smtClean="0"/>
              <a:t>constante con un promedio de 95,79% de la población empleada, sin embargo </a:t>
            </a:r>
            <a:r>
              <a:rPr lang="es-EC" dirty="0"/>
              <a:t>la realidad del sector textil es muy diferente  ya que mantiene una tendencia de </a:t>
            </a:r>
            <a:r>
              <a:rPr lang="es-EC" dirty="0" smtClean="0"/>
              <a:t>contracción, el </a:t>
            </a:r>
            <a:r>
              <a:rPr lang="es-EC" dirty="0"/>
              <a:t>sector de la industria textil ha tenido una gran afección en el área de empleo, puesto que ha tenido que separar de sus puestos de trabajo a </a:t>
            </a:r>
            <a:r>
              <a:rPr lang="es-EC" dirty="0" smtClean="0"/>
              <a:t>894 operarios </a:t>
            </a:r>
            <a:r>
              <a:rPr lang="es-EC" dirty="0"/>
              <a:t>para de esta manera disminuir sus costos y buscar mantener  </a:t>
            </a:r>
            <a:r>
              <a:rPr lang="es-EC" dirty="0" smtClean="0"/>
              <a:t>a flote las empresas.</a:t>
            </a:r>
            <a:endParaRPr lang="es-EC" dirty="0"/>
          </a:p>
        </p:txBody>
      </p:sp>
      <p:pic>
        <p:nvPicPr>
          <p:cNvPr id="6" name="Imagen 5"/>
          <p:cNvPicPr>
            <a:picLocks noChangeAspect="1"/>
          </p:cNvPicPr>
          <p:nvPr/>
        </p:nvPicPr>
        <p:blipFill>
          <a:blip r:embed="rId2" cstate="print"/>
          <a:stretch>
            <a:fillRect/>
          </a:stretch>
        </p:blipFill>
        <p:spPr>
          <a:xfrm>
            <a:off x="506714" y="3561746"/>
            <a:ext cx="4584589" cy="2929205"/>
          </a:xfrm>
          <a:prstGeom prst="rect">
            <a:avLst/>
          </a:prstGeom>
        </p:spPr>
      </p:pic>
    </p:spTree>
    <p:extLst>
      <p:ext uri="{BB962C8B-B14F-4D97-AF65-F5344CB8AC3E}">
        <p14:creationId xmlns:p14="http://schemas.microsoft.com/office/powerpoint/2010/main" val="204582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b="1" dirty="0" smtClean="0"/>
              <a:t>INFORME EJECUTIVO</a:t>
            </a:r>
            <a:br>
              <a:rPr lang="es-EC" b="1" dirty="0" smtClean="0"/>
            </a:br>
            <a:r>
              <a:rPr lang="es-EC" b="1" dirty="0" smtClean="0"/>
              <a:t>DESARROLLO DE </a:t>
            </a:r>
            <a:r>
              <a:rPr lang="es-EC" b="1" dirty="0"/>
              <a:t>MERCADO  </a:t>
            </a:r>
            <a:r>
              <a:rPr lang="es-EC" sz="2000" b="1" dirty="0"/>
              <a:t>(PAG </a:t>
            </a:r>
            <a:r>
              <a:rPr lang="es-EC" sz="2000" b="1" dirty="0" smtClean="0"/>
              <a:t>78)</a:t>
            </a:r>
            <a:endParaRPr lang="es-EC" b="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697782412"/>
              </p:ext>
            </p:extLst>
          </p:nvPr>
        </p:nvGraphicFramePr>
        <p:xfrm>
          <a:off x="167425" y="1532586"/>
          <a:ext cx="5852375" cy="48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p:cNvGraphicFramePr>
            <a:graphicFrameLocks noGrp="1"/>
          </p:cNvGraphicFramePr>
          <p:nvPr>
            <p:ph sz="half" idx="2"/>
            <p:extLst>
              <p:ext uri="{D42A27DB-BD31-4B8C-83A1-F6EECF244321}">
                <p14:modId xmlns:p14="http://schemas.microsoft.com/office/powerpoint/2010/main" val="2945895664"/>
              </p:ext>
            </p:extLst>
          </p:nvPr>
        </p:nvGraphicFramePr>
        <p:xfrm>
          <a:off x="6482510" y="3876586"/>
          <a:ext cx="5044082" cy="2034817"/>
        </p:xfrm>
        <a:graphic>
          <a:graphicData uri="http://schemas.openxmlformats.org/drawingml/2006/chart">
            <c:chart xmlns:c="http://schemas.openxmlformats.org/drawingml/2006/chart" xmlns:r="http://schemas.openxmlformats.org/officeDocument/2006/relationships" r:id="rId7"/>
          </a:graphicData>
        </a:graphic>
      </p:graphicFrame>
      <p:pic>
        <p:nvPicPr>
          <p:cNvPr id="8" name="Imagen 7"/>
          <p:cNvPicPr>
            <a:picLocks noChangeAspect="1"/>
          </p:cNvPicPr>
          <p:nvPr/>
        </p:nvPicPr>
        <p:blipFill>
          <a:blip r:embed="rId8" cstate="print"/>
          <a:stretch>
            <a:fillRect/>
          </a:stretch>
        </p:blipFill>
        <p:spPr>
          <a:xfrm>
            <a:off x="6482510" y="1554243"/>
            <a:ext cx="5134234" cy="2129114"/>
          </a:xfrm>
          <a:prstGeom prst="rect">
            <a:avLst/>
          </a:prstGeom>
        </p:spPr>
      </p:pic>
    </p:spTree>
    <p:extLst>
      <p:ext uri="{BB962C8B-B14F-4D97-AF65-F5344CB8AC3E}">
        <p14:creationId xmlns:p14="http://schemas.microsoft.com/office/powerpoint/2010/main" val="3548165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2094"/>
            <a:ext cx="10515600" cy="1141703"/>
          </a:xfrm>
        </p:spPr>
        <p:txBody>
          <a:bodyPr>
            <a:normAutofit fontScale="90000"/>
          </a:bodyPr>
          <a:lstStyle/>
          <a:p>
            <a:pPr algn="ctr"/>
            <a:r>
              <a:rPr lang="es-EC" b="1" dirty="0" smtClean="0"/>
              <a:t>INFORME POR VARIABLES</a:t>
            </a:r>
            <a:br>
              <a:rPr lang="es-EC" b="1" dirty="0" smtClean="0"/>
            </a:br>
            <a:r>
              <a:rPr lang="es-EC" b="1" dirty="0" smtClean="0"/>
              <a:t>MEDIOS Y COSTOS DE </a:t>
            </a:r>
            <a:r>
              <a:rPr lang="es-EC" b="1" dirty="0"/>
              <a:t>PRODUCCION </a:t>
            </a:r>
            <a:r>
              <a:rPr lang="es-EC" sz="2200" b="1" dirty="0"/>
              <a:t>(PAG </a:t>
            </a:r>
            <a:r>
              <a:rPr lang="es-EC" sz="2200" b="1" dirty="0" smtClean="0"/>
              <a:t>50)</a:t>
            </a:r>
            <a:endParaRPr lang="es-EC" b="1" dirty="0"/>
          </a:p>
        </p:txBody>
      </p:sp>
      <p:sp>
        <p:nvSpPr>
          <p:cNvPr id="5" name="Marcador de contenido 4"/>
          <p:cNvSpPr>
            <a:spLocks noGrp="1"/>
          </p:cNvSpPr>
          <p:nvPr>
            <p:ph sz="half" idx="1"/>
          </p:nvPr>
        </p:nvSpPr>
        <p:spPr>
          <a:xfrm>
            <a:off x="838200" y="1622737"/>
            <a:ext cx="4957293" cy="4855335"/>
          </a:xfrm>
        </p:spPr>
        <p:txBody>
          <a:bodyPr/>
          <a:lstStyle/>
          <a:p>
            <a:pPr marL="0" indent="0">
              <a:buNone/>
            </a:pPr>
            <a:endParaRPr lang="es-EC" dirty="0" smtClean="0"/>
          </a:p>
          <a:p>
            <a:endParaRPr lang="es-EC"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2716059973"/>
              </p:ext>
            </p:extLst>
          </p:nvPr>
        </p:nvGraphicFramePr>
        <p:xfrm>
          <a:off x="6172199" y="1403797"/>
          <a:ext cx="5431665" cy="4773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532472" y="1396561"/>
            <a:ext cx="4819306" cy="1986342"/>
          </a:xfrm>
          <a:prstGeom prst="rect">
            <a:avLst/>
          </a:prstGeom>
        </p:spPr>
      </p:pic>
      <p:pic>
        <p:nvPicPr>
          <p:cNvPr id="4" name="Imagen 3"/>
          <p:cNvPicPr>
            <a:picLocks noChangeAspect="1"/>
          </p:cNvPicPr>
          <p:nvPr/>
        </p:nvPicPr>
        <p:blipFill>
          <a:blip r:embed="rId8"/>
          <a:stretch>
            <a:fillRect/>
          </a:stretch>
        </p:blipFill>
        <p:spPr>
          <a:xfrm>
            <a:off x="296287" y="3466887"/>
            <a:ext cx="5291675" cy="966498"/>
          </a:xfrm>
          <a:prstGeom prst="rect">
            <a:avLst/>
          </a:prstGeom>
        </p:spPr>
      </p:pic>
      <p:pic>
        <p:nvPicPr>
          <p:cNvPr id="6" name="Imagen 5"/>
          <p:cNvPicPr>
            <a:picLocks noChangeAspect="1"/>
          </p:cNvPicPr>
          <p:nvPr/>
        </p:nvPicPr>
        <p:blipFill>
          <a:blip r:embed="rId9"/>
          <a:stretch>
            <a:fillRect/>
          </a:stretch>
        </p:blipFill>
        <p:spPr>
          <a:xfrm>
            <a:off x="468078" y="4517370"/>
            <a:ext cx="4840644" cy="2131232"/>
          </a:xfrm>
          <a:prstGeom prst="rect">
            <a:avLst/>
          </a:prstGeom>
        </p:spPr>
      </p:pic>
    </p:spTree>
    <p:extLst>
      <p:ext uri="{BB962C8B-B14F-4D97-AF65-F5344CB8AC3E}">
        <p14:creationId xmlns:p14="http://schemas.microsoft.com/office/powerpoint/2010/main" val="513484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305"/>
            <a:ext cx="10515600" cy="1094704"/>
          </a:xfrm>
        </p:spPr>
        <p:txBody>
          <a:bodyPr>
            <a:normAutofit fontScale="90000"/>
          </a:bodyPr>
          <a:lstStyle/>
          <a:p>
            <a:pPr algn="ctr"/>
            <a:r>
              <a:rPr lang="es-EC" b="1" dirty="0"/>
              <a:t>INFORME POR VARIABLES</a:t>
            </a:r>
            <a:br>
              <a:rPr lang="es-EC" b="1" dirty="0"/>
            </a:br>
            <a:r>
              <a:rPr lang="es-EC" b="1" dirty="0"/>
              <a:t>MEDIOS Y COSTOS DE PRODUCCION </a:t>
            </a:r>
            <a:r>
              <a:rPr lang="es-EC" sz="2200" b="1" dirty="0"/>
              <a:t>(PAG </a:t>
            </a:r>
            <a:r>
              <a:rPr lang="es-EC" sz="2200" b="1" dirty="0" smtClean="0"/>
              <a:t>54</a:t>
            </a:r>
            <a:r>
              <a:rPr lang="es-EC" sz="2200" b="1" dirty="0"/>
              <a:t>)</a:t>
            </a:r>
            <a:endParaRPr lang="es-EC" sz="2200" dirty="0"/>
          </a:p>
        </p:txBody>
      </p:sp>
      <p:sp>
        <p:nvSpPr>
          <p:cNvPr id="4" name="Marcador de contenido 3"/>
          <p:cNvSpPr>
            <a:spLocks noGrp="1"/>
          </p:cNvSpPr>
          <p:nvPr>
            <p:ph sz="half" idx="2"/>
          </p:nvPr>
        </p:nvSpPr>
        <p:spPr>
          <a:xfrm>
            <a:off x="6172200" y="1429555"/>
            <a:ext cx="5181600" cy="4747408"/>
          </a:xfrm>
        </p:spPr>
        <p:txBody>
          <a:bodyPr/>
          <a:lstStyle/>
          <a:p>
            <a:pPr marL="0" indent="0">
              <a:buNone/>
            </a:pPr>
            <a:r>
              <a:rPr lang="es-EC" dirty="0"/>
              <a:t>Los costos del sector textil han tenido un comportamiento irregular  durante el periodo tras el que se registra una contracción del 28% desde el periodo 2011 hasta el 2015</a:t>
            </a:r>
          </a:p>
        </p:txBody>
      </p:sp>
      <p:pic>
        <p:nvPicPr>
          <p:cNvPr id="3" name="Imagen 2"/>
          <p:cNvPicPr>
            <a:picLocks noChangeAspect="1"/>
          </p:cNvPicPr>
          <p:nvPr/>
        </p:nvPicPr>
        <p:blipFill>
          <a:blip r:embed="rId2"/>
          <a:stretch>
            <a:fillRect/>
          </a:stretch>
        </p:blipFill>
        <p:spPr>
          <a:xfrm>
            <a:off x="517806" y="1337111"/>
            <a:ext cx="5303980" cy="2664183"/>
          </a:xfrm>
          <a:prstGeom prst="rect">
            <a:avLst/>
          </a:prstGeom>
        </p:spPr>
      </p:pic>
      <p:pic>
        <p:nvPicPr>
          <p:cNvPr id="8" name="Imagen 7"/>
          <p:cNvPicPr>
            <a:picLocks noChangeAspect="1"/>
          </p:cNvPicPr>
          <p:nvPr/>
        </p:nvPicPr>
        <p:blipFill>
          <a:blip r:embed="rId3"/>
          <a:stretch>
            <a:fillRect/>
          </a:stretch>
        </p:blipFill>
        <p:spPr>
          <a:xfrm>
            <a:off x="517806" y="4157948"/>
            <a:ext cx="10339084" cy="2019015"/>
          </a:xfrm>
          <a:prstGeom prst="rect">
            <a:avLst/>
          </a:prstGeom>
        </p:spPr>
      </p:pic>
    </p:spTree>
    <p:extLst>
      <p:ext uri="{BB962C8B-B14F-4D97-AF65-F5344CB8AC3E}">
        <p14:creationId xmlns:p14="http://schemas.microsoft.com/office/powerpoint/2010/main" val="779528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4699"/>
            <a:ext cx="10515600" cy="1197735"/>
          </a:xfrm>
        </p:spPr>
        <p:txBody>
          <a:bodyPr>
            <a:normAutofit fontScale="90000"/>
          </a:bodyPr>
          <a:lstStyle/>
          <a:p>
            <a:pPr algn="ctr"/>
            <a:r>
              <a:rPr lang="es-EC" b="1" dirty="0" smtClean="0"/>
              <a:t>INFORME POR VARIABLES</a:t>
            </a:r>
            <a:br>
              <a:rPr lang="es-EC" b="1" dirty="0" smtClean="0"/>
            </a:br>
            <a:r>
              <a:rPr lang="es-EC" b="1" dirty="0" smtClean="0"/>
              <a:t>MARGEN DE </a:t>
            </a:r>
            <a:r>
              <a:rPr lang="es-EC" b="1" dirty="0"/>
              <a:t>RENTABILIDAD   </a:t>
            </a:r>
            <a:r>
              <a:rPr lang="es-EC" sz="2200" b="1" dirty="0"/>
              <a:t>(PAG </a:t>
            </a:r>
            <a:r>
              <a:rPr lang="es-EC" sz="2200" b="1" dirty="0" smtClean="0"/>
              <a:t>58)</a:t>
            </a:r>
            <a:endParaRPr lang="es-EC" b="1" dirty="0"/>
          </a:p>
        </p:txBody>
      </p:sp>
      <p:sp>
        <p:nvSpPr>
          <p:cNvPr id="4" name="Marcador de contenido 3"/>
          <p:cNvSpPr>
            <a:spLocks noGrp="1"/>
          </p:cNvSpPr>
          <p:nvPr>
            <p:ph sz="half" idx="2"/>
          </p:nvPr>
        </p:nvSpPr>
        <p:spPr>
          <a:xfrm>
            <a:off x="6172200" y="1442434"/>
            <a:ext cx="5697828" cy="5112912"/>
          </a:xfrm>
        </p:spPr>
        <p:txBody>
          <a:bodyPr>
            <a:normAutofit fontScale="92500" lnSpcReduction="10000"/>
          </a:bodyPr>
          <a:lstStyle/>
          <a:p>
            <a:r>
              <a:rPr lang="es-EC" dirty="0"/>
              <a:t>Las utilidades de las empresas textiles del estudio han tenido un decrecimiento preocupante en el periodo de  estudio puesto que desde el año 2011 hasta el año 2015 estas utilidades se han disminuido en un 54.14% </a:t>
            </a:r>
            <a:endParaRPr lang="es-EC" dirty="0" smtClean="0"/>
          </a:p>
          <a:p>
            <a:r>
              <a:rPr lang="es-EC" dirty="0"/>
              <a:t>E</a:t>
            </a:r>
            <a:r>
              <a:rPr lang="es-EC" dirty="0" smtClean="0"/>
              <a:t>l </a:t>
            </a:r>
            <a:r>
              <a:rPr lang="es-EC" dirty="0"/>
              <a:t>sector más frágil es el dedicado a la confección de ropa interior, mientras que el segmento más fuerte es el dedicado a la confección de ropa familiar variada</a:t>
            </a:r>
            <a:r>
              <a:rPr lang="es-EC" dirty="0" smtClean="0"/>
              <a:t>.</a:t>
            </a:r>
          </a:p>
          <a:p>
            <a:r>
              <a:rPr lang="es-EC" dirty="0"/>
              <a:t>Las utilidades de este sector en  todos los periodos de estudio  se han repartido en más del 50%. </a:t>
            </a:r>
            <a:endParaRPr lang="es-EC" dirty="0" smtClean="0"/>
          </a:p>
          <a:p>
            <a:endParaRPr lang="es-EC" dirty="0"/>
          </a:p>
        </p:txBody>
      </p:sp>
      <p:pic>
        <p:nvPicPr>
          <p:cNvPr id="8" name="Imagen 7"/>
          <p:cNvPicPr>
            <a:picLocks noChangeAspect="1"/>
          </p:cNvPicPr>
          <p:nvPr/>
        </p:nvPicPr>
        <p:blipFill>
          <a:blip r:embed="rId2" cstate="print"/>
          <a:stretch>
            <a:fillRect/>
          </a:stretch>
        </p:blipFill>
        <p:spPr>
          <a:xfrm>
            <a:off x="631664" y="3506271"/>
            <a:ext cx="4944285" cy="1877097"/>
          </a:xfrm>
          <a:prstGeom prst="rect">
            <a:avLst/>
          </a:prstGeom>
        </p:spPr>
      </p:pic>
      <p:pic>
        <p:nvPicPr>
          <p:cNvPr id="10" name="Imagen 9"/>
          <p:cNvPicPr>
            <a:picLocks noChangeAspect="1"/>
          </p:cNvPicPr>
          <p:nvPr/>
        </p:nvPicPr>
        <p:blipFill rotWithShape="1">
          <a:blip r:embed="rId3" cstate="print"/>
          <a:srcRect l="18039" t="37279" r="38700" b="51277"/>
          <a:stretch/>
        </p:blipFill>
        <p:spPr>
          <a:xfrm>
            <a:off x="296213" y="5550795"/>
            <a:ext cx="5615189" cy="837126"/>
          </a:xfrm>
          <a:prstGeom prst="rect">
            <a:avLst/>
          </a:prstGeom>
        </p:spPr>
      </p:pic>
      <p:pic>
        <p:nvPicPr>
          <p:cNvPr id="5" name="Marcador de contenido 4"/>
          <p:cNvPicPr>
            <a:picLocks noGrp="1" noChangeAspect="1"/>
          </p:cNvPicPr>
          <p:nvPr>
            <p:ph sz="half" idx="1"/>
          </p:nvPr>
        </p:nvPicPr>
        <p:blipFill>
          <a:blip r:embed="rId4"/>
          <a:stretch>
            <a:fillRect/>
          </a:stretch>
        </p:blipFill>
        <p:spPr>
          <a:xfrm>
            <a:off x="513006" y="1464970"/>
            <a:ext cx="5181600" cy="1957588"/>
          </a:xfrm>
          <a:prstGeom prst="rect">
            <a:avLst/>
          </a:prstGeom>
        </p:spPr>
      </p:pic>
    </p:spTree>
    <p:extLst>
      <p:ext uri="{BB962C8B-B14F-4D97-AF65-F5344CB8AC3E}">
        <p14:creationId xmlns:p14="http://schemas.microsoft.com/office/powerpoint/2010/main" val="1723651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426"/>
            <a:ext cx="10515600" cy="991674"/>
          </a:xfrm>
        </p:spPr>
        <p:txBody>
          <a:bodyPr>
            <a:normAutofit fontScale="90000"/>
          </a:bodyPr>
          <a:lstStyle/>
          <a:p>
            <a:pPr algn="ctr"/>
            <a:r>
              <a:rPr lang="es-EC" b="1" dirty="0"/>
              <a:t>INFORME POR VARIABLES</a:t>
            </a:r>
            <a:br>
              <a:rPr lang="es-EC" b="1" dirty="0"/>
            </a:br>
            <a:r>
              <a:rPr lang="es-EC" b="1" dirty="0" smtClean="0"/>
              <a:t>NIVEL DE </a:t>
            </a:r>
            <a:r>
              <a:rPr lang="es-EC" b="1" dirty="0"/>
              <a:t>PRODUCCION    </a:t>
            </a:r>
            <a:r>
              <a:rPr lang="es-EC" sz="2200" b="1" dirty="0"/>
              <a:t>(PAG </a:t>
            </a:r>
            <a:r>
              <a:rPr lang="es-EC" sz="2200" b="1" dirty="0" smtClean="0"/>
              <a:t>69)</a:t>
            </a:r>
            <a:endParaRPr lang="es-EC" sz="2200" dirty="0"/>
          </a:p>
        </p:txBody>
      </p:sp>
      <p:pic>
        <p:nvPicPr>
          <p:cNvPr id="5" name="Marcador de contenido 4"/>
          <p:cNvPicPr>
            <a:picLocks noGrp="1" noChangeAspect="1"/>
          </p:cNvPicPr>
          <p:nvPr>
            <p:ph sz="half" idx="1"/>
          </p:nvPr>
        </p:nvPicPr>
        <p:blipFill>
          <a:blip r:embed="rId2" cstate="print"/>
          <a:stretch>
            <a:fillRect/>
          </a:stretch>
        </p:blipFill>
        <p:spPr>
          <a:xfrm>
            <a:off x="441246" y="1361349"/>
            <a:ext cx="5405762" cy="2386404"/>
          </a:xfrm>
          <a:prstGeom prst="rect">
            <a:avLst/>
          </a:prstGeom>
        </p:spPr>
      </p:pic>
      <p:sp>
        <p:nvSpPr>
          <p:cNvPr id="4" name="Marcador de contenido 3"/>
          <p:cNvSpPr>
            <a:spLocks noGrp="1"/>
          </p:cNvSpPr>
          <p:nvPr>
            <p:ph sz="half" idx="2"/>
          </p:nvPr>
        </p:nvSpPr>
        <p:spPr>
          <a:xfrm>
            <a:off x="6172200" y="1361349"/>
            <a:ext cx="5181600" cy="4815614"/>
          </a:xfrm>
        </p:spPr>
        <p:txBody>
          <a:bodyPr/>
          <a:lstStyle/>
          <a:p>
            <a:pPr marL="0" indent="0">
              <a:buNone/>
            </a:pPr>
            <a:r>
              <a:rPr lang="es-EC" dirty="0" smtClean="0"/>
              <a:t>Las unidades de producción  han disminuido en un  26% razón que se refleja en otros factores como los costos  de materiales y mano de obra  las principales determinantes de este fenómeno según los empresarios son la falta de innovación de los productos, sobretasas arancelarias y estrategia empresarial.</a:t>
            </a:r>
            <a:endParaRPr lang="es-EC" dirty="0"/>
          </a:p>
        </p:txBody>
      </p:sp>
      <p:pic>
        <p:nvPicPr>
          <p:cNvPr id="6" name="Imagen 5"/>
          <p:cNvPicPr>
            <a:picLocks noChangeAspect="1"/>
          </p:cNvPicPr>
          <p:nvPr/>
        </p:nvPicPr>
        <p:blipFill>
          <a:blip r:embed="rId3" cstate="print"/>
          <a:stretch>
            <a:fillRect/>
          </a:stretch>
        </p:blipFill>
        <p:spPr>
          <a:xfrm>
            <a:off x="441246" y="3950002"/>
            <a:ext cx="5199700" cy="2334888"/>
          </a:xfrm>
          <a:prstGeom prst="rect">
            <a:avLst/>
          </a:prstGeom>
        </p:spPr>
      </p:pic>
    </p:spTree>
    <p:extLst>
      <p:ext uri="{BB962C8B-B14F-4D97-AF65-F5344CB8AC3E}">
        <p14:creationId xmlns:p14="http://schemas.microsoft.com/office/powerpoint/2010/main" val="2775933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1821"/>
            <a:ext cx="10515600" cy="631064"/>
          </a:xfrm>
        </p:spPr>
        <p:txBody>
          <a:bodyPr>
            <a:normAutofit fontScale="90000"/>
          </a:bodyPr>
          <a:lstStyle/>
          <a:p>
            <a:pPr algn="r"/>
            <a:r>
              <a:rPr lang="es-EC" b="1" dirty="0" smtClean="0"/>
              <a:t>INFORME POR VARIABLE                </a:t>
            </a:r>
            <a:r>
              <a:rPr lang="es-EC" sz="2200" b="1" dirty="0"/>
              <a:t>(PAG </a:t>
            </a:r>
            <a:r>
              <a:rPr lang="es-EC" sz="2200" b="1" dirty="0" smtClean="0"/>
              <a:t>70)</a:t>
            </a:r>
            <a:r>
              <a:rPr lang="es-EC" b="1" dirty="0" smtClean="0"/>
              <a:t/>
            </a:r>
            <a:br>
              <a:rPr lang="es-EC" b="1" dirty="0" smtClean="0"/>
            </a:br>
            <a:endParaRPr lang="es-EC" b="1" dirty="0"/>
          </a:p>
        </p:txBody>
      </p:sp>
      <p:sp>
        <p:nvSpPr>
          <p:cNvPr id="3" name="Marcador de contenido 2"/>
          <p:cNvSpPr>
            <a:spLocks noGrp="1"/>
          </p:cNvSpPr>
          <p:nvPr>
            <p:ph sz="half" idx="1"/>
          </p:nvPr>
        </p:nvSpPr>
        <p:spPr>
          <a:xfrm>
            <a:off x="360608" y="695459"/>
            <a:ext cx="5811592" cy="5872766"/>
          </a:xfrm>
        </p:spPr>
        <p:txBody>
          <a:bodyPr/>
          <a:lstStyle/>
          <a:p>
            <a:r>
              <a:rPr lang="es-EC" dirty="0" smtClean="0"/>
              <a:t>TASA DE EMPLEO: este índice según datos  del INEC ha mantenido un comportamiento  de crecimiento  a nivel nacional , pero a nivel del sector estudiado ha tenido una contracción del 17%  en el periodo, surgiendo  un índice  de empleos promedio al año del 5 personas.  </a:t>
            </a:r>
          </a:p>
          <a:p>
            <a:endParaRPr lang="es-EC" dirty="0"/>
          </a:p>
        </p:txBody>
      </p:sp>
      <p:sp>
        <p:nvSpPr>
          <p:cNvPr id="4" name="Marcador de contenido 3"/>
          <p:cNvSpPr>
            <a:spLocks noGrp="1"/>
          </p:cNvSpPr>
          <p:nvPr>
            <p:ph sz="half" idx="2"/>
          </p:nvPr>
        </p:nvSpPr>
        <p:spPr>
          <a:xfrm>
            <a:off x="6172200" y="695459"/>
            <a:ext cx="5659192" cy="5872766"/>
          </a:xfrm>
        </p:spPr>
        <p:txBody>
          <a:bodyPr/>
          <a:lstStyle/>
          <a:p>
            <a:r>
              <a:rPr lang="es-EC" dirty="0" smtClean="0"/>
              <a:t>TASA DE DESEMPLEO: según datos oficiales la tasa de  desempleo a nivel nacional   en los 5 años estudiados ha tenido un comportamiento de contracción con un promedio de 4, 21%, lo cual no se refleja en el sector estudiado puesto que en este se han perdido 894 empleos en el mismo tiempo.</a:t>
            </a:r>
          </a:p>
          <a:p>
            <a:endParaRPr lang="es-EC" dirty="0"/>
          </a:p>
        </p:txBody>
      </p:sp>
      <p:pic>
        <p:nvPicPr>
          <p:cNvPr id="5" name="Imagen 4"/>
          <p:cNvPicPr>
            <a:picLocks noChangeAspect="1"/>
          </p:cNvPicPr>
          <p:nvPr/>
        </p:nvPicPr>
        <p:blipFill>
          <a:blip r:embed="rId2" cstate="print"/>
          <a:stretch>
            <a:fillRect/>
          </a:stretch>
        </p:blipFill>
        <p:spPr>
          <a:xfrm>
            <a:off x="596865" y="4185634"/>
            <a:ext cx="4928172" cy="2139136"/>
          </a:xfrm>
          <a:prstGeom prst="rect">
            <a:avLst/>
          </a:prstGeom>
        </p:spPr>
      </p:pic>
      <p:graphicFrame>
        <p:nvGraphicFramePr>
          <p:cNvPr id="6" name="Gráfico 5"/>
          <p:cNvGraphicFramePr/>
          <p:nvPr>
            <p:extLst>
              <p:ext uri="{D42A27DB-BD31-4B8C-83A1-F6EECF244321}">
                <p14:modId xmlns:p14="http://schemas.microsoft.com/office/powerpoint/2010/main" val="3715859048"/>
              </p:ext>
            </p:extLst>
          </p:nvPr>
        </p:nvGraphicFramePr>
        <p:xfrm>
          <a:off x="6540321" y="4234860"/>
          <a:ext cx="4572000" cy="1985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43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8942"/>
            <a:ext cx="10515600" cy="734096"/>
          </a:xfrm>
        </p:spPr>
        <p:txBody>
          <a:bodyPr/>
          <a:lstStyle/>
          <a:p>
            <a:pPr algn="r"/>
            <a:r>
              <a:rPr lang="es-EC" dirty="0" smtClean="0"/>
              <a:t>INFORME POR  VARIABLE            </a:t>
            </a:r>
            <a:r>
              <a:rPr lang="es-EC" sz="2000" b="1" dirty="0" smtClean="0"/>
              <a:t>(</a:t>
            </a:r>
            <a:r>
              <a:rPr lang="es-EC" sz="2000" b="1" dirty="0"/>
              <a:t>PAG </a:t>
            </a:r>
            <a:r>
              <a:rPr lang="es-EC" sz="2000" b="1" dirty="0" smtClean="0"/>
              <a:t>78)</a:t>
            </a:r>
            <a:endParaRPr lang="es-EC" dirty="0"/>
          </a:p>
        </p:txBody>
      </p:sp>
      <p:sp>
        <p:nvSpPr>
          <p:cNvPr id="3" name="Marcador de contenido 2"/>
          <p:cNvSpPr>
            <a:spLocks noGrp="1"/>
          </p:cNvSpPr>
          <p:nvPr>
            <p:ph sz="half" idx="1"/>
          </p:nvPr>
        </p:nvSpPr>
        <p:spPr>
          <a:xfrm>
            <a:off x="180304" y="953038"/>
            <a:ext cx="5718220" cy="5705339"/>
          </a:xfrm>
        </p:spPr>
        <p:txBody>
          <a:bodyPr>
            <a:normAutofit/>
          </a:bodyPr>
          <a:lstStyle/>
          <a:p>
            <a:r>
              <a:rPr lang="es-EC" dirty="0" smtClean="0"/>
              <a:t>PRECIO: </a:t>
            </a:r>
            <a:r>
              <a:rPr lang="es-EC" sz="1800" dirty="0" smtClean="0"/>
              <a:t> </a:t>
            </a:r>
            <a:r>
              <a:rPr lang="es-ES" sz="2000" dirty="0" smtClean="0"/>
              <a:t>El porcentaje de crecimiento promedio de los precios de las prendas elaboradas  por la industria textil investigada es del  11 al 15 % anual. Y como máximo un 20% este fenómeno se da en respuesta  a que los costos también se incrementaron  por tal razón desencadena una afección  igualitaria en los precios de venta del producto que elabora la industria.</a:t>
            </a:r>
            <a:endParaRPr lang="es-EC" sz="2000" dirty="0"/>
          </a:p>
          <a:p>
            <a:endParaRPr lang="es-EC" dirty="0"/>
          </a:p>
        </p:txBody>
      </p:sp>
      <p:sp>
        <p:nvSpPr>
          <p:cNvPr id="4" name="Marcador de contenido 3"/>
          <p:cNvSpPr>
            <a:spLocks noGrp="1"/>
          </p:cNvSpPr>
          <p:nvPr>
            <p:ph sz="half" idx="2"/>
          </p:nvPr>
        </p:nvSpPr>
        <p:spPr>
          <a:xfrm>
            <a:off x="6172200" y="953038"/>
            <a:ext cx="5839496" cy="5475897"/>
          </a:xfrm>
        </p:spPr>
        <p:txBody>
          <a:bodyPr>
            <a:normAutofit/>
          </a:bodyPr>
          <a:lstStyle/>
          <a:p>
            <a:r>
              <a:rPr lang="es-EC" sz="3600" dirty="0" smtClean="0"/>
              <a:t>OFERTA: </a:t>
            </a:r>
            <a:r>
              <a:rPr lang="es-EC" sz="2400" dirty="0" smtClean="0"/>
              <a:t>La oferta del sector textil ha disminuido en la mayoría de los casos  de las empresas estudiadas, las principales razones  son la entrada de productos importados, los costos de producción y la competencia </a:t>
            </a:r>
          </a:p>
          <a:p>
            <a:endParaRPr lang="es-EC" dirty="0"/>
          </a:p>
        </p:txBody>
      </p:sp>
      <p:graphicFrame>
        <p:nvGraphicFramePr>
          <p:cNvPr id="5" name="Gráfico 4"/>
          <p:cNvGraphicFramePr/>
          <p:nvPr>
            <p:extLst>
              <p:ext uri="{D42A27DB-BD31-4B8C-83A1-F6EECF244321}">
                <p14:modId xmlns:p14="http://schemas.microsoft.com/office/powerpoint/2010/main" val="624761295"/>
              </p:ext>
            </p:extLst>
          </p:nvPr>
        </p:nvGraphicFramePr>
        <p:xfrm>
          <a:off x="666811" y="3882335"/>
          <a:ext cx="4572000" cy="2473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506583021"/>
              </p:ext>
            </p:extLst>
          </p:nvPr>
        </p:nvGraphicFramePr>
        <p:xfrm>
          <a:off x="6623539" y="3541248"/>
          <a:ext cx="5263662" cy="2887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408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9151"/>
            <a:ext cx="10515600" cy="858129"/>
          </a:xfrm>
        </p:spPr>
        <p:txBody>
          <a:bodyPr/>
          <a:lstStyle/>
          <a:p>
            <a:pPr algn="r"/>
            <a:r>
              <a:rPr lang="es-EC" b="1" dirty="0" smtClean="0"/>
              <a:t>INFORME POR </a:t>
            </a:r>
            <a:r>
              <a:rPr lang="es-EC" b="1" dirty="0"/>
              <a:t>VARIABLES  </a:t>
            </a:r>
            <a:r>
              <a:rPr lang="es-EC" b="1" dirty="0" smtClean="0"/>
              <a:t>           </a:t>
            </a:r>
            <a:r>
              <a:rPr lang="es-EC" sz="1800" b="1" dirty="0"/>
              <a:t>(PAG </a:t>
            </a:r>
            <a:r>
              <a:rPr lang="es-EC" sz="1800" b="1" dirty="0" smtClean="0"/>
              <a:t>82) </a:t>
            </a:r>
            <a:endParaRPr lang="es-EC" sz="1800" b="1" dirty="0"/>
          </a:p>
        </p:txBody>
      </p:sp>
      <p:sp>
        <p:nvSpPr>
          <p:cNvPr id="3" name="Marcador de contenido 2"/>
          <p:cNvSpPr>
            <a:spLocks noGrp="1"/>
          </p:cNvSpPr>
          <p:nvPr>
            <p:ph sz="half" idx="1"/>
          </p:nvPr>
        </p:nvSpPr>
        <p:spPr>
          <a:xfrm>
            <a:off x="317695" y="1097280"/>
            <a:ext cx="5421923" cy="5528603"/>
          </a:xfrm>
        </p:spPr>
        <p:txBody>
          <a:bodyPr/>
          <a:lstStyle/>
          <a:p>
            <a:r>
              <a:rPr lang="es-EC" dirty="0" smtClean="0"/>
              <a:t>DEMANDA: este indicador  ha disminuido en un 22%  reflejado a través de las ventas del sector por razones  como el precio y la entrada de productos importados.</a:t>
            </a:r>
          </a:p>
          <a:p>
            <a:endParaRPr lang="es-EC" dirty="0"/>
          </a:p>
        </p:txBody>
      </p:sp>
      <p:sp>
        <p:nvSpPr>
          <p:cNvPr id="4" name="Marcador de contenido 3"/>
          <p:cNvSpPr>
            <a:spLocks noGrp="1"/>
          </p:cNvSpPr>
          <p:nvPr>
            <p:ph sz="half" idx="2"/>
          </p:nvPr>
        </p:nvSpPr>
        <p:spPr>
          <a:xfrm>
            <a:off x="6063175" y="1097280"/>
            <a:ext cx="5922499" cy="5528603"/>
          </a:xfrm>
        </p:spPr>
        <p:txBody>
          <a:bodyPr/>
          <a:lstStyle/>
          <a:p>
            <a:r>
              <a:rPr lang="es-EC" dirty="0" smtClean="0"/>
              <a:t>DESARROLLO DE MERCADO: los empresarios del sector determinan que los textiles del sector estudiado si tienen oportunidad de exportación  siendo atractivos en los diferentes mercados pero en la actualidad se encuentran trabas  que no lo permiten.</a:t>
            </a:r>
          </a:p>
          <a:p>
            <a:endParaRPr lang="es-EC" dirty="0"/>
          </a:p>
        </p:txBody>
      </p:sp>
      <p:graphicFrame>
        <p:nvGraphicFramePr>
          <p:cNvPr id="5" name="Gráfico 4"/>
          <p:cNvGraphicFramePr/>
          <p:nvPr>
            <p:extLst>
              <p:ext uri="{D42A27DB-BD31-4B8C-83A1-F6EECF244321}">
                <p14:modId xmlns:p14="http://schemas.microsoft.com/office/powerpoint/2010/main" val="2036021578"/>
              </p:ext>
            </p:extLst>
          </p:nvPr>
        </p:nvGraphicFramePr>
        <p:xfrm>
          <a:off x="703384" y="3297774"/>
          <a:ext cx="4572000" cy="28920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623199830"/>
              </p:ext>
            </p:extLst>
          </p:nvPr>
        </p:nvGraphicFramePr>
        <p:xfrm>
          <a:off x="6581336" y="4260044"/>
          <a:ext cx="4572000" cy="2220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9046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8064"/>
          </a:xfrm>
        </p:spPr>
        <p:txBody>
          <a:bodyPr>
            <a:noAutofit/>
          </a:bodyPr>
          <a:lstStyle/>
          <a:p>
            <a:pPr algn="r"/>
            <a:r>
              <a:rPr lang="es-EC" b="1" dirty="0" smtClean="0"/>
              <a:t>OBJETIVOS                        </a:t>
            </a:r>
            <a:r>
              <a:rPr lang="es-EC" sz="1400" b="1" dirty="0" smtClean="0"/>
              <a:t>(PAG 3)</a:t>
            </a:r>
            <a:endParaRPr lang="es-EC" b="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995860637"/>
              </p:ext>
            </p:extLst>
          </p:nvPr>
        </p:nvGraphicFramePr>
        <p:xfrm>
          <a:off x="838200" y="927279"/>
          <a:ext cx="10868696" cy="539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978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 y="42202"/>
            <a:ext cx="10515600" cy="801859"/>
          </a:xfrm>
        </p:spPr>
        <p:txBody>
          <a:bodyPr>
            <a:normAutofit/>
          </a:bodyPr>
          <a:lstStyle/>
          <a:p>
            <a:pPr algn="ctr"/>
            <a:r>
              <a:rPr lang="es-EC" b="1" dirty="0"/>
              <a:t>CONCLUSIONES </a:t>
            </a:r>
            <a:r>
              <a:rPr lang="es-EC" b="1" dirty="0" smtClean="0"/>
              <a:t>    </a:t>
            </a:r>
            <a:r>
              <a:rPr lang="es-EC" sz="2400" b="1" dirty="0" smtClean="0"/>
              <a:t>(</a:t>
            </a:r>
            <a:r>
              <a:rPr lang="es-EC" sz="2400" b="1" dirty="0"/>
              <a:t>PAG </a:t>
            </a:r>
            <a:r>
              <a:rPr lang="es-EC" sz="2400" b="1" dirty="0" smtClean="0"/>
              <a:t>103) </a:t>
            </a:r>
            <a:endParaRPr lang="es-EC" b="1" dirty="0"/>
          </a:p>
        </p:txBody>
      </p:sp>
      <p:pic>
        <p:nvPicPr>
          <p:cNvPr id="5" name="Marcador de contenido 4"/>
          <p:cNvPicPr>
            <a:picLocks noGrp="1" noChangeAspect="1"/>
          </p:cNvPicPr>
          <p:nvPr>
            <p:ph sz="half" idx="1"/>
          </p:nvPr>
        </p:nvPicPr>
        <p:blipFill>
          <a:blip r:embed="rId2" cstate="print"/>
          <a:stretch>
            <a:fillRect/>
          </a:stretch>
        </p:blipFill>
        <p:spPr>
          <a:xfrm>
            <a:off x="838200" y="844061"/>
            <a:ext cx="1328738" cy="5332901"/>
          </a:xfrm>
          <a:prstGeom prst="rect">
            <a:avLst/>
          </a:prstGeom>
        </p:spPr>
      </p:pic>
      <p:graphicFrame>
        <p:nvGraphicFramePr>
          <p:cNvPr id="6" name="Marcador de contenido 5"/>
          <p:cNvGraphicFramePr>
            <a:graphicFrameLocks noGrp="1"/>
          </p:cNvGraphicFramePr>
          <p:nvPr>
            <p:ph sz="half" idx="2"/>
            <p:extLst>
              <p:ext uri="{D42A27DB-BD31-4B8C-83A1-F6EECF244321}">
                <p14:modId xmlns:p14="http://schemas.microsoft.com/office/powerpoint/2010/main" val="1333719393"/>
              </p:ext>
            </p:extLst>
          </p:nvPr>
        </p:nvGraphicFramePr>
        <p:xfrm>
          <a:off x="2644775" y="703263"/>
          <a:ext cx="9326563"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180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4546"/>
            <a:ext cx="10515600" cy="540913"/>
          </a:xfrm>
        </p:spPr>
        <p:txBody>
          <a:bodyPr>
            <a:normAutofit fontScale="90000"/>
          </a:bodyPr>
          <a:lstStyle/>
          <a:p>
            <a:pPr algn="r"/>
            <a:r>
              <a:rPr lang="es-EC" b="1" dirty="0" smtClean="0"/>
              <a:t>CONCLUSIONES                   </a:t>
            </a:r>
            <a:r>
              <a:rPr lang="es-EC" sz="2400" b="1" dirty="0" smtClean="0"/>
              <a:t>(PAG 93)   </a:t>
            </a:r>
            <a:endParaRPr lang="es-EC" b="1" dirty="0"/>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3143250" y="1347787"/>
            <a:ext cx="5905500" cy="4162425"/>
          </a:xfrm>
          <a:prstGeom prst="rect">
            <a:avLst/>
          </a:prstGeom>
        </p:spPr>
      </p:pic>
      <p:graphicFrame>
        <p:nvGraphicFramePr>
          <p:cNvPr id="8" name="Marcador de contenido 7"/>
          <p:cNvGraphicFramePr>
            <a:graphicFrameLocks noGrp="1"/>
          </p:cNvGraphicFramePr>
          <p:nvPr>
            <p:ph sz="half" idx="1"/>
            <p:extLst>
              <p:ext uri="{D42A27DB-BD31-4B8C-83A1-F6EECF244321}">
                <p14:modId xmlns:p14="http://schemas.microsoft.com/office/powerpoint/2010/main" val="1192741127"/>
              </p:ext>
            </p:extLst>
          </p:nvPr>
        </p:nvGraphicFramePr>
        <p:xfrm>
          <a:off x="257577" y="695459"/>
          <a:ext cx="11616744" cy="5898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5361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678"/>
            <a:ext cx="10515600" cy="759654"/>
          </a:xfrm>
        </p:spPr>
        <p:txBody>
          <a:bodyPr/>
          <a:lstStyle/>
          <a:p>
            <a:pPr algn="r"/>
            <a:r>
              <a:rPr lang="es-EC" b="1" dirty="0" smtClean="0"/>
              <a:t>RECOMENDACIONES          </a:t>
            </a:r>
            <a:r>
              <a:rPr lang="es-EC" sz="2000" b="1" dirty="0"/>
              <a:t>(PAG </a:t>
            </a:r>
            <a:r>
              <a:rPr lang="es-EC" sz="2000" b="1" dirty="0" smtClean="0"/>
              <a:t>104) </a:t>
            </a:r>
            <a:endParaRPr lang="es-EC" sz="2000" b="1" dirty="0"/>
          </a:p>
        </p:txBody>
      </p:sp>
      <p:pic>
        <p:nvPicPr>
          <p:cNvPr id="5" name="Marcador de contenido 4"/>
          <p:cNvPicPr>
            <a:picLocks noGrp="1" noChangeAspect="1"/>
          </p:cNvPicPr>
          <p:nvPr>
            <p:ph sz="half" idx="1"/>
          </p:nvPr>
        </p:nvPicPr>
        <p:blipFill>
          <a:blip r:embed="rId2" cstate="print"/>
          <a:stretch>
            <a:fillRect/>
          </a:stretch>
        </p:blipFill>
        <p:spPr>
          <a:xfrm>
            <a:off x="407963" y="900332"/>
            <a:ext cx="2405575" cy="5683348"/>
          </a:xfrm>
          <a:prstGeom prst="rect">
            <a:avLst/>
          </a:prstGeom>
        </p:spPr>
      </p:pic>
      <p:sp>
        <p:nvSpPr>
          <p:cNvPr id="4" name="Marcador de contenido 3"/>
          <p:cNvSpPr>
            <a:spLocks noGrp="1"/>
          </p:cNvSpPr>
          <p:nvPr>
            <p:ph sz="half" idx="2"/>
          </p:nvPr>
        </p:nvSpPr>
        <p:spPr>
          <a:xfrm>
            <a:off x="3243775" y="900332"/>
            <a:ext cx="8727831" cy="5683348"/>
          </a:xfrm>
        </p:spPr>
        <p:txBody>
          <a:bodyPr>
            <a:normAutofit lnSpcReduction="10000"/>
          </a:bodyPr>
          <a:lstStyle/>
          <a:p>
            <a:pPr>
              <a:buFont typeface="Wingdings" panose="05000000000000000000" pitchFamily="2" charset="2"/>
              <a:buChar char="ü"/>
            </a:pPr>
            <a:r>
              <a:rPr lang="es-EC" dirty="0"/>
              <a:t>Desarrollar un plan de marketing para que  las empresas textiles   hagan atractivo sus productos en el mercado del Distrito Metropolitano de Quito e incrementen sus ventas, el mismo que debe basarse en priorizar temas como: precio, calidad, publicidad, moda </a:t>
            </a:r>
            <a:r>
              <a:rPr lang="es-EC" dirty="0" smtClean="0"/>
              <a:t>actual</a:t>
            </a:r>
          </a:p>
          <a:p>
            <a:pPr lvl="0">
              <a:buFont typeface="Wingdings" panose="05000000000000000000" pitchFamily="2" charset="2"/>
              <a:buChar char="ü"/>
            </a:pPr>
            <a:r>
              <a:rPr lang="es-EC" dirty="0"/>
              <a:t>Fomentar la producción textil de las PYMES del D. M. de Quito a través de la implementación de incentivos tributarios a dicha industria tomando como ejemplo la exoneración de impuestos por importación de materias primas, insumos, materiales y maquinaria necesarios para el desarrollo económico de dichas instituciones.</a:t>
            </a:r>
          </a:p>
          <a:p>
            <a:pPr>
              <a:buFont typeface="Wingdings" panose="05000000000000000000" pitchFamily="2" charset="2"/>
              <a:buChar char="ü"/>
            </a:pPr>
            <a:r>
              <a:rPr lang="es-EC" dirty="0"/>
              <a:t>Incrementar y simplificar las facilidades de inversión de capital en las PYMES de la industria textil del D.M. de Quito de forma tal que se logre captar mayores recursos económicos </a:t>
            </a:r>
          </a:p>
        </p:txBody>
      </p:sp>
    </p:spTree>
    <p:extLst>
      <p:ext uri="{BB962C8B-B14F-4D97-AF65-F5344CB8AC3E}">
        <p14:creationId xmlns:p14="http://schemas.microsoft.com/office/powerpoint/2010/main" val="985902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1015"/>
            <a:ext cx="10515600" cy="745589"/>
          </a:xfrm>
        </p:spPr>
        <p:txBody>
          <a:bodyPr>
            <a:normAutofit/>
          </a:bodyPr>
          <a:lstStyle/>
          <a:p>
            <a:pPr algn="ctr"/>
            <a:r>
              <a:rPr lang="es-EC" b="1" dirty="0" smtClean="0"/>
              <a:t>RECOMENDACIONES    </a:t>
            </a:r>
            <a:r>
              <a:rPr lang="es-EC" sz="2000" b="1" dirty="0"/>
              <a:t>(PAG </a:t>
            </a:r>
            <a:r>
              <a:rPr lang="es-EC" sz="2000" b="1" dirty="0" smtClean="0"/>
              <a:t>104) </a:t>
            </a:r>
            <a:endParaRPr lang="es-EC" b="1" dirty="0"/>
          </a:p>
        </p:txBody>
      </p:sp>
      <p:sp>
        <p:nvSpPr>
          <p:cNvPr id="4" name="Marcador de contenido 3"/>
          <p:cNvSpPr>
            <a:spLocks noGrp="1"/>
          </p:cNvSpPr>
          <p:nvPr>
            <p:ph sz="half" idx="2"/>
          </p:nvPr>
        </p:nvSpPr>
        <p:spPr>
          <a:xfrm>
            <a:off x="3622675" y="956604"/>
            <a:ext cx="8194187" cy="5598941"/>
          </a:xfrm>
        </p:spPr>
        <p:txBody>
          <a:bodyPr>
            <a:normAutofit lnSpcReduction="10000"/>
          </a:bodyPr>
          <a:lstStyle/>
          <a:p>
            <a:pPr>
              <a:buFont typeface="Wingdings" panose="05000000000000000000" pitchFamily="2" charset="2"/>
              <a:buChar char="ü"/>
            </a:pPr>
            <a:r>
              <a:rPr lang="es-EC" dirty="0"/>
              <a:t>Incentivar la innovación y creatividad personal de los propietarios y personal de la industria textil de las PYMES del D.M. de Quito  a partir de capacitaciones  de diseño y </a:t>
            </a:r>
            <a:r>
              <a:rPr lang="es-EC" dirty="0" smtClean="0"/>
              <a:t>moda.</a:t>
            </a:r>
          </a:p>
          <a:p>
            <a:pPr lvl="0">
              <a:buFont typeface="Wingdings" panose="05000000000000000000" pitchFamily="2" charset="2"/>
              <a:buChar char="ü"/>
            </a:pPr>
            <a:r>
              <a:rPr lang="es-EC" dirty="0"/>
              <a:t>Ampliar la oferta del mercado para las PYMES a través de la disminución en los costos de producción y oferta de productos de mayor calidad a precios competitivos en comparación con los textiles importados.</a:t>
            </a:r>
          </a:p>
          <a:p>
            <a:pPr>
              <a:buFont typeface="Wingdings" panose="05000000000000000000" pitchFamily="2" charset="2"/>
              <a:buChar char="ü"/>
            </a:pPr>
            <a:r>
              <a:rPr lang="es-EC" dirty="0"/>
              <a:t>Desarrollar campañas de difusión y propaganda de los productos textiles elaborados por las PYMES del D. M. de Quito de modo que el consumidor sea capaz de conocer la calidad y ventajas de los textiles nacionales </a:t>
            </a:r>
          </a:p>
        </p:txBody>
      </p:sp>
      <p:pic>
        <p:nvPicPr>
          <p:cNvPr id="5" name="Marcador de contenido 4"/>
          <p:cNvPicPr>
            <a:picLocks noGrp="1" noChangeAspect="1"/>
          </p:cNvPicPr>
          <p:nvPr>
            <p:ph sz="half" idx="1"/>
          </p:nvPr>
        </p:nvPicPr>
        <p:blipFill>
          <a:blip r:embed="rId2" cstate="print"/>
          <a:stretch>
            <a:fillRect/>
          </a:stretch>
        </p:blipFill>
        <p:spPr>
          <a:xfrm>
            <a:off x="375138" y="956604"/>
            <a:ext cx="2784475" cy="5331654"/>
          </a:xfrm>
          <a:prstGeom prst="rect">
            <a:avLst/>
          </a:prstGeom>
        </p:spPr>
      </p:pic>
    </p:spTree>
    <p:extLst>
      <p:ext uri="{BB962C8B-B14F-4D97-AF65-F5344CB8AC3E}">
        <p14:creationId xmlns:p14="http://schemas.microsoft.com/office/powerpoint/2010/main" val="774631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8813"/>
            <a:ext cx="10515600" cy="759655"/>
          </a:xfrm>
        </p:spPr>
        <p:txBody>
          <a:bodyPr/>
          <a:lstStyle/>
          <a:p>
            <a:pPr algn="r"/>
            <a:r>
              <a:rPr lang="es-EC" b="1" dirty="0" smtClean="0"/>
              <a:t>PROPUESTA DE </a:t>
            </a:r>
            <a:r>
              <a:rPr lang="es-EC" b="1" dirty="0"/>
              <a:t>VALOR </a:t>
            </a:r>
            <a:r>
              <a:rPr lang="es-EC" b="1" dirty="0" smtClean="0"/>
              <a:t>              </a:t>
            </a:r>
            <a:r>
              <a:rPr lang="es-EC" sz="2000" b="1" dirty="0" smtClean="0"/>
              <a:t>(</a:t>
            </a:r>
            <a:r>
              <a:rPr lang="es-EC" sz="2000" b="1" dirty="0"/>
              <a:t>PAG </a:t>
            </a:r>
            <a:r>
              <a:rPr lang="es-EC" sz="2000" b="1" dirty="0" smtClean="0"/>
              <a:t>112) </a:t>
            </a:r>
            <a:endParaRPr lang="es-EC" b="1" dirty="0"/>
          </a:p>
        </p:txBody>
      </p:sp>
      <p:pic>
        <p:nvPicPr>
          <p:cNvPr id="5" name="Imagen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349306" y="1672919"/>
            <a:ext cx="7299860" cy="3986458"/>
          </a:xfrm>
          <a:prstGeom prst="rect">
            <a:avLst/>
          </a:prstGeom>
        </p:spPr>
      </p:pic>
      <p:sp>
        <p:nvSpPr>
          <p:cNvPr id="3" name="Marcador de contenido 2"/>
          <p:cNvSpPr>
            <a:spLocks noGrp="1"/>
          </p:cNvSpPr>
          <p:nvPr>
            <p:ph sz="half" idx="1"/>
          </p:nvPr>
        </p:nvSpPr>
        <p:spPr>
          <a:xfrm>
            <a:off x="211015" y="773723"/>
            <a:ext cx="11648049" cy="5950634"/>
          </a:xfrm>
        </p:spPr>
        <p:txBody>
          <a:bodyPr>
            <a:normAutofit fontScale="92500" lnSpcReduction="10000"/>
          </a:bodyPr>
          <a:lstStyle/>
          <a:p>
            <a:pPr marL="0" indent="0" algn="just">
              <a:buNone/>
            </a:pPr>
            <a:r>
              <a:rPr lang="es-EC" dirty="0"/>
              <a:t>El incentivo fiscal actúa como un agente que toma una porción para multiplicar resultados en otra sección, es decir que al dar un incentivo tributario  que puede ser sobre el impuesto a la renta el gobierno deja de recibir una porción de impuestos, pero por otro lado al incrementar el nivel productivo de las entidades e incentivar el consumo nacional, este recibe multiplicado el incentivo   en impuestos sobre las ventas que puedan alcanzar las organizaciones beneficiadas</a:t>
            </a:r>
            <a:r>
              <a:rPr lang="es-EC" dirty="0" smtClean="0"/>
              <a:t>.</a:t>
            </a:r>
          </a:p>
          <a:p>
            <a:pPr marL="0" indent="0" algn="just">
              <a:buNone/>
            </a:pPr>
            <a:r>
              <a:rPr lang="es-EC" dirty="0"/>
              <a:t>Los incentivos tributarios   no solo son ayuda para incentivar la producción nacional como tal sino que es un beneficio que atrae a la inversión extranjera,  de esta manera las empresas textiles  desarrollaran su nivel productivo   al mismo tiempo que pueden obtener mejor calidad en los productos y precios atractivos para el mercado.</a:t>
            </a:r>
          </a:p>
          <a:p>
            <a:pPr marL="0" indent="0" algn="just">
              <a:buNone/>
            </a:pPr>
            <a:r>
              <a:rPr lang="es-EC" dirty="0"/>
              <a:t>Como un punto adicional que apoyaría la propuesta actual  se debe reducir el porcentaje en las comisiones que cobran las empresas emisoras de las tarjetas de crédito por los cobros con tarjetas de débito o crédito puesto que estos van desde el 5 al 10% depende la empresa  emisora de la tarjeta y dicho porcentaje podría  afectar directamente al precio del producto a fin de economizarlo y garantizar un precio accesible al cliente</a:t>
            </a:r>
            <a:r>
              <a:rPr lang="es-EC" dirty="0" smtClean="0"/>
              <a:t>.</a:t>
            </a:r>
            <a:endParaRPr lang="es-EC" dirty="0"/>
          </a:p>
          <a:p>
            <a:pPr marL="0" indent="0" algn="just">
              <a:buNone/>
            </a:pPr>
            <a:endParaRPr lang="es-EC" dirty="0" smtClean="0"/>
          </a:p>
          <a:p>
            <a:pPr algn="just"/>
            <a:endParaRPr lang="es-EC" dirty="0"/>
          </a:p>
        </p:txBody>
      </p:sp>
    </p:spTree>
    <p:extLst>
      <p:ext uri="{BB962C8B-B14F-4D97-AF65-F5344CB8AC3E}">
        <p14:creationId xmlns:p14="http://schemas.microsoft.com/office/powerpoint/2010/main" val="1180600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838200" y="562708"/>
            <a:ext cx="10626969" cy="5614255"/>
          </a:xfrm>
          <a:prstGeom prst="ellipse">
            <a:avLst/>
          </a:prstGeom>
          <a: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a:blipFill>
        </p:spPr>
        <p:style>
          <a:lnRef idx="1">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8" name="Marcador de contenido 7"/>
          <p:cNvSpPr>
            <a:spLocks noGrp="1"/>
          </p:cNvSpPr>
          <p:nvPr>
            <p:ph sz="half" idx="1"/>
          </p:nvPr>
        </p:nvSpPr>
        <p:spPr>
          <a:xfrm>
            <a:off x="838200" y="1631852"/>
            <a:ext cx="10387818" cy="2391508"/>
          </a:xfrm>
        </p:spPr>
        <p:txBody>
          <a:bodyPr>
            <a:noAutofit/>
          </a:bodyPr>
          <a:lstStyle/>
          <a:p>
            <a:pPr marL="0" indent="0" algn="ctr">
              <a:buNone/>
            </a:pPr>
            <a:r>
              <a:rPr lang="es-EC" sz="21000" dirty="0" smtClean="0"/>
              <a:t>GRACIAS</a:t>
            </a:r>
          </a:p>
          <a:p>
            <a:pPr marL="0" indent="0">
              <a:buNone/>
            </a:pPr>
            <a:endParaRPr lang="es-EC" sz="21000" dirty="0"/>
          </a:p>
        </p:txBody>
      </p:sp>
    </p:spTree>
    <p:extLst>
      <p:ext uri="{BB962C8B-B14F-4D97-AF65-F5344CB8AC3E}">
        <p14:creationId xmlns:p14="http://schemas.microsoft.com/office/powerpoint/2010/main" val="320301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81095"/>
          </a:xfrm>
        </p:spPr>
        <p:txBody>
          <a:bodyPr>
            <a:normAutofit/>
          </a:bodyPr>
          <a:lstStyle/>
          <a:p>
            <a:pPr algn="r"/>
            <a:r>
              <a:rPr lang="es-EC" sz="4800" b="1" dirty="0" smtClean="0"/>
              <a:t>HIPOTESIS                        </a:t>
            </a:r>
            <a:r>
              <a:rPr lang="es-EC" sz="1800" b="1" dirty="0" smtClean="0"/>
              <a:t>(PAG 41)</a:t>
            </a:r>
            <a:endParaRPr lang="es-EC" sz="4800" b="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873599722"/>
              </p:ext>
            </p:extLst>
          </p:nvPr>
        </p:nvGraphicFramePr>
        <p:xfrm>
          <a:off x="838200" y="1146175"/>
          <a:ext cx="10636250" cy="503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13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78677"/>
            <a:ext cx="10515600" cy="672662"/>
          </a:xfrm>
        </p:spPr>
        <p:txBody>
          <a:bodyPr>
            <a:normAutofit fontScale="90000"/>
          </a:bodyPr>
          <a:lstStyle/>
          <a:p>
            <a:pPr algn="ctr"/>
            <a:r>
              <a:rPr lang="es-EC" dirty="0" smtClean="0"/>
              <a:t>CONTENIDO DEL TRABAJO</a:t>
            </a:r>
            <a:endParaRPr lang="es-EC" dirty="0"/>
          </a:p>
        </p:txBody>
      </p:sp>
      <p:graphicFrame>
        <p:nvGraphicFramePr>
          <p:cNvPr id="5" name="4 Marcador de contenido"/>
          <p:cNvGraphicFramePr>
            <a:graphicFrameLocks noGrp="1"/>
          </p:cNvGraphicFramePr>
          <p:nvPr>
            <p:ph sz="half" idx="1"/>
          </p:nvPr>
        </p:nvGraphicFramePr>
        <p:xfrm>
          <a:off x="273050" y="841375"/>
          <a:ext cx="11625263" cy="576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304"/>
            <a:ext cx="10515600" cy="682581"/>
          </a:xfrm>
        </p:spPr>
        <p:txBody>
          <a:bodyPr>
            <a:normAutofit fontScale="90000"/>
          </a:bodyPr>
          <a:lstStyle/>
          <a:p>
            <a:pPr algn="r"/>
            <a:r>
              <a:rPr lang="es-EC" b="1" dirty="0" smtClean="0"/>
              <a:t>INDUSTRIA TEXTIL EN EL ECUADOR      </a:t>
            </a:r>
            <a:r>
              <a:rPr lang="es-EC" sz="1800" b="1" dirty="0" smtClean="0"/>
              <a:t>(PAG 43)</a:t>
            </a:r>
            <a:endParaRPr lang="es-EC" b="1" dirty="0"/>
          </a:p>
        </p:txBody>
      </p:sp>
      <p:pic>
        <p:nvPicPr>
          <p:cNvPr id="5" name="Marcador de contenido 4"/>
          <p:cNvPicPr>
            <a:picLocks noGrp="1" noChangeAspect="1"/>
          </p:cNvPicPr>
          <p:nvPr>
            <p:ph sz="half" idx="1"/>
          </p:nvPr>
        </p:nvPicPr>
        <p:blipFill>
          <a:blip r:embed="rId2"/>
          <a:stretch>
            <a:fillRect/>
          </a:stretch>
        </p:blipFill>
        <p:spPr>
          <a:xfrm>
            <a:off x="838200" y="1328738"/>
            <a:ext cx="4869015" cy="4848225"/>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6232940" y="1429555"/>
            <a:ext cx="5229257" cy="4108360"/>
          </a:xfrm>
          <a:prstGeom prst="rect">
            <a:avLst/>
          </a:prstGeom>
        </p:spPr>
      </p:pic>
    </p:spTree>
    <p:extLst>
      <p:ext uri="{BB962C8B-B14F-4D97-AF65-F5344CB8AC3E}">
        <p14:creationId xmlns:p14="http://schemas.microsoft.com/office/powerpoint/2010/main" val="72058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8216"/>
          </a:xfrm>
        </p:spPr>
        <p:txBody>
          <a:bodyPr/>
          <a:lstStyle/>
          <a:p>
            <a:pPr algn="r"/>
            <a:r>
              <a:rPr lang="es-EC" b="1" dirty="0" smtClean="0"/>
              <a:t>MARCO TEORICO                </a:t>
            </a:r>
            <a:r>
              <a:rPr lang="es-EC" sz="2000" b="1" dirty="0" smtClean="0"/>
              <a:t>(PAG 8)</a:t>
            </a:r>
            <a:endParaRPr lang="es-EC" b="1" dirty="0"/>
          </a:p>
        </p:txBody>
      </p:sp>
      <p:pic>
        <p:nvPicPr>
          <p:cNvPr id="7" name="Imagen 6"/>
          <p:cNvPicPr>
            <a:picLocks noChangeAspect="1"/>
          </p:cNvPicPr>
          <p:nvPr/>
        </p:nvPicPr>
        <p:blipFill>
          <a:blip r:embed="rId2" cstate="print"/>
          <a:stretch>
            <a:fillRect/>
          </a:stretch>
        </p:blipFill>
        <p:spPr>
          <a:xfrm>
            <a:off x="123288" y="1133342"/>
            <a:ext cx="3624464" cy="1979322"/>
          </a:xfrm>
          <a:prstGeom prst="rect">
            <a:avLst/>
          </a:prstGeom>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4430332" y="4546241"/>
            <a:ext cx="4159876" cy="2135612"/>
          </a:xfrm>
          <a:prstGeom prst="rect">
            <a:avLst/>
          </a:prstGeom>
        </p:spPr>
      </p:pic>
      <p:pic>
        <p:nvPicPr>
          <p:cNvPr id="10" name="Imagen 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9904927" y="1300765"/>
            <a:ext cx="2118907" cy="2125607"/>
          </a:xfrm>
          <a:prstGeom prst="rect">
            <a:avLst/>
          </a:prstGeom>
        </p:spPr>
      </p:pic>
      <p:graphicFrame>
        <p:nvGraphicFramePr>
          <p:cNvPr id="5" name="Marcador de contenido 4"/>
          <p:cNvGraphicFramePr>
            <a:graphicFrameLocks noGrp="1"/>
          </p:cNvGraphicFramePr>
          <p:nvPr>
            <p:ph sz="half" idx="2"/>
            <p:extLst>
              <p:ext uri="{D42A27DB-BD31-4B8C-83A1-F6EECF244321}">
                <p14:modId xmlns:p14="http://schemas.microsoft.com/office/powerpoint/2010/main" val="3179987794"/>
              </p:ext>
            </p:extLst>
          </p:nvPr>
        </p:nvGraphicFramePr>
        <p:xfrm>
          <a:off x="2125014" y="1455312"/>
          <a:ext cx="8075054" cy="3490173"/>
        </p:xfrm>
        <a:graphic>
          <a:graphicData uri="http://schemas.openxmlformats.org/drawingml/2006/table">
            <a:tbl>
              <a:tblPr firstRow="1" firstCol="1" bandRow="1">
                <a:tableStyleId>{E8B1032C-EA38-4F05-BA0D-38AFFFC7BED3}</a:tableStyleId>
              </a:tblPr>
              <a:tblGrid>
                <a:gridCol w="1841911"/>
                <a:gridCol w="2120734"/>
                <a:gridCol w="2338226"/>
                <a:gridCol w="1774183"/>
              </a:tblGrid>
              <a:tr h="435473">
                <a:tc gridSpan="4">
                  <a:txBody>
                    <a:bodyPr/>
                    <a:lstStyle/>
                    <a:p>
                      <a:pPr algn="ctr">
                        <a:lnSpc>
                          <a:spcPct val="115000"/>
                        </a:lnSpc>
                        <a:spcAft>
                          <a:spcPts val="0"/>
                        </a:spcAft>
                      </a:pPr>
                      <a:r>
                        <a:rPr lang="es-EC" sz="1100" dirty="0">
                          <a:effectLst/>
                        </a:rPr>
                        <a:t>MATRIZ DE VARIABLES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855560">
                <a:tc>
                  <a:txBody>
                    <a:bodyPr/>
                    <a:lstStyle/>
                    <a:p>
                      <a:pPr algn="ctr">
                        <a:lnSpc>
                          <a:spcPct val="115000"/>
                        </a:lnSpc>
                        <a:spcAft>
                          <a:spcPts val="0"/>
                        </a:spcAft>
                      </a:pPr>
                      <a:r>
                        <a:rPr lang="es-EC" sz="1100" dirty="0" smtClean="0">
                          <a:effectLst/>
                        </a:rPr>
                        <a:t>JORGE</a:t>
                      </a:r>
                      <a:r>
                        <a:rPr lang="es-EC" sz="1100" baseline="0" dirty="0" smtClean="0">
                          <a:effectLst/>
                        </a:rPr>
                        <a:t> </a:t>
                      </a:r>
                      <a:r>
                        <a:rPr lang="es-EC" sz="1100" dirty="0" smtClean="0">
                          <a:effectLst/>
                        </a:rPr>
                        <a:t>RAMIREZ (2013)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dirty="0" smtClean="0">
                          <a:effectLst/>
                        </a:rPr>
                        <a:t>THOMAS</a:t>
                      </a:r>
                      <a:r>
                        <a:rPr lang="es-EC" sz="1100" baseline="0" dirty="0" smtClean="0">
                          <a:effectLst/>
                        </a:rPr>
                        <a:t> </a:t>
                      </a:r>
                      <a:r>
                        <a:rPr lang="es-EC" sz="1100" dirty="0" smtClean="0">
                          <a:effectLst/>
                        </a:rPr>
                        <a:t>PIKKETY (2010)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dirty="0" smtClean="0">
                          <a:effectLst/>
                        </a:rPr>
                        <a:t>ERNEST MURIEL (2012)</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dirty="0" smtClean="0">
                          <a:effectLst/>
                        </a:rPr>
                        <a:t>FERNANDO</a:t>
                      </a:r>
                      <a:r>
                        <a:rPr lang="es-EC" sz="1100" baseline="0" dirty="0" smtClean="0">
                          <a:effectLst/>
                        </a:rPr>
                        <a:t> </a:t>
                      </a:r>
                      <a:r>
                        <a:rPr lang="es-EC" sz="1100" dirty="0" smtClean="0">
                          <a:effectLst/>
                        </a:rPr>
                        <a:t>GUTIERREZ (2014)</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435473">
                <a:tc>
                  <a:txBody>
                    <a:bodyPr/>
                    <a:lstStyle/>
                    <a:p>
                      <a:pPr>
                        <a:lnSpc>
                          <a:spcPct val="115000"/>
                        </a:lnSpc>
                        <a:spcAft>
                          <a:spcPts val="0"/>
                        </a:spcAft>
                      </a:pPr>
                      <a:r>
                        <a:rPr lang="es-EC" sz="1000" dirty="0">
                          <a:effectLst/>
                        </a:rPr>
                        <a:t>Producto Interno Bruto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Productividad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Mercado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Producto Interno Bruto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435473">
                <a:tc>
                  <a:txBody>
                    <a:bodyPr/>
                    <a:lstStyle/>
                    <a:p>
                      <a:pPr>
                        <a:lnSpc>
                          <a:spcPct val="115000"/>
                        </a:lnSpc>
                        <a:spcAft>
                          <a:spcPts val="0"/>
                        </a:spcAft>
                      </a:pPr>
                      <a:r>
                        <a:rPr lang="es-EC" sz="1000">
                          <a:effectLst/>
                        </a:rPr>
                        <a:t>Tasa de Desempleo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Tasa de desempleo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Nivel de Producción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Tasa de Desempleo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435473">
                <a:tc>
                  <a:txBody>
                    <a:bodyPr/>
                    <a:lstStyle/>
                    <a:p>
                      <a:pPr>
                        <a:lnSpc>
                          <a:spcPct val="115000"/>
                        </a:lnSpc>
                        <a:spcAft>
                          <a:spcPts val="0"/>
                        </a:spcAft>
                      </a:pPr>
                      <a:r>
                        <a:rPr lang="es-EC" sz="1000">
                          <a:effectLst/>
                        </a:rPr>
                        <a:t>Nivel de Producción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Competitividad de Mercado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Gestión administrativa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Nivel de Inflación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435473">
                <a:tc>
                  <a:txBody>
                    <a:bodyPr/>
                    <a:lstStyle/>
                    <a:p>
                      <a:pPr>
                        <a:lnSpc>
                          <a:spcPct val="115000"/>
                        </a:lnSpc>
                        <a:spcAft>
                          <a:spcPts val="0"/>
                        </a:spcAft>
                      </a:pPr>
                      <a:r>
                        <a:rPr lang="es-EC" sz="1000">
                          <a:effectLst/>
                        </a:rPr>
                        <a:t>Nivel de Ventas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Financiación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457248">
                <a:tc>
                  <a:txBody>
                    <a:bodyPr/>
                    <a:lstStyle/>
                    <a:p>
                      <a:pPr>
                        <a:lnSpc>
                          <a:spcPct val="115000"/>
                        </a:lnSpc>
                        <a:spcAft>
                          <a:spcPts val="0"/>
                        </a:spcAft>
                      </a:pPr>
                      <a:r>
                        <a:rPr lang="es-EC" sz="1000">
                          <a:effectLst/>
                        </a:rPr>
                        <a:t>Competitividad de precios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74218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9579"/>
          </a:xfrm>
        </p:spPr>
        <p:txBody>
          <a:bodyPr/>
          <a:lstStyle/>
          <a:p>
            <a:pPr algn="r"/>
            <a:r>
              <a:rPr lang="es-EC" b="1" dirty="0" smtClean="0"/>
              <a:t>MARCO REFERENCIAL                </a:t>
            </a:r>
            <a:r>
              <a:rPr lang="es-EC" sz="1600" b="1" dirty="0" smtClean="0"/>
              <a:t>(PAG 1)</a:t>
            </a:r>
            <a:endParaRPr lang="es-EC" b="1" dirty="0"/>
          </a:p>
        </p:txBody>
      </p:sp>
      <p:pic>
        <p:nvPicPr>
          <p:cNvPr id="6" name="Imagen 5"/>
          <p:cNvPicPr>
            <a:picLocks noChangeAspect="1"/>
          </p:cNvPicPr>
          <p:nvPr/>
        </p:nvPicPr>
        <p:blipFill>
          <a:blip r:embed="rId2" cstate="print"/>
          <a:stretch>
            <a:fillRect/>
          </a:stretch>
        </p:blipFill>
        <p:spPr>
          <a:xfrm>
            <a:off x="141668" y="365125"/>
            <a:ext cx="3048000" cy="2162175"/>
          </a:xfrm>
          <a:prstGeom prst="rect">
            <a:avLst/>
          </a:prstGeom>
        </p:spPr>
      </p:pic>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9227713" y="1295132"/>
            <a:ext cx="2964287" cy="1988913"/>
          </a:xfrm>
          <a:prstGeom prst="rect">
            <a:avLst/>
          </a:prstGeom>
        </p:spPr>
      </p:pic>
      <p:graphicFrame>
        <p:nvGraphicFramePr>
          <p:cNvPr id="5" name="Marcador de contenido 4"/>
          <p:cNvGraphicFramePr>
            <a:graphicFrameLocks noGrp="1"/>
          </p:cNvGraphicFramePr>
          <p:nvPr>
            <p:ph sz="half" idx="2"/>
            <p:extLst>
              <p:ext uri="{D42A27DB-BD31-4B8C-83A1-F6EECF244321}">
                <p14:modId xmlns:p14="http://schemas.microsoft.com/office/powerpoint/2010/main" val="293425517"/>
              </p:ext>
            </p:extLst>
          </p:nvPr>
        </p:nvGraphicFramePr>
        <p:xfrm>
          <a:off x="2459865" y="1635618"/>
          <a:ext cx="7843235" cy="2813098"/>
        </p:xfrm>
        <a:graphic>
          <a:graphicData uri="http://schemas.openxmlformats.org/drawingml/2006/table">
            <a:tbl>
              <a:tblPr firstRow="1" firstCol="1" bandRow="1">
                <a:tableStyleId>{68D230F3-CF80-4859-8CE7-A43EE81993B5}</a:tableStyleId>
              </a:tblPr>
              <a:tblGrid>
                <a:gridCol w="3208340"/>
                <a:gridCol w="2251019"/>
                <a:gridCol w="2383876"/>
              </a:tblGrid>
              <a:tr h="399021">
                <a:tc gridSpan="3">
                  <a:txBody>
                    <a:bodyPr/>
                    <a:lstStyle/>
                    <a:p>
                      <a:pPr algn="ctr">
                        <a:lnSpc>
                          <a:spcPct val="115000"/>
                        </a:lnSpc>
                        <a:spcAft>
                          <a:spcPts val="0"/>
                        </a:spcAft>
                      </a:pPr>
                      <a:r>
                        <a:rPr lang="es-EC" sz="1100" dirty="0">
                          <a:effectLst/>
                        </a:rPr>
                        <a:t>MATRIZ DE VARIABLES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399021">
                <a:tc>
                  <a:txBody>
                    <a:bodyPr/>
                    <a:lstStyle/>
                    <a:p>
                      <a:pPr algn="ctr">
                        <a:lnSpc>
                          <a:spcPct val="115000"/>
                        </a:lnSpc>
                        <a:spcAft>
                          <a:spcPts val="0"/>
                        </a:spcAft>
                      </a:pPr>
                      <a:r>
                        <a:rPr lang="es-EC" sz="1100" b="1" dirty="0">
                          <a:effectLst/>
                        </a:rPr>
                        <a:t>Galo  García</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b="1" dirty="0">
                          <a:effectLst/>
                        </a:rPr>
                        <a:t>Manuel Rubín</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100" b="1" dirty="0">
                          <a:effectLst/>
                        </a:rPr>
                        <a:t>Jaime Maestre</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99021">
                <a:tc>
                  <a:txBody>
                    <a:bodyPr/>
                    <a:lstStyle/>
                    <a:p>
                      <a:pPr>
                        <a:lnSpc>
                          <a:spcPct val="115000"/>
                        </a:lnSpc>
                        <a:spcAft>
                          <a:spcPts val="0"/>
                        </a:spcAft>
                      </a:pPr>
                      <a:r>
                        <a:rPr lang="es-EC" sz="1000" b="0">
                          <a:effectLst/>
                        </a:rPr>
                        <a:t>Estrategias Corporativas</a:t>
                      </a:r>
                      <a:endParaRPr lang="es-EC" sz="1100" b="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Nivel Productivo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Producto Interno Bruto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99021">
                <a:tc>
                  <a:txBody>
                    <a:bodyPr/>
                    <a:lstStyle/>
                    <a:p>
                      <a:pPr>
                        <a:lnSpc>
                          <a:spcPct val="115000"/>
                        </a:lnSpc>
                        <a:spcAft>
                          <a:spcPts val="0"/>
                        </a:spcAft>
                      </a:pPr>
                      <a:r>
                        <a:rPr lang="es-EC" sz="1000" b="0" dirty="0">
                          <a:effectLst/>
                        </a:rPr>
                        <a:t>Planeación Financiera Insuficiente</a:t>
                      </a:r>
                      <a:endParaRPr lang="es-EC"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Gerencia tradicional</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Desempleo</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99021">
                <a:tc>
                  <a:txBody>
                    <a:bodyPr/>
                    <a:lstStyle/>
                    <a:p>
                      <a:pPr>
                        <a:lnSpc>
                          <a:spcPct val="115000"/>
                        </a:lnSpc>
                        <a:spcAft>
                          <a:spcPts val="0"/>
                        </a:spcAft>
                      </a:pPr>
                      <a:r>
                        <a:rPr lang="es-EC" sz="1000" b="0" dirty="0">
                          <a:effectLst/>
                        </a:rPr>
                        <a:t>Desconocimiento del negocio</a:t>
                      </a:r>
                      <a:endParaRPr lang="es-EC"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 Costos altos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Baja demanda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99021">
                <a:tc>
                  <a:txBody>
                    <a:bodyPr/>
                    <a:lstStyle/>
                    <a:p>
                      <a:pPr>
                        <a:lnSpc>
                          <a:spcPct val="115000"/>
                        </a:lnSpc>
                      </a:pPr>
                      <a:endParaRPr lang="es-EC" sz="1100">
                        <a:effectLst/>
                        <a:latin typeface="Calibri" panose="020F0502020204030204" pitchFamily="34" charset="0"/>
                      </a:endParaRPr>
                    </a:p>
                  </a:txBody>
                  <a:tcPr marL="44450" marR="44450" marT="0" marB="0" anchor="b"/>
                </a:tc>
                <a:tc>
                  <a:txBody>
                    <a:bodyPr/>
                    <a:lstStyle/>
                    <a:p>
                      <a:pPr>
                        <a:lnSpc>
                          <a:spcPct val="115000"/>
                        </a:lnSpc>
                        <a:spcAft>
                          <a:spcPts val="0"/>
                        </a:spcAft>
                      </a:pPr>
                      <a:r>
                        <a:rPr lang="es-EC" sz="10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a:effectLst/>
                        </a:rPr>
                        <a:t>Precios- Inflación</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418972">
                <a:tc>
                  <a:txBody>
                    <a:bodyPr/>
                    <a:lstStyle/>
                    <a:p>
                      <a:pPr>
                        <a:lnSpc>
                          <a:spcPct val="115000"/>
                        </a:lnSpc>
                        <a:spcAft>
                          <a:spcPts val="0"/>
                        </a:spcAft>
                      </a:pPr>
                      <a:r>
                        <a:rPr lang="es-EC" sz="10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C" sz="1000" dirty="0">
                          <a:effectLst/>
                        </a:rPr>
                        <a:t> Mercado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pic>
        <p:nvPicPr>
          <p:cNvPr id="7" name="Imagen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3503053" y="4446230"/>
            <a:ext cx="4675031" cy="1571625"/>
          </a:xfrm>
          <a:prstGeom prst="rect">
            <a:avLst/>
          </a:prstGeom>
        </p:spPr>
      </p:pic>
    </p:spTree>
    <p:extLst>
      <p:ext uri="{BB962C8B-B14F-4D97-AF65-F5344CB8AC3E}">
        <p14:creationId xmlns:p14="http://schemas.microsoft.com/office/powerpoint/2010/main" val="274342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426"/>
            <a:ext cx="10515600" cy="618186"/>
          </a:xfrm>
        </p:spPr>
        <p:txBody>
          <a:bodyPr>
            <a:normAutofit fontScale="90000"/>
          </a:bodyPr>
          <a:lstStyle/>
          <a:p>
            <a:pPr algn="r"/>
            <a:r>
              <a:rPr lang="es-EC" b="1" dirty="0" smtClean="0"/>
              <a:t>MATRIZ DE NECESIDADES                  </a:t>
            </a:r>
            <a:r>
              <a:rPr lang="es-EC" sz="2000" b="1" dirty="0" smtClean="0"/>
              <a:t>(PAG 37)</a:t>
            </a:r>
            <a:endParaRPr lang="es-EC" sz="2000" b="1" dirty="0"/>
          </a:p>
        </p:txBody>
      </p:sp>
      <p:pic>
        <p:nvPicPr>
          <p:cNvPr id="7" name="Imagen 6"/>
          <p:cNvPicPr>
            <a:picLocks noChangeAspect="1"/>
          </p:cNvPicPr>
          <p:nvPr/>
        </p:nvPicPr>
        <p:blipFill>
          <a:blip r:embed="rId2" cstate="print"/>
          <a:stretch>
            <a:fillRect/>
          </a:stretch>
        </p:blipFill>
        <p:spPr>
          <a:xfrm>
            <a:off x="1249251" y="1105298"/>
            <a:ext cx="10831132" cy="5037925"/>
          </a:xfrm>
          <a:prstGeom prst="rect">
            <a:avLst/>
          </a:prstGeom>
        </p:spPr>
      </p:pic>
      <p:graphicFrame>
        <p:nvGraphicFramePr>
          <p:cNvPr id="6" name="Marcador de contenido 5"/>
          <p:cNvGraphicFramePr>
            <a:graphicFrameLocks noGrp="1"/>
          </p:cNvGraphicFramePr>
          <p:nvPr>
            <p:ph sz="half" idx="1"/>
            <p:extLst>
              <p:ext uri="{D42A27DB-BD31-4B8C-83A1-F6EECF244321}">
                <p14:modId xmlns:p14="http://schemas.microsoft.com/office/powerpoint/2010/main" val="3257970382"/>
              </p:ext>
            </p:extLst>
          </p:nvPr>
        </p:nvGraphicFramePr>
        <p:xfrm>
          <a:off x="838200" y="785813"/>
          <a:ext cx="10945813" cy="553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242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1995</TotalTime>
  <Words>2771</Words>
  <Application>Microsoft Office PowerPoint</Application>
  <PresentationFormat>Panorámica</PresentationFormat>
  <Paragraphs>229</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Times New Roman</vt:lpstr>
      <vt:lpstr>Wingdings</vt:lpstr>
      <vt:lpstr>Tema de Office</vt:lpstr>
      <vt:lpstr>UNIVERSIDAD DE LAS FUERZAS ARMADAS – ESPE  TEMA: “DESACELERACION ECONOMICA DE LAS PYMES DEL SECTOR TEXTIL DEL DISTRITO METROPOLITANO DE QUITO.”  AUTOR: PATRICIA TUMAILLA ESCALERAS TUTOR: ECO. GALO SORIA</vt:lpstr>
      <vt:lpstr>PLANTEAMIENTO DEL PROBLEMA (PAG 1)</vt:lpstr>
      <vt:lpstr>OBJETIVOS                        (PAG 3)</vt:lpstr>
      <vt:lpstr>HIPOTESIS                        (PAG 41)</vt:lpstr>
      <vt:lpstr>CONTENIDO DEL TRABAJO</vt:lpstr>
      <vt:lpstr>INDUSTRIA TEXTIL EN EL ECUADOR      (PAG 43)</vt:lpstr>
      <vt:lpstr>MARCO TEORICO                (PAG 8)</vt:lpstr>
      <vt:lpstr>MARCO REFERENCIAL                (PAG 1)</vt:lpstr>
      <vt:lpstr>MATRIZ DE NECESIDADES                  (PAG 37)</vt:lpstr>
      <vt:lpstr>MATRIZ DE NECESIDADES            (PAG 37)</vt:lpstr>
      <vt:lpstr>METODOLOGIA                     (PAG 34)</vt:lpstr>
      <vt:lpstr>POBLACION OBJETO DE ESTUDIO (PAG 42)</vt:lpstr>
      <vt:lpstr>METODOLOGIA</vt:lpstr>
      <vt:lpstr>CALCULO DE LA MUESTRA</vt:lpstr>
      <vt:lpstr>CALCULO DE LA MUESTRA </vt:lpstr>
      <vt:lpstr>INSTRUMENTOS DE INVESTIGACION    (PAG 41)</vt:lpstr>
      <vt:lpstr>Procesamiento de Datos         (PAG 41)</vt:lpstr>
      <vt:lpstr>BALANCES AJUSTADOS           (PAG 47) </vt:lpstr>
      <vt:lpstr>INFORME EJECUTIVO                  (PAG 50)</vt:lpstr>
      <vt:lpstr>INFORME EJECUTIVO PRODUCTIVIDAD   (PAG 50)                       </vt:lpstr>
      <vt:lpstr>INFORME EJECUTIVO  TASA DE DESEMPLEO (PAG 75)</vt:lpstr>
      <vt:lpstr>INFORME EJECUTIVO DESARROLLO DE MERCADO  (PAG 78)</vt:lpstr>
      <vt:lpstr>INFORME POR VARIABLES MEDIOS Y COSTOS DE PRODUCCION (PAG 50)</vt:lpstr>
      <vt:lpstr>INFORME POR VARIABLES MEDIOS Y COSTOS DE PRODUCCION (PAG 54)</vt:lpstr>
      <vt:lpstr>INFORME POR VARIABLES MARGEN DE RENTABILIDAD   (PAG 58)</vt:lpstr>
      <vt:lpstr>INFORME POR VARIABLES NIVEL DE PRODUCCION    (PAG 69)</vt:lpstr>
      <vt:lpstr>INFORME POR VARIABLE                (PAG 70) </vt:lpstr>
      <vt:lpstr>INFORME POR  VARIABLE            (PAG 78)</vt:lpstr>
      <vt:lpstr>INFORME POR VARIABLES             (PAG 82) </vt:lpstr>
      <vt:lpstr>CONCLUSIONES     (PAG 103) </vt:lpstr>
      <vt:lpstr>CONCLUSIONES                   (PAG 93)   </vt:lpstr>
      <vt:lpstr>RECOMENDACIONES          (PAG 104) </vt:lpstr>
      <vt:lpstr>RECOMENDACIONES    (PAG 104) </vt:lpstr>
      <vt:lpstr>PROPUESTA DE VALOR               (PAG 112)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TEMA: “DESACELERACION ECONOMICA DE LAS PYMES DEL SECTOR TEXTIL DEL DISTRITO METROPOLITANO DE QUITO.”  AUTOR: PATRICIA TUMAILLA ESCALERAS TUTOR: ECO. GALO SORIA</dc:title>
  <dc:creator>PATRICIA</dc:creator>
  <cp:lastModifiedBy>Microsoft</cp:lastModifiedBy>
  <cp:revision>75</cp:revision>
  <dcterms:created xsi:type="dcterms:W3CDTF">2017-04-06T21:12:13Z</dcterms:created>
  <dcterms:modified xsi:type="dcterms:W3CDTF">2017-05-05T18:55:00Z</dcterms:modified>
</cp:coreProperties>
</file>