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8"/>
  </p:notesMasterIdLst>
  <p:sldIdLst>
    <p:sldId id="258" r:id="rId3"/>
    <p:sldId id="257" r:id="rId4"/>
    <p:sldId id="283" r:id="rId5"/>
    <p:sldId id="284" r:id="rId6"/>
    <p:sldId id="259" r:id="rId7"/>
    <p:sldId id="285" r:id="rId8"/>
    <p:sldId id="261" r:id="rId9"/>
    <p:sldId id="269" r:id="rId10"/>
    <p:sldId id="276" r:id="rId11"/>
    <p:sldId id="278" r:id="rId12"/>
    <p:sldId id="277" r:id="rId13"/>
    <p:sldId id="279" r:id="rId14"/>
    <p:sldId id="280" r:id="rId15"/>
    <p:sldId id="282" r:id="rId16"/>
    <p:sldId id="281" r:id="rId17"/>
    <p:sldId id="262" r:id="rId18"/>
    <p:sldId id="274" r:id="rId19"/>
    <p:sldId id="263" r:id="rId20"/>
    <p:sldId id="271" r:id="rId21"/>
    <p:sldId id="272" r:id="rId22"/>
    <p:sldId id="273" r:id="rId23"/>
    <p:sldId id="264" r:id="rId24"/>
    <p:sldId id="265" r:id="rId25"/>
    <p:sldId id="266" r:id="rId26"/>
    <p:sldId id="26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3015" autoAdjust="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457200" marR="0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Semicírculo</a:t>
            </a:r>
          </a:p>
          <a:p>
            <a:pPr marL="457200" marR="0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s-ES_tradnl" sz="1050" noProof="1" smtClean="0">
              <a:latin typeface="+mn-lt"/>
              <a:ea typeface="Calibri"/>
              <a:cs typeface="Times New Roman"/>
            </a:endParaRPr>
          </a:p>
          <a:p>
            <a:pPr marL="457200" marR="0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(Avanzado)</a:t>
            </a:r>
          </a:p>
          <a:p>
            <a:pPr marL="457200" marR="0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1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 </a:t>
            </a:r>
          </a:p>
          <a:p>
            <a:pPr marL="0" marR="0" indent="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Para reproducir los efectos en esta diapositiva, lleve a cabo lo siguiente: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Diapositivas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Diseño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blanco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Diseño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Temas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la flecha situada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Metro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Medios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Vídeo de archivo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panel izquierdo del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Insertar 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la unidad o biblioteca que contiene el vídeo.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panel derecho del cuadro de diálogo, haga clic en el vídeo deseado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Sugerencia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:</a:t>
            </a:r>
            <a:r>
              <a:rPr lang="es-ES_tradnl" sz="1200" b="0" i="0" noProof="1" smtClean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Para obtener los mejores resultados con el vídeo de esta diapositiva, use un vídeo cuyo formato sea cuadrado o use la herramienta Recortar para que la forma del vídeo en la diapositiva sea cuadrada.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5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Herramientas de 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Estilos de 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la flecha situada a la derecha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 de 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Formas básicas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Acorde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(segunda fila, segunda opción de la izquierda).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5"/>
            </a:pP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Arrastre el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controlador de ajuste amarillo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 superior hacia la izquierda y deténgase en la parte inferior central de modo que quede alineado con el controlador de tamaño inferior central.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5"/>
            </a:pP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Arrastre el segundo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controlador de ajuste amarillo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 hacia la izquierda y deténgase en la parte superior central de modo que quede alineado con el controlador de tamaño superior central, creando un semicírculo.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5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vídeo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Dibujo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Organizar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vaya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Alinear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y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Alinear horizontalmente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5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Con el vídeo seleccionado, e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Herramientas de vídeo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en la ficha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haga clic en la flecha situada en la esquina inferior derecha del grupo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Estilos de vídeo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para abrir el cuadro de diálogo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Dar formato a vídeo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5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Dar formato a 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 y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 en la diapositiva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ajuste el valor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Horizontal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-8,71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Esquina superior 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5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También 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Dar formato a 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Sombra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 y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Sombra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derecho, lleve a cabo lo siguiente: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Negro, Texto1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(en Colores del tema, primera fila, segunda opción de la izquierda).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Transparencia: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14%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Tamaño: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100%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Desenfoque: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20 pt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Ángulo: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0° Grados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Distancia: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3 pt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2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3D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3D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Bisel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la flecha situada a la derecha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Bisel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elija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Círculo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(primera opción, primera fila)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cierre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Dar formato a vídeo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2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vídeo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Animaciones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Intervalos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a la derecha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elija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Con la anterior.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 startAt="12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Herramientas de 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Reproducción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Opciones de vídeo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Repetir la reproducción hasta su interrupción.</a:t>
            </a:r>
          </a:p>
          <a:p>
            <a:pPr marL="457200" marR="0" indent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 </a:t>
            </a:r>
          </a:p>
          <a:p>
            <a:pPr marL="228600" marR="0" indent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Para reproducir los efectos de formas en esta diapositiva, lleve a cabo lo siguiente: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Dibujo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Formas básicas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Arco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(tercera fila, duodécima opción de la izquierda).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diapositiva, arrastre para dibujar un arco.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Arrastre el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controlador de ajuste amarillo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derecho hasta la parte inferior central para crear un semicírculo.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arco.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Herramientas de dibujo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lleve a cabo lo siguiente: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Alto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17,14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Ancho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25,4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Con el arco todavía seleccionado.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Dibujo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Organizar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elija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Alinear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Alinear horizontalmente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Herramientas de dibujo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en la ficha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en la esquina inferior derecha del grupo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Tamaño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haga clic en la flecha para abrir el cuadro de diálogo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 en el panel izquierdo y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Tamaño y 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, en el panel derecho, ajuste el valor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Horizontal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-12,72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También 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 de línea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 de línea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derecho,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Línea sólida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lleve a cabo lo siguiente: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Colores del tema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Blanco, Fondo 1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(primera fila, primera opción de la izquierda).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Transparencia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50%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Estilo de línea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Estilo de línea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panel</a:t>
            </a:r>
            <a:r>
              <a:rPr lang="es-ES_tradnl" sz="1200" b="1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derecho, ajuste el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1,5 pt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Cierre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arco.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Portapapeles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la flecha situada a la derecha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Copiar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Duplicar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segundo arco.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Herramientas de dibujo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en la ficha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en la esquina inferior derecha del grupo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Tamaño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haga clic en la flecha para abrir el cuadro de diálogo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</a:t>
            </a:r>
          </a:p>
          <a:p>
            <a:pPr marL="347472" marR="0" indent="-347472" algn="l" defTabSz="914400"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 en el panel izquierdo,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 en el panel derecho, ajuste el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17,78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 y el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24,13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+mn-cs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 en el panel izquierdo y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Tamaño y 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 en el panel derecho, ajuste el valor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Horizontal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-12,05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 y el valor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Vertical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0,12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 de línea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 de línea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derecho,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Línea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Tipo: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Lineal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Dirección: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Lineal abajo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(primera fila, segunda opción de la izquierda).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Puntos de degradado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Agrega un delimitador de degradado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 en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Quita el delimitador de degradado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hasta que aparezcan dos delimitadores en el control deslizante.</a:t>
            </a:r>
            <a:r>
              <a:rPr lang="es-ES_tradnl" sz="1200" b="0" i="0" noProof="1" smtClean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Personalice los puntos de degradado de la manera siguiente: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primer delimitador del control deslizante y lleve a cabo lo siguiente: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Colores del tema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Azul grisáceo, Texto 2, 80% más claro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(segunda fila, cuarta opción de la izquierda).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Transparencia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70%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segundo delimitador 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100%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Colores del tema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Azul tinta, Énfasis 5, 80% más claro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(segunda fila, novena opción de la izquierda).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Transparencia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90%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También 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Estilo de línea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Estilo de línea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panel derecho, ajuste el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4,5 pt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Cierre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457200" marR="0" indent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 </a:t>
            </a:r>
          </a:p>
          <a:p>
            <a:pPr marL="457200" marR="0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Para reproducir los efectos de texto en esta diapositiva, lleve a cabo lo siguiente: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Cuadro de 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arrastre el puntero en la diapositiva para dibujar el cuadro de texto.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Con el cuadro de texto seleccionado, escriba el texto de título deseado (“Título”).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texto.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Fuente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lo siguiente: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Calibri (Títulos)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lista de fuentes.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Haga clic en el icono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Negrita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Tamaño de fuente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36 pt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También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Párrafo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seleccione el icono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Centrar 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Seleccione el cuadro de texto.</a:t>
            </a:r>
            <a:r>
              <a:rPr lang="es-ES_tradnl" sz="1200" b="0" i="0" noProof="1" smtClean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Herramientas de dibujo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en la ficha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haga clic en la flecha situada en la esquina inferior derecha del grupo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Estilos de WordArt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para abrir el cuadro de diálogo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Formato de efectos de texto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efectos de 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Reflejo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panel izquierdo y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Reflejo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derecho, haga clic en la flecha situada a la derecha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Valores preestablecidos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Variaciones del reflejo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Semirreflejo, desplazamiento de 4 ptos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(segunda fila, segunda opción de la izquierda).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Cierre el cuadro de diálogo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efectos de texto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También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Herramientas de dibujo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la flecha situada en la esquina inferior derecha para abrir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 y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derecho, lleve a cabo lo siguiente: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Horizontal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11,60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Esquina superior 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0,83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Esquina superior 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Cierre el cuadro de diálogo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Cuadro de 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arrastre el puntero en la diapositiva para dibujar el cuadro de texto.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Con el cuadro de texto seleccionado, escriba el texto de cuerpo deseado.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texto.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Fuente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Calibri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de la lista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Fuente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28 pt</a:t>
            </a:r>
            <a:r>
              <a:rPr lang="es-ES_tradnl" sz="1200" b="1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de la lista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de fuente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Herramientas de dibujo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la flecha situada en la esquina inferior derecha para iniciar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 y, en el panel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lleve a cabo lo siguiente: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Horizontal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12,7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Esquina superior 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Vertical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4,82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Esquina superior 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Cierre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 forma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457200" marR="0" indent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 </a:t>
            </a:r>
          </a:p>
          <a:p>
            <a:pPr marL="228600" marR="0" indent="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Para reproducir el fondo en esta diapositiva,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En la ficha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Diseño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en la esquina inferior derecha del grupo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Fondo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haga clic en la flecha para abrir el cuadro de diálogo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Formato del fondo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.</a:t>
            </a:r>
            <a:r>
              <a:rPr lang="es-ES_tradnl" sz="1200" b="0" i="0" noProof="1" smtClean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de diálogo Dar formato a fondo,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Relleno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izquierdo.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Relleno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en el panel derecho, seleccione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Relleno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lleve a cabo lo siguiente: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Tipo: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Lineal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Dirección: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Lineal arriba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(segunda fila, segunda opción de la izquierda).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Ángulo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270 Grados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En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Puntos de degradado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Agrega un delimitador de degradado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o en </a:t>
            </a:r>
            <a:r>
              <a:rPr lang="es-ES_tradnl" sz="1200" b="1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Quita el delimitador de degradado</a:t>
            </a:r>
            <a:r>
              <a:rPr lang="es-ES_tradnl" sz="1200" b="0" i="0" noProof="1" smtClean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hasta que aparezcan cuatro delimitadores en el control deslizante.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primer delimitador del control deslizante y lleve a cabo lo siguiente: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Colores del tema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Azul grisáceo, Texto 2, 80% más claro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(segunda fila, cuarta opción de la izquierda).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segundo delimitador 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30%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Colores del tema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Blanco, Fondo 1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(primera fila, primera opción de la izquierda).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tercer delimitador 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70%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Colores del tema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Blanco, Fondo 1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(primera fila, primera opción de la izquierda).</a:t>
            </a:r>
          </a:p>
          <a:p>
            <a:pPr marL="740664" marR="0" lvl="1" indent="-283464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lpha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Seleccione el cuarto delimitador 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Segoe UI"/>
                <a:ea typeface="Calibri"/>
                <a:cs typeface="Times New Roman"/>
              </a:rPr>
              <a:t> 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100%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1143000" marR="0" lvl="2" indent="-228600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romanL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Colores del tema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Azul grisáceo, Texto 2, 60% más claro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(tercera fila, cuarta opción de la izquierda).</a:t>
            </a:r>
          </a:p>
          <a:p>
            <a:pPr marL="347472" marR="0" indent="-347472" algn="l" defTabSz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Cierre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Formato del fondo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0" algn="l" defTabSz="914400">
              <a:buNone/>
            </a:pPr>
            <a:endParaRPr lang="es-ES_tradnl" sz="1200" noProof="1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1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4.jp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">
              <a:schemeClr val="bg1"/>
            </a:gs>
            <a:gs pos="1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53534"/>
            <a:ext cx="7772400" cy="1470025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Implementación de una arquitectura PKI para el Ejército Ecuatoriano, utilizando software libre</a:t>
            </a:r>
            <a:endParaRPr lang="es-EC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748349"/>
            <a:ext cx="6400800" cy="107768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Proyecto de investigación previo la obtención del título de Ingeniero en Sistemas e Informática</a:t>
            </a:r>
            <a:endParaRPr lang="es-EC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418217" y="6050824"/>
            <a:ext cx="21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Autor: Oswaldo Cruz</a:t>
            </a:r>
            <a:endParaRPr lang="es-EC" i="1" dirty="0"/>
          </a:p>
        </p:txBody>
      </p:sp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05" y="520268"/>
            <a:ext cx="2743790" cy="27437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5131" y="342000"/>
            <a:ext cx="34628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Arquitectura </a:t>
            </a:r>
            <a:r>
              <a:rPr lang="es-EC" sz="2800" dirty="0" smtClean="0">
                <a:latin typeface="Algerian" panose="04020705040A02060702" pitchFamily="82" charset="0"/>
              </a:rPr>
              <a:t>PKI</a:t>
            </a:r>
          </a:p>
          <a:p>
            <a:r>
              <a:rPr lang="es-EC" dirty="0">
                <a:latin typeface="Algerian" panose="04020705040A02060702" pitchFamily="82" charset="0"/>
              </a:rPr>
              <a:t>Firma </a:t>
            </a:r>
            <a:r>
              <a:rPr lang="es-EC" dirty="0" smtClean="0">
                <a:latin typeface="Algerian" panose="04020705040A02060702" pitchFamily="82" charset="0"/>
              </a:rPr>
              <a:t>electrónica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3155903" y="5753428"/>
            <a:ext cx="3881320" cy="45688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Validación</a:t>
            </a:r>
            <a:r>
              <a:rPr lang="en-US" dirty="0" smtClean="0"/>
              <a:t> de Firma </a:t>
            </a:r>
            <a:r>
              <a:rPr lang="es-EC" dirty="0" smtClean="0"/>
              <a:t>Electrónica</a:t>
            </a:r>
            <a:endParaRPr lang="es-EC" dirty="0"/>
          </a:p>
        </p:txBody>
      </p:sp>
      <p:pic>
        <p:nvPicPr>
          <p:cNvPr id="9" name="Picture 4" descr="Resultado de imagen para muñeco blanc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3169675"/>
            <a:ext cx="2355997" cy="30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rgamino vertical 9"/>
          <p:cNvSpPr/>
          <p:nvPr/>
        </p:nvSpPr>
        <p:spPr>
          <a:xfrm>
            <a:off x="2132637" y="1907914"/>
            <a:ext cx="1234503" cy="11868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Hola Mundo</a:t>
            </a:r>
            <a:endParaRPr lang="es-EC" dirty="0"/>
          </a:p>
        </p:txBody>
      </p:sp>
      <p:sp>
        <p:nvSpPr>
          <p:cNvPr id="11" name="Flecha a la derecha con muesca 10"/>
          <p:cNvSpPr/>
          <p:nvPr/>
        </p:nvSpPr>
        <p:spPr>
          <a:xfrm>
            <a:off x="3379588" y="1658986"/>
            <a:ext cx="1088571" cy="635726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HASH</a:t>
            </a:r>
            <a:endParaRPr lang="es-EC" dirty="0"/>
          </a:p>
        </p:txBody>
      </p:sp>
      <p:sp>
        <p:nvSpPr>
          <p:cNvPr id="12" name="Redondear rectángulo de esquina sencilla 11"/>
          <p:cNvSpPr/>
          <p:nvPr/>
        </p:nvSpPr>
        <p:spPr>
          <a:xfrm>
            <a:off x="4572000" y="1359217"/>
            <a:ext cx="957943" cy="1235263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/>
              <a:t>48124d6dc3b2e693a207667c32ac672414913994</a:t>
            </a:r>
            <a:endParaRPr lang="es-EC" sz="1100" dirty="0"/>
          </a:p>
        </p:txBody>
      </p:sp>
      <p:sp>
        <p:nvSpPr>
          <p:cNvPr id="13" name="Redondear rectángulo de esquina sencilla 12"/>
          <p:cNvSpPr/>
          <p:nvPr/>
        </p:nvSpPr>
        <p:spPr>
          <a:xfrm>
            <a:off x="4617593" y="2702389"/>
            <a:ext cx="957943" cy="1235263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/>
              <a:t>OjHUEI83St1kKKHfldrb0Uq1GA3l4RotczfKQtiEN8Y0m3Ztnr8TVRE8jqO5Fv1DcuWkLE1tw3kYcyLS9dUqGBjliSOD43SjaE7oJtnvHMI</a:t>
            </a:r>
            <a:endParaRPr lang="es-EC" sz="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25037" y="5982211"/>
            <a:ext cx="138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Destinatario</a:t>
            </a:r>
            <a:endParaRPr lang="es-EC" dirty="0"/>
          </a:p>
        </p:txBody>
      </p:sp>
      <p:pic>
        <p:nvPicPr>
          <p:cNvPr id="17" name="Picture 6" descr="Resultado de imagen para sello certificado de calid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34" y="2762456"/>
            <a:ext cx="387854" cy="5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echa a la derecha con muesca 18"/>
          <p:cNvSpPr/>
          <p:nvPr/>
        </p:nvSpPr>
        <p:spPr>
          <a:xfrm>
            <a:off x="3367140" y="2893240"/>
            <a:ext cx="1088571" cy="635726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Extrae</a:t>
            </a:r>
            <a:endParaRPr lang="es-EC" dirty="0"/>
          </a:p>
        </p:txBody>
      </p:sp>
      <p:pic>
        <p:nvPicPr>
          <p:cNvPr id="20" name="Picture 2" descr="Resultado de imagen para llave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88" y="4305467"/>
            <a:ext cx="1234127" cy="558702"/>
          </a:xfrm>
          <a:prstGeom prst="rect">
            <a:avLst/>
          </a:prstGeom>
          <a:noFill/>
        </p:spPr>
      </p:pic>
      <p:sp>
        <p:nvSpPr>
          <p:cNvPr id="21" name="Pentágono 20"/>
          <p:cNvSpPr/>
          <p:nvPr/>
        </p:nvSpPr>
        <p:spPr>
          <a:xfrm>
            <a:off x="4526484" y="4298460"/>
            <a:ext cx="1352694" cy="53122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Descifra</a:t>
            </a:r>
          </a:p>
        </p:txBody>
      </p:sp>
      <p:sp>
        <p:nvSpPr>
          <p:cNvPr id="22" name="Redondear rectángulo de esquina sencilla 21"/>
          <p:cNvSpPr/>
          <p:nvPr/>
        </p:nvSpPr>
        <p:spPr>
          <a:xfrm>
            <a:off x="5996732" y="3937652"/>
            <a:ext cx="957943" cy="1235263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/>
              <a:t>48124d6dc3b2e693a207667c32ac672414913994</a:t>
            </a:r>
            <a:endParaRPr lang="es-EC" sz="1100" dirty="0"/>
          </a:p>
        </p:txBody>
      </p:sp>
      <p:sp>
        <p:nvSpPr>
          <p:cNvPr id="23" name="Flecha derecha 22"/>
          <p:cNvSpPr/>
          <p:nvPr/>
        </p:nvSpPr>
        <p:spPr>
          <a:xfrm>
            <a:off x="3790275" y="4445142"/>
            <a:ext cx="624239" cy="27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lecha abajo 23"/>
          <p:cNvSpPr/>
          <p:nvPr/>
        </p:nvSpPr>
        <p:spPr>
          <a:xfrm>
            <a:off x="4987706" y="3937652"/>
            <a:ext cx="217715" cy="340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Flecha doblada 1"/>
          <p:cNvSpPr/>
          <p:nvPr/>
        </p:nvSpPr>
        <p:spPr>
          <a:xfrm rot="5400000">
            <a:off x="5556118" y="1622577"/>
            <a:ext cx="1053636" cy="1105989"/>
          </a:xfrm>
          <a:prstGeom prst="bentArrow">
            <a:avLst>
              <a:gd name="adj1" fmla="val 16029"/>
              <a:gd name="adj2" fmla="val 19579"/>
              <a:gd name="adj3" fmla="val 20663"/>
              <a:gd name="adj4" fmla="val 45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5" name="Flecha derecha 24"/>
          <p:cNvSpPr/>
          <p:nvPr/>
        </p:nvSpPr>
        <p:spPr>
          <a:xfrm rot="16200000">
            <a:off x="6184661" y="3468764"/>
            <a:ext cx="509629" cy="39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ombo 4"/>
          <p:cNvSpPr/>
          <p:nvPr/>
        </p:nvSpPr>
        <p:spPr>
          <a:xfrm>
            <a:off x="6907881" y="2644811"/>
            <a:ext cx="1260760" cy="81043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Si son iguales</a:t>
            </a:r>
            <a:endParaRPr lang="es-EC" sz="1200" dirty="0"/>
          </a:p>
        </p:txBody>
      </p:sp>
      <p:sp>
        <p:nvSpPr>
          <p:cNvPr id="6" name="Conector 5"/>
          <p:cNvSpPr/>
          <p:nvPr/>
        </p:nvSpPr>
        <p:spPr>
          <a:xfrm>
            <a:off x="5847485" y="2803526"/>
            <a:ext cx="1039012" cy="4896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/>
              <a:t>Compara</a:t>
            </a:r>
          </a:p>
        </p:txBody>
      </p:sp>
      <p:sp>
        <p:nvSpPr>
          <p:cNvPr id="26" name="Flecha arriba 25"/>
          <p:cNvSpPr/>
          <p:nvPr/>
        </p:nvSpPr>
        <p:spPr>
          <a:xfrm>
            <a:off x="7408346" y="2090596"/>
            <a:ext cx="256998" cy="47733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Flecha arriba 27"/>
          <p:cNvSpPr/>
          <p:nvPr/>
        </p:nvSpPr>
        <p:spPr>
          <a:xfrm rot="10800000">
            <a:off x="7411178" y="3528966"/>
            <a:ext cx="254166" cy="480009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593929" y="345524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</a:t>
            </a:r>
            <a:endParaRPr lang="es-EC" dirty="0"/>
          </a:p>
        </p:txBody>
      </p:sp>
      <p:sp>
        <p:nvSpPr>
          <p:cNvPr id="30" name="CuadroTexto 29"/>
          <p:cNvSpPr txBox="1"/>
          <p:nvPr/>
        </p:nvSpPr>
        <p:spPr>
          <a:xfrm>
            <a:off x="7604565" y="219859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s-EC" dirty="0"/>
          </a:p>
        </p:txBody>
      </p:sp>
      <p:pic>
        <p:nvPicPr>
          <p:cNvPr id="2052" name="Picture 4" descr="Resultado de imagen para vist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58" y="3920035"/>
            <a:ext cx="807662" cy="82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/>
          <p:cNvSpPr txBox="1"/>
          <p:nvPr/>
        </p:nvSpPr>
        <p:spPr>
          <a:xfrm>
            <a:off x="7683904" y="4272069"/>
            <a:ext cx="128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Documento</a:t>
            </a:r>
          </a:p>
          <a:p>
            <a:r>
              <a:rPr lang="es-EC" dirty="0" smtClean="0"/>
              <a:t>Valido </a:t>
            </a:r>
            <a:endParaRPr lang="es-EC" dirty="0"/>
          </a:p>
        </p:txBody>
      </p:sp>
      <p:pic>
        <p:nvPicPr>
          <p:cNvPr id="2054" name="Picture 6" descr="Resultado de imagen para vist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04" y="1505471"/>
            <a:ext cx="514607" cy="52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7776754" y="1457777"/>
            <a:ext cx="128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Documento</a:t>
            </a:r>
          </a:p>
          <a:p>
            <a:r>
              <a:rPr lang="es-EC" dirty="0" smtClean="0"/>
              <a:t>Invalido </a:t>
            </a:r>
            <a:endParaRPr lang="es-EC" dirty="0"/>
          </a:p>
        </p:txBody>
      </p:sp>
      <p:sp>
        <p:nvSpPr>
          <p:cNvPr id="36" name="CuadroTexto 35"/>
          <p:cNvSpPr txBox="1"/>
          <p:nvPr/>
        </p:nvSpPr>
        <p:spPr>
          <a:xfrm>
            <a:off x="2353642" y="4724493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Clave 2: </a:t>
            </a:r>
          </a:p>
          <a:p>
            <a:pPr algn="ctr"/>
            <a:r>
              <a:rPr lang="es-EC" dirty="0" smtClean="0"/>
              <a:t>Clave Pública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49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5131" y="342000"/>
            <a:ext cx="34628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Arquitectura </a:t>
            </a:r>
            <a:r>
              <a:rPr lang="es-EC" sz="2800" dirty="0" smtClean="0">
                <a:latin typeface="Algerian" panose="04020705040A02060702" pitchFamily="82" charset="0"/>
              </a:rPr>
              <a:t>PKI</a:t>
            </a:r>
          </a:p>
          <a:p>
            <a:r>
              <a:rPr lang="es-EC" dirty="0" smtClean="0">
                <a:latin typeface="Algerian" panose="04020705040A02060702" pitchFamily="82" charset="0"/>
              </a:rPr>
              <a:t>certificados </a:t>
            </a:r>
            <a:r>
              <a:rPr lang="es-EC" dirty="0" err="1" smtClean="0">
                <a:latin typeface="Algerian" panose="04020705040A02060702" pitchFamily="82" charset="0"/>
              </a:rPr>
              <a:t>ssl</a:t>
            </a:r>
            <a:endParaRPr lang="es-EC" dirty="0">
              <a:latin typeface="Algerian" panose="04020705040A02060702" pitchFamily="82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343977" y="1535270"/>
            <a:ext cx="8551825" cy="522514"/>
            <a:chOff x="378813" y="1709448"/>
            <a:chExt cx="8551825" cy="522514"/>
          </a:xfrm>
        </p:grpSpPr>
        <p:sp>
          <p:nvSpPr>
            <p:cNvPr id="8" name="Redondear rectángulo de esquina diagonal 7"/>
            <p:cNvSpPr/>
            <p:nvPr/>
          </p:nvSpPr>
          <p:spPr>
            <a:xfrm>
              <a:off x="378813" y="1709448"/>
              <a:ext cx="2425337" cy="522514"/>
            </a:xfrm>
            <a:prstGeom prst="round2Diag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Sitios Web Seguros</a:t>
              </a:r>
              <a:endParaRPr lang="es-EC" dirty="0"/>
            </a:p>
          </p:txBody>
        </p:sp>
        <p:sp>
          <p:nvSpPr>
            <p:cNvPr id="2" name="Hexágono 1"/>
            <p:cNvSpPr/>
            <p:nvPr/>
          </p:nvSpPr>
          <p:spPr>
            <a:xfrm>
              <a:off x="3326669" y="1769011"/>
              <a:ext cx="2211977" cy="422755"/>
            </a:xfrm>
            <a:prstGeom prst="hexag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Certificados SSL</a:t>
              </a:r>
              <a:endParaRPr lang="es-EC" dirty="0"/>
            </a:p>
          </p:txBody>
        </p:sp>
        <p:sp>
          <p:nvSpPr>
            <p:cNvPr id="4" name="Flecha derecha 3"/>
            <p:cNvSpPr/>
            <p:nvPr/>
          </p:nvSpPr>
          <p:spPr>
            <a:xfrm>
              <a:off x="2856404" y="1836112"/>
              <a:ext cx="435429" cy="2960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Flecha derecha 10"/>
            <p:cNvSpPr/>
            <p:nvPr/>
          </p:nvSpPr>
          <p:spPr>
            <a:xfrm>
              <a:off x="5564773" y="1836112"/>
              <a:ext cx="435429" cy="2960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5038" y="1784967"/>
              <a:ext cx="2895600" cy="371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8" name="Picture 4" descr="Resultado de imagen para muñeco usando pc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522" y="3881138"/>
            <a:ext cx="2119193" cy="220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o 35"/>
          <p:cNvGrpSpPr/>
          <p:nvPr/>
        </p:nvGrpSpPr>
        <p:grpSpPr>
          <a:xfrm>
            <a:off x="2097331" y="2328818"/>
            <a:ext cx="6779123" cy="1726236"/>
            <a:chOff x="1847207" y="2171627"/>
            <a:chExt cx="6779123" cy="1726236"/>
          </a:xfrm>
        </p:grpSpPr>
        <p:pic>
          <p:nvPicPr>
            <p:cNvPr id="1026" name="Picture 2" descr="Resultado de imagen para servidor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466" y="2541813"/>
              <a:ext cx="863149" cy="94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4536615" y="2827955"/>
              <a:ext cx="9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Servidor</a:t>
              </a:r>
              <a:endParaRPr lang="es-EC" dirty="0"/>
            </a:p>
          </p:txBody>
        </p:sp>
        <p:sp>
          <p:nvSpPr>
            <p:cNvPr id="9" name="Nube 8"/>
            <p:cNvSpPr/>
            <p:nvPr/>
          </p:nvSpPr>
          <p:spPr>
            <a:xfrm>
              <a:off x="2438396" y="2286778"/>
              <a:ext cx="4032068" cy="1611085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Pergamino vertical 16"/>
            <p:cNvSpPr/>
            <p:nvPr/>
          </p:nvSpPr>
          <p:spPr>
            <a:xfrm>
              <a:off x="5390709" y="2432560"/>
              <a:ext cx="1234503" cy="1186879"/>
            </a:xfrm>
            <a:prstGeom prst="vertic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200" dirty="0" smtClean="0"/>
                <a:t>Certificado</a:t>
              </a:r>
              <a:endParaRPr lang="es-EC" sz="1200" dirty="0"/>
            </a:p>
          </p:txBody>
        </p:sp>
        <p:pic>
          <p:nvPicPr>
            <p:cNvPr id="19" name="Picture 6" descr="Resultado de imagen para sello certificado de calid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679" y="3287102"/>
              <a:ext cx="387854" cy="564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/>
            <p:cNvSpPr txBox="1"/>
            <p:nvPr/>
          </p:nvSpPr>
          <p:spPr>
            <a:xfrm>
              <a:off x="6900729" y="3395818"/>
              <a:ext cx="1412566" cy="369332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Clave Pública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900729" y="2424212"/>
              <a:ext cx="1725601" cy="369332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Datos del Titular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900729" y="2917424"/>
              <a:ext cx="1656159" cy="369332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Datos de la C.A.</a:t>
              </a:r>
            </a:p>
          </p:txBody>
        </p:sp>
        <p:sp>
          <p:nvSpPr>
            <p:cNvPr id="12" name="Abrir llave 11"/>
            <p:cNvSpPr/>
            <p:nvPr/>
          </p:nvSpPr>
          <p:spPr>
            <a:xfrm>
              <a:off x="6541864" y="2325187"/>
              <a:ext cx="346617" cy="1517559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4" name="Recortar rectángulo de esquina sencilla 33"/>
            <p:cNvSpPr/>
            <p:nvPr/>
          </p:nvSpPr>
          <p:spPr>
            <a:xfrm>
              <a:off x="1961951" y="2503971"/>
              <a:ext cx="1402085" cy="1100607"/>
            </a:xfrm>
            <a:prstGeom prst="snip1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847207" y="2171627"/>
              <a:ext cx="1157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Contenido</a:t>
              </a:r>
              <a:endParaRPr lang="es-EC" dirty="0"/>
            </a:p>
          </p:txBody>
        </p:sp>
      </p:grpSp>
      <p:sp>
        <p:nvSpPr>
          <p:cNvPr id="48" name="Flecha doblada 47"/>
          <p:cNvSpPr/>
          <p:nvPr/>
        </p:nvSpPr>
        <p:spPr>
          <a:xfrm rot="10800000">
            <a:off x="1924593" y="3798148"/>
            <a:ext cx="4368299" cy="959271"/>
          </a:xfrm>
          <a:prstGeom prst="bentArrow">
            <a:avLst>
              <a:gd name="adj1" fmla="val 6623"/>
              <a:gd name="adj2" fmla="val 11983"/>
              <a:gd name="adj3" fmla="val 15046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2" name="Flecha doblada 51"/>
          <p:cNvSpPr/>
          <p:nvPr/>
        </p:nvSpPr>
        <p:spPr>
          <a:xfrm rot="5400000" flipV="1">
            <a:off x="1278184" y="3442354"/>
            <a:ext cx="1272711" cy="537237"/>
          </a:xfrm>
          <a:prstGeom prst="bentArrow">
            <a:avLst>
              <a:gd name="adj1" fmla="val 14595"/>
              <a:gd name="adj2" fmla="val 23311"/>
              <a:gd name="adj3" fmla="val 25653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4" name="Flecha doblada 53"/>
          <p:cNvSpPr/>
          <p:nvPr/>
        </p:nvSpPr>
        <p:spPr>
          <a:xfrm flipV="1">
            <a:off x="1767544" y="4774193"/>
            <a:ext cx="1202509" cy="988821"/>
          </a:xfrm>
          <a:prstGeom prst="bentArrow">
            <a:avLst>
              <a:gd name="adj1" fmla="val 10191"/>
              <a:gd name="adj2" fmla="val 16265"/>
              <a:gd name="adj3" fmla="val 23011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913117" y="5276845"/>
            <a:ext cx="2153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Navegador: </a:t>
            </a:r>
          </a:p>
          <a:p>
            <a:r>
              <a:rPr lang="es-EC" dirty="0" smtClean="0"/>
              <a:t>Determina Confianza</a:t>
            </a:r>
            <a:endParaRPr lang="es-EC" dirty="0"/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3"/>
          <a:srcRect l="44305" t="10450" r="35249" b="10474"/>
          <a:stretch/>
        </p:blipFill>
        <p:spPr>
          <a:xfrm>
            <a:off x="5815622" y="4862354"/>
            <a:ext cx="1286183" cy="63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281" y="5712671"/>
            <a:ext cx="1282525" cy="59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5" name="Conector recto de flecha 54"/>
          <p:cNvCxnSpPr>
            <a:endCxn id="56" idx="1"/>
          </p:cNvCxnSpPr>
          <p:nvPr/>
        </p:nvCxnSpPr>
        <p:spPr>
          <a:xfrm flipV="1">
            <a:off x="4981303" y="5181438"/>
            <a:ext cx="834319" cy="581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endCxn id="51" idx="1"/>
          </p:cNvCxnSpPr>
          <p:nvPr/>
        </p:nvCxnSpPr>
        <p:spPr>
          <a:xfrm>
            <a:off x="4981303" y="5763014"/>
            <a:ext cx="837978" cy="248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5131" y="342000"/>
            <a:ext cx="34628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Arquitectura </a:t>
            </a:r>
            <a:r>
              <a:rPr lang="es-EC" sz="2800" dirty="0" smtClean="0">
                <a:latin typeface="Algerian" panose="04020705040A02060702" pitchFamily="82" charset="0"/>
              </a:rPr>
              <a:t>PKI</a:t>
            </a:r>
          </a:p>
          <a:p>
            <a:r>
              <a:rPr lang="es-EC" dirty="0">
                <a:latin typeface="Algerian" panose="04020705040A02060702" pitchFamily="82" charset="0"/>
              </a:rPr>
              <a:t>certificados </a:t>
            </a:r>
            <a:r>
              <a:rPr lang="es-EC" dirty="0" err="1">
                <a:latin typeface="Algerian" panose="04020705040A02060702" pitchFamily="82" charset="0"/>
              </a:rPr>
              <a:t>ssl</a:t>
            </a:r>
            <a:endParaRPr lang="es-EC" dirty="0">
              <a:latin typeface="Algerian" panose="04020705040A02060702" pitchFamily="82" charset="0"/>
            </a:endParaRPr>
          </a:p>
        </p:txBody>
      </p:sp>
      <p:pic>
        <p:nvPicPr>
          <p:cNvPr id="14" name="Picture 4" descr="Resultado de imagen para muñeco usando p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951" y="3776763"/>
            <a:ext cx="2119193" cy="220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para llave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42" y="5540448"/>
            <a:ext cx="1234127" cy="558702"/>
          </a:xfrm>
          <a:prstGeom prst="rect">
            <a:avLst/>
          </a:prstGeom>
          <a:noFill/>
        </p:spPr>
      </p:pic>
      <p:sp>
        <p:nvSpPr>
          <p:cNvPr id="19" name="CuadroTexto 18"/>
          <p:cNvSpPr txBox="1"/>
          <p:nvPr/>
        </p:nvSpPr>
        <p:spPr>
          <a:xfrm>
            <a:off x="2528642" y="609321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Clave Pública</a:t>
            </a:r>
            <a:endParaRPr lang="es-EC" dirty="0"/>
          </a:p>
        </p:txBody>
      </p:sp>
      <p:pic>
        <p:nvPicPr>
          <p:cNvPr id="20" name="Picture 2" descr="Resultado de imagen para servidor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08" y="3305954"/>
            <a:ext cx="863149" cy="9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7272657" y="3448408"/>
            <a:ext cx="96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Servidor</a:t>
            </a:r>
            <a:endParaRPr lang="es-EC" dirty="0"/>
          </a:p>
        </p:txBody>
      </p:sp>
      <p:sp>
        <p:nvSpPr>
          <p:cNvPr id="22" name="Nube 21"/>
          <p:cNvSpPr/>
          <p:nvPr/>
        </p:nvSpPr>
        <p:spPr>
          <a:xfrm>
            <a:off x="5434164" y="3019100"/>
            <a:ext cx="3616486" cy="154755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redondeado 1"/>
          <p:cNvSpPr/>
          <p:nvPr/>
        </p:nvSpPr>
        <p:spPr>
          <a:xfrm>
            <a:off x="317451" y="1484578"/>
            <a:ext cx="3229491" cy="4615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Pagos o Formularios de Registro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48" y="2079826"/>
            <a:ext cx="2534420" cy="271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Pentágono 23"/>
          <p:cNvSpPr/>
          <p:nvPr/>
        </p:nvSpPr>
        <p:spPr>
          <a:xfrm>
            <a:off x="2218353" y="5032775"/>
            <a:ext cx="2526916" cy="412042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Cifrado</a:t>
            </a:r>
          </a:p>
        </p:txBody>
      </p:sp>
      <p:sp>
        <p:nvSpPr>
          <p:cNvPr id="25" name="Redondear rectángulo de esquina sencilla 24"/>
          <p:cNvSpPr/>
          <p:nvPr/>
        </p:nvSpPr>
        <p:spPr>
          <a:xfrm>
            <a:off x="4884608" y="4682741"/>
            <a:ext cx="957943" cy="1235263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/>
              <a:t>v1DcuWkLE1tw3kYcyLS9dUqGBjliSOD43SjaE7oJtnvHMTVRE8jqO5Fv1DcuWkLE1tw3kYcyLS9dUqGBjliSOD43SjaE7oJtnvHM</a:t>
            </a:r>
            <a:r>
              <a:rPr lang="es-EC" sz="800" b="1" dirty="0"/>
              <a:t>uWkL</a:t>
            </a:r>
            <a:r>
              <a:rPr lang="es-EC" sz="800" b="1" dirty="0" smtClean="0"/>
              <a:t>I</a:t>
            </a:r>
            <a:endParaRPr lang="es-EC" sz="800" dirty="0"/>
          </a:p>
        </p:txBody>
      </p:sp>
      <p:sp>
        <p:nvSpPr>
          <p:cNvPr id="26" name="Flecha doblada 25"/>
          <p:cNvSpPr/>
          <p:nvPr/>
        </p:nvSpPr>
        <p:spPr>
          <a:xfrm rot="16200000" flipV="1">
            <a:off x="5875046" y="4349152"/>
            <a:ext cx="1202509" cy="988821"/>
          </a:xfrm>
          <a:prstGeom prst="bentArrow">
            <a:avLst>
              <a:gd name="adj1" fmla="val 10191"/>
              <a:gd name="adj2" fmla="val 16265"/>
              <a:gd name="adj3" fmla="val 23011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27" name="Picture 2" descr="Resultado de imagen para llave 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36" y="2072811"/>
            <a:ext cx="1234127" cy="558702"/>
          </a:xfrm>
          <a:prstGeom prst="rect">
            <a:avLst/>
          </a:prstGeom>
          <a:noFill/>
        </p:spPr>
      </p:pic>
      <p:sp>
        <p:nvSpPr>
          <p:cNvPr id="28" name="CuadroTexto 27"/>
          <p:cNvSpPr txBox="1"/>
          <p:nvPr/>
        </p:nvSpPr>
        <p:spPr>
          <a:xfrm>
            <a:off x="5042767" y="2662695"/>
            <a:ext cx="143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Clave Privada</a:t>
            </a:r>
            <a:endParaRPr lang="es-EC" dirty="0"/>
          </a:p>
        </p:txBody>
      </p:sp>
      <p:sp>
        <p:nvSpPr>
          <p:cNvPr id="29" name="Pentágono 28"/>
          <p:cNvSpPr/>
          <p:nvPr/>
        </p:nvSpPr>
        <p:spPr>
          <a:xfrm>
            <a:off x="6294364" y="2077996"/>
            <a:ext cx="1352694" cy="53122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Descifra</a:t>
            </a:r>
          </a:p>
        </p:txBody>
      </p:sp>
      <p:sp>
        <p:nvSpPr>
          <p:cNvPr id="30" name="Pergamino vertical 29"/>
          <p:cNvSpPr/>
          <p:nvPr/>
        </p:nvSpPr>
        <p:spPr>
          <a:xfrm>
            <a:off x="7535692" y="1709468"/>
            <a:ext cx="1234503" cy="1186879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Datos en Claro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2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5131" y="342000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Arquitectura PKI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50432" y="2476712"/>
            <a:ext cx="175618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Arquitectura</a:t>
            </a:r>
            <a:endParaRPr lang="es-EC" sz="2400" dirty="0"/>
          </a:p>
        </p:txBody>
      </p:sp>
      <p:sp>
        <p:nvSpPr>
          <p:cNvPr id="2" name="Rectángulo 1"/>
          <p:cNvSpPr/>
          <p:nvPr/>
        </p:nvSpPr>
        <p:spPr>
          <a:xfrm>
            <a:off x="3508003" y="2120052"/>
            <a:ext cx="2590058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dirty="0" smtClean="0"/>
              <a:t>Arte y Técnica de Diseñar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4933660" y="2812074"/>
            <a:ext cx="3565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dirty="0" smtClean="0"/>
              <a:t>Nivel de diseño enfocado a aspectos </a:t>
            </a:r>
            <a:r>
              <a:rPr lang="es-EC" dirty="0"/>
              <a:t>más allá de los </a:t>
            </a:r>
            <a:r>
              <a:rPr lang="es-EC" dirty="0" smtClean="0"/>
              <a:t>algoritmos.</a:t>
            </a:r>
            <a:endParaRPr lang="es-EC" dirty="0"/>
          </a:p>
        </p:txBody>
      </p:sp>
      <p:sp>
        <p:nvSpPr>
          <p:cNvPr id="4" name="Abrir llave 3"/>
          <p:cNvSpPr/>
          <p:nvPr/>
        </p:nvSpPr>
        <p:spPr>
          <a:xfrm>
            <a:off x="3046549" y="1844576"/>
            <a:ext cx="574253" cy="1725936"/>
          </a:xfrm>
          <a:prstGeom prst="leftBrace">
            <a:avLst>
              <a:gd name="adj1" fmla="val 8333"/>
              <a:gd name="adj2" fmla="val 4949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5" name="Pentágono 84"/>
          <p:cNvSpPr/>
          <p:nvPr/>
        </p:nvSpPr>
        <p:spPr>
          <a:xfrm>
            <a:off x="3508003" y="2938377"/>
            <a:ext cx="1284453" cy="393726"/>
          </a:xfrm>
          <a:prstGeom prst="homePlat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2" name="CuadroTexto 91"/>
          <p:cNvSpPr txBox="1"/>
          <p:nvPr/>
        </p:nvSpPr>
        <p:spPr>
          <a:xfrm>
            <a:off x="568421" y="4790305"/>
            <a:ext cx="175618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Arquitectura</a:t>
            </a:r>
            <a:endParaRPr lang="es-EC" sz="2400" dirty="0"/>
          </a:p>
        </p:txBody>
      </p:sp>
      <p:sp>
        <p:nvSpPr>
          <p:cNvPr id="93" name="Cruz 92"/>
          <p:cNvSpPr/>
          <p:nvPr/>
        </p:nvSpPr>
        <p:spPr>
          <a:xfrm>
            <a:off x="2447269" y="4768046"/>
            <a:ext cx="481153" cy="490151"/>
          </a:xfrm>
          <a:prstGeom prst="plus">
            <a:avLst>
              <a:gd name="adj" fmla="val 40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4" name="CuadroTexto 93"/>
          <p:cNvSpPr txBox="1"/>
          <p:nvPr/>
        </p:nvSpPr>
        <p:spPr>
          <a:xfrm>
            <a:off x="3021522" y="4803757"/>
            <a:ext cx="65510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/>
              <a:t>PKI</a:t>
            </a:r>
            <a:endParaRPr lang="es-EC" sz="2400" dirty="0"/>
          </a:p>
        </p:txBody>
      </p:sp>
      <p:sp>
        <p:nvSpPr>
          <p:cNvPr id="86" name="Igual que 85"/>
          <p:cNvSpPr/>
          <p:nvPr/>
        </p:nvSpPr>
        <p:spPr>
          <a:xfrm>
            <a:off x="3840479" y="4744396"/>
            <a:ext cx="705394" cy="55348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5238788" y="4186043"/>
            <a:ext cx="25997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Mayor complejidad</a:t>
            </a:r>
            <a:endParaRPr lang="es-EC" sz="2400" dirty="0"/>
          </a:p>
        </p:txBody>
      </p:sp>
      <p:sp>
        <p:nvSpPr>
          <p:cNvPr id="97" name="Abrir llave 96"/>
          <p:cNvSpPr/>
          <p:nvPr/>
        </p:nvSpPr>
        <p:spPr>
          <a:xfrm>
            <a:off x="4605204" y="4007556"/>
            <a:ext cx="574253" cy="2018275"/>
          </a:xfrm>
          <a:prstGeom prst="leftBrace">
            <a:avLst>
              <a:gd name="adj1" fmla="val 8333"/>
              <a:gd name="adj2" fmla="val 4949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8" name="CuadroTexto 97"/>
          <p:cNvSpPr txBox="1"/>
          <p:nvPr/>
        </p:nvSpPr>
        <p:spPr>
          <a:xfrm>
            <a:off x="5238788" y="4783959"/>
            <a:ext cx="352962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Diferentes Infraestructuras</a:t>
            </a:r>
            <a:endParaRPr lang="es-EC" sz="2400" dirty="0"/>
          </a:p>
        </p:txBody>
      </p:sp>
      <p:sp>
        <p:nvSpPr>
          <p:cNvPr id="99" name="CuadroTexto 98"/>
          <p:cNvSpPr txBox="1"/>
          <p:nvPr/>
        </p:nvSpPr>
        <p:spPr>
          <a:xfrm>
            <a:off x="5238788" y="5381875"/>
            <a:ext cx="274671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Diferentes Empresas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7908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5131" y="342000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Arquitectura PKI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46701" y="1708529"/>
            <a:ext cx="8438283" cy="4479692"/>
            <a:chOff x="389824" y="2365565"/>
            <a:chExt cx="8438283" cy="4479692"/>
          </a:xfrm>
        </p:grpSpPr>
        <p:pic>
          <p:nvPicPr>
            <p:cNvPr id="8" name="Picture 2" descr="Resultado de imagen para servidor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26" y="3118527"/>
              <a:ext cx="863149" cy="94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esultado de imagen para servidor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266" y="2574522"/>
              <a:ext cx="863149" cy="94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sultado de imagen para servidor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285" y="4369976"/>
              <a:ext cx="863149" cy="94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esultado de imagen para servidor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24" y="3575197"/>
              <a:ext cx="863149" cy="94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Resultado de imagen para servidor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181" y="2365565"/>
              <a:ext cx="863149" cy="94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ortar rectángulo de esquina sencilla 18"/>
            <p:cNvSpPr/>
            <p:nvPr/>
          </p:nvSpPr>
          <p:spPr>
            <a:xfrm>
              <a:off x="6642577" y="4610047"/>
              <a:ext cx="1655133" cy="1488068"/>
            </a:xfrm>
            <a:prstGeom prst="snip1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20" name="Picture 4" descr="Resultado de imagen para muñeco usando pc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37814" y="5218838"/>
              <a:ext cx="1565114" cy="16264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2215330" y="2591972"/>
              <a:ext cx="23846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Autoridad Certificadora</a:t>
              </a:r>
            </a:p>
            <a:p>
              <a:r>
                <a:rPr lang="es-EC" dirty="0" smtClean="0"/>
                <a:t>Raíz</a:t>
              </a:r>
              <a:endParaRPr lang="es-EC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3629008" y="3296929"/>
              <a:ext cx="23846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/>
                <a:t>Autoridad </a:t>
              </a:r>
              <a:r>
                <a:rPr lang="es-EC" dirty="0" smtClean="0"/>
                <a:t>Certificadora</a:t>
              </a:r>
            </a:p>
            <a:p>
              <a:r>
                <a:rPr lang="es-EC" dirty="0" smtClean="0"/>
                <a:t>Delegada</a:t>
              </a:r>
              <a:endParaRPr lang="es-EC" dirty="0"/>
            </a:p>
          </p:txBody>
        </p:sp>
        <p:cxnSp>
          <p:nvCxnSpPr>
            <p:cNvPr id="22" name="Conector recto de flecha 21"/>
            <p:cNvCxnSpPr>
              <a:endCxn id="8" idx="1"/>
            </p:cNvCxnSpPr>
            <p:nvPr/>
          </p:nvCxnSpPr>
          <p:spPr>
            <a:xfrm>
              <a:off x="2215330" y="3255572"/>
              <a:ext cx="645596" cy="3337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7414579" y="2832663"/>
              <a:ext cx="1413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Autoridad de</a:t>
              </a:r>
            </a:p>
            <a:p>
              <a:r>
                <a:rPr lang="es-EC" dirty="0" smtClean="0"/>
                <a:t>Validación</a:t>
              </a:r>
              <a:endParaRPr lang="es-EC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1181240" y="3812363"/>
              <a:ext cx="1917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Autoridad de</a:t>
              </a:r>
            </a:p>
            <a:p>
              <a:r>
                <a:rPr lang="es-EC" dirty="0" smtClean="0"/>
                <a:t>Sellado de Tiempo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5084038" y="4582034"/>
              <a:ext cx="1413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Autoridad de</a:t>
              </a:r>
            </a:p>
            <a:p>
              <a:r>
                <a:rPr lang="es-EC" dirty="0" smtClean="0"/>
                <a:t>Registro</a:t>
              </a:r>
              <a:endParaRPr lang="es-EC" dirty="0"/>
            </a:p>
          </p:txBody>
        </p:sp>
        <p:cxnSp>
          <p:nvCxnSpPr>
            <p:cNvPr id="27" name="Conector recto de flecha 26"/>
            <p:cNvCxnSpPr/>
            <p:nvPr/>
          </p:nvCxnSpPr>
          <p:spPr>
            <a:xfrm flipV="1">
              <a:off x="2735573" y="4992912"/>
              <a:ext cx="1594865" cy="6104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 flipH="1" flipV="1">
              <a:off x="3698131" y="3999800"/>
              <a:ext cx="615191" cy="6512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 flipH="1">
              <a:off x="2623318" y="4060144"/>
              <a:ext cx="817215" cy="15133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>
              <a:off x="1298648" y="4399568"/>
              <a:ext cx="1236628" cy="11739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/>
            <p:nvPr/>
          </p:nvCxnSpPr>
          <p:spPr>
            <a:xfrm>
              <a:off x="2735573" y="5785542"/>
              <a:ext cx="3815857" cy="172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/>
            <p:nvPr/>
          </p:nvCxnSpPr>
          <p:spPr>
            <a:xfrm>
              <a:off x="2215330" y="2609241"/>
              <a:ext cx="4336100" cy="809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>
              <a:off x="3698131" y="3307182"/>
              <a:ext cx="2853299" cy="463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/>
            <p:nvPr/>
          </p:nvCxnSpPr>
          <p:spPr>
            <a:xfrm>
              <a:off x="7207599" y="3605886"/>
              <a:ext cx="15222" cy="9350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/>
            <p:nvPr/>
          </p:nvCxnSpPr>
          <p:spPr>
            <a:xfrm flipH="1" flipV="1">
              <a:off x="7023468" y="3584750"/>
              <a:ext cx="11790" cy="9507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54" name="Picture 2" descr="Información, Círculo, Icono, Azu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312" y="2746612"/>
              <a:ext cx="549125" cy="54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Pergamino vertical 55"/>
            <p:cNvSpPr/>
            <p:nvPr/>
          </p:nvSpPr>
          <p:spPr>
            <a:xfrm>
              <a:off x="6409103" y="3761545"/>
              <a:ext cx="465828" cy="440085"/>
            </a:xfrm>
            <a:prstGeom prst="vertic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200" dirty="0"/>
            </a:p>
          </p:txBody>
        </p:sp>
        <p:pic>
          <p:nvPicPr>
            <p:cNvPr id="57" name="Picture 6" descr="Resultado de imagen para sello certificado de calida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374" y="4025463"/>
              <a:ext cx="256830" cy="37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Pergamino vertical 57"/>
            <p:cNvSpPr/>
            <p:nvPr/>
          </p:nvSpPr>
          <p:spPr>
            <a:xfrm>
              <a:off x="7402788" y="3782323"/>
              <a:ext cx="465828" cy="440085"/>
            </a:xfrm>
            <a:prstGeom prst="vertic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200" dirty="0"/>
            </a:p>
          </p:txBody>
        </p:sp>
        <p:pic>
          <p:nvPicPr>
            <p:cNvPr id="59" name="Picture 6" descr="Resultado de imagen para sello certificado de calida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2059" y="4046241"/>
              <a:ext cx="256830" cy="37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Resultado de imagen para visto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132" y="3533063"/>
              <a:ext cx="780354" cy="71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Pergamino vertical 60"/>
            <p:cNvSpPr/>
            <p:nvPr/>
          </p:nvSpPr>
          <p:spPr>
            <a:xfrm>
              <a:off x="3493237" y="5044868"/>
              <a:ext cx="465828" cy="440085"/>
            </a:xfrm>
            <a:prstGeom prst="vertic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050" dirty="0"/>
            </a:p>
          </p:txBody>
        </p:sp>
        <p:sp>
          <p:nvSpPr>
            <p:cNvPr id="62" name="Pergamino vertical 61"/>
            <p:cNvSpPr/>
            <p:nvPr/>
          </p:nvSpPr>
          <p:spPr>
            <a:xfrm>
              <a:off x="3864610" y="4076729"/>
              <a:ext cx="465828" cy="440085"/>
            </a:xfrm>
            <a:prstGeom prst="vertic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050" dirty="0"/>
            </a:p>
          </p:txBody>
        </p:sp>
        <p:pic>
          <p:nvPicPr>
            <p:cNvPr id="63" name="Picture 4" descr="Resultado de imagen para visto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66">
              <a:off x="3902141" y="4031198"/>
              <a:ext cx="584467" cy="536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Pergamino vertical 63"/>
            <p:cNvSpPr/>
            <p:nvPr/>
          </p:nvSpPr>
          <p:spPr>
            <a:xfrm>
              <a:off x="2911835" y="4506781"/>
              <a:ext cx="465828" cy="440085"/>
            </a:xfrm>
            <a:prstGeom prst="vertic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200" dirty="0"/>
            </a:p>
          </p:txBody>
        </p:sp>
        <p:pic>
          <p:nvPicPr>
            <p:cNvPr id="65" name="Picture 6" descr="Resultado de imagen para sello certificado de calida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106" y="4770699"/>
              <a:ext cx="256830" cy="37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n relacionad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240" y="4516814"/>
              <a:ext cx="580492" cy="599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Resultado de imagen para sobre carta 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122" y="5604911"/>
              <a:ext cx="829627" cy="622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Pergamino vertical 78"/>
            <p:cNvSpPr/>
            <p:nvPr/>
          </p:nvSpPr>
          <p:spPr>
            <a:xfrm>
              <a:off x="4976201" y="5913600"/>
              <a:ext cx="465828" cy="440085"/>
            </a:xfrm>
            <a:prstGeom prst="vertic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200" dirty="0"/>
            </a:p>
          </p:txBody>
        </p:sp>
        <p:pic>
          <p:nvPicPr>
            <p:cNvPr id="80" name="Picture 6" descr="Resultado de imagen para sello certificado de calida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472" y="6177518"/>
              <a:ext cx="256830" cy="37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54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5131" y="342000"/>
            <a:ext cx="312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Implementación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90294" y="3238930"/>
            <a:ext cx="2555924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Arquitectura </a:t>
            </a:r>
            <a:r>
              <a:rPr lang="es-ES" sz="2000" b="1" dirty="0">
                <a:solidFill>
                  <a:schemeClr val="bg1"/>
                </a:solidFill>
              </a:rPr>
              <a:t>PKI para el Ejército Ecuatoriano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39133" y="2777265"/>
            <a:ext cx="498489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Ajustarse a la realidad de la Institución</a:t>
            </a:r>
            <a:endParaRPr lang="es-EC" sz="2400" dirty="0"/>
          </a:p>
        </p:txBody>
      </p:sp>
      <p:sp>
        <p:nvSpPr>
          <p:cNvPr id="10" name="Abrir llave 9"/>
          <p:cNvSpPr/>
          <p:nvPr/>
        </p:nvSpPr>
        <p:spPr>
          <a:xfrm>
            <a:off x="3205549" y="2598778"/>
            <a:ext cx="574253" cy="2018275"/>
          </a:xfrm>
          <a:prstGeom prst="leftBrace">
            <a:avLst>
              <a:gd name="adj1" fmla="val 8333"/>
              <a:gd name="adj2" fmla="val 4949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3839133" y="3375181"/>
            <a:ext cx="242425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Acoplarse al SIFTE</a:t>
            </a:r>
            <a:endParaRPr lang="es-EC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839133" y="3973097"/>
            <a:ext cx="303999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Alto nivel de seguridad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543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4000" y="342000"/>
            <a:ext cx="3129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Implementación</a:t>
            </a:r>
          </a:p>
          <a:p>
            <a:r>
              <a:rPr lang="es-EC" dirty="0" smtClean="0">
                <a:latin typeface="Algerian" panose="04020705040A02060702" pitchFamily="82" charset="0"/>
              </a:rPr>
              <a:t>Diseño funcional</a:t>
            </a:r>
            <a:endParaRPr lang="es-EC" dirty="0">
              <a:latin typeface="Algerian" panose="04020705040A02060702" pitchFamily="82" charset="0"/>
            </a:endParaRPr>
          </a:p>
        </p:txBody>
      </p:sp>
      <p:pic>
        <p:nvPicPr>
          <p:cNvPr id="8" name="Imagen 7" descr="C:\Documents and Settings\Oswaldo\Mis documentos\Downloads\Arquitectura PK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17" y="1345472"/>
            <a:ext cx="5347062" cy="55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2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34000" y="342000"/>
            <a:ext cx="31293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Implementación</a:t>
            </a:r>
          </a:p>
          <a:p>
            <a:r>
              <a:rPr lang="es-EC" dirty="0">
                <a:latin typeface="Algerian" panose="04020705040A02060702" pitchFamily="82" charset="0"/>
              </a:rPr>
              <a:t>Diseño </a:t>
            </a:r>
            <a:r>
              <a:rPr lang="es-EC" dirty="0" smtClean="0">
                <a:latin typeface="Algerian" panose="04020705040A02060702" pitchFamily="82" charset="0"/>
              </a:rPr>
              <a:t>Comunicacional</a:t>
            </a:r>
            <a:endParaRPr lang="es-EC" dirty="0">
              <a:latin typeface="Algerian" panose="04020705040A02060702" pitchFamily="8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06625"/>
              </p:ext>
            </p:extLst>
          </p:nvPr>
        </p:nvGraphicFramePr>
        <p:xfrm>
          <a:off x="674915" y="1822733"/>
          <a:ext cx="7794170" cy="379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155">
                  <a:extLst>
                    <a:ext uri="{9D8B030D-6E8A-4147-A177-3AD203B41FA5}">
                      <a16:colId xmlns:a16="http://schemas.microsoft.com/office/drawing/2014/main" val="1054958304"/>
                    </a:ext>
                  </a:extLst>
                </a:gridCol>
                <a:gridCol w="1057385">
                  <a:extLst>
                    <a:ext uri="{9D8B030D-6E8A-4147-A177-3AD203B41FA5}">
                      <a16:colId xmlns:a16="http://schemas.microsoft.com/office/drawing/2014/main" val="2061068342"/>
                    </a:ext>
                  </a:extLst>
                </a:gridCol>
                <a:gridCol w="1090258">
                  <a:extLst>
                    <a:ext uri="{9D8B030D-6E8A-4147-A177-3AD203B41FA5}">
                      <a16:colId xmlns:a16="http://schemas.microsoft.com/office/drawing/2014/main" val="1843579185"/>
                    </a:ext>
                  </a:extLst>
                </a:gridCol>
                <a:gridCol w="1195076">
                  <a:extLst>
                    <a:ext uri="{9D8B030D-6E8A-4147-A177-3AD203B41FA5}">
                      <a16:colId xmlns:a16="http://schemas.microsoft.com/office/drawing/2014/main" val="3830544074"/>
                    </a:ext>
                  </a:extLst>
                </a:gridCol>
                <a:gridCol w="1118948">
                  <a:extLst>
                    <a:ext uri="{9D8B030D-6E8A-4147-A177-3AD203B41FA5}">
                      <a16:colId xmlns:a16="http://schemas.microsoft.com/office/drawing/2014/main" val="3685022757"/>
                    </a:ext>
                  </a:extLst>
                </a:gridCol>
                <a:gridCol w="1042597">
                  <a:extLst>
                    <a:ext uri="{9D8B030D-6E8A-4147-A177-3AD203B41FA5}">
                      <a16:colId xmlns:a16="http://schemas.microsoft.com/office/drawing/2014/main" val="2315402861"/>
                    </a:ext>
                  </a:extLst>
                </a:gridCol>
                <a:gridCol w="1038751">
                  <a:extLst>
                    <a:ext uri="{9D8B030D-6E8A-4147-A177-3AD203B41FA5}">
                      <a16:colId xmlns:a16="http://schemas.microsoft.com/office/drawing/2014/main" val="3204739897"/>
                    </a:ext>
                  </a:extLst>
                </a:gridCol>
              </a:tblGrid>
              <a:tr h="690623"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CA </a:t>
                      </a:r>
                    </a:p>
                    <a:p>
                      <a:pPr algn="ctr"/>
                      <a:r>
                        <a:rPr lang="es-EC" sz="1400" dirty="0" smtClean="0"/>
                        <a:t>Raíz</a:t>
                      </a:r>
                      <a:endParaRPr lang="es-EC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CA </a:t>
                      </a:r>
                    </a:p>
                    <a:p>
                      <a:pPr algn="ctr"/>
                      <a:r>
                        <a:rPr lang="es-EC" sz="1400" dirty="0" smtClean="0"/>
                        <a:t>Delegada</a:t>
                      </a:r>
                      <a:endParaRPr lang="es-EC" sz="1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u="none" dirty="0" smtClean="0">
                          <a:solidFill>
                            <a:schemeClr val="tx1"/>
                          </a:solidFill>
                        </a:rPr>
                        <a:t>Servidor</a:t>
                      </a:r>
                      <a:r>
                        <a:rPr lang="es-EC" sz="1400" u="none" baseline="0" dirty="0" smtClean="0">
                          <a:solidFill>
                            <a:schemeClr val="tx1"/>
                          </a:solidFill>
                        </a:rPr>
                        <a:t> de Aplicaciones</a:t>
                      </a:r>
                      <a:endParaRPr lang="es-EC" sz="14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Base de Datos</a:t>
                      </a:r>
                      <a:endParaRPr lang="es-EC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chemeClr val="tx1"/>
                          </a:solidFill>
                        </a:rPr>
                        <a:t>RA</a:t>
                      </a:r>
                    </a:p>
                    <a:p>
                      <a:pPr algn="ctr"/>
                      <a:r>
                        <a:rPr lang="es-EC" sz="1400" dirty="0" smtClean="0">
                          <a:solidFill>
                            <a:schemeClr val="tx1"/>
                          </a:solidFill>
                        </a:rPr>
                        <a:t>I D.E</a:t>
                      </a:r>
                      <a:r>
                        <a:rPr lang="es-EC" sz="1400" baseline="0" dirty="0" smtClean="0">
                          <a:solidFill>
                            <a:schemeClr val="tx1"/>
                          </a:solidFill>
                        </a:rPr>
                        <a:t>-IV D.E</a:t>
                      </a:r>
                      <a:endParaRPr lang="es-EC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rgbClr val="FF0000"/>
                          </a:solidFill>
                        </a:rPr>
                        <a:t>Usuario Final</a:t>
                      </a:r>
                      <a:endParaRPr lang="es-EC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67063"/>
                  </a:ext>
                </a:extLst>
              </a:tr>
              <a:tr h="489191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solidFill>
                            <a:schemeClr val="bg1"/>
                          </a:solidFill>
                        </a:rPr>
                        <a:t>CA </a:t>
                      </a:r>
                    </a:p>
                    <a:p>
                      <a:pPr algn="ctr"/>
                      <a:r>
                        <a:rPr lang="es-EC" sz="1400" b="1" dirty="0" smtClean="0">
                          <a:solidFill>
                            <a:schemeClr val="bg1"/>
                          </a:solidFill>
                        </a:rPr>
                        <a:t>Raíz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422407"/>
                  </a:ext>
                </a:extLst>
              </a:tr>
              <a:tr h="489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</a:rPr>
                        <a:t>CA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</a:rPr>
                        <a:t>Delegada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Web </a:t>
                      </a:r>
                      <a:r>
                        <a:rPr lang="en-US" sz="1200" noProof="0" dirty="0" smtClean="0"/>
                        <a:t>Service</a:t>
                      </a:r>
                      <a:r>
                        <a:rPr lang="en-US" sz="1200" dirty="0" smtClean="0"/>
                        <a:t>:</a:t>
                      </a:r>
                      <a:r>
                        <a:rPr lang="en-US" sz="1200" baseline="0" dirty="0" smtClean="0"/>
                        <a:t> 8485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2337"/>
                  </a:ext>
                </a:extLst>
              </a:tr>
              <a:tr h="489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Servidor de Aplicaciones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Web </a:t>
                      </a:r>
                      <a:r>
                        <a:rPr lang="en-US" sz="1200" noProof="0" dirty="0" smtClean="0"/>
                        <a:t>Service</a:t>
                      </a:r>
                      <a:r>
                        <a:rPr lang="en-US" sz="1200" dirty="0" smtClean="0"/>
                        <a:t>:</a:t>
                      </a:r>
                      <a:r>
                        <a:rPr lang="en-US" sz="1200" baseline="0" dirty="0" smtClean="0"/>
                        <a:t> 8485</a:t>
                      </a:r>
                      <a:endParaRPr lang="es-EC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noProof="0" dirty="0" smtClean="0"/>
                        <a:t>Transacciones</a:t>
                      </a:r>
                      <a:r>
                        <a:rPr lang="en-US" sz="1200" dirty="0" smtClean="0"/>
                        <a:t>:</a:t>
                      </a:r>
                    </a:p>
                    <a:p>
                      <a:pPr algn="ctr"/>
                      <a:r>
                        <a:rPr lang="en-US" sz="1200" dirty="0" smtClean="0"/>
                        <a:t>1521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pkiEjercitoEC_ RA: 8484</a:t>
                      </a:r>
                      <a:endParaRPr lang="es-EC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pkiEjercitoEC_Publico: 80</a:t>
                      </a:r>
                      <a:endParaRPr lang="es-EC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094660"/>
                  </a:ext>
                </a:extLst>
              </a:tr>
              <a:tr h="489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</a:rPr>
                        <a:t>Base 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</a:rPr>
                        <a:t>Datos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----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noProof="0" dirty="0" smtClean="0"/>
                        <a:t>Transacciones</a:t>
                      </a:r>
                      <a:r>
                        <a:rPr lang="en-US" sz="1200" dirty="0" smtClean="0"/>
                        <a:t>:</a:t>
                      </a:r>
                    </a:p>
                    <a:p>
                      <a:pPr algn="ctr"/>
                      <a:r>
                        <a:rPr lang="en-US" sz="1200" dirty="0" smtClean="0"/>
                        <a:t>1521</a:t>
                      </a:r>
                      <a:endParaRPr lang="es-EC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----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0795"/>
                  </a:ext>
                </a:extLst>
              </a:tr>
              <a:tr h="489191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solidFill>
                            <a:schemeClr val="tx1"/>
                          </a:solidFill>
                        </a:rPr>
                        <a:t>RA </a:t>
                      </a:r>
                    </a:p>
                    <a:p>
                      <a:pPr algn="ctr"/>
                      <a:r>
                        <a:rPr lang="es-EC" sz="1400" b="1" dirty="0" smtClean="0">
                          <a:solidFill>
                            <a:schemeClr val="tx1"/>
                          </a:solidFill>
                        </a:rPr>
                        <a:t>I D.E</a:t>
                      </a:r>
                      <a:r>
                        <a:rPr lang="es-EC" sz="1400" b="1" baseline="0" dirty="0" smtClean="0">
                          <a:solidFill>
                            <a:schemeClr val="tx1"/>
                          </a:solidFill>
                        </a:rPr>
                        <a:t>- V D.E</a:t>
                      </a:r>
                      <a:endParaRPr lang="es-EC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pkiEjercitoEC_ RA: 8484</a:t>
                      </a:r>
                      <a:endParaRPr lang="es-EC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noProof="0" dirty="0" smtClean="0"/>
                        <a:t>Físicamente</a:t>
                      </a:r>
                      <a:endParaRPr lang="es-EC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628895"/>
                  </a:ext>
                </a:extLst>
              </a:tr>
              <a:tr h="489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rgbClr val="FF0000"/>
                          </a:solidFill>
                        </a:rPr>
                        <a:t>Usuario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rgbClr val="FF0000"/>
                          </a:solidFill>
                        </a:rPr>
                        <a:t>Final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pkiEjercitoEC_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Publico: 80</a:t>
                      </a:r>
                      <a:endParaRPr lang="es-EC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noProof="0" dirty="0" smtClean="0"/>
                        <a:t>Físicamente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64685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429154" y="5662211"/>
            <a:ext cx="208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--- Sin comunicación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44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4000" y="342000"/>
            <a:ext cx="31293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Implementación</a:t>
            </a:r>
          </a:p>
          <a:p>
            <a:r>
              <a:rPr lang="es-EC" dirty="0">
                <a:latin typeface="Algerian" panose="04020705040A02060702" pitchFamily="82" charset="0"/>
              </a:rPr>
              <a:t>Mecanismo de </a:t>
            </a:r>
            <a:r>
              <a:rPr lang="es-EC" dirty="0" smtClean="0">
                <a:latin typeface="Algerian" panose="04020705040A02060702" pitchFamily="82" charset="0"/>
              </a:rPr>
              <a:t>Trabajo</a:t>
            </a:r>
            <a:endParaRPr lang="es-EC" dirty="0">
              <a:latin typeface="Algerian" panose="04020705040A02060702" pitchFamily="82" charset="0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3"/>
          <a:srcRect b="19642"/>
          <a:stretch/>
        </p:blipFill>
        <p:spPr bwMode="auto">
          <a:xfrm>
            <a:off x="234000" y="1443672"/>
            <a:ext cx="4308475" cy="2477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4668250" y="2439923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/>
          <p:nvPr/>
        </p:nvPicPr>
        <p:blipFill rotWithShape="1">
          <a:blip r:embed="rId4"/>
          <a:srcRect l="26339" t="10715" r="25349" b="54844"/>
          <a:stretch/>
        </p:blipFill>
        <p:spPr bwMode="auto">
          <a:xfrm>
            <a:off x="5772433" y="1863634"/>
            <a:ext cx="2954447" cy="163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lecha doblada 3"/>
          <p:cNvSpPr/>
          <p:nvPr/>
        </p:nvSpPr>
        <p:spPr>
          <a:xfrm rot="10800000">
            <a:off x="5951975" y="3523399"/>
            <a:ext cx="1755628" cy="2109961"/>
          </a:xfrm>
          <a:prstGeom prst="bentArrow">
            <a:avLst>
              <a:gd name="adj1" fmla="val 17063"/>
              <a:gd name="adj2" fmla="val 18055"/>
              <a:gd name="adj3" fmla="val 25496"/>
              <a:gd name="adj4" fmla="val 10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5"/>
          <a:srcRect t="25968" r="42826"/>
          <a:stretch/>
        </p:blipFill>
        <p:spPr>
          <a:xfrm>
            <a:off x="2427176" y="4159837"/>
            <a:ext cx="3511643" cy="253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2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4000" y="342000"/>
            <a:ext cx="32287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Implementación</a:t>
            </a:r>
          </a:p>
          <a:p>
            <a:r>
              <a:rPr lang="es-EC" dirty="0">
                <a:latin typeface="Algerian" panose="04020705040A02060702" pitchFamily="82" charset="0"/>
              </a:rPr>
              <a:t>Mecanismo de </a:t>
            </a:r>
            <a:r>
              <a:rPr lang="es-EC" dirty="0" smtClean="0">
                <a:latin typeface="Algerian" panose="04020705040A02060702" pitchFamily="82" charset="0"/>
              </a:rPr>
              <a:t>Trabajo</a:t>
            </a:r>
            <a:endParaRPr lang="es-EC" dirty="0">
              <a:latin typeface="Algerian" panose="04020705040A02060702" pitchFamily="82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1677394" y="1619389"/>
            <a:ext cx="5827804" cy="4065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2679907" y="5888716"/>
            <a:ext cx="3822778" cy="4001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Proyecto - pkiEjercitoEC</a:t>
            </a:r>
            <a:r>
              <a:rPr lang="en-US" sz="2000" b="1" dirty="0">
                <a:solidFill>
                  <a:schemeClr val="bg1"/>
                </a:solidFill>
              </a:rPr>
              <a:t>_ RA: 8484</a:t>
            </a:r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ars_720x720 (seamless loop)_v3.wmv">
            <a:hlinkClick r:id="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3139440" y="0"/>
            <a:ext cx="6858000" cy="6858000"/>
          </a:xfrm>
          <a:prstGeom prst="chord">
            <a:avLst>
              <a:gd name="adj1" fmla="val 15899861"/>
              <a:gd name="adj2" fmla="val 5700170"/>
            </a:avLst>
          </a:prstGeom>
          <a:effectLst>
            <a:outerShdw blurRad="254000" dist="38100" algn="l" rotWithShape="0">
              <a:schemeClr val="tx1">
                <a:alpha val="86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rc 7"/>
          <p:cNvSpPr/>
          <p:nvPr/>
        </p:nvSpPr>
        <p:spPr>
          <a:xfrm>
            <a:off x="-4584810" y="342900"/>
            <a:ext cx="9144000" cy="6172200"/>
          </a:xfrm>
          <a:prstGeom prst="arc">
            <a:avLst>
              <a:gd name="adj1" fmla="val 16200000"/>
              <a:gd name="adj2" fmla="val 5392005"/>
            </a:avLst>
          </a:prstGeom>
          <a:noFill/>
          <a:ln w="2540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1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343400" y="45720"/>
            <a:ext cx="8686800" cy="6400800"/>
          </a:xfrm>
          <a:prstGeom prst="arc">
            <a:avLst>
              <a:gd name="adj1" fmla="val 16200000"/>
              <a:gd name="adj2" fmla="val 5392005"/>
            </a:avLst>
          </a:prstGeom>
          <a:noFill/>
          <a:ln w="57150">
            <a:gradFill flip="none" rotWithShape="1">
              <a:gsLst>
                <a:gs pos="0">
                  <a:schemeClr val="tx2">
                    <a:lumMod val="20000"/>
                    <a:lumOff val="80000"/>
                    <a:alpha val="30000"/>
                  </a:schemeClr>
                </a:gs>
                <a:gs pos="100000">
                  <a:schemeClr val="accent5">
                    <a:lumMod val="20000"/>
                    <a:lumOff val="80000"/>
                    <a:alpha val="1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1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781" y="1342888"/>
            <a:ext cx="3943574" cy="4708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-ES_tradnl" sz="2400" noProof="1" smtClean="0"/>
              <a:t>Introducción</a:t>
            </a:r>
          </a:p>
          <a:p>
            <a:pPr marL="457200" indent="-457200" algn="l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-ES_tradnl" sz="2400" noProof="1" smtClean="0"/>
              <a:t>Marco Legal</a:t>
            </a:r>
          </a:p>
          <a:p>
            <a:pPr marL="457200" indent="-457200" algn="l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-ES_tradnl" sz="2400" noProof="1" smtClean="0"/>
              <a:t>Arquitectura PKI</a:t>
            </a:r>
          </a:p>
          <a:p>
            <a:pPr marL="457200" indent="-457200" algn="l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-ES_tradnl" sz="2400" noProof="1" smtClean="0"/>
              <a:t>Implementación</a:t>
            </a:r>
          </a:p>
          <a:p>
            <a:pPr marL="914400" lvl="1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-ES_tradnl" sz="2400" noProof="1" smtClean="0"/>
              <a:t>Diseño Funcional</a:t>
            </a:r>
          </a:p>
          <a:p>
            <a:pPr marL="914400" lvl="1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-ES_tradnl" sz="2400" noProof="1" smtClean="0"/>
              <a:t>Mecanismo de Trabajo</a:t>
            </a:r>
          </a:p>
          <a:p>
            <a:pPr marL="457200" indent="-457200" algn="l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-ES_tradnl" sz="2400" noProof="1" smtClean="0"/>
              <a:t>Conclusiones</a:t>
            </a:r>
          </a:p>
          <a:p>
            <a:pPr marL="457200" indent="-457200" algn="l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-ES_tradnl" sz="2400" noProof="1" smtClean="0"/>
              <a:t>Recomendaciones</a:t>
            </a:r>
            <a:endParaRPr lang="es-ES_tradnl" sz="2400" noProof="1"/>
          </a:p>
        </p:txBody>
      </p:sp>
      <p:sp>
        <p:nvSpPr>
          <p:cNvPr id="6" name="TextBox 5"/>
          <p:cNvSpPr txBox="1"/>
          <p:nvPr/>
        </p:nvSpPr>
        <p:spPr>
          <a:xfrm>
            <a:off x="4163777" y="471415"/>
            <a:ext cx="488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None/>
            </a:pPr>
            <a:r>
              <a:rPr lang="es-ES_tradnl" sz="3600" b="1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Contenido</a:t>
            </a:r>
            <a:endParaRPr lang="es-ES_tradnl" sz="3600" b="1" noProof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0632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1622515" y="1565714"/>
            <a:ext cx="6154239" cy="4313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234000" y="342000"/>
            <a:ext cx="31293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Implementación</a:t>
            </a:r>
          </a:p>
          <a:p>
            <a:r>
              <a:rPr lang="es-EC" dirty="0" smtClean="0">
                <a:latin typeface="Algerian" panose="04020705040A02060702" pitchFamily="82" charset="0"/>
              </a:rPr>
              <a:t>Mecanismo de Trabajo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2543432" y="5975348"/>
            <a:ext cx="4057136" cy="4001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Proyecto - pkiEjercitoEC</a:t>
            </a:r>
            <a:r>
              <a:rPr lang="en-US" sz="2000" b="1" dirty="0">
                <a:solidFill>
                  <a:schemeClr val="bg1"/>
                </a:solidFill>
              </a:rPr>
              <a:t>_ </a:t>
            </a:r>
            <a:r>
              <a:rPr lang="en-US" sz="2000" b="1" dirty="0" smtClean="0">
                <a:solidFill>
                  <a:schemeClr val="bg1"/>
                </a:solidFill>
              </a:rPr>
              <a:t>Publico: 80</a:t>
            </a:r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/>
          <p:nvPr/>
        </p:nvPicPr>
        <p:blipFill rotWithShape="1">
          <a:blip r:embed="rId3"/>
          <a:srcRect l="5468" b="3991"/>
          <a:stretch/>
        </p:blipFill>
        <p:spPr bwMode="auto">
          <a:xfrm>
            <a:off x="461554" y="1830162"/>
            <a:ext cx="3934236" cy="404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5238192" y="2808911"/>
            <a:ext cx="3619500" cy="3069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5458738" y="2228615"/>
            <a:ext cx="3213244" cy="400110"/>
          </a:xfrm>
          <a:prstGeom prst="rect">
            <a:avLst/>
          </a:prstGeom>
          <a:pattFill prst="pct25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Etiqueta</a:t>
            </a:r>
            <a:r>
              <a:rPr lang="en-US" sz="2000" dirty="0" smtClean="0"/>
              <a:t> de Firma </a:t>
            </a:r>
            <a:r>
              <a:rPr lang="es-EC" sz="2000" dirty="0" smtClean="0"/>
              <a:t>Electrónica</a:t>
            </a:r>
            <a:endParaRPr lang="es-EC" sz="2000" dirty="0"/>
          </a:p>
        </p:txBody>
      </p:sp>
      <p:sp>
        <p:nvSpPr>
          <p:cNvPr id="4" name="Flecha derecha 3"/>
          <p:cNvSpPr/>
          <p:nvPr/>
        </p:nvSpPr>
        <p:spPr>
          <a:xfrm>
            <a:off x="4395790" y="3641451"/>
            <a:ext cx="90773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234000" y="342000"/>
            <a:ext cx="31293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Implementación</a:t>
            </a:r>
          </a:p>
          <a:p>
            <a:r>
              <a:rPr lang="es-EC" dirty="0">
                <a:latin typeface="Algerian" panose="04020705040A02060702" pitchFamily="82" charset="0"/>
              </a:rPr>
              <a:t>Mecanismo de </a:t>
            </a:r>
            <a:r>
              <a:rPr lang="es-EC" dirty="0" smtClean="0">
                <a:latin typeface="Algerian" panose="04020705040A02060702" pitchFamily="82" charset="0"/>
              </a:rPr>
              <a:t>Trabajo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00104" y="6040661"/>
            <a:ext cx="4057136" cy="4001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Proyecto - pkiEjercitoEC</a:t>
            </a:r>
            <a:r>
              <a:rPr lang="en-US" sz="2000" b="1" dirty="0">
                <a:solidFill>
                  <a:schemeClr val="bg1"/>
                </a:solidFill>
              </a:rPr>
              <a:t>_ </a:t>
            </a:r>
            <a:r>
              <a:rPr lang="en-US" sz="2000" b="1" dirty="0" smtClean="0">
                <a:solidFill>
                  <a:schemeClr val="bg1"/>
                </a:solidFill>
              </a:rPr>
              <a:t>Publico: 80</a:t>
            </a:r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5"/>
          <a:stretch/>
        </p:blipFill>
        <p:spPr>
          <a:xfrm>
            <a:off x="2502993" y="1498437"/>
            <a:ext cx="5236949" cy="468978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4000" y="342000"/>
            <a:ext cx="31293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Implementación</a:t>
            </a:r>
          </a:p>
          <a:p>
            <a:r>
              <a:rPr lang="es-EC" dirty="0">
                <a:latin typeface="Algerian" panose="04020705040A02060702" pitchFamily="82" charset="0"/>
              </a:rPr>
              <a:t>Mecanismo de </a:t>
            </a:r>
            <a:r>
              <a:rPr lang="es-EC" dirty="0" smtClean="0">
                <a:latin typeface="Algerian" panose="04020705040A02060702" pitchFamily="82" charset="0"/>
              </a:rPr>
              <a:t>Trabajo</a:t>
            </a:r>
            <a:endParaRPr lang="es-EC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4000" y="342000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Conclusiones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18903" y="1672045"/>
            <a:ext cx="72194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El presente trabajo se enmarca en la “Ley de comercio electrónico y, firmas electrónicas y mensajes de datos”, a fin de evitar problemas legales futuros.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Los certificados digitales y firmas electrónicas </a:t>
            </a:r>
            <a:r>
              <a:rPr lang="es-EC" smtClean="0"/>
              <a:t>están </a:t>
            </a:r>
            <a:r>
              <a:rPr lang="es-EC" smtClean="0"/>
              <a:t>basados </a:t>
            </a:r>
            <a:r>
              <a:rPr lang="es-EC" dirty="0" smtClean="0"/>
              <a:t>en la criptografía asimétrica, es decir una clave cifra el contenido, y con otra diferente de lo descifra.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Por la naturaleza del Ejército Ecuatoriano, no se pudo aplicar una herramienta usada comúnmente, por tanto fue necesario desarrollar una a medida (pkiEjercitoEC).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información es el activo intangible más importante de toda institución, y en la Fuerza Terrestre es de vital importancia protegerla, ya que puede ser blanco de ataques informáticos porque se puede considerar como un objetivo estratégico.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02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4000" y="34200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Recomendaciones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62297" y="2238102"/>
            <a:ext cx="7219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Implantar en un ambiente de producción la arquitectura PKI desarrollada en esté proyecto de investigación.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Capacitar al personal en temas referentes a seguridad informática, ya que la principal vulnerabilidad que tenemos es la falta de conocimiento sobre el tema.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Invertir en investigación tecnológica, a fin de desarrollar nuestra propia tecnología, tanto en sistemas como en otras áreas afines a la defensa del país.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709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611"/>
            <a:ext cx="9119799" cy="53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234000" y="341775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84309" y="4367038"/>
            <a:ext cx="5912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Mejorar las </a:t>
            </a:r>
            <a:r>
              <a:rPr lang="es-ES" sz="2000" dirty="0"/>
              <a:t>S</a:t>
            </a:r>
            <a:r>
              <a:rPr lang="es-ES" sz="2000" dirty="0" smtClean="0"/>
              <a:t>eguridad Informática.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84310" y="3862724"/>
            <a:ext cx="1489831" cy="36933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/>
              <a:t>Justificación </a:t>
            </a:r>
            <a:r>
              <a:rPr lang="es-EC" dirty="0" smtClean="0"/>
              <a:t>:</a:t>
            </a:r>
            <a:r>
              <a:rPr lang="es-ES" dirty="0" smtClean="0"/>
              <a:t> 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984309" y="2409594"/>
            <a:ext cx="591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Ataques Informáticos.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Institución dedicada a la defensa.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84310" y="1905280"/>
            <a:ext cx="1589153" cy="36933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 smtClean="0"/>
              <a:t>Problemática:</a:t>
            </a:r>
            <a:r>
              <a:rPr lang="es-ES" dirty="0" smtClean="0"/>
              <a:t> </a:t>
            </a:r>
            <a:endParaRPr lang="es-EC" dirty="0"/>
          </a:p>
        </p:txBody>
      </p:sp>
      <p:sp>
        <p:nvSpPr>
          <p:cNvPr id="5" name="Recortar rectángulo de esquina sencilla 4"/>
          <p:cNvSpPr/>
          <p:nvPr/>
        </p:nvSpPr>
        <p:spPr>
          <a:xfrm>
            <a:off x="5194990" y="2763537"/>
            <a:ext cx="1402079" cy="384845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Información</a:t>
            </a:r>
            <a:endParaRPr lang="es-EC" dirty="0"/>
          </a:p>
        </p:txBody>
      </p:sp>
      <p:sp>
        <p:nvSpPr>
          <p:cNvPr id="6" name="Igual que 5"/>
          <p:cNvSpPr/>
          <p:nvPr/>
        </p:nvSpPr>
        <p:spPr>
          <a:xfrm>
            <a:off x="6677774" y="2745803"/>
            <a:ext cx="363950" cy="41097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103998" y="2606469"/>
            <a:ext cx="1798404" cy="62868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 Estratégico</a:t>
            </a:r>
            <a:endParaRPr lang="es-EC" dirty="0"/>
          </a:p>
        </p:txBody>
      </p:sp>
      <p:sp>
        <p:nvSpPr>
          <p:cNvPr id="8" name="Abrir llave 7"/>
          <p:cNvSpPr/>
          <p:nvPr/>
        </p:nvSpPr>
        <p:spPr>
          <a:xfrm>
            <a:off x="4876825" y="2476742"/>
            <a:ext cx="318165" cy="91739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4790260" y="4892393"/>
            <a:ext cx="2908118" cy="38317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ES" sz="2000" dirty="0"/>
              <a:t>Reducir el </a:t>
            </a:r>
            <a:r>
              <a:rPr lang="es-ES" sz="2000" dirty="0" smtClean="0"/>
              <a:t>riesgo</a:t>
            </a:r>
            <a:endParaRPr lang="es-ES" sz="2000" dirty="0"/>
          </a:p>
        </p:txBody>
      </p:sp>
      <p:sp>
        <p:nvSpPr>
          <p:cNvPr id="20" name="Redondear rectángulo de esquina diagonal 19"/>
          <p:cNvSpPr/>
          <p:nvPr/>
        </p:nvSpPr>
        <p:spPr>
          <a:xfrm>
            <a:off x="4802998" y="5653775"/>
            <a:ext cx="2895380" cy="383177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s-ES" sz="2000" dirty="0"/>
              <a:t>Mitigar las amenazas</a:t>
            </a:r>
            <a:endParaRPr lang="es-EC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513344" y="5224585"/>
            <a:ext cx="6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Para:</a:t>
            </a:r>
            <a:endParaRPr lang="es-EC" dirty="0"/>
          </a:p>
        </p:txBody>
      </p:sp>
      <p:sp>
        <p:nvSpPr>
          <p:cNvPr id="22" name="Abrir llave 21"/>
          <p:cNvSpPr/>
          <p:nvPr/>
        </p:nvSpPr>
        <p:spPr>
          <a:xfrm>
            <a:off x="4271253" y="4767148"/>
            <a:ext cx="318165" cy="139851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/>
          <p:cNvSpPr txBox="1"/>
          <p:nvPr/>
        </p:nvSpPr>
        <p:spPr>
          <a:xfrm>
            <a:off x="6099888" y="526123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s-EC" dirty="0"/>
          </a:p>
        </p:txBody>
      </p:sp>
      <p:sp>
        <p:nvSpPr>
          <p:cNvPr id="24" name="Flecha doblada hacia arriba 23"/>
          <p:cNvSpPr/>
          <p:nvPr/>
        </p:nvSpPr>
        <p:spPr>
          <a:xfrm rot="5400000">
            <a:off x="2233481" y="4350704"/>
            <a:ext cx="829701" cy="1730024"/>
          </a:xfrm>
          <a:prstGeom prst="bentUpArrow">
            <a:avLst>
              <a:gd name="adj1" fmla="val 16779"/>
              <a:gd name="adj2" fmla="val 25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4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234000" y="341775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63554" y="2418596"/>
            <a:ext cx="623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Implementar </a:t>
            </a:r>
            <a:r>
              <a:rPr lang="es-ES" sz="2000" dirty="0"/>
              <a:t>una arquitectura PKI para el Ejército Ecuatoriano, utilizando Software Libre.</a:t>
            </a:r>
            <a:endParaRPr lang="es-EC" sz="2000" dirty="0"/>
          </a:p>
        </p:txBody>
      </p:sp>
      <p:sp>
        <p:nvSpPr>
          <p:cNvPr id="4" name="Rectángulo 3"/>
          <p:cNvSpPr/>
          <p:nvPr/>
        </p:nvSpPr>
        <p:spPr>
          <a:xfrm>
            <a:off x="1663555" y="1914282"/>
            <a:ext cx="1096647" cy="36933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/>
              <a:t>Objetivo: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663554" y="4447631"/>
            <a:ext cx="193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Implementar</a:t>
            </a:r>
            <a:r>
              <a:rPr lang="en-US" sz="2000" dirty="0" smtClean="0"/>
              <a:t>:</a:t>
            </a:r>
            <a:endParaRPr lang="es-EC" sz="2000" dirty="0"/>
          </a:p>
        </p:txBody>
      </p:sp>
      <p:sp>
        <p:nvSpPr>
          <p:cNvPr id="13" name="Rectángulo 12"/>
          <p:cNvSpPr/>
          <p:nvPr/>
        </p:nvSpPr>
        <p:spPr>
          <a:xfrm>
            <a:off x="1663555" y="3743262"/>
            <a:ext cx="1027525" cy="36933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 smtClean="0"/>
              <a:t>Alcance:</a:t>
            </a:r>
            <a:r>
              <a:rPr lang="es-ES" dirty="0" smtClean="0"/>
              <a:t>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994664" y="3847466"/>
            <a:ext cx="4443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Una </a:t>
            </a:r>
            <a:r>
              <a:rPr lang="es-ES" dirty="0"/>
              <a:t>Autoridad </a:t>
            </a:r>
            <a:r>
              <a:rPr lang="es-ES" dirty="0" smtClean="0"/>
              <a:t>Certificadora Raíz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Una Autoridad Certificadora </a:t>
            </a:r>
            <a:r>
              <a:rPr lang="es-ES" dirty="0" smtClean="0"/>
              <a:t>Delegada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Cuatro Autoridades de Registro, una para cada división del </a:t>
            </a:r>
            <a:r>
              <a:rPr lang="es-ES" dirty="0" smtClean="0"/>
              <a:t>Ejercito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3974674" y="427835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C" dirty="0"/>
          </a:p>
        </p:txBody>
      </p:sp>
      <p:sp>
        <p:nvSpPr>
          <p:cNvPr id="17" name="Abrir llave 16"/>
          <p:cNvSpPr/>
          <p:nvPr/>
        </p:nvSpPr>
        <p:spPr>
          <a:xfrm>
            <a:off x="3610212" y="3743262"/>
            <a:ext cx="422666" cy="185853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50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234000" y="341775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Marco Legal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7315" y="1527218"/>
            <a:ext cx="775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Ley de Comercio Electrónico, Firmas Electrónicas y Mensajes de Datos. </a:t>
            </a:r>
          </a:p>
          <a:p>
            <a:pPr algn="ctr"/>
            <a:r>
              <a:rPr lang="es-EC" sz="1600" b="1" dirty="0"/>
              <a:t>Ley No. 2002-67</a:t>
            </a:r>
          </a:p>
        </p:txBody>
      </p:sp>
      <p:sp>
        <p:nvSpPr>
          <p:cNvPr id="6" name="Flecha doblada 5"/>
          <p:cNvSpPr/>
          <p:nvPr/>
        </p:nvSpPr>
        <p:spPr>
          <a:xfrm flipV="1">
            <a:off x="1523536" y="2298553"/>
            <a:ext cx="566057" cy="2823884"/>
          </a:xfrm>
          <a:prstGeom prst="bentArrow">
            <a:avLst>
              <a:gd name="adj1" fmla="val 8949"/>
              <a:gd name="adj2" fmla="val 17509"/>
              <a:gd name="adj3" fmla="val 15369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1579909" y="2895158"/>
            <a:ext cx="453310" cy="13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2194559" y="2720065"/>
            <a:ext cx="5568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Art. 14 .. “</a:t>
            </a:r>
            <a:r>
              <a:rPr lang="es-EC" i="1" dirty="0" smtClean="0"/>
              <a:t>La firma electrónica tendrá igual validez y se le reconocerán los mismos efectos jurídicos que una firma manuscrita</a:t>
            </a:r>
            <a:r>
              <a:rPr lang="es-EC" dirty="0" smtClean="0"/>
              <a:t>”..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2194558" y="3851658"/>
            <a:ext cx="556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Art.15, Lit.  c</a:t>
            </a:r>
            <a:r>
              <a:rPr lang="en-US" dirty="0" smtClean="0"/>
              <a:t>) ..“</a:t>
            </a:r>
            <a:r>
              <a:rPr lang="es-EC" i="1" dirty="0" smtClean="0"/>
              <a:t>Que </a:t>
            </a:r>
            <a:r>
              <a:rPr lang="es-EC" i="1" dirty="0"/>
              <a:t>su método de creación y verificación sea confiable, seguro e </a:t>
            </a:r>
            <a:r>
              <a:rPr lang="es-EC" i="1" dirty="0" smtClean="0"/>
              <a:t>inalterable</a:t>
            </a:r>
            <a:r>
              <a:rPr lang="es-EC" dirty="0" smtClean="0"/>
              <a:t>”..</a:t>
            </a:r>
            <a:endParaRPr lang="es-EC" dirty="0"/>
          </a:p>
        </p:txBody>
      </p:sp>
      <p:sp>
        <p:nvSpPr>
          <p:cNvPr id="25" name="Flecha derecha 24"/>
          <p:cNvSpPr/>
          <p:nvPr/>
        </p:nvSpPr>
        <p:spPr>
          <a:xfrm>
            <a:off x="1579909" y="3983918"/>
            <a:ext cx="453310" cy="122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2194558" y="4810360"/>
            <a:ext cx="556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Art.13, Lit.  h</a:t>
            </a:r>
            <a:r>
              <a:rPr lang="en-US" dirty="0" smtClean="0"/>
              <a:t>) ..“</a:t>
            </a:r>
            <a:r>
              <a:rPr lang="es-EC" i="1" dirty="0"/>
              <a:t>Contar con una garantía </a:t>
            </a:r>
            <a:r>
              <a:rPr lang="es-EC" i="1" dirty="0" smtClean="0"/>
              <a:t>de responsabilidad </a:t>
            </a:r>
            <a:r>
              <a:rPr lang="es-EC" i="1" dirty="0"/>
              <a:t>para cubrir daños y </a:t>
            </a:r>
            <a:r>
              <a:rPr lang="es-EC" i="1" dirty="0" smtClean="0"/>
              <a:t>prejuicios que </a:t>
            </a:r>
            <a:r>
              <a:rPr lang="es-EC" i="1" dirty="0"/>
              <a:t>se ocasionaren por el incumplimiento de las obligaciones previstas </a:t>
            </a:r>
            <a:r>
              <a:rPr lang="es-EC" i="1" dirty="0" smtClean="0"/>
              <a:t>en la </a:t>
            </a:r>
            <a:r>
              <a:rPr lang="es-EC" i="1" dirty="0"/>
              <a:t>presente ley</a:t>
            </a:r>
            <a:r>
              <a:rPr lang="es-EC" dirty="0" smtClean="0"/>
              <a:t>”..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827315" y="2273081"/>
            <a:ext cx="7750628" cy="1306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46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234000" y="341775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latin typeface="Algerian" panose="04020705040A02060702" pitchFamily="82" charset="0"/>
              </a:rPr>
              <a:t>Marco Legal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1668762" y="3044706"/>
            <a:ext cx="453310" cy="124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21"/>
          <p:cNvSpPr txBox="1"/>
          <p:nvPr/>
        </p:nvSpPr>
        <p:spPr>
          <a:xfrm>
            <a:off x="844733" y="1617917"/>
            <a:ext cx="7750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Reglamento a la Ley de Comercio Electrónico, Firmas Electrónicas y Mensajes de Datos. </a:t>
            </a:r>
          </a:p>
          <a:p>
            <a:pPr algn="ctr"/>
            <a:r>
              <a:rPr lang="es-EC" sz="1600" b="1" dirty="0"/>
              <a:t>Ú</a:t>
            </a:r>
            <a:r>
              <a:rPr lang="es-EC" sz="1600" b="1" dirty="0" smtClean="0"/>
              <a:t>ltima </a:t>
            </a:r>
            <a:r>
              <a:rPr lang="es-EC" sz="1600" b="1" dirty="0"/>
              <a:t>modificación el  12-sep.-</a:t>
            </a:r>
            <a:r>
              <a:rPr lang="es-EC" sz="1600" b="1" dirty="0" smtClean="0"/>
              <a:t>2011 Con </a:t>
            </a:r>
            <a:r>
              <a:rPr lang="es-EC" sz="1600" b="1" dirty="0"/>
              <a:t>Decreto Ejecutivo Nro. 8671</a:t>
            </a:r>
          </a:p>
        </p:txBody>
      </p:sp>
      <p:sp>
        <p:nvSpPr>
          <p:cNvPr id="23" name="Flecha doblada 22"/>
          <p:cNvSpPr/>
          <p:nvPr/>
        </p:nvSpPr>
        <p:spPr>
          <a:xfrm flipV="1">
            <a:off x="1621329" y="2748616"/>
            <a:ext cx="543519" cy="2212360"/>
          </a:xfrm>
          <a:prstGeom prst="bentArrow">
            <a:avLst>
              <a:gd name="adj1" fmla="val 13756"/>
              <a:gd name="adj2" fmla="val 17509"/>
              <a:gd name="adj3" fmla="val 15369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12281" y="2909782"/>
            <a:ext cx="5568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..”</a:t>
            </a:r>
            <a:r>
              <a:rPr lang="es-EC" i="1" dirty="0" smtClean="0"/>
              <a:t>De </a:t>
            </a:r>
            <a:r>
              <a:rPr lang="es-EC" i="1" dirty="0"/>
              <a:t>conformidad con lo dispuesto en el apartado h) del artículo 30 de la Ley No. </a:t>
            </a:r>
            <a:r>
              <a:rPr lang="es-EC" i="1" dirty="0" smtClean="0"/>
              <a:t>67</a:t>
            </a:r>
            <a:r>
              <a:rPr lang="es-EC" i="1" dirty="0"/>
              <a:t>, Para el primer año de </a:t>
            </a:r>
            <a:r>
              <a:rPr lang="es-EC" i="1" dirty="0" smtClean="0"/>
              <a:t>operaciones, </a:t>
            </a:r>
            <a:r>
              <a:rPr lang="es-MX" i="1" dirty="0" smtClean="0"/>
              <a:t>la </a:t>
            </a:r>
            <a:r>
              <a:rPr lang="es-MX" i="1" dirty="0"/>
              <a:t>entidad deber</a:t>
            </a:r>
            <a:r>
              <a:rPr lang="es-EC" i="1" dirty="0"/>
              <a:t>á entregar</a:t>
            </a:r>
            <a:r>
              <a:rPr lang="es-MX" i="1" dirty="0"/>
              <a:t> una garantía igual o mayor a cuatrocientos mil dólares (USD $400.000,00</a:t>
            </a:r>
            <a:r>
              <a:rPr lang="es-MX" dirty="0" smtClean="0"/>
              <a:t>)”..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2212281" y="4675276"/>
            <a:ext cx="5511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..”</a:t>
            </a:r>
            <a:r>
              <a:rPr lang="es-EC" i="1" dirty="0" smtClean="0"/>
              <a:t>Para el segundo año de operaciones y hasta la finalización del plazo de la acreditación, la Entidad .. deberá contratar.., una garantía, cuyo monto estará en función de un valor base.. que será determinado por el CONATEL</a:t>
            </a:r>
            <a:r>
              <a:rPr lang="es-EC" dirty="0" smtClean="0"/>
              <a:t>”..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844733" y="2621722"/>
            <a:ext cx="7750628" cy="1306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55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4000" y="342000"/>
            <a:ext cx="34628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Arquitectura </a:t>
            </a:r>
            <a:r>
              <a:rPr lang="es-EC" sz="2800" dirty="0" smtClean="0">
                <a:latin typeface="Algerian" panose="04020705040A02060702" pitchFamily="82" charset="0"/>
              </a:rPr>
              <a:t>PKI</a:t>
            </a:r>
          </a:p>
          <a:p>
            <a:r>
              <a:rPr lang="es-EC" dirty="0" smtClean="0">
                <a:latin typeface="Algerian" panose="04020705040A02060702" pitchFamily="82" charset="0"/>
              </a:rPr>
              <a:t>Infraestructura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24735" y="1949556"/>
            <a:ext cx="48256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PKI </a:t>
            </a:r>
            <a:r>
              <a:rPr lang="en-US" sz="2400" dirty="0" smtClean="0"/>
              <a:t>= </a:t>
            </a:r>
            <a:r>
              <a:rPr lang="es-EC" sz="2400" dirty="0" smtClean="0"/>
              <a:t>Infraestructura de Clave Pública</a:t>
            </a:r>
            <a:endParaRPr lang="es-EC" sz="2400" dirty="0"/>
          </a:p>
        </p:txBody>
      </p:sp>
      <p:sp>
        <p:nvSpPr>
          <p:cNvPr id="4" name="Cubo 3"/>
          <p:cNvSpPr/>
          <p:nvPr/>
        </p:nvSpPr>
        <p:spPr>
          <a:xfrm>
            <a:off x="1532709" y="3446370"/>
            <a:ext cx="2866470" cy="1456604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rgbClr val="0070C0"/>
                </a:solidFill>
              </a:rPr>
              <a:t>Infraestructura</a:t>
            </a:r>
          </a:p>
          <a:p>
            <a:pPr algn="ctr"/>
            <a:r>
              <a:rPr lang="es-EC" sz="1400" dirty="0" smtClean="0">
                <a:solidFill>
                  <a:srgbClr val="FF0000"/>
                </a:solidFill>
              </a:rPr>
              <a:t>Infra </a:t>
            </a:r>
            <a:r>
              <a:rPr lang="en-US" sz="1400" dirty="0" smtClean="0">
                <a:solidFill>
                  <a:srgbClr val="FF0000"/>
                </a:solidFill>
              </a:rPr>
              <a:t>= </a:t>
            </a:r>
            <a:r>
              <a:rPr lang="es-EC" sz="1400" dirty="0" smtClean="0">
                <a:solidFill>
                  <a:srgbClr val="FF0000"/>
                </a:solidFill>
              </a:rPr>
              <a:t>debajo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C" sz="1400" dirty="0" smtClean="0">
                <a:solidFill>
                  <a:srgbClr val="FF0000"/>
                </a:solidFill>
              </a:rPr>
              <a:t>estructura = esqueleto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4964108" y="3258669"/>
            <a:ext cx="3587712" cy="4197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Estructura que va por debajo</a:t>
            </a:r>
            <a:endParaRPr lang="es-EC" dirty="0"/>
          </a:p>
        </p:txBody>
      </p:sp>
      <p:sp>
        <p:nvSpPr>
          <p:cNvPr id="11" name="Hexágono 10"/>
          <p:cNvSpPr/>
          <p:nvPr/>
        </p:nvSpPr>
        <p:spPr>
          <a:xfrm>
            <a:off x="4964108" y="3856605"/>
            <a:ext cx="3596640" cy="4197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Estructura Base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5075970" y="4454539"/>
            <a:ext cx="34758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Hardware, Software, Políticas y </a:t>
            </a:r>
            <a:r>
              <a:rPr lang="es-EC" dirty="0" smtClean="0"/>
              <a:t>Procedimientos</a:t>
            </a:r>
            <a:endParaRPr lang="es-EC" dirty="0"/>
          </a:p>
        </p:txBody>
      </p:sp>
      <p:sp>
        <p:nvSpPr>
          <p:cNvPr id="8" name="Abrir llave 7"/>
          <p:cNvSpPr/>
          <p:nvPr/>
        </p:nvSpPr>
        <p:spPr>
          <a:xfrm>
            <a:off x="4511042" y="3037128"/>
            <a:ext cx="453066" cy="2275089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9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4000" y="336398"/>
            <a:ext cx="34628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Arquitectura </a:t>
            </a:r>
            <a:r>
              <a:rPr lang="es-EC" sz="2800" dirty="0" smtClean="0">
                <a:latin typeface="Algerian" panose="04020705040A02060702" pitchFamily="82" charset="0"/>
              </a:rPr>
              <a:t>PKI</a:t>
            </a:r>
          </a:p>
          <a:p>
            <a:r>
              <a:rPr lang="es-EC" dirty="0" smtClean="0">
                <a:latin typeface="Algerian" panose="04020705040A02060702" pitchFamily="82" charset="0"/>
              </a:rPr>
              <a:t>clave pública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4" name="Paralelogramo 3"/>
          <p:cNvSpPr/>
          <p:nvPr/>
        </p:nvSpPr>
        <p:spPr>
          <a:xfrm>
            <a:off x="627011" y="1532709"/>
            <a:ext cx="3439885" cy="391885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Clave </a:t>
            </a:r>
            <a:r>
              <a:rPr lang="es-EC" dirty="0" smtClean="0"/>
              <a:t>Pública</a:t>
            </a:r>
            <a:endParaRPr lang="es-EC" dirty="0"/>
          </a:p>
        </p:txBody>
      </p:sp>
      <p:sp>
        <p:nvSpPr>
          <p:cNvPr id="5" name="Documento 4"/>
          <p:cNvSpPr/>
          <p:nvPr/>
        </p:nvSpPr>
        <p:spPr>
          <a:xfrm>
            <a:off x="3174164" y="2580307"/>
            <a:ext cx="2795671" cy="80989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Criptografía Asimétrica</a:t>
            </a:r>
            <a:endParaRPr lang="es-EC" dirty="0"/>
          </a:p>
        </p:txBody>
      </p:sp>
      <p:sp>
        <p:nvSpPr>
          <p:cNvPr id="6" name="Flecha doblada hacia arriba 5"/>
          <p:cNvSpPr/>
          <p:nvPr/>
        </p:nvSpPr>
        <p:spPr>
          <a:xfrm rot="5400000">
            <a:off x="2128355" y="2155765"/>
            <a:ext cx="1042458" cy="849085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abajo 7"/>
          <p:cNvSpPr/>
          <p:nvPr/>
        </p:nvSpPr>
        <p:spPr>
          <a:xfrm>
            <a:off x="4288968" y="3513908"/>
            <a:ext cx="566057" cy="5624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3636709" y="4045917"/>
            <a:ext cx="187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Par de Claves</a:t>
            </a:r>
            <a:endParaRPr lang="es-EC" sz="2400" b="1" dirty="0"/>
          </a:p>
        </p:txBody>
      </p:sp>
      <p:sp>
        <p:nvSpPr>
          <p:cNvPr id="11" name="Pentágono 10"/>
          <p:cNvSpPr/>
          <p:nvPr/>
        </p:nvSpPr>
        <p:spPr>
          <a:xfrm>
            <a:off x="1894871" y="4773977"/>
            <a:ext cx="1832272" cy="531225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Cifra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s-EC" sz="1200" dirty="0" smtClean="0">
                <a:solidFill>
                  <a:schemeClr val="bg1"/>
                </a:solidFill>
              </a:rPr>
              <a:t>Oculta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7" name="Pentágono 16"/>
          <p:cNvSpPr/>
          <p:nvPr/>
        </p:nvSpPr>
        <p:spPr>
          <a:xfrm>
            <a:off x="5246915" y="4773978"/>
            <a:ext cx="1654627" cy="53122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Descifra</a:t>
            </a:r>
          </a:p>
          <a:p>
            <a:pPr algn="ctr"/>
            <a:r>
              <a:rPr lang="en-US" sz="1200" dirty="0" smtClean="0"/>
              <a:t>(</a:t>
            </a:r>
            <a:r>
              <a:rPr lang="es-EC" sz="1200" dirty="0" smtClean="0"/>
              <a:t>Muestra</a:t>
            </a:r>
            <a:r>
              <a:rPr lang="en-US" sz="1200" dirty="0" smtClean="0"/>
              <a:t>)</a:t>
            </a:r>
            <a:endParaRPr lang="es-EC" sz="1200" dirty="0"/>
          </a:p>
        </p:txBody>
      </p:sp>
      <p:sp>
        <p:nvSpPr>
          <p:cNvPr id="13" name="Pergamino vertical 12"/>
          <p:cNvSpPr/>
          <p:nvPr/>
        </p:nvSpPr>
        <p:spPr>
          <a:xfrm>
            <a:off x="517734" y="4507582"/>
            <a:ext cx="1234503" cy="11868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Hola Mundo</a:t>
            </a:r>
            <a:endParaRPr lang="es-EC" dirty="0"/>
          </a:p>
        </p:txBody>
      </p:sp>
      <p:sp>
        <p:nvSpPr>
          <p:cNvPr id="19" name="Pergamino vertical 18"/>
          <p:cNvSpPr/>
          <p:nvPr/>
        </p:nvSpPr>
        <p:spPr>
          <a:xfrm>
            <a:off x="7065672" y="4446149"/>
            <a:ext cx="1234503" cy="11868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Hola Mundo</a:t>
            </a:r>
            <a:endParaRPr lang="es-EC" dirty="0"/>
          </a:p>
        </p:txBody>
      </p:sp>
      <p:sp>
        <p:nvSpPr>
          <p:cNvPr id="20" name="Pergamino vertical 19"/>
          <p:cNvSpPr/>
          <p:nvPr/>
        </p:nvSpPr>
        <p:spPr>
          <a:xfrm>
            <a:off x="3899982" y="4578564"/>
            <a:ext cx="1234503" cy="1186879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1gcZRWr2ME+a1hl7N+77Vs8uvzvWH9hoWDyfGw3MqMVQ6hNIiiF8BvOXJJRC/</a:t>
            </a:r>
            <a:endParaRPr lang="es-EC" sz="1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265747" y="4351506"/>
            <a:ext cx="85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Clave 1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554466" y="4339333"/>
            <a:ext cx="85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Clave 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33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bg1"/>
            </a:gs>
            <a:gs pos="3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1" y="179161"/>
            <a:ext cx="3285153" cy="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0" y="1214846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128015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70144" y="6462542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i="1" dirty="0" smtClean="0"/>
              <a:t>Autor: Oswaldo Cruz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409508" y="6440771"/>
            <a:ext cx="273449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35131" y="342000"/>
            <a:ext cx="34628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>
                <a:latin typeface="Algerian" panose="04020705040A02060702" pitchFamily="82" charset="0"/>
              </a:rPr>
              <a:t>Arquitectura </a:t>
            </a:r>
            <a:r>
              <a:rPr lang="es-EC" sz="2800" dirty="0" smtClean="0">
                <a:latin typeface="Algerian" panose="04020705040A02060702" pitchFamily="82" charset="0"/>
              </a:rPr>
              <a:t>PKI</a:t>
            </a:r>
          </a:p>
          <a:p>
            <a:r>
              <a:rPr lang="es-EC" dirty="0" smtClean="0">
                <a:latin typeface="Algerian" panose="04020705040A02060702" pitchFamily="82" charset="0"/>
              </a:rPr>
              <a:t>Firma electrónica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2" name="Redondear rectángulo de esquina diagonal 1"/>
          <p:cNvSpPr/>
          <p:nvPr/>
        </p:nvSpPr>
        <p:spPr>
          <a:xfrm>
            <a:off x="670560" y="1564473"/>
            <a:ext cx="3753394" cy="52251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Firma </a:t>
            </a:r>
            <a:r>
              <a:rPr lang="es-EC" dirty="0" smtClean="0"/>
              <a:t>Electrónica</a:t>
            </a:r>
            <a:endParaRPr lang="es-EC" dirty="0"/>
          </a:p>
        </p:txBody>
      </p:sp>
      <p:pic>
        <p:nvPicPr>
          <p:cNvPr id="1026" name="Picture 2" descr="Resultado de imagen para llave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31" y="3902353"/>
            <a:ext cx="1234127" cy="558702"/>
          </a:xfrm>
          <a:prstGeom prst="rect">
            <a:avLst/>
          </a:prstGeom>
          <a:noFill/>
        </p:spPr>
      </p:pic>
      <p:pic>
        <p:nvPicPr>
          <p:cNvPr id="11" name="Picture 2" descr="Resultado de imagen para llave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99" y="3959660"/>
            <a:ext cx="1234127" cy="558702"/>
          </a:xfrm>
          <a:prstGeom prst="rect">
            <a:avLst/>
          </a:prstGeom>
          <a:noFill/>
        </p:spPr>
      </p:pic>
      <p:pic>
        <p:nvPicPr>
          <p:cNvPr id="1028" name="Picture 4" descr="Resultado de imagen para muñeco blanc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6" y="2882293"/>
            <a:ext cx="2355997" cy="30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rgamino vertical 12"/>
          <p:cNvSpPr/>
          <p:nvPr/>
        </p:nvSpPr>
        <p:spPr>
          <a:xfrm>
            <a:off x="2197337" y="2408352"/>
            <a:ext cx="1234503" cy="11868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Hola Mundo</a:t>
            </a:r>
            <a:endParaRPr lang="es-EC" dirty="0"/>
          </a:p>
        </p:txBody>
      </p:sp>
      <p:sp>
        <p:nvSpPr>
          <p:cNvPr id="4" name="Flecha a la derecha con muesca 3"/>
          <p:cNvSpPr/>
          <p:nvPr/>
        </p:nvSpPr>
        <p:spPr>
          <a:xfrm>
            <a:off x="3312844" y="2692838"/>
            <a:ext cx="1088571" cy="635726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HASH</a:t>
            </a:r>
            <a:endParaRPr lang="es-EC" dirty="0"/>
          </a:p>
        </p:txBody>
      </p:sp>
      <p:sp>
        <p:nvSpPr>
          <p:cNvPr id="5" name="Redondear rectángulo de esquina sencilla 4"/>
          <p:cNvSpPr/>
          <p:nvPr/>
        </p:nvSpPr>
        <p:spPr>
          <a:xfrm>
            <a:off x="4423954" y="2384159"/>
            <a:ext cx="957943" cy="1235263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/>
              <a:t>48124d6dc3b2e693a207667c32ac672414913994</a:t>
            </a:r>
            <a:endParaRPr lang="es-EC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381897" y="2438922"/>
            <a:ext cx="1285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900" dirty="0" smtClean="0"/>
              <a:t>Si cambia un carácter en el documento, todo el código hash cambia</a:t>
            </a:r>
            <a:endParaRPr lang="es-EC" sz="900" dirty="0"/>
          </a:p>
        </p:txBody>
      </p:sp>
      <p:sp>
        <p:nvSpPr>
          <p:cNvPr id="17" name="Pentágono 16"/>
          <p:cNvSpPr/>
          <p:nvPr/>
        </p:nvSpPr>
        <p:spPr>
          <a:xfrm>
            <a:off x="4159919" y="4014738"/>
            <a:ext cx="1486010" cy="412042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Cifra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4794067" y="3619422"/>
            <a:ext cx="217715" cy="340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erecha 9"/>
          <p:cNvSpPr/>
          <p:nvPr/>
        </p:nvSpPr>
        <p:spPr>
          <a:xfrm>
            <a:off x="3535680" y="4092351"/>
            <a:ext cx="624239" cy="27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2197337" y="4441279"/>
            <a:ext cx="1433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Clave 1: </a:t>
            </a:r>
          </a:p>
          <a:p>
            <a:pPr algn="ctr"/>
            <a:r>
              <a:rPr lang="es-EC" dirty="0" smtClean="0"/>
              <a:t>Clave Privada</a:t>
            </a:r>
            <a:endParaRPr lang="es-EC" dirty="0"/>
          </a:p>
        </p:txBody>
      </p:sp>
      <p:sp>
        <p:nvSpPr>
          <p:cNvPr id="22" name="Redondear rectángulo de esquina sencilla 21"/>
          <p:cNvSpPr/>
          <p:nvPr/>
        </p:nvSpPr>
        <p:spPr>
          <a:xfrm>
            <a:off x="5805032" y="3621379"/>
            <a:ext cx="957943" cy="1235263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/>
              <a:t>OjHUEI83St1kKKHfldrb0Uq1GA3l4RotczfKQtiEN8Y0m3Ztnr8TVRE8jqO5Fv1DcuWkLE1tw3kYcyLS9dUqGBjliSOD43SjaE7oJtnvHMI</a:t>
            </a:r>
            <a:endParaRPr lang="es-EC" sz="800" dirty="0"/>
          </a:p>
        </p:txBody>
      </p:sp>
      <p:sp>
        <p:nvSpPr>
          <p:cNvPr id="19" name="Cruz 18"/>
          <p:cNvSpPr/>
          <p:nvPr/>
        </p:nvSpPr>
        <p:spPr>
          <a:xfrm>
            <a:off x="6988991" y="3959660"/>
            <a:ext cx="481153" cy="490151"/>
          </a:xfrm>
          <a:prstGeom prst="plus">
            <a:avLst>
              <a:gd name="adj" fmla="val 40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Pergamino vertical 23"/>
          <p:cNvSpPr/>
          <p:nvPr/>
        </p:nvSpPr>
        <p:spPr>
          <a:xfrm>
            <a:off x="7624355" y="4753576"/>
            <a:ext cx="1234503" cy="11868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Hola Mundo</a:t>
            </a:r>
            <a:endParaRPr lang="es-EC" dirty="0"/>
          </a:p>
        </p:txBody>
      </p:sp>
      <p:sp>
        <p:nvSpPr>
          <p:cNvPr id="23" name="Proceso 22"/>
          <p:cNvSpPr/>
          <p:nvPr/>
        </p:nvSpPr>
        <p:spPr>
          <a:xfrm>
            <a:off x="5689475" y="3413758"/>
            <a:ext cx="3271645" cy="273449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 doblada hacia arriba 24"/>
          <p:cNvSpPr/>
          <p:nvPr/>
        </p:nvSpPr>
        <p:spPr>
          <a:xfrm rot="5593012">
            <a:off x="7052020" y="4871792"/>
            <a:ext cx="671588" cy="436083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696687" y="575578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Emisor</a:t>
            </a:r>
            <a:endParaRPr lang="es-EC" dirty="0"/>
          </a:p>
        </p:txBody>
      </p:sp>
      <p:pic>
        <p:nvPicPr>
          <p:cNvPr id="1030" name="Picture 6" descr="Resultado de imagen para sello certificado de calid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70" y="5582452"/>
            <a:ext cx="387854" cy="5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lf circle with vide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D1DD7F-6C0B-42FA-83A6-3DFD29613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Semicírculo con vídeo</Template>
  <TotalTime>0</TotalTime>
  <Words>999</Words>
  <Application>Microsoft Office PowerPoint</Application>
  <PresentationFormat>Presentación en pantalla (4:3)</PresentationFormat>
  <Paragraphs>360</Paragraphs>
  <Slides>25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Algerian</vt:lpstr>
      <vt:lpstr>Arial</vt:lpstr>
      <vt:lpstr>Calibri</vt:lpstr>
      <vt:lpstr>Segoe UI</vt:lpstr>
      <vt:lpstr>Symbol</vt:lpstr>
      <vt:lpstr>Times New Roman</vt:lpstr>
      <vt:lpstr>Half circle with video</vt:lpstr>
      <vt:lpstr>Implementación de una arquitectura PKI para el Ejército Ecuatoriano, utilizando software libre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2017-04-30T03:35:10Z</dcterms:created>
  <dcterms:modified xsi:type="dcterms:W3CDTF">2017-05-03T03:03:08Z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TC026161989991</vt:lpwstr>
  </property>
</Properties>
</file>