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media/image66.jpg" ContentType="image/gif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257" r:id="rId4"/>
    <p:sldId id="261" r:id="rId5"/>
    <p:sldId id="259" r:id="rId6"/>
    <p:sldId id="265" r:id="rId7"/>
    <p:sldId id="281" r:id="rId8"/>
    <p:sldId id="276" r:id="rId9"/>
    <p:sldId id="282" r:id="rId10"/>
    <p:sldId id="275" r:id="rId11"/>
    <p:sldId id="315" r:id="rId12"/>
    <p:sldId id="285" r:id="rId13"/>
    <p:sldId id="286" r:id="rId14"/>
    <p:sldId id="296" r:id="rId15"/>
    <p:sldId id="292" r:id="rId16"/>
    <p:sldId id="288" r:id="rId17"/>
    <p:sldId id="291" r:id="rId18"/>
    <p:sldId id="294" r:id="rId19"/>
    <p:sldId id="290" r:id="rId20"/>
    <p:sldId id="295" r:id="rId21"/>
    <p:sldId id="273" r:id="rId22"/>
    <p:sldId id="264" r:id="rId23"/>
    <p:sldId id="299" r:id="rId24"/>
    <p:sldId id="300" r:id="rId25"/>
    <p:sldId id="301" r:id="rId26"/>
    <p:sldId id="268" r:id="rId27"/>
    <p:sldId id="269" r:id="rId28"/>
    <p:sldId id="270" r:id="rId29"/>
    <p:sldId id="258" r:id="rId30"/>
    <p:sldId id="303" r:id="rId31"/>
    <p:sldId id="302" r:id="rId32"/>
    <p:sldId id="304" r:id="rId33"/>
    <p:sldId id="305" r:id="rId34"/>
    <p:sldId id="306" r:id="rId35"/>
    <p:sldId id="307" r:id="rId36"/>
    <p:sldId id="308" r:id="rId37"/>
    <p:sldId id="309" r:id="rId38"/>
    <p:sldId id="312" r:id="rId39"/>
    <p:sldId id="314" r:id="rId40"/>
    <p:sldId id="317" r:id="rId41"/>
    <p:sldId id="318" r:id="rId42"/>
    <p:sldId id="320" r:id="rId43"/>
    <p:sldId id="319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7FFF"/>
    <a:srgbClr val="FECAEB"/>
    <a:srgbClr val="FF9E1D"/>
    <a:srgbClr val="F7E289"/>
    <a:srgbClr val="D68B1C"/>
    <a:srgbClr val="D09622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2" autoAdjust="0"/>
  </p:normalViewPr>
  <p:slideViewPr>
    <p:cSldViewPr>
      <p:cViewPr varScale="1">
        <p:scale>
          <a:sx n="74" d="100"/>
          <a:sy n="74" d="100"/>
        </p:scale>
        <p:origin x="129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54"/>
    </p:cViewPr>
  </p:outlin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rabajo\Documents\TESIS%20RUTH\DESARROLLO%20DE%20TESIS\INFORME%20EJECUTIVO\RESULTADOS\OBJETIVOS\N&#186;%201%20ARTICULACION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rabajo\Desktop\TESIS%20FINAL\EXPOSICI&#211;N\3_1%20Indices%20de%20eficiencia%20y%20Eficacia%20Presupue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rabajo\Documents\TESIS%20RUTH\DESARROLLO%20DE%20TESIS\ENTREVISTAS\TABULACION%20DE%20ENTREVISTA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TESIS%20FINAL\EXPOSICI&#211;N\1_1Planificacion%20Estrategica%20y%20Operativ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TESIS%20FINAL\EXPOSICI&#211;N\1_2_%20PRESUPUEST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TESIS%20FINAL\EXPOSICI&#211;N\2_OBJ%20N&#186;%202%20EJECUCI&#211;N%20PRESUPUESTARIA%20-1-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TESIS%20FINAL\EXPOSICI&#211;N\2_OBJ%20N&#186;%202%20EJECUCI&#211;N%20PRESUPUESTARIA%20-2-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rabajo\Desktop\TESIS%20FINAL\EXPOSICI&#211;N\2_1%20Indices%20de%20Transferencias%20de%20Fondo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rabajo\Desktop\TESIS%20FINAL\EXPOSICI&#211;N\2_2%20Ejecuci&#243;n%20Presupuestari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esktop\TESIS%20FINAL\EXPOSICI&#211;N\3_OBJ%20N&#186;%203_%20EVALUAR%20POA%20VS%20PRESUPUESTO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esktop\TESIS%20FINAL\EXPOSICI&#211;N\3_1%20Indices%20de%20eficiencia%20y%20Eficacia%20Presupu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/>
              <a:t>Articulación entre la Planificación y el Presupuesto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5"/>
          <c:y val="0.23199935521732451"/>
          <c:w val="0.93888888888888888"/>
          <c:h val="0.7680006447826754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DATOS!$A$2</c:f>
              <c:strCache>
                <c:ptCount val="1"/>
                <c:pt idx="0">
                  <c:v>PROYECTOS (POA)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DATOS!$B$1:$X$1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DATOS!$B$2:$X$2</c:f>
              <c:numCache>
                <c:formatCode>General</c:formatCode>
                <c:ptCount val="4"/>
                <c:pt idx="0">
                  <c:v>10</c:v>
                </c:pt>
                <c:pt idx="1">
                  <c:v>13</c:v>
                </c:pt>
                <c:pt idx="2">
                  <c:v>31</c:v>
                </c:pt>
                <c:pt idx="3">
                  <c:v>83</c:v>
                </c:pt>
              </c:numCache>
            </c:numRef>
          </c:val>
        </c:ser>
        <c:ser>
          <c:idx val="1"/>
          <c:order val="1"/>
          <c:tx>
            <c:strRef>
              <c:f>DATOS!$A$3</c:f>
              <c:strCache>
                <c:ptCount val="1"/>
                <c:pt idx="0">
                  <c:v>PROYECTOS DE LA FORMULACIÓN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DATOS!$B$1:$X$1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DATOS!$B$3:$X$3</c:f>
              <c:numCache>
                <c:formatCode>General</c:formatCode>
                <c:ptCount val="4"/>
                <c:pt idx="0">
                  <c:v>49</c:v>
                </c:pt>
                <c:pt idx="1">
                  <c:v>33</c:v>
                </c:pt>
                <c:pt idx="2">
                  <c:v>54</c:v>
                </c:pt>
                <c:pt idx="3">
                  <c:v>68</c:v>
                </c:pt>
              </c:numCache>
            </c:numRef>
          </c:val>
        </c:ser>
        <c:ser>
          <c:idx val="2"/>
          <c:order val="2"/>
          <c:tx>
            <c:strRef>
              <c:f>DATOS!$A$4</c:f>
              <c:strCache>
                <c:ptCount val="1"/>
                <c:pt idx="0">
                  <c:v>SIN PLANIFICAR</c:v>
                </c:pt>
              </c:strCache>
            </c:strRef>
          </c:tx>
          <c:invertIfNegative val="0"/>
          <c:dLbls>
            <c:dLbl>
              <c:idx val="3"/>
              <c:layout>
                <c:manualLayout>
                  <c:x val="3.6963062404272447E-2"/>
                  <c:y val="-6.39694937196644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DATOS!$B$1:$X$1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DATOS!$B$4:$X$4</c:f>
              <c:numCache>
                <c:formatCode>General</c:formatCode>
                <c:ptCount val="4"/>
                <c:pt idx="0">
                  <c:v>39</c:v>
                </c:pt>
                <c:pt idx="1">
                  <c:v>20</c:v>
                </c:pt>
                <c:pt idx="2">
                  <c:v>23</c:v>
                </c:pt>
                <c:pt idx="3">
                  <c:v>-15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1956263984"/>
        <c:axId val="1956272688"/>
      </c:barChart>
      <c:catAx>
        <c:axId val="195626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956272688"/>
        <c:crosses val="autoZero"/>
        <c:auto val="1"/>
        <c:lblAlgn val="ctr"/>
        <c:lblOffset val="100"/>
        <c:noMultiLvlLbl val="0"/>
      </c:catAx>
      <c:valAx>
        <c:axId val="195627268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956263984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es-EC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Equilibrio Financiero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(EFICIENCIA!$D$2;EFICIENCIA!$F$2;EFICIENCIA!$H$2;EFICIENCIA!$J$2)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(EFICIENCIA!$E$7;EFICIENCIA!$G$7;EFICIENCIA!$I$7;EFICIENCIA!$K$7)</c:f>
              <c:numCache>
                <c:formatCode>0.00</c:formatCode>
                <c:ptCount val="4"/>
                <c:pt idx="0">
                  <c:v>1.6335560411749306</c:v>
                </c:pt>
                <c:pt idx="1">
                  <c:v>1.1083400180096488</c:v>
                </c:pt>
                <c:pt idx="2">
                  <c:v>1.3002355766650859</c:v>
                </c:pt>
                <c:pt idx="3">
                  <c:v>1.3080776971069472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050341568"/>
        <c:axId val="2050346464"/>
      </c:barChart>
      <c:catAx>
        <c:axId val="2050341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chemeClr val="accent6">
                    <a:lumMod val="50000"/>
                  </a:schemeClr>
                </a:solidFill>
              </a:defRPr>
            </a:pPr>
            <a:endParaRPr lang="es-EC"/>
          </a:p>
        </c:txPr>
        <c:crossAx val="2050346464"/>
        <c:crosses val="autoZero"/>
        <c:auto val="1"/>
        <c:lblAlgn val="ctr"/>
        <c:lblOffset val="100"/>
        <c:noMultiLvlLbl val="0"/>
      </c:catAx>
      <c:valAx>
        <c:axId val="2050346464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20503415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Cambria" panose="02040503050406030204" pitchFamily="18" charset="0"/>
        </a:defRPr>
      </a:pPr>
      <a:endParaRPr lang="es-EC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s-EC" sz="1600" dirty="0"/>
              <a:t>AUDITORIAS FINANCIERAS REALIZADAS POR CONTRALORÍA</a:t>
            </a:r>
          </a:p>
        </c:rich>
      </c:tx>
      <c:layout>
        <c:manualLayout>
          <c:xMode val="edge"/>
          <c:yMode val="edge"/>
          <c:x val="0.16514977692797961"/>
          <c:y val="0"/>
        </c:manualLayout>
      </c:layout>
      <c:overlay val="1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1"/>
            <c:bubble3D val="0"/>
            <c:explosion val="30"/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ENCUESTAS!$A$458:$A$460</c:f>
              <c:strCache>
                <c:ptCount val="3"/>
                <c:pt idx="0">
                  <c:v>Proceso de Contratación</c:v>
                </c:pt>
                <c:pt idx="1">
                  <c:v>Pagos realizados</c:v>
                </c:pt>
                <c:pt idx="2">
                  <c:v>Cosntatación física de Bienes</c:v>
                </c:pt>
              </c:strCache>
            </c:strRef>
          </c:cat>
          <c:val>
            <c:numRef>
              <c:f>ENCUESTAS!$B$458:$B$460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s-EC"/>
              <a:t>PLANIFICACIÓN ESTRATÉGICA VS PLANIFICACIÓN OPERATIVA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RESUMEN!$B$3:$B$4</c:f>
              <c:strCache>
                <c:ptCount val="2"/>
                <c:pt idx="0">
                  <c:v>PLANIFICACIÓN ESTRATEGICA</c:v>
                </c:pt>
                <c:pt idx="1">
                  <c:v>PLANIFICACIÓN OPERATIVA</c:v>
                </c:pt>
              </c:strCache>
            </c:strRef>
          </c:cat>
          <c:val>
            <c:numRef>
              <c:f>RESUMEN!$E$3:$E$4</c:f>
              <c:numCache>
                <c:formatCode>_-* #,##0.00\ _€_-;\-* #,##0.00\ _€_-;_-* "-"??\ _€_-;_-@_-</c:formatCode>
                <c:ptCount val="2"/>
                <c:pt idx="0">
                  <c:v>2181826.5699999998</c:v>
                </c:pt>
                <c:pt idx="1">
                  <c:v>370014.65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956274864"/>
        <c:axId val="1956266160"/>
      </c:barChart>
      <c:catAx>
        <c:axId val="19562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56266160"/>
        <c:crosses val="autoZero"/>
        <c:auto val="1"/>
        <c:lblAlgn val="ctr"/>
        <c:lblOffset val="100"/>
        <c:noMultiLvlLbl val="0"/>
      </c:catAx>
      <c:valAx>
        <c:axId val="1956266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_-* #,##0.00\ _€_-;\-* #,##0.00\ _€_-;_-* &quot;-&quot;??\ _€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5627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s-EC" sz="2000"/>
              <a:t>POA VS FORMULACIÓN PRESUPUESTARIA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Hoja1!$C$8:$C$11</c:f>
              <c:strCache>
                <c:ptCount val="2"/>
                <c:pt idx="0">
                  <c:v>POA</c:v>
                </c:pt>
                <c:pt idx="1">
                  <c:v>FORMULACIÓN PRESUPUESTARIA</c:v>
                </c:pt>
              </c:strCache>
            </c:strRef>
          </c:cat>
          <c:val>
            <c:numRef>
              <c:f>Hoja1!$F$8:$F$11</c:f>
              <c:numCache>
                <c:formatCode>_-* #,##0.00\ _€_-;\-* #,##0.00\ _€_-;_-* "-"??\ _€_-;_-@_-</c:formatCode>
                <c:ptCount val="2"/>
                <c:pt idx="0">
                  <c:v>3389217.19</c:v>
                </c:pt>
                <c:pt idx="1">
                  <c:v>3818165.3699999996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1956272144"/>
        <c:axId val="1956271600"/>
      </c:barChart>
      <c:catAx>
        <c:axId val="195627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56271600"/>
        <c:crosses val="autoZero"/>
        <c:auto val="1"/>
        <c:lblAlgn val="ctr"/>
        <c:lblOffset val="100"/>
        <c:noMultiLvlLbl val="0"/>
      </c:catAx>
      <c:valAx>
        <c:axId val="1956271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_-* #,##0.00\ _€_-;\-* #,##0.00\ _€_-;_-* &quot;-&quot;??\ _€_-;_-@_-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562721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64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v>Nivel de Ejecución Presupuestaria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RESUMEN!$T$14:$W$14</c:f>
              <c:numCache>
                <c:formatCode>0</c:formatCode>
                <c:ptCount val="4"/>
                <c:pt idx="0" formatCode="General">
                  <c:v>2013</c:v>
                </c:pt>
                <c:pt idx="1">
                  <c:v>2014</c:v>
                </c:pt>
                <c:pt idx="2">
                  <c:v>2015</c:v>
                </c:pt>
                <c:pt idx="3" formatCode="General">
                  <c:v>2016</c:v>
                </c:pt>
              </c:numCache>
            </c:numRef>
          </c:cat>
          <c:val>
            <c:numRef>
              <c:f>RESUMEN!$T$15:$W$15</c:f>
              <c:numCache>
                <c:formatCode>0%</c:formatCode>
                <c:ptCount val="4"/>
                <c:pt idx="0">
                  <c:v>0.57987223895949092</c:v>
                </c:pt>
                <c:pt idx="1">
                  <c:v>0.86618010149091429</c:v>
                </c:pt>
                <c:pt idx="2">
                  <c:v>0.68636421258580804</c:v>
                </c:pt>
                <c:pt idx="3">
                  <c:v>0.71694870248412979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956265072"/>
        <c:axId val="1956267248"/>
      </c:barChart>
      <c:catAx>
        <c:axId val="195626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56267248"/>
        <c:crosses val="autoZero"/>
        <c:auto val="1"/>
        <c:lblAlgn val="ctr"/>
        <c:lblOffset val="100"/>
        <c:noMultiLvlLbl val="0"/>
      </c:catAx>
      <c:valAx>
        <c:axId val="1956267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56265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009261240724196E-2"/>
          <c:y val="6.3116370808678504E-2"/>
          <c:w val="0.9079907422588378"/>
          <c:h val="0.8650955908617932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3,5%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('GRUPOS VULNERABLES '!$E$2,'GRUPOS VULNERABLES '!$G$2,'GRUPOS VULNERABLES '!$I$2,'GRUPOS VULNERABLES '!$K$2)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('GRUPOS VULNERABLES '!$E$7,'GRUPOS VULNERABLES '!$G$7,'GRUPOS VULNERABLES '!$I$7,'GRUPOS VULNERABLES '!$K$7)</c:f>
              <c:numCache>
                <c:formatCode>0.0%</c:formatCode>
                <c:ptCount val="4"/>
                <c:pt idx="0" formatCode="0%">
                  <c:v>3.5662061199708786E-2</c:v>
                </c:pt>
                <c:pt idx="1">
                  <c:v>3.4926627042695134E-2</c:v>
                </c:pt>
                <c:pt idx="2" formatCode="0%">
                  <c:v>1.3768457605404382E-2</c:v>
                </c:pt>
                <c:pt idx="3" formatCode="0%">
                  <c:v>9.5471626470265455E-2</c:v>
                </c:pt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('GRUPOS VULNERABLES '!$E$2,'GRUPOS VULNERABLES '!$G$2,'GRUPOS VULNERABLES '!$I$2,'GRUPOS VULNERABLES '!$K$2)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('GRUPOS VULNERABLES '!$E$8,'GRUPOS VULNERABLES '!$G$8,'GRUPOS VULNERABLES '!$I$8,'GRUPOS VULNERABLES '!$K$8)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956260720"/>
        <c:axId val="1956267792"/>
      </c:barChart>
      <c:catAx>
        <c:axId val="19562607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s-EC"/>
          </a:p>
        </c:txPr>
        <c:crossAx val="1956267792"/>
        <c:crosses val="autoZero"/>
        <c:auto val="1"/>
        <c:lblAlgn val="ctr"/>
        <c:lblOffset val="100"/>
        <c:noMultiLvlLbl val="0"/>
      </c:catAx>
      <c:valAx>
        <c:axId val="1956267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s-EC"/>
          </a:p>
        </c:txPr>
        <c:crossAx val="195626072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+mj-lt"/>
        </a:defRPr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/>
              <a:t>TRANSFERENCIAS DE FONDOS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Entrega Efectiva Recursos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RESUMEN!$B$1:$E$1</c:f>
              <c:numCache>
                <c:formatCode>0</c:formatCode>
                <c:ptCount val="4"/>
                <c:pt idx="0" formatCode="General">
                  <c:v>2013</c:v>
                </c:pt>
                <c:pt idx="1">
                  <c:v>2014</c:v>
                </c:pt>
                <c:pt idx="2">
                  <c:v>2015</c:v>
                </c:pt>
                <c:pt idx="3" formatCode="General">
                  <c:v>2016</c:v>
                </c:pt>
              </c:numCache>
            </c:numRef>
          </c:cat>
          <c:val>
            <c:numRef>
              <c:f>RESUMEN!$B$2:$E$2</c:f>
              <c:numCache>
                <c:formatCode>0%</c:formatCode>
                <c:ptCount val="4"/>
                <c:pt idx="0">
                  <c:v>0.95</c:v>
                </c:pt>
                <c:pt idx="1">
                  <c:v>0.99</c:v>
                </c:pt>
                <c:pt idx="2">
                  <c:v>0.88</c:v>
                </c:pt>
                <c:pt idx="3">
                  <c:v>0.94</c:v>
                </c:pt>
              </c:numCache>
            </c:numRef>
          </c:val>
        </c:ser>
        <c:ser>
          <c:idx val="1"/>
          <c:order val="1"/>
          <c:tx>
            <c:v>Dependencia Otros GAD´s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RESUMEN!$B$1:$E$1</c:f>
              <c:numCache>
                <c:formatCode>0</c:formatCode>
                <c:ptCount val="4"/>
                <c:pt idx="0" formatCode="General">
                  <c:v>2013</c:v>
                </c:pt>
                <c:pt idx="1">
                  <c:v>2014</c:v>
                </c:pt>
                <c:pt idx="2">
                  <c:v>2015</c:v>
                </c:pt>
                <c:pt idx="3" formatCode="General">
                  <c:v>2016</c:v>
                </c:pt>
              </c:numCache>
            </c:numRef>
          </c:cat>
          <c:val>
            <c:numRef>
              <c:f>RESUMEN!$B$3:$E$3</c:f>
              <c:numCache>
                <c:formatCode>0%</c:formatCode>
                <c:ptCount val="4"/>
                <c:pt idx="0">
                  <c:v>0.27</c:v>
                </c:pt>
                <c:pt idx="1">
                  <c:v>0.25</c:v>
                </c:pt>
                <c:pt idx="2">
                  <c:v>0.38</c:v>
                </c:pt>
                <c:pt idx="3">
                  <c:v>0.33</c:v>
                </c:pt>
              </c:numCache>
            </c:numRef>
          </c:val>
        </c:ser>
        <c:ser>
          <c:idx val="2"/>
          <c:order val="2"/>
          <c:tx>
            <c:v>Dependencia F. LEY 010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RESUMEN!$B$1:$E$1</c:f>
              <c:numCache>
                <c:formatCode>0</c:formatCode>
                <c:ptCount val="4"/>
                <c:pt idx="0" formatCode="General">
                  <c:v>2013</c:v>
                </c:pt>
                <c:pt idx="1">
                  <c:v>2014</c:v>
                </c:pt>
                <c:pt idx="2">
                  <c:v>2015</c:v>
                </c:pt>
                <c:pt idx="3" formatCode="General">
                  <c:v>2016</c:v>
                </c:pt>
              </c:numCache>
            </c:numRef>
          </c:cat>
          <c:val>
            <c:numRef>
              <c:f>RESUMEN!$B$4:$E$4</c:f>
              <c:numCache>
                <c:formatCode>0%</c:formatCode>
                <c:ptCount val="4"/>
                <c:pt idx="0">
                  <c:v>0.2</c:v>
                </c:pt>
                <c:pt idx="1">
                  <c:v>0.17</c:v>
                </c:pt>
                <c:pt idx="2">
                  <c:v>0.22</c:v>
                </c:pt>
                <c:pt idx="3">
                  <c:v>0.21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56265616"/>
        <c:axId val="1956268880"/>
        <c:axId val="0"/>
      </c:bar3DChart>
      <c:catAx>
        <c:axId val="1956265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956268880"/>
        <c:crosses val="autoZero"/>
        <c:auto val="1"/>
        <c:lblAlgn val="ctr"/>
        <c:lblOffset val="100"/>
        <c:noMultiLvlLbl val="0"/>
      </c:catAx>
      <c:valAx>
        <c:axId val="195626888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956265616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/>
              <a:t>EJECUCIÓN PRESUPUESTARIA POR SISTEMAS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DATOS!$A$39:$A$46</c:f>
              <c:strCache>
                <c:ptCount val="8"/>
                <c:pt idx="0">
                  <c:v>1.- Sistema de Economía</c:v>
                </c:pt>
                <c:pt idx="1">
                  <c:v>2.- Sistema Socio Cultural</c:v>
                </c:pt>
                <c:pt idx="2">
                  <c:v>3.- S. de Asentamiento Humano</c:v>
                </c:pt>
                <c:pt idx="3">
                  <c:v>4.-S. Movilidad, Energía y Conectividad</c:v>
                </c:pt>
                <c:pt idx="4">
                  <c:v>5.- Fortalecimiento Institucional</c:v>
                </c:pt>
                <c:pt idx="5">
                  <c:v>6.- Biofísico</c:v>
                </c:pt>
                <c:pt idx="6">
                  <c:v>7.- Gasto Corriente</c:v>
                </c:pt>
                <c:pt idx="7">
                  <c:v>NO COMPETENTES</c:v>
                </c:pt>
              </c:strCache>
            </c:strRef>
          </c:cat>
          <c:val>
            <c:numRef>
              <c:f>DATOS!$D$39:$D$46</c:f>
              <c:numCache>
                <c:formatCode>0%</c:formatCode>
                <c:ptCount val="8"/>
                <c:pt idx="0">
                  <c:v>0.62755970215717471</c:v>
                </c:pt>
                <c:pt idx="1">
                  <c:v>0.67715715227464446</c:v>
                </c:pt>
                <c:pt idx="2">
                  <c:v>0.64634423126871554</c:v>
                </c:pt>
                <c:pt idx="3">
                  <c:v>0.60805627151567188</c:v>
                </c:pt>
                <c:pt idx="4">
                  <c:v>0.66955339924591761</c:v>
                </c:pt>
                <c:pt idx="5">
                  <c:v>0.86529124002201219</c:v>
                </c:pt>
                <c:pt idx="6">
                  <c:v>0.97129543416992237</c:v>
                </c:pt>
                <c:pt idx="7">
                  <c:v>0.71932492063597619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2050339936"/>
        <c:axId val="2050348640"/>
      </c:barChart>
      <c:catAx>
        <c:axId val="20503399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50348640"/>
        <c:crosses val="autoZero"/>
        <c:auto val="1"/>
        <c:lblAlgn val="ctr"/>
        <c:lblOffset val="100"/>
        <c:noMultiLvlLbl val="0"/>
      </c:catAx>
      <c:valAx>
        <c:axId val="2050348640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2050339936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6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es-EC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/>
              <a:t>Evaluar la planificación operativa y ejecución Presupuesstaria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RESUMEN!$C$34</c:f>
              <c:strCache>
                <c:ptCount val="1"/>
                <c:pt idx="0">
                  <c:v>Proyectos Planificados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RESUMEN!$L$33:$P$33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RESUMEN!$L$34:$P$34</c:f>
              <c:numCache>
                <c:formatCode>General</c:formatCode>
                <c:ptCount val="4"/>
                <c:pt idx="0">
                  <c:v>10</c:v>
                </c:pt>
                <c:pt idx="1">
                  <c:v>13</c:v>
                </c:pt>
                <c:pt idx="2">
                  <c:v>31</c:v>
                </c:pt>
                <c:pt idx="3">
                  <c:v>88</c:v>
                </c:pt>
              </c:numCache>
            </c:numRef>
          </c:val>
        </c:ser>
        <c:ser>
          <c:idx val="1"/>
          <c:order val="1"/>
          <c:tx>
            <c:strRef>
              <c:f>RESUMEN!$C$35</c:f>
              <c:strCache>
                <c:ptCount val="1"/>
                <c:pt idx="0">
                  <c:v>Proyectos Formulados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RESUMEN!$L$33:$P$33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RESUMEN!$L$35:$P$35</c:f>
              <c:numCache>
                <c:formatCode>General</c:formatCode>
                <c:ptCount val="4"/>
                <c:pt idx="0">
                  <c:v>70</c:v>
                </c:pt>
                <c:pt idx="1">
                  <c:v>60</c:v>
                </c:pt>
                <c:pt idx="2">
                  <c:v>84</c:v>
                </c:pt>
                <c:pt idx="3">
                  <c:v>104</c:v>
                </c:pt>
              </c:numCache>
            </c:numRef>
          </c:val>
        </c:ser>
        <c:ser>
          <c:idx val="2"/>
          <c:order val="2"/>
          <c:tx>
            <c:strRef>
              <c:f>RESUMEN!$C$36</c:f>
              <c:strCache>
                <c:ptCount val="1"/>
                <c:pt idx="0">
                  <c:v>Proyectos ejecutados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RESUMEN!$L$33:$P$33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RESUMEN!$L$36:$P$36</c:f>
              <c:numCache>
                <c:formatCode>General</c:formatCode>
                <c:ptCount val="4"/>
                <c:pt idx="0">
                  <c:v>49</c:v>
                </c:pt>
                <c:pt idx="1">
                  <c:v>48</c:v>
                </c:pt>
                <c:pt idx="2">
                  <c:v>60</c:v>
                </c:pt>
                <c:pt idx="3">
                  <c:v>83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050340480"/>
        <c:axId val="2050343200"/>
      </c:barChart>
      <c:catAx>
        <c:axId val="2050340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s-EC"/>
          </a:p>
        </c:txPr>
        <c:crossAx val="2050343200"/>
        <c:crosses val="autoZero"/>
        <c:auto val="1"/>
        <c:lblAlgn val="ctr"/>
        <c:lblOffset val="100"/>
        <c:noMultiLvlLbl val="0"/>
      </c:catAx>
      <c:valAx>
        <c:axId val="20503432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50340480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3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es-EC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/>
              <a:t>% EJECUCIÓN DEL POA 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(EFICACIA!$D$1,EFICACIA!$F$1,EFICACIA!$H$1,EFICACIA!$J$1)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(EFICACIA!$E$6,EFICACIA!$G$6,EFICACIA!$I$6,EFICACIA!$K$6)</c:f>
              <c:numCache>
                <c:formatCode>0%</c:formatCode>
                <c:ptCount val="4"/>
                <c:pt idx="0">
                  <c:v>4.9000000000000004</c:v>
                </c:pt>
                <c:pt idx="1">
                  <c:v>3.6923076923076925</c:v>
                </c:pt>
                <c:pt idx="2">
                  <c:v>1.935483870967742</c:v>
                </c:pt>
                <c:pt idx="3">
                  <c:v>0.94318181818181823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050344288"/>
        <c:axId val="2050345376"/>
      </c:barChart>
      <c:catAx>
        <c:axId val="2050344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s-EC"/>
          </a:p>
        </c:txPr>
        <c:crossAx val="2050345376"/>
        <c:crosses val="autoZero"/>
        <c:auto val="1"/>
        <c:lblAlgn val="ctr"/>
        <c:lblOffset val="100"/>
        <c:noMultiLvlLbl val="0"/>
      </c:catAx>
      <c:valAx>
        <c:axId val="205034537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0503442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g"/><Relationship Id="rId4" Type="http://schemas.openxmlformats.org/officeDocument/2006/relationships/image" Target="../media/image3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slide" Target="../slides/slide10.xml"/><Relationship Id="rId1" Type="http://schemas.openxmlformats.org/officeDocument/2006/relationships/slide" Target="../slides/slide8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" Target="../slides/slide9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14.xml"/><Relationship Id="rId1" Type="http://schemas.openxmlformats.org/officeDocument/2006/relationships/slide" Target="../slides/slide13.xml"/><Relationship Id="rId4" Type="http://schemas.openxmlformats.org/officeDocument/2006/relationships/image" Target="../media/image60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slide" Target="../slides/slide17.xml"/><Relationship Id="rId1" Type="http://schemas.openxmlformats.org/officeDocument/2006/relationships/slide" Target="../slides/slide16.xml"/><Relationship Id="rId5" Type="http://schemas.openxmlformats.org/officeDocument/2006/relationships/slide" Target="../slides/slide20.xml"/><Relationship Id="rId4" Type="http://schemas.openxmlformats.org/officeDocument/2006/relationships/slide" Target="../slides/slide19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g"/><Relationship Id="rId4" Type="http://schemas.openxmlformats.org/officeDocument/2006/relationships/image" Target="../media/image31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EEF0EB-7A0B-4DF5-9F8E-404BB63B7A9B}" type="doc">
      <dgm:prSet loTypeId="urn:microsoft.com/office/officeart/2005/8/layout/equation2" loCatId="process" qsTypeId="urn:microsoft.com/office/officeart/2005/8/quickstyle/3d1" qsCatId="3D" csTypeId="urn:microsoft.com/office/officeart/2005/8/colors/colorful5" csCatId="colorful" phldr="1"/>
      <dgm:spPr/>
    </dgm:pt>
    <dgm:pt modelId="{D7BEA9C1-1210-496D-830C-7602F83F5241}">
      <dgm:prSet phldrT="[Texto]" custT="1"/>
      <dgm:spPr/>
      <dgm:t>
        <a:bodyPr/>
        <a:lstStyle/>
        <a:p>
          <a:r>
            <a:rPr lang="es-ES" sz="2000" dirty="0" smtClean="0">
              <a:latin typeface="Cambria" panose="02040503050406030204" pitchFamily="18" charset="0"/>
            </a:rPr>
            <a:t>Evaluar la eficiencia - eficacia</a:t>
          </a:r>
          <a:endParaRPr lang="es-EC" sz="2000" dirty="0">
            <a:latin typeface="Cambria" panose="02040503050406030204" pitchFamily="18" charset="0"/>
          </a:endParaRPr>
        </a:p>
      </dgm:t>
    </dgm:pt>
    <dgm:pt modelId="{38FF82D8-A85C-48AE-9C8C-85FD092A7C2E}" type="parTrans" cxnId="{8A3C2F75-DF8B-43E8-95C2-2EB1FE0DA769}">
      <dgm:prSet/>
      <dgm:spPr/>
      <dgm:t>
        <a:bodyPr/>
        <a:lstStyle/>
        <a:p>
          <a:endParaRPr lang="es-EC" sz="2000">
            <a:latin typeface="Cambria" panose="02040503050406030204" pitchFamily="18" charset="0"/>
          </a:endParaRPr>
        </a:p>
      </dgm:t>
    </dgm:pt>
    <dgm:pt modelId="{11732340-1AA5-4448-BCAA-74518B297008}" type="sibTrans" cxnId="{8A3C2F75-DF8B-43E8-95C2-2EB1FE0DA769}">
      <dgm:prSet custT="1"/>
      <dgm:spPr/>
      <dgm:t>
        <a:bodyPr/>
        <a:lstStyle/>
        <a:p>
          <a:endParaRPr lang="es-EC" sz="1050">
            <a:latin typeface="Cambria" panose="02040503050406030204" pitchFamily="18" charset="0"/>
          </a:endParaRPr>
        </a:p>
      </dgm:t>
    </dgm:pt>
    <dgm:pt modelId="{9B241A25-F388-428A-935D-E6CE7FB296B0}">
      <dgm:prSet phldrT="[Texto]" custT="1"/>
      <dgm:spPr/>
      <dgm:t>
        <a:bodyPr/>
        <a:lstStyle/>
        <a:p>
          <a:r>
            <a:rPr lang="es-ES" sz="2000" dirty="0" smtClean="0">
              <a:latin typeface="Cambria" panose="02040503050406030204" pitchFamily="18" charset="0"/>
            </a:rPr>
            <a:t>Gestión Presupuestaria</a:t>
          </a:r>
          <a:endParaRPr lang="es-EC" sz="2000" dirty="0">
            <a:latin typeface="Cambria" panose="02040503050406030204" pitchFamily="18" charset="0"/>
          </a:endParaRPr>
        </a:p>
      </dgm:t>
    </dgm:pt>
    <dgm:pt modelId="{CCE169FF-0669-4E94-9689-13E3450023FF}" type="parTrans" cxnId="{0304E060-9FD9-40E4-8B76-E70061CD501A}">
      <dgm:prSet/>
      <dgm:spPr/>
      <dgm:t>
        <a:bodyPr/>
        <a:lstStyle/>
        <a:p>
          <a:endParaRPr lang="es-EC" sz="2000">
            <a:latin typeface="Cambria" panose="02040503050406030204" pitchFamily="18" charset="0"/>
          </a:endParaRPr>
        </a:p>
      </dgm:t>
    </dgm:pt>
    <dgm:pt modelId="{123BAC9E-84AF-422D-8EC9-A20B26333CE2}" type="sibTrans" cxnId="{0304E060-9FD9-40E4-8B76-E70061CD501A}">
      <dgm:prSet custT="1"/>
      <dgm:spPr/>
      <dgm:t>
        <a:bodyPr/>
        <a:lstStyle/>
        <a:p>
          <a:endParaRPr lang="es-EC" sz="1050">
            <a:latin typeface="Cambria" panose="02040503050406030204" pitchFamily="18" charset="0"/>
          </a:endParaRPr>
        </a:p>
      </dgm:t>
    </dgm:pt>
    <dgm:pt modelId="{AB84C57C-6100-4F76-AA2C-734B896A7286}">
      <dgm:prSet phldrT="[Texto]" custT="1"/>
      <dgm:spPr/>
      <dgm:t>
        <a:bodyPr/>
        <a:lstStyle/>
        <a:p>
          <a:r>
            <a:rPr lang="es-ES" sz="3600" dirty="0" smtClean="0">
              <a:latin typeface="Cambria" panose="02040503050406030204" pitchFamily="18" charset="0"/>
            </a:rPr>
            <a:t>Soluciones en la ejecución del Gasto</a:t>
          </a:r>
          <a:endParaRPr lang="es-EC" sz="3600" dirty="0">
            <a:latin typeface="Cambria" panose="02040503050406030204" pitchFamily="18" charset="0"/>
          </a:endParaRPr>
        </a:p>
      </dgm:t>
    </dgm:pt>
    <dgm:pt modelId="{7B1BF2E0-18FD-48F0-B3F1-83786CDF0F02}" type="parTrans" cxnId="{D5CE95B2-70B4-41C4-9F13-59B66791E7D5}">
      <dgm:prSet/>
      <dgm:spPr/>
      <dgm:t>
        <a:bodyPr/>
        <a:lstStyle/>
        <a:p>
          <a:endParaRPr lang="es-EC" sz="2000">
            <a:latin typeface="Cambria" panose="02040503050406030204" pitchFamily="18" charset="0"/>
          </a:endParaRPr>
        </a:p>
      </dgm:t>
    </dgm:pt>
    <dgm:pt modelId="{DA3B2135-4E09-46F1-BC90-C5B1DC9D1EDD}" type="sibTrans" cxnId="{D5CE95B2-70B4-41C4-9F13-59B66791E7D5}">
      <dgm:prSet/>
      <dgm:spPr/>
      <dgm:t>
        <a:bodyPr/>
        <a:lstStyle/>
        <a:p>
          <a:endParaRPr lang="es-EC" sz="2000">
            <a:latin typeface="Cambria" panose="02040503050406030204" pitchFamily="18" charset="0"/>
          </a:endParaRPr>
        </a:p>
      </dgm:t>
    </dgm:pt>
    <dgm:pt modelId="{1711E7E4-B051-41DA-9F2A-ED35B9D57940}" type="pres">
      <dgm:prSet presAssocID="{4AEEF0EB-7A0B-4DF5-9F8E-404BB63B7A9B}" presName="Name0" presStyleCnt="0">
        <dgm:presLayoutVars>
          <dgm:dir/>
          <dgm:resizeHandles val="exact"/>
        </dgm:presLayoutVars>
      </dgm:prSet>
      <dgm:spPr/>
    </dgm:pt>
    <dgm:pt modelId="{2E92B1A4-4E17-4EB3-84C0-F8F6C796C810}" type="pres">
      <dgm:prSet presAssocID="{4AEEF0EB-7A0B-4DF5-9F8E-404BB63B7A9B}" presName="vNodes" presStyleCnt="0"/>
      <dgm:spPr/>
    </dgm:pt>
    <dgm:pt modelId="{DD04B390-E164-4C44-A481-232D4354788B}" type="pres">
      <dgm:prSet presAssocID="{D7BEA9C1-1210-496D-830C-7602F83F5241}" presName="node" presStyleLbl="node1" presStyleIdx="0" presStyleCnt="3" custScaleX="16176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DA324A-3C26-47E3-9EDA-CBA865610504}" type="pres">
      <dgm:prSet presAssocID="{11732340-1AA5-4448-BCAA-74518B297008}" presName="spacerT" presStyleCnt="0"/>
      <dgm:spPr/>
    </dgm:pt>
    <dgm:pt modelId="{7A438871-DE0F-4BED-AFFF-BFB74ECE7055}" type="pres">
      <dgm:prSet presAssocID="{11732340-1AA5-4448-BCAA-74518B297008}" presName="sibTrans" presStyleLbl="sibTrans2D1" presStyleIdx="0" presStyleCnt="2"/>
      <dgm:spPr/>
      <dgm:t>
        <a:bodyPr/>
        <a:lstStyle/>
        <a:p>
          <a:endParaRPr lang="es-EC"/>
        </a:p>
      </dgm:t>
    </dgm:pt>
    <dgm:pt modelId="{C2B05973-176B-4059-A668-D474966B2A76}" type="pres">
      <dgm:prSet presAssocID="{11732340-1AA5-4448-BCAA-74518B297008}" presName="spacerB" presStyleCnt="0"/>
      <dgm:spPr/>
    </dgm:pt>
    <dgm:pt modelId="{2B1F361B-02EE-4A04-8889-04B147D3F566}" type="pres">
      <dgm:prSet presAssocID="{9B241A25-F388-428A-935D-E6CE7FB296B0}" presName="node" presStyleLbl="node1" presStyleIdx="1" presStyleCnt="3" custScaleX="17933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BB733E-FD47-48FC-975E-B8D147D9B607}" type="pres">
      <dgm:prSet presAssocID="{4AEEF0EB-7A0B-4DF5-9F8E-404BB63B7A9B}" presName="sibTransLast" presStyleLbl="sibTrans2D1" presStyleIdx="1" presStyleCnt="2"/>
      <dgm:spPr/>
      <dgm:t>
        <a:bodyPr/>
        <a:lstStyle/>
        <a:p>
          <a:endParaRPr lang="es-EC"/>
        </a:p>
      </dgm:t>
    </dgm:pt>
    <dgm:pt modelId="{62FAAA69-FA95-49DD-8733-F0B8E3C2B214}" type="pres">
      <dgm:prSet presAssocID="{4AEEF0EB-7A0B-4DF5-9F8E-404BB63B7A9B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7B3B38BF-2771-443F-A5F2-F2F12182EB56}" type="pres">
      <dgm:prSet presAssocID="{4AEEF0EB-7A0B-4DF5-9F8E-404BB63B7A9B}" presName="lastNode" presStyleLbl="node1" presStyleIdx="2" presStyleCnt="3" custScaleX="14209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E2B3F8F-214E-4D72-ACAD-33AA6B43F2DA}" type="presOf" srcId="{9B241A25-F388-428A-935D-E6CE7FB296B0}" destId="{2B1F361B-02EE-4A04-8889-04B147D3F566}" srcOrd="0" destOrd="0" presId="urn:microsoft.com/office/officeart/2005/8/layout/equation2"/>
    <dgm:cxn modelId="{40037A6E-F77C-4DA5-8AA9-54D9D35778B7}" type="presOf" srcId="{D7BEA9C1-1210-496D-830C-7602F83F5241}" destId="{DD04B390-E164-4C44-A481-232D4354788B}" srcOrd="0" destOrd="0" presId="urn:microsoft.com/office/officeart/2005/8/layout/equation2"/>
    <dgm:cxn modelId="{676FB1BC-F5BC-4A2A-97FB-025272E9612F}" type="presOf" srcId="{11732340-1AA5-4448-BCAA-74518B297008}" destId="{7A438871-DE0F-4BED-AFFF-BFB74ECE7055}" srcOrd="0" destOrd="0" presId="urn:microsoft.com/office/officeart/2005/8/layout/equation2"/>
    <dgm:cxn modelId="{82BF8178-BC81-46D8-A187-E87E812F2EFC}" type="presOf" srcId="{123BAC9E-84AF-422D-8EC9-A20B26333CE2}" destId="{62FAAA69-FA95-49DD-8733-F0B8E3C2B214}" srcOrd="1" destOrd="0" presId="urn:microsoft.com/office/officeart/2005/8/layout/equation2"/>
    <dgm:cxn modelId="{8A3C2F75-DF8B-43E8-95C2-2EB1FE0DA769}" srcId="{4AEEF0EB-7A0B-4DF5-9F8E-404BB63B7A9B}" destId="{D7BEA9C1-1210-496D-830C-7602F83F5241}" srcOrd="0" destOrd="0" parTransId="{38FF82D8-A85C-48AE-9C8C-85FD092A7C2E}" sibTransId="{11732340-1AA5-4448-BCAA-74518B297008}"/>
    <dgm:cxn modelId="{8EC75691-85A2-491E-AF21-67FBE0BEC49A}" type="presOf" srcId="{4AEEF0EB-7A0B-4DF5-9F8E-404BB63B7A9B}" destId="{1711E7E4-B051-41DA-9F2A-ED35B9D57940}" srcOrd="0" destOrd="0" presId="urn:microsoft.com/office/officeart/2005/8/layout/equation2"/>
    <dgm:cxn modelId="{0304E060-9FD9-40E4-8B76-E70061CD501A}" srcId="{4AEEF0EB-7A0B-4DF5-9F8E-404BB63B7A9B}" destId="{9B241A25-F388-428A-935D-E6CE7FB296B0}" srcOrd="1" destOrd="0" parTransId="{CCE169FF-0669-4E94-9689-13E3450023FF}" sibTransId="{123BAC9E-84AF-422D-8EC9-A20B26333CE2}"/>
    <dgm:cxn modelId="{EA85C4FF-87EC-46E2-8095-D44F3B34924E}" type="presOf" srcId="{123BAC9E-84AF-422D-8EC9-A20B26333CE2}" destId="{CCBB733E-FD47-48FC-975E-B8D147D9B607}" srcOrd="0" destOrd="0" presId="urn:microsoft.com/office/officeart/2005/8/layout/equation2"/>
    <dgm:cxn modelId="{D5CE95B2-70B4-41C4-9F13-59B66791E7D5}" srcId="{4AEEF0EB-7A0B-4DF5-9F8E-404BB63B7A9B}" destId="{AB84C57C-6100-4F76-AA2C-734B896A7286}" srcOrd="2" destOrd="0" parTransId="{7B1BF2E0-18FD-48F0-B3F1-83786CDF0F02}" sibTransId="{DA3B2135-4E09-46F1-BC90-C5B1DC9D1EDD}"/>
    <dgm:cxn modelId="{354C9699-0D1E-4B1B-87F6-B86ED29CAE3B}" type="presOf" srcId="{AB84C57C-6100-4F76-AA2C-734B896A7286}" destId="{7B3B38BF-2771-443F-A5F2-F2F12182EB56}" srcOrd="0" destOrd="0" presId="urn:microsoft.com/office/officeart/2005/8/layout/equation2"/>
    <dgm:cxn modelId="{D194039C-B05F-4C31-9F5E-14C993A1B231}" type="presParOf" srcId="{1711E7E4-B051-41DA-9F2A-ED35B9D57940}" destId="{2E92B1A4-4E17-4EB3-84C0-F8F6C796C810}" srcOrd="0" destOrd="0" presId="urn:microsoft.com/office/officeart/2005/8/layout/equation2"/>
    <dgm:cxn modelId="{1515BE0D-6E88-4C02-A07E-67FD1F082777}" type="presParOf" srcId="{2E92B1A4-4E17-4EB3-84C0-F8F6C796C810}" destId="{DD04B390-E164-4C44-A481-232D4354788B}" srcOrd="0" destOrd="0" presId="urn:microsoft.com/office/officeart/2005/8/layout/equation2"/>
    <dgm:cxn modelId="{03E800BA-5F40-417C-9279-37C73FE170F5}" type="presParOf" srcId="{2E92B1A4-4E17-4EB3-84C0-F8F6C796C810}" destId="{C4DA324A-3C26-47E3-9EDA-CBA865610504}" srcOrd="1" destOrd="0" presId="urn:microsoft.com/office/officeart/2005/8/layout/equation2"/>
    <dgm:cxn modelId="{DE5C28C5-8548-4256-9538-BB74EAFAE47A}" type="presParOf" srcId="{2E92B1A4-4E17-4EB3-84C0-F8F6C796C810}" destId="{7A438871-DE0F-4BED-AFFF-BFB74ECE7055}" srcOrd="2" destOrd="0" presId="urn:microsoft.com/office/officeart/2005/8/layout/equation2"/>
    <dgm:cxn modelId="{C0A4CF75-1C47-4313-B28E-163CABBBFE24}" type="presParOf" srcId="{2E92B1A4-4E17-4EB3-84C0-F8F6C796C810}" destId="{C2B05973-176B-4059-A668-D474966B2A76}" srcOrd="3" destOrd="0" presId="urn:microsoft.com/office/officeart/2005/8/layout/equation2"/>
    <dgm:cxn modelId="{7C70D9A2-643C-4562-99F2-07AFC5C406A4}" type="presParOf" srcId="{2E92B1A4-4E17-4EB3-84C0-F8F6C796C810}" destId="{2B1F361B-02EE-4A04-8889-04B147D3F566}" srcOrd="4" destOrd="0" presId="urn:microsoft.com/office/officeart/2005/8/layout/equation2"/>
    <dgm:cxn modelId="{4C34A101-D3FF-4300-9E4A-9F26641CBE69}" type="presParOf" srcId="{1711E7E4-B051-41DA-9F2A-ED35B9D57940}" destId="{CCBB733E-FD47-48FC-975E-B8D147D9B607}" srcOrd="1" destOrd="0" presId="urn:microsoft.com/office/officeart/2005/8/layout/equation2"/>
    <dgm:cxn modelId="{5973FAB7-A26F-4693-8E79-31C77F50039E}" type="presParOf" srcId="{CCBB733E-FD47-48FC-975E-B8D147D9B607}" destId="{62FAAA69-FA95-49DD-8733-F0B8E3C2B214}" srcOrd="0" destOrd="0" presId="urn:microsoft.com/office/officeart/2005/8/layout/equation2"/>
    <dgm:cxn modelId="{8DA17687-61EE-436B-873A-3052931A52E0}" type="presParOf" srcId="{1711E7E4-B051-41DA-9F2A-ED35B9D57940}" destId="{7B3B38BF-2771-443F-A5F2-F2F12182EB56}" srcOrd="2" destOrd="0" presId="urn:microsoft.com/office/officeart/2005/8/layout/equation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F3A17ED-E9C7-49CB-A3F6-86539C0439B1}" type="doc">
      <dgm:prSet loTypeId="urn:microsoft.com/office/officeart/2005/8/layout/lProcess2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202DC7C3-763B-43A9-929D-414E35CF16A8}">
      <dgm:prSet phldrT="[Texto]"/>
      <dgm:spPr/>
      <dgm:t>
        <a:bodyPr/>
        <a:lstStyle/>
        <a:p>
          <a:r>
            <a:rPr lang="es-EC" b="1" dirty="0" smtClean="0">
              <a:latin typeface="Cambria" panose="02040503050406030204" pitchFamily="18" charset="0"/>
            </a:rPr>
            <a:t>OBJETIVOS ESPECÍFICOS </a:t>
          </a:r>
          <a:endParaRPr lang="es-EC" dirty="0">
            <a:latin typeface="Cambria" panose="02040503050406030204" pitchFamily="18" charset="0"/>
          </a:endParaRPr>
        </a:p>
      </dgm:t>
    </dgm:pt>
    <dgm:pt modelId="{D894A7BB-6E74-4F8C-BF98-B55E294F6EC7}" type="parTrans" cxnId="{09DB76F9-6906-467F-8F4D-E46F9F8A2AC2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EB5EEE10-E77F-481C-9186-424A6D549A17}" type="sibTrans" cxnId="{09DB76F9-6906-467F-8F4D-E46F9F8A2AC2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18E26AA7-AC48-40EE-B85A-D19BE63464C7}">
      <dgm:prSet phldrT="[Texto]"/>
      <dgm:spPr/>
      <dgm:t>
        <a:bodyPr/>
        <a:lstStyle/>
        <a:p>
          <a:pPr algn="just"/>
          <a:r>
            <a:rPr lang="es-ES" b="1" dirty="0" smtClean="0">
              <a:latin typeface="Cambria" panose="02040503050406030204" pitchFamily="18" charset="0"/>
            </a:rPr>
            <a:t>2</a:t>
          </a:r>
          <a:r>
            <a:rPr lang="es-ES" dirty="0" smtClean="0">
              <a:latin typeface="Cambria" panose="02040503050406030204" pitchFamily="18" charset="0"/>
            </a:rPr>
            <a:t>. </a:t>
          </a:r>
          <a:r>
            <a:rPr lang="es-EC" b="1" dirty="0" smtClean="0">
              <a:latin typeface="Cambria" panose="02040503050406030204" pitchFamily="18" charset="0"/>
            </a:rPr>
            <a:t>Determinar  el nivel de ejecución presupuestaria de los GAD`S.</a:t>
          </a:r>
          <a:endParaRPr lang="es-EC" dirty="0">
            <a:latin typeface="Cambria" panose="02040503050406030204" pitchFamily="18" charset="0"/>
          </a:endParaRPr>
        </a:p>
      </dgm:t>
    </dgm:pt>
    <dgm:pt modelId="{B395BDBD-EE31-4AFC-9544-11BDE9FFDF1F}" type="parTrans" cxnId="{B75CB849-237D-4006-8842-ACED0E9EEE70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C707CC31-AEA5-46E1-B91E-DFA294CD2159}" type="sibTrans" cxnId="{B75CB849-237D-4006-8842-ACED0E9EEE70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4B2691B6-44AF-4226-9AAB-CCCDEED5692E}">
      <dgm:prSet phldrT="[Texto]"/>
      <dgm:spPr/>
      <dgm:t>
        <a:bodyPr/>
        <a:lstStyle/>
        <a:p>
          <a:r>
            <a:rPr lang="es-EC" b="1" dirty="0" smtClean="0">
              <a:latin typeface="Cambria" panose="02040503050406030204" pitchFamily="18" charset="0"/>
            </a:rPr>
            <a:t>VARIABLES</a:t>
          </a:r>
          <a:endParaRPr lang="es-EC" dirty="0">
            <a:latin typeface="Cambria" panose="02040503050406030204" pitchFamily="18" charset="0"/>
          </a:endParaRPr>
        </a:p>
      </dgm:t>
    </dgm:pt>
    <dgm:pt modelId="{7F6FF849-700E-47C7-AC0C-FB4041E512A8}" type="parTrans" cxnId="{0E996A67-5CE8-4A8F-A7BF-3F3819E62C1F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CF5F8705-A4B9-4653-A80C-4CF96023CC04}" type="sibTrans" cxnId="{0E996A67-5CE8-4A8F-A7BF-3F3819E62C1F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A1F28028-6689-45DA-9FE3-AF4BB497158A}">
      <dgm:prSet phldrT="[Texto]"/>
      <dgm:spPr/>
      <dgm:t>
        <a:bodyPr/>
        <a:lstStyle/>
        <a:p>
          <a:pPr algn="just"/>
          <a:r>
            <a:rPr lang="es-EC" dirty="0" smtClean="0">
              <a:latin typeface="Cambria" panose="02040503050406030204" pitchFamily="18" charset="0"/>
            </a:rPr>
            <a:t>2.1 </a:t>
          </a:r>
          <a:r>
            <a:rPr lang="es-EC" dirty="0" smtClean="0"/>
            <a:t>Transferencia de Fondos</a:t>
          </a:r>
          <a:endParaRPr lang="es-EC" dirty="0">
            <a:latin typeface="Cambria" panose="02040503050406030204" pitchFamily="18" charset="0"/>
          </a:endParaRPr>
        </a:p>
      </dgm:t>
    </dgm:pt>
    <dgm:pt modelId="{59EBBAE3-1AB8-496C-88AB-50A6B29DBD87}" type="parTrans" cxnId="{B2C27676-2183-4E2C-AE03-784D70C0B955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D2822742-F936-4189-BE2E-2DD5ABEA7B7B}" type="sibTrans" cxnId="{B2C27676-2183-4E2C-AE03-784D70C0B955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52A9726C-FA2F-47C3-BDAC-988F68E2F107}">
      <dgm:prSet phldrT="[Texto]"/>
      <dgm:spPr/>
      <dgm:t>
        <a:bodyPr/>
        <a:lstStyle/>
        <a:p>
          <a:pPr algn="just"/>
          <a:r>
            <a:rPr lang="es-ES" dirty="0" smtClean="0">
              <a:latin typeface="Cambria" panose="02040503050406030204" pitchFamily="18" charset="0"/>
            </a:rPr>
            <a:t>2.2 </a:t>
          </a:r>
          <a:r>
            <a:rPr lang="es-EC" dirty="0" smtClean="0"/>
            <a:t>Ejecución del presupuesto</a:t>
          </a:r>
          <a:endParaRPr lang="es-EC" dirty="0">
            <a:latin typeface="Cambria" panose="02040503050406030204" pitchFamily="18" charset="0"/>
          </a:endParaRPr>
        </a:p>
      </dgm:t>
    </dgm:pt>
    <dgm:pt modelId="{E1622AF1-7555-4E13-B2B4-E90F20B9675E}" type="parTrans" cxnId="{2E64777D-9CBD-4F88-B310-4126798A139A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5F52ED10-4213-4728-A4D6-9D46D26C7493}" type="sibTrans" cxnId="{2E64777D-9CBD-4F88-B310-4126798A139A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BCA4EFBC-02AD-47AA-B303-DD727216F58E}">
      <dgm:prSet phldrT="[Texto]"/>
      <dgm:spPr/>
      <dgm:t>
        <a:bodyPr/>
        <a:lstStyle/>
        <a:p>
          <a:r>
            <a:rPr lang="es-EC" b="1" dirty="0" smtClean="0">
              <a:latin typeface="Cambria" panose="02040503050406030204" pitchFamily="18" charset="0"/>
            </a:rPr>
            <a:t>ÍTEMS</a:t>
          </a:r>
          <a:endParaRPr lang="es-EC" dirty="0">
            <a:latin typeface="Cambria" panose="02040503050406030204" pitchFamily="18" charset="0"/>
          </a:endParaRPr>
        </a:p>
      </dgm:t>
    </dgm:pt>
    <dgm:pt modelId="{70E3D01E-4E13-4876-A6D9-FCD3C6A33B8B}" type="parTrans" cxnId="{F5C459DE-413F-41B3-9011-59A3962B4975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29451829-3D39-4714-9325-818706A1B4DD}" type="sibTrans" cxnId="{F5C459DE-413F-41B3-9011-59A3962B4975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56342318-F425-4463-B6DA-1AA5A23EA94E}">
      <dgm:prSet phldrT="[Texto]"/>
      <dgm:spPr/>
      <dgm:t>
        <a:bodyPr/>
        <a:lstStyle/>
        <a:p>
          <a:pPr algn="just"/>
          <a:r>
            <a:rPr lang="es-ES" dirty="0" smtClean="0">
              <a:latin typeface="Cambria" panose="02040503050406030204" pitchFamily="18" charset="0"/>
            </a:rPr>
            <a:t>2.1.1 </a:t>
          </a:r>
          <a:r>
            <a:rPr lang="es-EC" dirty="0" smtClean="0"/>
            <a:t>Entrega efectiva de recursos del MEF</a:t>
          </a:r>
        </a:p>
        <a:p>
          <a:pPr algn="just"/>
          <a:r>
            <a:rPr lang="es-ES" dirty="0" smtClean="0">
              <a:latin typeface="Cambria" panose="02040503050406030204" pitchFamily="18" charset="0"/>
            </a:rPr>
            <a:t>2.1.2 </a:t>
          </a:r>
          <a:r>
            <a:rPr lang="es-EC" dirty="0" smtClean="0"/>
            <a:t>Ingresos Propios</a:t>
          </a:r>
        </a:p>
        <a:p>
          <a:pPr algn="just"/>
          <a:r>
            <a:rPr lang="es-ES" dirty="0" smtClean="0">
              <a:latin typeface="Cambria" panose="02040503050406030204" pitchFamily="18" charset="0"/>
            </a:rPr>
            <a:t>2.1.3 </a:t>
          </a:r>
          <a:r>
            <a:rPr lang="es-EC" dirty="0" smtClean="0"/>
            <a:t>Ingresos provenientes  de otros GAD´S</a:t>
          </a:r>
          <a:endParaRPr lang="es-EC" dirty="0">
            <a:latin typeface="Cambria" panose="02040503050406030204" pitchFamily="18" charset="0"/>
          </a:endParaRPr>
        </a:p>
      </dgm:t>
    </dgm:pt>
    <dgm:pt modelId="{7FF40B80-5686-4A23-876D-67EED4347697}" type="parTrans" cxnId="{E82211FA-FBAC-43EA-BC67-F10D558FA1FD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B5753B5E-E711-476C-82A5-150A2019885F}" type="sibTrans" cxnId="{E82211FA-FBAC-43EA-BC67-F10D558FA1FD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BCD88109-3938-4C5D-AD8F-150A7AF9DA58}">
      <dgm:prSet phldrT="[Texto]"/>
      <dgm:spPr/>
      <dgm:t>
        <a:bodyPr/>
        <a:lstStyle/>
        <a:p>
          <a:pPr algn="just"/>
          <a:r>
            <a:rPr lang="es-EC" dirty="0" smtClean="0"/>
            <a:t>2.2.1 Programación de Actividades</a:t>
          </a:r>
        </a:p>
        <a:p>
          <a:pPr algn="just"/>
          <a:endParaRPr lang="es-EC" dirty="0" smtClean="0"/>
        </a:p>
        <a:p>
          <a:pPr algn="just"/>
          <a:r>
            <a:rPr lang="es-EC" dirty="0" smtClean="0">
              <a:latin typeface="Cambria" panose="02040503050406030204" pitchFamily="18" charset="0"/>
            </a:rPr>
            <a:t>2.2.2 </a:t>
          </a:r>
          <a:r>
            <a:rPr lang="es-EC" dirty="0" smtClean="0"/>
            <a:t>Calendario de ejecución y desarrollo de Proyectos (Actividades)</a:t>
          </a:r>
          <a:endParaRPr lang="es-EC" dirty="0">
            <a:latin typeface="Cambria" panose="02040503050406030204" pitchFamily="18" charset="0"/>
          </a:endParaRPr>
        </a:p>
      </dgm:t>
    </dgm:pt>
    <dgm:pt modelId="{18A3C061-D89E-4273-B986-2E3534BA63EA}" type="parTrans" cxnId="{9010A66E-0B16-4F05-B244-A32A9453BAD1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B03FB464-4EFE-4B20-AB60-027F846E6BD5}" type="sibTrans" cxnId="{9010A66E-0B16-4F05-B244-A32A9453BAD1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DD5D1CA7-4D6C-4741-AF4C-FFB1281EC535}" type="pres">
      <dgm:prSet presAssocID="{1F3A17ED-E9C7-49CB-A3F6-86539C0439B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AAB0EF3-0B6A-4920-ADD2-F03EB034EBA3}" type="pres">
      <dgm:prSet presAssocID="{202DC7C3-763B-43A9-929D-414E35CF16A8}" presName="compNode" presStyleCnt="0"/>
      <dgm:spPr/>
    </dgm:pt>
    <dgm:pt modelId="{F55F178C-26B1-42A4-B863-140CB1423BDD}" type="pres">
      <dgm:prSet presAssocID="{202DC7C3-763B-43A9-929D-414E35CF16A8}" presName="aNode" presStyleLbl="bgShp" presStyleIdx="0" presStyleCnt="3"/>
      <dgm:spPr/>
      <dgm:t>
        <a:bodyPr/>
        <a:lstStyle/>
        <a:p>
          <a:endParaRPr lang="es-EC"/>
        </a:p>
      </dgm:t>
    </dgm:pt>
    <dgm:pt modelId="{C275DDB4-34BB-436A-B887-FF2CCD2DD56C}" type="pres">
      <dgm:prSet presAssocID="{202DC7C3-763B-43A9-929D-414E35CF16A8}" presName="textNode" presStyleLbl="bgShp" presStyleIdx="0" presStyleCnt="3"/>
      <dgm:spPr/>
      <dgm:t>
        <a:bodyPr/>
        <a:lstStyle/>
        <a:p>
          <a:endParaRPr lang="es-EC"/>
        </a:p>
      </dgm:t>
    </dgm:pt>
    <dgm:pt modelId="{8B1BC866-0215-4E71-8433-4C1FB7432A6F}" type="pres">
      <dgm:prSet presAssocID="{202DC7C3-763B-43A9-929D-414E35CF16A8}" presName="compChildNode" presStyleCnt="0"/>
      <dgm:spPr/>
    </dgm:pt>
    <dgm:pt modelId="{21425897-9A73-4044-8F5F-99FAB9FE5409}" type="pres">
      <dgm:prSet presAssocID="{202DC7C3-763B-43A9-929D-414E35CF16A8}" presName="theInnerList" presStyleCnt="0"/>
      <dgm:spPr/>
    </dgm:pt>
    <dgm:pt modelId="{67F28B2F-C54D-40C1-AE93-DDE6B8CB10C8}" type="pres">
      <dgm:prSet presAssocID="{18E26AA7-AC48-40EE-B85A-D19BE63464C7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2779BA-E8C9-4F63-B0ED-7B67E77089E7}" type="pres">
      <dgm:prSet presAssocID="{202DC7C3-763B-43A9-929D-414E35CF16A8}" presName="aSpace" presStyleCnt="0"/>
      <dgm:spPr/>
    </dgm:pt>
    <dgm:pt modelId="{C63D8CBB-C209-4D78-9D41-9A738168F390}" type="pres">
      <dgm:prSet presAssocID="{4B2691B6-44AF-4226-9AAB-CCCDEED5692E}" presName="compNode" presStyleCnt="0"/>
      <dgm:spPr/>
    </dgm:pt>
    <dgm:pt modelId="{1572444C-623B-4843-85B2-11406A0D4213}" type="pres">
      <dgm:prSet presAssocID="{4B2691B6-44AF-4226-9AAB-CCCDEED5692E}" presName="aNode" presStyleLbl="bgShp" presStyleIdx="1" presStyleCnt="3"/>
      <dgm:spPr/>
      <dgm:t>
        <a:bodyPr/>
        <a:lstStyle/>
        <a:p>
          <a:endParaRPr lang="es-EC"/>
        </a:p>
      </dgm:t>
    </dgm:pt>
    <dgm:pt modelId="{38B07E83-A8FB-479D-8928-D42BDCF1FC5E}" type="pres">
      <dgm:prSet presAssocID="{4B2691B6-44AF-4226-9AAB-CCCDEED5692E}" presName="textNode" presStyleLbl="bgShp" presStyleIdx="1" presStyleCnt="3"/>
      <dgm:spPr/>
      <dgm:t>
        <a:bodyPr/>
        <a:lstStyle/>
        <a:p>
          <a:endParaRPr lang="es-EC"/>
        </a:p>
      </dgm:t>
    </dgm:pt>
    <dgm:pt modelId="{07FDC23F-A956-433E-A9D3-8EF9F1FE7AC2}" type="pres">
      <dgm:prSet presAssocID="{4B2691B6-44AF-4226-9AAB-CCCDEED5692E}" presName="compChildNode" presStyleCnt="0"/>
      <dgm:spPr/>
    </dgm:pt>
    <dgm:pt modelId="{A30E882F-46F9-49EA-9944-87183EED87D4}" type="pres">
      <dgm:prSet presAssocID="{4B2691B6-44AF-4226-9AAB-CCCDEED5692E}" presName="theInnerList" presStyleCnt="0"/>
      <dgm:spPr/>
    </dgm:pt>
    <dgm:pt modelId="{F52C884D-FB47-49E8-BEBF-E4795BDE33C0}" type="pres">
      <dgm:prSet presAssocID="{A1F28028-6689-45DA-9FE3-AF4BB497158A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0E1E731-4228-448C-8502-1296ECA8AD1F}" type="pres">
      <dgm:prSet presAssocID="{A1F28028-6689-45DA-9FE3-AF4BB497158A}" presName="aSpace2" presStyleCnt="0"/>
      <dgm:spPr/>
    </dgm:pt>
    <dgm:pt modelId="{7888C7A4-5E37-4C0E-90D0-7DEB758AA5EF}" type="pres">
      <dgm:prSet presAssocID="{52A9726C-FA2F-47C3-BDAC-988F68E2F107}" presName="childNode" presStyleLbl="node1" presStyleIdx="2" presStyleCnt="5" custLinFactNeighborX="916" custLinFactNeighborY="-115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914744-7B0E-4FD1-8108-2040BCE4B040}" type="pres">
      <dgm:prSet presAssocID="{4B2691B6-44AF-4226-9AAB-CCCDEED5692E}" presName="aSpace" presStyleCnt="0"/>
      <dgm:spPr/>
    </dgm:pt>
    <dgm:pt modelId="{8B502E97-9DC6-4491-9F43-60E942C3A672}" type="pres">
      <dgm:prSet presAssocID="{BCA4EFBC-02AD-47AA-B303-DD727216F58E}" presName="compNode" presStyleCnt="0"/>
      <dgm:spPr/>
    </dgm:pt>
    <dgm:pt modelId="{27C6F2A3-D502-4BA9-8F8A-FEAD9BF54E4A}" type="pres">
      <dgm:prSet presAssocID="{BCA4EFBC-02AD-47AA-B303-DD727216F58E}" presName="aNode" presStyleLbl="bgShp" presStyleIdx="2" presStyleCnt="3"/>
      <dgm:spPr/>
      <dgm:t>
        <a:bodyPr/>
        <a:lstStyle/>
        <a:p>
          <a:endParaRPr lang="es-EC"/>
        </a:p>
      </dgm:t>
    </dgm:pt>
    <dgm:pt modelId="{3D331262-4516-4FEE-9019-A77856BD6A86}" type="pres">
      <dgm:prSet presAssocID="{BCA4EFBC-02AD-47AA-B303-DD727216F58E}" presName="textNode" presStyleLbl="bgShp" presStyleIdx="2" presStyleCnt="3"/>
      <dgm:spPr/>
      <dgm:t>
        <a:bodyPr/>
        <a:lstStyle/>
        <a:p>
          <a:endParaRPr lang="es-EC"/>
        </a:p>
      </dgm:t>
    </dgm:pt>
    <dgm:pt modelId="{F4F600F3-7D32-44C6-B8EE-AF8C4366D6DE}" type="pres">
      <dgm:prSet presAssocID="{BCA4EFBC-02AD-47AA-B303-DD727216F58E}" presName="compChildNode" presStyleCnt="0"/>
      <dgm:spPr/>
    </dgm:pt>
    <dgm:pt modelId="{5378306A-61EA-423B-92BD-5D5B51A8F0EE}" type="pres">
      <dgm:prSet presAssocID="{BCA4EFBC-02AD-47AA-B303-DD727216F58E}" presName="theInnerList" presStyleCnt="0"/>
      <dgm:spPr/>
    </dgm:pt>
    <dgm:pt modelId="{C8DE8D06-D7FB-473E-B79E-E5DE0BD4B1A9}" type="pres">
      <dgm:prSet presAssocID="{56342318-F425-4463-B6DA-1AA5A23EA94E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38A7858-FA1D-4D20-B33D-30E9AF92C2F2}" type="pres">
      <dgm:prSet presAssocID="{56342318-F425-4463-B6DA-1AA5A23EA94E}" presName="aSpace2" presStyleCnt="0"/>
      <dgm:spPr/>
    </dgm:pt>
    <dgm:pt modelId="{C05C00E1-ACDD-49F6-9171-FB74131D61C8}" type="pres">
      <dgm:prSet presAssocID="{BCD88109-3938-4C5D-AD8F-150A7AF9DA58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D167D60-A263-49AE-8AED-FF3DDDD2C8EE}" type="presOf" srcId="{202DC7C3-763B-43A9-929D-414E35CF16A8}" destId="{C275DDB4-34BB-436A-B887-FF2CCD2DD56C}" srcOrd="1" destOrd="0" presId="urn:microsoft.com/office/officeart/2005/8/layout/lProcess2"/>
    <dgm:cxn modelId="{FCDD7BF3-17E2-402C-892E-4680DE90B176}" type="presOf" srcId="{BCD88109-3938-4C5D-AD8F-150A7AF9DA58}" destId="{C05C00E1-ACDD-49F6-9171-FB74131D61C8}" srcOrd="0" destOrd="0" presId="urn:microsoft.com/office/officeart/2005/8/layout/lProcess2"/>
    <dgm:cxn modelId="{934FEE28-C689-4E23-B241-0F85898646AE}" type="presOf" srcId="{52A9726C-FA2F-47C3-BDAC-988F68E2F107}" destId="{7888C7A4-5E37-4C0E-90D0-7DEB758AA5EF}" srcOrd="0" destOrd="0" presId="urn:microsoft.com/office/officeart/2005/8/layout/lProcess2"/>
    <dgm:cxn modelId="{1401C458-721E-4509-B78E-D31A299CFB75}" type="presOf" srcId="{4B2691B6-44AF-4226-9AAB-CCCDEED5692E}" destId="{38B07E83-A8FB-479D-8928-D42BDCF1FC5E}" srcOrd="1" destOrd="0" presId="urn:microsoft.com/office/officeart/2005/8/layout/lProcess2"/>
    <dgm:cxn modelId="{6520648A-35A2-4C1B-9231-80E4B6DF62A5}" type="presOf" srcId="{18E26AA7-AC48-40EE-B85A-D19BE63464C7}" destId="{67F28B2F-C54D-40C1-AE93-DDE6B8CB10C8}" srcOrd="0" destOrd="0" presId="urn:microsoft.com/office/officeart/2005/8/layout/lProcess2"/>
    <dgm:cxn modelId="{9010A66E-0B16-4F05-B244-A32A9453BAD1}" srcId="{BCA4EFBC-02AD-47AA-B303-DD727216F58E}" destId="{BCD88109-3938-4C5D-AD8F-150A7AF9DA58}" srcOrd="1" destOrd="0" parTransId="{18A3C061-D89E-4273-B986-2E3534BA63EA}" sibTransId="{B03FB464-4EFE-4B20-AB60-027F846E6BD5}"/>
    <dgm:cxn modelId="{AD07BB6F-6802-4C2B-A8B0-E197F594A8CD}" type="presOf" srcId="{56342318-F425-4463-B6DA-1AA5A23EA94E}" destId="{C8DE8D06-D7FB-473E-B79E-E5DE0BD4B1A9}" srcOrd="0" destOrd="0" presId="urn:microsoft.com/office/officeart/2005/8/layout/lProcess2"/>
    <dgm:cxn modelId="{F5C459DE-413F-41B3-9011-59A3962B4975}" srcId="{1F3A17ED-E9C7-49CB-A3F6-86539C0439B1}" destId="{BCA4EFBC-02AD-47AA-B303-DD727216F58E}" srcOrd="2" destOrd="0" parTransId="{70E3D01E-4E13-4876-A6D9-FCD3C6A33B8B}" sibTransId="{29451829-3D39-4714-9325-818706A1B4DD}"/>
    <dgm:cxn modelId="{5875F62F-786F-44A5-BC4D-2D1793CA5D42}" type="presOf" srcId="{BCA4EFBC-02AD-47AA-B303-DD727216F58E}" destId="{27C6F2A3-D502-4BA9-8F8A-FEAD9BF54E4A}" srcOrd="0" destOrd="0" presId="urn:microsoft.com/office/officeart/2005/8/layout/lProcess2"/>
    <dgm:cxn modelId="{DCA9E1A8-9036-4DAD-96C6-B645F620D490}" type="presOf" srcId="{1F3A17ED-E9C7-49CB-A3F6-86539C0439B1}" destId="{DD5D1CA7-4D6C-4741-AF4C-FFB1281EC535}" srcOrd="0" destOrd="0" presId="urn:microsoft.com/office/officeart/2005/8/layout/lProcess2"/>
    <dgm:cxn modelId="{0E996A67-5CE8-4A8F-A7BF-3F3819E62C1F}" srcId="{1F3A17ED-E9C7-49CB-A3F6-86539C0439B1}" destId="{4B2691B6-44AF-4226-9AAB-CCCDEED5692E}" srcOrd="1" destOrd="0" parTransId="{7F6FF849-700E-47C7-AC0C-FB4041E512A8}" sibTransId="{CF5F8705-A4B9-4653-A80C-4CF96023CC04}"/>
    <dgm:cxn modelId="{09DB76F9-6906-467F-8F4D-E46F9F8A2AC2}" srcId="{1F3A17ED-E9C7-49CB-A3F6-86539C0439B1}" destId="{202DC7C3-763B-43A9-929D-414E35CF16A8}" srcOrd="0" destOrd="0" parTransId="{D894A7BB-6E74-4F8C-BF98-B55E294F6EC7}" sibTransId="{EB5EEE10-E77F-481C-9186-424A6D549A17}"/>
    <dgm:cxn modelId="{2E64777D-9CBD-4F88-B310-4126798A139A}" srcId="{4B2691B6-44AF-4226-9AAB-CCCDEED5692E}" destId="{52A9726C-FA2F-47C3-BDAC-988F68E2F107}" srcOrd="1" destOrd="0" parTransId="{E1622AF1-7555-4E13-B2B4-E90F20B9675E}" sibTransId="{5F52ED10-4213-4728-A4D6-9D46D26C7493}"/>
    <dgm:cxn modelId="{B2C27676-2183-4E2C-AE03-784D70C0B955}" srcId="{4B2691B6-44AF-4226-9AAB-CCCDEED5692E}" destId="{A1F28028-6689-45DA-9FE3-AF4BB497158A}" srcOrd="0" destOrd="0" parTransId="{59EBBAE3-1AB8-496C-88AB-50A6B29DBD87}" sibTransId="{D2822742-F936-4189-BE2E-2DD5ABEA7B7B}"/>
    <dgm:cxn modelId="{B796CCA9-966A-437C-B08D-8595706096F2}" type="presOf" srcId="{A1F28028-6689-45DA-9FE3-AF4BB497158A}" destId="{F52C884D-FB47-49E8-BEBF-E4795BDE33C0}" srcOrd="0" destOrd="0" presId="urn:microsoft.com/office/officeart/2005/8/layout/lProcess2"/>
    <dgm:cxn modelId="{E82211FA-FBAC-43EA-BC67-F10D558FA1FD}" srcId="{BCA4EFBC-02AD-47AA-B303-DD727216F58E}" destId="{56342318-F425-4463-B6DA-1AA5A23EA94E}" srcOrd="0" destOrd="0" parTransId="{7FF40B80-5686-4A23-876D-67EED4347697}" sibTransId="{B5753B5E-E711-476C-82A5-150A2019885F}"/>
    <dgm:cxn modelId="{B75CB849-237D-4006-8842-ACED0E9EEE70}" srcId="{202DC7C3-763B-43A9-929D-414E35CF16A8}" destId="{18E26AA7-AC48-40EE-B85A-D19BE63464C7}" srcOrd="0" destOrd="0" parTransId="{B395BDBD-EE31-4AFC-9544-11BDE9FFDF1F}" sibTransId="{C707CC31-AEA5-46E1-B91E-DFA294CD2159}"/>
    <dgm:cxn modelId="{FA584EBD-5629-4200-B0D5-70859D564B8D}" type="presOf" srcId="{202DC7C3-763B-43A9-929D-414E35CF16A8}" destId="{F55F178C-26B1-42A4-B863-140CB1423BDD}" srcOrd="0" destOrd="0" presId="urn:microsoft.com/office/officeart/2005/8/layout/lProcess2"/>
    <dgm:cxn modelId="{55833D8F-3369-4004-9B7E-2AEA1E4F768B}" type="presOf" srcId="{4B2691B6-44AF-4226-9AAB-CCCDEED5692E}" destId="{1572444C-623B-4843-85B2-11406A0D4213}" srcOrd="0" destOrd="0" presId="urn:microsoft.com/office/officeart/2005/8/layout/lProcess2"/>
    <dgm:cxn modelId="{A2A6E77A-4C89-4B41-8383-982DC284A0BF}" type="presOf" srcId="{BCA4EFBC-02AD-47AA-B303-DD727216F58E}" destId="{3D331262-4516-4FEE-9019-A77856BD6A86}" srcOrd="1" destOrd="0" presId="urn:microsoft.com/office/officeart/2005/8/layout/lProcess2"/>
    <dgm:cxn modelId="{958DEAF5-1434-47DE-A859-2853EC4983E8}" type="presParOf" srcId="{DD5D1CA7-4D6C-4741-AF4C-FFB1281EC535}" destId="{FAAB0EF3-0B6A-4920-ADD2-F03EB034EBA3}" srcOrd="0" destOrd="0" presId="urn:microsoft.com/office/officeart/2005/8/layout/lProcess2"/>
    <dgm:cxn modelId="{3A6DE138-CBB9-4235-B3C6-3FB8099C99F0}" type="presParOf" srcId="{FAAB0EF3-0B6A-4920-ADD2-F03EB034EBA3}" destId="{F55F178C-26B1-42A4-B863-140CB1423BDD}" srcOrd="0" destOrd="0" presId="urn:microsoft.com/office/officeart/2005/8/layout/lProcess2"/>
    <dgm:cxn modelId="{4BF8CED4-B791-4DAD-BE36-165C3A5E59B1}" type="presParOf" srcId="{FAAB0EF3-0B6A-4920-ADD2-F03EB034EBA3}" destId="{C275DDB4-34BB-436A-B887-FF2CCD2DD56C}" srcOrd="1" destOrd="0" presId="urn:microsoft.com/office/officeart/2005/8/layout/lProcess2"/>
    <dgm:cxn modelId="{0371CB5D-585E-47AD-9456-1F369CCBC116}" type="presParOf" srcId="{FAAB0EF3-0B6A-4920-ADD2-F03EB034EBA3}" destId="{8B1BC866-0215-4E71-8433-4C1FB7432A6F}" srcOrd="2" destOrd="0" presId="urn:microsoft.com/office/officeart/2005/8/layout/lProcess2"/>
    <dgm:cxn modelId="{73358F18-E4C2-4390-85B0-161CAA16808F}" type="presParOf" srcId="{8B1BC866-0215-4E71-8433-4C1FB7432A6F}" destId="{21425897-9A73-4044-8F5F-99FAB9FE5409}" srcOrd="0" destOrd="0" presId="urn:microsoft.com/office/officeart/2005/8/layout/lProcess2"/>
    <dgm:cxn modelId="{B185D057-D639-47AA-B9AB-5728B328F54E}" type="presParOf" srcId="{21425897-9A73-4044-8F5F-99FAB9FE5409}" destId="{67F28B2F-C54D-40C1-AE93-DDE6B8CB10C8}" srcOrd="0" destOrd="0" presId="urn:microsoft.com/office/officeart/2005/8/layout/lProcess2"/>
    <dgm:cxn modelId="{9410A2DA-F2B8-4EA5-A66D-1E8896A1A2CB}" type="presParOf" srcId="{DD5D1CA7-4D6C-4741-AF4C-FFB1281EC535}" destId="{FD2779BA-E8C9-4F63-B0ED-7B67E77089E7}" srcOrd="1" destOrd="0" presId="urn:microsoft.com/office/officeart/2005/8/layout/lProcess2"/>
    <dgm:cxn modelId="{EF7F110A-0E6D-47FD-98CF-758D8F48DD80}" type="presParOf" srcId="{DD5D1CA7-4D6C-4741-AF4C-FFB1281EC535}" destId="{C63D8CBB-C209-4D78-9D41-9A738168F390}" srcOrd="2" destOrd="0" presId="urn:microsoft.com/office/officeart/2005/8/layout/lProcess2"/>
    <dgm:cxn modelId="{9039C8AD-BE2E-4E5B-8C7F-30885F3D8F2B}" type="presParOf" srcId="{C63D8CBB-C209-4D78-9D41-9A738168F390}" destId="{1572444C-623B-4843-85B2-11406A0D4213}" srcOrd="0" destOrd="0" presId="urn:microsoft.com/office/officeart/2005/8/layout/lProcess2"/>
    <dgm:cxn modelId="{89BA2157-1E8C-4C18-A72E-2B50BE8E625C}" type="presParOf" srcId="{C63D8CBB-C209-4D78-9D41-9A738168F390}" destId="{38B07E83-A8FB-479D-8928-D42BDCF1FC5E}" srcOrd="1" destOrd="0" presId="urn:microsoft.com/office/officeart/2005/8/layout/lProcess2"/>
    <dgm:cxn modelId="{AE79437F-6281-4CB6-85FB-A7E1CB10F519}" type="presParOf" srcId="{C63D8CBB-C209-4D78-9D41-9A738168F390}" destId="{07FDC23F-A956-433E-A9D3-8EF9F1FE7AC2}" srcOrd="2" destOrd="0" presId="urn:microsoft.com/office/officeart/2005/8/layout/lProcess2"/>
    <dgm:cxn modelId="{0F7CEC42-CADE-477B-80DC-134D1C1E0D24}" type="presParOf" srcId="{07FDC23F-A956-433E-A9D3-8EF9F1FE7AC2}" destId="{A30E882F-46F9-49EA-9944-87183EED87D4}" srcOrd="0" destOrd="0" presId="urn:microsoft.com/office/officeart/2005/8/layout/lProcess2"/>
    <dgm:cxn modelId="{D16BF392-7E3F-463C-A07B-2B759324BF05}" type="presParOf" srcId="{A30E882F-46F9-49EA-9944-87183EED87D4}" destId="{F52C884D-FB47-49E8-BEBF-E4795BDE33C0}" srcOrd="0" destOrd="0" presId="urn:microsoft.com/office/officeart/2005/8/layout/lProcess2"/>
    <dgm:cxn modelId="{F6237ECE-6A87-4EBE-9604-6A2E0CAC09E5}" type="presParOf" srcId="{A30E882F-46F9-49EA-9944-87183EED87D4}" destId="{D0E1E731-4228-448C-8502-1296ECA8AD1F}" srcOrd="1" destOrd="0" presId="urn:microsoft.com/office/officeart/2005/8/layout/lProcess2"/>
    <dgm:cxn modelId="{FEE6BD21-B41B-4AE0-A81B-A64E29000355}" type="presParOf" srcId="{A30E882F-46F9-49EA-9944-87183EED87D4}" destId="{7888C7A4-5E37-4C0E-90D0-7DEB758AA5EF}" srcOrd="2" destOrd="0" presId="urn:microsoft.com/office/officeart/2005/8/layout/lProcess2"/>
    <dgm:cxn modelId="{E613D515-6A9C-4BA4-9E55-DE969058BE6E}" type="presParOf" srcId="{DD5D1CA7-4D6C-4741-AF4C-FFB1281EC535}" destId="{58914744-7B0E-4FD1-8108-2040BCE4B040}" srcOrd="3" destOrd="0" presId="urn:microsoft.com/office/officeart/2005/8/layout/lProcess2"/>
    <dgm:cxn modelId="{B877DEF4-8AAB-451C-8C8F-7EBC128B5032}" type="presParOf" srcId="{DD5D1CA7-4D6C-4741-AF4C-FFB1281EC535}" destId="{8B502E97-9DC6-4491-9F43-60E942C3A672}" srcOrd="4" destOrd="0" presId="urn:microsoft.com/office/officeart/2005/8/layout/lProcess2"/>
    <dgm:cxn modelId="{1BC8783A-7293-49EF-8C1A-AD6A3284C72F}" type="presParOf" srcId="{8B502E97-9DC6-4491-9F43-60E942C3A672}" destId="{27C6F2A3-D502-4BA9-8F8A-FEAD9BF54E4A}" srcOrd="0" destOrd="0" presId="urn:microsoft.com/office/officeart/2005/8/layout/lProcess2"/>
    <dgm:cxn modelId="{998E165A-8CAF-4A14-B750-3BADB751F934}" type="presParOf" srcId="{8B502E97-9DC6-4491-9F43-60E942C3A672}" destId="{3D331262-4516-4FEE-9019-A77856BD6A86}" srcOrd="1" destOrd="0" presId="urn:microsoft.com/office/officeart/2005/8/layout/lProcess2"/>
    <dgm:cxn modelId="{8F19CD83-75EC-428C-B6EF-76D19F56214B}" type="presParOf" srcId="{8B502E97-9DC6-4491-9F43-60E942C3A672}" destId="{F4F600F3-7D32-44C6-B8EE-AF8C4366D6DE}" srcOrd="2" destOrd="0" presId="urn:microsoft.com/office/officeart/2005/8/layout/lProcess2"/>
    <dgm:cxn modelId="{28BBB7DC-5E85-481C-A412-23B2CD41AC20}" type="presParOf" srcId="{F4F600F3-7D32-44C6-B8EE-AF8C4366D6DE}" destId="{5378306A-61EA-423B-92BD-5D5B51A8F0EE}" srcOrd="0" destOrd="0" presId="urn:microsoft.com/office/officeart/2005/8/layout/lProcess2"/>
    <dgm:cxn modelId="{AEED9A16-C167-413A-A89B-915530A99DD5}" type="presParOf" srcId="{5378306A-61EA-423B-92BD-5D5B51A8F0EE}" destId="{C8DE8D06-D7FB-473E-B79E-E5DE0BD4B1A9}" srcOrd="0" destOrd="0" presId="urn:microsoft.com/office/officeart/2005/8/layout/lProcess2"/>
    <dgm:cxn modelId="{2E0A7790-AA08-451E-83B2-B8F7E011016E}" type="presParOf" srcId="{5378306A-61EA-423B-92BD-5D5B51A8F0EE}" destId="{A38A7858-FA1D-4D20-B33D-30E9AF92C2F2}" srcOrd="1" destOrd="0" presId="urn:microsoft.com/office/officeart/2005/8/layout/lProcess2"/>
    <dgm:cxn modelId="{5434261B-5CE9-4863-8999-F6096F08800B}" type="presParOf" srcId="{5378306A-61EA-423B-92BD-5D5B51A8F0EE}" destId="{C05C00E1-ACDD-49F6-9171-FB74131D61C8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F3A17ED-E9C7-49CB-A3F6-86539C0439B1}" type="doc">
      <dgm:prSet loTypeId="urn:microsoft.com/office/officeart/2005/8/layout/lProcess2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202DC7C3-763B-43A9-929D-414E35CF16A8}">
      <dgm:prSet phldrT="[Texto]"/>
      <dgm:spPr/>
      <dgm:t>
        <a:bodyPr/>
        <a:lstStyle/>
        <a:p>
          <a:r>
            <a:rPr lang="es-EC" b="1" dirty="0" smtClean="0">
              <a:latin typeface="Cambria" panose="02040503050406030204" pitchFamily="18" charset="0"/>
            </a:rPr>
            <a:t>OBJETIVOS ESPECÍFICOS </a:t>
          </a:r>
          <a:endParaRPr lang="es-EC" dirty="0">
            <a:latin typeface="Cambria" panose="02040503050406030204" pitchFamily="18" charset="0"/>
          </a:endParaRPr>
        </a:p>
      </dgm:t>
    </dgm:pt>
    <dgm:pt modelId="{D894A7BB-6E74-4F8C-BF98-B55E294F6EC7}" type="parTrans" cxnId="{09DB76F9-6906-467F-8F4D-E46F9F8A2AC2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EB5EEE10-E77F-481C-9186-424A6D549A17}" type="sibTrans" cxnId="{09DB76F9-6906-467F-8F4D-E46F9F8A2AC2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18E26AA7-AC48-40EE-B85A-D19BE63464C7}">
      <dgm:prSet phldrT="[Texto]"/>
      <dgm:spPr/>
      <dgm:t>
        <a:bodyPr/>
        <a:lstStyle/>
        <a:p>
          <a:pPr algn="just"/>
          <a:r>
            <a:rPr lang="es-ES" b="1" dirty="0" smtClean="0">
              <a:latin typeface="Cambria" panose="02040503050406030204" pitchFamily="18" charset="0"/>
            </a:rPr>
            <a:t>3. </a:t>
          </a:r>
          <a:r>
            <a:rPr lang="es-EC" b="1" dirty="0" smtClean="0"/>
            <a:t>.   Evaluar la planificación operativa y ejecución presupuestaria.</a:t>
          </a:r>
          <a:endParaRPr lang="es-EC" b="1" dirty="0">
            <a:latin typeface="Cambria" panose="02040503050406030204" pitchFamily="18" charset="0"/>
          </a:endParaRPr>
        </a:p>
      </dgm:t>
    </dgm:pt>
    <dgm:pt modelId="{B395BDBD-EE31-4AFC-9544-11BDE9FFDF1F}" type="parTrans" cxnId="{B75CB849-237D-4006-8842-ACED0E9EEE70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C707CC31-AEA5-46E1-B91E-DFA294CD2159}" type="sibTrans" cxnId="{B75CB849-237D-4006-8842-ACED0E9EEE70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4B2691B6-44AF-4226-9AAB-CCCDEED5692E}">
      <dgm:prSet phldrT="[Texto]"/>
      <dgm:spPr/>
      <dgm:t>
        <a:bodyPr/>
        <a:lstStyle/>
        <a:p>
          <a:r>
            <a:rPr lang="es-EC" b="1" dirty="0" smtClean="0">
              <a:latin typeface="Cambria" panose="02040503050406030204" pitchFamily="18" charset="0"/>
            </a:rPr>
            <a:t>VARIABLES</a:t>
          </a:r>
          <a:endParaRPr lang="es-EC" dirty="0">
            <a:latin typeface="Cambria" panose="02040503050406030204" pitchFamily="18" charset="0"/>
          </a:endParaRPr>
        </a:p>
      </dgm:t>
    </dgm:pt>
    <dgm:pt modelId="{7F6FF849-700E-47C7-AC0C-FB4041E512A8}" type="parTrans" cxnId="{0E996A67-5CE8-4A8F-A7BF-3F3819E62C1F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CF5F8705-A4B9-4653-A80C-4CF96023CC04}" type="sibTrans" cxnId="{0E996A67-5CE8-4A8F-A7BF-3F3819E62C1F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A1F28028-6689-45DA-9FE3-AF4BB497158A}">
      <dgm:prSet phldrT="[Texto]"/>
      <dgm:spPr/>
      <dgm:t>
        <a:bodyPr/>
        <a:lstStyle/>
        <a:p>
          <a:pPr algn="just"/>
          <a:r>
            <a:rPr lang="es-ES" dirty="0" smtClean="0">
              <a:latin typeface="Cambria" panose="02040503050406030204" pitchFamily="18" charset="0"/>
            </a:rPr>
            <a:t>3.1 </a:t>
          </a:r>
          <a:r>
            <a:rPr lang="es-EC" dirty="0" smtClean="0"/>
            <a:t>Medición de los resultados físicos y Financieros</a:t>
          </a:r>
          <a:endParaRPr lang="es-EC" dirty="0">
            <a:latin typeface="Cambria" panose="02040503050406030204" pitchFamily="18" charset="0"/>
          </a:endParaRPr>
        </a:p>
      </dgm:t>
    </dgm:pt>
    <dgm:pt modelId="{59EBBAE3-1AB8-496C-88AB-50A6B29DBD87}" type="parTrans" cxnId="{B2C27676-2183-4E2C-AE03-784D70C0B955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D2822742-F936-4189-BE2E-2DD5ABEA7B7B}" type="sibTrans" cxnId="{B2C27676-2183-4E2C-AE03-784D70C0B955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BCA4EFBC-02AD-47AA-B303-DD727216F58E}">
      <dgm:prSet phldrT="[Texto]"/>
      <dgm:spPr/>
      <dgm:t>
        <a:bodyPr/>
        <a:lstStyle/>
        <a:p>
          <a:r>
            <a:rPr lang="es-EC" b="1" dirty="0" smtClean="0">
              <a:latin typeface="Cambria" panose="02040503050406030204" pitchFamily="18" charset="0"/>
            </a:rPr>
            <a:t>ÍTEMS</a:t>
          </a:r>
          <a:endParaRPr lang="es-EC" dirty="0">
            <a:latin typeface="Cambria" panose="02040503050406030204" pitchFamily="18" charset="0"/>
          </a:endParaRPr>
        </a:p>
      </dgm:t>
    </dgm:pt>
    <dgm:pt modelId="{70E3D01E-4E13-4876-A6D9-FCD3C6A33B8B}" type="parTrans" cxnId="{F5C459DE-413F-41B3-9011-59A3962B4975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29451829-3D39-4714-9325-818706A1B4DD}" type="sibTrans" cxnId="{F5C459DE-413F-41B3-9011-59A3962B4975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56342318-F425-4463-B6DA-1AA5A23EA94E}">
      <dgm:prSet phldrT="[Texto]"/>
      <dgm:spPr/>
      <dgm:t>
        <a:bodyPr/>
        <a:lstStyle/>
        <a:p>
          <a:pPr algn="just"/>
          <a:r>
            <a:rPr lang="es-ES" dirty="0" smtClean="0">
              <a:latin typeface="Cambria" panose="02040503050406030204" pitchFamily="18" charset="0"/>
            </a:rPr>
            <a:t>3.1.1 </a:t>
          </a:r>
          <a:r>
            <a:rPr lang="es-EC" dirty="0" smtClean="0"/>
            <a:t>Índice de eficiencia Presupuestaria</a:t>
          </a:r>
        </a:p>
        <a:p>
          <a:pPr algn="just"/>
          <a:r>
            <a:rPr lang="es-ES" dirty="0" smtClean="0">
              <a:latin typeface="Cambria" panose="02040503050406030204" pitchFamily="18" charset="0"/>
            </a:rPr>
            <a:t>3.1.2 </a:t>
          </a:r>
          <a:r>
            <a:rPr lang="es-EC" dirty="0" smtClean="0"/>
            <a:t>Indicador de Eficacia de los gastos</a:t>
          </a:r>
          <a:endParaRPr lang="es-EC" dirty="0">
            <a:latin typeface="Cambria" panose="02040503050406030204" pitchFamily="18" charset="0"/>
          </a:endParaRPr>
        </a:p>
      </dgm:t>
    </dgm:pt>
    <dgm:pt modelId="{7FF40B80-5686-4A23-876D-67EED4347697}" type="parTrans" cxnId="{E82211FA-FBAC-43EA-BC67-F10D558FA1FD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B5753B5E-E711-476C-82A5-150A2019885F}" type="sibTrans" cxnId="{E82211FA-FBAC-43EA-BC67-F10D558FA1FD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BCD88109-3938-4C5D-AD8F-150A7AF9DA58}">
      <dgm:prSet phldrT="[Texto]"/>
      <dgm:spPr/>
      <dgm:t>
        <a:bodyPr/>
        <a:lstStyle/>
        <a:p>
          <a:pPr algn="just"/>
          <a:r>
            <a:rPr lang="es-ES" dirty="0" smtClean="0">
              <a:latin typeface="Cambria" panose="02040503050406030204" pitchFamily="18" charset="0"/>
            </a:rPr>
            <a:t>3.2.1 </a:t>
          </a:r>
          <a:r>
            <a:rPr lang="es-EC" dirty="0" smtClean="0"/>
            <a:t>Control  Posterior Financiero </a:t>
          </a:r>
        </a:p>
        <a:p>
          <a:pPr algn="just"/>
          <a:r>
            <a:rPr lang="es-ES" dirty="0" smtClean="0">
              <a:latin typeface="Cambria" panose="02040503050406030204" pitchFamily="18" charset="0"/>
            </a:rPr>
            <a:t>3.2.2  </a:t>
          </a:r>
          <a:r>
            <a:rPr lang="es-EC" dirty="0" smtClean="0"/>
            <a:t>Control Posterior de Gestión</a:t>
          </a:r>
          <a:endParaRPr lang="es-EC" dirty="0">
            <a:latin typeface="Cambria" panose="02040503050406030204" pitchFamily="18" charset="0"/>
          </a:endParaRPr>
        </a:p>
      </dgm:t>
    </dgm:pt>
    <dgm:pt modelId="{18A3C061-D89E-4273-B986-2E3534BA63EA}" type="parTrans" cxnId="{9010A66E-0B16-4F05-B244-A32A9453BAD1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B03FB464-4EFE-4B20-AB60-027F846E6BD5}" type="sibTrans" cxnId="{9010A66E-0B16-4F05-B244-A32A9453BAD1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9A063743-402F-47F9-A2D4-D2753A65B33A}">
      <dgm:prSet/>
      <dgm:spPr/>
      <dgm:t>
        <a:bodyPr/>
        <a:lstStyle/>
        <a:p>
          <a:r>
            <a:rPr lang="es-EC" dirty="0" smtClean="0"/>
            <a:t>3.2 Auditoría Financiera y de Gestión</a:t>
          </a:r>
          <a:endParaRPr lang="es-EC" dirty="0"/>
        </a:p>
      </dgm:t>
    </dgm:pt>
    <dgm:pt modelId="{5E40B48A-A13B-43D5-BEB6-6BAC9CFFF3E0}" type="parTrans" cxnId="{694D81D5-EF6E-4523-9D29-9A5EAA21E3A0}">
      <dgm:prSet/>
      <dgm:spPr/>
      <dgm:t>
        <a:bodyPr/>
        <a:lstStyle/>
        <a:p>
          <a:endParaRPr lang="es-EC"/>
        </a:p>
      </dgm:t>
    </dgm:pt>
    <dgm:pt modelId="{EA04DF29-7686-4A91-BC86-66072F3408F6}" type="sibTrans" cxnId="{694D81D5-EF6E-4523-9D29-9A5EAA21E3A0}">
      <dgm:prSet/>
      <dgm:spPr/>
      <dgm:t>
        <a:bodyPr/>
        <a:lstStyle/>
        <a:p>
          <a:endParaRPr lang="es-EC"/>
        </a:p>
      </dgm:t>
    </dgm:pt>
    <dgm:pt modelId="{DD5D1CA7-4D6C-4741-AF4C-FFB1281EC535}" type="pres">
      <dgm:prSet presAssocID="{1F3A17ED-E9C7-49CB-A3F6-86539C0439B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AAB0EF3-0B6A-4920-ADD2-F03EB034EBA3}" type="pres">
      <dgm:prSet presAssocID="{202DC7C3-763B-43A9-929D-414E35CF16A8}" presName="compNode" presStyleCnt="0"/>
      <dgm:spPr/>
    </dgm:pt>
    <dgm:pt modelId="{F55F178C-26B1-42A4-B863-140CB1423BDD}" type="pres">
      <dgm:prSet presAssocID="{202DC7C3-763B-43A9-929D-414E35CF16A8}" presName="aNode" presStyleLbl="bgShp" presStyleIdx="0" presStyleCnt="3"/>
      <dgm:spPr/>
      <dgm:t>
        <a:bodyPr/>
        <a:lstStyle/>
        <a:p>
          <a:endParaRPr lang="es-EC"/>
        </a:p>
      </dgm:t>
    </dgm:pt>
    <dgm:pt modelId="{C275DDB4-34BB-436A-B887-FF2CCD2DD56C}" type="pres">
      <dgm:prSet presAssocID="{202DC7C3-763B-43A9-929D-414E35CF16A8}" presName="textNode" presStyleLbl="bgShp" presStyleIdx="0" presStyleCnt="3"/>
      <dgm:spPr/>
      <dgm:t>
        <a:bodyPr/>
        <a:lstStyle/>
        <a:p>
          <a:endParaRPr lang="es-EC"/>
        </a:p>
      </dgm:t>
    </dgm:pt>
    <dgm:pt modelId="{8B1BC866-0215-4E71-8433-4C1FB7432A6F}" type="pres">
      <dgm:prSet presAssocID="{202DC7C3-763B-43A9-929D-414E35CF16A8}" presName="compChildNode" presStyleCnt="0"/>
      <dgm:spPr/>
    </dgm:pt>
    <dgm:pt modelId="{21425897-9A73-4044-8F5F-99FAB9FE5409}" type="pres">
      <dgm:prSet presAssocID="{202DC7C3-763B-43A9-929D-414E35CF16A8}" presName="theInnerList" presStyleCnt="0"/>
      <dgm:spPr/>
    </dgm:pt>
    <dgm:pt modelId="{67F28B2F-C54D-40C1-AE93-DDE6B8CB10C8}" type="pres">
      <dgm:prSet presAssocID="{18E26AA7-AC48-40EE-B85A-D19BE63464C7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2779BA-E8C9-4F63-B0ED-7B67E77089E7}" type="pres">
      <dgm:prSet presAssocID="{202DC7C3-763B-43A9-929D-414E35CF16A8}" presName="aSpace" presStyleCnt="0"/>
      <dgm:spPr/>
    </dgm:pt>
    <dgm:pt modelId="{C63D8CBB-C209-4D78-9D41-9A738168F390}" type="pres">
      <dgm:prSet presAssocID="{4B2691B6-44AF-4226-9AAB-CCCDEED5692E}" presName="compNode" presStyleCnt="0"/>
      <dgm:spPr/>
    </dgm:pt>
    <dgm:pt modelId="{1572444C-623B-4843-85B2-11406A0D4213}" type="pres">
      <dgm:prSet presAssocID="{4B2691B6-44AF-4226-9AAB-CCCDEED5692E}" presName="aNode" presStyleLbl="bgShp" presStyleIdx="1" presStyleCnt="3"/>
      <dgm:spPr/>
      <dgm:t>
        <a:bodyPr/>
        <a:lstStyle/>
        <a:p>
          <a:endParaRPr lang="es-EC"/>
        </a:p>
      </dgm:t>
    </dgm:pt>
    <dgm:pt modelId="{38B07E83-A8FB-479D-8928-D42BDCF1FC5E}" type="pres">
      <dgm:prSet presAssocID="{4B2691B6-44AF-4226-9AAB-CCCDEED5692E}" presName="textNode" presStyleLbl="bgShp" presStyleIdx="1" presStyleCnt="3"/>
      <dgm:spPr/>
      <dgm:t>
        <a:bodyPr/>
        <a:lstStyle/>
        <a:p>
          <a:endParaRPr lang="es-EC"/>
        </a:p>
      </dgm:t>
    </dgm:pt>
    <dgm:pt modelId="{07FDC23F-A956-433E-A9D3-8EF9F1FE7AC2}" type="pres">
      <dgm:prSet presAssocID="{4B2691B6-44AF-4226-9AAB-CCCDEED5692E}" presName="compChildNode" presStyleCnt="0"/>
      <dgm:spPr/>
    </dgm:pt>
    <dgm:pt modelId="{A30E882F-46F9-49EA-9944-87183EED87D4}" type="pres">
      <dgm:prSet presAssocID="{4B2691B6-44AF-4226-9AAB-CCCDEED5692E}" presName="theInnerList" presStyleCnt="0"/>
      <dgm:spPr/>
    </dgm:pt>
    <dgm:pt modelId="{F52C884D-FB47-49E8-BEBF-E4795BDE33C0}" type="pres">
      <dgm:prSet presAssocID="{A1F28028-6689-45DA-9FE3-AF4BB497158A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0E1E731-4228-448C-8502-1296ECA8AD1F}" type="pres">
      <dgm:prSet presAssocID="{A1F28028-6689-45DA-9FE3-AF4BB497158A}" presName="aSpace2" presStyleCnt="0"/>
      <dgm:spPr/>
    </dgm:pt>
    <dgm:pt modelId="{66537F92-7048-4DEF-8565-5E0B1FF67E5B}" type="pres">
      <dgm:prSet presAssocID="{9A063743-402F-47F9-A2D4-D2753A65B33A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914744-7B0E-4FD1-8108-2040BCE4B040}" type="pres">
      <dgm:prSet presAssocID="{4B2691B6-44AF-4226-9AAB-CCCDEED5692E}" presName="aSpace" presStyleCnt="0"/>
      <dgm:spPr/>
    </dgm:pt>
    <dgm:pt modelId="{8B502E97-9DC6-4491-9F43-60E942C3A672}" type="pres">
      <dgm:prSet presAssocID="{BCA4EFBC-02AD-47AA-B303-DD727216F58E}" presName="compNode" presStyleCnt="0"/>
      <dgm:spPr/>
    </dgm:pt>
    <dgm:pt modelId="{27C6F2A3-D502-4BA9-8F8A-FEAD9BF54E4A}" type="pres">
      <dgm:prSet presAssocID="{BCA4EFBC-02AD-47AA-B303-DD727216F58E}" presName="aNode" presStyleLbl="bgShp" presStyleIdx="2" presStyleCnt="3"/>
      <dgm:spPr/>
      <dgm:t>
        <a:bodyPr/>
        <a:lstStyle/>
        <a:p>
          <a:endParaRPr lang="es-EC"/>
        </a:p>
      </dgm:t>
    </dgm:pt>
    <dgm:pt modelId="{3D331262-4516-4FEE-9019-A77856BD6A86}" type="pres">
      <dgm:prSet presAssocID="{BCA4EFBC-02AD-47AA-B303-DD727216F58E}" presName="textNode" presStyleLbl="bgShp" presStyleIdx="2" presStyleCnt="3"/>
      <dgm:spPr/>
      <dgm:t>
        <a:bodyPr/>
        <a:lstStyle/>
        <a:p>
          <a:endParaRPr lang="es-EC"/>
        </a:p>
      </dgm:t>
    </dgm:pt>
    <dgm:pt modelId="{F4F600F3-7D32-44C6-B8EE-AF8C4366D6DE}" type="pres">
      <dgm:prSet presAssocID="{BCA4EFBC-02AD-47AA-B303-DD727216F58E}" presName="compChildNode" presStyleCnt="0"/>
      <dgm:spPr/>
    </dgm:pt>
    <dgm:pt modelId="{5378306A-61EA-423B-92BD-5D5B51A8F0EE}" type="pres">
      <dgm:prSet presAssocID="{BCA4EFBC-02AD-47AA-B303-DD727216F58E}" presName="theInnerList" presStyleCnt="0"/>
      <dgm:spPr/>
    </dgm:pt>
    <dgm:pt modelId="{C8DE8D06-D7FB-473E-B79E-E5DE0BD4B1A9}" type="pres">
      <dgm:prSet presAssocID="{56342318-F425-4463-B6DA-1AA5A23EA94E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38A7858-FA1D-4D20-B33D-30E9AF92C2F2}" type="pres">
      <dgm:prSet presAssocID="{56342318-F425-4463-B6DA-1AA5A23EA94E}" presName="aSpace2" presStyleCnt="0"/>
      <dgm:spPr/>
    </dgm:pt>
    <dgm:pt modelId="{C05C00E1-ACDD-49F6-9171-FB74131D61C8}" type="pres">
      <dgm:prSet presAssocID="{BCD88109-3938-4C5D-AD8F-150A7AF9DA58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9DB76F9-6906-467F-8F4D-E46F9F8A2AC2}" srcId="{1F3A17ED-E9C7-49CB-A3F6-86539C0439B1}" destId="{202DC7C3-763B-43A9-929D-414E35CF16A8}" srcOrd="0" destOrd="0" parTransId="{D894A7BB-6E74-4F8C-BF98-B55E294F6EC7}" sibTransId="{EB5EEE10-E77F-481C-9186-424A6D549A17}"/>
    <dgm:cxn modelId="{C9602EF1-DB89-4751-8B88-DD90338C87E8}" type="presOf" srcId="{1F3A17ED-E9C7-49CB-A3F6-86539C0439B1}" destId="{DD5D1CA7-4D6C-4741-AF4C-FFB1281EC535}" srcOrd="0" destOrd="0" presId="urn:microsoft.com/office/officeart/2005/8/layout/lProcess2"/>
    <dgm:cxn modelId="{E82211FA-FBAC-43EA-BC67-F10D558FA1FD}" srcId="{BCA4EFBC-02AD-47AA-B303-DD727216F58E}" destId="{56342318-F425-4463-B6DA-1AA5A23EA94E}" srcOrd="0" destOrd="0" parTransId="{7FF40B80-5686-4A23-876D-67EED4347697}" sibTransId="{B5753B5E-E711-476C-82A5-150A2019885F}"/>
    <dgm:cxn modelId="{2A6005B3-8EB3-40C3-9B8C-0373FD0DAB06}" type="presOf" srcId="{4B2691B6-44AF-4226-9AAB-CCCDEED5692E}" destId="{38B07E83-A8FB-479D-8928-D42BDCF1FC5E}" srcOrd="1" destOrd="0" presId="urn:microsoft.com/office/officeart/2005/8/layout/lProcess2"/>
    <dgm:cxn modelId="{0E996A67-5CE8-4A8F-A7BF-3F3819E62C1F}" srcId="{1F3A17ED-E9C7-49CB-A3F6-86539C0439B1}" destId="{4B2691B6-44AF-4226-9AAB-CCCDEED5692E}" srcOrd="1" destOrd="0" parTransId="{7F6FF849-700E-47C7-AC0C-FB4041E512A8}" sibTransId="{CF5F8705-A4B9-4653-A80C-4CF96023CC04}"/>
    <dgm:cxn modelId="{B2C27676-2183-4E2C-AE03-784D70C0B955}" srcId="{4B2691B6-44AF-4226-9AAB-CCCDEED5692E}" destId="{A1F28028-6689-45DA-9FE3-AF4BB497158A}" srcOrd="0" destOrd="0" parTransId="{59EBBAE3-1AB8-496C-88AB-50A6B29DBD87}" sibTransId="{D2822742-F936-4189-BE2E-2DD5ABEA7B7B}"/>
    <dgm:cxn modelId="{14559F95-CF09-4F32-929D-1E3E81544CB1}" type="presOf" srcId="{BCA4EFBC-02AD-47AA-B303-DD727216F58E}" destId="{27C6F2A3-D502-4BA9-8F8A-FEAD9BF54E4A}" srcOrd="0" destOrd="0" presId="urn:microsoft.com/office/officeart/2005/8/layout/lProcess2"/>
    <dgm:cxn modelId="{8FF96DCE-A4D0-4F71-A2A6-6FC692C22220}" type="presOf" srcId="{202DC7C3-763B-43A9-929D-414E35CF16A8}" destId="{C275DDB4-34BB-436A-B887-FF2CCD2DD56C}" srcOrd="1" destOrd="0" presId="urn:microsoft.com/office/officeart/2005/8/layout/lProcess2"/>
    <dgm:cxn modelId="{1BEF1F18-2363-48F5-8FB4-F49A6EF88742}" type="presOf" srcId="{A1F28028-6689-45DA-9FE3-AF4BB497158A}" destId="{F52C884D-FB47-49E8-BEBF-E4795BDE33C0}" srcOrd="0" destOrd="0" presId="urn:microsoft.com/office/officeart/2005/8/layout/lProcess2"/>
    <dgm:cxn modelId="{1EAE0785-0F39-4F26-BEEB-52AD92CA9C0E}" type="presOf" srcId="{BCA4EFBC-02AD-47AA-B303-DD727216F58E}" destId="{3D331262-4516-4FEE-9019-A77856BD6A86}" srcOrd="1" destOrd="0" presId="urn:microsoft.com/office/officeart/2005/8/layout/lProcess2"/>
    <dgm:cxn modelId="{5A2ADA0F-6C90-4C15-B64D-1A2FB85724B3}" type="presOf" srcId="{9A063743-402F-47F9-A2D4-D2753A65B33A}" destId="{66537F92-7048-4DEF-8565-5E0B1FF67E5B}" srcOrd="0" destOrd="0" presId="urn:microsoft.com/office/officeart/2005/8/layout/lProcess2"/>
    <dgm:cxn modelId="{3BB3B3AD-AFD5-4C7F-A8A9-F4C0BCEECAC6}" type="presOf" srcId="{56342318-F425-4463-B6DA-1AA5A23EA94E}" destId="{C8DE8D06-D7FB-473E-B79E-E5DE0BD4B1A9}" srcOrd="0" destOrd="0" presId="urn:microsoft.com/office/officeart/2005/8/layout/lProcess2"/>
    <dgm:cxn modelId="{9010A66E-0B16-4F05-B244-A32A9453BAD1}" srcId="{BCA4EFBC-02AD-47AA-B303-DD727216F58E}" destId="{BCD88109-3938-4C5D-AD8F-150A7AF9DA58}" srcOrd="1" destOrd="0" parTransId="{18A3C061-D89E-4273-B986-2E3534BA63EA}" sibTransId="{B03FB464-4EFE-4B20-AB60-027F846E6BD5}"/>
    <dgm:cxn modelId="{694D81D5-EF6E-4523-9D29-9A5EAA21E3A0}" srcId="{4B2691B6-44AF-4226-9AAB-CCCDEED5692E}" destId="{9A063743-402F-47F9-A2D4-D2753A65B33A}" srcOrd="1" destOrd="0" parTransId="{5E40B48A-A13B-43D5-BEB6-6BAC9CFFF3E0}" sibTransId="{EA04DF29-7686-4A91-BC86-66072F3408F6}"/>
    <dgm:cxn modelId="{4A496665-9AED-4AE8-86B4-C9E37BF729EE}" type="presOf" srcId="{BCD88109-3938-4C5D-AD8F-150A7AF9DA58}" destId="{C05C00E1-ACDD-49F6-9171-FB74131D61C8}" srcOrd="0" destOrd="0" presId="urn:microsoft.com/office/officeart/2005/8/layout/lProcess2"/>
    <dgm:cxn modelId="{B75CB849-237D-4006-8842-ACED0E9EEE70}" srcId="{202DC7C3-763B-43A9-929D-414E35CF16A8}" destId="{18E26AA7-AC48-40EE-B85A-D19BE63464C7}" srcOrd="0" destOrd="0" parTransId="{B395BDBD-EE31-4AFC-9544-11BDE9FFDF1F}" sibTransId="{C707CC31-AEA5-46E1-B91E-DFA294CD2159}"/>
    <dgm:cxn modelId="{F5C459DE-413F-41B3-9011-59A3962B4975}" srcId="{1F3A17ED-E9C7-49CB-A3F6-86539C0439B1}" destId="{BCA4EFBC-02AD-47AA-B303-DD727216F58E}" srcOrd="2" destOrd="0" parTransId="{70E3D01E-4E13-4876-A6D9-FCD3C6A33B8B}" sibTransId="{29451829-3D39-4714-9325-818706A1B4DD}"/>
    <dgm:cxn modelId="{4CC9A1A2-B507-46F3-8CA7-0B71BA199824}" type="presOf" srcId="{18E26AA7-AC48-40EE-B85A-D19BE63464C7}" destId="{67F28B2F-C54D-40C1-AE93-DDE6B8CB10C8}" srcOrd="0" destOrd="0" presId="urn:microsoft.com/office/officeart/2005/8/layout/lProcess2"/>
    <dgm:cxn modelId="{D29C6E19-0DF5-4755-B76B-B6D200913EC0}" type="presOf" srcId="{202DC7C3-763B-43A9-929D-414E35CF16A8}" destId="{F55F178C-26B1-42A4-B863-140CB1423BDD}" srcOrd="0" destOrd="0" presId="urn:microsoft.com/office/officeart/2005/8/layout/lProcess2"/>
    <dgm:cxn modelId="{B4DDAACC-26BE-4F11-95B7-FBA5265ED294}" type="presOf" srcId="{4B2691B6-44AF-4226-9AAB-CCCDEED5692E}" destId="{1572444C-623B-4843-85B2-11406A0D4213}" srcOrd="0" destOrd="0" presId="urn:microsoft.com/office/officeart/2005/8/layout/lProcess2"/>
    <dgm:cxn modelId="{CFB69650-02AA-466B-9424-1D409B0E210C}" type="presParOf" srcId="{DD5D1CA7-4D6C-4741-AF4C-FFB1281EC535}" destId="{FAAB0EF3-0B6A-4920-ADD2-F03EB034EBA3}" srcOrd="0" destOrd="0" presId="urn:microsoft.com/office/officeart/2005/8/layout/lProcess2"/>
    <dgm:cxn modelId="{155DF18A-3EDA-4AB0-917A-0D890A8ED17A}" type="presParOf" srcId="{FAAB0EF3-0B6A-4920-ADD2-F03EB034EBA3}" destId="{F55F178C-26B1-42A4-B863-140CB1423BDD}" srcOrd="0" destOrd="0" presId="urn:microsoft.com/office/officeart/2005/8/layout/lProcess2"/>
    <dgm:cxn modelId="{26A9A36E-1A25-46D9-9414-ACE17DCFFDC3}" type="presParOf" srcId="{FAAB0EF3-0B6A-4920-ADD2-F03EB034EBA3}" destId="{C275DDB4-34BB-436A-B887-FF2CCD2DD56C}" srcOrd="1" destOrd="0" presId="urn:microsoft.com/office/officeart/2005/8/layout/lProcess2"/>
    <dgm:cxn modelId="{D1554DFE-09C5-4EAE-BD9B-4735CB59EB74}" type="presParOf" srcId="{FAAB0EF3-0B6A-4920-ADD2-F03EB034EBA3}" destId="{8B1BC866-0215-4E71-8433-4C1FB7432A6F}" srcOrd="2" destOrd="0" presId="urn:microsoft.com/office/officeart/2005/8/layout/lProcess2"/>
    <dgm:cxn modelId="{F48350C8-1C7C-4AD3-A57C-396521F6D449}" type="presParOf" srcId="{8B1BC866-0215-4E71-8433-4C1FB7432A6F}" destId="{21425897-9A73-4044-8F5F-99FAB9FE5409}" srcOrd="0" destOrd="0" presId="urn:microsoft.com/office/officeart/2005/8/layout/lProcess2"/>
    <dgm:cxn modelId="{D3D5740E-3672-4820-A470-A7437229BE36}" type="presParOf" srcId="{21425897-9A73-4044-8F5F-99FAB9FE5409}" destId="{67F28B2F-C54D-40C1-AE93-DDE6B8CB10C8}" srcOrd="0" destOrd="0" presId="urn:microsoft.com/office/officeart/2005/8/layout/lProcess2"/>
    <dgm:cxn modelId="{0C1D9CEB-5466-443E-AEBB-629601BA8C01}" type="presParOf" srcId="{DD5D1CA7-4D6C-4741-AF4C-FFB1281EC535}" destId="{FD2779BA-E8C9-4F63-B0ED-7B67E77089E7}" srcOrd="1" destOrd="0" presId="urn:microsoft.com/office/officeart/2005/8/layout/lProcess2"/>
    <dgm:cxn modelId="{4F37387F-96C5-460E-BB10-E17BB9A91F60}" type="presParOf" srcId="{DD5D1CA7-4D6C-4741-AF4C-FFB1281EC535}" destId="{C63D8CBB-C209-4D78-9D41-9A738168F390}" srcOrd="2" destOrd="0" presId="urn:microsoft.com/office/officeart/2005/8/layout/lProcess2"/>
    <dgm:cxn modelId="{E83B8705-0D93-404B-9724-32781580CC19}" type="presParOf" srcId="{C63D8CBB-C209-4D78-9D41-9A738168F390}" destId="{1572444C-623B-4843-85B2-11406A0D4213}" srcOrd="0" destOrd="0" presId="urn:microsoft.com/office/officeart/2005/8/layout/lProcess2"/>
    <dgm:cxn modelId="{45A4B91F-1CD3-4116-AFA4-7D8F135944E3}" type="presParOf" srcId="{C63D8CBB-C209-4D78-9D41-9A738168F390}" destId="{38B07E83-A8FB-479D-8928-D42BDCF1FC5E}" srcOrd="1" destOrd="0" presId="urn:microsoft.com/office/officeart/2005/8/layout/lProcess2"/>
    <dgm:cxn modelId="{8CFE6688-85F2-499E-AEEE-34C52AA67595}" type="presParOf" srcId="{C63D8CBB-C209-4D78-9D41-9A738168F390}" destId="{07FDC23F-A956-433E-A9D3-8EF9F1FE7AC2}" srcOrd="2" destOrd="0" presId="urn:microsoft.com/office/officeart/2005/8/layout/lProcess2"/>
    <dgm:cxn modelId="{0BF5D01D-2698-4859-A850-71B5E073EC87}" type="presParOf" srcId="{07FDC23F-A956-433E-A9D3-8EF9F1FE7AC2}" destId="{A30E882F-46F9-49EA-9944-87183EED87D4}" srcOrd="0" destOrd="0" presId="urn:microsoft.com/office/officeart/2005/8/layout/lProcess2"/>
    <dgm:cxn modelId="{9B4FF06A-D48F-45ED-B813-1FCCC3D1261F}" type="presParOf" srcId="{A30E882F-46F9-49EA-9944-87183EED87D4}" destId="{F52C884D-FB47-49E8-BEBF-E4795BDE33C0}" srcOrd="0" destOrd="0" presId="urn:microsoft.com/office/officeart/2005/8/layout/lProcess2"/>
    <dgm:cxn modelId="{0BF4C45A-86D3-4611-9D1E-BC5C21DE23B3}" type="presParOf" srcId="{A30E882F-46F9-49EA-9944-87183EED87D4}" destId="{D0E1E731-4228-448C-8502-1296ECA8AD1F}" srcOrd="1" destOrd="0" presId="urn:microsoft.com/office/officeart/2005/8/layout/lProcess2"/>
    <dgm:cxn modelId="{0B0EE664-5F04-47AA-81C8-278B30163B22}" type="presParOf" srcId="{A30E882F-46F9-49EA-9944-87183EED87D4}" destId="{66537F92-7048-4DEF-8565-5E0B1FF67E5B}" srcOrd="2" destOrd="0" presId="urn:microsoft.com/office/officeart/2005/8/layout/lProcess2"/>
    <dgm:cxn modelId="{420BB3F3-F282-4C3C-BE4E-CC54857C4537}" type="presParOf" srcId="{DD5D1CA7-4D6C-4741-AF4C-FFB1281EC535}" destId="{58914744-7B0E-4FD1-8108-2040BCE4B040}" srcOrd="3" destOrd="0" presId="urn:microsoft.com/office/officeart/2005/8/layout/lProcess2"/>
    <dgm:cxn modelId="{2CA6F64C-5FEB-46C2-B7D5-4E776666F29D}" type="presParOf" srcId="{DD5D1CA7-4D6C-4741-AF4C-FFB1281EC535}" destId="{8B502E97-9DC6-4491-9F43-60E942C3A672}" srcOrd="4" destOrd="0" presId="urn:microsoft.com/office/officeart/2005/8/layout/lProcess2"/>
    <dgm:cxn modelId="{5B241F2D-684C-472C-BAE2-14C8C1E14CFF}" type="presParOf" srcId="{8B502E97-9DC6-4491-9F43-60E942C3A672}" destId="{27C6F2A3-D502-4BA9-8F8A-FEAD9BF54E4A}" srcOrd="0" destOrd="0" presId="urn:microsoft.com/office/officeart/2005/8/layout/lProcess2"/>
    <dgm:cxn modelId="{786A12A8-4D8D-48A3-B524-29EEB77792E7}" type="presParOf" srcId="{8B502E97-9DC6-4491-9F43-60E942C3A672}" destId="{3D331262-4516-4FEE-9019-A77856BD6A86}" srcOrd="1" destOrd="0" presId="urn:microsoft.com/office/officeart/2005/8/layout/lProcess2"/>
    <dgm:cxn modelId="{D6867E95-107F-4489-B5F6-44C3C9400BBA}" type="presParOf" srcId="{8B502E97-9DC6-4491-9F43-60E942C3A672}" destId="{F4F600F3-7D32-44C6-B8EE-AF8C4366D6DE}" srcOrd="2" destOrd="0" presId="urn:microsoft.com/office/officeart/2005/8/layout/lProcess2"/>
    <dgm:cxn modelId="{907ED038-BFDD-447E-884C-BF562A08DD1E}" type="presParOf" srcId="{F4F600F3-7D32-44C6-B8EE-AF8C4366D6DE}" destId="{5378306A-61EA-423B-92BD-5D5B51A8F0EE}" srcOrd="0" destOrd="0" presId="urn:microsoft.com/office/officeart/2005/8/layout/lProcess2"/>
    <dgm:cxn modelId="{95EEF3F6-5A25-4343-B34B-4E09DAFB8391}" type="presParOf" srcId="{5378306A-61EA-423B-92BD-5D5B51A8F0EE}" destId="{C8DE8D06-D7FB-473E-B79E-E5DE0BD4B1A9}" srcOrd="0" destOrd="0" presId="urn:microsoft.com/office/officeart/2005/8/layout/lProcess2"/>
    <dgm:cxn modelId="{9077634D-1FE5-4540-91DA-E3730C7EB6EB}" type="presParOf" srcId="{5378306A-61EA-423B-92BD-5D5B51A8F0EE}" destId="{A38A7858-FA1D-4D20-B33D-30E9AF92C2F2}" srcOrd="1" destOrd="0" presId="urn:microsoft.com/office/officeart/2005/8/layout/lProcess2"/>
    <dgm:cxn modelId="{78E1590A-7588-4008-8CA8-80E0E2288E0B}" type="presParOf" srcId="{5378306A-61EA-423B-92BD-5D5B51A8F0EE}" destId="{C05C00E1-ACDD-49F6-9171-FB74131D61C8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417C86-33CE-4FB4-9E3E-AD6855DC383B}" type="doc">
      <dgm:prSet loTypeId="urn:microsoft.com/office/officeart/2008/layout/AlternatingPictureBlocks" loCatId="list" qsTypeId="urn:microsoft.com/office/officeart/2005/8/quickstyle/3d1" qsCatId="3D" csTypeId="urn:microsoft.com/office/officeart/2005/8/colors/colorful5" csCatId="colorful" phldr="1"/>
      <dgm:spPr/>
    </dgm:pt>
    <dgm:pt modelId="{5E9C55A0-BF7C-43A6-8C7C-A635963B5687}">
      <dgm:prSet phldrT="[Texto]"/>
      <dgm:spPr/>
      <dgm:t>
        <a:bodyPr/>
        <a:lstStyle/>
        <a:p>
          <a:pPr algn="just"/>
          <a:r>
            <a:rPr lang="es-ES" dirty="0" smtClean="0">
              <a:latin typeface="Cambria" panose="02040503050406030204" pitchFamily="18" charset="0"/>
            </a:rPr>
            <a:t>Analizar la articulación entre la planificación y el presupuesto.</a:t>
          </a:r>
          <a:endParaRPr lang="es-EC" dirty="0">
            <a:latin typeface="Cambria" panose="02040503050406030204" pitchFamily="18" charset="0"/>
          </a:endParaRPr>
        </a:p>
      </dgm:t>
    </dgm:pt>
    <dgm:pt modelId="{583765B9-015E-4F13-9636-D3D0E2317F57}" type="parTrans" cxnId="{A5722EBF-2A85-4F57-B413-7726C1D3C828}">
      <dgm:prSet/>
      <dgm:spPr/>
      <dgm:t>
        <a:bodyPr/>
        <a:lstStyle/>
        <a:p>
          <a:pPr algn="just"/>
          <a:endParaRPr lang="es-EC">
            <a:latin typeface="Cambria" panose="02040503050406030204" pitchFamily="18" charset="0"/>
          </a:endParaRPr>
        </a:p>
      </dgm:t>
    </dgm:pt>
    <dgm:pt modelId="{E4DC27F3-1B18-4781-9EEC-1EB26AFA7EDF}" type="sibTrans" cxnId="{A5722EBF-2A85-4F57-B413-7726C1D3C828}">
      <dgm:prSet/>
      <dgm:spPr/>
      <dgm:t>
        <a:bodyPr/>
        <a:lstStyle/>
        <a:p>
          <a:pPr algn="just"/>
          <a:endParaRPr lang="es-EC">
            <a:latin typeface="Cambria" panose="02040503050406030204" pitchFamily="18" charset="0"/>
          </a:endParaRPr>
        </a:p>
      </dgm:t>
    </dgm:pt>
    <dgm:pt modelId="{B8EF0B20-7A69-4573-9C6E-273EC02D393A}">
      <dgm:prSet phldrT="[Texto]"/>
      <dgm:spPr/>
      <dgm:t>
        <a:bodyPr/>
        <a:lstStyle/>
        <a:p>
          <a:pPr algn="just"/>
          <a:r>
            <a:rPr lang="es-EC" dirty="0" smtClean="0">
              <a:latin typeface="Cambria" panose="02040503050406030204" pitchFamily="18" charset="0"/>
            </a:rPr>
            <a:t>Determinar el nivel ejecución presupuestaria de los GAD`S.</a:t>
          </a:r>
          <a:endParaRPr lang="es-EC" dirty="0">
            <a:latin typeface="Cambria" panose="02040503050406030204" pitchFamily="18" charset="0"/>
          </a:endParaRPr>
        </a:p>
      </dgm:t>
    </dgm:pt>
    <dgm:pt modelId="{B9F060B9-9352-4AC8-ACD6-4DE22EC5DFC3}" type="parTrans" cxnId="{A5CBAE07-368F-4052-88D9-986B6EFAF150}">
      <dgm:prSet/>
      <dgm:spPr/>
      <dgm:t>
        <a:bodyPr/>
        <a:lstStyle/>
        <a:p>
          <a:pPr algn="just"/>
          <a:endParaRPr lang="es-EC">
            <a:latin typeface="Cambria" panose="02040503050406030204" pitchFamily="18" charset="0"/>
          </a:endParaRPr>
        </a:p>
      </dgm:t>
    </dgm:pt>
    <dgm:pt modelId="{F4ED7D2C-0E27-49FB-A22E-5BEAA995CD8A}" type="sibTrans" cxnId="{A5CBAE07-368F-4052-88D9-986B6EFAF150}">
      <dgm:prSet/>
      <dgm:spPr/>
      <dgm:t>
        <a:bodyPr/>
        <a:lstStyle/>
        <a:p>
          <a:pPr algn="just"/>
          <a:endParaRPr lang="es-EC">
            <a:latin typeface="Cambria" panose="02040503050406030204" pitchFamily="18" charset="0"/>
          </a:endParaRPr>
        </a:p>
      </dgm:t>
    </dgm:pt>
    <dgm:pt modelId="{BFB08FD1-706D-4C16-B5B5-370133ACC913}">
      <dgm:prSet phldrT="[Texto]"/>
      <dgm:spPr/>
      <dgm:t>
        <a:bodyPr/>
        <a:lstStyle/>
        <a:p>
          <a:pPr algn="just"/>
          <a:r>
            <a:rPr lang="es-EC" dirty="0" smtClean="0">
              <a:latin typeface="Cambria" panose="02040503050406030204" pitchFamily="18" charset="0"/>
            </a:rPr>
            <a:t>Evaluar la planificación operativa, y la ejecución presupuestaria.</a:t>
          </a:r>
          <a:endParaRPr lang="es-EC" dirty="0">
            <a:latin typeface="Cambria" panose="02040503050406030204" pitchFamily="18" charset="0"/>
          </a:endParaRPr>
        </a:p>
      </dgm:t>
    </dgm:pt>
    <dgm:pt modelId="{27519CE2-88AF-496F-AD59-4EFB4503C558}" type="parTrans" cxnId="{A3116427-0C8D-4404-B8FE-1233845E044D}">
      <dgm:prSet/>
      <dgm:spPr/>
      <dgm:t>
        <a:bodyPr/>
        <a:lstStyle/>
        <a:p>
          <a:pPr algn="just"/>
          <a:endParaRPr lang="es-EC">
            <a:latin typeface="Cambria" panose="02040503050406030204" pitchFamily="18" charset="0"/>
          </a:endParaRPr>
        </a:p>
      </dgm:t>
    </dgm:pt>
    <dgm:pt modelId="{3DFDCA17-EB3D-43FE-BD58-DB0A3E1E6920}" type="sibTrans" cxnId="{A3116427-0C8D-4404-B8FE-1233845E044D}">
      <dgm:prSet/>
      <dgm:spPr/>
      <dgm:t>
        <a:bodyPr/>
        <a:lstStyle/>
        <a:p>
          <a:pPr algn="just"/>
          <a:endParaRPr lang="es-EC">
            <a:latin typeface="Cambria" panose="02040503050406030204" pitchFamily="18" charset="0"/>
          </a:endParaRPr>
        </a:p>
      </dgm:t>
    </dgm:pt>
    <dgm:pt modelId="{DFB54F74-28F4-4262-BBBB-981F9442A1BC}">
      <dgm:prSet/>
      <dgm:spPr/>
      <dgm:t>
        <a:bodyPr/>
        <a:lstStyle/>
        <a:p>
          <a:pPr algn="just"/>
          <a:r>
            <a:rPr lang="es-ES" dirty="0" smtClean="0"/>
            <a:t>Elaborar una plantilla Excel de seguimiento y evaluación de </a:t>
          </a:r>
          <a:r>
            <a:rPr lang="es-EC" dirty="0" smtClean="0"/>
            <a:t>la ejecución presupuestaria, acorde con la planificación estratégica y operativa. </a:t>
          </a:r>
          <a:endParaRPr lang="es-EC" dirty="0"/>
        </a:p>
      </dgm:t>
    </dgm:pt>
    <dgm:pt modelId="{D8F1D771-56E2-4B7A-9566-62F1D9EAD737}" type="parTrans" cxnId="{18BEBC81-A541-4FAB-AC81-E14D40F746DE}">
      <dgm:prSet/>
      <dgm:spPr/>
      <dgm:t>
        <a:bodyPr/>
        <a:lstStyle/>
        <a:p>
          <a:endParaRPr lang="es-EC"/>
        </a:p>
      </dgm:t>
    </dgm:pt>
    <dgm:pt modelId="{100943D3-E2C9-4E43-A950-51B88D4ECBFB}" type="sibTrans" cxnId="{18BEBC81-A541-4FAB-AC81-E14D40F746DE}">
      <dgm:prSet/>
      <dgm:spPr/>
      <dgm:t>
        <a:bodyPr/>
        <a:lstStyle/>
        <a:p>
          <a:endParaRPr lang="es-EC"/>
        </a:p>
      </dgm:t>
    </dgm:pt>
    <dgm:pt modelId="{B48F12C0-A3E5-4EFF-B3B3-A2400D1A0D52}" type="pres">
      <dgm:prSet presAssocID="{5A417C86-33CE-4FB4-9E3E-AD6855DC383B}" presName="linearFlow" presStyleCnt="0">
        <dgm:presLayoutVars>
          <dgm:dir/>
          <dgm:resizeHandles val="exact"/>
        </dgm:presLayoutVars>
      </dgm:prSet>
      <dgm:spPr/>
    </dgm:pt>
    <dgm:pt modelId="{15CEF775-6092-4C5F-A3C7-48449B1816BA}" type="pres">
      <dgm:prSet presAssocID="{5E9C55A0-BF7C-43A6-8C7C-A635963B5687}" presName="comp" presStyleCnt="0"/>
      <dgm:spPr/>
    </dgm:pt>
    <dgm:pt modelId="{82381A0A-F0F3-47B7-90A7-E902E2EEB2FF}" type="pres">
      <dgm:prSet presAssocID="{5E9C55A0-BF7C-43A6-8C7C-A635963B5687}" presName="rect2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B9771C-F478-449D-9443-0B840A97ED3C}" type="pres">
      <dgm:prSet presAssocID="{5E9C55A0-BF7C-43A6-8C7C-A635963B5687}" presName="rect1" presStyleLbl="ln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BB875E12-5312-41CD-895E-EBA06B72AA8A}" type="pres">
      <dgm:prSet presAssocID="{E4DC27F3-1B18-4781-9EEC-1EB26AFA7EDF}" presName="sibTrans" presStyleCnt="0"/>
      <dgm:spPr/>
    </dgm:pt>
    <dgm:pt modelId="{78B8EA3C-88CE-4195-BF05-EDF50A84EC40}" type="pres">
      <dgm:prSet presAssocID="{B8EF0B20-7A69-4573-9C6E-273EC02D393A}" presName="comp" presStyleCnt="0"/>
      <dgm:spPr/>
    </dgm:pt>
    <dgm:pt modelId="{6D13FF40-A593-4DD3-A189-5DED91A792C6}" type="pres">
      <dgm:prSet presAssocID="{B8EF0B20-7A69-4573-9C6E-273EC02D393A}" presName="rect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5E3130-932F-482A-B17A-20473EEDF1CA}" type="pres">
      <dgm:prSet presAssocID="{B8EF0B20-7A69-4573-9C6E-273EC02D393A}" presName="rect1" presStyleLbl="ln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6A797CBF-584A-4F2D-961C-1D08BF341113}" type="pres">
      <dgm:prSet presAssocID="{F4ED7D2C-0E27-49FB-A22E-5BEAA995CD8A}" presName="sibTrans" presStyleCnt="0"/>
      <dgm:spPr/>
    </dgm:pt>
    <dgm:pt modelId="{CD7C9486-8143-4820-8447-6510A5ACB66F}" type="pres">
      <dgm:prSet presAssocID="{BFB08FD1-706D-4C16-B5B5-370133ACC913}" presName="comp" presStyleCnt="0"/>
      <dgm:spPr/>
    </dgm:pt>
    <dgm:pt modelId="{87319A3B-2CE2-462D-8FC0-9A664773AE3D}" type="pres">
      <dgm:prSet presAssocID="{BFB08FD1-706D-4C16-B5B5-370133ACC913}" presName="rect2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3FF969-10E8-433E-867E-1F795377DFAC}" type="pres">
      <dgm:prSet presAssocID="{BFB08FD1-706D-4C16-B5B5-370133ACC913}" presName="rect1" presStyleLbl="ln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DAE00F76-AF82-45C1-8540-5463485E6E5C}" type="pres">
      <dgm:prSet presAssocID="{3DFDCA17-EB3D-43FE-BD58-DB0A3E1E6920}" presName="sibTrans" presStyleCnt="0"/>
      <dgm:spPr/>
    </dgm:pt>
    <dgm:pt modelId="{C1CC1BF2-CD96-45FD-8DB6-50F3C928DC57}" type="pres">
      <dgm:prSet presAssocID="{DFB54F74-28F4-4262-BBBB-981F9442A1BC}" presName="comp" presStyleCnt="0"/>
      <dgm:spPr/>
    </dgm:pt>
    <dgm:pt modelId="{2B51DE8C-3DF6-47DD-81DA-E5DD9E53ADFC}" type="pres">
      <dgm:prSet presAssocID="{DFB54F74-28F4-4262-BBBB-981F9442A1BC}" presName="rect2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B8F95B-E9E7-43C2-A4B2-A5D2AB14B952}" type="pres">
      <dgm:prSet presAssocID="{DFB54F74-28F4-4262-BBBB-981F9442A1BC}" presName="rect1" presStyleLbl="ln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FB9660E3-94C2-4440-90E5-90F0C8DD19C5}" type="presOf" srcId="{DFB54F74-28F4-4262-BBBB-981F9442A1BC}" destId="{2B51DE8C-3DF6-47DD-81DA-E5DD9E53ADFC}" srcOrd="0" destOrd="0" presId="urn:microsoft.com/office/officeart/2008/layout/AlternatingPictureBlocks"/>
    <dgm:cxn modelId="{92222901-1EEA-4555-B840-4121243110C7}" type="presOf" srcId="{BFB08FD1-706D-4C16-B5B5-370133ACC913}" destId="{87319A3B-2CE2-462D-8FC0-9A664773AE3D}" srcOrd="0" destOrd="0" presId="urn:microsoft.com/office/officeart/2008/layout/AlternatingPictureBlocks"/>
    <dgm:cxn modelId="{A5722EBF-2A85-4F57-B413-7726C1D3C828}" srcId="{5A417C86-33CE-4FB4-9E3E-AD6855DC383B}" destId="{5E9C55A0-BF7C-43A6-8C7C-A635963B5687}" srcOrd="0" destOrd="0" parTransId="{583765B9-015E-4F13-9636-D3D0E2317F57}" sibTransId="{E4DC27F3-1B18-4781-9EEC-1EB26AFA7EDF}"/>
    <dgm:cxn modelId="{A5CBAE07-368F-4052-88D9-986B6EFAF150}" srcId="{5A417C86-33CE-4FB4-9E3E-AD6855DC383B}" destId="{B8EF0B20-7A69-4573-9C6E-273EC02D393A}" srcOrd="1" destOrd="0" parTransId="{B9F060B9-9352-4AC8-ACD6-4DE22EC5DFC3}" sibTransId="{F4ED7D2C-0E27-49FB-A22E-5BEAA995CD8A}"/>
    <dgm:cxn modelId="{21DC8CC3-2799-4B29-A3F1-3DF1D05229CC}" type="presOf" srcId="{5A417C86-33CE-4FB4-9E3E-AD6855DC383B}" destId="{B48F12C0-A3E5-4EFF-B3B3-A2400D1A0D52}" srcOrd="0" destOrd="0" presId="urn:microsoft.com/office/officeart/2008/layout/AlternatingPictureBlocks"/>
    <dgm:cxn modelId="{18BEBC81-A541-4FAB-AC81-E14D40F746DE}" srcId="{5A417C86-33CE-4FB4-9E3E-AD6855DC383B}" destId="{DFB54F74-28F4-4262-BBBB-981F9442A1BC}" srcOrd="3" destOrd="0" parTransId="{D8F1D771-56E2-4B7A-9566-62F1D9EAD737}" sibTransId="{100943D3-E2C9-4E43-A950-51B88D4ECBFB}"/>
    <dgm:cxn modelId="{A3116427-0C8D-4404-B8FE-1233845E044D}" srcId="{5A417C86-33CE-4FB4-9E3E-AD6855DC383B}" destId="{BFB08FD1-706D-4C16-B5B5-370133ACC913}" srcOrd="2" destOrd="0" parTransId="{27519CE2-88AF-496F-AD59-4EFB4503C558}" sibTransId="{3DFDCA17-EB3D-43FE-BD58-DB0A3E1E6920}"/>
    <dgm:cxn modelId="{E8F65DF0-32E9-42E0-8064-329CAADD2AD6}" type="presOf" srcId="{B8EF0B20-7A69-4573-9C6E-273EC02D393A}" destId="{6D13FF40-A593-4DD3-A189-5DED91A792C6}" srcOrd="0" destOrd="0" presId="urn:microsoft.com/office/officeart/2008/layout/AlternatingPictureBlocks"/>
    <dgm:cxn modelId="{F3DD3381-9000-4A9E-B73B-A8B765587E60}" type="presOf" srcId="{5E9C55A0-BF7C-43A6-8C7C-A635963B5687}" destId="{82381A0A-F0F3-47B7-90A7-E902E2EEB2FF}" srcOrd="0" destOrd="0" presId="urn:microsoft.com/office/officeart/2008/layout/AlternatingPictureBlocks"/>
    <dgm:cxn modelId="{C021DECA-AD52-42D7-BA1D-14508A53F143}" type="presParOf" srcId="{B48F12C0-A3E5-4EFF-B3B3-A2400D1A0D52}" destId="{15CEF775-6092-4C5F-A3C7-48449B1816BA}" srcOrd="0" destOrd="0" presId="urn:microsoft.com/office/officeart/2008/layout/AlternatingPictureBlocks"/>
    <dgm:cxn modelId="{B5B57CD1-564D-43E7-879A-CD70CD39DA6B}" type="presParOf" srcId="{15CEF775-6092-4C5F-A3C7-48449B1816BA}" destId="{82381A0A-F0F3-47B7-90A7-E902E2EEB2FF}" srcOrd="0" destOrd="0" presId="urn:microsoft.com/office/officeart/2008/layout/AlternatingPictureBlocks"/>
    <dgm:cxn modelId="{C2F8D3F4-0C44-4980-AB6A-92A1319F36E4}" type="presParOf" srcId="{15CEF775-6092-4C5F-A3C7-48449B1816BA}" destId="{51B9771C-F478-449D-9443-0B840A97ED3C}" srcOrd="1" destOrd="0" presId="urn:microsoft.com/office/officeart/2008/layout/AlternatingPictureBlocks"/>
    <dgm:cxn modelId="{A255C38A-E49B-4567-A6C4-208F707CE9F7}" type="presParOf" srcId="{B48F12C0-A3E5-4EFF-B3B3-A2400D1A0D52}" destId="{BB875E12-5312-41CD-895E-EBA06B72AA8A}" srcOrd="1" destOrd="0" presId="urn:microsoft.com/office/officeart/2008/layout/AlternatingPictureBlocks"/>
    <dgm:cxn modelId="{5D6E7236-5D1D-4995-B442-FA700655E7DC}" type="presParOf" srcId="{B48F12C0-A3E5-4EFF-B3B3-A2400D1A0D52}" destId="{78B8EA3C-88CE-4195-BF05-EDF50A84EC40}" srcOrd="2" destOrd="0" presId="urn:microsoft.com/office/officeart/2008/layout/AlternatingPictureBlocks"/>
    <dgm:cxn modelId="{F810582A-BBA3-4ACF-90C8-CFA494DCD65E}" type="presParOf" srcId="{78B8EA3C-88CE-4195-BF05-EDF50A84EC40}" destId="{6D13FF40-A593-4DD3-A189-5DED91A792C6}" srcOrd="0" destOrd="0" presId="urn:microsoft.com/office/officeart/2008/layout/AlternatingPictureBlocks"/>
    <dgm:cxn modelId="{7282C367-2845-4BB5-B9D9-8AC41B403DCD}" type="presParOf" srcId="{78B8EA3C-88CE-4195-BF05-EDF50A84EC40}" destId="{3A5E3130-932F-482A-B17A-20473EEDF1CA}" srcOrd="1" destOrd="0" presId="urn:microsoft.com/office/officeart/2008/layout/AlternatingPictureBlocks"/>
    <dgm:cxn modelId="{8DDEC4FA-8FCD-4DF2-9819-9CE685E30608}" type="presParOf" srcId="{B48F12C0-A3E5-4EFF-B3B3-A2400D1A0D52}" destId="{6A797CBF-584A-4F2D-961C-1D08BF341113}" srcOrd="3" destOrd="0" presId="urn:microsoft.com/office/officeart/2008/layout/AlternatingPictureBlocks"/>
    <dgm:cxn modelId="{37E4735E-2AAE-4872-AB08-CF0FC20B860E}" type="presParOf" srcId="{B48F12C0-A3E5-4EFF-B3B3-A2400D1A0D52}" destId="{CD7C9486-8143-4820-8447-6510A5ACB66F}" srcOrd="4" destOrd="0" presId="urn:microsoft.com/office/officeart/2008/layout/AlternatingPictureBlocks"/>
    <dgm:cxn modelId="{00713129-F8EF-407F-82EB-25BD516E74BA}" type="presParOf" srcId="{CD7C9486-8143-4820-8447-6510A5ACB66F}" destId="{87319A3B-2CE2-462D-8FC0-9A664773AE3D}" srcOrd="0" destOrd="0" presId="urn:microsoft.com/office/officeart/2008/layout/AlternatingPictureBlocks"/>
    <dgm:cxn modelId="{91DAEC69-9D14-4447-A463-79E291AE657B}" type="presParOf" srcId="{CD7C9486-8143-4820-8447-6510A5ACB66F}" destId="{E83FF969-10E8-433E-867E-1F795377DFAC}" srcOrd="1" destOrd="0" presId="urn:microsoft.com/office/officeart/2008/layout/AlternatingPictureBlocks"/>
    <dgm:cxn modelId="{4BE9EF9B-5D0F-4FB5-A45C-2FCA748FB5C0}" type="presParOf" srcId="{B48F12C0-A3E5-4EFF-B3B3-A2400D1A0D52}" destId="{DAE00F76-AF82-45C1-8540-5463485E6E5C}" srcOrd="5" destOrd="0" presId="urn:microsoft.com/office/officeart/2008/layout/AlternatingPictureBlocks"/>
    <dgm:cxn modelId="{8F4B35B4-555E-4A94-85FE-E65477F421D7}" type="presParOf" srcId="{B48F12C0-A3E5-4EFF-B3B3-A2400D1A0D52}" destId="{C1CC1BF2-CD96-45FD-8DB6-50F3C928DC57}" srcOrd="6" destOrd="0" presId="urn:microsoft.com/office/officeart/2008/layout/AlternatingPictureBlocks"/>
    <dgm:cxn modelId="{40E4F6AC-713E-44CD-897B-6B1D006FF956}" type="presParOf" srcId="{C1CC1BF2-CD96-45FD-8DB6-50F3C928DC57}" destId="{2B51DE8C-3DF6-47DD-81DA-E5DD9E53ADFC}" srcOrd="0" destOrd="0" presId="urn:microsoft.com/office/officeart/2008/layout/AlternatingPictureBlocks"/>
    <dgm:cxn modelId="{3547CF59-B4C7-42EB-8854-7D600B6B8850}" type="presParOf" srcId="{C1CC1BF2-CD96-45FD-8DB6-50F3C928DC57}" destId="{5CB8F95B-E9E7-43C2-A4B2-A5D2AB14B952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9ACC5B-9C82-401F-855F-6C3FE1CFDB68}" type="doc">
      <dgm:prSet loTypeId="urn:microsoft.com/office/officeart/2005/8/layout/pyramid2" loCatId="pyramid" qsTypeId="urn:microsoft.com/office/officeart/2005/8/quickstyle/simple3" qsCatId="simple" csTypeId="urn:microsoft.com/office/officeart/2005/8/colors/colorful5" csCatId="colorful" phldr="1"/>
      <dgm:spPr/>
    </dgm:pt>
    <dgm:pt modelId="{57228902-0601-402C-832E-DD914310B205}">
      <dgm:prSet phldrT="[Texto]"/>
      <dgm:spPr/>
      <dgm:t>
        <a:bodyPr/>
        <a:lstStyle/>
        <a:p>
          <a:r>
            <a:rPr lang="es-EC" dirty="0" smtClean="0">
              <a:latin typeface="Cambria" panose="02040503050406030204" pitchFamily="18" charset="0"/>
              <a:hlinkClick xmlns:r="http://schemas.openxmlformats.org/officeDocument/2006/relationships" r:id="rId1" action="ppaction://hlinksldjump"/>
            </a:rPr>
            <a:t>CONSTITUCIÓN</a:t>
          </a:r>
          <a:endParaRPr lang="es-EC" dirty="0">
            <a:latin typeface="Cambria" panose="02040503050406030204" pitchFamily="18" charset="0"/>
          </a:endParaRPr>
        </a:p>
      </dgm:t>
    </dgm:pt>
    <dgm:pt modelId="{CBFC5652-4102-4CC0-B9C7-13CFD5BA7C52}" type="parTrans" cxnId="{CF458CEE-30CD-4985-A57B-AF9B60A2EA5B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B9942A47-5469-481D-AC4C-4C3F7C8190DC}" type="sibTrans" cxnId="{CF458CEE-30CD-4985-A57B-AF9B60A2EA5B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B5428086-EEF1-4AEF-BE0B-148DE1212A91}">
      <dgm:prSet phldrT="[Texto]"/>
      <dgm:spPr/>
      <dgm:t>
        <a:bodyPr/>
        <a:lstStyle/>
        <a:p>
          <a:r>
            <a:rPr lang="es-EC" dirty="0" smtClean="0">
              <a:latin typeface="Cambria" panose="02040503050406030204" pitchFamily="18" charset="0"/>
              <a:hlinkClick xmlns:r="http://schemas.openxmlformats.org/officeDocument/2006/relationships" r:id="rId2" action="ppaction://hlinksldjump"/>
            </a:rPr>
            <a:t>Código Orgánico de Planificación y Finanzas Públicas</a:t>
          </a:r>
          <a:endParaRPr lang="es-EC" dirty="0">
            <a:latin typeface="Cambria" panose="02040503050406030204" pitchFamily="18" charset="0"/>
          </a:endParaRPr>
        </a:p>
      </dgm:t>
    </dgm:pt>
    <dgm:pt modelId="{D90CF33F-31F0-43B5-BADD-2980BCCA267C}" type="parTrans" cxnId="{A725C1C9-EA88-4A5E-8BEA-162B27F0BCE3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67AF1C2D-9DC9-4E77-AB18-7845BFE7BB4A}" type="sibTrans" cxnId="{A725C1C9-EA88-4A5E-8BEA-162B27F0BCE3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CD9523C2-DFA1-4848-BB0F-3EB3BD94EC19}">
      <dgm:prSet phldrT="[Texto]"/>
      <dgm:spPr/>
      <dgm:t>
        <a:bodyPr/>
        <a:lstStyle/>
        <a:p>
          <a:r>
            <a:rPr lang="es-EC" dirty="0" smtClean="0">
              <a:latin typeface="Cambria" panose="02040503050406030204" pitchFamily="18" charset="0"/>
              <a:hlinkClick xmlns:r="http://schemas.openxmlformats.org/officeDocument/2006/relationships" r:id="rId3" action="ppaction://hlinksldjump"/>
            </a:rPr>
            <a:t>COOTAD</a:t>
          </a:r>
          <a:endParaRPr lang="es-EC" dirty="0">
            <a:latin typeface="Cambria" panose="02040503050406030204" pitchFamily="18" charset="0"/>
          </a:endParaRPr>
        </a:p>
      </dgm:t>
    </dgm:pt>
    <dgm:pt modelId="{59F59A68-AD5B-45FF-B7A1-C0BA4F72910D}" type="parTrans" cxnId="{7159F414-714C-4388-9924-736103FA8DFC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6DA3CA9E-67E2-467D-B206-63BFBD5B65C1}" type="sibTrans" cxnId="{7159F414-714C-4388-9924-736103FA8DFC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85B5A93B-BCF5-4DFF-8063-703BE812EFDE}" type="pres">
      <dgm:prSet presAssocID="{879ACC5B-9C82-401F-855F-6C3FE1CFDB68}" presName="compositeShape" presStyleCnt="0">
        <dgm:presLayoutVars>
          <dgm:dir/>
          <dgm:resizeHandles/>
        </dgm:presLayoutVars>
      </dgm:prSet>
      <dgm:spPr/>
    </dgm:pt>
    <dgm:pt modelId="{BD42371E-F381-46D2-90BD-13ADB2953086}" type="pres">
      <dgm:prSet presAssocID="{879ACC5B-9C82-401F-855F-6C3FE1CFDB68}" presName="pyramid" presStyleLbl="node1" presStyleIdx="0" presStyleCnt="1"/>
      <dgm:spPr/>
    </dgm:pt>
    <dgm:pt modelId="{FDBE832C-D57E-4FEB-9792-DBC36A10871C}" type="pres">
      <dgm:prSet presAssocID="{879ACC5B-9C82-401F-855F-6C3FE1CFDB68}" presName="theList" presStyleCnt="0"/>
      <dgm:spPr/>
    </dgm:pt>
    <dgm:pt modelId="{C48CCD96-DB17-422A-AB1C-2C709556CE89}" type="pres">
      <dgm:prSet presAssocID="{57228902-0601-402C-832E-DD914310B205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282C070-9CD8-4F7B-93EF-CCC0A549D92C}" type="pres">
      <dgm:prSet presAssocID="{57228902-0601-402C-832E-DD914310B205}" presName="aSpace" presStyleCnt="0"/>
      <dgm:spPr/>
    </dgm:pt>
    <dgm:pt modelId="{5101071D-6164-4856-B079-AA720E8562F2}" type="pres">
      <dgm:prSet presAssocID="{B5428086-EEF1-4AEF-BE0B-148DE1212A91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BA6218-472B-473D-85DE-28AE47249571}" type="pres">
      <dgm:prSet presAssocID="{B5428086-EEF1-4AEF-BE0B-148DE1212A91}" presName="aSpace" presStyleCnt="0"/>
      <dgm:spPr/>
    </dgm:pt>
    <dgm:pt modelId="{B5C493FA-90C4-459F-B9E1-DEEBC63E9C83}" type="pres">
      <dgm:prSet presAssocID="{CD9523C2-DFA1-4848-BB0F-3EB3BD94EC19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3D54AFB-0427-487A-BCA9-908C6F82F161}" type="pres">
      <dgm:prSet presAssocID="{CD9523C2-DFA1-4848-BB0F-3EB3BD94EC19}" presName="aSpace" presStyleCnt="0"/>
      <dgm:spPr/>
    </dgm:pt>
  </dgm:ptLst>
  <dgm:cxnLst>
    <dgm:cxn modelId="{667F0492-8139-401B-90AE-B314D6E601C2}" type="presOf" srcId="{CD9523C2-DFA1-4848-BB0F-3EB3BD94EC19}" destId="{B5C493FA-90C4-459F-B9E1-DEEBC63E9C83}" srcOrd="0" destOrd="0" presId="urn:microsoft.com/office/officeart/2005/8/layout/pyramid2"/>
    <dgm:cxn modelId="{85148645-1B54-45A8-9AE9-23D64EFBC4A4}" type="presOf" srcId="{57228902-0601-402C-832E-DD914310B205}" destId="{C48CCD96-DB17-422A-AB1C-2C709556CE89}" srcOrd="0" destOrd="0" presId="urn:microsoft.com/office/officeart/2005/8/layout/pyramid2"/>
    <dgm:cxn modelId="{7159F414-714C-4388-9924-736103FA8DFC}" srcId="{879ACC5B-9C82-401F-855F-6C3FE1CFDB68}" destId="{CD9523C2-DFA1-4848-BB0F-3EB3BD94EC19}" srcOrd="2" destOrd="0" parTransId="{59F59A68-AD5B-45FF-B7A1-C0BA4F72910D}" sibTransId="{6DA3CA9E-67E2-467D-B206-63BFBD5B65C1}"/>
    <dgm:cxn modelId="{CF458CEE-30CD-4985-A57B-AF9B60A2EA5B}" srcId="{879ACC5B-9C82-401F-855F-6C3FE1CFDB68}" destId="{57228902-0601-402C-832E-DD914310B205}" srcOrd="0" destOrd="0" parTransId="{CBFC5652-4102-4CC0-B9C7-13CFD5BA7C52}" sibTransId="{B9942A47-5469-481D-AC4C-4C3F7C8190DC}"/>
    <dgm:cxn modelId="{261E9029-0DDF-4508-A131-1BC6CCF778CA}" type="presOf" srcId="{879ACC5B-9C82-401F-855F-6C3FE1CFDB68}" destId="{85B5A93B-BCF5-4DFF-8063-703BE812EFDE}" srcOrd="0" destOrd="0" presId="urn:microsoft.com/office/officeart/2005/8/layout/pyramid2"/>
    <dgm:cxn modelId="{A725C1C9-EA88-4A5E-8BEA-162B27F0BCE3}" srcId="{879ACC5B-9C82-401F-855F-6C3FE1CFDB68}" destId="{B5428086-EEF1-4AEF-BE0B-148DE1212A91}" srcOrd="1" destOrd="0" parTransId="{D90CF33F-31F0-43B5-BADD-2980BCCA267C}" sibTransId="{67AF1C2D-9DC9-4E77-AB18-7845BFE7BB4A}"/>
    <dgm:cxn modelId="{9DCEBDBD-C1C4-4DD0-B401-A00F8BD04B0B}" type="presOf" srcId="{B5428086-EEF1-4AEF-BE0B-148DE1212A91}" destId="{5101071D-6164-4856-B079-AA720E8562F2}" srcOrd="0" destOrd="0" presId="urn:microsoft.com/office/officeart/2005/8/layout/pyramid2"/>
    <dgm:cxn modelId="{DBCE2EE5-CB6D-42FD-80E6-6AF28D4F93B2}" type="presParOf" srcId="{85B5A93B-BCF5-4DFF-8063-703BE812EFDE}" destId="{BD42371E-F381-46D2-90BD-13ADB2953086}" srcOrd="0" destOrd="0" presId="urn:microsoft.com/office/officeart/2005/8/layout/pyramid2"/>
    <dgm:cxn modelId="{88C0EB5D-0E82-41A0-96B8-F97DC47C9AD5}" type="presParOf" srcId="{85B5A93B-BCF5-4DFF-8063-703BE812EFDE}" destId="{FDBE832C-D57E-4FEB-9792-DBC36A10871C}" srcOrd="1" destOrd="0" presId="urn:microsoft.com/office/officeart/2005/8/layout/pyramid2"/>
    <dgm:cxn modelId="{A8D8C0F3-BCBB-4F29-9BE1-017765D57891}" type="presParOf" srcId="{FDBE832C-D57E-4FEB-9792-DBC36A10871C}" destId="{C48CCD96-DB17-422A-AB1C-2C709556CE89}" srcOrd="0" destOrd="0" presId="urn:microsoft.com/office/officeart/2005/8/layout/pyramid2"/>
    <dgm:cxn modelId="{CC96C474-0B13-4522-97CC-C871EF1B71DA}" type="presParOf" srcId="{FDBE832C-D57E-4FEB-9792-DBC36A10871C}" destId="{4282C070-9CD8-4F7B-93EF-CCC0A549D92C}" srcOrd="1" destOrd="0" presId="urn:microsoft.com/office/officeart/2005/8/layout/pyramid2"/>
    <dgm:cxn modelId="{B65EF712-B622-4390-A905-D05A070625AD}" type="presParOf" srcId="{FDBE832C-D57E-4FEB-9792-DBC36A10871C}" destId="{5101071D-6164-4856-B079-AA720E8562F2}" srcOrd="2" destOrd="0" presId="urn:microsoft.com/office/officeart/2005/8/layout/pyramid2"/>
    <dgm:cxn modelId="{FF20DE55-1752-4012-AE2D-8636ECA4E783}" type="presParOf" srcId="{FDBE832C-D57E-4FEB-9792-DBC36A10871C}" destId="{12BA6218-472B-473D-85DE-28AE47249571}" srcOrd="3" destOrd="0" presId="urn:microsoft.com/office/officeart/2005/8/layout/pyramid2"/>
    <dgm:cxn modelId="{AF7E0A35-D0F0-4434-B7D5-7402D727BEF9}" type="presParOf" srcId="{FDBE832C-D57E-4FEB-9792-DBC36A10871C}" destId="{B5C493FA-90C4-459F-B9E1-DEEBC63E9C83}" srcOrd="4" destOrd="0" presId="urn:microsoft.com/office/officeart/2005/8/layout/pyramid2"/>
    <dgm:cxn modelId="{33E42E43-0ED4-463B-9C99-E97A939C1277}" type="presParOf" srcId="{FDBE832C-D57E-4FEB-9792-DBC36A10871C}" destId="{43D54AFB-0427-487A-BCA9-908C6F82F161}" srcOrd="5" destOrd="0" presId="urn:microsoft.com/office/officeart/2005/8/layout/pyramid2"/>
  </dgm:cxnLst>
  <dgm:bg/>
  <dgm:whole>
    <a:ln w="28575">
      <a:prstDash val="sysDash"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1DD3D5-70B6-426F-AAAD-06AEC6C54BA2}" type="doc">
      <dgm:prSet loTypeId="urn:microsoft.com/office/officeart/2008/layout/AlternatingPictureBlocks" loCatId="list" qsTypeId="urn:microsoft.com/office/officeart/2005/8/quickstyle/simple2" qsCatId="simple" csTypeId="urn:microsoft.com/office/officeart/2005/8/colors/accent0_2" csCatId="mainScheme" phldr="1"/>
      <dgm:spPr/>
    </dgm:pt>
    <dgm:pt modelId="{727CA5AD-750F-4BC1-B173-925055091B00}">
      <dgm:prSet phldrT="[Texto]"/>
      <dgm:spPr/>
      <dgm:t>
        <a:bodyPr/>
        <a:lstStyle/>
        <a:p>
          <a:r>
            <a:rPr lang="es-EC" dirty="0" smtClean="0">
              <a:latin typeface="Cambria" panose="02040503050406030204" pitchFamily="18" charset="0"/>
              <a:hlinkClick xmlns:r="http://schemas.openxmlformats.org/officeDocument/2006/relationships" r:id="rId1" action="ppaction://hlinksldjump"/>
            </a:rPr>
            <a:t>Competencias Exclusivas</a:t>
          </a:r>
          <a:endParaRPr lang="es-EC" dirty="0">
            <a:latin typeface="Cambria" panose="02040503050406030204" pitchFamily="18" charset="0"/>
          </a:endParaRPr>
        </a:p>
      </dgm:t>
    </dgm:pt>
    <dgm:pt modelId="{808C8B43-63FB-45D7-9E5E-706532455805}" type="parTrans" cxnId="{8FE70904-A1E0-4189-9175-E71C03D03777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3F57376D-C5DC-41D6-84C4-B24AE129C759}" type="sibTrans" cxnId="{8FE70904-A1E0-4189-9175-E71C03D03777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0158C572-ECF8-4A63-B39A-3A85508963FB}">
      <dgm:prSet/>
      <dgm:spPr/>
      <dgm:t>
        <a:bodyPr/>
        <a:lstStyle/>
        <a:p>
          <a:r>
            <a:rPr lang="es-EC" dirty="0" smtClean="0"/>
            <a:t>Cada semestre  presentarán informes sobre la ejecución de los presupuestos.</a:t>
          </a:r>
          <a:endParaRPr lang="es-EC" dirty="0"/>
        </a:p>
      </dgm:t>
    </dgm:pt>
    <dgm:pt modelId="{B3B645D4-0E3A-4BAD-BC13-690C5D5B3758}" type="parTrans" cxnId="{C498F919-7D41-467B-9849-54EDBBF664A8}">
      <dgm:prSet/>
      <dgm:spPr/>
      <dgm:t>
        <a:bodyPr/>
        <a:lstStyle/>
        <a:p>
          <a:endParaRPr lang="es-EC"/>
        </a:p>
      </dgm:t>
    </dgm:pt>
    <dgm:pt modelId="{4C1C10DC-5A51-4B2C-9820-FBE8A72AC795}" type="sibTrans" cxnId="{C498F919-7D41-467B-9849-54EDBBF664A8}">
      <dgm:prSet/>
      <dgm:spPr/>
      <dgm:t>
        <a:bodyPr/>
        <a:lstStyle/>
        <a:p>
          <a:endParaRPr lang="es-EC"/>
        </a:p>
      </dgm:t>
    </dgm:pt>
    <dgm:pt modelId="{166A8F22-B309-445C-AA0D-D0332C283B88}" type="pres">
      <dgm:prSet presAssocID="{251DD3D5-70B6-426F-AAAD-06AEC6C54BA2}" presName="linearFlow" presStyleCnt="0">
        <dgm:presLayoutVars>
          <dgm:dir/>
          <dgm:resizeHandles val="exact"/>
        </dgm:presLayoutVars>
      </dgm:prSet>
      <dgm:spPr/>
    </dgm:pt>
    <dgm:pt modelId="{37199CB9-4BD6-4DE9-B3B2-5FE288A5316B}" type="pres">
      <dgm:prSet presAssocID="{727CA5AD-750F-4BC1-B173-925055091B00}" presName="comp" presStyleCnt="0"/>
      <dgm:spPr/>
    </dgm:pt>
    <dgm:pt modelId="{FF1E9993-4D61-4462-9FDF-EAE135857B97}" type="pres">
      <dgm:prSet presAssocID="{727CA5AD-750F-4BC1-B173-925055091B00}" presName="rect2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F530DA-21BF-4F56-B5C0-03BC171EDFD2}" type="pres">
      <dgm:prSet presAssocID="{727CA5AD-750F-4BC1-B173-925055091B00}" presName="rect1" presStyleLbl="lnNode1" presStyleIdx="0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FD4A517D-1D58-48D6-A4A5-5FA5627BB125}" type="pres">
      <dgm:prSet presAssocID="{3F57376D-C5DC-41D6-84C4-B24AE129C759}" presName="sibTrans" presStyleCnt="0"/>
      <dgm:spPr/>
    </dgm:pt>
    <dgm:pt modelId="{BF494BF8-C6E2-44CD-8563-960D61E04267}" type="pres">
      <dgm:prSet presAssocID="{0158C572-ECF8-4A63-B39A-3A85508963FB}" presName="comp" presStyleCnt="0"/>
      <dgm:spPr/>
    </dgm:pt>
    <dgm:pt modelId="{0A9B063E-AAA7-4B30-AC0E-E2D510499A5F}" type="pres">
      <dgm:prSet presAssocID="{0158C572-ECF8-4A63-B39A-3A85508963FB}" presName="rect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B0AAD9-ACCF-4B56-9FCC-FA41DDC055C2}" type="pres">
      <dgm:prSet presAssocID="{0158C572-ECF8-4A63-B39A-3A85508963FB}" presName="rect1" presStyleLbl="lnNode1" presStyleIdx="1" presStyleCnt="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C498F919-7D41-467B-9849-54EDBBF664A8}" srcId="{251DD3D5-70B6-426F-AAAD-06AEC6C54BA2}" destId="{0158C572-ECF8-4A63-B39A-3A85508963FB}" srcOrd="1" destOrd="0" parTransId="{B3B645D4-0E3A-4BAD-BC13-690C5D5B3758}" sibTransId="{4C1C10DC-5A51-4B2C-9820-FBE8A72AC795}"/>
    <dgm:cxn modelId="{8FE70904-A1E0-4189-9175-E71C03D03777}" srcId="{251DD3D5-70B6-426F-AAAD-06AEC6C54BA2}" destId="{727CA5AD-750F-4BC1-B173-925055091B00}" srcOrd="0" destOrd="0" parTransId="{808C8B43-63FB-45D7-9E5E-706532455805}" sibTransId="{3F57376D-C5DC-41D6-84C4-B24AE129C759}"/>
    <dgm:cxn modelId="{98E3322D-EF48-4DD1-A3A1-61CAAB6C6C17}" type="presOf" srcId="{251DD3D5-70B6-426F-AAAD-06AEC6C54BA2}" destId="{166A8F22-B309-445C-AA0D-D0332C283B88}" srcOrd="0" destOrd="0" presId="urn:microsoft.com/office/officeart/2008/layout/AlternatingPictureBlocks"/>
    <dgm:cxn modelId="{7CB7C59A-0A90-4733-AB55-81E564E9AE13}" type="presOf" srcId="{0158C572-ECF8-4A63-B39A-3A85508963FB}" destId="{0A9B063E-AAA7-4B30-AC0E-E2D510499A5F}" srcOrd="0" destOrd="0" presId="urn:microsoft.com/office/officeart/2008/layout/AlternatingPictureBlocks"/>
    <dgm:cxn modelId="{F4781B54-23A2-4213-A692-C86C08776C52}" type="presOf" srcId="{727CA5AD-750F-4BC1-B173-925055091B00}" destId="{FF1E9993-4D61-4462-9FDF-EAE135857B97}" srcOrd="0" destOrd="0" presId="urn:microsoft.com/office/officeart/2008/layout/AlternatingPictureBlocks"/>
    <dgm:cxn modelId="{315C2C95-1E7B-416A-8E9B-4A03F050837D}" type="presParOf" srcId="{166A8F22-B309-445C-AA0D-D0332C283B88}" destId="{37199CB9-4BD6-4DE9-B3B2-5FE288A5316B}" srcOrd="0" destOrd="0" presId="urn:microsoft.com/office/officeart/2008/layout/AlternatingPictureBlocks"/>
    <dgm:cxn modelId="{2E8452C8-BA17-4616-935D-5B4B3B824491}" type="presParOf" srcId="{37199CB9-4BD6-4DE9-B3B2-5FE288A5316B}" destId="{FF1E9993-4D61-4462-9FDF-EAE135857B97}" srcOrd="0" destOrd="0" presId="urn:microsoft.com/office/officeart/2008/layout/AlternatingPictureBlocks"/>
    <dgm:cxn modelId="{E61DD60B-F61A-46CD-BC2C-DE0EDD5D2629}" type="presParOf" srcId="{37199CB9-4BD6-4DE9-B3B2-5FE288A5316B}" destId="{38F530DA-21BF-4F56-B5C0-03BC171EDFD2}" srcOrd="1" destOrd="0" presId="urn:microsoft.com/office/officeart/2008/layout/AlternatingPictureBlocks"/>
    <dgm:cxn modelId="{2C2AC335-E883-4D4F-A74F-557C22924DC3}" type="presParOf" srcId="{166A8F22-B309-445C-AA0D-D0332C283B88}" destId="{FD4A517D-1D58-48D6-A4A5-5FA5627BB125}" srcOrd="1" destOrd="0" presId="urn:microsoft.com/office/officeart/2008/layout/AlternatingPictureBlocks"/>
    <dgm:cxn modelId="{9040E7B3-1EFC-45AE-9E86-687936F9CF4B}" type="presParOf" srcId="{166A8F22-B309-445C-AA0D-D0332C283B88}" destId="{BF494BF8-C6E2-44CD-8563-960D61E04267}" srcOrd="2" destOrd="0" presId="urn:microsoft.com/office/officeart/2008/layout/AlternatingPictureBlocks"/>
    <dgm:cxn modelId="{12109372-9F6C-456B-B089-CB8F83FDEBF5}" type="presParOf" srcId="{BF494BF8-C6E2-44CD-8563-960D61E04267}" destId="{0A9B063E-AAA7-4B30-AC0E-E2D510499A5F}" srcOrd="0" destOrd="0" presId="urn:microsoft.com/office/officeart/2008/layout/AlternatingPictureBlocks"/>
    <dgm:cxn modelId="{4FCB1F5E-D0BC-4D35-9877-43E2458B5E6A}" type="presParOf" srcId="{BF494BF8-C6E2-44CD-8563-960D61E04267}" destId="{2EB0AAD9-ACCF-4B56-9FCC-FA41DDC055C2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4BFB40-4A4B-435F-B7D9-D7793DF0E802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FE1E8BAC-AF02-460B-8491-E3ABB8FB5854}">
      <dgm:prSet phldrT="[Texto]"/>
      <dgm:spPr/>
      <dgm:t>
        <a:bodyPr/>
        <a:lstStyle/>
        <a:p>
          <a:pPr algn="just"/>
          <a:r>
            <a:rPr lang="es-EC" b="1" dirty="0" smtClean="0">
              <a:latin typeface="Cambria" panose="02040503050406030204" pitchFamily="18" charset="0"/>
            </a:rPr>
            <a:t>Ingresos propios</a:t>
          </a:r>
          <a:endParaRPr lang="es-EC" dirty="0">
            <a:latin typeface="Cambria" panose="02040503050406030204" pitchFamily="18" charset="0"/>
          </a:endParaRPr>
        </a:p>
      </dgm:t>
    </dgm:pt>
    <dgm:pt modelId="{06BB6450-A01F-4934-BC72-BFB185F5C2A5}" type="parTrans" cxnId="{957E0873-9CE2-46E5-84BF-611101104F83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FD1A20F8-BEC0-4A04-9478-E235C71264D9}" type="sibTrans" cxnId="{957E0873-9CE2-46E5-84BF-611101104F83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2504540C-06E0-446A-91FE-BE7616A94324}">
      <dgm:prSet phldrT="[Texto]"/>
      <dgm:spPr/>
      <dgm:t>
        <a:bodyPr/>
        <a:lstStyle/>
        <a:p>
          <a:pPr algn="just"/>
          <a:r>
            <a:rPr lang="es-EC" dirty="0" smtClean="0">
              <a:latin typeface="Cambria" panose="02040503050406030204" pitchFamily="18" charset="0"/>
            </a:rPr>
            <a:t>Los que provenga de la administración de infraestructura comunitaria y espacio público.</a:t>
          </a:r>
          <a:endParaRPr lang="es-EC" dirty="0">
            <a:latin typeface="Cambria" panose="02040503050406030204" pitchFamily="18" charset="0"/>
          </a:endParaRPr>
        </a:p>
      </dgm:t>
    </dgm:pt>
    <dgm:pt modelId="{E93BF5CC-B9E9-42E4-85B0-34DBFB028819}" type="parTrans" cxnId="{B0962F29-F409-46BB-B6AF-44CFA6567D47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01B85496-6B87-49E3-AE6D-75E03DDE8896}" type="sibTrans" cxnId="{B0962F29-F409-46BB-B6AF-44CFA6567D47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4AD976D1-5EE4-436F-BD82-E5A5BD9D9BB9}">
      <dgm:prSet phldrT="[Texto]"/>
      <dgm:spPr/>
      <dgm:t>
        <a:bodyPr/>
        <a:lstStyle/>
        <a:p>
          <a:pPr algn="just"/>
          <a:r>
            <a:rPr lang="es-EC" dirty="0" smtClean="0">
              <a:latin typeface="Cambria" panose="02040503050406030204" pitchFamily="18" charset="0"/>
            </a:rPr>
            <a:t>De otros GAD´s.</a:t>
          </a:r>
          <a:endParaRPr lang="es-EC" dirty="0">
            <a:latin typeface="Cambria" panose="02040503050406030204" pitchFamily="18" charset="0"/>
          </a:endParaRPr>
        </a:p>
      </dgm:t>
    </dgm:pt>
    <dgm:pt modelId="{68CBC363-1A3F-4126-A526-F14F3077F9DC}" type="parTrans" cxnId="{217B1755-CAB0-44EA-89C6-1616101036FD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C34A4B94-8C4D-429D-A843-02C07070A1F7}" type="sibTrans" cxnId="{217B1755-CAB0-44EA-89C6-1616101036FD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610664DD-2084-4E54-95A7-2A870CE961D8}">
      <dgm:prSet phldrT="[Texto]"/>
      <dgm:spPr/>
      <dgm:t>
        <a:bodyPr/>
        <a:lstStyle/>
        <a:p>
          <a:r>
            <a:rPr lang="es-EC" dirty="0" smtClean="0">
              <a:latin typeface="Cambria" panose="02040503050406030204" pitchFamily="18" charset="0"/>
            </a:rPr>
            <a:t>Tipos de Transferencias</a:t>
          </a:r>
          <a:endParaRPr lang="es-EC" dirty="0">
            <a:latin typeface="Cambria" panose="02040503050406030204" pitchFamily="18" charset="0"/>
          </a:endParaRPr>
        </a:p>
      </dgm:t>
    </dgm:pt>
    <dgm:pt modelId="{F951AEBD-2BD0-4F28-9AC5-3D51DF00902D}" type="parTrans" cxnId="{D8AD6C86-4108-42D8-940B-97409DC8736B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D21B9B27-B967-47DE-8394-755C94BE1115}" type="sibTrans" cxnId="{D8AD6C86-4108-42D8-940B-97409DC8736B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FDC0E131-DCB0-44A1-B1A5-CDFA5394A0ED}">
      <dgm:prSet phldrT="[Texto]"/>
      <dgm:spPr/>
      <dgm:t>
        <a:bodyPr/>
        <a:lstStyle/>
        <a:p>
          <a:r>
            <a:rPr lang="es-EC" dirty="0" smtClean="0">
              <a:latin typeface="Cambria" panose="02040503050406030204" pitchFamily="18" charset="0"/>
              <a:hlinkClick xmlns:r="http://schemas.openxmlformats.org/officeDocument/2006/relationships" r:id="rId1" action="ppaction://hlinksldjump"/>
            </a:rPr>
            <a:t>RENTAS DE ESTADO</a:t>
          </a:r>
          <a:endParaRPr lang="es-EC" dirty="0">
            <a:latin typeface="Cambria" panose="02040503050406030204" pitchFamily="18" charset="0"/>
          </a:endParaRPr>
        </a:p>
      </dgm:t>
    </dgm:pt>
    <dgm:pt modelId="{57B7E1D3-5A44-473D-A469-ACF5C619DC8C}" type="parTrans" cxnId="{01E41966-105E-4F87-AC28-51AE1E767197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1058EEC5-6B47-4ABB-8FA1-7C605CDF5BC2}" type="sibTrans" cxnId="{01E41966-105E-4F87-AC28-51AE1E767197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5964C32D-FD92-4C6B-879E-65FF0C8E5012}">
      <dgm:prSet phldrT="[Texto]"/>
      <dgm:spPr/>
      <dgm:t>
        <a:bodyPr/>
        <a:lstStyle/>
        <a:p>
          <a:r>
            <a:rPr lang="es-EC" dirty="0" smtClean="0">
              <a:latin typeface="Cambria" panose="02040503050406030204" pitchFamily="18" charset="0"/>
            </a:rPr>
            <a:t>Nuevas competencias. </a:t>
          </a:r>
          <a:endParaRPr lang="es-EC" dirty="0">
            <a:latin typeface="Cambria" panose="02040503050406030204" pitchFamily="18" charset="0"/>
          </a:endParaRPr>
        </a:p>
      </dgm:t>
    </dgm:pt>
    <dgm:pt modelId="{ED14B274-75B6-4A74-901B-76F1834D944A}" type="parTrans" cxnId="{051E4F28-B553-4BAB-944B-7481C2EBC465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B4788003-512D-49F5-9176-8AAB535F4ED2}" type="sibTrans" cxnId="{051E4F28-B553-4BAB-944B-7481C2EBC465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535FB304-20C6-4BC1-ADB3-F04151DF73AA}">
      <dgm:prSet phldrT="[Texto]"/>
      <dgm:spPr/>
      <dgm:t>
        <a:bodyPr/>
        <a:lstStyle/>
        <a:p>
          <a:r>
            <a:rPr lang="es-EC" dirty="0" smtClean="0">
              <a:latin typeface="Cambria" panose="02040503050406030204" pitchFamily="18" charset="0"/>
            </a:rPr>
            <a:t> </a:t>
          </a:r>
          <a:r>
            <a:rPr lang="es-EC" dirty="0" smtClean="0">
              <a:latin typeface="Cambria" panose="02040503050406030204" pitchFamily="18" charset="0"/>
              <a:hlinkClick xmlns:r="http://schemas.openxmlformats.org/officeDocument/2006/relationships" r:id="rId2" action="ppaction://hlinksldjump"/>
            </a:rPr>
            <a:t>Explotación de recursos no renovables</a:t>
          </a:r>
          <a:r>
            <a:rPr lang="es-EC" dirty="0" smtClean="0">
              <a:latin typeface="Cambria" panose="02040503050406030204" pitchFamily="18" charset="0"/>
            </a:rPr>
            <a:t>.</a:t>
          </a:r>
          <a:endParaRPr lang="es-EC" dirty="0">
            <a:latin typeface="Cambria" panose="02040503050406030204" pitchFamily="18" charset="0"/>
          </a:endParaRPr>
        </a:p>
      </dgm:t>
    </dgm:pt>
    <dgm:pt modelId="{6BF4B1AD-9F94-4779-B9AB-371CBA8C4569}" type="parTrans" cxnId="{92B318EC-FAC0-4AA0-BC4C-8DDA242AB21D}">
      <dgm:prSet/>
      <dgm:spPr/>
      <dgm:t>
        <a:bodyPr/>
        <a:lstStyle/>
        <a:p>
          <a:endParaRPr lang="es-EC"/>
        </a:p>
      </dgm:t>
    </dgm:pt>
    <dgm:pt modelId="{3FB02AD6-105F-47BD-9039-9848B5ECE50F}" type="sibTrans" cxnId="{92B318EC-FAC0-4AA0-BC4C-8DDA242AB21D}">
      <dgm:prSet/>
      <dgm:spPr/>
      <dgm:t>
        <a:bodyPr/>
        <a:lstStyle/>
        <a:p>
          <a:endParaRPr lang="es-EC"/>
        </a:p>
      </dgm:t>
    </dgm:pt>
    <dgm:pt modelId="{C92A7BF0-1EC3-4820-BEF7-BE599ECE532B}" type="pres">
      <dgm:prSet presAssocID="{FD4BFB40-4A4B-435F-B7D9-D7793DF0E80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2D7D441-68B4-4C0F-AFF1-9B2A391E9780}" type="pres">
      <dgm:prSet presAssocID="{FE1E8BAC-AF02-460B-8491-E3ABB8FB5854}" presName="comp" presStyleCnt="0"/>
      <dgm:spPr/>
    </dgm:pt>
    <dgm:pt modelId="{F3F809D9-665D-4600-91BF-3A8079097751}" type="pres">
      <dgm:prSet presAssocID="{FE1E8BAC-AF02-460B-8491-E3ABB8FB5854}" presName="box" presStyleLbl="node1" presStyleIdx="0" presStyleCnt="2" custLinFactNeighborX="-100" custLinFactNeighborY="3688"/>
      <dgm:spPr/>
      <dgm:t>
        <a:bodyPr/>
        <a:lstStyle/>
        <a:p>
          <a:endParaRPr lang="es-EC"/>
        </a:p>
      </dgm:t>
    </dgm:pt>
    <dgm:pt modelId="{D4A9EA49-9577-433D-AAA0-0E2174B88814}" type="pres">
      <dgm:prSet presAssocID="{FE1E8BAC-AF02-460B-8491-E3ABB8FB5854}" presName="img" presStyleLbl="fgImgPlace1" presStyleIdx="0" presStyleCnt="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7A0991F-E264-4964-8ACD-C3DB64082FCB}" type="pres">
      <dgm:prSet presAssocID="{FE1E8BAC-AF02-460B-8491-E3ABB8FB5854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EE4895-3ACD-435F-AA42-5996912CE76D}" type="pres">
      <dgm:prSet presAssocID="{FD1A20F8-BEC0-4A04-9478-E235C71264D9}" presName="spacer" presStyleCnt="0"/>
      <dgm:spPr/>
    </dgm:pt>
    <dgm:pt modelId="{37FFC3F1-4893-4B36-9B0F-1962A31CAE31}" type="pres">
      <dgm:prSet presAssocID="{610664DD-2084-4E54-95A7-2A870CE961D8}" presName="comp" presStyleCnt="0"/>
      <dgm:spPr/>
    </dgm:pt>
    <dgm:pt modelId="{80C5A214-AA43-435E-8F33-2BD08FF3800B}" type="pres">
      <dgm:prSet presAssocID="{610664DD-2084-4E54-95A7-2A870CE961D8}" presName="box" presStyleLbl="node1" presStyleIdx="1" presStyleCnt="2"/>
      <dgm:spPr/>
      <dgm:t>
        <a:bodyPr/>
        <a:lstStyle/>
        <a:p>
          <a:endParaRPr lang="es-EC"/>
        </a:p>
      </dgm:t>
    </dgm:pt>
    <dgm:pt modelId="{6DA283B3-9D6A-4291-A8FF-F7C1B571FA78}" type="pres">
      <dgm:prSet presAssocID="{610664DD-2084-4E54-95A7-2A870CE961D8}" presName="img" presStyleLbl="fgImgPlace1" presStyleIdx="1" presStyleCnt="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6289D360-FC0B-4854-861A-662757DC39B6}" type="pres">
      <dgm:prSet presAssocID="{610664DD-2084-4E54-95A7-2A870CE961D8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8AD6C86-4108-42D8-940B-97409DC8736B}" srcId="{FD4BFB40-4A4B-435F-B7D9-D7793DF0E802}" destId="{610664DD-2084-4E54-95A7-2A870CE961D8}" srcOrd="1" destOrd="0" parTransId="{F951AEBD-2BD0-4F28-9AC5-3D51DF00902D}" sibTransId="{D21B9B27-B967-47DE-8394-755C94BE1115}"/>
    <dgm:cxn modelId="{D841EDDF-364F-4373-B7CB-11FABE6F9541}" type="presOf" srcId="{2504540C-06E0-446A-91FE-BE7616A94324}" destId="{F3F809D9-665D-4600-91BF-3A8079097751}" srcOrd="0" destOrd="1" presId="urn:microsoft.com/office/officeart/2005/8/layout/vList4"/>
    <dgm:cxn modelId="{D25959AB-D223-42D3-84EB-34C1E94A0CEE}" type="presOf" srcId="{4AD976D1-5EE4-436F-BD82-E5A5BD9D9BB9}" destId="{27A0991F-E264-4964-8ACD-C3DB64082FCB}" srcOrd="1" destOrd="2" presId="urn:microsoft.com/office/officeart/2005/8/layout/vList4"/>
    <dgm:cxn modelId="{051E4F28-B553-4BAB-944B-7481C2EBC465}" srcId="{610664DD-2084-4E54-95A7-2A870CE961D8}" destId="{5964C32D-FD92-4C6B-879E-65FF0C8E5012}" srcOrd="1" destOrd="0" parTransId="{ED14B274-75B6-4A74-901B-76F1834D944A}" sibTransId="{B4788003-512D-49F5-9176-8AAB535F4ED2}"/>
    <dgm:cxn modelId="{8404013C-C917-49C6-AC9C-53AB3660B5FD}" type="presOf" srcId="{FE1E8BAC-AF02-460B-8491-E3ABB8FB5854}" destId="{F3F809D9-665D-4600-91BF-3A8079097751}" srcOrd="0" destOrd="0" presId="urn:microsoft.com/office/officeart/2005/8/layout/vList4"/>
    <dgm:cxn modelId="{640465DC-1F13-48F8-9590-A6C8332DAD3D}" type="presOf" srcId="{535FB304-20C6-4BC1-ADB3-F04151DF73AA}" destId="{80C5A214-AA43-435E-8F33-2BD08FF3800B}" srcOrd="0" destOrd="3" presId="urn:microsoft.com/office/officeart/2005/8/layout/vList4"/>
    <dgm:cxn modelId="{217B1755-CAB0-44EA-89C6-1616101036FD}" srcId="{FE1E8BAC-AF02-460B-8491-E3ABB8FB5854}" destId="{4AD976D1-5EE4-436F-BD82-E5A5BD9D9BB9}" srcOrd="1" destOrd="0" parTransId="{68CBC363-1A3F-4126-A526-F14F3077F9DC}" sibTransId="{C34A4B94-8C4D-429D-A843-02C07070A1F7}"/>
    <dgm:cxn modelId="{01E41966-105E-4F87-AC28-51AE1E767197}" srcId="{610664DD-2084-4E54-95A7-2A870CE961D8}" destId="{FDC0E131-DCB0-44A1-B1A5-CDFA5394A0ED}" srcOrd="0" destOrd="0" parTransId="{57B7E1D3-5A44-473D-A469-ACF5C619DC8C}" sibTransId="{1058EEC5-6B47-4ABB-8FA1-7C605CDF5BC2}"/>
    <dgm:cxn modelId="{529DA5EF-68BB-4271-9DF6-585C5F3206F9}" type="presOf" srcId="{FDC0E131-DCB0-44A1-B1A5-CDFA5394A0ED}" destId="{6289D360-FC0B-4854-861A-662757DC39B6}" srcOrd="1" destOrd="1" presId="urn:microsoft.com/office/officeart/2005/8/layout/vList4"/>
    <dgm:cxn modelId="{957E0873-9CE2-46E5-84BF-611101104F83}" srcId="{FD4BFB40-4A4B-435F-B7D9-D7793DF0E802}" destId="{FE1E8BAC-AF02-460B-8491-E3ABB8FB5854}" srcOrd="0" destOrd="0" parTransId="{06BB6450-A01F-4934-BC72-BFB185F5C2A5}" sibTransId="{FD1A20F8-BEC0-4A04-9478-E235C71264D9}"/>
    <dgm:cxn modelId="{D2F4269B-DC2B-44BC-9BA1-5AF480BAE151}" type="presOf" srcId="{535FB304-20C6-4BC1-ADB3-F04151DF73AA}" destId="{6289D360-FC0B-4854-861A-662757DC39B6}" srcOrd="1" destOrd="3" presId="urn:microsoft.com/office/officeart/2005/8/layout/vList4"/>
    <dgm:cxn modelId="{F02A2179-24A1-44AB-85D4-40103409A715}" type="presOf" srcId="{5964C32D-FD92-4C6B-879E-65FF0C8E5012}" destId="{80C5A214-AA43-435E-8F33-2BD08FF3800B}" srcOrd="0" destOrd="2" presId="urn:microsoft.com/office/officeart/2005/8/layout/vList4"/>
    <dgm:cxn modelId="{9E7EE1F5-8B82-4AF6-B0D9-17AF014165BE}" type="presOf" srcId="{4AD976D1-5EE4-436F-BD82-E5A5BD9D9BB9}" destId="{F3F809D9-665D-4600-91BF-3A8079097751}" srcOrd="0" destOrd="2" presId="urn:microsoft.com/office/officeart/2005/8/layout/vList4"/>
    <dgm:cxn modelId="{6802EBC9-ECA2-455E-A236-59AA2A52C200}" type="presOf" srcId="{610664DD-2084-4E54-95A7-2A870CE961D8}" destId="{6289D360-FC0B-4854-861A-662757DC39B6}" srcOrd="1" destOrd="0" presId="urn:microsoft.com/office/officeart/2005/8/layout/vList4"/>
    <dgm:cxn modelId="{573946A4-E9F7-49FF-8CD2-68402FBB2BA4}" type="presOf" srcId="{610664DD-2084-4E54-95A7-2A870CE961D8}" destId="{80C5A214-AA43-435E-8F33-2BD08FF3800B}" srcOrd="0" destOrd="0" presId="urn:microsoft.com/office/officeart/2005/8/layout/vList4"/>
    <dgm:cxn modelId="{337F4D7F-4AB9-48BC-B9E0-A178F32BA826}" type="presOf" srcId="{FD4BFB40-4A4B-435F-B7D9-D7793DF0E802}" destId="{C92A7BF0-1EC3-4820-BEF7-BE599ECE532B}" srcOrd="0" destOrd="0" presId="urn:microsoft.com/office/officeart/2005/8/layout/vList4"/>
    <dgm:cxn modelId="{ADA14DC5-729A-44DD-A8FE-53FD3238273E}" type="presOf" srcId="{FE1E8BAC-AF02-460B-8491-E3ABB8FB5854}" destId="{27A0991F-E264-4964-8ACD-C3DB64082FCB}" srcOrd="1" destOrd="0" presId="urn:microsoft.com/office/officeart/2005/8/layout/vList4"/>
    <dgm:cxn modelId="{7DE81B76-3322-4070-B7F8-7F394892E850}" type="presOf" srcId="{2504540C-06E0-446A-91FE-BE7616A94324}" destId="{27A0991F-E264-4964-8ACD-C3DB64082FCB}" srcOrd="1" destOrd="1" presId="urn:microsoft.com/office/officeart/2005/8/layout/vList4"/>
    <dgm:cxn modelId="{54FCD72D-D84F-4C52-9AAC-985F41CAF165}" type="presOf" srcId="{FDC0E131-DCB0-44A1-B1A5-CDFA5394A0ED}" destId="{80C5A214-AA43-435E-8F33-2BD08FF3800B}" srcOrd="0" destOrd="1" presId="urn:microsoft.com/office/officeart/2005/8/layout/vList4"/>
    <dgm:cxn modelId="{92B318EC-FAC0-4AA0-BC4C-8DDA242AB21D}" srcId="{610664DD-2084-4E54-95A7-2A870CE961D8}" destId="{535FB304-20C6-4BC1-ADB3-F04151DF73AA}" srcOrd="2" destOrd="0" parTransId="{6BF4B1AD-9F94-4779-B9AB-371CBA8C4569}" sibTransId="{3FB02AD6-105F-47BD-9039-9848B5ECE50F}"/>
    <dgm:cxn modelId="{3BC193F7-0185-486D-AB3D-8BD962E2C6D4}" type="presOf" srcId="{5964C32D-FD92-4C6B-879E-65FF0C8E5012}" destId="{6289D360-FC0B-4854-861A-662757DC39B6}" srcOrd="1" destOrd="2" presId="urn:microsoft.com/office/officeart/2005/8/layout/vList4"/>
    <dgm:cxn modelId="{B0962F29-F409-46BB-B6AF-44CFA6567D47}" srcId="{FE1E8BAC-AF02-460B-8491-E3ABB8FB5854}" destId="{2504540C-06E0-446A-91FE-BE7616A94324}" srcOrd="0" destOrd="0" parTransId="{E93BF5CC-B9E9-42E4-85B0-34DBFB028819}" sibTransId="{01B85496-6B87-49E3-AE6D-75E03DDE8896}"/>
    <dgm:cxn modelId="{E53A4ACC-8144-4C29-BEA6-52BED98DB59C}" type="presParOf" srcId="{C92A7BF0-1EC3-4820-BEF7-BE599ECE532B}" destId="{A2D7D441-68B4-4C0F-AFF1-9B2A391E9780}" srcOrd="0" destOrd="0" presId="urn:microsoft.com/office/officeart/2005/8/layout/vList4"/>
    <dgm:cxn modelId="{88158E75-6BB2-46C2-A2E3-C73694D4AD7B}" type="presParOf" srcId="{A2D7D441-68B4-4C0F-AFF1-9B2A391E9780}" destId="{F3F809D9-665D-4600-91BF-3A8079097751}" srcOrd="0" destOrd="0" presId="urn:microsoft.com/office/officeart/2005/8/layout/vList4"/>
    <dgm:cxn modelId="{3401BF90-1245-4503-AF4E-1379378236EE}" type="presParOf" srcId="{A2D7D441-68B4-4C0F-AFF1-9B2A391E9780}" destId="{D4A9EA49-9577-433D-AAA0-0E2174B88814}" srcOrd="1" destOrd="0" presId="urn:microsoft.com/office/officeart/2005/8/layout/vList4"/>
    <dgm:cxn modelId="{430EEEC5-8BE1-4483-9C3D-2DC55FA91881}" type="presParOf" srcId="{A2D7D441-68B4-4C0F-AFF1-9B2A391E9780}" destId="{27A0991F-E264-4964-8ACD-C3DB64082FCB}" srcOrd="2" destOrd="0" presId="urn:microsoft.com/office/officeart/2005/8/layout/vList4"/>
    <dgm:cxn modelId="{2FE239B7-C139-4115-B9D7-BF2A3B861F2F}" type="presParOf" srcId="{C92A7BF0-1EC3-4820-BEF7-BE599ECE532B}" destId="{64EE4895-3ACD-435F-AA42-5996912CE76D}" srcOrd="1" destOrd="0" presId="urn:microsoft.com/office/officeart/2005/8/layout/vList4"/>
    <dgm:cxn modelId="{48619A75-1B29-464A-A932-3ABBD6AB6B2C}" type="presParOf" srcId="{C92A7BF0-1EC3-4820-BEF7-BE599ECE532B}" destId="{37FFC3F1-4893-4B36-9B0F-1962A31CAE31}" srcOrd="2" destOrd="0" presId="urn:microsoft.com/office/officeart/2005/8/layout/vList4"/>
    <dgm:cxn modelId="{42F21616-8E1A-4195-A8BB-87AD4384A784}" type="presParOf" srcId="{37FFC3F1-4893-4B36-9B0F-1962A31CAE31}" destId="{80C5A214-AA43-435E-8F33-2BD08FF3800B}" srcOrd="0" destOrd="0" presId="urn:microsoft.com/office/officeart/2005/8/layout/vList4"/>
    <dgm:cxn modelId="{DF588AFF-F58F-48F6-A8B4-4127A4CF16A7}" type="presParOf" srcId="{37FFC3F1-4893-4B36-9B0F-1962A31CAE31}" destId="{6DA283B3-9D6A-4291-A8FF-F7C1B571FA78}" srcOrd="1" destOrd="0" presId="urn:microsoft.com/office/officeart/2005/8/layout/vList4"/>
    <dgm:cxn modelId="{50B2055B-CD5D-4F38-97C5-42C3477FBAA3}" type="presParOf" srcId="{37FFC3F1-4893-4B36-9B0F-1962A31CAE31}" destId="{6289D360-FC0B-4854-861A-662757DC39B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21D8F33-EBB4-46FE-A2C9-C457D92A4410}" type="doc">
      <dgm:prSet loTypeId="urn:microsoft.com/office/officeart/2005/8/layout/process5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D35D28B2-B98F-4435-95EC-8425F120CDC9}">
      <dgm:prSet phldrT="[Texto]" custT="1"/>
      <dgm:spPr/>
      <dgm:t>
        <a:bodyPr/>
        <a:lstStyle/>
        <a:p>
          <a:r>
            <a:rPr lang="es-EC" sz="1400" dirty="0" smtClean="0">
              <a:latin typeface="Cambria" panose="02040503050406030204" pitchFamily="18" charset="0"/>
              <a:hlinkClick xmlns:r="http://schemas.openxmlformats.org/officeDocument/2006/relationships" r:id="rId1" action="ppaction://hlinksldjump"/>
            </a:rPr>
            <a:t>PROGRAMACIÓN</a:t>
          </a:r>
          <a:endParaRPr lang="es-EC" sz="1400" dirty="0"/>
        </a:p>
      </dgm:t>
    </dgm:pt>
    <dgm:pt modelId="{2A9FDB56-928C-458C-817E-70D32926898A}" type="parTrans" cxnId="{DF6B16D0-A153-4BE6-B5D5-E8437F3B5C01}">
      <dgm:prSet/>
      <dgm:spPr/>
      <dgm:t>
        <a:bodyPr/>
        <a:lstStyle/>
        <a:p>
          <a:endParaRPr lang="es-EC" sz="2000"/>
        </a:p>
      </dgm:t>
    </dgm:pt>
    <dgm:pt modelId="{47C0F491-76C2-4BC6-B964-3954366918C1}" type="sibTrans" cxnId="{DF6B16D0-A153-4BE6-B5D5-E8437F3B5C01}">
      <dgm:prSet custT="1"/>
      <dgm:spPr/>
      <dgm:t>
        <a:bodyPr/>
        <a:lstStyle/>
        <a:p>
          <a:endParaRPr lang="es-EC" sz="1050"/>
        </a:p>
      </dgm:t>
    </dgm:pt>
    <dgm:pt modelId="{F03A5E5E-FDF0-4B5E-91EB-8965EABD09DE}">
      <dgm:prSet phldrT="[Texto]" custT="1"/>
      <dgm:spPr/>
      <dgm:t>
        <a:bodyPr/>
        <a:lstStyle/>
        <a:p>
          <a:r>
            <a:rPr lang="es-EC" sz="1400" dirty="0" smtClean="0">
              <a:latin typeface="Cambria" panose="02040503050406030204" pitchFamily="18" charset="0"/>
              <a:hlinkClick xmlns:r="http://schemas.openxmlformats.org/officeDocument/2006/relationships" r:id="rId2" action="ppaction://hlinksldjump"/>
            </a:rPr>
            <a:t>ESTIMACIÓN INGRESOS Y GASTOS</a:t>
          </a:r>
          <a:endParaRPr lang="es-EC" sz="1400" dirty="0"/>
        </a:p>
      </dgm:t>
    </dgm:pt>
    <dgm:pt modelId="{7D03DE22-1953-4960-B715-5483A6E65ED5}" type="parTrans" cxnId="{8B08F5CA-A466-4044-A7ED-6B185E6964CD}">
      <dgm:prSet/>
      <dgm:spPr/>
      <dgm:t>
        <a:bodyPr/>
        <a:lstStyle/>
        <a:p>
          <a:endParaRPr lang="es-EC" sz="2000"/>
        </a:p>
      </dgm:t>
    </dgm:pt>
    <dgm:pt modelId="{3F72C5DB-D943-4C12-9EFE-CB6FCD5C7EF6}" type="sibTrans" cxnId="{8B08F5CA-A466-4044-A7ED-6B185E6964CD}">
      <dgm:prSet custT="1"/>
      <dgm:spPr/>
      <dgm:t>
        <a:bodyPr/>
        <a:lstStyle/>
        <a:p>
          <a:endParaRPr lang="es-EC" sz="1050"/>
        </a:p>
      </dgm:t>
    </dgm:pt>
    <dgm:pt modelId="{9AD7907F-C716-4EDE-BBC2-A87A8C5A6D74}">
      <dgm:prSet phldrT="[Texto]" custT="1"/>
      <dgm:spPr/>
      <dgm:t>
        <a:bodyPr/>
        <a:lstStyle/>
        <a:p>
          <a:r>
            <a:rPr lang="es-EC" sz="1400" dirty="0" smtClean="0">
              <a:latin typeface="Cambria" panose="02040503050406030204" pitchFamily="18" charset="0"/>
              <a:hlinkClick xmlns:r="http://schemas.openxmlformats.org/officeDocument/2006/relationships" r:id="rId3" action="ppaction://hlinksldjump"/>
            </a:rPr>
            <a:t>APROBACIÓN Y SANCIÓN DEL PRESUPUESTO</a:t>
          </a:r>
          <a:endParaRPr lang="es-EC" sz="1400" dirty="0"/>
        </a:p>
      </dgm:t>
    </dgm:pt>
    <dgm:pt modelId="{55651641-1D8D-4C3D-BDF0-68C3CB15AFCD}" type="parTrans" cxnId="{0790BE56-1B6E-4FAA-9F69-85D20A305F51}">
      <dgm:prSet/>
      <dgm:spPr/>
      <dgm:t>
        <a:bodyPr/>
        <a:lstStyle/>
        <a:p>
          <a:endParaRPr lang="es-EC" sz="2000"/>
        </a:p>
      </dgm:t>
    </dgm:pt>
    <dgm:pt modelId="{6B44DEC6-A18E-427D-AB4F-92A0AD96656B}" type="sibTrans" cxnId="{0790BE56-1B6E-4FAA-9F69-85D20A305F51}">
      <dgm:prSet custT="1"/>
      <dgm:spPr/>
      <dgm:t>
        <a:bodyPr/>
        <a:lstStyle/>
        <a:p>
          <a:endParaRPr lang="es-EC" sz="1050"/>
        </a:p>
      </dgm:t>
    </dgm:pt>
    <dgm:pt modelId="{66045D5A-D248-453B-A1D9-F90B22193C09}">
      <dgm:prSet phldrT="[Texto]" custT="1"/>
      <dgm:spPr/>
      <dgm:t>
        <a:bodyPr/>
        <a:lstStyle/>
        <a:p>
          <a:r>
            <a:rPr lang="es-EC" sz="1400" dirty="0" smtClean="0">
              <a:latin typeface="Cambria" panose="02040503050406030204" pitchFamily="18" charset="0"/>
              <a:hlinkClick xmlns:r="http://schemas.openxmlformats.org/officeDocument/2006/relationships" r:id="rId4" action="ppaction://hlinksldjump"/>
            </a:rPr>
            <a:t>EJECUCIÓN</a:t>
          </a:r>
          <a:endParaRPr lang="es-EC" sz="1400" dirty="0"/>
        </a:p>
      </dgm:t>
    </dgm:pt>
    <dgm:pt modelId="{F17AB7A3-17B4-4915-AFC3-B3B9D7C7FDE0}" type="parTrans" cxnId="{267C8543-B201-4548-86BC-3E55F8ED5E95}">
      <dgm:prSet/>
      <dgm:spPr/>
      <dgm:t>
        <a:bodyPr/>
        <a:lstStyle/>
        <a:p>
          <a:endParaRPr lang="es-EC" sz="2000"/>
        </a:p>
      </dgm:t>
    </dgm:pt>
    <dgm:pt modelId="{6647153A-23DC-4459-BBE8-FC3924FD9577}" type="sibTrans" cxnId="{267C8543-B201-4548-86BC-3E55F8ED5E95}">
      <dgm:prSet custT="1"/>
      <dgm:spPr/>
      <dgm:t>
        <a:bodyPr/>
        <a:lstStyle/>
        <a:p>
          <a:endParaRPr lang="es-EC" sz="1050"/>
        </a:p>
      </dgm:t>
    </dgm:pt>
    <dgm:pt modelId="{92677495-EB76-4FD8-8EAE-FC5EF1840975}">
      <dgm:prSet phldrT="[Texto]" custT="1"/>
      <dgm:spPr/>
      <dgm:t>
        <a:bodyPr/>
        <a:lstStyle/>
        <a:p>
          <a:r>
            <a:rPr lang="es-EC" sz="1400" dirty="0" smtClean="0">
              <a:latin typeface="Cambria" panose="02040503050406030204" pitchFamily="18" charset="0"/>
              <a:hlinkClick xmlns:r="http://schemas.openxmlformats.org/officeDocument/2006/relationships" r:id="rId5" action="ppaction://hlinksldjump"/>
            </a:rPr>
            <a:t>REFORMA DEL PRESUPUESTO</a:t>
          </a:r>
          <a:endParaRPr lang="es-EC" sz="1400" dirty="0"/>
        </a:p>
      </dgm:t>
    </dgm:pt>
    <dgm:pt modelId="{16DD209F-56E4-4E4B-9091-407E3E80C990}" type="parTrans" cxnId="{1848BBAD-F2BB-4259-8E81-84F9B2D1492F}">
      <dgm:prSet/>
      <dgm:spPr/>
      <dgm:t>
        <a:bodyPr/>
        <a:lstStyle/>
        <a:p>
          <a:endParaRPr lang="es-EC" sz="2000"/>
        </a:p>
      </dgm:t>
    </dgm:pt>
    <dgm:pt modelId="{97162EF6-7E70-4A8E-9D16-8B9C17D9E1F7}" type="sibTrans" cxnId="{1848BBAD-F2BB-4259-8E81-84F9B2D1492F}">
      <dgm:prSet custT="1"/>
      <dgm:spPr/>
      <dgm:t>
        <a:bodyPr/>
        <a:lstStyle/>
        <a:p>
          <a:endParaRPr lang="es-EC" sz="1050"/>
        </a:p>
      </dgm:t>
    </dgm:pt>
    <dgm:pt modelId="{0246E6F7-C6C4-4BCB-B97F-18B3DDB65677}">
      <dgm:prSet custT="1"/>
      <dgm:spPr/>
      <dgm:t>
        <a:bodyPr/>
        <a:lstStyle/>
        <a:p>
          <a:r>
            <a:rPr lang="es-EC" sz="1400" dirty="0" smtClean="0">
              <a:latin typeface="Cambria" panose="02040503050406030204" pitchFamily="18" charset="0"/>
              <a:hlinkClick xmlns:r="http://schemas.openxmlformats.org/officeDocument/2006/relationships" r:id="rId5" action="ppaction://hlinksldjump"/>
            </a:rPr>
            <a:t>CLAUSURA Y LIQUIDACIÓN</a:t>
          </a:r>
          <a:endParaRPr lang="es-EC" sz="1400" dirty="0">
            <a:latin typeface="Cambria" panose="02040503050406030204" pitchFamily="18" charset="0"/>
          </a:endParaRPr>
        </a:p>
      </dgm:t>
    </dgm:pt>
    <dgm:pt modelId="{1F791CAA-9103-4A24-A1F6-3C138BA9632C}" type="parTrans" cxnId="{E630B65A-D892-48FE-AEEB-9606AC5219BC}">
      <dgm:prSet/>
      <dgm:spPr/>
      <dgm:t>
        <a:bodyPr/>
        <a:lstStyle/>
        <a:p>
          <a:endParaRPr lang="es-EC" sz="2000"/>
        </a:p>
      </dgm:t>
    </dgm:pt>
    <dgm:pt modelId="{D7CFB591-A5C4-46A3-A12D-E2C89489995D}" type="sibTrans" cxnId="{E630B65A-D892-48FE-AEEB-9606AC5219BC}">
      <dgm:prSet/>
      <dgm:spPr/>
      <dgm:t>
        <a:bodyPr/>
        <a:lstStyle/>
        <a:p>
          <a:endParaRPr lang="es-EC" sz="2000"/>
        </a:p>
      </dgm:t>
    </dgm:pt>
    <dgm:pt modelId="{05A7E879-C4B7-4F34-9CCB-36D8FA2F6165}" type="pres">
      <dgm:prSet presAssocID="{A21D8F33-EBB4-46FE-A2C9-C457D92A441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BF14C18-BA20-4D9D-BC8C-322A32B5DDC8}" type="pres">
      <dgm:prSet presAssocID="{D35D28B2-B98F-4435-95EC-8425F120CDC9}" presName="node" presStyleLbl="node1" presStyleIdx="0" presStyleCnt="6" custScaleX="12403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56030E-F16C-4892-8246-6CD9BB6BD5F7}" type="pres">
      <dgm:prSet presAssocID="{47C0F491-76C2-4BC6-B964-3954366918C1}" presName="sibTrans" presStyleLbl="sibTrans2D1" presStyleIdx="0" presStyleCnt="5"/>
      <dgm:spPr/>
      <dgm:t>
        <a:bodyPr/>
        <a:lstStyle/>
        <a:p>
          <a:endParaRPr lang="es-EC"/>
        </a:p>
      </dgm:t>
    </dgm:pt>
    <dgm:pt modelId="{71CDE472-397E-4EB5-98E5-2178555C75CA}" type="pres">
      <dgm:prSet presAssocID="{47C0F491-76C2-4BC6-B964-3954366918C1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EE9CDDBC-54C0-4635-9CAB-CECC976B1D63}" type="pres">
      <dgm:prSet presAssocID="{F03A5E5E-FDF0-4B5E-91EB-8965EABD09D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770CAF-D490-405D-93E2-D2E890CFB76C}" type="pres">
      <dgm:prSet presAssocID="{3F72C5DB-D943-4C12-9EFE-CB6FCD5C7EF6}" presName="sibTrans" presStyleLbl="sibTrans2D1" presStyleIdx="1" presStyleCnt="5"/>
      <dgm:spPr/>
      <dgm:t>
        <a:bodyPr/>
        <a:lstStyle/>
        <a:p>
          <a:endParaRPr lang="es-EC"/>
        </a:p>
      </dgm:t>
    </dgm:pt>
    <dgm:pt modelId="{E6BCBE1F-56B1-4F9A-B873-F64134E27724}" type="pres">
      <dgm:prSet presAssocID="{3F72C5DB-D943-4C12-9EFE-CB6FCD5C7EF6}" presName="connectorText" presStyleLbl="sibTrans2D1" presStyleIdx="1" presStyleCnt="5"/>
      <dgm:spPr/>
      <dgm:t>
        <a:bodyPr/>
        <a:lstStyle/>
        <a:p>
          <a:endParaRPr lang="es-EC"/>
        </a:p>
      </dgm:t>
    </dgm:pt>
    <dgm:pt modelId="{A4164B82-6717-4C23-B1DD-C20721BE65EF}" type="pres">
      <dgm:prSet presAssocID="{9AD7907F-C716-4EDE-BBC2-A87A8C5A6D7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75A34AF-07E3-47FE-86EF-50E9071100F6}" type="pres">
      <dgm:prSet presAssocID="{6B44DEC6-A18E-427D-AB4F-92A0AD96656B}" presName="sibTrans" presStyleLbl="sibTrans2D1" presStyleIdx="2" presStyleCnt="5"/>
      <dgm:spPr/>
      <dgm:t>
        <a:bodyPr/>
        <a:lstStyle/>
        <a:p>
          <a:endParaRPr lang="es-EC"/>
        </a:p>
      </dgm:t>
    </dgm:pt>
    <dgm:pt modelId="{1AE37A16-1EAA-470F-89CD-60294742C603}" type="pres">
      <dgm:prSet presAssocID="{6B44DEC6-A18E-427D-AB4F-92A0AD96656B}" presName="connectorText" presStyleLbl="sibTrans2D1" presStyleIdx="2" presStyleCnt="5"/>
      <dgm:spPr/>
      <dgm:t>
        <a:bodyPr/>
        <a:lstStyle/>
        <a:p>
          <a:endParaRPr lang="es-EC"/>
        </a:p>
      </dgm:t>
    </dgm:pt>
    <dgm:pt modelId="{CC9C91EF-BC7F-452B-ABAD-5FF21EBBFCA1}" type="pres">
      <dgm:prSet presAssocID="{66045D5A-D248-453B-A1D9-F90B22193C0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FACBAB-944C-43DE-BCEF-941732C118F5}" type="pres">
      <dgm:prSet presAssocID="{6647153A-23DC-4459-BBE8-FC3924FD9577}" presName="sibTrans" presStyleLbl="sibTrans2D1" presStyleIdx="3" presStyleCnt="5"/>
      <dgm:spPr/>
      <dgm:t>
        <a:bodyPr/>
        <a:lstStyle/>
        <a:p>
          <a:endParaRPr lang="es-EC"/>
        </a:p>
      </dgm:t>
    </dgm:pt>
    <dgm:pt modelId="{0D8836E4-C293-4196-9C16-41054A181316}" type="pres">
      <dgm:prSet presAssocID="{6647153A-23DC-4459-BBE8-FC3924FD9577}" presName="connectorText" presStyleLbl="sibTrans2D1" presStyleIdx="3" presStyleCnt="5"/>
      <dgm:spPr/>
      <dgm:t>
        <a:bodyPr/>
        <a:lstStyle/>
        <a:p>
          <a:endParaRPr lang="es-EC"/>
        </a:p>
      </dgm:t>
    </dgm:pt>
    <dgm:pt modelId="{4014470F-76A2-47A2-AC90-C24EE0FBB043}" type="pres">
      <dgm:prSet presAssocID="{92677495-EB76-4FD8-8EAE-FC5EF184097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3E291A-A94B-498A-BD8E-E2E0E42E622E}" type="pres">
      <dgm:prSet presAssocID="{97162EF6-7E70-4A8E-9D16-8B9C17D9E1F7}" presName="sibTrans" presStyleLbl="sibTrans2D1" presStyleIdx="4" presStyleCnt="5"/>
      <dgm:spPr/>
      <dgm:t>
        <a:bodyPr/>
        <a:lstStyle/>
        <a:p>
          <a:endParaRPr lang="es-EC"/>
        </a:p>
      </dgm:t>
    </dgm:pt>
    <dgm:pt modelId="{88834DC7-B1E1-4F99-A5FB-4BFCF9A312EF}" type="pres">
      <dgm:prSet presAssocID="{97162EF6-7E70-4A8E-9D16-8B9C17D9E1F7}" presName="connectorText" presStyleLbl="sibTrans2D1" presStyleIdx="4" presStyleCnt="5"/>
      <dgm:spPr/>
      <dgm:t>
        <a:bodyPr/>
        <a:lstStyle/>
        <a:p>
          <a:endParaRPr lang="es-EC"/>
        </a:p>
      </dgm:t>
    </dgm:pt>
    <dgm:pt modelId="{556DF3C1-0E2E-410A-9B78-F74C14D433BC}" type="pres">
      <dgm:prSet presAssocID="{0246E6F7-C6C4-4BCB-B97F-18B3DDB6567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B4ADA58-52EC-4661-BBE4-DC96680B03B1}" type="presOf" srcId="{66045D5A-D248-453B-A1D9-F90B22193C09}" destId="{CC9C91EF-BC7F-452B-ABAD-5FF21EBBFCA1}" srcOrd="0" destOrd="0" presId="urn:microsoft.com/office/officeart/2005/8/layout/process5"/>
    <dgm:cxn modelId="{0F2F4720-7408-4B79-BDE2-23EE2F41CFFF}" type="presOf" srcId="{97162EF6-7E70-4A8E-9D16-8B9C17D9E1F7}" destId="{88834DC7-B1E1-4F99-A5FB-4BFCF9A312EF}" srcOrd="1" destOrd="0" presId="urn:microsoft.com/office/officeart/2005/8/layout/process5"/>
    <dgm:cxn modelId="{9C767975-155C-47F4-893C-10A2B8F7E589}" type="presOf" srcId="{3F72C5DB-D943-4C12-9EFE-CB6FCD5C7EF6}" destId="{1F770CAF-D490-405D-93E2-D2E890CFB76C}" srcOrd="0" destOrd="0" presId="urn:microsoft.com/office/officeart/2005/8/layout/process5"/>
    <dgm:cxn modelId="{F462C293-D153-4258-829A-5EACAAE8DC13}" type="presOf" srcId="{6647153A-23DC-4459-BBE8-FC3924FD9577}" destId="{0D8836E4-C293-4196-9C16-41054A181316}" srcOrd="1" destOrd="0" presId="urn:microsoft.com/office/officeart/2005/8/layout/process5"/>
    <dgm:cxn modelId="{8B08F5CA-A466-4044-A7ED-6B185E6964CD}" srcId="{A21D8F33-EBB4-46FE-A2C9-C457D92A4410}" destId="{F03A5E5E-FDF0-4B5E-91EB-8965EABD09DE}" srcOrd="1" destOrd="0" parTransId="{7D03DE22-1953-4960-B715-5483A6E65ED5}" sibTransId="{3F72C5DB-D943-4C12-9EFE-CB6FCD5C7EF6}"/>
    <dgm:cxn modelId="{0790BE56-1B6E-4FAA-9F69-85D20A305F51}" srcId="{A21D8F33-EBB4-46FE-A2C9-C457D92A4410}" destId="{9AD7907F-C716-4EDE-BBC2-A87A8C5A6D74}" srcOrd="2" destOrd="0" parTransId="{55651641-1D8D-4C3D-BDF0-68C3CB15AFCD}" sibTransId="{6B44DEC6-A18E-427D-AB4F-92A0AD96656B}"/>
    <dgm:cxn modelId="{9A5D2A5F-D970-4FD1-B0CD-8CBC65B72698}" type="presOf" srcId="{6647153A-23DC-4459-BBE8-FC3924FD9577}" destId="{10FACBAB-944C-43DE-BCEF-941732C118F5}" srcOrd="0" destOrd="0" presId="urn:microsoft.com/office/officeart/2005/8/layout/process5"/>
    <dgm:cxn modelId="{DF6B16D0-A153-4BE6-B5D5-E8437F3B5C01}" srcId="{A21D8F33-EBB4-46FE-A2C9-C457D92A4410}" destId="{D35D28B2-B98F-4435-95EC-8425F120CDC9}" srcOrd="0" destOrd="0" parTransId="{2A9FDB56-928C-458C-817E-70D32926898A}" sibTransId="{47C0F491-76C2-4BC6-B964-3954366918C1}"/>
    <dgm:cxn modelId="{3D03CE29-79BD-43ED-BA64-F6FC55D3CE23}" type="presOf" srcId="{47C0F491-76C2-4BC6-B964-3954366918C1}" destId="{71CDE472-397E-4EB5-98E5-2178555C75CA}" srcOrd="1" destOrd="0" presId="urn:microsoft.com/office/officeart/2005/8/layout/process5"/>
    <dgm:cxn modelId="{F3B65FD7-1729-47B3-BA55-DE53D685A5E6}" type="presOf" srcId="{A21D8F33-EBB4-46FE-A2C9-C457D92A4410}" destId="{05A7E879-C4B7-4F34-9CCB-36D8FA2F6165}" srcOrd="0" destOrd="0" presId="urn:microsoft.com/office/officeart/2005/8/layout/process5"/>
    <dgm:cxn modelId="{E630B65A-D892-48FE-AEEB-9606AC5219BC}" srcId="{A21D8F33-EBB4-46FE-A2C9-C457D92A4410}" destId="{0246E6F7-C6C4-4BCB-B97F-18B3DDB65677}" srcOrd="5" destOrd="0" parTransId="{1F791CAA-9103-4A24-A1F6-3C138BA9632C}" sibTransId="{D7CFB591-A5C4-46A3-A12D-E2C89489995D}"/>
    <dgm:cxn modelId="{36EE8135-ED47-4AE4-8A4E-88DBD3959283}" type="presOf" srcId="{6B44DEC6-A18E-427D-AB4F-92A0AD96656B}" destId="{1AE37A16-1EAA-470F-89CD-60294742C603}" srcOrd="1" destOrd="0" presId="urn:microsoft.com/office/officeart/2005/8/layout/process5"/>
    <dgm:cxn modelId="{DCB7FB80-0028-4C31-B6C6-2106108E647E}" type="presOf" srcId="{6B44DEC6-A18E-427D-AB4F-92A0AD96656B}" destId="{575A34AF-07E3-47FE-86EF-50E9071100F6}" srcOrd="0" destOrd="0" presId="urn:microsoft.com/office/officeart/2005/8/layout/process5"/>
    <dgm:cxn modelId="{2E32A179-BB34-49A0-894D-550BFB8E5617}" type="presOf" srcId="{9AD7907F-C716-4EDE-BBC2-A87A8C5A6D74}" destId="{A4164B82-6717-4C23-B1DD-C20721BE65EF}" srcOrd="0" destOrd="0" presId="urn:microsoft.com/office/officeart/2005/8/layout/process5"/>
    <dgm:cxn modelId="{5DA72704-8A1B-4CA3-A086-BFCB1CAC14A2}" type="presOf" srcId="{47C0F491-76C2-4BC6-B964-3954366918C1}" destId="{5256030E-F16C-4892-8246-6CD9BB6BD5F7}" srcOrd="0" destOrd="0" presId="urn:microsoft.com/office/officeart/2005/8/layout/process5"/>
    <dgm:cxn modelId="{1848BBAD-F2BB-4259-8E81-84F9B2D1492F}" srcId="{A21D8F33-EBB4-46FE-A2C9-C457D92A4410}" destId="{92677495-EB76-4FD8-8EAE-FC5EF1840975}" srcOrd="4" destOrd="0" parTransId="{16DD209F-56E4-4E4B-9091-407E3E80C990}" sibTransId="{97162EF6-7E70-4A8E-9D16-8B9C17D9E1F7}"/>
    <dgm:cxn modelId="{FCF5001C-022A-47D2-9DF8-5E640D545B95}" type="presOf" srcId="{97162EF6-7E70-4A8E-9D16-8B9C17D9E1F7}" destId="{ED3E291A-A94B-498A-BD8E-E2E0E42E622E}" srcOrd="0" destOrd="0" presId="urn:microsoft.com/office/officeart/2005/8/layout/process5"/>
    <dgm:cxn modelId="{B86B4A0E-8BDB-4228-8149-09A6DCE0356C}" type="presOf" srcId="{0246E6F7-C6C4-4BCB-B97F-18B3DDB65677}" destId="{556DF3C1-0E2E-410A-9B78-F74C14D433BC}" srcOrd="0" destOrd="0" presId="urn:microsoft.com/office/officeart/2005/8/layout/process5"/>
    <dgm:cxn modelId="{93008A6D-1E13-4D99-A37E-FDCEA2479F8B}" type="presOf" srcId="{92677495-EB76-4FD8-8EAE-FC5EF1840975}" destId="{4014470F-76A2-47A2-AC90-C24EE0FBB043}" srcOrd="0" destOrd="0" presId="urn:microsoft.com/office/officeart/2005/8/layout/process5"/>
    <dgm:cxn modelId="{17EE9880-CE9D-4CA9-90E7-3313F05179D1}" type="presOf" srcId="{F03A5E5E-FDF0-4B5E-91EB-8965EABD09DE}" destId="{EE9CDDBC-54C0-4635-9CAB-CECC976B1D63}" srcOrd="0" destOrd="0" presId="urn:microsoft.com/office/officeart/2005/8/layout/process5"/>
    <dgm:cxn modelId="{E260BEA2-A2AF-4FDE-B45C-439011211D9F}" type="presOf" srcId="{D35D28B2-B98F-4435-95EC-8425F120CDC9}" destId="{9BF14C18-BA20-4D9D-BC8C-322A32B5DDC8}" srcOrd="0" destOrd="0" presId="urn:microsoft.com/office/officeart/2005/8/layout/process5"/>
    <dgm:cxn modelId="{267C8543-B201-4548-86BC-3E55F8ED5E95}" srcId="{A21D8F33-EBB4-46FE-A2C9-C457D92A4410}" destId="{66045D5A-D248-453B-A1D9-F90B22193C09}" srcOrd="3" destOrd="0" parTransId="{F17AB7A3-17B4-4915-AFC3-B3B9D7C7FDE0}" sibTransId="{6647153A-23DC-4459-BBE8-FC3924FD9577}"/>
    <dgm:cxn modelId="{8FEFEFC0-819F-4CCF-BD00-82399D951CBC}" type="presOf" srcId="{3F72C5DB-D943-4C12-9EFE-CB6FCD5C7EF6}" destId="{E6BCBE1F-56B1-4F9A-B873-F64134E27724}" srcOrd="1" destOrd="0" presId="urn:microsoft.com/office/officeart/2005/8/layout/process5"/>
    <dgm:cxn modelId="{F4C391A9-71E8-4112-9E88-7BF7E03399F0}" type="presParOf" srcId="{05A7E879-C4B7-4F34-9CCB-36D8FA2F6165}" destId="{9BF14C18-BA20-4D9D-BC8C-322A32B5DDC8}" srcOrd="0" destOrd="0" presId="urn:microsoft.com/office/officeart/2005/8/layout/process5"/>
    <dgm:cxn modelId="{FC6CFEEF-F3D6-4345-B5C4-4C8E4C7A54E4}" type="presParOf" srcId="{05A7E879-C4B7-4F34-9CCB-36D8FA2F6165}" destId="{5256030E-F16C-4892-8246-6CD9BB6BD5F7}" srcOrd="1" destOrd="0" presId="urn:microsoft.com/office/officeart/2005/8/layout/process5"/>
    <dgm:cxn modelId="{AE6E8A11-47D0-4E04-8962-ED09FDD1297C}" type="presParOf" srcId="{5256030E-F16C-4892-8246-6CD9BB6BD5F7}" destId="{71CDE472-397E-4EB5-98E5-2178555C75CA}" srcOrd="0" destOrd="0" presId="urn:microsoft.com/office/officeart/2005/8/layout/process5"/>
    <dgm:cxn modelId="{17C3EA97-AC51-43ED-A018-A2344E1CF75C}" type="presParOf" srcId="{05A7E879-C4B7-4F34-9CCB-36D8FA2F6165}" destId="{EE9CDDBC-54C0-4635-9CAB-CECC976B1D63}" srcOrd="2" destOrd="0" presId="urn:microsoft.com/office/officeart/2005/8/layout/process5"/>
    <dgm:cxn modelId="{C76352F5-6B93-4C51-9690-11693F82591E}" type="presParOf" srcId="{05A7E879-C4B7-4F34-9CCB-36D8FA2F6165}" destId="{1F770CAF-D490-405D-93E2-D2E890CFB76C}" srcOrd="3" destOrd="0" presId="urn:microsoft.com/office/officeart/2005/8/layout/process5"/>
    <dgm:cxn modelId="{9163CAF3-9D56-4FE4-9164-D936FF5AF320}" type="presParOf" srcId="{1F770CAF-D490-405D-93E2-D2E890CFB76C}" destId="{E6BCBE1F-56B1-4F9A-B873-F64134E27724}" srcOrd="0" destOrd="0" presId="urn:microsoft.com/office/officeart/2005/8/layout/process5"/>
    <dgm:cxn modelId="{F1AB3D2D-2C90-477E-BC26-1C2FF87751DB}" type="presParOf" srcId="{05A7E879-C4B7-4F34-9CCB-36D8FA2F6165}" destId="{A4164B82-6717-4C23-B1DD-C20721BE65EF}" srcOrd="4" destOrd="0" presId="urn:microsoft.com/office/officeart/2005/8/layout/process5"/>
    <dgm:cxn modelId="{133EF278-007F-49ED-8CDC-2A1F2F0F7712}" type="presParOf" srcId="{05A7E879-C4B7-4F34-9CCB-36D8FA2F6165}" destId="{575A34AF-07E3-47FE-86EF-50E9071100F6}" srcOrd="5" destOrd="0" presId="urn:microsoft.com/office/officeart/2005/8/layout/process5"/>
    <dgm:cxn modelId="{D62DF560-233A-449C-89E7-4F2B96BC7B96}" type="presParOf" srcId="{575A34AF-07E3-47FE-86EF-50E9071100F6}" destId="{1AE37A16-1EAA-470F-89CD-60294742C603}" srcOrd="0" destOrd="0" presId="urn:microsoft.com/office/officeart/2005/8/layout/process5"/>
    <dgm:cxn modelId="{B061B872-E858-4303-B820-A858D7F22CCF}" type="presParOf" srcId="{05A7E879-C4B7-4F34-9CCB-36D8FA2F6165}" destId="{CC9C91EF-BC7F-452B-ABAD-5FF21EBBFCA1}" srcOrd="6" destOrd="0" presId="urn:microsoft.com/office/officeart/2005/8/layout/process5"/>
    <dgm:cxn modelId="{7A40CD8B-C2CA-41BA-AE8E-4CE05E47E086}" type="presParOf" srcId="{05A7E879-C4B7-4F34-9CCB-36D8FA2F6165}" destId="{10FACBAB-944C-43DE-BCEF-941732C118F5}" srcOrd="7" destOrd="0" presId="urn:microsoft.com/office/officeart/2005/8/layout/process5"/>
    <dgm:cxn modelId="{0E346670-1B37-4034-984F-AAED14A8E4F5}" type="presParOf" srcId="{10FACBAB-944C-43DE-BCEF-941732C118F5}" destId="{0D8836E4-C293-4196-9C16-41054A181316}" srcOrd="0" destOrd="0" presId="urn:microsoft.com/office/officeart/2005/8/layout/process5"/>
    <dgm:cxn modelId="{D49E0300-35EA-43C2-BCC3-0483610A22F0}" type="presParOf" srcId="{05A7E879-C4B7-4F34-9CCB-36D8FA2F6165}" destId="{4014470F-76A2-47A2-AC90-C24EE0FBB043}" srcOrd="8" destOrd="0" presId="urn:microsoft.com/office/officeart/2005/8/layout/process5"/>
    <dgm:cxn modelId="{FFEC5CD6-974F-47D7-82BB-45D792E4ACC6}" type="presParOf" srcId="{05A7E879-C4B7-4F34-9CCB-36D8FA2F6165}" destId="{ED3E291A-A94B-498A-BD8E-E2E0E42E622E}" srcOrd="9" destOrd="0" presId="urn:microsoft.com/office/officeart/2005/8/layout/process5"/>
    <dgm:cxn modelId="{F5BD4C0B-12A2-460E-9E0C-AFF4810122BE}" type="presParOf" srcId="{ED3E291A-A94B-498A-BD8E-E2E0E42E622E}" destId="{88834DC7-B1E1-4F99-A5FB-4BFCF9A312EF}" srcOrd="0" destOrd="0" presId="urn:microsoft.com/office/officeart/2005/8/layout/process5"/>
    <dgm:cxn modelId="{AF52BE42-1606-4A70-9A72-257D28432B1D}" type="presParOf" srcId="{05A7E879-C4B7-4F34-9CCB-36D8FA2F6165}" destId="{556DF3C1-0E2E-410A-9B78-F74C14D433BC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37A8CAC-D49E-4767-A704-33FCD6F47201}" type="doc">
      <dgm:prSet loTypeId="urn:microsoft.com/office/officeart/2008/layout/CaptionedPictures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5E720D0F-3915-4B05-874D-47CBC2C10C14}">
      <dgm:prSet phldrT="[Texto]" custT="1"/>
      <dgm:spPr/>
      <dgm:t>
        <a:bodyPr/>
        <a:lstStyle/>
        <a:p>
          <a:r>
            <a:rPr lang="es-EC" sz="1200" dirty="0" smtClean="0">
              <a:latin typeface="Cambria" panose="02040503050406030204" pitchFamily="18" charset="0"/>
            </a:rPr>
            <a:t>20 DE NOVIEMBRE </a:t>
          </a:r>
          <a:endParaRPr lang="es-EC" sz="1200" dirty="0">
            <a:latin typeface="Cambria" panose="02040503050406030204" pitchFamily="18" charset="0"/>
          </a:endParaRPr>
        </a:p>
      </dgm:t>
    </dgm:pt>
    <dgm:pt modelId="{0614BBEE-5ECB-4A11-9F18-F211B09445EB}" type="parTrans" cxnId="{4D801699-0826-4E50-94AF-68FD093EB73B}">
      <dgm:prSet/>
      <dgm:spPr/>
      <dgm:t>
        <a:bodyPr/>
        <a:lstStyle/>
        <a:p>
          <a:endParaRPr lang="es-EC" sz="2800">
            <a:latin typeface="Cambria" panose="02040503050406030204" pitchFamily="18" charset="0"/>
          </a:endParaRPr>
        </a:p>
      </dgm:t>
    </dgm:pt>
    <dgm:pt modelId="{7EB71E46-678F-47B0-A4BC-27A5FA323808}" type="sibTrans" cxnId="{4D801699-0826-4E50-94AF-68FD093EB73B}">
      <dgm:prSet/>
      <dgm:spPr/>
      <dgm:t>
        <a:bodyPr/>
        <a:lstStyle/>
        <a:p>
          <a:endParaRPr lang="es-EC" sz="2800">
            <a:latin typeface="Cambria" panose="02040503050406030204" pitchFamily="18" charset="0"/>
          </a:endParaRPr>
        </a:p>
      </dgm:t>
    </dgm:pt>
    <dgm:pt modelId="{9A99D97B-D439-4E6D-89BF-2C3D306D5179}">
      <dgm:prSet phldrT="[Texto]" custT="1"/>
      <dgm:spPr/>
      <dgm:t>
        <a:bodyPr/>
        <a:lstStyle/>
        <a:p>
          <a:r>
            <a:rPr lang="es-EC" sz="1200" dirty="0" smtClean="0">
              <a:latin typeface="Cambria" panose="02040503050406030204" pitchFamily="18" charset="0"/>
            </a:rPr>
            <a:t>Estudiará el proyecto presupuesto y antecedentes</a:t>
          </a:r>
          <a:endParaRPr lang="es-EC" sz="1200" dirty="0">
            <a:latin typeface="Cambria" panose="02040503050406030204" pitchFamily="18" charset="0"/>
          </a:endParaRPr>
        </a:p>
      </dgm:t>
    </dgm:pt>
    <dgm:pt modelId="{E400AFA8-0296-4B93-A455-7003271E4482}" type="parTrans" cxnId="{F18027EC-2BF7-4556-B24D-EF4E7770AA37}">
      <dgm:prSet/>
      <dgm:spPr/>
      <dgm:t>
        <a:bodyPr/>
        <a:lstStyle/>
        <a:p>
          <a:endParaRPr lang="es-EC" sz="2800">
            <a:latin typeface="Cambria" panose="02040503050406030204" pitchFamily="18" charset="0"/>
          </a:endParaRPr>
        </a:p>
      </dgm:t>
    </dgm:pt>
    <dgm:pt modelId="{127D276F-4309-4D71-B47D-EEAECA498598}" type="sibTrans" cxnId="{F18027EC-2BF7-4556-B24D-EF4E7770AA37}">
      <dgm:prSet/>
      <dgm:spPr/>
      <dgm:t>
        <a:bodyPr/>
        <a:lstStyle/>
        <a:p>
          <a:endParaRPr lang="es-EC" sz="2800">
            <a:latin typeface="Cambria" panose="02040503050406030204" pitchFamily="18" charset="0"/>
          </a:endParaRPr>
        </a:p>
      </dgm:t>
    </dgm:pt>
    <dgm:pt modelId="{DC539BCB-B237-4158-AE8D-88727DB9C46A}">
      <dgm:prSet phldrT="[Texto]" custT="1"/>
      <dgm:spPr/>
      <dgm:t>
        <a:bodyPr/>
        <a:lstStyle/>
        <a:p>
          <a:r>
            <a:rPr lang="es-EC" sz="1200" dirty="0" smtClean="0">
              <a:latin typeface="Cambria" panose="02040503050406030204" pitchFamily="18" charset="0"/>
            </a:rPr>
            <a:t>10 Diciembre</a:t>
          </a:r>
          <a:endParaRPr lang="es-EC" sz="1200" dirty="0">
            <a:latin typeface="Cambria" panose="02040503050406030204" pitchFamily="18" charset="0"/>
          </a:endParaRPr>
        </a:p>
      </dgm:t>
    </dgm:pt>
    <dgm:pt modelId="{C1F8285F-0ADA-4952-8175-141DE2553D9A}" type="parTrans" cxnId="{267517AD-9CC7-4AD0-837B-897EA32F3595}">
      <dgm:prSet/>
      <dgm:spPr/>
      <dgm:t>
        <a:bodyPr/>
        <a:lstStyle/>
        <a:p>
          <a:endParaRPr lang="es-EC" sz="2800">
            <a:latin typeface="Cambria" panose="02040503050406030204" pitchFamily="18" charset="0"/>
          </a:endParaRPr>
        </a:p>
      </dgm:t>
    </dgm:pt>
    <dgm:pt modelId="{F7367CCD-F3A3-44DC-A6B4-A2C30783A87D}" type="sibTrans" cxnId="{267517AD-9CC7-4AD0-837B-897EA32F3595}">
      <dgm:prSet/>
      <dgm:spPr/>
      <dgm:t>
        <a:bodyPr/>
        <a:lstStyle/>
        <a:p>
          <a:endParaRPr lang="es-EC" sz="2800">
            <a:latin typeface="Cambria" panose="02040503050406030204" pitchFamily="18" charset="0"/>
          </a:endParaRPr>
        </a:p>
      </dgm:t>
    </dgm:pt>
    <dgm:pt modelId="{3DEBCF79-C41A-458E-9B2A-2666AE90088C}">
      <dgm:prSet phldrT="[Texto]" custT="1"/>
      <dgm:spPr/>
      <dgm:t>
        <a:bodyPr/>
        <a:lstStyle/>
        <a:p>
          <a:r>
            <a:rPr lang="es-EC" sz="1200" dirty="0" smtClean="0">
              <a:latin typeface="Cambria" panose="02040503050406030204" pitchFamily="18" charset="0"/>
            </a:rPr>
            <a:t>Estudiará el proyecto por programas, subprogramas.</a:t>
          </a:r>
          <a:endParaRPr lang="es-EC" sz="1200" dirty="0">
            <a:latin typeface="Cambria" panose="02040503050406030204" pitchFamily="18" charset="0"/>
          </a:endParaRPr>
        </a:p>
      </dgm:t>
    </dgm:pt>
    <dgm:pt modelId="{10ADE924-2C72-44D6-ADEA-198EC48177BC}" type="parTrans" cxnId="{58609EDF-5E49-4419-85C7-4D4D812CC96C}">
      <dgm:prSet/>
      <dgm:spPr/>
      <dgm:t>
        <a:bodyPr/>
        <a:lstStyle/>
        <a:p>
          <a:endParaRPr lang="es-EC" sz="2800">
            <a:latin typeface="Cambria" panose="02040503050406030204" pitchFamily="18" charset="0"/>
          </a:endParaRPr>
        </a:p>
      </dgm:t>
    </dgm:pt>
    <dgm:pt modelId="{A78F0C9B-2323-4CB0-8396-4623A1F6D225}" type="sibTrans" cxnId="{58609EDF-5E49-4419-85C7-4D4D812CC96C}">
      <dgm:prSet/>
      <dgm:spPr/>
      <dgm:t>
        <a:bodyPr/>
        <a:lstStyle/>
        <a:p>
          <a:endParaRPr lang="es-EC" sz="2800">
            <a:latin typeface="Cambria" panose="02040503050406030204" pitchFamily="18" charset="0"/>
          </a:endParaRPr>
        </a:p>
      </dgm:t>
    </dgm:pt>
    <dgm:pt modelId="{49E09117-9178-4844-90CE-231F11F38E71}">
      <dgm:prSet phldrT="[Texto]" custT="1"/>
      <dgm:spPr/>
      <dgm:t>
        <a:bodyPr/>
        <a:lstStyle/>
        <a:p>
          <a:r>
            <a:rPr lang="es-EC" sz="1200" dirty="0" smtClean="0">
              <a:latin typeface="Cambria" panose="02040503050406030204" pitchFamily="18" charset="0"/>
            </a:rPr>
            <a:t>No podrá aumentar la estimación ingresos</a:t>
          </a:r>
          <a:endParaRPr lang="es-EC" sz="1200" dirty="0">
            <a:latin typeface="Cambria" panose="02040503050406030204" pitchFamily="18" charset="0"/>
          </a:endParaRPr>
        </a:p>
      </dgm:t>
    </dgm:pt>
    <dgm:pt modelId="{B8DB34D6-8AFF-4533-BA9C-F4160608513A}" type="parTrans" cxnId="{526F4F83-F11E-44DA-B219-64F0CBA63319}">
      <dgm:prSet/>
      <dgm:spPr/>
      <dgm:t>
        <a:bodyPr/>
        <a:lstStyle/>
        <a:p>
          <a:endParaRPr lang="es-EC" sz="2800">
            <a:latin typeface="Cambria" panose="02040503050406030204" pitchFamily="18" charset="0"/>
          </a:endParaRPr>
        </a:p>
      </dgm:t>
    </dgm:pt>
    <dgm:pt modelId="{ABF4CBCA-51AC-4CFB-A614-31DBFE69633D}" type="sibTrans" cxnId="{526F4F83-F11E-44DA-B219-64F0CBA63319}">
      <dgm:prSet/>
      <dgm:spPr/>
      <dgm:t>
        <a:bodyPr/>
        <a:lstStyle/>
        <a:p>
          <a:endParaRPr lang="es-EC" sz="2800">
            <a:latin typeface="Cambria" panose="02040503050406030204" pitchFamily="18" charset="0"/>
          </a:endParaRPr>
        </a:p>
      </dgm:t>
    </dgm:pt>
    <dgm:pt modelId="{5062ADCF-0BB3-4425-AFF5-2BE1460DCD01}">
      <dgm:prSet phldrT="[Texto]" custT="1"/>
      <dgm:spPr/>
      <dgm:t>
        <a:bodyPr/>
        <a:lstStyle/>
        <a:p>
          <a:r>
            <a:rPr lang="es-EC" sz="1200" dirty="0" smtClean="0">
              <a:latin typeface="Cambria" panose="02040503050406030204" pitchFamily="18" charset="0"/>
            </a:rPr>
            <a:t>Existencias de ingresos no considerados.</a:t>
          </a:r>
          <a:endParaRPr lang="es-EC" sz="1200" dirty="0">
            <a:latin typeface="Cambria" panose="02040503050406030204" pitchFamily="18" charset="0"/>
          </a:endParaRPr>
        </a:p>
      </dgm:t>
    </dgm:pt>
    <dgm:pt modelId="{B1CF26E0-05EF-496A-84EF-E55D5D137C98}" type="parTrans" cxnId="{12808531-55B1-49C3-98F2-2F5B133C702D}">
      <dgm:prSet/>
      <dgm:spPr/>
      <dgm:t>
        <a:bodyPr/>
        <a:lstStyle/>
        <a:p>
          <a:endParaRPr lang="es-EC" sz="2800">
            <a:latin typeface="Cambria" panose="02040503050406030204" pitchFamily="18" charset="0"/>
          </a:endParaRPr>
        </a:p>
      </dgm:t>
    </dgm:pt>
    <dgm:pt modelId="{205FDF9C-37CB-42AE-AE2A-C31B9BE4A0BE}" type="sibTrans" cxnId="{12808531-55B1-49C3-98F2-2F5B133C702D}">
      <dgm:prSet/>
      <dgm:spPr/>
      <dgm:t>
        <a:bodyPr/>
        <a:lstStyle/>
        <a:p>
          <a:endParaRPr lang="es-EC" sz="2800">
            <a:latin typeface="Cambria" panose="02040503050406030204" pitchFamily="18" charset="0"/>
          </a:endParaRPr>
        </a:p>
      </dgm:t>
    </dgm:pt>
    <dgm:pt modelId="{477E3F49-EE01-4D13-AEBD-C55393E8F744}" type="pres">
      <dgm:prSet presAssocID="{337A8CAC-D49E-4767-A704-33FCD6F47201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A6769186-1794-46C0-B7F0-738B83F1F334}" type="pres">
      <dgm:prSet presAssocID="{5E720D0F-3915-4B05-874D-47CBC2C10C14}" presName="composite" presStyleCnt="0">
        <dgm:presLayoutVars>
          <dgm:chMax val="1"/>
          <dgm:chPref val="1"/>
        </dgm:presLayoutVars>
      </dgm:prSet>
      <dgm:spPr/>
    </dgm:pt>
    <dgm:pt modelId="{98010137-21DE-4CC1-9ACF-17BC535305F2}" type="pres">
      <dgm:prSet presAssocID="{5E720D0F-3915-4B05-874D-47CBC2C10C14}" presName="Accent" presStyleLbl="trAlignAcc1" presStyleIdx="0" presStyleCnt="3" custScaleY="103369">
        <dgm:presLayoutVars>
          <dgm:chMax val="0"/>
          <dgm:chPref val="0"/>
        </dgm:presLayoutVars>
      </dgm:prSet>
      <dgm:spPr/>
    </dgm:pt>
    <dgm:pt modelId="{8A231052-B968-49C0-8459-B230E70BD0A9}" type="pres">
      <dgm:prSet presAssocID="{5E720D0F-3915-4B05-874D-47CBC2C10C14}" presName="Image" presStyleLbl="alignImgPlace1" presStyleIdx="0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3CB49BC-A815-4566-B347-0B7670A93D11}" type="pres">
      <dgm:prSet presAssocID="{5E720D0F-3915-4B05-874D-47CBC2C10C14}" presName="ChildComposite" presStyleCnt="0"/>
      <dgm:spPr/>
    </dgm:pt>
    <dgm:pt modelId="{25622C97-FCB0-42AB-8B5E-D116A2229F44}" type="pres">
      <dgm:prSet presAssocID="{5E720D0F-3915-4B05-874D-47CBC2C10C14}" presName="Child" presStyleLbl="node1" presStyleIdx="0" presStyleCnt="3" custScaleY="1169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CB9198-BB29-4FE3-9B68-455659668AB3}" type="pres">
      <dgm:prSet presAssocID="{5E720D0F-3915-4B05-874D-47CBC2C10C14}" presName="Parent" presStyleLbl="revTx" presStyleIdx="0" presStyleCnt="3" custScaleY="11926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D140FF-4066-4F4C-B8E8-C698FA855F10}" type="pres">
      <dgm:prSet presAssocID="{7EB71E46-678F-47B0-A4BC-27A5FA323808}" presName="sibTrans" presStyleCnt="0"/>
      <dgm:spPr/>
    </dgm:pt>
    <dgm:pt modelId="{2264EAE6-97DF-4823-BC80-3B9F226C7900}" type="pres">
      <dgm:prSet presAssocID="{DC539BCB-B237-4158-AE8D-88727DB9C46A}" presName="composite" presStyleCnt="0">
        <dgm:presLayoutVars>
          <dgm:chMax val="1"/>
          <dgm:chPref val="1"/>
        </dgm:presLayoutVars>
      </dgm:prSet>
      <dgm:spPr/>
    </dgm:pt>
    <dgm:pt modelId="{6B5D6BFA-1D26-4B82-BEAB-B3B693632564}" type="pres">
      <dgm:prSet presAssocID="{DC539BCB-B237-4158-AE8D-88727DB9C46A}" presName="Accent" presStyleLbl="trAlignAcc1" presStyleIdx="1" presStyleCnt="3" custScaleY="103369">
        <dgm:presLayoutVars>
          <dgm:chMax val="0"/>
          <dgm:chPref val="0"/>
        </dgm:presLayoutVars>
      </dgm:prSet>
      <dgm:spPr/>
    </dgm:pt>
    <dgm:pt modelId="{4D5C3B7F-E88C-4036-9730-28F79924BE44}" type="pres">
      <dgm:prSet presAssocID="{DC539BCB-B237-4158-AE8D-88727DB9C46A}" presName="Image" presStyleLbl="alignImgPlace1" presStyleIdx="1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00F8DE0-232C-43C5-866E-3A5E6C8B88D9}" type="pres">
      <dgm:prSet presAssocID="{DC539BCB-B237-4158-AE8D-88727DB9C46A}" presName="ChildComposite" presStyleCnt="0"/>
      <dgm:spPr/>
    </dgm:pt>
    <dgm:pt modelId="{7BCD8092-BABF-4790-B317-3F9AD9A46782}" type="pres">
      <dgm:prSet presAssocID="{DC539BCB-B237-4158-AE8D-88727DB9C46A}" presName="Child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68186D-CE60-4B20-B413-3E40EAF291AE}" type="pres">
      <dgm:prSet presAssocID="{DC539BCB-B237-4158-AE8D-88727DB9C46A}" presName="Parent" presStyleLbl="revTx" presStyleIdx="1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A4D6F3-2154-42EA-819B-68D6A27AC395}" type="pres">
      <dgm:prSet presAssocID="{F7367CCD-F3A3-44DC-A6B4-A2C30783A87D}" presName="sibTrans" presStyleCnt="0"/>
      <dgm:spPr/>
    </dgm:pt>
    <dgm:pt modelId="{DB7544C9-A715-4C27-AA0D-D9B0B1AD482A}" type="pres">
      <dgm:prSet presAssocID="{49E09117-9178-4844-90CE-231F11F38E71}" presName="composite" presStyleCnt="0">
        <dgm:presLayoutVars>
          <dgm:chMax val="1"/>
          <dgm:chPref val="1"/>
        </dgm:presLayoutVars>
      </dgm:prSet>
      <dgm:spPr/>
    </dgm:pt>
    <dgm:pt modelId="{D95735AC-CE93-4AA2-87F8-BC04A37087E0}" type="pres">
      <dgm:prSet presAssocID="{49E09117-9178-4844-90CE-231F11F38E71}" presName="Accent" presStyleLbl="trAlignAcc1" presStyleIdx="2" presStyleCnt="3">
        <dgm:presLayoutVars>
          <dgm:chMax val="0"/>
          <dgm:chPref val="0"/>
        </dgm:presLayoutVars>
      </dgm:prSet>
      <dgm:spPr/>
    </dgm:pt>
    <dgm:pt modelId="{14615879-30B9-4830-81B1-7277E161FA3F}" type="pres">
      <dgm:prSet presAssocID="{49E09117-9178-4844-90CE-231F11F38E71}" presName="Image" presStyleLbl="alignImgPlace1" presStyleIdx="2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86E74E7-7F36-459A-99C6-8EA717BD06D3}" type="pres">
      <dgm:prSet presAssocID="{49E09117-9178-4844-90CE-231F11F38E71}" presName="ChildComposite" presStyleCnt="0"/>
      <dgm:spPr/>
    </dgm:pt>
    <dgm:pt modelId="{F00BCA57-1FD9-4AD2-8628-D3943BEFD595}" type="pres">
      <dgm:prSet presAssocID="{49E09117-9178-4844-90CE-231F11F38E71}" presName="Child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2E9CD4-CEB4-401B-9C83-7F0A715CDE4D}" type="pres">
      <dgm:prSet presAssocID="{49E09117-9178-4844-90CE-231F11F38E71}" presName="Parent" presStyleLbl="revTx" presStyleIdx="2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D801699-0826-4E50-94AF-68FD093EB73B}" srcId="{337A8CAC-D49E-4767-A704-33FCD6F47201}" destId="{5E720D0F-3915-4B05-874D-47CBC2C10C14}" srcOrd="0" destOrd="0" parTransId="{0614BBEE-5ECB-4A11-9F18-F211B09445EB}" sibTransId="{7EB71E46-678F-47B0-A4BC-27A5FA323808}"/>
    <dgm:cxn modelId="{49F84173-97DC-432B-AAEA-4E8C2EB3D378}" type="presOf" srcId="{337A8CAC-D49E-4767-A704-33FCD6F47201}" destId="{477E3F49-EE01-4D13-AEBD-C55393E8F744}" srcOrd="0" destOrd="0" presId="urn:microsoft.com/office/officeart/2008/layout/CaptionedPictures"/>
    <dgm:cxn modelId="{6A198072-C9CF-4944-9C4E-3C7B0F91280C}" type="presOf" srcId="{5062ADCF-0BB3-4425-AFF5-2BE1460DCD01}" destId="{F00BCA57-1FD9-4AD2-8628-D3943BEFD595}" srcOrd="0" destOrd="0" presId="urn:microsoft.com/office/officeart/2008/layout/CaptionedPictures"/>
    <dgm:cxn modelId="{DBC58656-D8FC-4919-9650-13A9C201742D}" type="presOf" srcId="{5E720D0F-3915-4B05-874D-47CBC2C10C14}" destId="{2FCB9198-BB29-4FE3-9B68-455659668AB3}" srcOrd="0" destOrd="0" presId="urn:microsoft.com/office/officeart/2008/layout/CaptionedPictures"/>
    <dgm:cxn modelId="{58609EDF-5E49-4419-85C7-4D4D812CC96C}" srcId="{DC539BCB-B237-4158-AE8D-88727DB9C46A}" destId="{3DEBCF79-C41A-458E-9B2A-2666AE90088C}" srcOrd="0" destOrd="0" parTransId="{10ADE924-2C72-44D6-ADEA-198EC48177BC}" sibTransId="{A78F0C9B-2323-4CB0-8396-4623A1F6D225}"/>
    <dgm:cxn modelId="{E904E85E-7E7F-43FA-B713-DDC7E96BFC80}" type="presOf" srcId="{49E09117-9178-4844-90CE-231F11F38E71}" destId="{482E9CD4-CEB4-401B-9C83-7F0A715CDE4D}" srcOrd="0" destOrd="0" presId="urn:microsoft.com/office/officeart/2008/layout/CaptionedPictures"/>
    <dgm:cxn modelId="{55411838-B92C-4A27-901A-F2976D33DF81}" type="presOf" srcId="{DC539BCB-B237-4158-AE8D-88727DB9C46A}" destId="{9D68186D-CE60-4B20-B413-3E40EAF291AE}" srcOrd="0" destOrd="0" presId="urn:microsoft.com/office/officeart/2008/layout/CaptionedPictures"/>
    <dgm:cxn modelId="{526F4F83-F11E-44DA-B219-64F0CBA63319}" srcId="{337A8CAC-D49E-4767-A704-33FCD6F47201}" destId="{49E09117-9178-4844-90CE-231F11F38E71}" srcOrd="2" destOrd="0" parTransId="{B8DB34D6-8AFF-4533-BA9C-F4160608513A}" sibTransId="{ABF4CBCA-51AC-4CFB-A614-31DBFE69633D}"/>
    <dgm:cxn modelId="{12808531-55B1-49C3-98F2-2F5B133C702D}" srcId="{49E09117-9178-4844-90CE-231F11F38E71}" destId="{5062ADCF-0BB3-4425-AFF5-2BE1460DCD01}" srcOrd="0" destOrd="0" parTransId="{B1CF26E0-05EF-496A-84EF-E55D5D137C98}" sibTransId="{205FDF9C-37CB-42AE-AE2A-C31B9BE4A0BE}"/>
    <dgm:cxn modelId="{F0FA8A96-2784-4CF6-9283-41EEAE7E33BF}" type="presOf" srcId="{9A99D97B-D439-4E6D-89BF-2C3D306D5179}" destId="{25622C97-FCB0-42AB-8B5E-D116A2229F44}" srcOrd="0" destOrd="0" presId="urn:microsoft.com/office/officeart/2008/layout/CaptionedPictures"/>
    <dgm:cxn modelId="{F18027EC-2BF7-4556-B24D-EF4E7770AA37}" srcId="{5E720D0F-3915-4B05-874D-47CBC2C10C14}" destId="{9A99D97B-D439-4E6D-89BF-2C3D306D5179}" srcOrd="0" destOrd="0" parTransId="{E400AFA8-0296-4B93-A455-7003271E4482}" sibTransId="{127D276F-4309-4D71-B47D-EEAECA498598}"/>
    <dgm:cxn modelId="{267517AD-9CC7-4AD0-837B-897EA32F3595}" srcId="{337A8CAC-D49E-4767-A704-33FCD6F47201}" destId="{DC539BCB-B237-4158-AE8D-88727DB9C46A}" srcOrd="1" destOrd="0" parTransId="{C1F8285F-0ADA-4952-8175-141DE2553D9A}" sibTransId="{F7367CCD-F3A3-44DC-A6B4-A2C30783A87D}"/>
    <dgm:cxn modelId="{1EB40AB7-E7E9-4381-910A-712A7F42DE04}" type="presOf" srcId="{3DEBCF79-C41A-458E-9B2A-2666AE90088C}" destId="{7BCD8092-BABF-4790-B317-3F9AD9A46782}" srcOrd="0" destOrd="0" presId="urn:microsoft.com/office/officeart/2008/layout/CaptionedPictures"/>
    <dgm:cxn modelId="{287B4110-E130-4FA9-8821-43D049F0193E}" type="presParOf" srcId="{477E3F49-EE01-4D13-AEBD-C55393E8F744}" destId="{A6769186-1794-46C0-B7F0-738B83F1F334}" srcOrd="0" destOrd="0" presId="urn:microsoft.com/office/officeart/2008/layout/CaptionedPictures"/>
    <dgm:cxn modelId="{BF0598E4-724A-4DF1-B271-019615C93B29}" type="presParOf" srcId="{A6769186-1794-46C0-B7F0-738B83F1F334}" destId="{98010137-21DE-4CC1-9ACF-17BC535305F2}" srcOrd="0" destOrd="0" presId="urn:microsoft.com/office/officeart/2008/layout/CaptionedPictures"/>
    <dgm:cxn modelId="{610552D4-C7E3-4559-8111-963CF4E79373}" type="presParOf" srcId="{A6769186-1794-46C0-B7F0-738B83F1F334}" destId="{8A231052-B968-49C0-8459-B230E70BD0A9}" srcOrd="1" destOrd="0" presId="urn:microsoft.com/office/officeart/2008/layout/CaptionedPictures"/>
    <dgm:cxn modelId="{390CC6B5-08DF-499C-9BD3-E34C086783AC}" type="presParOf" srcId="{A6769186-1794-46C0-B7F0-738B83F1F334}" destId="{C3CB49BC-A815-4566-B347-0B7670A93D11}" srcOrd="2" destOrd="0" presId="urn:microsoft.com/office/officeart/2008/layout/CaptionedPictures"/>
    <dgm:cxn modelId="{A24AD855-A90C-400A-814F-4C1FBC78E17E}" type="presParOf" srcId="{C3CB49BC-A815-4566-B347-0B7670A93D11}" destId="{25622C97-FCB0-42AB-8B5E-D116A2229F44}" srcOrd="0" destOrd="0" presId="urn:microsoft.com/office/officeart/2008/layout/CaptionedPictures"/>
    <dgm:cxn modelId="{D78527BE-99F0-4E36-BAFA-B558B0D25E56}" type="presParOf" srcId="{C3CB49BC-A815-4566-B347-0B7670A93D11}" destId="{2FCB9198-BB29-4FE3-9B68-455659668AB3}" srcOrd="1" destOrd="0" presId="urn:microsoft.com/office/officeart/2008/layout/CaptionedPictures"/>
    <dgm:cxn modelId="{DE674DA9-8BA1-4927-8CD5-8E6949E00475}" type="presParOf" srcId="{477E3F49-EE01-4D13-AEBD-C55393E8F744}" destId="{AED140FF-4066-4F4C-B8E8-C698FA855F10}" srcOrd="1" destOrd="0" presId="urn:microsoft.com/office/officeart/2008/layout/CaptionedPictures"/>
    <dgm:cxn modelId="{89A123E5-B42B-41B6-B0FE-6E5B72125D15}" type="presParOf" srcId="{477E3F49-EE01-4D13-AEBD-C55393E8F744}" destId="{2264EAE6-97DF-4823-BC80-3B9F226C7900}" srcOrd="2" destOrd="0" presId="urn:microsoft.com/office/officeart/2008/layout/CaptionedPictures"/>
    <dgm:cxn modelId="{B233918A-8D0A-4CD2-8FDF-33487A4BDAA9}" type="presParOf" srcId="{2264EAE6-97DF-4823-BC80-3B9F226C7900}" destId="{6B5D6BFA-1D26-4B82-BEAB-B3B693632564}" srcOrd="0" destOrd="0" presId="urn:microsoft.com/office/officeart/2008/layout/CaptionedPictures"/>
    <dgm:cxn modelId="{39EE2ECF-69B8-4F96-8AEC-E1FDC8DA5567}" type="presParOf" srcId="{2264EAE6-97DF-4823-BC80-3B9F226C7900}" destId="{4D5C3B7F-E88C-4036-9730-28F79924BE44}" srcOrd="1" destOrd="0" presId="urn:microsoft.com/office/officeart/2008/layout/CaptionedPictures"/>
    <dgm:cxn modelId="{B13E70A3-86FC-40B3-A6C0-5C4861F7E222}" type="presParOf" srcId="{2264EAE6-97DF-4823-BC80-3B9F226C7900}" destId="{800F8DE0-232C-43C5-866E-3A5E6C8B88D9}" srcOrd="2" destOrd="0" presId="urn:microsoft.com/office/officeart/2008/layout/CaptionedPictures"/>
    <dgm:cxn modelId="{439CCEEE-3FC9-4966-8EAE-0335C9491D01}" type="presParOf" srcId="{800F8DE0-232C-43C5-866E-3A5E6C8B88D9}" destId="{7BCD8092-BABF-4790-B317-3F9AD9A46782}" srcOrd="0" destOrd="0" presId="urn:microsoft.com/office/officeart/2008/layout/CaptionedPictures"/>
    <dgm:cxn modelId="{68E28FEA-4793-4027-8E79-7E8761645C62}" type="presParOf" srcId="{800F8DE0-232C-43C5-866E-3A5E6C8B88D9}" destId="{9D68186D-CE60-4B20-B413-3E40EAF291AE}" srcOrd="1" destOrd="0" presId="urn:microsoft.com/office/officeart/2008/layout/CaptionedPictures"/>
    <dgm:cxn modelId="{A0C3CF84-A1C1-435F-8CE0-7B8EBFAE7C2D}" type="presParOf" srcId="{477E3F49-EE01-4D13-AEBD-C55393E8F744}" destId="{49A4D6F3-2154-42EA-819B-68D6A27AC395}" srcOrd="3" destOrd="0" presId="urn:microsoft.com/office/officeart/2008/layout/CaptionedPictures"/>
    <dgm:cxn modelId="{457841AD-05D1-4C81-B39D-38665F110BA5}" type="presParOf" srcId="{477E3F49-EE01-4D13-AEBD-C55393E8F744}" destId="{DB7544C9-A715-4C27-AA0D-D9B0B1AD482A}" srcOrd="4" destOrd="0" presId="urn:microsoft.com/office/officeart/2008/layout/CaptionedPictures"/>
    <dgm:cxn modelId="{C9B151C9-5B6D-4B25-9837-8559EBF00FAE}" type="presParOf" srcId="{DB7544C9-A715-4C27-AA0D-D9B0B1AD482A}" destId="{D95735AC-CE93-4AA2-87F8-BC04A37087E0}" srcOrd="0" destOrd="0" presId="urn:microsoft.com/office/officeart/2008/layout/CaptionedPictures"/>
    <dgm:cxn modelId="{087699AB-A493-44E8-A3C5-AD6441351037}" type="presParOf" srcId="{DB7544C9-A715-4C27-AA0D-D9B0B1AD482A}" destId="{14615879-30B9-4830-81B1-7277E161FA3F}" srcOrd="1" destOrd="0" presId="urn:microsoft.com/office/officeart/2008/layout/CaptionedPictures"/>
    <dgm:cxn modelId="{1D705B9B-816D-4DBA-AD9D-DEEFF71A73CA}" type="presParOf" srcId="{DB7544C9-A715-4C27-AA0D-D9B0B1AD482A}" destId="{786E74E7-7F36-459A-99C6-8EA717BD06D3}" srcOrd="2" destOrd="0" presId="urn:microsoft.com/office/officeart/2008/layout/CaptionedPictures"/>
    <dgm:cxn modelId="{241CEC4E-44F4-458E-93A4-4DA8D9412350}" type="presParOf" srcId="{786E74E7-7F36-459A-99C6-8EA717BD06D3}" destId="{F00BCA57-1FD9-4AD2-8628-D3943BEFD595}" srcOrd="0" destOrd="0" presId="urn:microsoft.com/office/officeart/2008/layout/CaptionedPictures"/>
    <dgm:cxn modelId="{0A25AE60-6E1F-4B37-80C5-417F36B5F67A}" type="presParOf" srcId="{786E74E7-7F36-459A-99C6-8EA717BD06D3}" destId="{482E9CD4-CEB4-401B-9C83-7F0A715CDE4D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37A8CAC-D49E-4767-A704-33FCD6F47201}" type="doc">
      <dgm:prSet loTypeId="urn:microsoft.com/office/officeart/2008/layout/CaptionedPictures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5E720D0F-3915-4B05-874D-47CBC2C10C14}">
      <dgm:prSet phldrT="[Texto]" custT="1"/>
      <dgm:spPr/>
      <dgm:t>
        <a:bodyPr/>
        <a:lstStyle/>
        <a:p>
          <a:r>
            <a:rPr lang="es-EC" sz="1200" dirty="0" smtClean="0">
              <a:latin typeface="Cambria" panose="02040503050406030204" pitchFamily="18" charset="0"/>
            </a:rPr>
            <a:t>Sancionará</a:t>
          </a:r>
          <a:r>
            <a:rPr lang="es-EC" sz="1200" baseline="0" dirty="0" smtClean="0">
              <a:latin typeface="Cambria" panose="02040503050406030204" pitchFamily="18" charset="0"/>
            </a:rPr>
            <a:t> en tres días</a:t>
          </a:r>
          <a:endParaRPr lang="es-EC" sz="1200" dirty="0">
            <a:latin typeface="Cambria" panose="02040503050406030204" pitchFamily="18" charset="0"/>
          </a:endParaRPr>
        </a:p>
      </dgm:t>
    </dgm:pt>
    <dgm:pt modelId="{0614BBEE-5ECB-4A11-9F18-F211B09445EB}" type="parTrans" cxnId="{4D801699-0826-4E50-94AF-68FD093EB73B}">
      <dgm:prSet/>
      <dgm:spPr/>
      <dgm:t>
        <a:bodyPr/>
        <a:lstStyle/>
        <a:p>
          <a:endParaRPr lang="es-EC" sz="2800">
            <a:latin typeface="Cambria" panose="02040503050406030204" pitchFamily="18" charset="0"/>
          </a:endParaRPr>
        </a:p>
      </dgm:t>
    </dgm:pt>
    <dgm:pt modelId="{7EB71E46-678F-47B0-A4BC-27A5FA323808}" type="sibTrans" cxnId="{4D801699-0826-4E50-94AF-68FD093EB73B}">
      <dgm:prSet/>
      <dgm:spPr/>
      <dgm:t>
        <a:bodyPr/>
        <a:lstStyle/>
        <a:p>
          <a:endParaRPr lang="es-EC" sz="2800">
            <a:latin typeface="Cambria" panose="02040503050406030204" pitchFamily="18" charset="0"/>
          </a:endParaRPr>
        </a:p>
      </dgm:t>
    </dgm:pt>
    <dgm:pt modelId="{9A99D97B-D439-4E6D-89BF-2C3D306D5179}">
      <dgm:prSet phldrT="[Texto]" custT="1"/>
      <dgm:spPr/>
      <dgm:t>
        <a:bodyPr/>
        <a:lstStyle/>
        <a:p>
          <a:r>
            <a:rPr lang="es-EC" sz="1200" dirty="0" smtClean="0">
              <a:latin typeface="Cambria" panose="02040503050406030204" pitchFamily="18" charset="0"/>
            </a:rPr>
            <a:t>A</a:t>
          </a:r>
          <a:r>
            <a:rPr lang="es-EC" sz="1200" baseline="0" dirty="0" smtClean="0">
              <a:latin typeface="Cambria" panose="02040503050406030204" pitchFamily="18" charset="0"/>
            </a:rPr>
            <a:t> partir del primero de Enero</a:t>
          </a:r>
          <a:endParaRPr lang="es-EC" sz="1200" dirty="0">
            <a:latin typeface="Cambria" panose="02040503050406030204" pitchFamily="18" charset="0"/>
          </a:endParaRPr>
        </a:p>
      </dgm:t>
    </dgm:pt>
    <dgm:pt modelId="{E400AFA8-0296-4B93-A455-7003271E4482}" type="parTrans" cxnId="{F18027EC-2BF7-4556-B24D-EF4E7770AA37}">
      <dgm:prSet/>
      <dgm:spPr/>
      <dgm:t>
        <a:bodyPr/>
        <a:lstStyle/>
        <a:p>
          <a:endParaRPr lang="es-EC" sz="2800">
            <a:latin typeface="Cambria" panose="02040503050406030204" pitchFamily="18" charset="0"/>
          </a:endParaRPr>
        </a:p>
      </dgm:t>
    </dgm:pt>
    <dgm:pt modelId="{127D276F-4309-4D71-B47D-EEAECA498598}" type="sibTrans" cxnId="{F18027EC-2BF7-4556-B24D-EF4E7770AA37}">
      <dgm:prSet/>
      <dgm:spPr/>
      <dgm:t>
        <a:bodyPr/>
        <a:lstStyle/>
        <a:p>
          <a:endParaRPr lang="es-EC" sz="2800">
            <a:latin typeface="Cambria" panose="02040503050406030204" pitchFamily="18" charset="0"/>
          </a:endParaRPr>
        </a:p>
      </dgm:t>
    </dgm:pt>
    <dgm:pt modelId="{DC539BCB-B237-4158-AE8D-88727DB9C46A}">
      <dgm:prSet phldrT="[Texto]" custT="1"/>
      <dgm:spPr/>
      <dgm:t>
        <a:bodyPr/>
        <a:lstStyle/>
        <a:p>
          <a:r>
            <a:rPr lang="es-EC" sz="1200" smtClean="0">
              <a:latin typeface="Cambria" panose="02040503050406030204" pitchFamily="18" charset="0"/>
            </a:rPr>
            <a:t>Grupo de Atención Prioritaria</a:t>
          </a:r>
          <a:endParaRPr lang="es-EC" sz="1200" dirty="0">
            <a:latin typeface="Cambria" panose="02040503050406030204" pitchFamily="18" charset="0"/>
          </a:endParaRPr>
        </a:p>
      </dgm:t>
    </dgm:pt>
    <dgm:pt modelId="{C1F8285F-0ADA-4952-8175-141DE2553D9A}" type="parTrans" cxnId="{267517AD-9CC7-4AD0-837B-897EA32F3595}">
      <dgm:prSet/>
      <dgm:spPr/>
      <dgm:t>
        <a:bodyPr/>
        <a:lstStyle/>
        <a:p>
          <a:endParaRPr lang="es-EC" sz="2800">
            <a:latin typeface="Cambria" panose="02040503050406030204" pitchFamily="18" charset="0"/>
          </a:endParaRPr>
        </a:p>
      </dgm:t>
    </dgm:pt>
    <dgm:pt modelId="{F7367CCD-F3A3-44DC-A6B4-A2C30783A87D}" type="sibTrans" cxnId="{267517AD-9CC7-4AD0-837B-897EA32F3595}">
      <dgm:prSet/>
      <dgm:spPr/>
      <dgm:t>
        <a:bodyPr/>
        <a:lstStyle/>
        <a:p>
          <a:endParaRPr lang="es-EC" sz="2800">
            <a:latin typeface="Cambria" panose="02040503050406030204" pitchFamily="18" charset="0"/>
          </a:endParaRPr>
        </a:p>
      </dgm:t>
    </dgm:pt>
    <dgm:pt modelId="{3DEBCF79-C41A-458E-9B2A-2666AE90088C}">
      <dgm:prSet phldrT="[Texto]" custT="1"/>
      <dgm:spPr/>
      <dgm:t>
        <a:bodyPr/>
        <a:lstStyle/>
        <a:p>
          <a:r>
            <a:rPr lang="es-EC" sz="1200" dirty="0" smtClean="0">
              <a:latin typeface="Cambria" panose="02040503050406030204" pitchFamily="18" charset="0"/>
            </a:rPr>
            <a:t>10%</a:t>
          </a:r>
          <a:r>
            <a:rPr lang="es-EC" sz="1200" baseline="0" dirty="0" smtClean="0">
              <a:latin typeface="Cambria" panose="02040503050406030204" pitchFamily="18" charset="0"/>
            </a:rPr>
            <a:t> de los ingresos</a:t>
          </a:r>
          <a:endParaRPr lang="es-EC" sz="1200" dirty="0">
            <a:latin typeface="Cambria" panose="02040503050406030204" pitchFamily="18" charset="0"/>
          </a:endParaRPr>
        </a:p>
      </dgm:t>
    </dgm:pt>
    <dgm:pt modelId="{10ADE924-2C72-44D6-ADEA-198EC48177BC}" type="parTrans" cxnId="{58609EDF-5E49-4419-85C7-4D4D812CC96C}">
      <dgm:prSet/>
      <dgm:spPr/>
      <dgm:t>
        <a:bodyPr/>
        <a:lstStyle/>
        <a:p>
          <a:endParaRPr lang="es-EC" sz="2800">
            <a:latin typeface="Cambria" panose="02040503050406030204" pitchFamily="18" charset="0"/>
          </a:endParaRPr>
        </a:p>
      </dgm:t>
    </dgm:pt>
    <dgm:pt modelId="{A78F0C9B-2323-4CB0-8396-4623A1F6D225}" type="sibTrans" cxnId="{58609EDF-5E49-4419-85C7-4D4D812CC96C}">
      <dgm:prSet/>
      <dgm:spPr/>
      <dgm:t>
        <a:bodyPr/>
        <a:lstStyle/>
        <a:p>
          <a:endParaRPr lang="es-EC" sz="2800">
            <a:latin typeface="Cambria" panose="02040503050406030204" pitchFamily="18" charset="0"/>
          </a:endParaRPr>
        </a:p>
      </dgm:t>
    </dgm:pt>
    <dgm:pt modelId="{477E3F49-EE01-4D13-AEBD-C55393E8F744}" type="pres">
      <dgm:prSet presAssocID="{337A8CAC-D49E-4767-A704-33FCD6F47201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A6769186-1794-46C0-B7F0-738B83F1F334}" type="pres">
      <dgm:prSet presAssocID="{5E720D0F-3915-4B05-874D-47CBC2C10C14}" presName="composite" presStyleCnt="0">
        <dgm:presLayoutVars>
          <dgm:chMax val="1"/>
          <dgm:chPref val="1"/>
        </dgm:presLayoutVars>
      </dgm:prSet>
      <dgm:spPr/>
    </dgm:pt>
    <dgm:pt modelId="{98010137-21DE-4CC1-9ACF-17BC535305F2}" type="pres">
      <dgm:prSet presAssocID="{5E720D0F-3915-4B05-874D-47CBC2C10C14}" presName="Accent" presStyleLbl="trAlignAcc1" presStyleIdx="0" presStyleCnt="2" custScaleY="103369">
        <dgm:presLayoutVars>
          <dgm:chMax val="0"/>
          <dgm:chPref val="0"/>
        </dgm:presLayoutVars>
      </dgm:prSet>
      <dgm:spPr/>
    </dgm:pt>
    <dgm:pt modelId="{8A231052-B968-49C0-8459-B230E70BD0A9}" type="pres">
      <dgm:prSet presAssocID="{5E720D0F-3915-4B05-874D-47CBC2C10C14}" presName="Image" presStyleLbl="alignImgPlace1" presStyleIdx="0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3CB49BC-A815-4566-B347-0B7670A93D11}" type="pres">
      <dgm:prSet presAssocID="{5E720D0F-3915-4B05-874D-47CBC2C10C14}" presName="ChildComposite" presStyleCnt="0"/>
      <dgm:spPr/>
    </dgm:pt>
    <dgm:pt modelId="{25622C97-FCB0-42AB-8B5E-D116A2229F44}" type="pres">
      <dgm:prSet presAssocID="{5E720D0F-3915-4B05-874D-47CBC2C10C14}" presName="Child" presStyleLbl="node1" presStyleIdx="0" presStyleCnt="2" custScaleY="1169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CB9198-BB29-4FE3-9B68-455659668AB3}" type="pres">
      <dgm:prSet presAssocID="{5E720D0F-3915-4B05-874D-47CBC2C10C14}" presName="Parent" presStyleLbl="revTx" presStyleIdx="0" presStyleCnt="2" custScaleY="11926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D140FF-4066-4F4C-B8E8-C698FA855F10}" type="pres">
      <dgm:prSet presAssocID="{7EB71E46-678F-47B0-A4BC-27A5FA323808}" presName="sibTrans" presStyleCnt="0"/>
      <dgm:spPr/>
    </dgm:pt>
    <dgm:pt modelId="{2264EAE6-97DF-4823-BC80-3B9F226C7900}" type="pres">
      <dgm:prSet presAssocID="{DC539BCB-B237-4158-AE8D-88727DB9C46A}" presName="composite" presStyleCnt="0">
        <dgm:presLayoutVars>
          <dgm:chMax val="1"/>
          <dgm:chPref val="1"/>
        </dgm:presLayoutVars>
      </dgm:prSet>
      <dgm:spPr/>
    </dgm:pt>
    <dgm:pt modelId="{6B5D6BFA-1D26-4B82-BEAB-B3B693632564}" type="pres">
      <dgm:prSet presAssocID="{DC539BCB-B237-4158-AE8D-88727DB9C46A}" presName="Accent" presStyleLbl="trAlignAcc1" presStyleIdx="1" presStyleCnt="2" custScaleY="103369">
        <dgm:presLayoutVars>
          <dgm:chMax val="0"/>
          <dgm:chPref val="0"/>
        </dgm:presLayoutVars>
      </dgm:prSet>
      <dgm:spPr/>
    </dgm:pt>
    <dgm:pt modelId="{4D5C3B7F-E88C-4036-9730-28F79924BE44}" type="pres">
      <dgm:prSet presAssocID="{DC539BCB-B237-4158-AE8D-88727DB9C46A}" presName="Image" presStyleLbl="alignImgPlace1" presStyleIdx="1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00F8DE0-232C-43C5-866E-3A5E6C8B88D9}" type="pres">
      <dgm:prSet presAssocID="{DC539BCB-B237-4158-AE8D-88727DB9C46A}" presName="ChildComposite" presStyleCnt="0"/>
      <dgm:spPr/>
    </dgm:pt>
    <dgm:pt modelId="{7BCD8092-BABF-4790-B317-3F9AD9A46782}" type="pres">
      <dgm:prSet presAssocID="{DC539BCB-B237-4158-AE8D-88727DB9C46A}" presName="Child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68186D-CE60-4B20-B413-3E40EAF291AE}" type="pres">
      <dgm:prSet presAssocID="{DC539BCB-B237-4158-AE8D-88727DB9C46A}" presName="Parent" presStyleLbl="revTx" presStyleIdx="1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813FB32-37BC-4834-9EA8-E9CB3E728F4C}" type="presOf" srcId="{337A8CAC-D49E-4767-A704-33FCD6F47201}" destId="{477E3F49-EE01-4D13-AEBD-C55393E8F744}" srcOrd="0" destOrd="0" presId="urn:microsoft.com/office/officeart/2008/layout/CaptionedPictures"/>
    <dgm:cxn modelId="{858DD0BB-CFBF-4551-8ECB-EB123F6D26CA}" type="presOf" srcId="{5E720D0F-3915-4B05-874D-47CBC2C10C14}" destId="{2FCB9198-BB29-4FE3-9B68-455659668AB3}" srcOrd="0" destOrd="0" presId="urn:microsoft.com/office/officeart/2008/layout/CaptionedPictures"/>
    <dgm:cxn modelId="{4D801699-0826-4E50-94AF-68FD093EB73B}" srcId="{337A8CAC-D49E-4767-A704-33FCD6F47201}" destId="{5E720D0F-3915-4B05-874D-47CBC2C10C14}" srcOrd="0" destOrd="0" parTransId="{0614BBEE-5ECB-4A11-9F18-F211B09445EB}" sibTransId="{7EB71E46-678F-47B0-A4BC-27A5FA323808}"/>
    <dgm:cxn modelId="{DBA17A48-2663-4792-9002-2EABDF752F95}" type="presOf" srcId="{DC539BCB-B237-4158-AE8D-88727DB9C46A}" destId="{9D68186D-CE60-4B20-B413-3E40EAF291AE}" srcOrd="0" destOrd="0" presId="urn:microsoft.com/office/officeart/2008/layout/CaptionedPictures"/>
    <dgm:cxn modelId="{58609EDF-5E49-4419-85C7-4D4D812CC96C}" srcId="{DC539BCB-B237-4158-AE8D-88727DB9C46A}" destId="{3DEBCF79-C41A-458E-9B2A-2666AE90088C}" srcOrd="0" destOrd="0" parTransId="{10ADE924-2C72-44D6-ADEA-198EC48177BC}" sibTransId="{A78F0C9B-2323-4CB0-8396-4623A1F6D225}"/>
    <dgm:cxn modelId="{6E573715-56CC-4CC8-B3AB-DF907DF1E160}" type="presOf" srcId="{3DEBCF79-C41A-458E-9B2A-2666AE90088C}" destId="{7BCD8092-BABF-4790-B317-3F9AD9A46782}" srcOrd="0" destOrd="0" presId="urn:microsoft.com/office/officeart/2008/layout/CaptionedPictures"/>
    <dgm:cxn modelId="{F18027EC-2BF7-4556-B24D-EF4E7770AA37}" srcId="{5E720D0F-3915-4B05-874D-47CBC2C10C14}" destId="{9A99D97B-D439-4E6D-89BF-2C3D306D5179}" srcOrd="0" destOrd="0" parTransId="{E400AFA8-0296-4B93-A455-7003271E4482}" sibTransId="{127D276F-4309-4D71-B47D-EEAECA498598}"/>
    <dgm:cxn modelId="{267517AD-9CC7-4AD0-837B-897EA32F3595}" srcId="{337A8CAC-D49E-4767-A704-33FCD6F47201}" destId="{DC539BCB-B237-4158-AE8D-88727DB9C46A}" srcOrd="1" destOrd="0" parTransId="{C1F8285F-0ADA-4952-8175-141DE2553D9A}" sibTransId="{F7367CCD-F3A3-44DC-A6B4-A2C30783A87D}"/>
    <dgm:cxn modelId="{D30A9ABD-768A-42BE-BF9D-3EFC9F836F82}" type="presOf" srcId="{9A99D97B-D439-4E6D-89BF-2C3D306D5179}" destId="{25622C97-FCB0-42AB-8B5E-D116A2229F44}" srcOrd="0" destOrd="0" presId="urn:microsoft.com/office/officeart/2008/layout/CaptionedPictures"/>
    <dgm:cxn modelId="{5B3864BA-FDBC-4538-83BB-6E304F01DA1B}" type="presParOf" srcId="{477E3F49-EE01-4D13-AEBD-C55393E8F744}" destId="{A6769186-1794-46C0-B7F0-738B83F1F334}" srcOrd="0" destOrd="0" presId="urn:microsoft.com/office/officeart/2008/layout/CaptionedPictures"/>
    <dgm:cxn modelId="{7F88175E-0B54-43B1-9AF8-E05739771528}" type="presParOf" srcId="{A6769186-1794-46C0-B7F0-738B83F1F334}" destId="{98010137-21DE-4CC1-9ACF-17BC535305F2}" srcOrd="0" destOrd="0" presId="urn:microsoft.com/office/officeart/2008/layout/CaptionedPictures"/>
    <dgm:cxn modelId="{A337FEA1-D8AF-407F-B301-727459880F3B}" type="presParOf" srcId="{A6769186-1794-46C0-B7F0-738B83F1F334}" destId="{8A231052-B968-49C0-8459-B230E70BD0A9}" srcOrd="1" destOrd="0" presId="urn:microsoft.com/office/officeart/2008/layout/CaptionedPictures"/>
    <dgm:cxn modelId="{199AE520-CACF-46E2-BA77-698734ACF82B}" type="presParOf" srcId="{A6769186-1794-46C0-B7F0-738B83F1F334}" destId="{C3CB49BC-A815-4566-B347-0B7670A93D11}" srcOrd="2" destOrd="0" presId="urn:microsoft.com/office/officeart/2008/layout/CaptionedPictures"/>
    <dgm:cxn modelId="{1C8DDAA7-7939-4B75-9E2D-6E40100D41CE}" type="presParOf" srcId="{C3CB49BC-A815-4566-B347-0B7670A93D11}" destId="{25622C97-FCB0-42AB-8B5E-D116A2229F44}" srcOrd="0" destOrd="0" presId="urn:microsoft.com/office/officeart/2008/layout/CaptionedPictures"/>
    <dgm:cxn modelId="{E0F53DB5-572B-4902-A8B8-07EBA0D21331}" type="presParOf" srcId="{C3CB49BC-A815-4566-B347-0B7670A93D11}" destId="{2FCB9198-BB29-4FE3-9B68-455659668AB3}" srcOrd="1" destOrd="0" presId="urn:microsoft.com/office/officeart/2008/layout/CaptionedPictures"/>
    <dgm:cxn modelId="{D56D7F6F-FD7F-4061-A7C6-C4CA791A1864}" type="presParOf" srcId="{477E3F49-EE01-4D13-AEBD-C55393E8F744}" destId="{AED140FF-4066-4F4C-B8E8-C698FA855F10}" srcOrd="1" destOrd="0" presId="urn:microsoft.com/office/officeart/2008/layout/CaptionedPictures"/>
    <dgm:cxn modelId="{843E2007-ED22-48BA-B293-65750BF8DFF2}" type="presParOf" srcId="{477E3F49-EE01-4D13-AEBD-C55393E8F744}" destId="{2264EAE6-97DF-4823-BC80-3B9F226C7900}" srcOrd="2" destOrd="0" presId="urn:microsoft.com/office/officeart/2008/layout/CaptionedPictures"/>
    <dgm:cxn modelId="{D5446209-9222-47C3-9667-F0E72802DAFC}" type="presParOf" srcId="{2264EAE6-97DF-4823-BC80-3B9F226C7900}" destId="{6B5D6BFA-1D26-4B82-BEAB-B3B693632564}" srcOrd="0" destOrd="0" presId="urn:microsoft.com/office/officeart/2008/layout/CaptionedPictures"/>
    <dgm:cxn modelId="{C68D5FBE-666B-4752-9D11-56F2D50BCA6E}" type="presParOf" srcId="{2264EAE6-97DF-4823-BC80-3B9F226C7900}" destId="{4D5C3B7F-E88C-4036-9730-28F79924BE44}" srcOrd="1" destOrd="0" presId="urn:microsoft.com/office/officeart/2008/layout/CaptionedPictures"/>
    <dgm:cxn modelId="{D2C05D9D-59A0-48D6-B470-AE96EB48F52C}" type="presParOf" srcId="{2264EAE6-97DF-4823-BC80-3B9F226C7900}" destId="{800F8DE0-232C-43C5-866E-3A5E6C8B88D9}" srcOrd="2" destOrd="0" presId="urn:microsoft.com/office/officeart/2008/layout/CaptionedPictures"/>
    <dgm:cxn modelId="{D1D441C3-459A-4BAA-93A9-61FE3C11C421}" type="presParOf" srcId="{800F8DE0-232C-43C5-866E-3A5E6C8B88D9}" destId="{7BCD8092-BABF-4790-B317-3F9AD9A46782}" srcOrd="0" destOrd="0" presId="urn:microsoft.com/office/officeart/2008/layout/CaptionedPictures"/>
    <dgm:cxn modelId="{194B3621-EB80-4843-BDFC-0AB5BE0F8A3A}" type="presParOf" srcId="{800F8DE0-232C-43C5-866E-3A5E6C8B88D9}" destId="{9D68186D-CE60-4B20-B413-3E40EAF291A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F3A17ED-E9C7-49CB-A3F6-86539C0439B1}" type="doc">
      <dgm:prSet loTypeId="urn:microsoft.com/office/officeart/2005/8/layout/lProcess2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202DC7C3-763B-43A9-929D-414E35CF16A8}">
      <dgm:prSet phldrT="[Texto]"/>
      <dgm:spPr/>
      <dgm:t>
        <a:bodyPr/>
        <a:lstStyle/>
        <a:p>
          <a:r>
            <a:rPr lang="es-EC" b="1" dirty="0" smtClean="0">
              <a:latin typeface="Cambria" panose="02040503050406030204" pitchFamily="18" charset="0"/>
            </a:rPr>
            <a:t>OBJETIVOS ESPECÍFICOS </a:t>
          </a:r>
          <a:endParaRPr lang="es-EC" dirty="0">
            <a:latin typeface="Cambria" panose="02040503050406030204" pitchFamily="18" charset="0"/>
          </a:endParaRPr>
        </a:p>
      </dgm:t>
    </dgm:pt>
    <dgm:pt modelId="{D894A7BB-6E74-4F8C-BF98-B55E294F6EC7}" type="parTrans" cxnId="{09DB76F9-6906-467F-8F4D-E46F9F8A2AC2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EB5EEE10-E77F-481C-9186-424A6D549A17}" type="sibTrans" cxnId="{09DB76F9-6906-467F-8F4D-E46F9F8A2AC2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18E26AA7-AC48-40EE-B85A-D19BE63464C7}">
      <dgm:prSet phldrT="[Texto]"/>
      <dgm:spPr/>
      <dgm:t>
        <a:bodyPr/>
        <a:lstStyle/>
        <a:p>
          <a:pPr algn="just"/>
          <a:r>
            <a:rPr lang="es-EC" b="1" dirty="0" smtClean="0">
              <a:latin typeface="Cambria" panose="02040503050406030204" pitchFamily="18" charset="0"/>
            </a:rPr>
            <a:t>1. Analizar la articulación  entre la planificación y el presupuesto de las juntas parroquiales rurales</a:t>
          </a:r>
          <a:endParaRPr lang="es-EC" dirty="0">
            <a:latin typeface="Cambria" panose="02040503050406030204" pitchFamily="18" charset="0"/>
          </a:endParaRPr>
        </a:p>
      </dgm:t>
    </dgm:pt>
    <dgm:pt modelId="{B395BDBD-EE31-4AFC-9544-11BDE9FFDF1F}" type="parTrans" cxnId="{B75CB849-237D-4006-8842-ACED0E9EEE70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C707CC31-AEA5-46E1-B91E-DFA294CD2159}" type="sibTrans" cxnId="{B75CB849-237D-4006-8842-ACED0E9EEE70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4B2691B6-44AF-4226-9AAB-CCCDEED5692E}">
      <dgm:prSet phldrT="[Texto]"/>
      <dgm:spPr/>
      <dgm:t>
        <a:bodyPr/>
        <a:lstStyle/>
        <a:p>
          <a:r>
            <a:rPr lang="es-EC" b="1" dirty="0" smtClean="0">
              <a:latin typeface="Cambria" panose="02040503050406030204" pitchFamily="18" charset="0"/>
            </a:rPr>
            <a:t>VARIABLES</a:t>
          </a:r>
          <a:endParaRPr lang="es-EC" dirty="0">
            <a:latin typeface="Cambria" panose="02040503050406030204" pitchFamily="18" charset="0"/>
          </a:endParaRPr>
        </a:p>
      </dgm:t>
    </dgm:pt>
    <dgm:pt modelId="{7F6FF849-700E-47C7-AC0C-FB4041E512A8}" type="parTrans" cxnId="{0E996A67-5CE8-4A8F-A7BF-3F3819E62C1F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CF5F8705-A4B9-4653-A80C-4CF96023CC04}" type="sibTrans" cxnId="{0E996A67-5CE8-4A8F-A7BF-3F3819E62C1F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A1F28028-6689-45DA-9FE3-AF4BB497158A}">
      <dgm:prSet phldrT="[Texto]"/>
      <dgm:spPr/>
      <dgm:t>
        <a:bodyPr/>
        <a:lstStyle/>
        <a:p>
          <a:pPr algn="just"/>
          <a:r>
            <a:rPr lang="es-EC" dirty="0" smtClean="0">
              <a:latin typeface="Cambria" panose="02040503050406030204" pitchFamily="18" charset="0"/>
            </a:rPr>
            <a:t>1.1 Planificación </a:t>
          </a:r>
          <a:endParaRPr lang="es-EC" dirty="0">
            <a:latin typeface="Cambria" panose="02040503050406030204" pitchFamily="18" charset="0"/>
          </a:endParaRPr>
        </a:p>
      </dgm:t>
    </dgm:pt>
    <dgm:pt modelId="{59EBBAE3-1AB8-496C-88AB-50A6B29DBD87}" type="parTrans" cxnId="{B2C27676-2183-4E2C-AE03-784D70C0B955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D2822742-F936-4189-BE2E-2DD5ABEA7B7B}" type="sibTrans" cxnId="{B2C27676-2183-4E2C-AE03-784D70C0B955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52A9726C-FA2F-47C3-BDAC-988F68E2F107}">
      <dgm:prSet phldrT="[Texto]"/>
      <dgm:spPr/>
      <dgm:t>
        <a:bodyPr/>
        <a:lstStyle/>
        <a:p>
          <a:pPr algn="just"/>
          <a:r>
            <a:rPr lang="es-ES" dirty="0" smtClean="0">
              <a:latin typeface="Cambria" panose="02040503050406030204" pitchFamily="18" charset="0"/>
            </a:rPr>
            <a:t>1.2 Presupuesto</a:t>
          </a:r>
          <a:endParaRPr lang="es-EC" dirty="0">
            <a:latin typeface="Cambria" panose="02040503050406030204" pitchFamily="18" charset="0"/>
          </a:endParaRPr>
        </a:p>
      </dgm:t>
    </dgm:pt>
    <dgm:pt modelId="{E1622AF1-7555-4E13-B2B4-E90F20B9675E}" type="parTrans" cxnId="{2E64777D-9CBD-4F88-B310-4126798A139A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5F52ED10-4213-4728-A4D6-9D46D26C7493}" type="sibTrans" cxnId="{2E64777D-9CBD-4F88-B310-4126798A139A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BCA4EFBC-02AD-47AA-B303-DD727216F58E}">
      <dgm:prSet phldrT="[Texto]"/>
      <dgm:spPr/>
      <dgm:t>
        <a:bodyPr/>
        <a:lstStyle/>
        <a:p>
          <a:r>
            <a:rPr lang="es-EC" b="1" dirty="0" smtClean="0">
              <a:latin typeface="Cambria" panose="02040503050406030204" pitchFamily="18" charset="0"/>
            </a:rPr>
            <a:t>ÍTEMS</a:t>
          </a:r>
          <a:endParaRPr lang="es-EC" dirty="0">
            <a:latin typeface="Cambria" panose="02040503050406030204" pitchFamily="18" charset="0"/>
          </a:endParaRPr>
        </a:p>
      </dgm:t>
    </dgm:pt>
    <dgm:pt modelId="{70E3D01E-4E13-4876-A6D9-FCD3C6A33B8B}" type="parTrans" cxnId="{F5C459DE-413F-41B3-9011-59A3962B4975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29451829-3D39-4714-9325-818706A1B4DD}" type="sibTrans" cxnId="{F5C459DE-413F-41B3-9011-59A3962B4975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56342318-F425-4463-B6DA-1AA5A23EA94E}">
      <dgm:prSet phldrT="[Texto]"/>
      <dgm:spPr/>
      <dgm:t>
        <a:bodyPr/>
        <a:lstStyle/>
        <a:p>
          <a:pPr algn="just"/>
          <a:r>
            <a:rPr lang="es-EC" dirty="0" smtClean="0">
              <a:latin typeface="Cambria" panose="02040503050406030204" pitchFamily="18" charset="0"/>
            </a:rPr>
            <a:t>1.1.1 Planificación Estratégica</a:t>
          </a:r>
        </a:p>
        <a:p>
          <a:pPr algn="just"/>
          <a:r>
            <a:rPr lang="es-ES" dirty="0" smtClean="0">
              <a:latin typeface="Cambria" panose="02040503050406030204" pitchFamily="18" charset="0"/>
            </a:rPr>
            <a:t>1.1.2  Planificación Operativa</a:t>
          </a:r>
          <a:endParaRPr lang="es-EC" dirty="0">
            <a:latin typeface="Cambria" panose="02040503050406030204" pitchFamily="18" charset="0"/>
          </a:endParaRPr>
        </a:p>
      </dgm:t>
    </dgm:pt>
    <dgm:pt modelId="{7FF40B80-5686-4A23-876D-67EED4347697}" type="parTrans" cxnId="{E82211FA-FBAC-43EA-BC67-F10D558FA1FD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B5753B5E-E711-476C-82A5-150A2019885F}" type="sibTrans" cxnId="{E82211FA-FBAC-43EA-BC67-F10D558FA1FD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BCD88109-3938-4C5D-AD8F-150A7AF9DA58}">
      <dgm:prSet phldrT="[Texto]"/>
      <dgm:spPr/>
      <dgm:t>
        <a:bodyPr/>
        <a:lstStyle/>
        <a:p>
          <a:pPr algn="just"/>
          <a:r>
            <a:rPr lang="es-ES" dirty="0" smtClean="0">
              <a:latin typeface="Cambria" panose="02040503050406030204" pitchFamily="18" charset="0"/>
            </a:rPr>
            <a:t>1.2.1 </a:t>
          </a:r>
          <a:r>
            <a:rPr lang="es-EC" dirty="0" smtClean="0">
              <a:latin typeface="Cambria" panose="02040503050406030204" pitchFamily="18" charset="0"/>
            </a:rPr>
            <a:t>Programación y Formulación de Ingresos-Gastos 1.2.2 Aprobación</a:t>
          </a:r>
          <a:endParaRPr lang="es-EC" dirty="0">
            <a:latin typeface="Cambria" panose="02040503050406030204" pitchFamily="18" charset="0"/>
          </a:endParaRPr>
        </a:p>
      </dgm:t>
    </dgm:pt>
    <dgm:pt modelId="{18A3C061-D89E-4273-B986-2E3534BA63EA}" type="parTrans" cxnId="{9010A66E-0B16-4F05-B244-A32A9453BAD1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B03FB464-4EFE-4B20-AB60-027F846E6BD5}" type="sibTrans" cxnId="{9010A66E-0B16-4F05-B244-A32A9453BAD1}">
      <dgm:prSet/>
      <dgm:spPr/>
      <dgm:t>
        <a:bodyPr/>
        <a:lstStyle/>
        <a:p>
          <a:endParaRPr lang="es-EC">
            <a:latin typeface="Cambria" panose="02040503050406030204" pitchFamily="18" charset="0"/>
          </a:endParaRPr>
        </a:p>
      </dgm:t>
    </dgm:pt>
    <dgm:pt modelId="{DD5D1CA7-4D6C-4741-AF4C-FFB1281EC535}" type="pres">
      <dgm:prSet presAssocID="{1F3A17ED-E9C7-49CB-A3F6-86539C0439B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AAB0EF3-0B6A-4920-ADD2-F03EB034EBA3}" type="pres">
      <dgm:prSet presAssocID="{202DC7C3-763B-43A9-929D-414E35CF16A8}" presName="compNode" presStyleCnt="0"/>
      <dgm:spPr/>
      <dgm:t>
        <a:bodyPr/>
        <a:lstStyle/>
        <a:p>
          <a:endParaRPr lang="es-EC"/>
        </a:p>
      </dgm:t>
    </dgm:pt>
    <dgm:pt modelId="{F55F178C-26B1-42A4-B863-140CB1423BDD}" type="pres">
      <dgm:prSet presAssocID="{202DC7C3-763B-43A9-929D-414E35CF16A8}" presName="aNode" presStyleLbl="bgShp" presStyleIdx="0" presStyleCnt="3"/>
      <dgm:spPr/>
      <dgm:t>
        <a:bodyPr/>
        <a:lstStyle/>
        <a:p>
          <a:endParaRPr lang="es-EC"/>
        </a:p>
      </dgm:t>
    </dgm:pt>
    <dgm:pt modelId="{C275DDB4-34BB-436A-B887-FF2CCD2DD56C}" type="pres">
      <dgm:prSet presAssocID="{202DC7C3-763B-43A9-929D-414E35CF16A8}" presName="textNode" presStyleLbl="bgShp" presStyleIdx="0" presStyleCnt="3"/>
      <dgm:spPr/>
      <dgm:t>
        <a:bodyPr/>
        <a:lstStyle/>
        <a:p>
          <a:endParaRPr lang="es-EC"/>
        </a:p>
      </dgm:t>
    </dgm:pt>
    <dgm:pt modelId="{8B1BC866-0215-4E71-8433-4C1FB7432A6F}" type="pres">
      <dgm:prSet presAssocID="{202DC7C3-763B-43A9-929D-414E35CF16A8}" presName="compChildNode" presStyleCnt="0"/>
      <dgm:spPr/>
      <dgm:t>
        <a:bodyPr/>
        <a:lstStyle/>
        <a:p>
          <a:endParaRPr lang="es-EC"/>
        </a:p>
      </dgm:t>
    </dgm:pt>
    <dgm:pt modelId="{21425897-9A73-4044-8F5F-99FAB9FE5409}" type="pres">
      <dgm:prSet presAssocID="{202DC7C3-763B-43A9-929D-414E35CF16A8}" presName="theInnerList" presStyleCnt="0"/>
      <dgm:spPr/>
      <dgm:t>
        <a:bodyPr/>
        <a:lstStyle/>
        <a:p>
          <a:endParaRPr lang="es-EC"/>
        </a:p>
      </dgm:t>
    </dgm:pt>
    <dgm:pt modelId="{67F28B2F-C54D-40C1-AE93-DDE6B8CB10C8}" type="pres">
      <dgm:prSet presAssocID="{18E26AA7-AC48-40EE-B85A-D19BE63464C7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2779BA-E8C9-4F63-B0ED-7B67E77089E7}" type="pres">
      <dgm:prSet presAssocID="{202DC7C3-763B-43A9-929D-414E35CF16A8}" presName="aSpace" presStyleCnt="0"/>
      <dgm:spPr/>
      <dgm:t>
        <a:bodyPr/>
        <a:lstStyle/>
        <a:p>
          <a:endParaRPr lang="es-EC"/>
        </a:p>
      </dgm:t>
    </dgm:pt>
    <dgm:pt modelId="{C63D8CBB-C209-4D78-9D41-9A738168F390}" type="pres">
      <dgm:prSet presAssocID="{4B2691B6-44AF-4226-9AAB-CCCDEED5692E}" presName="compNode" presStyleCnt="0"/>
      <dgm:spPr/>
      <dgm:t>
        <a:bodyPr/>
        <a:lstStyle/>
        <a:p>
          <a:endParaRPr lang="es-EC"/>
        </a:p>
      </dgm:t>
    </dgm:pt>
    <dgm:pt modelId="{1572444C-623B-4843-85B2-11406A0D4213}" type="pres">
      <dgm:prSet presAssocID="{4B2691B6-44AF-4226-9AAB-CCCDEED5692E}" presName="aNode" presStyleLbl="bgShp" presStyleIdx="1" presStyleCnt="3"/>
      <dgm:spPr/>
      <dgm:t>
        <a:bodyPr/>
        <a:lstStyle/>
        <a:p>
          <a:endParaRPr lang="es-EC"/>
        </a:p>
      </dgm:t>
    </dgm:pt>
    <dgm:pt modelId="{38B07E83-A8FB-479D-8928-D42BDCF1FC5E}" type="pres">
      <dgm:prSet presAssocID="{4B2691B6-44AF-4226-9AAB-CCCDEED5692E}" presName="textNode" presStyleLbl="bgShp" presStyleIdx="1" presStyleCnt="3"/>
      <dgm:spPr/>
      <dgm:t>
        <a:bodyPr/>
        <a:lstStyle/>
        <a:p>
          <a:endParaRPr lang="es-EC"/>
        </a:p>
      </dgm:t>
    </dgm:pt>
    <dgm:pt modelId="{07FDC23F-A956-433E-A9D3-8EF9F1FE7AC2}" type="pres">
      <dgm:prSet presAssocID="{4B2691B6-44AF-4226-9AAB-CCCDEED5692E}" presName="compChildNode" presStyleCnt="0"/>
      <dgm:spPr/>
      <dgm:t>
        <a:bodyPr/>
        <a:lstStyle/>
        <a:p>
          <a:endParaRPr lang="es-EC"/>
        </a:p>
      </dgm:t>
    </dgm:pt>
    <dgm:pt modelId="{A30E882F-46F9-49EA-9944-87183EED87D4}" type="pres">
      <dgm:prSet presAssocID="{4B2691B6-44AF-4226-9AAB-CCCDEED5692E}" presName="theInnerList" presStyleCnt="0"/>
      <dgm:spPr/>
      <dgm:t>
        <a:bodyPr/>
        <a:lstStyle/>
        <a:p>
          <a:endParaRPr lang="es-EC"/>
        </a:p>
      </dgm:t>
    </dgm:pt>
    <dgm:pt modelId="{F52C884D-FB47-49E8-BEBF-E4795BDE33C0}" type="pres">
      <dgm:prSet presAssocID="{A1F28028-6689-45DA-9FE3-AF4BB497158A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0E1E731-4228-448C-8502-1296ECA8AD1F}" type="pres">
      <dgm:prSet presAssocID="{A1F28028-6689-45DA-9FE3-AF4BB497158A}" presName="aSpace2" presStyleCnt="0"/>
      <dgm:spPr/>
      <dgm:t>
        <a:bodyPr/>
        <a:lstStyle/>
        <a:p>
          <a:endParaRPr lang="es-EC"/>
        </a:p>
      </dgm:t>
    </dgm:pt>
    <dgm:pt modelId="{7888C7A4-5E37-4C0E-90D0-7DEB758AA5EF}" type="pres">
      <dgm:prSet presAssocID="{52A9726C-FA2F-47C3-BDAC-988F68E2F107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914744-7B0E-4FD1-8108-2040BCE4B040}" type="pres">
      <dgm:prSet presAssocID="{4B2691B6-44AF-4226-9AAB-CCCDEED5692E}" presName="aSpace" presStyleCnt="0"/>
      <dgm:spPr/>
      <dgm:t>
        <a:bodyPr/>
        <a:lstStyle/>
        <a:p>
          <a:endParaRPr lang="es-EC"/>
        </a:p>
      </dgm:t>
    </dgm:pt>
    <dgm:pt modelId="{8B502E97-9DC6-4491-9F43-60E942C3A672}" type="pres">
      <dgm:prSet presAssocID="{BCA4EFBC-02AD-47AA-B303-DD727216F58E}" presName="compNode" presStyleCnt="0"/>
      <dgm:spPr/>
      <dgm:t>
        <a:bodyPr/>
        <a:lstStyle/>
        <a:p>
          <a:endParaRPr lang="es-EC"/>
        </a:p>
      </dgm:t>
    </dgm:pt>
    <dgm:pt modelId="{27C6F2A3-D502-4BA9-8F8A-FEAD9BF54E4A}" type="pres">
      <dgm:prSet presAssocID="{BCA4EFBC-02AD-47AA-B303-DD727216F58E}" presName="aNode" presStyleLbl="bgShp" presStyleIdx="2" presStyleCnt="3"/>
      <dgm:spPr/>
      <dgm:t>
        <a:bodyPr/>
        <a:lstStyle/>
        <a:p>
          <a:endParaRPr lang="es-EC"/>
        </a:p>
      </dgm:t>
    </dgm:pt>
    <dgm:pt modelId="{3D331262-4516-4FEE-9019-A77856BD6A86}" type="pres">
      <dgm:prSet presAssocID="{BCA4EFBC-02AD-47AA-B303-DD727216F58E}" presName="textNode" presStyleLbl="bgShp" presStyleIdx="2" presStyleCnt="3"/>
      <dgm:spPr/>
      <dgm:t>
        <a:bodyPr/>
        <a:lstStyle/>
        <a:p>
          <a:endParaRPr lang="es-EC"/>
        </a:p>
      </dgm:t>
    </dgm:pt>
    <dgm:pt modelId="{F4F600F3-7D32-44C6-B8EE-AF8C4366D6DE}" type="pres">
      <dgm:prSet presAssocID="{BCA4EFBC-02AD-47AA-B303-DD727216F58E}" presName="compChildNode" presStyleCnt="0"/>
      <dgm:spPr/>
      <dgm:t>
        <a:bodyPr/>
        <a:lstStyle/>
        <a:p>
          <a:endParaRPr lang="es-EC"/>
        </a:p>
      </dgm:t>
    </dgm:pt>
    <dgm:pt modelId="{5378306A-61EA-423B-92BD-5D5B51A8F0EE}" type="pres">
      <dgm:prSet presAssocID="{BCA4EFBC-02AD-47AA-B303-DD727216F58E}" presName="theInnerList" presStyleCnt="0"/>
      <dgm:spPr/>
      <dgm:t>
        <a:bodyPr/>
        <a:lstStyle/>
        <a:p>
          <a:endParaRPr lang="es-EC"/>
        </a:p>
      </dgm:t>
    </dgm:pt>
    <dgm:pt modelId="{C8DE8D06-D7FB-473E-B79E-E5DE0BD4B1A9}" type="pres">
      <dgm:prSet presAssocID="{56342318-F425-4463-B6DA-1AA5A23EA94E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38A7858-FA1D-4D20-B33D-30E9AF92C2F2}" type="pres">
      <dgm:prSet presAssocID="{56342318-F425-4463-B6DA-1AA5A23EA94E}" presName="aSpace2" presStyleCnt="0"/>
      <dgm:spPr/>
      <dgm:t>
        <a:bodyPr/>
        <a:lstStyle/>
        <a:p>
          <a:endParaRPr lang="es-EC"/>
        </a:p>
      </dgm:t>
    </dgm:pt>
    <dgm:pt modelId="{C05C00E1-ACDD-49F6-9171-FB74131D61C8}" type="pres">
      <dgm:prSet presAssocID="{BCD88109-3938-4C5D-AD8F-150A7AF9DA58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E64777D-9CBD-4F88-B310-4126798A139A}" srcId="{4B2691B6-44AF-4226-9AAB-CCCDEED5692E}" destId="{52A9726C-FA2F-47C3-BDAC-988F68E2F107}" srcOrd="1" destOrd="0" parTransId="{E1622AF1-7555-4E13-B2B4-E90F20B9675E}" sibTransId="{5F52ED10-4213-4728-A4D6-9D46D26C7493}"/>
    <dgm:cxn modelId="{F43D6CC9-E1EF-4955-ABF8-9DA626D818B0}" type="presOf" srcId="{202DC7C3-763B-43A9-929D-414E35CF16A8}" destId="{F55F178C-26B1-42A4-B863-140CB1423BDD}" srcOrd="0" destOrd="0" presId="urn:microsoft.com/office/officeart/2005/8/layout/lProcess2"/>
    <dgm:cxn modelId="{C690E0B0-7817-458B-9FE2-09239863143E}" type="presOf" srcId="{A1F28028-6689-45DA-9FE3-AF4BB497158A}" destId="{F52C884D-FB47-49E8-BEBF-E4795BDE33C0}" srcOrd="0" destOrd="0" presId="urn:microsoft.com/office/officeart/2005/8/layout/lProcess2"/>
    <dgm:cxn modelId="{B75CB849-237D-4006-8842-ACED0E9EEE70}" srcId="{202DC7C3-763B-43A9-929D-414E35CF16A8}" destId="{18E26AA7-AC48-40EE-B85A-D19BE63464C7}" srcOrd="0" destOrd="0" parTransId="{B395BDBD-EE31-4AFC-9544-11BDE9FFDF1F}" sibTransId="{C707CC31-AEA5-46E1-B91E-DFA294CD2159}"/>
    <dgm:cxn modelId="{DC4D979B-AAB2-40CB-9B5D-65D8A621BE44}" type="presOf" srcId="{BCA4EFBC-02AD-47AA-B303-DD727216F58E}" destId="{27C6F2A3-D502-4BA9-8F8A-FEAD9BF54E4A}" srcOrd="0" destOrd="0" presId="urn:microsoft.com/office/officeart/2005/8/layout/lProcess2"/>
    <dgm:cxn modelId="{C2B92D69-E40F-40A2-8D7F-198A9D508D96}" type="presOf" srcId="{BCA4EFBC-02AD-47AA-B303-DD727216F58E}" destId="{3D331262-4516-4FEE-9019-A77856BD6A86}" srcOrd="1" destOrd="0" presId="urn:microsoft.com/office/officeart/2005/8/layout/lProcess2"/>
    <dgm:cxn modelId="{3F392063-619A-41FF-904F-CA65A4D42774}" type="presOf" srcId="{4B2691B6-44AF-4226-9AAB-CCCDEED5692E}" destId="{1572444C-623B-4843-85B2-11406A0D4213}" srcOrd="0" destOrd="0" presId="urn:microsoft.com/office/officeart/2005/8/layout/lProcess2"/>
    <dgm:cxn modelId="{F5C459DE-413F-41B3-9011-59A3962B4975}" srcId="{1F3A17ED-E9C7-49CB-A3F6-86539C0439B1}" destId="{BCA4EFBC-02AD-47AA-B303-DD727216F58E}" srcOrd="2" destOrd="0" parTransId="{70E3D01E-4E13-4876-A6D9-FCD3C6A33B8B}" sibTransId="{29451829-3D39-4714-9325-818706A1B4DD}"/>
    <dgm:cxn modelId="{0E996A67-5CE8-4A8F-A7BF-3F3819E62C1F}" srcId="{1F3A17ED-E9C7-49CB-A3F6-86539C0439B1}" destId="{4B2691B6-44AF-4226-9AAB-CCCDEED5692E}" srcOrd="1" destOrd="0" parTransId="{7F6FF849-700E-47C7-AC0C-FB4041E512A8}" sibTransId="{CF5F8705-A4B9-4653-A80C-4CF96023CC04}"/>
    <dgm:cxn modelId="{22F02E89-F64B-4EB7-9F3F-6461DC73E75C}" type="presOf" srcId="{BCD88109-3938-4C5D-AD8F-150A7AF9DA58}" destId="{C05C00E1-ACDD-49F6-9171-FB74131D61C8}" srcOrd="0" destOrd="0" presId="urn:microsoft.com/office/officeart/2005/8/layout/lProcess2"/>
    <dgm:cxn modelId="{E82211FA-FBAC-43EA-BC67-F10D558FA1FD}" srcId="{BCA4EFBC-02AD-47AA-B303-DD727216F58E}" destId="{56342318-F425-4463-B6DA-1AA5A23EA94E}" srcOrd="0" destOrd="0" parTransId="{7FF40B80-5686-4A23-876D-67EED4347697}" sibTransId="{B5753B5E-E711-476C-82A5-150A2019885F}"/>
    <dgm:cxn modelId="{7D1DEA9F-3C9B-46D4-9743-57FCC16A06C6}" type="presOf" srcId="{56342318-F425-4463-B6DA-1AA5A23EA94E}" destId="{C8DE8D06-D7FB-473E-B79E-E5DE0BD4B1A9}" srcOrd="0" destOrd="0" presId="urn:microsoft.com/office/officeart/2005/8/layout/lProcess2"/>
    <dgm:cxn modelId="{09DB76F9-6906-467F-8F4D-E46F9F8A2AC2}" srcId="{1F3A17ED-E9C7-49CB-A3F6-86539C0439B1}" destId="{202DC7C3-763B-43A9-929D-414E35CF16A8}" srcOrd="0" destOrd="0" parTransId="{D894A7BB-6E74-4F8C-BF98-B55E294F6EC7}" sibTransId="{EB5EEE10-E77F-481C-9186-424A6D549A17}"/>
    <dgm:cxn modelId="{3A910A9D-3F4E-4CFB-AAA1-BA04E9DBC90B}" type="presOf" srcId="{18E26AA7-AC48-40EE-B85A-D19BE63464C7}" destId="{67F28B2F-C54D-40C1-AE93-DDE6B8CB10C8}" srcOrd="0" destOrd="0" presId="urn:microsoft.com/office/officeart/2005/8/layout/lProcess2"/>
    <dgm:cxn modelId="{3E8F7245-226C-4DDC-B64B-188AA0D8B327}" type="presOf" srcId="{202DC7C3-763B-43A9-929D-414E35CF16A8}" destId="{C275DDB4-34BB-436A-B887-FF2CCD2DD56C}" srcOrd="1" destOrd="0" presId="urn:microsoft.com/office/officeart/2005/8/layout/lProcess2"/>
    <dgm:cxn modelId="{0BA2917D-BC6A-43AE-9B5C-5050F4A47AC9}" type="presOf" srcId="{4B2691B6-44AF-4226-9AAB-CCCDEED5692E}" destId="{38B07E83-A8FB-479D-8928-D42BDCF1FC5E}" srcOrd="1" destOrd="0" presId="urn:microsoft.com/office/officeart/2005/8/layout/lProcess2"/>
    <dgm:cxn modelId="{9C5D4CAF-9471-4A0D-94E5-E6BD8AD19B76}" type="presOf" srcId="{1F3A17ED-E9C7-49CB-A3F6-86539C0439B1}" destId="{DD5D1CA7-4D6C-4741-AF4C-FFB1281EC535}" srcOrd="0" destOrd="0" presId="urn:microsoft.com/office/officeart/2005/8/layout/lProcess2"/>
    <dgm:cxn modelId="{B2C27676-2183-4E2C-AE03-784D70C0B955}" srcId="{4B2691B6-44AF-4226-9AAB-CCCDEED5692E}" destId="{A1F28028-6689-45DA-9FE3-AF4BB497158A}" srcOrd="0" destOrd="0" parTransId="{59EBBAE3-1AB8-496C-88AB-50A6B29DBD87}" sibTransId="{D2822742-F936-4189-BE2E-2DD5ABEA7B7B}"/>
    <dgm:cxn modelId="{E85DD6CA-87C1-4240-9A70-3590AF9E621F}" type="presOf" srcId="{52A9726C-FA2F-47C3-BDAC-988F68E2F107}" destId="{7888C7A4-5E37-4C0E-90D0-7DEB758AA5EF}" srcOrd="0" destOrd="0" presId="urn:microsoft.com/office/officeart/2005/8/layout/lProcess2"/>
    <dgm:cxn modelId="{9010A66E-0B16-4F05-B244-A32A9453BAD1}" srcId="{BCA4EFBC-02AD-47AA-B303-DD727216F58E}" destId="{BCD88109-3938-4C5D-AD8F-150A7AF9DA58}" srcOrd="1" destOrd="0" parTransId="{18A3C061-D89E-4273-B986-2E3534BA63EA}" sibTransId="{B03FB464-4EFE-4B20-AB60-027F846E6BD5}"/>
    <dgm:cxn modelId="{532974F7-EB39-4CC2-9FEE-3ED06944563D}" type="presParOf" srcId="{DD5D1CA7-4D6C-4741-AF4C-FFB1281EC535}" destId="{FAAB0EF3-0B6A-4920-ADD2-F03EB034EBA3}" srcOrd="0" destOrd="0" presId="urn:microsoft.com/office/officeart/2005/8/layout/lProcess2"/>
    <dgm:cxn modelId="{0B7EDCB6-53DD-48D5-9B12-49A73FACC995}" type="presParOf" srcId="{FAAB0EF3-0B6A-4920-ADD2-F03EB034EBA3}" destId="{F55F178C-26B1-42A4-B863-140CB1423BDD}" srcOrd="0" destOrd="0" presId="urn:microsoft.com/office/officeart/2005/8/layout/lProcess2"/>
    <dgm:cxn modelId="{8B4F428C-D604-4AB8-88E7-A5800BAE1F84}" type="presParOf" srcId="{FAAB0EF3-0B6A-4920-ADD2-F03EB034EBA3}" destId="{C275DDB4-34BB-436A-B887-FF2CCD2DD56C}" srcOrd="1" destOrd="0" presId="urn:microsoft.com/office/officeart/2005/8/layout/lProcess2"/>
    <dgm:cxn modelId="{B9631078-6B36-4FF9-9573-B80FE23EFF1D}" type="presParOf" srcId="{FAAB0EF3-0B6A-4920-ADD2-F03EB034EBA3}" destId="{8B1BC866-0215-4E71-8433-4C1FB7432A6F}" srcOrd="2" destOrd="0" presId="urn:microsoft.com/office/officeart/2005/8/layout/lProcess2"/>
    <dgm:cxn modelId="{E5232066-AAEB-4390-AF45-92A95AE51EAB}" type="presParOf" srcId="{8B1BC866-0215-4E71-8433-4C1FB7432A6F}" destId="{21425897-9A73-4044-8F5F-99FAB9FE5409}" srcOrd="0" destOrd="0" presId="urn:microsoft.com/office/officeart/2005/8/layout/lProcess2"/>
    <dgm:cxn modelId="{B9EA5906-41AA-4920-9B59-B5866DF006F6}" type="presParOf" srcId="{21425897-9A73-4044-8F5F-99FAB9FE5409}" destId="{67F28B2F-C54D-40C1-AE93-DDE6B8CB10C8}" srcOrd="0" destOrd="0" presId="urn:microsoft.com/office/officeart/2005/8/layout/lProcess2"/>
    <dgm:cxn modelId="{8C54EA89-037A-4D3E-92FE-8E2979436A5D}" type="presParOf" srcId="{DD5D1CA7-4D6C-4741-AF4C-FFB1281EC535}" destId="{FD2779BA-E8C9-4F63-B0ED-7B67E77089E7}" srcOrd="1" destOrd="0" presId="urn:microsoft.com/office/officeart/2005/8/layout/lProcess2"/>
    <dgm:cxn modelId="{88B7F1EA-ED4B-471C-A14E-78DE9C50AA33}" type="presParOf" srcId="{DD5D1CA7-4D6C-4741-AF4C-FFB1281EC535}" destId="{C63D8CBB-C209-4D78-9D41-9A738168F390}" srcOrd="2" destOrd="0" presId="urn:microsoft.com/office/officeart/2005/8/layout/lProcess2"/>
    <dgm:cxn modelId="{30107897-AAD8-4520-9622-C4FB0BA8FB10}" type="presParOf" srcId="{C63D8CBB-C209-4D78-9D41-9A738168F390}" destId="{1572444C-623B-4843-85B2-11406A0D4213}" srcOrd="0" destOrd="0" presId="urn:microsoft.com/office/officeart/2005/8/layout/lProcess2"/>
    <dgm:cxn modelId="{D91188AB-F948-4CDA-AE9F-EDFFDCA3290B}" type="presParOf" srcId="{C63D8CBB-C209-4D78-9D41-9A738168F390}" destId="{38B07E83-A8FB-479D-8928-D42BDCF1FC5E}" srcOrd="1" destOrd="0" presId="urn:microsoft.com/office/officeart/2005/8/layout/lProcess2"/>
    <dgm:cxn modelId="{568A331D-E648-421B-B00B-AF5C345871F9}" type="presParOf" srcId="{C63D8CBB-C209-4D78-9D41-9A738168F390}" destId="{07FDC23F-A956-433E-A9D3-8EF9F1FE7AC2}" srcOrd="2" destOrd="0" presId="urn:microsoft.com/office/officeart/2005/8/layout/lProcess2"/>
    <dgm:cxn modelId="{3D3CBD02-587C-44A4-B565-091E451E8B07}" type="presParOf" srcId="{07FDC23F-A956-433E-A9D3-8EF9F1FE7AC2}" destId="{A30E882F-46F9-49EA-9944-87183EED87D4}" srcOrd="0" destOrd="0" presId="urn:microsoft.com/office/officeart/2005/8/layout/lProcess2"/>
    <dgm:cxn modelId="{94864ACD-2895-45C3-8661-E5AA510B1A06}" type="presParOf" srcId="{A30E882F-46F9-49EA-9944-87183EED87D4}" destId="{F52C884D-FB47-49E8-BEBF-E4795BDE33C0}" srcOrd="0" destOrd="0" presId="urn:microsoft.com/office/officeart/2005/8/layout/lProcess2"/>
    <dgm:cxn modelId="{FFAABB70-4A3B-4BEE-884F-8165815C4728}" type="presParOf" srcId="{A30E882F-46F9-49EA-9944-87183EED87D4}" destId="{D0E1E731-4228-448C-8502-1296ECA8AD1F}" srcOrd="1" destOrd="0" presId="urn:microsoft.com/office/officeart/2005/8/layout/lProcess2"/>
    <dgm:cxn modelId="{92A3511A-5BB5-41B3-B418-77885CF0D928}" type="presParOf" srcId="{A30E882F-46F9-49EA-9944-87183EED87D4}" destId="{7888C7A4-5E37-4C0E-90D0-7DEB758AA5EF}" srcOrd="2" destOrd="0" presId="urn:microsoft.com/office/officeart/2005/8/layout/lProcess2"/>
    <dgm:cxn modelId="{7D331EA7-8107-43E6-8111-ABF7E8F7FE04}" type="presParOf" srcId="{DD5D1CA7-4D6C-4741-AF4C-FFB1281EC535}" destId="{58914744-7B0E-4FD1-8108-2040BCE4B040}" srcOrd="3" destOrd="0" presId="urn:microsoft.com/office/officeart/2005/8/layout/lProcess2"/>
    <dgm:cxn modelId="{CBB4023A-45C8-44BF-A666-E6023C5C5053}" type="presParOf" srcId="{DD5D1CA7-4D6C-4741-AF4C-FFB1281EC535}" destId="{8B502E97-9DC6-4491-9F43-60E942C3A672}" srcOrd="4" destOrd="0" presId="urn:microsoft.com/office/officeart/2005/8/layout/lProcess2"/>
    <dgm:cxn modelId="{4EA4D598-7BD6-4A56-B039-209D6DE76737}" type="presParOf" srcId="{8B502E97-9DC6-4491-9F43-60E942C3A672}" destId="{27C6F2A3-D502-4BA9-8F8A-FEAD9BF54E4A}" srcOrd="0" destOrd="0" presId="urn:microsoft.com/office/officeart/2005/8/layout/lProcess2"/>
    <dgm:cxn modelId="{89A0B260-B591-4C8B-850A-26E506A005C3}" type="presParOf" srcId="{8B502E97-9DC6-4491-9F43-60E942C3A672}" destId="{3D331262-4516-4FEE-9019-A77856BD6A86}" srcOrd="1" destOrd="0" presId="urn:microsoft.com/office/officeart/2005/8/layout/lProcess2"/>
    <dgm:cxn modelId="{AED1A074-066D-4106-B0FB-06EF77DACA62}" type="presParOf" srcId="{8B502E97-9DC6-4491-9F43-60E942C3A672}" destId="{F4F600F3-7D32-44C6-B8EE-AF8C4366D6DE}" srcOrd="2" destOrd="0" presId="urn:microsoft.com/office/officeart/2005/8/layout/lProcess2"/>
    <dgm:cxn modelId="{18F7FC01-B91F-42DF-BEB1-55F7D558EA01}" type="presParOf" srcId="{F4F600F3-7D32-44C6-B8EE-AF8C4366D6DE}" destId="{5378306A-61EA-423B-92BD-5D5B51A8F0EE}" srcOrd="0" destOrd="0" presId="urn:microsoft.com/office/officeart/2005/8/layout/lProcess2"/>
    <dgm:cxn modelId="{B08B0563-FA62-4A83-BA81-F041E74F0E5E}" type="presParOf" srcId="{5378306A-61EA-423B-92BD-5D5B51A8F0EE}" destId="{C8DE8D06-D7FB-473E-B79E-E5DE0BD4B1A9}" srcOrd="0" destOrd="0" presId="urn:microsoft.com/office/officeart/2005/8/layout/lProcess2"/>
    <dgm:cxn modelId="{7A510213-89D3-491C-9B94-EABB926BDEA3}" type="presParOf" srcId="{5378306A-61EA-423B-92BD-5D5B51A8F0EE}" destId="{A38A7858-FA1D-4D20-B33D-30E9AF92C2F2}" srcOrd="1" destOrd="0" presId="urn:microsoft.com/office/officeart/2005/8/layout/lProcess2"/>
    <dgm:cxn modelId="{74F2A615-8702-4AFE-B424-A9BE6BA000B9}" type="presParOf" srcId="{5378306A-61EA-423B-92BD-5D5B51A8F0EE}" destId="{C05C00E1-ACDD-49F6-9171-FB74131D61C8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04B390-E164-4C44-A481-232D4354788B}">
      <dsp:nvSpPr>
        <dsp:cNvPr id="0" name=""/>
        <dsp:cNvSpPr/>
      </dsp:nvSpPr>
      <dsp:spPr>
        <a:xfrm>
          <a:off x="103722" y="436148"/>
          <a:ext cx="1882655" cy="116383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Cambria" panose="02040503050406030204" pitchFamily="18" charset="0"/>
            </a:rPr>
            <a:t>Evaluar la eficiencia - eficacia</a:t>
          </a:r>
          <a:endParaRPr lang="es-EC" sz="2000" kern="1200" dirty="0">
            <a:latin typeface="Cambria" panose="02040503050406030204" pitchFamily="18" charset="0"/>
          </a:endParaRPr>
        </a:p>
      </dsp:txBody>
      <dsp:txXfrm>
        <a:off x="379430" y="606588"/>
        <a:ext cx="1331239" cy="822955"/>
      </dsp:txXfrm>
    </dsp:sp>
    <dsp:sp modelId="{7A438871-DE0F-4BED-AFFF-BFB74ECE7055}">
      <dsp:nvSpPr>
        <dsp:cNvPr id="0" name=""/>
        <dsp:cNvSpPr/>
      </dsp:nvSpPr>
      <dsp:spPr>
        <a:xfrm>
          <a:off x="707537" y="1694487"/>
          <a:ext cx="675024" cy="675024"/>
        </a:xfrm>
        <a:prstGeom prst="mathPlus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50" kern="1200">
            <a:latin typeface="Cambria" panose="02040503050406030204" pitchFamily="18" charset="0"/>
          </a:endParaRPr>
        </a:p>
      </dsp:txBody>
      <dsp:txXfrm>
        <a:off x="797011" y="1952616"/>
        <a:ext cx="496076" cy="158766"/>
      </dsp:txXfrm>
    </dsp:sp>
    <dsp:sp modelId="{2B1F361B-02EE-4A04-8889-04B147D3F566}">
      <dsp:nvSpPr>
        <dsp:cNvPr id="0" name=""/>
        <dsp:cNvSpPr/>
      </dsp:nvSpPr>
      <dsp:spPr>
        <a:xfrm>
          <a:off x="1449" y="2464015"/>
          <a:ext cx="2087200" cy="1163835"/>
        </a:xfrm>
        <a:prstGeom prst="ellips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Cambria" panose="02040503050406030204" pitchFamily="18" charset="0"/>
            </a:rPr>
            <a:t>Gestión Presupuestaria</a:t>
          </a:r>
          <a:endParaRPr lang="es-EC" sz="2000" kern="1200" dirty="0">
            <a:latin typeface="Cambria" panose="02040503050406030204" pitchFamily="18" charset="0"/>
          </a:endParaRPr>
        </a:p>
      </dsp:txBody>
      <dsp:txXfrm>
        <a:off x="307112" y="2634455"/>
        <a:ext cx="1475874" cy="822955"/>
      </dsp:txXfrm>
    </dsp:sp>
    <dsp:sp modelId="{CCBB733E-FD47-48FC-975E-B8D147D9B607}">
      <dsp:nvSpPr>
        <dsp:cNvPr id="0" name=""/>
        <dsp:cNvSpPr/>
      </dsp:nvSpPr>
      <dsp:spPr>
        <a:xfrm>
          <a:off x="2263225" y="1815526"/>
          <a:ext cx="370099" cy="4329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50" kern="1200">
            <a:latin typeface="Cambria" panose="02040503050406030204" pitchFamily="18" charset="0"/>
          </a:endParaRPr>
        </a:p>
      </dsp:txBody>
      <dsp:txXfrm>
        <a:off x="2263225" y="1902115"/>
        <a:ext cx="259069" cy="259768"/>
      </dsp:txXfrm>
    </dsp:sp>
    <dsp:sp modelId="{7B3B38BF-2771-443F-A5F2-F2F12182EB56}">
      <dsp:nvSpPr>
        <dsp:cNvPr id="0" name=""/>
        <dsp:cNvSpPr/>
      </dsp:nvSpPr>
      <dsp:spPr>
        <a:xfrm>
          <a:off x="2786951" y="868164"/>
          <a:ext cx="3307598" cy="2327671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latin typeface="Cambria" panose="02040503050406030204" pitchFamily="18" charset="0"/>
            </a:rPr>
            <a:t>Soluciones en la ejecución del Gasto</a:t>
          </a:r>
          <a:endParaRPr lang="es-EC" sz="3600" kern="1200" dirty="0">
            <a:latin typeface="Cambria" panose="02040503050406030204" pitchFamily="18" charset="0"/>
          </a:endParaRPr>
        </a:p>
      </dsp:txBody>
      <dsp:txXfrm>
        <a:off x="3271338" y="1209044"/>
        <a:ext cx="2338824" cy="164591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F178C-26B1-42A4-B863-140CB1423BDD}">
      <dsp:nvSpPr>
        <dsp:cNvPr id="0" name=""/>
        <dsp:cNvSpPr/>
      </dsp:nvSpPr>
      <dsp:spPr>
        <a:xfrm>
          <a:off x="794" y="0"/>
          <a:ext cx="2065829" cy="641360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b="1" kern="1200" dirty="0" smtClean="0">
              <a:latin typeface="Cambria" panose="02040503050406030204" pitchFamily="18" charset="0"/>
            </a:rPr>
            <a:t>OBJETIVOS ESPECÍFICOS </a:t>
          </a:r>
          <a:endParaRPr lang="es-EC" sz="2500" kern="1200" dirty="0">
            <a:latin typeface="Cambria" panose="02040503050406030204" pitchFamily="18" charset="0"/>
          </a:endParaRPr>
        </a:p>
      </dsp:txBody>
      <dsp:txXfrm>
        <a:off x="794" y="0"/>
        <a:ext cx="2065829" cy="1924082"/>
      </dsp:txXfrm>
    </dsp:sp>
    <dsp:sp modelId="{67F28B2F-C54D-40C1-AE93-DDE6B8CB10C8}">
      <dsp:nvSpPr>
        <dsp:cNvPr id="0" name=""/>
        <dsp:cNvSpPr/>
      </dsp:nvSpPr>
      <dsp:spPr>
        <a:xfrm>
          <a:off x="207377" y="1924082"/>
          <a:ext cx="1652663" cy="416884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atin typeface="Cambria" panose="02040503050406030204" pitchFamily="18" charset="0"/>
            </a:rPr>
            <a:t>2</a:t>
          </a:r>
          <a:r>
            <a:rPr lang="es-ES" sz="1400" kern="1200" dirty="0" smtClean="0">
              <a:latin typeface="Cambria" panose="02040503050406030204" pitchFamily="18" charset="0"/>
            </a:rPr>
            <a:t>. </a:t>
          </a:r>
          <a:r>
            <a:rPr lang="es-EC" sz="1400" b="1" kern="1200" dirty="0" smtClean="0">
              <a:latin typeface="Cambria" panose="02040503050406030204" pitchFamily="18" charset="0"/>
            </a:rPr>
            <a:t>Determinar  el nivel de ejecución presupuestaria de los GAD`S.</a:t>
          </a:r>
          <a:endParaRPr lang="es-EC" sz="1400" kern="1200" dirty="0">
            <a:latin typeface="Cambria" panose="02040503050406030204" pitchFamily="18" charset="0"/>
          </a:endParaRPr>
        </a:p>
      </dsp:txBody>
      <dsp:txXfrm>
        <a:off x="255782" y="1972487"/>
        <a:ext cx="1555853" cy="4072035"/>
      </dsp:txXfrm>
    </dsp:sp>
    <dsp:sp modelId="{1572444C-623B-4843-85B2-11406A0D4213}">
      <dsp:nvSpPr>
        <dsp:cNvPr id="0" name=""/>
        <dsp:cNvSpPr/>
      </dsp:nvSpPr>
      <dsp:spPr>
        <a:xfrm>
          <a:off x="2221560" y="0"/>
          <a:ext cx="2065829" cy="641360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b="1" kern="1200" dirty="0" smtClean="0">
              <a:latin typeface="Cambria" panose="02040503050406030204" pitchFamily="18" charset="0"/>
            </a:rPr>
            <a:t>VARIABLES</a:t>
          </a:r>
          <a:endParaRPr lang="es-EC" sz="2500" kern="1200" dirty="0">
            <a:latin typeface="Cambria" panose="02040503050406030204" pitchFamily="18" charset="0"/>
          </a:endParaRPr>
        </a:p>
      </dsp:txBody>
      <dsp:txXfrm>
        <a:off x="2221560" y="0"/>
        <a:ext cx="2065829" cy="1924082"/>
      </dsp:txXfrm>
    </dsp:sp>
    <dsp:sp modelId="{F52C884D-FB47-49E8-BEBF-E4795BDE33C0}">
      <dsp:nvSpPr>
        <dsp:cNvPr id="0" name=""/>
        <dsp:cNvSpPr/>
      </dsp:nvSpPr>
      <dsp:spPr>
        <a:xfrm>
          <a:off x="2428143" y="1925961"/>
          <a:ext cx="1652663" cy="1933790"/>
        </a:xfrm>
        <a:prstGeom prst="roundRect">
          <a:avLst>
            <a:gd name="adj" fmla="val 10000"/>
          </a:avLst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Cambria" panose="02040503050406030204" pitchFamily="18" charset="0"/>
            </a:rPr>
            <a:t>2.1 </a:t>
          </a:r>
          <a:r>
            <a:rPr lang="es-EC" sz="1400" kern="1200" dirty="0" smtClean="0"/>
            <a:t>Transferencia de Fondos</a:t>
          </a:r>
          <a:endParaRPr lang="es-EC" sz="1400" kern="1200" dirty="0">
            <a:latin typeface="Cambria" panose="02040503050406030204" pitchFamily="18" charset="0"/>
          </a:endParaRPr>
        </a:p>
      </dsp:txBody>
      <dsp:txXfrm>
        <a:off x="2476548" y="1974366"/>
        <a:ext cx="1555853" cy="1836980"/>
      </dsp:txXfrm>
    </dsp:sp>
    <dsp:sp modelId="{7888C7A4-5E37-4C0E-90D0-7DEB758AA5EF}">
      <dsp:nvSpPr>
        <dsp:cNvPr id="0" name=""/>
        <dsp:cNvSpPr/>
      </dsp:nvSpPr>
      <dsp:spPr>
        <a:xfrm>
          <a:off x="2443282" y="4123036"/>
          <a:ext cx="1652663" cy="1933790"/>
        </a:xfrm>
        <a:prstGeom prst="roundRect">
          <a:avLst>
            <a:gd name="adj" fmla="val 1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Cambria" panose="02040503050406030204" pitchFamily="18" charset="0"/>
            </a:rPr>
            <a:t>2.2 </a:t>
          </a:r>
          <a:r>
            <a:rPr lang="es-EC" sz="1400" kern="1200" dirty="0" smtClean="0"/>
            <a:t>Ejecución del presupuesto</a:t>
          </a:r>
          <a:endParaRPr lang="es-EC" sz="1400" kern="1200" dirty="0">
            <a:latin typeface="Cambria" panose="02040503050406030204" pitchFamily="18" charset="0"/>
          </a:endParaRPr>
        </a:p>
      </dsp:txBody>
      <dsp:txXfrm>
        <a:off x="2491687" y="4171441"/>
        <a:ext cx="1555853" cy="1836980"/>
      </dsp:txXfrm>
    </dsp:sp>
    <dsp:sp modelId="{27C6F2A3-D502-4BA9-8F8A-FEAD9BF54E4A}">
      <dsp:nvSpPr>
        <dsp:cNvPr id="0" name=""/>
        <dsp:cNvSpPr/>
      </dsp:nvSpPr>
      <dsp:spPr>
        <a:xfrm>
          <a:off x="4442327" y="0"/>
          <a:ext cx="2065829" cy="641360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b="1" kern="1200" dirty="0" smtClean="0">
              <a:latin typeface="Cambria" panose="02040503050406030204" pitchFamily="18" charset="0"/>
            </a:rPr>
            <a:t>ÍTEMS</a:t>
          </a:r>
          <a:endParaRPr lang="es-EC" sz="2500" kern="1200" dirty="0">
            <a:latin typeface="Cambria" panose="02040503050406030204" pitchFamily="18" charset="0"/>
          </a:endParaRPr>
        </a:p>
      </dsp:txBody>
      <dsp:txXfrm>
        <a:off x="4442327" y="0"/>
        <a:ext cx="2065829" cy="1924082"/>
      </dsp:txXfrm>
    </dsp:sp>
    <dsp:sp modelId="{C8DE8D06-D7FB-473E-B79E-E5DE0BD4B1A9}">
      <dsp:nvSpPr>
        <dsp:cNvPr id="0" name=""/>
        <dsp:cNvSpPr/>
      </dsp:nvSpPr>
      <dsp:spPr>
        <a:xfrm>
          <a:off x="4648910" y="1925961"/>
          <a:ext cx="1652663" cy="1933790"/>
        </a:xfrm>
        <a:prstGeom prst="roundRect">
          <a:avLst>
            <a:gd name="adj" fmla="val 10000"/>
          </a:avLst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Cambria" panose="02040503050406030204" pitchFamily="18" charset="0"/>
            </a:rPr>
            <a:t>2.1.1 </a:t>
          </a:r>
          <a:r>
            <a:rPr lang="es-EC" sz="1400" kern="1200" dirty="0" smtClean="0"/>
            <a:t>Entrega efectiva de recursos del MEF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Cambria" panose="02040503050406030204" pitchFamily="18" charset="0"/>
            </a:rPr>
            <a:t>2.1.2 </a:t>
          </a:r>
          <a:r>
            <a:rPr lang="es-EC" sz="1400" kern="1200" dirty="0" smtClean="0"/>
            <a:t>Ingresos Propios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Cambria" panose="02040503050406030204" pitchFamily="18" charset="0"/>
            </a:rPr>
            <a:t>2.1.3 </a:t>
          </a:r>
          <a:r>
            <a:rPr lang="es-EC" sz="1400" kern="1200" dirty="0" smtClean="0"/>
            <a:t>Ingresos provenientes  de otros GAD´S</a:t>
          </a:r>
          <a:endParaRPr lang="es-EC" sz="1400" kern="1200" dirty="0">
            <a:latin typeface="Cambria" panose="02040503050406030204" pitchFamily="18" charset="0"/>
          </a:endParaRPr>
        </a:p>
      </dsp:txBody>
      <dsp:txXfrm>
        <a:off x="4697315" y="1974366"/>
        <a:ext cx="1555853" cy="1836980"/>
      </dsp:txXfrm>
    </dsp:sp>
    <dsp:sp modelId="{C05C00E1-ACDD-49F6-9171-FB74131D61C8}">
      <dsp:nvSpPr>
        <dsp:cNvPr id="0" name=""/>
        <dsp:cNvSpPr/>
      </dsp:nvSpPr>
      <dsp:spPr>
        <a:xfrm>
          <a:off x="4648910" y="4157258"/>
          <a:ext cx="1652663" cy="1933790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2.2.1 Programación de Actividades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 smtClean="0"/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Cambria" panose="02040503050406030204" pitchFamily="18" charset="0"/>
            </a:rPr>
            <a:t>2.2.2 </a:t>
          </a:r>
          <a:r>
            <a:rPr lang="es-EC" sz="1400" kern="1200" dirty="0" smtClean="0"/>
            <a:t>Calendario de ejecución y desarrollo de Proyectos (Actividades)</a:t>
          </a:r>
          <a:endParaRPr lang="es-EC" sz="1400" kern="1200" dirty="0">
            <a:latin typeface="Cambria" panose="02040503050406030204" pitchFamily="18" charset="0"/>
          </a:endParaRPr>
        </a:p>
      </dsp:txBody>
      <dsp:txXfrm>
        <a:off x="4697315" y="4205663"/>
        <a:ext cx="1555853" cy="183698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F178C-26B1-42A4-B863-140CB1423BDD}">
      <dsp:nvSpPr>
        <dsp:cNvPr id="0" name=""/>
        <dsp:cNvSpPr/>
      </dsp:nvSpPr>
      <dsp:spPr>
        <a:xfrm>
          <a:off x="794" y="0"/>
          <a:ext cx="2065829" cy="641360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b="1" kern="1200" dirty="0" smtClean="0">
              <a:latin typeface="Cambria" panose="02040503050406030204" pitchFamily="18" charset="0"/>
            </a:rPr>
            <a:t>OBJETIVOS ESPECÍFICOS </a:t>
          </a:r>
          <a:endParaRPr lang="es-EC" sz="2500" kern="1200" dirty="0">
            <a:latin typeface="Cambria" panose="02040503050406030204" pitchFamily="18" charset="0"/>
          </a:endParaRPr>
        </a:p>
      </dsp:txBody>
      <dsp:txXfrm>
        <a:off x="794" y="0"/>
        <a:ext cx="2065829" cy="1924082"/>
      </dsp:txXfrm>
    </dsp:sp>
    <dsp:sp modelId="{67F28B2F-C54D-40C1-AE93-DDE6B8CB10C8}">
      <dsp:nvSpPr>
        <dsp:cNvPr id="0" name=""/>
        <dsp:cNvSpPr/>
      </dsp:nvSpPr>
      <dsp:spPr>
        <a:xfrm>
          <a:off x="207377" y="1924082"/>
          <a:ext cx="1652663" cy="416884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>
              <a:latin typeface="Cambria" panose="02040503050406030204" pitchFamily="18" charset="0"/>
            </a:rPr>
            <a:t>3. </a:t>
          </a:r>
          <a:r>
            <a:rPr lang="es-EC" sz="1700" b="1" kern="1200" dirty="0" smtClean="0"/>
            <a:t>.   Evaluar la planificación operativa y ejecución presupuestaria.</a:t>
          </a:r>
          <a:endParaRPr lang="es-EC" sz="1700" b="1" kern="1200" dirty="0">
            <a:latin typeface="Cambria" panose="02040503050406030204" pitchFamily="18" charset="0"/>
          </a:endParaRPr>
        </a:p>
      </dsp:txBody>
      <dsp:txXfrm>
        <a:off x="255782" y="1972487"/>
        <a:ext cx="1555853" cy="4072035"/>
      </dsp:txXfrm>
    </dsp:sp>
    <dsp:sp modelId="{1572444C-623B-4843-85B2-11406A0D4213}">
      <dsp:nvSpPr>
        <dsp:cNvPr id="0" name=""/>
        <dsp:cNvSpPr/>
      </dsp:nvSpPr>
      <dsp:spPr>
        <a:xfrm>
          <a:off x="2221560" y="0"/>
          <a:ext cx="2065829" cy="641360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b="1" kern="1200" dirty="0" smtClean="0">
              <a:latin typeface="Cambria" panose="02040503050406030204" pitchFamily="18" charset="0"/>
            </a:rPr>
            <a:t>VARIABLES</a:t>
          </a:r>
          <a:endParaRPr lang="es-EC" sz="2500" kern="1200" dirty="0">
            <a:latin typeface="Cambria" panose="02040503050406030204" pitchFamily="18" charset="0"/>
          </a:endParaRPr>
        </a:p>
      </dsp:txBody>
      <dsp:txXfrm>
        <a:off x="2221560" y="0"/>
        <a:ext cx="2065829" cy="1924082"/>
      </dsp:txXfrm>
    </dsp:sp>
    <dsp:sp modelId="{F52C884D-FB47-49E8-BEBF-E4795BDE33C0}">
      <dsp:nvSpPr>
        <dsp:cNvPr id="0" name=""/>
        <dsp:cNvSpPr/>
      </dsp:nvSpPr>
      <dsp:spPr>
        <a:xfrm>
          <a:off x="2428143" y="1925961"/>
          <a:ext cx="1652663" cy="1933790"/>
        </a:xfrm>
        <a:prstGeom prst="roundRect">
          <a:avLst>
            <a:gd name="adj" fmla="val 10000"/>
          </a:avLst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latin typeface="Cambria" panose="02040503050406030204" pitchFamily="18" charset="0"/>
            </a:rPr>
            <a:t>3.1 </a:t>
          </a:r>
          <a:r>
            <a:rPr lang="es-EC" sz="1700" kern="1200" dirty="0" smtClean="0"/>
            <a:t>Medición de los resultados físicos y Financieros</a:t>
          </a:r>
          <a:endParaRPr lang="es-EC" sz="1700" kern="1200" dirty="0">
            <a:latin typeface="Cambria" panose="02040503050406030204" pitchFamily="18" charset="0"/>
          </a:endParaRPr>
        </a:p>
      </dsp:txBody>
      <dsp:txXfrm>
        <a:off x="2476548" y="1974366"/>
        <a:ext cx="1555853" cy="1836980"/>
      </dsp:txXfrm>
    </dsp:sp>
    <dsp:sp modelId="{66537F92-7048-4DEF-8565-5E0B1FF67E5B}">
      <dsp:nvSpPr>
        <dsp:cNvPr id="0" name=""/>
        <dsp:cNvSpPr/>
      </dsp:nvSpPr>
      <dsp:spPr>
        <a:xfrm>
          <a:off x="2428143" y="4157258"/>
          <a:ext cx="1652663" cy="1933790"/>
        </a:xfrm>
        <a:prstGeom prst="roundRect">
          <a:avLst>
            <a:gd name="adj" fmla="val 1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3.2 Auditoría Financiera y de Gestión</a:t>
          </a:r>
          <a:endParaRPr lang="es-EC" sz="1700" kern="1200" dirty="0"/>
        </a:p>
      </dsp:txBody>
      <dsp:txXfrm>
        <a:off x="2476548" y="4205663"/>
        <a:ext cx="1555853" cy="1836980"/>
      </dsp:txXfrm>
    </dsp:sp>
    <dsp:sp modelId="{27C6F2A3-D502-4BA9-8F8A-FEAD9BF54E4A}">
      <dsp:nvSpPr>
        <dsp:cNvPr id="0" name=""/>
        <dsp:cNvSpPr/>
      </dsp:nvSpPr>
      <dsp:spPr>
        <a:xfrm>
          <a:off x="4442327" y="0"/>
          <a:ext cx="2065829" cy="641360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b="1" kern="1200" dirty="0" smtClean="0">
              <a:latin typeface="Cambria" panose="02040503050406030204" pitchFamily="18" charset="0"/>
            </a:rPr>
            <a:t>ÍTEMS</a:t>
          </a:r>
          <a:endParaRPr lang="es-EC" sz="2500" kern="1200" dirty="0">
            <a:latin typeface="Cambria" panose="02040503050406030204" pitchFamily="18" charset="0"/>
          </a:endParaRPr>
        </a:p>
      </dsp:txBody>
      <dsp:txXfrm>
        <a:off x="4442327" y="0"/>
        <a:ext cx="2065829" cy="1924082"/>
      </dsp:txXfrm>
    </dsp:sp>
    <dsp:sp modelId="{C8DE8D06-D7FB-473E-B79E-E5DE0BD4B1A9}">
      <dsp:nvSpPr>
        <dsp:cNvPr id="0" name=""/>
        <dsp:cNvSpPr/>
      </dsp:nvSpPr>
      <dsp:spPr>
        <a:xfrm>
          <a:off x="4648910" y="1925961"/>
          <a:ext cx="1652663" cy="1933790"/>
        </a:xfrm>
        <a:prstGeom prst="roundRect">
          <a:avLst>
            <a:gd name="adj" fmla="val 10000"/>
          </a:avLst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latin typeface="Cambria" panose="02040503050406030204" pitchFamily="18" charset="0"/>
            </a:rPr>
            <a:t>3.1.1 </a:t>
          </a:r>
          <a:r>
            <a:rPr lang="es-EC" sz="1700" kern="1200" dirty="0" smtClean="0"/>
            <a:t>Índice de eficiencia Presupuestaria</a:t>
          </a:r>
        </a:p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latin typeface="Cambria" panose="02040503050406030204" pitchFamily="18" charset="0"/>
            </a:rPr>
            <a:t>3.1.2 </a:t>
          </a:r>
          <a:r>
            <a:rPr lang="es-EC" sz="1700" kern="1200" dirty="0" smtClean="0"/>
            <a:t>Indicador de Eficacia de los gastos</a:t>
          </a:r>
          <a:endParaRPr lang="es-EC" sz="1700" kern="1200" dirty="0">
            <a:latin typeface="Cambria" panose="02040503050406030204" pitchFamily="18" charset="0"/>
          </a:endParaRPr>
        </a:p>
      </dsp:txBody>
      <dsp:txXfrm>
        <a:off x="4697315" y="1974366"/>
        <a:ext cx="1555853" cy="1836980"/>
      </dsp:txXfrm>
    </dsp:sp>
    <dsp:sp modelId="{C05C00E1-ACDD-49F6-9171-FB74131D61C8}">
      <dsp:nvSpPr>
        <dsp:cNvPr id="0" name=""/>
        <dsp:cNvSpPr/>
      </dsp:nvSpPr>
      <dsp:spPr>
        <a:xfrm>
          <a:off x="4648910" y="4157258"/>
          <a:ext cx="1652663" cy="1933790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latin typeface="Cambria" panose="02040503050406030204" pitchFamily="18" charset="0"/>
            </a:rPr>
            <a:t>3.2.1 </a:t>
          </a:r>
          <a:r>
            <a:rPr lang="es-EC" sz="1700" kern="1200" dirty="0" smtClean="0"/>
            <a:t>Control  Posterior Financiero </a:t>
          </a:r>
        </a:p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latin typeface="Cambria" panose="02040503050406030204" pitchFamily="18" charset="0"/>
            </a:rPr>
            <a:t>3.2.2  </a:t>
          </a:r>
          <a:r>
            <a:rPr lang="es-EC" sz="1700" kern="1200" dirty="0" smtClean="0"/>
            <a:t>Control Posterior de Gestión</a:t>
          </a:r>
          <a:endParaRPr lang="es-EC" sz="1700" kern="1200" dirty="0">
            <a:latin typeface="Cambria" panose="02040503050406030204" pitchFamily="18" charset="0"/>
          </a:endParaRPr>
        </a:p>
      </dsp:txBody>
      <dsp:txXfrm>
        <a:off x="4697315" y="4205663"/>
        <a:ext cx="1555853" cy="18369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81A0A-F0F3-47B7-90A7-E902E2EEB2FF}">
      <dsp:nvSpPr>
        <dsp:cNvPr id="0" name=""/>
        <dsp:cNvSpPr/>
      </dsp:nvSpPr>
      <dsp:spPr>
        <a:xfrm>
          <a:off x="2460408" y="929"/>
          <a:ext cx="2941679" cy="133047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latin typeface="Cambria" panose="02040503050406030204" pitchFamily="18" charset="0"/>
            </a:rPr>
            <a:t>Analizar la articulación entre la planificación y el presupuesto.</a:t>
          </a:r>
          <a:endParaRPr lang="es-EC" sz="1700" kern="1200" dirty="0">
            <a:latin typeface="Cambria" panose="02040503050406030204" pitchFamily="18" charset="0"/>
          </a:endParaRPr>
        </a:p>
      </dsp:txBody>
      <dsp:txXfrm>
        <a:off x="2460408" y="929"/>
        <a:ext cx="2941679" cy="1330474"/>
      </dsp:txXfrm>
    </dsp:sp>
    <dsp:sp modelId="{51B9771C-F478-449D-9443-0B840A97ED3C}">
      <dsp:nvSpPr>
        <dsp:cNvPr id="0" name=""/>
        <dsp:cNvSpPr/>
      </dsp:nvSpPr>
      <dsp:spPr>
        <a:xfrm>
          <a:off x="1011521" y="929"/>
          <a:ext cx="1317170" cy="13304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D13FF40-A593-4DD3-A189-5DED91A792C6}">
      <dsp:nvSpPr>
        <dsp:cNvPr id="0" name=""/>
        <dsp:cNvSpPr/>
      </dsp:nvSpPr>
      <dsp:spPr>
        <a:xfrm>
          <a:off x="1011521" y="1550932"/>
          <a:ext cx="2941679" cy="1330474"/>
        </a:xfrm>
        <a:prstGeom prst="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Cambria" panose="02040503050406030204" pitchFamily="18" charset="0"/>
            </a:rPr>
            <a:t>Determinar el nivel ejecución presupuestaria de los GAD`S.</a:t>
          </a:r>
          <a:endParaRPr lang="es-EC" sz="1700" kern="1200" dirty="0">
            <a:latin typeface="Cambria" panose="02040503050406030204" pitchFamily="18" charset="0"/>
          </a:endParaRPr>
        </a:p>
      </dsp:txBody>
      <dsp:txXfrm>
        <a:off x="1011521" y="1550932"/>
        <a:ext cx="2941679" cy="1330474"/>
      </dsp:txXfrm>
    </dsp:sp>
    <dsp:sp modelId="{3A5E3130-932F-482A-B17A-20473EEDF1CA}">
      <dsp:nvSpPr>
        <dsp:cNvPr id="0" name=""/>
        <dsp:cNvSpPr/>
      </dsp:nvSpPr>
      <dsp:spPr>
        <a:xfrm>
          <a:off x="4084918" y="1550932"/>
          <a:ext cx="1317170" cy="1330474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7319A3B-2CE2-462D-8FC0-9A664773AE3D}">
      <dsp:nvSpPr>
        <dsp:cNvPr id="0" name=""/>
        <dsp:cNvSpPr/>
      </dsp:nvSpPr>
      <dsp:spPr>
        <a:xfrm>
          <a:off x="2460408" y="3100936"/>
          <a:ext cx="2941679" cy="1330474"/>
        </a:xfrm>
        <a:prstGeom prst="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Cambria" panose="02040503050406030204" pitchFamily="18" charset="0"/>
            </a:rPr>
            <a:t>Evaluar la planificación operativa, y la ejecución presupuestaria.</a:t>
          </a:r>
          <a:endParaRPr lang="es-EC" sz="1700" kern="1200" dirty="0">
            <a:latin typeface="Cambria" panose="02040503050406030204" pitchFamily="18" charset="0"/>
          </a:endParaRPr>
        </a:p>
      </dsp:txBody>
      <dsp:txXfrm>
        <a:off x="2460408" y="3100936"/>
        <a:ext cx="2941679" cy="1330474"/>
      </dsp:txXfrm>
    </dsp:sp>
    <dsp:sp modelId="{E83FF969-10E8-433E-867E-1F795377DFAC}">
      <dsp:nvSpPr>
        <dsp:cNvPr id="0" name=""/>
        <dsp:cNvSpPr/>
      </dsp:nvSpPr>
      <dsp:spPr>
        <a:xfrm>
          <a:off x="1011521" y="3100936"/>
          <a:ext cx="1317170" cy="133047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B51DE8C-3DF6-47DD-81DA-E5DD9E53ADFC}">
      <dsp:nvSpPr>
        <dsp:cNvPr id="0" name=""/>
        <dsp:cNvSpPr/>
      </dsp:nvSpPr>
      <dsp:spPr>
        <a:xfrm>
          <a:off x="1011521" y="4650939"/>
          <a:ext cx="2941679" cy="1330474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Elaborar una plantilla Excel de seguimiento y evaluación de </a:t>
          </a:r>
          <a:r>
            <a:rPr lang="es-EC" sz="1700" kern="1200" dirty="0" smtClean="0"/>
            <a:t>la ejecución presupuestaria, acorde con la planificación estratégica y operativa. </a:t>
          </a:r>
          <a:endParaRPr lang="es-EC" sz="1700" kern="1200" dirty="0"/>
        </a:p>
      </dsp:txBody>
      <dsp:txXfrm>
        <a:off x="1011521" y="4650939"/>
        <a:ext cx="2941679" cy="1330474"/>
      </dsp:txXfrm>
    </dsp:sp>
    <dsp:sp modelId="{5CB8F95B-E9E7-43C2-A4B2-A5D2AB14B952}">
      <dsp:nvSpPr>
        <dsp:cNvPr id="0" name=""/>
        <dsp:cNvSpPr/>
      </dsp:nvSpPr>
      <dsp:spPr>
        <a:xfrm>
          <a:off x="4084918" y="4650939"/>
          <a:ext cx="1317170" cy="133047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2371E-F381-46D2-90BD-13ADB2953086}">
      <dsp:nvSpPr>
        <dsp:cNvPr id="0" name=""/>
        <dsp:cNvSpPr/>
      </dsp:nvSpPr>
      <dsp:spPr>
        <a:xfrm>
          <a:off x="0" y="0"/>
          <a:ext cx="5300869" cy="5673502"/>
        </a:xfrm>
        <a:prstGeom prst="triangl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48CCD96-DB17-422A-AB1C-2C709556CE89}">
      <dsp:nvSpPr>
        <dsp:cNvPr id="0" name=""/>
        <dsp:cNvSpPr/>
      </dsp:nvSpPr>
      <dsp:spPr>
        <a:xfrm>
          <a:off x="2650434" y="570397"/>
          <a:ext cx="3445565" cy="134302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>
              <a:latin typeface="Cambria" panose="02040503050406030204" pitchFamily="18" charset="0"/>
              <a:hlinkClick xmlns:r="http://schemas.openxmlformats.org/officeDocument/2006/relationships" r:id="" action="ppaction://hlinksldjump"/>
            </a:rPr>
            <a:t>CONSTITUCIÓN</a:t>
          </a:r>
          <a:endParaRPr lang="es-EC" sz="2500" kern="1200" dirty="0">
            <a:latin typeface="Cambria" panose="02040503050406030204" pitchFamily="18" charset="0"/>
          </a:endParaRPr>
        </a:p>
      </dsp:txBody>
      <dsp:txXfrm>
        <a:off x="2715995" y="635958"/>
        <a:ext cx="3314443" cy="1211902"/>
      </dsp:txXfrm>
    </dsp:sp>
    <dsp:sp modelId="{5101071D-6164-4856-B079-AA720E8562F2}">
      <dsp:nvSpPr>
        <dsp:cNvPr id="0" name=""/>
        <dsp:cNvSpPr/>
      </dsp:nvSpPr>
      <dsp:spPr>
        <a:xfrm>
          <a:off x="2650434" y="2081299"/>
          <a:ext cx="3445565" cy="134302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>
              <a:latin typeface="Cambria" panose="02040503050406030204" pitchFamily="18" charset="0"/>
              <a:hlinkClick xmlns:r="http://schemas.openxmlformats.org/officeDocument/2006/relationships" r:id="" action="ppaction://hlinksldjump"/>
            </a:rPr>
            <a:t>Código Orgánico de Planificación y Finanzas Públicas</a:t>
          </a:r>
          <a:endParaRPr lang="es-EC" sz="2500" kern="1200" dirty="0">
            <a:latin typeface="Cambria" panose="02040503050406030204" pitchFamily="18" charset="0"/>
          </a:endParaRPr>
        </a:p>
      </dsp:txBody>
      <dsp:txXfrm>
        <a:off x="2715995" y="2146860"/>
        <a:ext cx="3314443" cy="1211902"/>
      </dsp:txXfrm>
    </dsp:sp>
    <dsp:sp modelId="{B5C493FA-90C4-459F-B9E1-DEEBC63E9C83}">
      <dsp:nvSpPr>
        <dsp:cNvPr id="0" name=""/>
        <dsp:cNvSpPr/>
      </dsp:nvSpPr>
      <dsp:spPr>
        <a:xfrm>
          <a:off x="2650434" y="3592202"/>
          <a:ext cx="3445565" cy="134302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>
              <a:latin typeface="Cambria" panose="02040503050406030204" pitchFamily="18" charset="0"/>
              <a:hlinkClick xmlns:r="http://schemas.openxmlformats.org/officeDocument/2006/relationships" r:id="" action="ppaction://hlinksldjump"/>
            </a:rPr>
            <a:t>COOTAD</a:t>
          </a:r>
          <a:endParaRPr lang="es-EC" sz="2500" kern="1200" dirty="0">
            <a:latin typeface="Cambria" panose="02040503050406030204" pitchFamily="18" charset="0"/>
          </a:endParaRPr>
        </a:p>
      </dsp:txBody>
      <dsp:txXfrm>
        <a:off x="2715995" y="3657763"/>
        <a:ext cx="3314443" cy="12119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1E9993-4D61-4462-9FDF-EAE135857B97}">
      <dsp:nvSpPr>
        <dsp:cNvPr id="0" name=""/>
        <dsp:cNvSpPr/>
      </dsp:nvSpPr>
      <dsp:spPr>
        <a:xfrm>
          <a:off x="2116491" y="950241"/>
          <a:ext cx="4297118" cy="19435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>
              <a:latin typeface="Cambria" panose="02040503050406030204" pitchFamily="18" charset="0"/>
              <a:hlinkClick xmlns:r="http://schemas.openxmlformats.org/officeDocument/2006/relationships" r:id="" action="ppaction://hlinksldjump"/>
            </a:rPr>
            <a:t>Competencias Exclusivas</a:t>
          </a:r>
          <a:endParaRPr lang="es-EC" sz="3000" kern="1200" dirty="0">
            <a:latin typeface="Cambria" panose="02040503050406030204" pitchFamily="18" charset="0"/>
          </a:endParaRPr>
        </a:p>
      </dsp:txBody>
      <dsp:txXfrm>
        <a:off x="2116491" y="950241"/>
        <a:ext cx="4297118" cy="1943518"/>
      </dsp:txXfrm>
    </dsp:sp>
    <dsp:sp modelId="{38F530DA-21BF-4F56-B5C0-03BC171EDFD2}">
      <dsp:nvSpPr>
        <dsp:cNvPr id="0" name=""/>
        <dsp:cNvSpPr/>
      </dsp:nvSpPr>
      <dsp:spPr>
        <a:xfrm>
          <a:off x="0" y="950241"/>
          <a:ext cx="1924083" cy="194351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A9B063E-AAA7-4B30-AC0E-E2D510499A5F}">
      <dsp:nvSpPr>
        <dsp:cNvPr id="0" name=""/>
        <dsp:cNvSpPr/>
      </dsp:nvSpPr>
      <dsp:spPr>
        <a:xfrm>
          <a:off x="0" y="3214440"/>
          <a:ext cx="4297118" cy="19435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Cada semestre  presentarán informes sobre la ejecución de los presupuestos.</a:t>
          </a:r>
          <a:endParaRPr lang="es-EC" sz="3000" kern="1200" dirty="0"/>
        </a:p>
      </dsp:txBody>
      <dsp:txXfrm>
        <a:off x="0" y="3214440"/>
        <a:ext cx="4297118" cy="1943518"/>
      </dsp:txXfrm>
    </dsp:sp>
    <dsp:sp modelId="{2EB0AAD9-ACCF-4B56-9FCC-FA41DDC055C2}">
      <dsp:nvSpPr>
        <dsp:cNvPr id="0" name=""/>
        <dsp:cNvSpPr/>
      </dsp:nvSpPr>
      <dsp:spPr>
        <a:xfrm>
          <a:off x="4489527" y="3214440"/>
          <a:ext cx="1924083" cy="194351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F809D9-665D-4600-91BF-3A8079097751}">
      <dsp:nvSpPr>
        <dsp:cNvPr id="0" name=""/>
        <dsp:cNvSpPr/>
      </dsp:nvSpPr>
      <dsp:spPr>
        <a:xfrm>
          <a:off x="0" y="77752"/>
          <a:ext cx="6096000" cy="21082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just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b="1" kern="1200" dirty="0" smtClean="0">
              <a:latin typeface="Cambria" panose="02040503050406030204" pitchFamily="18" charset="0"/>
            </a:rPr>
            <a:t>Ingresos propios</a:t>
          </a:r>
          <a:endParaRPr lang="es-EC" sz="2900" kern="1200" dirty="0">
            <a:latin typeface="Cambria" panose="02040503050406030204" pitchFamily="18" charset="0"/>
          </a:endParaRPr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dirty="0" smtClean="0">
              <a:latin typeface="Cambria" panose="02040503050406030204" pitchFamily="18" charset="0"/>
            </a:rPr>
            <a:t>Los que provenga de la administración de infraestructura comunitaria y espacio público.</a:t>
          </a:r>
          <a:endParaRPr lang="es-EC" sz="2300" kern="1200" dirty="0">
            <a:latin typeface="Cambria" panose="02040503050406030204" pitchFamily="18" charset="0"/>
          </a:endParaRPr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dirty="0" smtClean="0">
              <a:latin typeface="Cambria" panose="02040503050406030204" pitchFamily="18" charset="0"/>
            </a:rPr>
            <a:t>De otros GAD´s.</a:t>
          </a:r>
          <a:endParaRPr lang="es-EC" sz="2300" kern="1200" dirty="0">
            <a:latin typeface="Cambria" panose="02040503050406030204" pitchFamily="18" charset="0"/>
          </a:endParaRPr>
        </a:p>
      </dsp:txBody>
      <dsp:txXfrm>
        <a:off x="1430026" y="77752"/>
        <a:ext cx="4665973" cy="2108268"/>
      </dsp:txXfrm>
    </dsp:sp>
    <dsp:sp modelId="{D4A9EA49-9577-433D-AAA0-0E2174B88814}">
      <dsp:nvSpPr>
        <dsp:cNvPr id="0" name=""/>
        <dsp:cNvSpPr/>
      </dsp:nvSpPr>
      <dsp:spPr>
        <a:xfrm>
          <a:off x="210826" y="210826"/>
          <a:ext cx="1219200" cy="16866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C5A214-AA43-435E-8F33-2BD08FF3800B}">
      <dsp:nvSpPr>
        <dsp:cNvPr id="0" name=""/>
        <dsp:cNvSpPr/>
      </dsp:nvSpPr>
      <dsp:spPr>
        <a:xfrm>
          <a:off x="0" y="2319095"/>
          <a:ext cx="6096000" cy="2108268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>
              <a:latin typeface="Cambria" panose="02040503050406030204" pitchFamily="18" charset="0"/>
            </a:rPr>
            <a:t>Tipos de Transferencias</a:t>
          </a:r>
          <a:endParaRPr lang="es-EC" sz="2900" kern="1200" dirty="0">
            <a:latin typeface="Cambria" panose="02040503050406030204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dirty="0" smtClean="0">
              <a:latin typeface="Cambria" panose="02040503050406030204" pitchFamily="18" charset="0"/>
              <a:hlinkClick xmlns:r="http://schemas.openxmlformats.org/officeDocument/2006/relationships" r:id="" action="ppaction://hlinksldjump"/>
            </a:rPr>
            <a:t>RENTAS DE ESTADO</a:t>
          </a:r>
          <a:endParaRPr lang="es-EC" sz="2300" kern="1200" dirty="0">
            <a:latin typeface="Cambria" panose="02040503050406030204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dirty="0" smtClean="0">
              <a:latin typeface="Cambria" panose="02040503050406030204" pitchFamily="18" charset="0"/>
            </a:rPr>
            <a:t>Nuevas competencias. </a:t>
          </a:r>
          <a:endParaRPr lang="es-EC" sz="2300" kern="1200" dirty="0">
            <a:latin typeface="Cambria" panose="02040503050406030204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dirty="0" smtClean="0">
              <a:latin typeface="Cambria" panose="02040503050406030204" pitchFamily="18" charset="0"/>
            </a:rPr>
            <a:t> </a:t>
          </a:r>
          <a:r>
            <a:rPr lang="es-EC" sz="2300" kern="1200" dirty="0" smtClean="0">
              <a:latin typeface="Cambria" panose="02040503050406030204" pitchFamily="18" charset="0"/>
              <a:hlinkClick xmlns:r="http://schemas.openxmlformats.org/officeDocument/2006/relationships" r:id="" action="ppaction://hlinksldjump"/>
            </a:rPr>
            <a:t>Explotación de recursos no renovables</a:t>
          </a:r>
          <a:r>
            <a:rPr lang="es-EC" sz="2300" kern="1200" dirty="0" smtClean="0">
              <a:latin typeface="Cambria" panose="02040503050406030204" pitchFamily="18" charset="0"/>
            </a:rPr>
            <a:t>.</a:t>
          </a:r>
          <a:endParaRPr lang="es-EC" sz="2300" kern="1200" dirty="0">
            <a:latin typeface="Cambria" panose="02040503050406030204" pitchFamily="18" charset="0"/>
          </a:endParaRPr>
        </a:p>
      </dsp:txBody>
      <dsp:txXfrm>
        <a:off x="1430026" y="2319095"/>
        <a:ext cx="4665973" cy="2108268"/>
      </dsp:txXfrm>
    </dsp:sp>
    <dsp:sp modelId="{6DA283B3-9D6A-4291-A8FF-F7C1B571FA78}">
      <dsp:nvSpPr>
        <dsp:cNvPr id="0" name=""/>
        <dsp:cNvSpPr/>
      </dsp:nvSpPr>
      <dsp:spPr>
        <a:xfrm>
          <a:off x="210826" y="2529922"/>
          <a:ext cx="1219200" cy="16866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F14C18-BA20-4D9D-BC8C-322A32B5DDC8}">
      <dsp:nvSpPr>
        <dsp:cNvPr id="0" name=""/>
        <dsp:cNvSpPr/>
      </dsp:nvSpPr>
      <dsp:spPr>
        <a:xfrm>
          <a:off x="2747" y="717862"/>
          <a:ext cx="2201614" cy="10650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Cambria" panose="02040503050406030204" pitchFamily="18" charset="0"/>
              <a:hlinkClick xmlns:r="http://schemas.openxmlformats.org/officeDocument/2006/relationships" r:id="" action="ppaction://hlinksldjump"/>
            </a:rPr>
            <a:t>PROGRAMACIÓN</a:t>
          </a:r>
          <a:endParaRPr lang="es-EC" sz="1400" kern="1200" dirty="0"/>
        </a:p>
      </dsp:txBody>
      <dsp:txXfrm>
        <a:off x="33940" y="749055"/>
        <a:ext cx="2139228" cy="1002619"/>
      </dsp:txXfrm>
    </dsp:sp>
    <dsp:sp modelId="{5256030E-F16C-4892-8246-6CD9BB6BD5F7}">
      <dsp:nvSpPr>
        <dsp:cNvPr id="0" name=""/>
        <dsp:cNvSpPr/>
      </dsp:nvSpPr>
      <dsp:spPr>
        <a:xfrm>
          <a:off x="2360562" y="1030264"/>
          <a:ext cx="376301" cy="4402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50" kern="1200"/>
        </a:p>
      </dsp:txBody>
      <dsp:txXfrm>
        <a:off x="2360562" y="1118304"/>
        <a:ext cx="263411" cy="264122"/>
      </dsp:txXfrm>
    </dsp:sp>
    <dsp:sp modelId="{EE9CDDBC-54C0-4635-9CAB-CECC976B1D63}">
      <dsp:nvSpPr>
        <dsp:cNvPr id="0" name=""/>
        <dsp:cNvSpPr/>
      </dsp:nvSpPr>
      <dsp:spPr>
        <a:xfrm>
          <a:off x="2914365" y="717862"/>
          <a:ext cx="1775009" cy="10650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Cambria" panose="02040503050406030204" pitchFamily="18" charset="0"/>
              <a:hlinkClick xmlns:r="http://schemas.openxmlformats.org/officeDocument/2006/relationships" r:id="" action="ppaction://hlinksldjump"/>
            </a:rPr>
            <a:t>ESTIMACIÓN INGRESOS Y GASTOS</a:t>
          </a:r>
          <a:endParaRPr lang="es-EC" sz="1400" kern="1200" dirty="0"/>
        </a:p>
      </dsp:txBody>
      <dsp:txXfrm>
        <a:off x="2945558" y="749055"/>
        <a:ext cx="1712623" cy="1002619"/>
      </dsp:txXfrm>
    </dsp:sp>
    <dsp:sp modelId="{1F770CAF-D490-405D-93E2-D2E890CFB76C}">
      <dsp:nvSpPr>
        <dsp:cNvPr id="0" name=""/>
        <dsp:cNvSpPr/>
      </dsp:nvSpPr>
      <dsp:spPr>
        <a:xfrm>
          <a:off x="4845575" y="1030264"/>
          <a:ext cx="376301" cy="4402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50" kern="1200"/>
        </a:p>
      </dsp:txBody>
      <dsp:txXfrm>
        <a:off x="4845575" y="1118304"/>
        <a:ext cx="263411" cy="264122"/>
      </dsp:txXfrm>
    </dsp:sp>
    <dsp:sp modelId="{A4164B82-6717-4C23-B1DD-C20721BE65EF}">
      <dsp:nvSpPr>
        <dsp:cNvPr id="0" name=""/>
        <dsp:cNvSpPr/>
      </dsp:nvSpPr>
      <dsp:spPr>
        <a:xfrm>
          <a:off x="5399378" y="717862"/>
          <a:ext cx="1775009" cy="10650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Cambria" panose="02040503050406030204" pitchFamily="18" charset="0"/>
              <a:hlinkClick xmlns:r="http://schemas.openxmlformats.org/officeDocument/2006/relationships" r:id="" action="ppaction://hlinksldjump"/>
            </a:rPr>
            <a:t>APROBACIÓN Y SANCIÓN DEL PRESUPUESTO</a:t>
          </a:r>
          <a:endParaRPr lang="es-EC" sz="1400" kern="1200" dirty="0"/>
        </a:p>
      </dsp:txBody>
      <dsp:txXfrm>
        <a:off x="5430571" y="749055"/>
        <a:ext cx="1712623" cy="1002619"/>
      </dsp:txXfrm>
    </dsp:sp>
    <dsp:sp modelId="{575A34AF-07E3-47FE-86EF-50E9071100F6}">
      <dsp:nvSpPr>
        <dsp:cNvPr id="0" name=""/>
        <dsp:cNvSpPr/>
      </dsp:nvSpPr>
      <dsp:spPr>
        <a:xfrm rot="5400000">
          <a:off x="6098732" y="1907118"/>
          <a:ext cx="376301" cy="4402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50" kern="1200"/>
        </a:p>
      </dsp:txBody>
      <dsp:txXfrm rot="-5400000">
        <a:off x="6154822" y="1939068"/>
        <a:ext cx="264122" cy="263411"/>
      </dsp:txXfrm>
    </dsp:sp>
    <dsp:sp modelId="{CC9C91EF-BC7F-452B-ABAD-5FF21EBBFCA1}">
      <dsp:nvSpPr>
        <dsp:cNvPr id="0" name=""/>
        <dsp:cNvSpPr/>
      </dsp:nvSpPr>
      <dsp:spPr>
        <a:xfrm>
          <a:off x="5399378" y="2492871"/>
          <a:ext cx="1775009" cy="10650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Cambria" panose="02040503050406030204" pitchFamily="18" charset="0"/>
              <a:hlinkClick xmlns:r="http://schemas.openxmlformats.org/officeDocument/2006/relationships" r:id="" action="ppaction://hlinksldjump"/>
            </a:rPr>
            <a:t>EJECUCIÓN</a:t>
          </a:r>
          <a:endParaRPr lang="es-EC" sz="1400" kern="1200" dirty="0"/>
        </a:p>
      </dsp:txBody>
      <dsp:txXfrm>
        <a:off x="5430571" y="2524064"/>
        <a:ext cx="1712623" cy="1002619"/>
      </dsp:txXfrm>
    </dsp:sp>
    <dsp:sp modelId="{10FACBAB-944C-43DE-BCEF-941732C118F5}">
      <dsp:nvSpPr>
        <dsp:cNvPr id="0" name=""/>
        <dsp:cNvSpPr/>
      </dsp:nvSpPr>
      <dsp:spPr>
        <a:xfrm rot="10800000">
          <a:off x="4866875" y="2805273"/>
          <a:ext cx="376301" cy="4402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50" kern="1200"/>
        </a:p>
      </dsp:txBody>
      <dsp:txXfrm rot="10800000">
        <a:off x="4979765" y="2893313"/>
        <a:ext cx="263411" cy="264122"/>
      </dsp:txXfrm>
    </dsp:sp>
    <dsp:sp modelId="{4014470F-76A2-47A2-AC90-C24EE0FBB043}">
      <dsp:nvSpPr>
        <dsp:cNvPr id="0" name=""/>
        <dsp:cNvSpPr/>
      </dsp:nvSpPr>
      <dsp:spPr>
        <a:xfrm>
          <a:off x="2914365" y="2492871"/>
          <a:ext cx="1775009" cy="10650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Cambria" panose="02040503050406030204" pitchFamily="18" charset="0"/>
              <a:hlinkClick xmlns:r="http://schemas.openxmlformats.org/officeDocument/2006/relationships" r:id="" action="ppaction://hlinksldjump"/>
            </a:rPr>
            <a:t>REFORMA DEL PRESUPUESTO</a:t>
          </a:r>
          <a:endParaRPr lang="es-EC" sz="1400" kern="1200" dirty="0"/>
        </a:p>
      </dsp:txBody>
      <dsp:txXfrm>
        <a:off x="2945558" y="2524064"/>
        <a:ext cx="1712623" cy="1002619"/>
      </dsp:txXfrm>
    </dsp:sp>
    <dsp:sp modelId="{ED3E291A-A94B-498A-BD8E-E2E0E42E622E}">
      <dsp:nvSpPr>
        <dsp:cNvPr id="0" name=""/>
        <dsp:cNvSpPr/>
      </dsp:nvSpPr>
      <dsp:spPr>
        <a:xfrm rot="10800000">
          <a:off x="2381862" y="2805273"/>
          <a:ext cx="376301" cy="4402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50" kern="1200"/>
        </a:p>
      </dsp:txBody>
      <dsp:txXfrm rot="10800000">
        <a:off x="2494752" y="2893313"/>
        <a:ext cx="263411" cy="264122"/>
      </dsp:txXfrm>
    </dsp:sp>
    <dsp:sp modelId="{556DF3C1-0E2E-410A-9B78-F74C14D433BC}">
      <dsp:nvSpPr>
        <dsp:cNvPr id="0" name=""/>
        <dsp:cNvSpPr/>
      </dsp:nvSpPr>
      <dsp:spPr>
        <a:xfrm>
          <a:off x="429352" y="2492871"/>
          <a:ext cx="1775009" cy="10650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Cambria" panose="02040503050406030204" pitchFamily="18" charset="0"/>
              <a:hlinkClick xmlns:r="http://schemas.openxmlformats.org/officeDocument/2006/relationships" r:id="" action="ppaction://hlinksldjump"/>
            </a:rPr>
            <a:t>CLAUSURA Y LIQUIDACIÓN</a:t>
          </a:r>
          <a:endParaRPr lang="es-EC" sz="1400" kern="1200" dirty="0">
            <a:latin typeface="Cambria" panose="02040503050406030204" pitchFamily="18" charset="0"/>
          </a:endParaRPr>
        </a:p>
      </dsp:txBody>
      <dsp:txXfrm>
        <a:off x="460545" y="2524064"/>
        <a:ext cx="1712623" cy="100261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010137-21DE-4CC1-9ACF-17BC535305F2}">
      <dsp:nvSpPr>
        <dsp:cNvPr id="0" name=""/>
        <dsp:cNvSpPr/>
      </dsp:nvSpPr>
      <dsp:spPr>
        <a:xfrm>
          <a:off x="2412" y="325350"/>
          <a:ext cx="2188378" cy="266129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231052-B968-49C0-8459-B230E70BD0A9}">
      <dsp:nvSpPr>
        <dsp:cNvPr id="0" name=""/>
        <dsp:cNvSpPr/>
      </dsp:nvSpPr>
      <dsp:spPr>
        <a:xfrm>
          <a:off x="111831" y="471701"/>
          <a:ext cx="1969540" cy="167346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622C97-FCB0-42AB-8B5E-D116A2229F44}">
      <dsp:nvSpPr>
        <dsp:cNvPr id="0" name=""/>
        <dsp:cNvSpPr/>
      </dsp:nvSpPr>
      <dsp:spPr>
        <a:xfrm>
          <a:off x="111831" y="2359442"/>
          <a:ext cx="1969540" cy="51178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Cambria" panose="02040503050406030204" pitchFamily="18" charset="0"/>
            </a:rPr>
            <a:t>Estudiará el proyecto presupuesto y antecedentes</a:t>
          </a:r>
          <a:endParaRPr lang="es-EC" sz="1200" kern="1200" dirty="0">
            <a:latin typeface="Cambria" panose="02040503050406030204" pitchFamily="18" charset="0"/>
          </a:endParaRPr>
        </a:p>
      </dsp:txBody>
      <dsp:txXfrm>
        <a:off x="111831" y="2359442"/>
        <a:ext cx="1969540" cy="511789"/>
      </dsp:txXfrm>
    </dsp:sp>
    <dsp:sp modelId="{2FCB9198-BB29-4FE3-9B68-455659668AB3}">
      <dsp:nvSpPr>
        <dsp:cNvPr id="0" name=""/>
        <dsp:cNvSpPr/>
      </dsp:nvSpPr>
      <dsp:spPr>
        <a:xfrm>
          <a:off x="111831" y="2114233"/>
          <a:ext cx="1969540" cy="307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Cambria" panose="02040503050406030204" pitchFamily="18" charset="0"/>
            </a:rPr>
            <a:t>20 DE NOVIEMBRE </a:t>
          </a:r>
          <a:endParaRPr lang="es-EC" sz="1200" kern="1200" dirty="0">
            <a:latin typeface="Cambria" panose="02040503050406030204" pitchFamily="18" charset="0"/>
          </a:endParaRPr>
        </a:p>
      </dsp:txBody>
      <dsp:txXfrm>
        <a:off x="111831" y="2114233"/>
        <a:ext cx="1969540" cy="307074"/>
      </dsp:txXfrm>
    </dsp:sp>
    <dsp:sp modelId="{6B5D6BFA-1D26-4B82-BEAB-B3B693632564}">
      <dsp:nvSpPr>
        <dsp:cNvPr id="0" name=""/>
        <dsp:cNvSpPr/>
      </dsp:nvSpPr>
      <dsp:spPr>
        <a:xfrm>
          <a:off x="2795518" y="325350"/>
          <a:ext cx="2188378" cy="266129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5C3B7F-E88C-4036-9730-28F79924BE44}">
      <dsp:nvSpPr>
        <dsp:cNvPr id="0" name=""/>
        <dsp:cNvSpPr/>
      </dsp:nvSpPr>
      <dsp:spPr>
        <a:xfrm>
          <a:off x="2904937" y="471701"/>
          <a:ext cx="1969540" cy="167346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CD8092-BABF-4790-B317-3F9AD9A46782}">
      <dsp:nvSpPr>
        <dsp:cNvPr id="0" name=""/>
        <dsp:cNvSpPr/>
      </dsp:nvSpPr>
      <dsp:spPr>
        <a:xfrm>
          <a:off x="2904937" y="2402643"/>
          <a:ext cx="1969540" cy="437655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Cambria" panose="02040503050406030204" pitchFamily="18" charset="0"/>
            </a:rPr>
            <a:t>Estudiará el proyecto por programas, subprogramas.</a:t>
          </a:r>
          <a:endParaRPr lang="es-EC" sz="1200" kern="1200" dirty="0">
            <a:latin typeface="Cambria" panose="02040503050406030204" pitchFamily="18" charset="0"/>
          </a:endParaRPr>
        </a:p>
      </dsp:txBody>
      <dsp:txXfrm>
        <a:off x="2904937" y="2402643"/>
        <a:ext cx="1969540" cy="437655"/>
      </dsp:txXfrm>
    </dsp:sp>
    <dsp:sp modelId="{9D68186D-CE60-4B20-B413-3E40EAF291AE}">
      <dsp:nvSpPr>
        <dsp:cNvPr id="0" name=""/>
        <dsp:cNvSpPr/>
      </dsp:nvSpPr>
      <dsp:spPr>
        <a:xfrm>
          <a:off x="2904937" y="2145166"/>
          <a:ext cx="1969540" cy="257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Cambria" panose="02040503050406030204" pitchFamily="18" charset="0"/>
            </a:rPr>
            <a:t>10 Diciembre</a:t>
          </a:r>
          <a:endParaRPr lang="es-EC" sz="1200" kern="1200" dirty="0">
            <a:latin typeface="Cambria" panose="02040503050406030204" pitchFamily="18" charset="0"/>
          </a:endParaRPr>
        </a:p>
      </dsp:txBody>
      <dsp:txXfrm>
        <a:off x="2904937" y="2145166"/>
        <a:ext cx="1969540" cy="257476"/>
      </dsp:txXfrm>
    </dsp:sp>
    <dsp:sp modelId="{D95735AC-CE93-4AA2-87F8-BC04A37087E0}">
      <dsp:nvSpPr>
        <dsp:cNvPr id="0" name=""/>
        <dsp:cNvSpPr/>
      </dsp:nvSpPr>
      <dsp:spPr>
        <a:xfrm>
          <a:off x="5588624" y="368718"/>
          <a:ext cx="2188378" cy="25745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615879-30B9-4830-81B1-7277E161FA3F}">
      <dsp:nvSpPr>
        <dsp:cNvPr id="0" name=""/>
        <dsp:cNvSpPr/>
      </dsp:nvSpPr>
      <dsp:spPr>
        <a:xfrm>
          <a:off x="5698043" y="471701"/>
          <a:ext cx="1969540" cy="167346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0BCA57-1FD9-4AD2-8628-D3943BEFD595}">
      <dsp:nvSpPr>
        <dsp:cNvPr id="0" name=""/>
        <dsp:cNvSpPr/>
      </dsp:nvSpPr>
      <dsp:spPr>
        <a:xfrm>
          <a:off x="5698043" y="2402643"/>
          <a:ext cx="1969540" cy="437655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Cambria" panose="02040503050406030204" pitchFamily="18" charset="0"/>
            </a:rPr>
            <a:t>Existencias de ingresos no considerados.</a:t>
          </a:r>
          <a:endParaRPr lang="es-EC" sz="1200" kern="1200" dirty="0">
            <a:latin typeface="Cambria" panose="02040503050406030204" pitchFamily="18" charset="0"/>
          </a:endParaRPr>
        </a:p>
      </dsp:txBody>
      <dsp:txXfrm>
        <a:off x="5698043" y="2402643"/>
        <a:ext cx="1969540" cy="437655"/>
      </dsp:txXfrm>
    </dsp:sp>
    <dsp:sp modelId="{482E9CD4-CEB4-401B-9C83-7F0A715CDE4D}">
      <dsp:nvSpPr>
        <dsp:cNvPr id="0" name=""/>
        <dsp:cNvSpPr/>
      </dsp:nvSpPr>
      <dsp:spPr>
        <a:xfrm>
          <a:off x="5698043" y="2145166"/>
          <a:ext cx="1969540" cy="257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Cambria" panose="02040503050406030204" pitchFamily="18" charset="0"/>
            </a:rPr>
            <a:t>No podrá aumentar la estimación ingresos</a:t>
          </a:r>
          <a:endParaRPr lang="es-EC" sz="1200" kern="1200" dirty="0">
            <a:latin typeface="Cambria" panose="02040503050406030204" pitchFamily="18" charset="0"/>
          </a:endParaRPr>
        </a:p>
      </dsp:txBody>
      <dsp:txXfrm>
        <a:off x="5698043" y="2145166"/>
        <a:ext cx="1969540" cy="2574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010137-21DE-4CC1-9ACF-17BC535305F2}">
      <dsp:nvSpPr>
        <dsp:cNvPr id="0" name=""/>
        <dsp:cNvSpPr/>
      </dsp:nvSpPr>
      <dsp:spPr>
        <a:xfrm>
          <a:off x="431049" y="868"/>
          <a:ext cx="2258810" cy="274695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231052-B968-49C0-8459-B230E70BD0A9}">
      <dsp:nvSpPr>
        <dsp:cNvPr id="0" name=""/>
        <dsp:cNvSpPr/>
      </dsp:nvSpPr>
      <dsp:spPr>
        <a:xfrm>
          <a:off x="543989" y="151929"/>
          <a:ext cx="2032929" cy="172732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622C97-FCB0-42AB-8B5E-D116A2229F44}">
      <dsp:nvSpPr>
        <dsp:cNvPr id="0" name=""/>
        <dsp:cNvSpPr/>
      </dsp:nvSpPr>
      <dsp:spPr>
        <a:xfrm>
          <a:off x="543989" y="2100426"/>
          <a:ext cx="2032929" cy="5282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Cambria" panose="02040503050406030204" pitchFamily="18" charset="0"/>
            </a:rPr>
            <a:t>A</a:t>
          </a:r>
          <a:r>
            <a:rPr lang="es-EC" sz="1200" kern="1200" baseline="0" dirty="0" smtClean="0">
              <a:latin typeface="Cambria" panose="02040503050406030204" pitchFamily="18" charset="0"/>
            </a:rPr>
            <a:t> partir del primero de Enero</a:t>
          </a:r>
          <a:endParaRPr lang="es-EC" sz="1200" kern="1200" dirty="0">
            <a:latin typeface="Cambria" panose="02040503050406030204" pitchFamily="18" charset="0"/>
          </a:endParaRPr>
        </a:p>
      </dsp:txBody>
      <dsp:txXfrm>
        <a:off x="543989" y="2100426"/>
        <a:ext cx="2032929" cy="528261"/>
      </dsp:txXfrm>
    </dsp:sp>
    <dsp:sp modelId="{2FCB9198-BB29-4FE3-9B68-455659668AB3}">
      <dsp:nvSpPr>
        <dsp:cNvPr id="0" name=""/>
        <dsp:cNvSpPr/>
      </dsp:nvSpPr>
      <dsp:spPr>
        <a:xfrm>
          <a:off x="543989" y="1847326"/>
          <a:ext cx="2032929" cy="31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Cambria" panose="02040503050406030204" pitchFamily="18" charset="0"/>
            </a:rPr>
            <a:t>Sancionará</a:t>
          </a:r>
          <a:r>
            <a:rPr lang="es-EC" sz="1200" kern="1200" baseline="0" dirty="0" smtClean="0">
              <a:latin typeface="Cambria" panose="02040503050406030204" pitchFamily="18" charset="0"/>
            </a:rPr>
            <a:t> en tres días</a:t>
          </a:r>
          <a:endParaRPr lang="es-EC" sz="1200" kern="1200" dirty="0">
            <a:latin typeface="Cambria" panose="02040503050406030204" pitchFamily="18" charset="0"/>
          </a:endParaRPr>
        </a:p>
      </dsp:txBody>
      <dsp:txXfrm>
        <a:off x="543989" y="1847326"/>
        <a:ext cx="2032929" cy="316957"/>
      </dsp:txXfrm>
    </dsp:sp>
    <dsp:sp modelId="{6B5D6BFA-1D26-4B82-BEAB-B3B693632564}">
      <dsp:nvSpPr>
        <dsp:cNvPr id="0" name=""/>
        <dsp:cNvSpPr/>
      </dsp:nvSpPr>
      <dsp:spPr>
        <a:xfrm>
          <a:off x="3265635" y="868"/>
          <a:ext cx="2258810" cy="274695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5C3B7F-E88C-4036-9730-28F79924BE44}">
      <dsp:nvSpPr>
        <dsp:cNvPr id="0" name=""/>
        <dsp:cNvSpPr/>
      </dsp:nvSpPr>
      <dsp:spPr>
        <a:xfrm>
          <a:off x="3378575" y="151929"/>
          <a:ext cx="2032929" cy="172732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CD8092-BABF-4790-B317-3F9AD9A46782}">
      <dsp:nvSpPr>
        <dsp:cNvPr id="0" name=""/>
        <dsp:cNvSpPr/>
      </dsp:nvSpPr>
      <dsp:spPr>
        <a:xfrm>
          <a:off x="3378575" y="2145018"/>
          <a:ext cx="2032929" cy="451740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Cambria" panose="02040503050406030204" pitchFamily="18" charset="0"/>
            </a:rPr>
            <a:t>10%</a:t>
          </a:r>
          <a:r>
            <a:rPr lang="es-EC" sz="1200" kern="1200" baseline="0" dirty="0" smtClean="0">
              <a:latin typeface="Cambria" panose="02040503050406030204" pitchFamily="18" charset="0"/>
            </a:rPr>
            <a:t> de los ingresos</a:t>
          </a:r>
          <a:endParaRPr lang="es-EC" sz="1200" kern="1200" dirty="0">
            <a:latin typeface="Cambria" panose="02040503050406030204" pitchFamily="18" charset="0"/>
          </a:endParaRPr>
        </a:p>
      </dsp:txBody>
      <dsp:txXfrm>
        <a:off x="3378575" y="2145018"/>
        <a:ext cx="2032929" cy="451740"/>
      </dsp:txXfrm>
    </dsp:sp>
    <dsp:sp modelId="{9D68186D-CE60-4B20-B413-3E40EAF291AE}">
      <dsp:nvSpPr>
        <dsp:cNvPr id="0" name=""/>
        <dsp:cNvSpPr/>
      </dsp:nvSpPr>
      <dsp:spPr>
        <a:xfrm>
          <a:off x="3378575" y="1879255"/>
          <a:ext cx="2032929" cy="265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>
              <a:latin typeface="Cambria" panose="02040503050406030204" pitchFamily="18" charset="0"/>
            </a:rPr>
            <a:t>Grupo de Atención Prioritaria</a:t>
          </a:r>
          <a:endParaRPr lang="es-EC" sz="1200" kern="1200" dirty="0">
            <a:latin typeface="Cambria" panose="02040503050406030204" pitchFamily="18" charset="0"/>
          </a:endParaRPr>
        </a:p>
      </dsp:txBody>
      <dsp:txXfrm>
        <a:off x="3378575" y="1879255"/>
        <a:ext cx="2032929" cy="26576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F178C-26B1-42A4-B863-140CB1423BDD}">
      <dsp:nvSpPr>
        <dsp:cNvPr id="0" name=""/>
        <dsp:cNvSpPr/>
      </dsp:nvSpPr>
      <dsp:spPr>
        <a:xfrm>
          <a:off x="794" y="0"/>
          <a:ext cx="2065829" cy="5471566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b="1" kern="1200" dirty="0" smtClean="0">
              <a:latin typeface="Cambria" panose="02040503050406030204" pitchFamily="18" charset="0"/>
            </a:rPr>
            <a:t>OBJETIVOS ESPECÍFICOS </a:t>
          </a:r>
          <a:endParaRPr lang="es-EC" sz="2500" kern="1200" dirty="0">
            <a:latin typeface="Cambria" panose="02040503050406030204" pitchFamily="18" charset="0"/>
          </a:endParaRPr>
        </a:p>
      </dsp:txBody>
      <dsp:txXfrm>
        <a:off x="794" y="0"/>
        <a:ext cx="2065829" cy="1641469"/>
      </dsp:txXfrm>
    </dsp:sp>
    <dsp:sp modelId="{67F28B2F-C54D-40C1-AE93-DDE6B8CB10C8}">
      <dsp:nvSpPr>
        <dsp:cNvPr id="0" name=""/>
        <dsp:cNvSpPr/>
      </dsp:nvSpPr>
      <dsp:spPr>
        <a:xfrm>
          <a:off x="207377" y="1641469"/>
          <a:ext cx="1652663" cy="355651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dirty="0" smtClean="0">
              <a:latin typeface="Cambria" panose="02040503050406030204" pitchFamily="18" charset="0"/>
            </a:rPr>
            <a:t>1. Analizar la articulación  entre la planificación y el presupuesto de las juntas parroquiales rurales</a:t>
          </a:r>
          <a:endParaRPr lang="es-EC" sz="1700" kern="1200" dirty="0">
            <a:latin typeface="Cambria" panose="02040503050406030204" pitchFamily="18" charset="0"/>
          </a:endParaRPr>
        </a:p>
      </dsp:txBody>
      <dsp:txXfrm>
        <a:off x="255782" y="1689874"/>
        <a:ext cx="1555853" cy="3459707"/>
      </dsp:txXfrm>
    </dsp:sp>
    <dsp:sp modelId="{1572444C-623B-4843-85B2-11406A0D4213}">
      <dsp:nvSpPr>
        <dsp:cNvPr id="0" name=""/>
        <dsp:cNvSpPr/>
      </dsp:nvSpPr>
      <dsp:spPr>
        <a:xfrm>
          <a:off x="2221560" y="0"/>
          <a:ext cx="2065829" cy="5471566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b="1" kern="1200" dirty="0" smtClean="0">
              <a:latin typeface="Cambria" panose="02040503050406030204" pitchFamily="18" charset="0"/>
            </a:rPr>
            <a:t>VARIABLES</a:t>
          </a:r>
          <a:endParaRPr lang="es-EC" sz="2500" kern="1200" dirty="0">
            <a:latin typeface="Cambria" panose="02040503050406030204" pitchFamily="18" charset="0"/>
          </a:endParaRPr>
        </a:p>
      </dsp:txBody>
      <dsp:txXfrm>
        <a:off x="2221560" y="0"/>
        <a:ext cx="2065829" cy="1641469"/>
      </dsp:txXfrm>
    </dsp:sp>
    <dsp:sp modelId="{F52C884D-FB47-49E8-BEBF-E4795BDE33C0}">
      <dsp:nvSpPr>
        <dsp:cNvPr id="0" name=""/>
        <dsp:cNvSpPr/>
      </dsp:nvSpPr>
      <dsp:spPr>
        <a:xfrm>
          <a:off x="2428143" y="1643072"/>
          <a:ext cx="1652663" cy="1649751"/>
        </a:xfrm>
        <a:prstGeom prst="roundRect">
          <a:avLst>
            <a:gd name="adj" fmla="val 10000"/>
          </a:avLst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Cambria" panose="02040503050406030204" pitchFamily="18" charset="0"/>
            </a:rPr>
            <a:t>1.1 Planificación </a:t>
          </a:r>
          <a:endParaRPr lang="es-EC" sz="1700" kern="1200" dirty="0">
            <a:latin typeface="Cambria" panose="02040503050406030204" pitchFamily="18" charset="0"/>
          </a:endParaRPr>
        </a:p>
      </dsp:txBody>
      <dsp:txXfrm>
        <a:off x="2476463" y="1691392"/>
        <a:ext cx="1556023" cy="1553111"/>
      </dsp:txXfrm>
    </dsp:sp>
    <dsp:sp modelId="{7888C7A4-5E37-4C0E-90D0-7DEB758AA5EF}">
      <dsp:nvSpPr>
        <dsp:cNvPr id="0" name=""/>
        <dsp:cNvSpPr/>
      </dsp:nvSpPr>
      <dsp:spPr>
        <a:xfrm>
          <a:off x="2428143" y="3546632"/>
          <a:ext cx="1652663" cy="1649751"/>
        </a:xfrm>
        <a:prstGeom prst="roundRect">
          <a:avLst>
            <a:gd name="adj" fmla="val 1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latin typeface="Cambria" panose="02040503050406030204" pitchFamily="18" charset="0"/>
            </a:rPr>
            <a:t>1.2 Presupuesto</a:t>
          </a:r>
          <a:endParaRPr lang="es-EC" sz="1700" kern="1200" dirty="0">
            <a:latin typeface="Cambria" panose="02040503050406030204" pitchFamily="18" charset="0"/>
          </a:endParaRPr>
        </a:p>
      </dsp:txBody>
      <dsp:txXfrm>
        <a:off x="2476463" y="3594952"/>
        <a:ext cx="1556023" cy="1553111"/>
      </dsp:txXfrm>
    </dsp:sp>
    <dsp:sp modelId="{27C6F2A3-D502-4BA9-8F8A-FEAD9BF54E4A}">
      <dsp:nvSpPr>
        <dsp:cNvPr id="0" name=""/>
        <dsp:cNvSpPr/>
      </dsp:nvSpPr>
      <dsp:spPr>
        <a:xfrm>
          <a:off x="4442327" y="0"/>
          <a:ext cx="2065829" cy="5471566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b="1" kern="1200" dirty="0" smtClean="0">
              <a:latin typeface="Cambria" panose="02040503050406030204" pitchFamily="18" charset="0"/>
            </a:rPr>
            <a:t>ÍTEMS</a:t>
          </a:r>
          <a:endParaRPr lang="es-EC" sz="2500" kern="1200" dirty="0">
            <a:latin typeface="Cambria" panose="02040503050406030204" pitchFamily="18" charset="0"/>
          </a:endParaRPr>
        </a:p>
      </dsp:txBody>
      <dsp:txXfrm>
        <a:off x="4442327" y="0"/>
        <a:ext cx="2065829" cy="1641469"/>
      </dsp:txXfrm>
    </dsp:sp>
    <dsp:sp modelId="{C8DE8D06-D7FB-473E-B79E-E5DE0BD4B1A9}">
      <dsp:nvSpPr>
        <dsp:cNvPr id="0" name=""/>
        <dsp:cNvSpPr/>
      </dsp:nvSpPr>
      <dsp:spPr>
        <a:xfrm>
          <a:off x="4648910" y="1643072"/>
          <a:ext cx="1652663" cy="1649751"/>
        </a:xfrm>
        <a:prstGeom prst="roundRect">
          <a:avLst>
            <a:gd name="adj" fmla="val 10000"/>
          </a:avLst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Cambria" panose="02040503050406030204" pitchFamily="18" charset="0"/>
            </a:rPr>
            <a:t>1.1.1 Planificación Estratégica</a:t>
          </a:r>
        </a:p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latin typeface="Cambria" panose="02040503050406030204" pitchFamily="18" charset="0"/>
            </a:rPr>
            <a:t>1.1.2  Planificación Operativa</a:t>
          </a:r>
          <a:endParaRPr lang="es-EC" sz="1700" kern="1200" dirty="0">
            <a:latin typeface="Cambria" panose="02040503050406030204" pitchFamily="18" charset="0"/>
          </a:endParaRPr>
        </a:p>
      </dsp:txBody>
      <dsp:txXfrm>
        <a:off x="4697230" y="1691392"/>
        <a:ext cx="1556023" cy="1553111"/>
      </dsp:txXfrm>
    </dsp:sp>
    <dsp:sp modelId="{C05C00E1-ACDD-49F6-9171-FB74131D61C8}">
      <dsp:nvSpPr>
        <dsp:cNvPr id="0" name=""/>
        <dsp:cNvSpPr/>
      </dsp:nvSpPr>
      <dsp:spPr>
        <a:xfrm>
          <a:off x="4648910" y="3546632"/>
          <a:ext cx="1652663" cy="1649751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latin typeface="Cambria" panose="02040503050406030204" pitchFamily="18" charset="0"/>
            </a:rPr>
            <a:t>1.2.1 </a:t>
          </a:r>
          <a:r>
            <a:rPr lang="es-EC" sz="1700" kern="1200" dirty="0" smtClean="0">
              <a:latin typeface="Cambria" panose="02040503050406030204" pitchFamily="18" charset="0"/>
            </a:rPr>
            <a:t>Programación y Formulación de Ingresos-Gastos 1.2.2 Aprobación</a:t>
          </a:r>
          <a:endParaRPr lang="es-EC" sz="1700" kern="1200" dirty="0">
            <a:latin typeface="Cambria" panose="02040503050406030204" pitchFamily="18" charset="0"/>
          </a:endParaRPr>
        </a:p>
      </dsp:txBody>
      <dsp:txXfrm>
        <a:off x="4697230" y="3594952"/>
        <a:ext cx="1556023" cy="15531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19295" y="985720"/>
            <a:ext cx="4428445" cy="1221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4130" y="2665475"/>
            <a:ext cx="6400800" cy="1068935"/>
          </a:xfrm>
        </p:spPr>
        <p:txBody>
          <a:bodyPr>
            <a:normAutofit/>
          </a:bodyPr>
          <a:lstStyle>
            <a:lvl1pPr marL="0" indent="0" algn="r">
              <a:buNone/>
              <a:defRPr sz="2600">
                <a:solidFill>
                  <a:srgbClr val="157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</a:t>
            </a:r>
          </a:p>
          <a:p>
            <a:r>
              <a:rPr lang="en-US" dirty="0" smtClean="0"/>
              <a:t>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680310"/>
            <a:ext cx="6566315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8720" y="1749245"/>
            <a:ext cx="6413610" cy="4581150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10" y="527605"/>
            <a:ext cx="7016195" cy="68488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157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310" y="1443835"/>
            <a:ext cx="7016195" cy="4275740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680310"/>
            <a:ext cx="6244435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1425" y="1749245"/>
            <a:ext cx="3054100" cy="773424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rgbClr val="157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1425" y="2512770"/>
            <a:ext cx="3054100" cy="3035058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93640" y="1749245"/>
            <a:ext cx="3054100" cy="77342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57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93640" y="2512770"/>
            <a:ext cx="3054100" cy="3035058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" Type="http://schemas.openxmlformats.org/officeDocument/2006/relationships/image" Target="../media/image2.jpg"/><Relationship Id="rId16" Type="http://schemas.openxmlformats.org/officeDocument/2006/relationships/image" Target="../media/image10.png"/><Relationship Id="rId20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7.png"/><Relationship Id="rId19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61.gi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hyperlink" Target="DISTRIBUCI&#211;N%20DEL%20PRESUPUESTO.docx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slide" Target="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hyperlink" Target="DISTRIBUCI&#211;N%20DEL%20PRESUPUESTO.doc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slide" Target="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gif"/><Relationship Id="rId4" Type="http://schemas.openxmlformats.org/officeDocument/2006/relationships/image" Target="../media/image6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gif"/><Relationship Id="rId5" Type="http://schemas.openxmlformats.org/officeDocument/2006/relationships/image" Target="../media/image39.gif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image" Target="../media/image39.gif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slide" Target="slide15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image" Target="../media/image7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gif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gif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6" Type="http://schemas.openxmlformats.org/officeDocument/2006/relationships/slide" Target="slide23.xml"/><Relationship Id="rId5" Type="http://schemas.openxmlformats.org/officeDocument/2006/relationships/slide" Target="slide26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85.png"/><Relationship Id="rId18" Type="http://schemas.openxmlformats.org/officeDocument/2006/relationships/image" Target="../media/image87.png"/><Relationship Id="rId3" Type="http://schemas.openxmlformats.org/officeDocument/2006/relationships/image" Target="../media/image80.png"/><Relationship Id="rId21" Type="http://schemas.openxmlformats.org/officeDocument/2006/relationships/image" Target="../media/image88.png"/><Relationship Id="rId7" Type="http://schemas.openxmlformats.org/officeDocument/2006/relationships/image" Target="../media/image82.png"/><Relationship Id="rId12" Type="http://schemas.microsoft.com/office/2007/relationships/hdphoto" Target="../media/hdphoto13.wdp"/><Relationship Id="rId17" Type="http://schemas.openxmlformats.org/officeDocument/2006/relationships/image" Target="../media/image39.gif"/><Relationship Id="rId2" Type="http://schemas.openxmlformats.org/officeDocument/2006/relationships/image" Target="../media/image34.png"/><Relationship Id="rId16" Type="http://schemas.openxmlformats.org/officeDocument/2006/relationships/slide" Target="slide21.xml"/><Relationship Id="rId20" Type="http://schemas.openxmlformats.org/officeDocument/2006/relationships/hyperlink" Target="POA%202016.docx" TargetMode="External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11" Type="http://schemas.openxmlformats.org/officeDocument/2006/relationships/image" Target="../media/image84.png"/><Relationship Id="rId5" Type="http://schemas.openxmlformats.org/officeDocument/2006/relationships/image" Target="../media/image81.png"/><Relationship Id="rId15" Type="http://schemas.openxmlformats.org/officeDocument/2006/relationships/image" Target="../media/image86.gif"/><Relationship Id="rId10" Type="http://schemas.microsoft.com/office/2007/relationships/hdphoto" Target="../media/hdphoto12.wdp"/><Relationship Id="rId19" Type="http://schemas.microsoft.com/office/2007/relationships/hdphoto" Target="../media/hdphoto15.wdp"/><Relationship Id="rId4" Type="http://schemas.microsoft.com/office/2007/relationships/hdphoto" Target="../media/hdphoto9.wdp"/><Relationship Id="rId9" Type="http://schemas.openxmlformats.org/officeDocument/2006/relationships/image" Target="../media/image83.png"/><Relationship Id="rId14" Type="http://schemas.microsoft.com/office/2007/relationships/hdphoto" Target="../media/hdphoto14.wdp"/><Relationship Id="rId22" Type="http://schemas.microsoft.com/office/2007/relationships/hdphoto" Target="../media/hdphoto16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3" Type="http://schemas.openxmlformats.org/officeDocument/2006/relationships/slide" Target="slide24.xml"/><Relationship Id="rId7" Type="http://schemas.openxmlformats.org/officeDocument/2006/relationships/image" Target="../media/image92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gif"/><Relationship Id="rId5" Type="http://schemas.openxmlformats.org/officeDocument/2006/relationships/image" Target="../media/image90.gif"/><Relationship Id="rId4" Type="http://schemas.openxmlformats.org/officeDocument/2006/relationships/image" Target="../media/image89.png"/><Relationship Id="rId9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6.gif"/><Relationship Id="rId4" Type="http://schemas.openxmlformats.org/officeDocument/2006/relationships/image" Target="../media/image39.gif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9.xml"/><Relationship Id="rId12" Type="http://schemas.openxmlformats.org/officeDocument/2006/relationships/slide" Target="slide30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65.gif"/><Relationship Id="rId5" Type="http://schemas.openxmlformats.org/officeDocument/2006/relationships/diagramLayout" Target="../diagrams/layout9.xml"/><Relationship Id="rId10" Type="http://schemas.openxmlformats.org/officeDocument/2006/relationships/slide" Target="slide29.xml"/><Relationship Id="rId4" Type="http://schemas.openxmlformats.org/officeDocument/2006/relationships/diagramData" Target="../diagrams/data9.xml"/><Relationship Id="rId9" Type="http://schemas.openxmlformats.org/officeDocument/2006/relationships/image" Target="../media/image97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98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diagramLayout" Target="../diagrams/layout11.xml"/><Relationship Id="rId7" Type="http://schemas.openxmlformats.org/officeDocument/2006/relationships/image" Target="../media/image99.gif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39.gif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hyperlink" Target="1_%20OBJ%20N&#186;%201%20ARTICULACION.xlsx" TargetMode="External"/><Relationship Id="rId7" Type="http://schemas.openxmlformats.org/officeDocument/2006/relationships/image" Target="../media/image10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6" Type="http://schemas.openxmlformats.org/officeDocument/2006/relationships/hyperlink" Target="ANALISIS%20DE%20OBJ.%20N&#186;%201.xlsx" TargetMode="External"/><Relationship Id="rId5" Type="http://schemas.microsoft.com/office/2007/relationships/hdphoto" Target="../media/hdphoto17.wdp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1_1Planificacion%20Estrategica%20y%20Operativa.xlsx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emf"/><Relationship Id="rId5" Type="http://schemas.openxmlformats.org/officeDocument/2006/relationships/chart" Target="../charts/chart2.xml"/><Relationship Id="rId4" Type="http://schemas.microsoft.com/office/2007/relationships/hdphoto" Target="../media/hdphoto17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1_2_%20PRESUPUESTO.xlsx" TargetMode="External"/><Relationship Id="rId7" Type="http://schemas.openxmlformats.org/officeDocument/2006/relationships/chart" Target="../charts/chart3.xml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emf"/><Relationship Id="rId5" Type="http://schemas.microsoft.com/office/2007/relationships/hdphoto" Target="../media/hdphoto17.wdp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chart" Target="../charts/chart4.xml"/><Relationship Id="rId2" Type="http://schemas.openxmlformats.org/officeDocument/2006/relationships/hyperlink" Target="2_OBJ%20N&#186;%202%20EJECUCI&#211;N%20PRESUPUESTARIA%20-1-.xlsx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emf"/><Relationship Id="rId5" Type="http://schemas.openxmlformats.org/officeDocument/2006/relationships/image" Target="../media/image105.gif"/><Relationship Id="rId4" Type="http://schemas.microsoft.com/office/2007/relationships/hdphoto" Target="../media/hdphoto17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8.emf"/><Relationship Id="rId2" Type="http://schemas.openxmlformats.org/officeDocument/2006/relationships/hyperlink" Target="2_OBJ%20N&#186;%202%20EJECUCI&#211;N%20PRESUPUESTARIA%20-2-2.xlsx" TargetMode="Externa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5.xml"/><Relationship Id="rId5" Type="http://schemas.openxmlformats.org/officeDocument/2006/relationships/image" Target="../media/image107.gif"/><Relationship Id="rId4" Type="http://schemas.microsoft.com/office/2007/relationships/hdphoto" Target="../media/hdphoto17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image" Target="../media/image110.gi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5" Type="http://schemas.openxmlformats.org/officeDocument/2006/relationships/image" Target="../media/image100.png"/><Relationship Id="rId4" Type="http://schemas.openxmlformats.org/officeDocument/2006/relationships/hyperlink" Target="2_1%20Transferencias%20de%20Fondos.xlsx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image" Target="../media/image112.gi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5" Type="http://schemas.openxmlformats.org/officeDocument/2006/relationships/image" Target="../media/image100.png"/><Relationship Id="rId4" Type="http://schemas.openxmlformats.org/officeDocument/2006/relationships/hyperlink" Target="2_2%20Ejecuci&#243;n%20Presupuestaria.xlsx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3_OBJ%20N&#186;%203_%20EVALUAR%20POA%20VS%20PRESUPUESTO.xlsx" TargetMode="External"/><Relationship Id="rId7" Type="http://schemas.openxmlformats.org/officeDocument/2006/relationships/image" Target="../media/image114.emf"/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8.xml"/><Relationship Id="rId5" Type="http://schemas.microsoft.com/office/2007/relationships/hdphoto" Target="../media/hdphoto17.wdp"/><Relationship Id="rId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3_1%20Indices%20de%20eficiencia%20y%20Eficacia%20Presupues.xlsx" TargetMode="External"/><Relationship Id="rId7" Type="http://schemas.openxmlformats.org/officeDocument/2006/relationships/chart" Target="../charts/chart9.xml"/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emf"/><Relationship Id="rId5" Type="http://schemas.microsoft.com/office/2007/relationships/hdphoto" Target="../media/hdphoto17.wdp"/><Relationship Id="rId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5" Type="http://schemas.openxmlformats.org/officeDocument/2006/relationships/image" Target="../media/image100.png"/><Relationship Id="rId4" Type="http://schemas.openxmlformats.org/officeDocument/2006/relationships/hyperlink" Target="3_1%20Indices%20de%20eficiencia%20y%20Eficacia%20Presupues%20-%20copia.xlsx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gif"/><Relationship Id="rId5" Type="http://schemas.openxmlformats.org/officeDocument/2006/relationships/hyperlink" Target="ANALISIS%20GPGF%202013%20ULT.xlsx" TargetMode="External"/><Relationship Id="rId4" Type="http://schemas.openxmlformats.org/officeDocument/2006/relationships/image" Target="../media/image3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hyperlink" Target="CALCULO%20HIPOTESIS.xlsx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EJEMPLO%20DE%20PROPUESTA%20EXPOSICI&#211;N.xlsx" TargetMode="External"/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3.gif"/><Relationship Id="rId7" Type="http://schemas.openxmlformats.org/officeDocument/2006/relationships/diagramColors" Target="../diagrams/colors2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38.gi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9.gif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slide" Target="slide8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61214" y="833015"/>
            <a:ext cx="5682786" cy="1985165"/>
          </a:xfrm>
        </p:spPr>
        <p:txBody>
          <a:bodyPr>
            <a:noAutofit/>
          </a:bodyPr>
          <a:lstStyle/>
          <a:p>
            <a:r>
              <a:rPr lang="es-ES" sz="2800" b="1" dirty="0">
                <a:latin typeface="Cambria" panose="02040503050406030204" pitchFamily="18" charset="0"/>
                <a:cs typeface="Times New Roman" panose="02020603050405020304" pitchFamily="18" charset="0"/>
              </a:rPr>
              <a:t>EFECTIVIDAD DE LA GESTIÓN PRESUPUESTARIA DE LOS GAD`S PARROQUIALES RURALES DEL CANTÓN LAGO AGRIO.</a:t>
            </a:r>
            <a:r>
              <a:rPr lang="es-EC" sz="2800" dirty="0">
                <a:latin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es-EC" sz="2800" dirty="0">
                <a:latin typeface="Cambria" panose="020405030504060302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8720" y="2786808"/>
            <a:ext cx="6992146" cy="1786998"/>
          </a:xfrm>
        </p:spPr>
        <p:txBody>
          <a:bodyPr>
            <a:noAutofit/>
          </a:bodyPr>
          <a:lstStyle/>
          <a:p>
            <a:r>
              <a:rPr lang="es-EC" sz="3200" b="1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ambria" panose="02040503050406030204" pitchFamily="18" charset="0"/>
              </a:rPr>
              <a:t>NOMBRE:</a:t>
            </a:r>
          </a:p>
          <a:p>
            <a:r>
              <a:rPr lang="es-EC" sz="3200" b="1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ambria" panose="02040503050406030204" pitchFamily="18" charset="0"/>
              </a:rPr>
              <a:t>SANTÍN ANDRADE</a:t>
            </a:r>
          </a:p>
          <a:p>
            <a:r>
              <a:rPr lang="es-EC" sz="3200" b="1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ambria" panose="02040503050406030204" pitchFamily="18" charset="0"/>
              </a:rPr>
              <a:t> RUTH MARÍA</a:t>
            </a:r>
            <a:endParaRPr lang="es-EC" sz="3200" b="1" dirty="0">
              <a:ln>
                <a:solidFill>
                  <a:schemeClr val="tx1"/>
                </a:solidFill>
              </a:ln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23" y="3847945"/>
            <a:ext cx="1379193" cy="1412032"/>
          </a:xfrm>
          <a:prstGeom prst="flowChar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artisticPlasticWrap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988" y="4234705"/>
            <a:ext cx="1474260" cy="126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885" y="5175255"/>
            <a:ext cx="1555938" cy="157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9" b="972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13797" y="2618020"/>
            <a:ext cx="1675470" cy="112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162" y="5390579"/>
            <a:ext cx="2251052" cy="114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100000" l="0" r="950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058" y="2207360"/>
            <a:ext cx="1683868" cy="137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008" l="90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29" y="4156808"/>
            <a:ext cx="1245191" cy="16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2857" r="895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263" y="3370324"/>
            <a:ext cx="1106830" cy="17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 descr="http://www.viajandox.com/sucumbios/sucu_nuevaloja_mapa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356" y="3651430"/>
            <a:ext cx="2434525" cy="184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805" y="5094246"/>
            <a:ext cx="1365195" cy="173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50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0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2" t="11171" b="9526"/>
          <a:stretch/>
        </p:blipFill>
        <p:spPr>
          <a:xfrm>
            <a:off x="118399" y="1767712"/>
            <a:ext cx="4886271" cy="3940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7 CuadroTexto"/>
          <p:cNvSpPr txBox="1"/>
          <p:nvPr/>
        </p:nvSpPr>
        <p:spPr>
          <a:xfrm>
            <a:off x="5325025" y="1725718"/>
            <a:ext cx="38084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>
                <a:latin typeface="Cambria" panose="02040503050406030204" pitchFamily="18" charset="0"/>
              </a:rPr>
              <a:t>1. El </a:t>
            </a:r>
            <a:r>
              <a:rPr lang="es-ES" dirty="0">
                <a:latin typeface="Cambria" panose="02040503050406030204" pitchFamily="18" charset="0"/>
              </a:rPr>
              <a:t>Presidente de la </a:t>
            </a:r>
            <a:r>
              <a:rPr lang="es-ES" dirty="0" smtClean="0">
                <a:latin typeface="Cambria" panose="02040503050406030204" pitchFamily="18" charset="0"/>
              </a:rPr>
              <a:t>Parroquia.</a:t>
            </a:r>
          </a:p>
          <a:p>
            <a:pPr algn="just"/>
            <a:endParaRPr lang="es-EC" dirty="0">
              <a:latin typeface="Cambria" panose="02040503050406030204" pitchFamily="18" charset="0"/>
            </a:endParaRPr>
          </a:p>
          <a:p>
            <a:pPr algn="just"/>
            <a:r>
              <a:rPr lang="es-ES" dirty="0">
                <a:latin typeface="Cambria" panose="02040503050406030204" pitchFamily="18" charset="0"/>
              </a:rPr>
              <a:t>2. Un representante de los demás vocales de la Junta </a:t>
            </a:r>
            <a:r>
              <a:rPr lang="es-ES" dirty="0" smtClean="0">
                <a:latin typeface="Cambria" panose="02040503050406030204" pitchFamily="18" charset="0"/>
              </a:rPr>
              <a:t>Parroquial.</a:t>
            </a:r>
          </a:p>
          <a:p>
            <a:pPr algn="just"/>
            <a:endParaRPr lang="es-EC" dirty="0">
              <a:latin typeface="Cambria" panose="02040503050406030204" pitchFamily="18" charset="0"/>
            </a:endParaRPr>
          </a:p>
          <a:p>
            <a:pPr algn="just"/>
            <a:r>
              <a:rPr lang="es-ES" dirty="0">
                <a:latin typeface="Cambria" panose="02040503050406030204" pitchFamily="18" charset="0"/>
              </a:rPr>
              <a:t>3. Un técnico ad honorem o </a:t>
            </a:r>
            <a:r>
              <a:rPr lang="es-ES" dirty="0" smtClean="0">
                <a:latin typeface="Cambria" panose="02040503050406030204" pitchFamily="18" charset="0"/>
              </a:rPr>
              <a:t>servidor</a:t>
            </a:r>
          </a:p>
          <a:p>
            <a:pPr algn="just"/>
            <a:r>
              <a:rPr lang="es-ES" dirty="0" smtClean="0">
                <a:latin typeface="Cambria" panose="02040503050406030204" pitchFamily="18" charset="0"/>
              </a:rPr>
              <a:t> </a:t>
            </a:r>
            <a:endParaRPr lang="es-EC" dirty="0">
              <a:latin typeface="Cambria" panose="02040503050406030204" pitchFamily="18" charset="0"/>
            </a:endParaRPr>
          </a:p>
          <a:p>
            <a:pPr algn="just"/>
            <a:r>
              <a:rPr lang="es-ES" dirty="0">
                <a:latin typeface="Cambria" panose="02040503050406030204" pitchFamily="18" charset="0"/>
              </a:rPr>
              <a:t>4. Tres representantes delegados por las instancias de participación, 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280511" y="527605"/>
            <a:ext cx="6567230" cy="610820"/>
          </a:xfrm>
          <a:ln w="3810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CONSEJO DE PLANIFICACIÓN</a:t>
            </a:r>
            <a:endParaRPr lang="es-EC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167744" y="1703698"/>
            <a:ext cx="41230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s-ES" dirty="0" smtClean="0">
                <a:solidFill>
                  <a:schemeClr val="accent6"/>
                </a:solidFill>
                <a:latin typeface="Cambria" panose="02040503050406030204" pitchFamily="18" charset="0"/>
              </a:rPr>
              <a:t>Formulación </a:t>
            </a:r>
            <a:r>
              <a:rPr lang="es-ES" dirty="0">
                <a:solidFill>
                  <a:schemeClr val="accent6"/>
                </a:solidFill>
                <a:latin typeface="Cambria" panose="02040503050406030204" pitchFamily="18" charset="0"/>
              </a:rPr>
              <a:t>de </a:t>
            </a:r>
            <a:r>
              <a:rPr lang="es-ES" dirty="0" smtClean="0">
                <a:solidFill>
                  <a:schemeClr val="accent6"/>
                </a:solidFill>
                <a:latin typeface="Cambria" panose="02040503050406030204" pitchFamily="18" charset="0"/>
              </a:rPr>
              <a:t>planes sobre </a:t>
            </a:r>
            <a:r>
              <a:rPr lang="es-ES" dirty="0">
                <a:solidFill>
                  <a:schemeClr val="accent6"/>
                </a:solidFill>
                <a:latin typeface="Cambria" panose="02040503050406030204" pitchFamily="18" charset="0"/>
              </a:rPr>
              <a:t>las prioridades estratégicas de </a:t>
            </a:r>
            <a:r>
              <a:rPr lang="es-ES" dirty="0" smtClean="0">
                <a:solidFill>
                  <a:schemeClr val="accent6"/>
                </a:solidFill>
                <a:latin typeface="Cambria" panose="02040503050406030204" pitchFamily="18" charset="0"/>
              </a:rPr>
              <a:t>desarrollo.</a:t>
            </a:r>
          </a:p>
          <a:p>
            <a:pPr algn="just"/>
            <a:endParaRPr lang="es-ES" dirty="0" smtClean="0">
              <a:latin typeface="Cambria" panose="02040503050406030204" pitchFamily="18" charset="0"/>
            </a:endParaRPr>
          </a:p>
          <a:p>
            <a:pPr algn="just"/>
            <a:r>
              <a:rPr lang="es-ES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2. coherencia </a:t>
            </a:r>
            <a:r>
              <a:rPr lang="es-ES" dirty="0">
                <a:solidFill>
                  <a:schemeClr val="accent1"/>
                </a:solidFill>
                <a:latin typeface="Cambria" panose="02040503050406030204" pitchFamily="18" charset="0"/>
              </a:rPr>
              <a:t>del </a:t>
            </a:r>
            <a:r>
              <a:rPr lang="es-ES" dirty="0" err="1" smtClean="0">
                <a:solidFill>
                  <a:schemeClr val="accent1"/>
                </a:solidFill>
                <a:latin typeface="Cambria" panose="02040503050406030204" pitchFamily="18" charset="0"/>
              </a:rPr>
              <a:t>PD&amp;OT</a:t>
            </a:r>
            <a:r>
              <a:rPr lang="es-ES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 vs planes </a:t>
            </a:r>
          </a:p>
          <a:p>
            <a:pPr algn="just"/>
            <a:endParaRPr lang="es-ES" dirty="0" smtClean="0">
              <a:latin typeface="Cambria" panose="02040503050406030204" pitchFamily="18" charset="0"/>
            </a:endParaRPr>
          </a:p>
          <a:p>
            <a:pPr algn="just"/>
            <a:r>
              <a:rPr lang="es-ES" dirty="0" smtClean="0">
                <a:solidFill>
                  <a:srgbClr val="00B050"/>
                </a:solidFill>
                <a:latin typeface="Cambria" panose="02040503050406030204" pitchFamily="18" charset="0"/>
              </a:rPr>
              <a:t>3. coherencia </a:t>
            </a:r>
            <a:r>
              <a:rPr lang="es-ES" dirty="0">
                <a:solidFill>
                  <a:srgbClr val="00B050"/>
                </a:solidFill>
                <a:latin typeface="Cambria" panose="02040503050406030204" pitchFamily="18" charset="0"/>
              </a:rPr>
              <a:t>de la programación presupuestaria cuatrianual </a:t>
            </a:r>
            <a:r>
              <a:rPr lang="es-ES" dirty="0" smtClean="0">
                <a:solidFill>
                  <a:srgbClr val="00B050"/>
                </a:solidFill>
                <a:latin typeface="Cambria" panose="02040503050406030204" pitchFamily="18" charset="0"/>
              </a:rPr>
              <a:t>los </a:t>
            </a:r>
            <a:r>
              <a:rPr lang="es-ES" dirty="0">
                <a:solidFill>
                  <a:srgbClr val="00B050"/>
                </a:solidFill>
                <a:latin typeface="Cambria" panose="02040503050406030204" pitchFamily="18" charset="0"/>
              </a:rPr>
              <a:t>planes de inversión </a:t>
            </a:r>
            <a:r>
              <a:rPr lang="es-ES" dirty="0" smtClean="0">
                <a:solidFill>
                  <a:srgbClr val="00B050"/>
                </a:solidFill>
                <a:latin typeface="Cambria" panose="02040503050406030204" pitchFamily="18" charset="0"/>
              </a:rPr>
              <a:t>y el </a:t>
            </a:r>
            <a:r>
              <a:rPr lang="es-ES" dirty="0" err="1" smtClean="0">
                <a:solidFill>
                  <a:srgbClr val="00B050"/>
                </a:solidFill>
                <a:latin typeface="Cambria" panose="02040503050406030204" pitchFamily="18" charset="0"/>
              </a:rPr>
              <a:t>PD&amp;OT</a:t>
            </a:r>
            <a:endParaRPr lang="es-ES" dirty="0" smtClean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pPr algn="just"/>
            <a:endParaRPr lang="es-ES" dirty="0" smtClean="0">
              <a:latin typeface="Cambria" panose="02040503050406030204" pitchFamily="18" charset="0"/>
            </a:endParaRPr>
          </a:p>
          <a:p>
            <a:pPr algn="just"/>
            <a:r>
              <a:rPr lang="es-ES" dirty="0" smtClean="0">
                <a:solidFill>
                  <a:schemeClr val="accent4"/>
                </a:solidFill>
                <a:latin typeface="Cambria" panose="02040503050406030204" pitchFamily="18" charset="0"/>
              </a:rPr>
              <a:t>4. </a:t>
            </a:r>
            <a:r>
              <a:rPr lang="es-ES" dirty="0">
                <a:solidFill>
                  <a:schemeClr val="accent4"/>
                </a:solidFill>
                <a:latin typeface="Cambria" panose="02040503050406030204" pitchFamily="18" charset="0"/>
              </a:rPr>
              <a:t>Conocer los informes de seguimiento y evaluación </a:t>
            </a:r>
            <a:endParaRPr lang="es-ES" dirty="0" smtClean="0">
              <a:solidFill>
                <a:schemeClr val="accent4"/>
              </a:solidFill>
              <a:latin typeface="Cambria" panose="02040503050406030204" pitchFamily="18" charset="0"/>
            </a:endParaRPr>
          </a:p>
          <a:p>
            <a:pPr algn="just"/>
            <a:endParaRPr lang="es-EC" dirty="0">
              <a:latin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endParaRPr lang="es-EC" dirty="0">
              <a:latin typeface="Cambria" panose="02040503050406030204" pitchFamily="18" charset="0"/>
            </a:endParaRPr>
          </a:p>
        </p:txBody>
      </p:sp>
      <p:pic>
        <p:nvPicPr>
          <p:cNvPr id="6" name="2 Imagen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70" y="4733176"/>
            <a:ext cx="2318133" cy="212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:\Users\Estacion10\AppData\Local\Microsoft\Windows\INetCache\Content.Word\20151113_08425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3" r="14398"/>
          <a:stretch/>
        </p:blipFill>
        <p:spPr bwMode="auto">
          <a:xfrm>
            <a:off x="3323978" y="374900"/>
            <a:ext cx="2196708" cy="16797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739540" y="2054655"/>
            <a:ext cx="305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>
                <a:latin typeface="Cambria" panose="02040503050406030204" pitchFamily="18" charset="0"/>
              </a:rPr>
              <a:t>Lic. Belisario David </a:t>
            </a:r>
            <a:r>
              <a:rPr lang="es-EC" sz="1200" dirty="0" err="1">
                <a:latin typeface="Cambria" panose="02040503050406030204" pitchFamily="18" charset="0"/>
              </a:rPr>
              <a:t>Dahua</a:t>
            </a:r>
            <a:r>
              <a:rPr lang="es-EC" sz="1200" dirty="0">
                <a:latin typeface="Cambria" panose="02040503050406030204" pitchFamily="18" charset="0"/>
              </a:rPr>
              <a:t> </a:t>
            </a:r>
            <a:r>
              <a:rPr lang="es-EC" sz="1200" dirty="0" err="1">
                <a:latin typeface="Cambria" panose="02040503050406030204" pitchFamily="18" charset="0"/>
              </a:rPr>
              <a:t>Andi</a:t>
            </a:r>
            <a:endParaRPr lang="es-EC" sz="1200" dirty="0">
              <a:latin typeface="Cambria" panose="02040503050406030204" pitchFamily="18" charset="0"/>
            </a:endParaRPr>
          </a:p>
          <a:p>
            <a:pPr algn="ctr"/>
            <a:r>
              <a:rPr lang="es-EC" sz="1200" b="1" i="1" dirty="0">
                <a:latin typeface="Cambria" panose="02040503050406030204" pitchFamily="18" charset="0"/>
              </a:rPr>
              <a:t>Presidente </a:t>
            </a:r>
            <a:r>
              <a:rPr lang="es-EC" sz="1200" b="1" i="1" dirty="0" err="1">
                <a:latin typeface="Cambria" panose="02040503050406030204" pitchFamily="18" charset="0"/>
              </a:rPr>
              <a:t>GADPRSC</a:t>
            </a:r>
            <a:endParaRPr lang="es-EC" sz="1200" dirty="0">
              <a:latin typeface="Cambria" panose="02040503050406030204" pitchFamily="18" charset="0"/>
            </a:endParaRPr>
          </a:p>
        </p:txBody>
      </p:sp>
      <p:pic>
        <p:nvPicPr>
          <p:cNvPr id="6" name="5 Imagen" descr="C:\Users\Estacion10\AppData\Local\Microsoft\Windows\INetCache\Content.Word\20151110_10064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7" r="17295"/>
          <a:stretch/>
        </p:blipFill>
        <p:spPr bwMode="auto">
          <a:xfrm>
            <a:off x="395212" y="2530481"/>
            <a:ext cx="1527050" cy="1448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43619" y="4002747"/>
            <a:ext cx="1823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Sr. René Emilio Gómez </a:t>
            </a:r>
          </a:p>
          <a:p>
            <a:r>
              <a:rPr lang="es-EC" sz="1200" b="1" i="1" dirty="0" smtClean="0"/>
              <a:t>Vice-Presidente </a:t>
            </a:r>
            <a:r>
              <a:rPr lang="es-EC" sz="1200" b="1" i="1" dirty="0" err="1"/>
              <a:t>GADPRSC</a:t>
            </a:r>
            <a:endParaRPr lang="es-EC" sz="1200" dirty="0"/>
          </a:p>
        </p:txBody>
      </p:sp>
      <p:pic>
        <p:nvPicPr>
          <p:cNvPr id="8" name="7 Imagen" descr="C:\Users\Estacion10\AppData\Local\Microsoft\Windows\INetCache\Content.Word\20151110_10073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r="15475"/>
          <a:stretch/>
        </p:blipFill>
        <p:spPr bwMode="auto">
          <a:xfrm>
            <a:off x="2434130" y="2516320"/>
            <a:ext cx="1529372" cy="1448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281425" y="4045967"/>
            <a:ext cx="2749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 Sr. Jorge Ignacio Ramírez </a:t>
            </a:r>
            <a:endParaRPr lang="es-EC" sz="1200" dirty="0" smtClean="0"/>
          </a:p>
          <a:p>
            <a:r>
              <a:rPr lang="es-EC" sz="1200" b="1" i="1" dirty="0" smtClean="0"/>
              <a:t>Vocal </a:t>
            </a:r>
            <a:r>
              <a:rPr lang="es-EC" sz="1200" b="1" i="1" dirty="0" err="1"/>
              <a:t>GADPRSC</a:t>
            </a:r>
            <a:r>
              <a:rPr lang="es-EC" sz="1200" b="1" i="1" dirty="0"/>
              <a:t> </a:t>
            </a:r>
            <a:endParaRPr lang="es-EC" sz="1200" dirty="0"/>
          </a:p>
        </p:txBody>
      </p:sp>
      <p:pic>
        <p:nvPicPr>
          <p:cNvPr id="10" name="9 Imagen" descr="C:\Users\Estacion10\AppData\Local\Microsoft\Windows\INetCache\Content.Word\20151110_09500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8" r="15901"/>
          <a:stretch/>
        </p:blipFill>
        <p:spPr bwMode="auto">
          <a:xfrm>
            <a:off x="4388379" y="2503505"/>
            <a:ext cx="1636553" cy="1447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4138501" y="3964400"/>
            <a:ext cx="213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err="1"/>
              <a:t>Tlgo</a:t>
            </a:r>
            <a:r>
              <a:rPr lang="es-EC" sz="1200" dirty="0"/>
              <a:t>. Freddy Ramón </a:t>
            </a:r>
            <a:r>
              <a:rPr lang="es-EC" sz="1200" dirty="0" err="1"/>
              <a:t>Cambisaca</a:t>
            </a:r>
            <a:r>
              <a:rPr lang="es-EC" sz="1200" dirty="0"/>
              <a:t> </a:t>
            </a:r>
            <a:r>
              <a:rPr lang="es-EC" sz="1200" dirty="0" smtClean="0"/>
              <a:t>      </a:t>
            </a:r>
            <a:r>
              <a:rPr lang="es-EC" sz="1200" b="1" i="1" dirty="0"/>
              <a:t>Vocal </a:t>
            </a:r>
            <a:r>
              <a:rPr lang="es-EC" sz="1200" b="1" i="1" dirty="0" err="1"/>
              <a:t>GADPRSC</a:t>
            </a:r>
            <a:r>
              <a:rPr lang="es-EC" sz="1200" b="1" i="1" dirty="0"/>
              <a:t>	</a:t>
            </a:r>
            <a:endParaRPr lang="es-EC" sz="1200" dirty="0"/>
          </a:p>
        </p:txBody>
      </p:sp>
      <p:pic>
        <p:nvPicPr>
          <p:cNvPr id="12" name="11 Imagen" descr="C:\Users\Estacion10\AppData\Local\Microsoft\Windows\INetCache\Content.Word\20151111_15222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" r="9414"/>
          <a:stretch/>
        </p:blipFill>
        <p:spPr bwMode="auto">
          <a:xfrm>
            <a:off x="6709870" y="2516320"/>
            <a:ext cx="1530000" cy="1447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6709870" y="4039819"/>
            <a:ext cx="1985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Sr. Félix Humberto Cueva </a:t>
            </a:r>
            <a:r>
              <a:rPr lang="es-EC" sz="1200" b="1" i="1" dirty="0" smtClean="0"/>
              <a:t>Vocal </a:t>
            </a:r>
            <a:r>
              <a:rPr lang="es-EC" sz="1200" b="1" i="1" dirty="0" err="1"/>
              <a:t>GADPRSC</a:t>
            </a:r>
            <a:endParaRPr lang="es-EC" sz="1200" dirty="0"/>
          </a:p>
          <a:p>
            <a:r>
              <a:rPr lang="es-EC" sz="1200" dirty="0"/>
              <a:t> </a:t>
            </a:r>
          </a:p>
          <a:p>
            <a:endParaRPr lang="es-EC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64395" y="4650640"/>
            <a:ext cx="1352550" cy="151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2329015" y="6167993"/>
            <a:ext cx="1823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Sra. Betty </a:t>
            </a:r>
            <a:r>
              <a:rPr lang="es-EC" sz="1200" dirty="0" err="1" smtClean="0"/>
              <a:t>Chanaluisa</a:t>
            </a:r>
            <a:endParaRPr lang="es-EC" sz="1200" dirty="0" smtClean="0"/>
          </a:p>
          <a:p>
            <a:r>
              <a:rPr lang="es-EC" sz="1200" b="1" dirty="0" smtClean="0"/>
              <a:t>           TESORERA</a:t>
            </a:r>
            <a:endParaRPr lang="es-EC" sz="12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113" y="4650639"/>
            <a:ext cx="1300527" cy="151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4345706" y="6183120"/>
            <a:ext cx="1823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 smtClean="0"/>
              <a:t>SECRETARIA</a:t>
            </a:r>
            <a:endParaRPr lang="es-EC" sz="1200" b="1" dirty="0"/>
          </a:p>
        </p:txBody>
      </p:sp>
    </p:spTree>
    <p:extLst>
      <p:ext uri="{BB962C8B-B14F-4D97-AF65-F5344CB8AC3E}">
        <p14:creationId xmlns:p14="http://schemas.microsoft.com/office/powerpoint/2010/main" val="100165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583924220"/>
              </p:ext>
            </p:extLst>
          </p:nvPr>
        </p:nvGraphicFramePr>
        <p:xfrm>
          <a:off x="2904445" y="1901949"/>
          <a:ext cx="6096000" cy="4428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"/>
          <p:cNvSpPr/>
          <p:nvPr/>
        </p:nvSpPr>
        <p:spPr>
          <a:xfrm>
            <a:off x="2929735" y="756662"/>
            <a:ext cx="5802790" cy="4581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b="1" dirty="0" smtClean="0">
                <a:latin typeface="Cambria" panose="02040503050406030204" pitchFamily="18" charset="0"/>
              </a:rPr>
              <a:t>DESCENTRALIZACIÓN  DE LA GESTIÓN DEL ESTADO.</a:t>
            </a:r>
            <a:endParaRPr lang="es-EC" dirty="0">
              <a:latin typeface="Cambria" panose="02040503050406030204" pitchFamily="18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2054655"/>
            <a:ext cx="2667000" cy="3639160"/>
          </a:xfrm>
          <a:prstGeom prst="rect">
            <a:avLst/>
          </a:prstGeom>
        </p:spPr>
      </p:pic>
      <p:pic>
        <p:nvPicPr>
          <p:cNvPr id="7" name="Picture 4" descr="flecha-imagen-animada-0155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625" y="605257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881384" y="4039820"/>
            <a:ext cx="6084000" cy="28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latin typeface="Cambria" panose="02040503050406030204" pitchFamily="18" charset="0"/>
              </a:rPr>
              <a:t>TRANSFERENCIA DEL PRESUPUESTO GENERAL DEL ESTADO</a:t>
            </a:r>
            <a:endParaRPr lang="es-EC" sz="1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01670" y="5389195"/>
            <a:ext cx="519197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b="1" dirty="0"/>
              <a:t>Fuente: </a:t>
            </a:r>
            <a:r>
              <a:rPr lang="es-EC" sz="1100" dirty="0"/>
              <a:t>Ministerio de Finanzas</a:t>
            </a:r>
          </a:p>
          <a:p>
            <a:r>
              <a:rPr lang="es-EC" sz="1100" dirty="0"/>
              <a:t> </a:t>
            </a:r>
            <a:r>
              <a:rPr lang="es-EC" sz="1100" b="1" dirty="0" smtClean="0"/>
              <a:t>Elaboración</a:t>
            </a:r>
            <a:r>
              <a:rPr lang="es-EC" sz="1100" b="1" dirty="0"/>
              <a:t>: </a:t>
            </a:r>
            <a:r>
              <a:rPr lang="es-EC" sz="1100" dirty="0"/>
              <a:t>Subsecretaría de Presupuesto</a:t>
            </a:r>
          </a:p>
          <a:p>
            <a:endParaRPr lang="es-EC" sz="1100" dirty="0"/>
          </a:p>
        </p:txBody>
      </p:sp>
      <p:pic>
        <p:nvPicPr>
          <p:cNvPr id="6" name="Picture 4" descr="flecha-imagen-animada-0155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4497935"/>
            <a:ext cx="3429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lecha-imagen-animada-0155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625" y="605257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70" y="1468805"/>
            <a:ext cx="7987646" cy="394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ortar rectángulo de esquina diagonal"/>
          <p:cNvSpPr/>
          <p:nvPr/>
        </p:nvSpPr>
        <p:spPr>
          <a:xfrm>
            <a:off x="2586835" y="527605"/>
            <a:ext cx="4275740" cy="76352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CO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r>
              <a:rPr lang="es-CO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Distribución </a:t>
            </a:r>
            <a:r>
              <a:rPr lang="es-CO" b="1" dirty="0">
                <a:solidFill>
                  <a:schemeClr val="tx1"/>
                </a:solidFill>
                <a:latin typeface="Cambria" panose="02040503050406030204" pitchFamily="18" charset="0"/>
              </a:rPr>
              <a:t>a GAD’s Ley COOTAD PROFORMA 2016  </a:t>
            </a:r>
            <a:endParaRPr lang="es-CO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r>
              <a:rPr lang="es-CO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(Millones Dólares</a:t>
            </a:r>
            <a:r>
              <a:rPr lang="es-CO" b="1" dirty="0">
                <a:solidFill>
                  <a:schemeClr val="tx1"/>
                </a:solidFill>
                <a:latin typeface="Cambria" panose="02040503050406030204" pitchFamily="18" charset="0"/>
              </a:rPr>
              <a:t>) </a:t>
            </a:r>
          </a:p>
          <a:p>
            <a:pPr algn="just"/>
            <a:r>
              <a:rPr lang="es-CO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endParaRPr lang="es-EC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406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lecha-imagen-animada-0155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625" y="605257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lecha-imagen-animada-0155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200" y="4155035"/>
            <a:ext cx="3429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ortar rectángulo de esquina diagonal"/>
          <p:cNvSpPr/>
          <p:nvPr/>
        </p:nvSpPr>
        <p:spPr>
          <a:xfrm>
            <a:off x="2586835" y="527605"/>
            <a:ext cx="4581150" cy="763525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CO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r>
              <a:rPr lang="es-CO" b="1" dirty="0">
                <a:solidFill>
                  <a:schemeClr val="tx1"/>
                </a:solidFill>
                <a:latin typeface="Cambria" panose="02040503050406030204" pitchFamily="18" charset="0"/>
              </a:rPr>
              <a:t>Preasignaciones ECORAE Ley 10 PROFORMA </a:t>
            </a:r>
            <a:r>
              <a:rPr lang="es-CO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2016</a:t>
            </a:r>
          </a:p>
          <a:p>
            <a:pPr algn="ctr"/>
            <a:r>
              <a:rPr lang="es-CO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(Millones de Dólares)</a:t>
            </a:r>
          </a:p>
          <a:p>
            <a:pPr algn="just"/>
            <a:r>
              <a:rPr lang="es-CO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endParaRPr lang="es-EC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4" y="1535660"/>
            <a:ext cx="7787955" cy="418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83225" y="5689277"/>
            <a:ext cx="519197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b="1" dirty="0"/>
              <a:t>Fuente: </a:t>
            </a:r>
            <a:r>
              <a:rPr lang="es-EC" sz="1100" dirty="0"/>
              <a:t>Ministerio de Finanzas</a:t>
            </a:r>
          </a:p>
          <a:p>
            <a:r>
              <a:rPr lang="es-EC" sz="1100" dirty="0"/>
              <a:t> </a:t>
            </a:r>
            <a:r>
              <a:rPr lang="es-EC" sz="1100" b="1" dirty="0" smtClean="0"/>
              <a:t>Elaboración</a:t>
            </a:r>
            <a:r>
              <a:rPr lang="es-EC" sz="1100" b="1" dirty="0"/>
              <a:t>: </a:t>
            </a:r>
            <a:r>
              <a:rPr lang="es-EC" sz="1100" dirty="0"/>
              <a:t>Subsecretaría de Presupuesto</a:t>
            </a:r>
          </a:p>
          <a:p>
            <a:endParaRPr lang="es-EC" sz="1100" dirty="0"/>
          </a:p>
        </p:txBody>
      </p:sp>
    </p:spTree>
    <p:extLst>
      <p:ext uri="{BB962C8B-B14F-4D97-AF65-F5344CB8AC3E}">
        <p14:creationId xmlns:p14="http://schemas.microsoft.com/office/powerpoint/2010/main" val="351486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410" y="1601781"/>
            <a:ext cx="4266590" cy="503926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044950" y="680310"/>
            <a:ext cx="263692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ETAPAS DEL CICLO PRESUPUESTARIO</a:t>
            </a:r>
            <a:endParaRPr lang="es-EC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5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4725853"/>
              </p:ext>
            </p:extLst>
          </p:nvPr>
        </p:nvGraphicFramePr>
        <p:xfrm>
          <a:off x="1059785" y="1749245"/>
          <a:ext cx="7177135" cy="4275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2721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5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598385" y="4063285"/>
            <a:ext cx="2214222" cy="646331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latin typeface="Cambria" panose="02040503050406030204" pitchFamily="18" charset="0"/>
              </a:rPr>
              <a:t>Antes del 10 de Septiembre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133264" y="4063285"/>
            <a:ext cx="2214222" cy="646331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dirty="0" smtClean="0">
                <a:latin typeface="Cambria" panose="02040503050406030204" pitchFamily="18" charset="0"/>
              </a:rPr>
              <a:t>POA – Presupuesto (I-E)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710707" y="3974198"/>
            <a:ext cx="2214222" cy="64633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mbria" panose="02040503050406030204" pitchFamily="18" charset="0"/>
              </a:rPr>
              <a:t>Consejo Planificación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2739540" y="680310"/>
            <a:ext cx="3512215" cy="45811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PROGRAMACIÓN</a:t>
            </a:r>
            <a:endParaRPr lang="es-EC" b="1" dirty="0"/>
          </a:p>
        </p:txBody>
      </p:sp>
      <p:pic>
        <p:nvPicPr>
          <p:cNvPr id="16" name="15 Imagen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555">
            <a:off x="5210767" y="3578227"/>
            <a:ext cx="1800225" cy="1438275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41" y="1556323"/>
            <a:ext cx="2190605" cy="2178087"/>
          </a:xfrm>
          <a:prstGeom prst="rect">
            <a:avLst/>
          </a:prstGeom>
        </p:spPr>
      </p:pic>
      <p:sp>
        <p:nvSpPr>
          <p:cNvPr id="18" name="17 CuadroTexto"/>
          <p:cNvSpPr txBox="1"/>
          <p:nvPr/>
        </p:nvSpPr>
        <p:spPr>
          <a:xfrm>
            <a:off x="3426713" y="5148744"/>
            <a:ext cx="28250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dirty="0"/>
              <a:t> </a:t>
            </a:r>
            <a:r>
              <a:rPr lang="es-EC" dirty="0" smtClean="0"/>
              <a:t>Necesidad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dirty="0" smtClean="0"/>
              <a:t>Objetivos y metas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dirty="0" smtClean="0"/>
              <a:t>Recursos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dirty="0" smtClean="0"/>
              <a:t>Planificación Estratégica “PD&amp;OT”</a:t>
            </a:r>
            <a:endParaRPr lang="es-EC" dirty="0"/>
          </a:p>
        </p:txBody>
      </p:sp>
      <p:pic>
        <p:nvPicPr>
          <p:cNvPr id="22" name="Picture 2" descr="flecha azu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96789" y="4735057"/>
            <a:ext cx="687172" cy="45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40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494630" y="699619"/>
            <a:ext cx="3512215" cy="45811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FORMULACIÓN</a:t>
            </a:r>
            <a:endParaRPr lang="es-EC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2036516" y="1660607"/>
            <a:ext cx="2214222" cy="369332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latin typeface="Cambria" panose="02040503050406030204" pitchFamily="18" charset="0"/>
              </a:rPr>
              <a:t>30 de Julio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690001" y="1561029"/>
            <a:ext cx="2214222" cy="646331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latin typeface="Cambria" panose="02040503050406030204" pitchFamily="18" charset="0"/>
              </a:rPr>
              <a:t>Estimación de Ingresos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320690" y="1629829"/>
            <a:ext cx="1667474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2000" dirty="0" smtClean="0">
                <a:latin typeface="Cambria" panose="02040503050406030204" pitchFamily="18" charset="0"/>
              </a:rPr>
              <a:t>Tesorera</a:t>
            </a:r>
            <a:endParaRPr lang="es-EC" sz="2000" dirty="0">
              <a:latin typeface="Cambria" panose="02040503050406030204" pitchFamily="18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731" y="1650665"/>
            <a:ext cx="484860" cy="489758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1542390" y="1709961"/>
            <a:ext cx="65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1</a:t>
            </a:r>
            <a:endParaRPr lang="es-EC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1385503" y="2515754"/>
            <a:ext cx="2214222" cy="369332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latin typeface="Cambria" panose="02040503050406030204" pitchFamily="18" charset="0"/>
              </a:rPr>
              <a:t>15 de Agosto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017181" y="2324554"/>
            <a:ext cx="2214222" cy="646331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latin typeface="Cambria" panose="02040503050406030204" pitchFamily="18" charset="0"/>
              </a:rPr>
              <a:t>Calculo definitivo ingresos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939588" y="2324553"/>
            <a:ext cx="1976920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latin typeface="Cambria" panose="02040503050406030204" pitchFamily="18" charset="0"/>
              </a:rPr>
              <a:t>Presidente -Tesorera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838480" y="3292222"/>
            <a:ext cx="2214222" cy="369332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latin typeface="Cambria" panose="02040503050406030204" pitchFamily="18" charset="0"/>
              </a:rPr>
              <a:t>16 de Septiembre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679503" y="3306316"/>
            <a:ext cx="2248927" cy="369332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latin typeface="Cambria" panose="02040503050406030204" pitchFamily="18" charset="0"/>
              </a:rPr>
              <a:t>Asamblea Local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251754" y="3122032"/>
            <a:ext cx="2736409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latin typeface="Cambria" panose="02040503050406030204" pitchFamily="18" charset="0"/>
              </a:rPr>
              <a:t>Priorizar  </a:t>
            </a:r>
            <a:r>
              <a:rPr lang="es-EC" dirty="0">
                <a:latin typeface="Cambria" panose="02040503050406030204" pitchFamily="18" charset="0"/>
              </a:rPr>
              <a:t>inversión </a:t>
            </a:r>
            <a:r>
              <a:rPr lang="es-EC" dirty="0" smtClean="0">
                <a:latin typeface="Cambria" panose="02040503050406030204" pitchFamily="18" charset="0"/>
              </a:rPr>
              <a:t>anuales -PDOT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96050" y="4118233"/>
            <a:ext cx="2214222" cy="369332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latin typeface="Cambria" panose="02040503050406030204" pitchFamily="18" charset="0"/>
              </a:rPr>
              <a:t>30 de Septiembre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124212" y="4063035"/>
            <a:ext cx="3359511" cy="40011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2000" dirty="0" smtClean="0">
                <a:latin typeface="Cambria" panose="02040503050406030204" pitchFamily="18" charset="0"/>
              </a:rPr>
              <a:t>Presenta Unidad financiera</a:t>
            </a:r>
            <a:endParaRPr lang="es-EC" sz="2000" dirty="0">
              <a:latin typeface="Cambria" panose="02040503050406030204" pitchFamily="18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7015280" y="3909147"/>
            <a:ext cx="1985166" cy="707886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2000" dirty="0" smtClean="0">
                <a:latin typeface="Cambria" panose="02040503050406030204" pitchFamily="18" charset="0"/>
              </a:rPr>
              <a:t>Programas, </a:t>
            </a:r>
            <a:r>
              <a:rPr lang="es-EC" sz="2000" dirty="0" err="1" smtClean="0">
                <a:latin typeface="Cambria" panose="02040503050406030204" pitchFamily="18" charset="0"/>
              </a:rPr>
              <a:t>Subp</a:t>
            </a:r>
            <a:r>
              <a:rPr lang="es-EC" sz="2000" dirty="0" smtClean="0">
                <a:latin typeface="Cambria" panose="02040503050406030204" pitchFamily="18" charset="0"/>
              </a:rPr>
              <a:t>, proyectos.</a:t>
            </a:r>
            <a:endParaRPr lang="es-EC" sz="2000" dirty="0">
              <a:latin typeface="Cambria" panose="02040503050406030204" pitchFamily="18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88631" y="4833232"/>
            <a:ext cx="2214222" cy="369332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latin typeface="Cambria" panose="02040503050406030204" pitchFamily="18" charset="0"/>
              </a:rPr>
              <a:t>20 de Octubre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075769" y="4803345"/>
            <a:ext cx="3302858" cy="369332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latin typeface="Cambria" panose="02040503050406030204" pitchFamily="18" charset="0"/>
              </a:rPr>
              <a:t>Anteproyecto del Presupuesto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7249034" y="4777732"/>
            <a:ext cx="1667474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latin typeface="Cambria" panose="02040503050406030204" pitchFamily="18" charset="0"/>
              </a:rPr>
              <a:t>Tesorera (P. P)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606038" y="5502948"/>
            <a:ext cx="2214222" cy="369332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latin typeface="Cambria" panose="02040503050406030204" pitchFamily="18" charset="0"/>
              </a:rPr>
              <a:t>25 de Octubre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3124212" y="5502948"/>
            <a:ext cx="2364018" cy="369332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latin typeface="Cambria" panose="02040503050406030204" pitchFamily="18" charset="0"/>
              </a:rPr>
              <a:t>Asamblea Local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5928430" y="5502948"/>
            <a:ext cx="2988079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latin typeface="Cambria" panose="02040503050406030204" pitchFamily="18" charset="0"/>
              </a:rPr>
              <a:t>Resolución de Conformidad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525318" y="6177690"/>
            <a:ext cx="2214222" cy="369332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latin typeface="Cambria" panose="02040503050406030204" pitchFamily="18" charset="0"/>
              </a:rPr>
              <a:t>31 de Octubre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3124212" y="6170060"/>
            <a:ext cx="2364018" cy="369332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latin typeface="Cambria" panose="02040503050406030204" pitchFamily="18" charset="0"/>
              </a:rPr>
              <a:t>Presenta Legislativo L.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6000084" y="6031560"/>
            <a:ext cx="2988079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dirty="0" smtClean="0">
                <a:latin typeface="Cambria" panose="02040503050406030204" pitchFamily="18" charset="0"/>
              </a:rPr>
              <a:t>Proyectos definitivos</a:t>
            </a:r>
            <a:endParaRPr lang="es-EC" dirty="0">
              <a:latin typeface="Cambria" panose="02040503050406030204" pitchFamily="18" charset="0"/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2" y="2403756"/>
            <a:ext cx="484860" cy="489758"/>
          </a:xfrm>
          <a:prstGeom prst="rect">
            <a:avLst/>
          </a:prstGeom>
        </p:spPr>
      </p:pic>
      <p:sp>
        <p:nvSpPr>
          <p:cNvPr id="30" name="29 CuadroTexto"/>
          <p:cNvSpPr txBox="1"/>
          <p:nvPr/>
        </p:nvSpPr>
        <p:spPr>
          <a:xfrm>
            <a:off x="663401" y="2463052"/>
            <a:ext cx="65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2</a:t>
            </a:r>
          </a:p>
        </p:txBody>
      </p:sp>
      <p:pic>
        <p:nvPicPr>
          <p:cNvPr id="31" name="3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5" y="3201235"/>
            <a:ext cx="484860" cy="489758"/>
          </a:xfrm>
          <a:prstGeom prst="rect">
            <a:avLst/>
          </a:prstGeom>
        </p:spPr>
      </p:pic>
      <p:sp>
        <p:nvSpPr>
          <p:cNvPr id="32" name="31 CuadroTexto"/>
          <p:cNvSpPr txBox="1"/>
          <p:nvPr/>
        </p:nvSpPr>
        <p:spPr>
          <a:xfrm>
            <a:off x="212414" y="3260531"/>
            <a:ext cx="65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3</a:t>
            </a:r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6" y="4019128"/>
            <a:ext cx="484860" cy="489758"/>
          </a:xfrm>
          <a:prstGeom prst="rect">
            <a:avLst/>
          </a:prstGeom>
        </p:spPr>
      </p:pic>
      <p:sp>
        <p:nvSpPr>
          <p:cNvPr id="34" name="33 CuadroTexto"/>
          <p:cNvSpPr txBox="1"/>
          <p:nvPr/>
        </p:nvSpPr>
        <p:spPr>
          <a:xfrm>
            <a:off x="130755" y="4078424"/>
            <a:ext cx="65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4</a:t>
            </a:r>
          </a:p>
        </p:txBody>
      </p:sp>
      <p:pic>
        <p:nvPicPr>
          <p:cNvPr id="35" name="3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2" y="4738687"/>
            <a:ext cx="484860" cy="489758"/>
          </a:xfrm>
          <a:prstGeom prst="rect">
            <a:avLst/>
          </a:prstGeom>
        </p:spPr>
      </p:pic>
      <p:sp>
        <p:nvSpPr>
          <p:cNvPr id="36" name="35 CuadroTexto"/>
          <p:cNvSpPr txBox="1"/>
          <p:nvPr/>
        </p:nvSpPr>
        <p:spPr>
          <a:xfrm>
            <a:off x="109211" y="4797983"/>
            <a:ext cx="65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5</a:t>
            </a:r>
          </a:p>
        </p:txBody>
      </p:sp>
      <p:pic>
        <p:nvPicPr>
          <p:cNvPr id="37" name="3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63" y="5384380"/>
            <a:ext cx="484860" cy="489758"/>
          </a:xfrm>
          <a:prstGeom prst="rect">
            <a:avLst/>
          </a:prstGeom>
        </p:spPr>
      </p:pic>
      <p:sp>
        <p:nvSpPr>
          <p:cNvPr id="38" name="37 CuadroTexto"/>
          <p:cNvSpPr txBox="1"/>
          <p:nvPr/>
        </p:nvSpPr>
        <p:spPr>
          <a:xfrm>
            <a:off x="49096" y="5443676"/>
            <a:ext cx="65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6</a:t>
            </a:r>
          </a:p>
        </p:txBody>
      </p:sp>
      <p:pic>
        <p:nvPicPr>
          <p:cNvPr id="39" name="3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63" y="6069973"/>
            <a:ext cx="484860" cy="489758"/>
          </a:xfrm>
          <a:prstGeom prst="rect">
            <a:avLst/>
          </a:prstGeom>
        </p:spPr>
      </p:pic>
      <p:sp>
        <p:nvSpPr>
          <p:cNvPr id="40" name="39 CuadroTexto"/>
          <p:cNvSpPr txBox="1"/>
          <p:nvPr/>
        </p:nvSpPr>
        <p:spPr>
          <a:xfrm>
            <a:off x="49096" y="6129269"/>
            <a:ext cx="65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7</a:t>
            </a:r>
          </a:p>
        </p:txBody>
      </p:sp>
      <p:pic>
        <p:nvPicPr>
          <p:cNvPr id="41" name="40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28" y="1709962"/>
            <a:ext cx="720000" cy="225391"/>
          </a:xfrm>
          <a:prstGeom prst="rect">
            <a:avLst/>
          </a:prstGeom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48" y="1680223"/>
            <a:ext cx="720000" cy="225391"/>
          </a:xfrm>
          <a:prstGeom prst="rect">
            <a:avLst/>
          </a:prstGeom>
        </p:spPr>
      </p:pic>
      <p:pic>
        <p:nvPicPr>
          <p:cNvPr id="43" name="4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107" y="2535022"/>
            <a:ext cx="720000" cy="225391"/>
          </a:xfrm>
          <a:prstGeom prst="rect">
            <a:avLst/>
          </a:prstGeom>
        </p:spPr>
      </p:pic>
      <p:pic>
        <p:nvPicPr>
          <p:cNvPr id="44" name="4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39" y="2541213"/>
            <a:ext cx="720000" cy="225391"/>
          </a:xfrm>
          <a:prstGeom prst="rect">
            <a:avLst/>
          </a:prstGeom>
        </p:spPr>
      </p:pic>
      <p:pic>
        <p:nvPicPr>
          <p:cNvPr id="45" name="4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359" y="3378286"/>
            <a:ext cx="720000" cy="225391"/>
          </a:xfrm>
          <a:prstGeom prst="rect">
            <a:avLst/>
          </a:prstGeom>
        </p:spPr>
      </p:pic>
      <p:pic>
        <p:nvPicPr>
          <p:cNvPr id="46" name="4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03" y="3332501"/>
            <a:ext cx="720000" cy="225391"/>
          </a:xfrm>
          <a:prstGeom prst="rect">
            <a:avLst/>
          </a:prstGeom>
        </p:spPr>
      </p:pic>
      <p:pic>
        <p:nvPicPr>
          <p:cNvPr id="47" name="4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588" y="4118233"/>
            <a:ext cx="720000" cy="225391"/>
          </a:xfrm>
          <a:prstGeom prst="rect">
            <a:avLst/>
          </a:prstGeom>
        </p:spPr>
      </p:pic>
      <p:pic>
        <p:nvPicPr>
          <p:cNvPr id="48" name="4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59" y="4151311"/>
            <a:ext cx="720000" cy="225391"/>
          </a:xfrm>
          <a:prstGeom prst="rect">
            <a:avLst/>
          </a:prstGeom>
        </p:spPr>
      </p:pic>
      <p:pic>
        <p:nvPicPr>
          <p:cNvPr id="49" name="4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941" y="4849702"/>
            <a:ext cx="720000" cy="225391"/>
          </a:xfrm>
          <a:prstGeom prst="rect">
            <a:avLst/>
          </a:prstGeom>
        </p:spPr>
      </p:pic>
      <p:pic>
        <p:nvPicPr>
          <p:cNvPr id="50" name="4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23" y="4869953"/>
            <a:ext cx="720000" cy="225391"/>
          </a:xfrm>
          <a:prstGeom prst="rect">
            <a:avLst/>
          </a:prstGeom>
        </p:spPr>
      </p:pic>
      <p:pic>
        <p:nvPicPr>
          <p:cNvPr id="51" name="50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576" y="5574918"/>
            <a:ext cx="720000" cy="225391"/>
          </a:xfrm>
          <a:prstGeom prst="rect">
            <a:avLst/>
          </a:prstGeom>
        </p:spPr>
      </p:pic>
      <p:pic>
        <p:nvPicPr>
          <p:cNvPr id="52" name="5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484" y="5591377"/>
            <a:ext cx="720000" cy="225391"/>
          </a:xfrm>
          <a:prstGeom prst="rect">
            <a:avLst/>
          </a:prstGeom>
        </p:spPr>
      </p:pic>
      <p:pic>
        <p:nvPicPr>
          <p:cNvPr id="53" name="5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614" y="6210150"/>
            <a:ext cx="720000" cy="225391"/>
          </a:xfrm>
          <a:prstGeom prst="rect">
            <a:avLst/>
          </a:prstGeom>
        </p:spPr>
      </p:pic>
      <p:pic>
        <p:nvPicPr>
          <p:cNvPr id="54" name="5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112" y="6213893"/>
            <a:ext cx="720000" cy="225391"/>
          </a:xfrm>
          <a:prstGeom prst="rect">
            <a:avLst/>
          </a:prstGeom>
        </p:spPr>
      </p:pic>
      <p:pic>
        <p:nvPicPr>
          <p:cNvPr id="55" name="Picture 4" descr="flecha-imagen-animada-0155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069" y="6213893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Trabajo\Pictures\indice.jp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168" y="225513"/>
            <a:ext cx="2460512" cy="132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03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3135378"/>
              </p:ext>
            </p:extLst>
          </p:nvPr>
        </p:nvGraphicFramePr>
        <p:xfrm>
          <a:off x="987702" y="924927"/>
          <a:ext cx="7779415" cy="331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 redondeado"/>
          <p:cNvSpPr/>
          <p:nvPr/>
        </p:nvSpPr>
        <p:spPr>
          <a:xfrm>
            <a:off x="2434130" y="680310"/>
            <a:ext cx="4886560" cy="45811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Cambria" panose="02040503050406030204" pitchFamily="18" charset="0"/>
              </a:rPr>
              <a:t>APROBACIÓN Y SANCIÓN DEL PRESUPUESTO</a:t>
            </a:r>
            <a:endParaRPr lang="es-EC" b="1" dirty="0">
              <a:latin typeface="Cambria" panose="02040503050406030204" pitchFamily="18" charset="0"/>
            </a:endParaRPr>
          </a:p>
        </p:txBody>
      </p:sp>
      <p:graphicFrame>
        <p:nvGraphicFramePr>
          <p:cNvPr id="6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5588612"/>
              </p:ext>
            </p:extLst>
          </p:nvPr>
        </p:nvGraphicFramePr>
        <p:xfrm>
          <a:off x="601670" y="4039821"/>
          <a:ext cx="5955495" cy="2748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Picture 4" descr="flecha-imagen-animada-0155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625" y="605257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50" y="3734410"/>
            <a:ext cx="3000375" cy="320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6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464" y="2063448"/>
            <a:ext cx="2476500" cy="2651114"/>
          </a:xfrm>
          <a:prstGeom prst="rect">
            <a:avLst/>
          </a:prstGeom>
        </p:spPr>
      </p:pic>
      <p:sp>
        <p:nvSpPr>
          <p:cNvPr id="6" name="5 Rectángulo redondeado"/>
          <p:cNvSpPr/>
          <p:nvPr/>
        </p:nvSpPr>
        <p:spPr>
          <a:xfrm>
            <a:off x="143555" y="258104"/>
            <a:ext cx="4886560" cy="458115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Cambria" panose="02040503050406030204" pitchFamily="18" charset="0"/>
              </a:rPr>
              <a:t>EJECUCIÓN DEL PRESUPUESTO</a:t>
            </a:r>
            <a:endParaRPr lang="es-EC" b="1" dirty="0">
              <a:latin typeface="Cambria" panose="02040503050406030204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663187" y="2950618"/>
            <a:ext cx="3512215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mbria" panose="02040503050406030204" pitchFamily="18" charset="0"/>
              </a:rPr>
              <a:t>Programación de actividades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379538" y="2386458"/>
            <a:ext cx="397033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>
                <a:latin typeface="Cambria" panose="02040503050406030204" pitchFamily="18" charset="0"/>
              </a:rPr>
              <a:t>Unidades de planificación y financiera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566153" y="3581705"/>
            <a:ext cx="397033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latin typeface="Cambria" panose="02040503050406030204" pitchFamily="18" charset="0"/>
              </a:rPr>
              <a:t>Calendario de ejecución y desarrollo de actividades por trimestre.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274007" y="4529896"/>
            <a:ext cx="2901395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mbria" panose="02040503050406030204" pitchFamily="18" charset="0"/>
              </a:rPr>
              <a:t>Coherencia PDOT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709870" y="833015"/>
            <a:ext cx="213787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mbria" panose="02040503050406030204" pitchFamily="18" charset="0"/>
              </a:rPr>
              <a:t>Empleo distinto de recursos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251755" y="5566870"/>
            <a:ext cx="273954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mbria" panose="02040503050406030204" pitchFamily="18" charset="0"/>
              </a:rPr>
              <a:t>Responsable económico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96260" y="5923681"/>
            <a:ext cx="273954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mbria" panose="02040503050406030204" pitchFamily="18" charset="0"/>
              </a:rPr>
              <a:t>Responsabilidades administrativas o penales</a:t>
            </a:r>
            <a:endParaRPr lang="es-EC" dirty="0">
              <a:latin typeface="Cambria" panose="02040503050406030204" pitchFamily="18" charset="0"/>
            </a:endParaRPr>
          </a:p>
        </p:txBody>
      </p:sp>
      <p:pic>
        <p:nvPicPr>
          <p:cNvPr id="15" name="Picture 4" descr="flecha-imagen-animada-0155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625" y="605257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10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015" y="1596540"/>
            <a:ext cx="5802790" cy="386149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605" y="1530214"/>
            <a:ext cx="6413610" cy="424233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0" y="1242320"/>
            <a:ext cx="8389625" cy="514291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0" y="1440215"/>
            <a:ext cx="8389626" cy="562511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37" y="1498457"/>
            <a:ext cx="7422493" cy="556687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05" y="2032466"/>
            <a:ext cx="6404460" cy="48033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6" y="1823883"/>
            <a:ext cx="7548816" cy="503411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48" y="2133925"/>
            <a:ext cx="4572000" cy="477165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14" y="2032466"/>
            <a:ext cx="3234749" cy="477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5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000"/>
                            </p:stCondLst>
                            <p:childTnLst>
                              <p:par>
                                <p:cTn id="6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0"/>
                            </p:stCondLst>
                            <p:childTnLst>
                              <p:par>
                                <p:cTn id="7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2500"/>
                            </p:stCondLst>
                            <p:childTnLst>
                              <p:par>
                                <p:cTn id="9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2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4750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750"/>
                            </p:stCondLst>
                            <p:childTnLst>
                              <p:par>
                                <p:cTn id="10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6750"/>
                            </p:stCondLst>
                            <p:childTnLst>
                              <p:par>
                                <p:cTn id="11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250"/>
                            </p:stCondLst>
                            <p:childTnLst>
                              <p:par>
                                <p:cTn id="115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434130" y="680310"/>
            <a:ext cx="4886560" cy="45811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Cambria" panose="02040503050406030204" pitchFamily="18" charset="0"/>
              </a:rPr>
              <a:t>REFORMAS DEL PRESUPUESTO</a:t>
            </a:r>
            <a:endParaRPr lang="es-EC" b="1" dirty="0">
              <a:latin typeface="Cambria" panose="02040503050406030204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288842" y="1902480"/>
            <a:ext cx="229057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Cambria" panose="02040503050406030204" pitchFamily="18" charset="0"/>
              </a:rPr>
              <a:t>TRASPASOS</a:t>
            </a:r>
            <a:endParaRPr lang="es-EC" b="1" dirty="0">
              <a:latin typeface="Cambria" panose="02040503050406030204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732122" y="1878832"/>
            <a:ext cx="2290575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Cambria" panose="02040503050406030204" pitchFamily="18" charset="0"/>
              </a:rPr>
              <a:t>SUPLEMENTO DE CRÉDITOS</a:t>
            </a:r>
            <a:endParaRPr lang="es-EC" b="1" dirty="0">
              <a:latin typeface="Cambria" panose="02040503050406030204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251755" y="1901950"/>
            <a:ext cx="2290575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Cambria" panose="02040503050406030204" pitchFamily="18" charset="0"/>
              </a:rPr>
              <a:t>REDUCCIÓN DE CRÉDITOS</a:t>
            </a:r>
            <a:endParaRPr lang="es-EC" b="1" dirty="0">
              <a:latin typeface="Cambria" panose="02040503050406030204" pitchFamily="18" charset="0"/>
            </a:endParaRPr>
          </a:p>
        </p:txBody>
      </p:sp>
      <p:pic>
        <p:nvPicPr>
          <p:cNvPr id="8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55" y="953598"/>
            <a:ext cx="4361737" cy="121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2281425" y="2818180"/>
            <a:ext cx="6862575" cy="9162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Rectángulo redondeado"/>
          <p:cNvSpPr/>
          <p:nvPr/>
        </p:nvSpPr>
        <p:spPr>
          <a:xfrm>
            <a:off x="2892245" y="3047237"/>
            <a:ext cx="4886560" cy="45811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Cambria" panose="02040503050406030204" pitchFamily="18" charset="0"/>
              </a:rPr>
              <a:t>CLAUSURA Y LIQUIDACIÓN</a:t>
            </a:r>
            <a:endParaRPr lang="es-EC" b="1" dirty="0">
              <a:latin typeface="Cambria" panose="02040503050406030204" pitchFamily="18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85" y="4192525"/>
            <a:ext cx="2137870" cy="213787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975197" y="4803345"/>
            <a:ext cx="1685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mbria" panose="02040503050406030204" pitchFamily="18" charset="0"/>
              </a:rPr>
              <a:t>Plazo de la clausura</a:t>
            </a:r>
            <a:endParaRPr lang="es-EC" dirty="0">
              <a:latin typeface="Cambria" panose="02040503050406030204" pitchFamily="18" charset="0"/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842" y="4180039"/>
            <a:ext cx="2137870" cy="2137870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3801154" y="4889451"/>
            <a:ext cx="1685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mbria" panose="02040503050406030204" pitchFamily="18" charset="0"/>
              </a:rPr>
              <a:t>Plazo de la liquidación</a:t>
            </a:r>
            <a:endParaRPr lang="es-EC" dirty="0">
              <a:latin typeface="Cambria" panose="02040503050406030204" pitchFamily="18" charset="0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937" y="4192524"/>
            <a:ext cx="2137870" cy="2137870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6466249" y="4803345"/>
            <a:ext cx="1685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mbria" panose="02040503050406030204" pitchFamily="18" charset="0"/>
              </a:rPr>
              <a:t>Rendición de Cuentas</a:t>
            </a:r>
            <a:endParaRPr lang="es-EC" dirty="0">
              <a:latin typeface="Cambria" panose="02040503050406030204" pitchFamily="18" charset="0"/>
            </a:endParaRPr>
          </a:p>
        </p:txBody>
      </p:sp>
      <p:pic>
        <p:nvPicPr>
          <p:cNvPr id="17" name="Picture 4" descr="flecha-imagen-animada-0155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625" y="605257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508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3197655" y="1749245"/>
            <a:ext cx="5344675" cy="6108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400" b="1" dirty="0" smtClean="0">
                <a:solidFill>
                  <a:schemeClr val="bg1"/>
                </a:solidFill>
                <a:latin typeface="Cambria" panose="02040503050406030204" pitchFamily="18" charset="0"/>
                <a:hlinkClick r:id="rId4" action="ppaction://hlinksldjump"/>
              </a:rPr>
              <a:t>POBLACIÓN</a:t>
            </a:r>
            <a:endParaRPr lang="es-EC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205394" y="4345229"/>
            <a:ext cx="5344675" cy="7635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2400" b="1" dirty="0">
                <a:latin typeface="Cambria" panose="02040503050406030204" pitchFamily="18" charset="0"/>
                <a:hlinkClick r:id="rId5" action="ppaction://hlinksldjump"/>
              </a:rPr>
              <a:t>MATRIZ DE OPERACIONALIZACIÓN DE VARIABLES</a:t>
            </a:r>
            <a:endParaRPr lang="es-EC" sz="2400" b="1" dirty="0">
              <a:latin typeface="Cambria" panose="02040503050406030204" pitchFamily="18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205394" y="3003047"/>
            <a:ext cx="5344675" cy="6108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400" b="1" dirty="0" smtClean="0">
                <a:latin typeface="Cambria" panose="02040503050406030204" pitchFamily="18" charset="0"/>
                <a:hlinkClick r:id="rId6" action="ppaction://hlinksldjump"/>
              </a:rPr>
              <a:t>INSTRUMENTOS</a:t>
            </a:r>
            <a:endParaRPr lang="es-EC" sz="2400" b="1" dirty="0">
              <a:latin typeface="Cambria" panose="02040503050406030204" pitchFamily="18" charset="0"/>
            </a:endParaRPr>
          </a:p>
        </p:txBody>
      </p:sp>
      <p:pic>
        <p:nvPicPr>
          <p:cNvPr id="13" name="12 Imagen" descr="Descripción: Descripción: logo conjupas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" t="7612" r="6342" b="11262"/>
          <a:stretch/>
        </p:blipFill>
        <p:spPr bwMode="auto">
          <a:xfrm>
            <a:off x="414241" y="3123590"/>
            <a:ext cx="1068935" cy="1068935"/>
          </a:xfrm>
          <a:prstGeom prst="flowChartSummingJunction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1914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Descripción: Descripción: logo conjupas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" t="7612" r="6342" b="11262"/>
          <a:stretch/>
        </p:blipFill>
        <p:spPr bwMode="auto">
          <a:xfrm>
            <a:off x="511528" y="1138425"/>
            <a:ext cx="1068935" cy="1068935"/>
          </a:xfrm>
          <a:prstGeom prst="flowChartSummingJunction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5" b="100000" l="0" r="982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50" y="2778713"/>
            <a:ext cx="21717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955" y="3740738"/>
            <a:ext cx="10668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182" l="459" r="981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290" y="3845513"/>
            <a:ext cx="20764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205" y="338355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469" y="2806423"/>
            <a:ext cx="9239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795" y="2202018"/>
            <a:ext cx="13716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Multidocumento"/>
          <p:cNvSpPr/>
          <p:nvPr/>
        </p:nvSpPr>
        <p:spPr>
          <a:xfrm>
            <a:off x="5293154" y="5056844"/>
            <a:ext cx="1299671" cy="763525"/>
          </a:xfrm>
          <a:prstGeom prst="flowChartMultidocumen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latin typeface="Cambria" panose="02040503050406030204" pitchFamily="18" charset="0"/>
              </a:rPr>
              <a:t>Pérdida de información</a:t>
            </a:r>
            <a:endParaRPr lang="es-EC" sz="1400" dirty="0">
              <a:latin typeface="Cambria" panose="02040503050406030204" pitchFamily="18" charset="0"/>
            </a:endParaRPr>
          </a:p>
        </p:txBody>
      </p:sp>
      <p:pic>
        <p:nvPicPr>
          <p:cNvPr id="6155" name="Picture 11" descr="flecha-imagen-animada-014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3229">
            <a:off x="5321291" y="4830049"/>
            <a:ext cx="400050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lecha-imagen-animada-014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3229">
            <a:off x="7308974" y="3534466"/>
            <a:ext cx="400050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Multidocumento"/>
          <p:cNvSpPr/>
          <p:nvPr/>
        </p:nvSpPr>
        <p:spPr>
          <a:xfrm>
            <a:off x="7301148" y="3747665"/>
            <a:ext cx="1299671" cy="763525"/>
          </a:xfrm>
          <a:prstGeom prst="flowChartMultidocumen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Cambria" panose="02040503050406030204" pitchFamily="18" charset="0"/>
              </a:rPr>
              <a:t>I</a:t>
            </a:r>
            <a:r>
              <a:rPr lang="es-EC" sz="1400" dirty="0" smtClean="0">
                <a:latin typeface="Cambria" panose="02040503050406030204" pitchFamily="18" charset="0"/>
              </a:rPr>
              <a:t>nformación incompleta </a:t>
            </a:r>
            <a:endParaRPr lang="es-EC" sz="1400" dirty="0">
              <a:latin typeface="Cambria" panose="02040503050406030204" pitchFamily="18" charset="0"/>
            </a:endParaRPr>
          </a:p>
        </p:txBody>
      </p:sp>
      <p:sp>
        <p:nvSpPr>
          <p:cNvPr id="20" name="19 Multidocumento"/>
          <p:cNvSpPr/>
          <p:nvPr/>
        </p:nvSpPr>
        <p:spPr>
          <a:xfrm>
            <a:off x="1045995" y="3067730"/>
            <a:ext cx="1299671" cy="763525"/>
          </a:xfrm>
          <a:prstGeom prst="flowChartMultidocumen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Cambria" panose="02040503050406030204" pitchFamily="18" charset="0"/>
              </a:rPr>
              <a:t>I</a:t>
            </a:r>
            <a:r>
              <a:rPr lang="es-EC" sz="1400" dirty="0" smtClean="0">
                <a:latin typeface="Cambria" panose="02040503050406030204" pitchFamily="18" charset="0"/>
              </a:rPr>
              <a:t>nformación incompleta </a:t>
            </a:r>
            <a:endParaRPr lang="es-EC" sz="1400" dirty="0">
              <a:latin typeface="Cambria" panose="02040503050406030204" pitchFamily="18" charset="0"/>
            </a:endParaRPr>
          </a:p>
        </p:txBody>
      </p:sp>
      <p:pic>
        <p:nvPicPr>
          <p:cNvPr id="21" name="Picture 11" descr="flecha-imagen-animada-014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76082">
            <a:off x="2145641" y="2869176"/>
            <a:ext cx="400050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lecha-imagen-animada-014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25830">
            <a:off x="3912166" y="2327936"/>
            <a:ext cx="400050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Multidocumento"/>
          <p:cNvSpPr/>
          <p:nvPr/>
        </p:nvSpPr>
        <p:spPr>
          <a:xfrm>
            <a:off x="3634659" y="1635425"/>
            <a:ext cx="1299671" cy="763525"/>
          </a:xfrm>
          <a:prstGeom prst="flowChartMultidocumen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latin typeface="Cambria" panose="02040503050406030204" pitchFamily="18" charset="0"/>
              </a:rPr>
              <a:t>Institución Nueva</a:t>
            </a:r>
            <a:endParaRPr lang="es-EC" sz="1400" dirty="0">
              <a:latin typeface="Cambria" panose="02040503050406030204" pitchFamily="18" charset="0"/>
            </a:endParaRPr>
          </a:p>
        </p:txBody>
      </p:sp>
      <p:pic>
        <p:nvPicPr>
          <p:cNvPr id="24" name="Picture 11" descr="flecha-imagen-animada-014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07514">
            <a:off x="3592833" y="4830048"/>
            <a:ext cx="400050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Multidocumento"/>
          <p:cNvSpPr/>
          <p:nvPr/>
        </p:nvSpPr>
        <p:spPr>
          <a:xfrm>
            <a:off x="2892246" y="4992880"/>
            <a:ext cx="1542022" cy="763525"/>
          </a:xfrm>
          <a:prstGeom prst="flowChartMultidocumen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Cambria" panose="02040503050406030204" pitchFamily="18" charset="0"/>
              </a:rPr>
              <a:t>I</a:t>
            </a:r>
            <a:r>
              <a:rPr lang="es-EC" sz="1400" dirty="0" smtClean="0">
                <a:latin typeface="Cambria" panose="02040503050406030204" pitchFamily="18" charset="0"/>
              </a:rPr>
              <a:t>nformación no disponible</a:t>
            </a:r>
            <a:endParaRPr lang="es-EC" sz="1400" dirty="0">
              <a:latin typeface="Cambria" panose="02040503050406030204" pitchFamily="18" charset="0"/>
            </a:endParaRPr>
          </a:p>
        </p:txBody>
      </p:sp>
      <p:pic>
        <p:nvPicPr>
          <p:cNvPr id="26" name="Picture 4" descr="flecha-imagen-animada-0155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339" y="5698231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1 Título"/>
          <p:cNvSpPr>
            <a:spLocks noGrp="1"/>
          </p:cNvSpPr>
          <p:nvPr>
            <p:ph type="title"/>
          </p:nvPr>
        </p:nvSpPr>
        <p:spPr>
          <a:xfrm>
            <a:off x="2280511" y="527605"/>
            <a:ext cx="6567230" cy="610820"/>
          </a:xfrm>
          <a:ln w="3810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CANTÓN LAGO AGRIO</a:t>
            </a:r>
            <a:endParaRPr lang="es-EC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8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633" y="3085678"/>
            <a:ext cx="7715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hlinkClick r:id="rId20" action="ppaction://hlinkfile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091" b="99174" l="2273" r="988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358" y="2678730"/>
            <a:ext cx="16764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905862" y="6536758"/>
            <a:ext cx="29581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 smtClean="0"/>
              <a:t>Muestra poblacional a Juicio</a:t>
            </a:r>
            <a:endParaRPr lang="es-EC" sz="1100" dirty="0"/>
          </a:p>
        </p:txBody>
      </p:sp>
    </p:spTree>
    <p:extLst>
      <p:ext uri="{BB962C8B-B14F-4D97-AF65-F5344CB8AC3E}">
        <p14:creationId xmlns:p14="http://schemas.microsoft.com/office/powerpoint/2010/main" val="337021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61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61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3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lecha azu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15201" y="1735544"/>
            <a:ext cx="916230" cy="81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280511" y="527605"/>
            <a:ext cx="6567230" cy="610820"/>
          </a:xfrm>
          <a:ln w="3810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INSTRUMENTOS</a:t>
            </a:r>
            <a:endParaRPr lang="es-EC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808476" y="3377274"/>
            <a:ext cx="1832460" cy="7635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latin typeface="Cambria" panose="02040503050406030204" pitchFamily="18" charset="0"/>
                <a:hlinkClick r:id="rId3" action="ppaction://hlinksldjump"/>
              </a:rPr>
              <a:t>ENTREVISTAS</a:t>
            </a:r>
            <a:endParaRPr lang="es-EC" sz="2000" b="1" dirty="0">
              <a:latin typeface="Cambria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2330241"/>
            <a:ext cx="2290575" cy="285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flecha-imagen-animada-050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835" y="3606637"/>
            <a:ext cx="12192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lecha-imagen-animada-050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080" y="3637337"/>
            <a:ext cx="12192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179" r="39448"/>
          <a:stretch/>
        </p:blipFill>
        <p:spPr bwMode="auto">
          <a:xfrm flipH="1">
            <a:off x="6992761" y="2516801"/>
            <a:ext cx="2185048" cy="217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750" y="4493643"/>
            <a:ext cx="2828371" cy="2364357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1887381" y="5362221"/>
            <a:ext cx="1398908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  <a:latin typeface="Cambria" panose="02040503050406030204" pitchFamily="18" charset="0"/>
                <a:hlinkClick r:id="rId9" action="ppaction://hlinksldjump"/>
              </a:rPr>
              <a:t>CHIP-</a:t>
            </a:r>
          </a:p>
          <a:p>
            <a:pPr algn="ctr"/>
            <a:r>
              <a:rPr lang="es-EC" b="1" dirty="0" smtClean="0">
                <a:solidFill>
                  <a:schemeClr val="bg1"/>
                </a:solidFill>
                <a:latin typeface="Cambria" panose="02040503050406030204" pitchFamily="18" charset="0"/>
                <a:hlinkClick r:id="rId9" action="ppaction://hlinksldjump"/>
              </a:rPr>
              <a:t>CUADRADO</a:t>
            </a:r>
            <a:endParaRPr lang="es-EC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5" name="Picture 2" descr="flecha azu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371" y="5361392"/>
            <a:ext cx="916230" cy="62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80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507085" y="833015"/>
            <a:ext cx="6413610" cy="5650085"/>
          </a:xfrm>
          <a:prstGeom prst="ellipse">
            <a:avLst/>
          </a:prstGeom>
          <a:solidFill>
            <a:srgbClr val="FF9E1D"/>
          </a:solidFill>
          <a:ln/>
        </p:spPr>
        <p:style>
          <a:lnRef idx="1">
            <a:schemeClr val="accent4"/>
          </a:lnRef>
          <a:fillRef idx="1002">
            <a:schemeClr val="dk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Elipse"/>
          <p:cNvSpPr/>
          <p:nvPr/>
        </p:nvSpPr>
        <p:spPr>
          <a:xfrm>
            <a:off x="2734116" y="848917"/>
            <a:ext cx="1985165" cy="2214222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Falta de articulación Planificación estratégica vs POA</a:t>
            </a:r>
            <a:endParaRPr lang="es-EC" dirty="0"/>
          </a:p>
        </p:txBody>
      </p:sp>
      <p:sp>
        <p:nvSpPr>
          <p:cNvPr id="6" name="5 Elipse"/>
          <p:cNvSpPr/>
          <p:nvPr/>
        </p:nvSpPr>
        <p:spPr>
          <a:xfrm>
            <a:off x="4567163" y="1443835"/>
            <a:ext cx="1945866" cy="221422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No cuenta con sistema de Presupuesto</a:t>
            </a:r>
            <a:endParaRPr lang="es-EC" dirty="0"/>
          </a:p>
        </p:txBody>
      </p:sp>
      <p:sp>
        <p:nvSpPr>
          <p:cNvPr id="7" name="6 Elipse"/>
          <p:cNvSpPr/>
          <p:nvPr/>
        </p:nvSpPr>
        <p:spPr>
          <a:xfrm>
            <a:off x="4705148" y="3658057"/>
            <a:ext cx="1945866" cy="221422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Proyección de Ingresos</a:t>
            </a:r>
            <a:endParaRPr lang="es-EC" dirty="0"/>
          </a:p>
        </p:txBody>
      </p:sp>
      <p:sp>
        <p:nvSpPr>
          <p:cNvPr id="8" name="7 Elipse"/>
          <p:cNvSpPr/>
          <p:nvPr/>
        </p:nvSpPr>
        <p:spPr>
          <a:xfrm>
            <a:off x="688218" y="1624080"/>
            <a:ext cx="2251276" cy="279150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Seguimiento y Evaluación Gestión Presupuestaria</a:t>
            </a:r>
            <a:endParaRPr lang="es-EC" dirty="0"/>
          </a:p>
        </p:txBody>
      </p:sp>
      <p:sp>
        <p:nvSpPr>
          <p:cNvPr id="9" name="8 Elipse"/>
          <p:cNvSpPr/>
          <p:nvPr/>
        </p:nvSpPr>
        <p:spPr>
          <a:xfrm>
            <a:off x="2705187" y="4503288"/>
            <a:ext cx="2202457" cy="221422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Transferencias del ECORAE</a:t>
            </a:r>
            <a:endParaRPr lang="es-EC" dirty="0"/>
          </a:p>
        </p:txBody>
      </p:sp>
      <p:sp>
        <p:nvSpPr>
          <p:cNvPr id="10" name="9 Elipse"/>
          <p:cNvSpPr/>
          <p:nvPr/>
        </p:nvSpPr>
        <p:spPr>
          <a:xfrm>
            <a:off x="2803694" y="2647776"/>
            <a:ext cx="1945866" cy="2214222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Actividades de Autogestión</a:t>
            </a:r>
            <a:endParaRPr lang="es-EC" dirty="0"/>
          </a:p>
        </p:txBody>
      </p:sp>
      <p:sp>
        <p:nvSpPr>
          <p:cNvPr id="11" name="10 Elipse"/>
          <p:cNvSpPr/>
          <p:nvPr/>
        </p:nvSpPr>
        <p:spPr>
          <a:xfrm>
            <a:off x="840923" y="4039820"/>
            <a:ext cx="1945866" cy="221422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1) Municipio</a:t>
            </a:r>
          </a:p>
          <a:p>
            <a:pPr algn="ctr"/>
            <a:r>
              <a:rPr lang="es-EC" dirty="0" smtClean="0"/>
              <a:t>2) Consejo Provincial</a:t>
            </a:r>
            <a:endParaRPr lang="es-EC" dirty="0"/>
          </a:p>
        </p:txBody>
      </p:sp>
      <p:sp>
        <p:nvSpPr>
          <p:cNvPr id="12" name="11 Conector"/>
          <p:cNvSpPr/>
          <p:nvPr/>
        </p:nvSpPr>
        <p:spPr>
          <a:xfrm>
            <a:off x="2492250" y="680310"/>
            <a:ext cx="447244" cy="610820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1</a:t>
            </a:r>
            <a:endParaRPr lang="es-EC" dirty="0"/>
          </a:p>
        </p:txBody>
      </p:sp>
      <p:sp>
        <p:nvSpPr>
          <p:cNvPr id="13" name="12 Conector"/>
          <p:cNvSpPr/>
          <p:nvPr/>
        </p:nvSpPr>
        <p:spPr>
          <a:xfrm>
            <a:off x="4907644" y="985720"/>
            <a:ext cx="447244" cy="610820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2</a:t>
            </a:r>
            <a:endParaRPr lang="es-EC" dirty="0"/>
          </a:p>
        </p:txBody>
      </p:sp>
      <p:sp>
        <p:nvSpPr>
          <p:cNvPr id="14" name="13 Conector"/>
          <p:cNvSpPr/>
          <p:nvPr/>
        </p:nvSpPr>
        <p:spPr>
          <a:xfrm>
            <a:off x="6065785" y="3475758"/>
            <a:ext cx="447244" cy="610820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3</a:t>
            </a:r>
          </a:p>
        </p:txBody>
      </p:sp>
      <p:sp>
        <p:nvSpPr>
          <p:cNvPr id="15" name="14 Conector"/>
          <p:cNvSpPr/>
          <p:nvPr/>
        </p:nvSpPr>
        <p:spPr>
          <a:xfrm>
            <a:off x="4119919" y="4556588"/>
            <a:ext cx="447244" cy="610820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4</a:t>
            </a:r>
            <a:endParaRPr lang="es-EC" dirty="0"/>
          </a:p>
        </p:txBody>
      </p:sp>
      <p:sp>
        <p:nvSpPr>
          <p:cNvPr id="16" name="15 Conector"/>
          <p:cNvSpPr/>
          <p:nvPr/>
        </p:nvSpPr>
        <p:spPr>
          <a:xfrm>
            <a:off x="2803694" y="2757729"/>
            <a:ext cx="447244" cy="610820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5</a:t>
            </a:r>
          </a:p>
        </p:txBody>
      </p:sp>
      <p:sp>
        <p:nvSpPr>
          <p:cNvPr id="17" name="16 Conector"/>
          <p:cNvSpPr/>
          <p:nvPr/>
        </p:nvSpPr>
        <p:spPr>
          <a:xfrm>
            <a:off x="1117905" y="3922072"/>
            <a:ext cx="447244" cy="610820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6</a:t>
            </a:r>
          </a:p>
        </p:txBody>
      </p:sp>
      <p:sp>
        <p:nvSpPr>
          <p:cNvPr id="18" name="17 Conector"/>
          <p:cNvSpPr/>
          <p:nvPr/>
        </p:nvSpPr>
        <p:spPr>
          <a:xfrm>
            <a:off x="894283" y="1749245"/>
            <a:ext cx="447244" cy="610820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7</a:t>
            </a:r>
            <a:endParaRPr lang="es-EC" dirty="0"/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85" y="596164"/>
            <a:ext cx="3078215" cy="4933950"/>
          </a:xfrm>
          <a:prstGeom prst="rect">
            <a:avLst/>
          </a:prstGeom>
        </p:spPr>
      </p:pic>
      <p:pic>
        <p:nvPicPr>
          <p:cNvPr id="21" name="Picture 4" descr="flecha-imagen-animada-0155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215" y="6115443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585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280511" y="527605"/>
            <a:ext cx="6567230" cy="610820"/>
          </a:xfrm>
          <a:ln w="3810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HIPÓTESIS</a:t>
            </a:r>
            <a:endParaRPr lang="es-EC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5 Documento"/>
          <p:cNvSpPr/>
          <p:nvPr/>
        </p:nvSpPr>
        <p:spPr>
          <a:xfrm>
            <a:off x="2447929" y="2720378"/>
            <a:ext cx="5802790" cy="1146660"/>
          </a:xfrm>
          <a:prstGeom prst="flowChartDocumen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>
                <a:latin typeface="Cambria" panose="02040503050406030204" pitchFamily="18" charset="0"/>
              </a:rPr>
              <a:t>No se está ejecutando de forma eficiente el presupuesto en los </a:t>
            </a:r>
            <a:r>
              <a:rPr lang="es-EC" dirty="0" smtClean="0">
                <a:latin typeface="Cambria" panose="02040503050406030204" pitchFamily="18" charset="0"/>
              </a:rPr>
              <a:t>GAD´s </a:t>
            </a:r>
            <a:r>
              <a:rPr lang="es-EC" dirty="0">
                <a:latin typeface="Cambria" panose="02040503050406030204" pitchFamily="18" charset="0"/>
              </a:rPr>
              <a:t>al no existir articulación entre la planificación y el gasto </a:t>
            </a:r>
            <a:r>
              <a:rPr lang="es-EC" dirty="0" smtClean="0">
                <a:latin typeface="Cambria" panose="02040503050406030204" pitchFamily="18" charset="0"/>
              </a:rPr>
              <a:t>ejecutado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364159" y="1915753"/>
            <a:ext cx="397033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Cambria" panose="02040503050406030204" pitchFamily="18" charset="0"/>
              </a:rPr>
              <a:t>Planteamiento de la hipótesis 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1937376"/>
            <a:ext cx="2443280" cy="4571100"/>
          </a:xfrm>
          <a:prstGeom prst="rect">
            <a:avLst/>
          </a:prstGeom>
        </p:spPr>
      </p:pic>
      <p:pic>
        <p:nvPicPr>
          <p:cNvPr id="12" name="Picture 4" descr="flecha-imagen-animada-0155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215" y="6115443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80" y="3893248"/>
            <a:ext cx="3053178" cy="305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3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Descripción: Descripción: logo conjupas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" t="7612" r="6342" b="11262"/>
          <a:stretch/>
        </p:blipFill>
        <p:spPr bwMode="auto">
          <a:xfrm>
            <a:off x="448965" y="3123590"/>
            <a:ext cx="1068935" cy="1068935"/>
          </a:xfrm>
          <a:prstGeom prst="flowChartSummingJunction">
            <a:avLst/>
          </a:prstGeom>
          <a:noFill/>
          <a:ln>
            <a:noFill/>
          </a:ln>
        </p:spPr>
      </p:pic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3078498254"/>
              </p:ext>
            </p:extLst>
          </p:nvPr>
        </p:nvGraphicFramePr>
        <p:xfrm>
          <a:off x="1559159" y="1138425"/>
          <a:ext cx="6508951" cy="5471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1516985" y="69490"/>
            <a:ext cx="6719935" cy="916230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MATRIZ DE OPERACIONALIZACIÓN DE VARIABLES</a:t>
            </a:r>
            <a:endParaRPr lang="es-EC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1" name="Picture 2" descr="Resultado de imagen para presupuesto gif animad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49" y="4039820"/>
            <a:ext cx="2801496" cy="310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Imagen relacionada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840" y="2617250"/>
            <a:ext cx="1720207" cy="137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n relacionada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180" y="2617249"/>
            <a:ext cx="1720207" cy="137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28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2138612044"/>
              </p:ext>
            </p:extLst>
          </p:nvPr>
        </p:nvGraphicFramePr>
        <p:xfrm>
          <a:off x="2281425" y="222195"/>
          <a:ext cx="6508951" cy="6413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12 Imagen" descr="Descripción: Descripción: logo conjupas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" t="7612" r="6342" b="11262"/>
          <a:stretch/>
        </p:blipFill>
        <p:spPr bwMode="auto">
          <a:xfrm>
            <a:off x="448965" y="3123590"/>
            <a:ext cx="1068935" cy="1068935"/>
          </a:xfrm>
          <a:prstGeom prst="flowChartSummingJunction">
            <a:avLst/>
          </a:prstGeom>
          <a:noFill/>
          <a:ln>
            <a:noFill/>
          </a:ln>
        </p:spPr>
      </p:pic>
      <p:pic>
        <p:nvPicPr>
          <p:cNvPr id="9218" name="Picture 2" descr="Imagen relacionad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0" y="3887115"/>
            <a:ext cx="3199943" cy="319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1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381610337"/>
              </p:ext>
            </p:extLst>
          </p:nvPr>
        </p:nvGraphicFramePr>
        <p:xfrm>
          <a:off x="2281425" y="222195"/>
          <a:ext cx="6508951" cy="6413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6" name="Picture 2" descr="Imagen relacionad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855" y="2360065"/>
            <a:ext cx="272415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lecha-imagen-animada-0155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215" y="6041131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52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 redondeado"/>
          <p:cNvSpPr/>
          <p:nvPr/>
        </p:nvSpPr>
        <p:spPr>
          <a:xfrm>
            <a:off x="2892244" y="680310"/>
            <a:ext cx="5497381" cy="6108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b="1" dirty="0">
                <a:solidFill>
                  <a:schemeClr val="tx1"/>
                </a:solidFill>
                <a:latin typeface="Cambria" panose="02040503050406030204" pitchFamily="18" charset="0"/>
              </a:rPr>
              <a:t>Analizar la articulación  entre la </a:t>
            </a:r>
            <a:r>
              <a:rPr lang="es-EC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planificación y el presupuesto. 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31" name="1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8089601"/>
              </p:ext>
            </p:extLst>
          </p:nvPr>
        </p:nvGraphicFramePr>
        <p:xfrm>
          <a:off x="1823310" y="1596540"/>
          <a:ext cx="6871725" cy="397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1" b="96463" l="12551" r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654" y="5832376"/>
            <a:ext cx="967492" cy="72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408285" y="6557995"/>
            <a:ext cx="916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00" b="1" dirty="0" smtClean="0"/>
              <a:t>Resumen</a:t>
            </a:r>
            <a:endParaRPr lang="es-EC" sz="1100" b="1" dirty="0"/>
          </a:p>
        </p:txBody>
      </p:sp>
      <p:pic>
        <p:nvPicPr>
          <p:cNvPr id="1027" name="Picture 3">
            <a:hlinkClick r:id="rId6" action="ppaction://hlinkfile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3945" l="664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4" t="9387" r="9702" b="5789"/>
          <a:stretch/>
        </p:blipFill>
        <p:spPr bwMode="auto">
          <a:xfrm>
            <a:off x="3655769" y="5832376"/>
            <a:ext cx="869797" cy="874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733323" y="6553691"/>
            <a:ext cx="916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00" b="1" dirty="0" smtClean="0"/>
              <a:t>Datos </a:t>
            </a:r>
            <a:endParaRPr lang="es-EC" sz="1100" b="1" dirty="0"/>
          </a:p>
        </p:txBody>
      </p:sp>
      <p:sp>
        <p:nvSpPr>
          <p:cNvPr id="3" name="2 Rectángulo redondeado"/>
          <p:cNvSpPr/>
          <p:nvPr/>
        </p:nvSpPr>
        <p:spPr>
          <a:xfrm>
            <a:off x="2128720" y="0"/>
            <a:ext cx="1910014" cy="3749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Cambria" panose="02040503050406030204" pitchFamily="18" charset="0"/>
              </a:rPr>
              <a:t>OBJETIVO Nº 1</a:t>
            </a:r>
            <a:endParaRPr lang="es-EC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680310"/>
            <a:ext cx="6566315" cy="610820"/>
          </a:xfrm>
          <a:ln w="3810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>
                <a:latin typeface="Cambria" panose="02040503050406030204" pitchFamily="18" charset="0"/>
              </a:rPr>
              <a:t>PROBLEMA DE INVESTIGACIÓN</a:t>
            </a:r>
            <a:endParaRPr lang="es-EC" b="1" dirty="0">
              <a:latin typeface="Cambria" panose="02040503050406030204" pitchFamily="18" charset="0"/>
            </a:endParaRPr>
          </a:p>
        </p:txBody>
      </p:sp>
      <p:pic>
        <p:nvPicPr>
          <p:cNvPr id="16" name="Picture 2" descr="https://educrecursos.files.wordpress.com/2013/11/dibuj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964" y="1596540"/>
            <a:ext cx="6219825" cy="522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143554" y="5376209"/>
            <a:ext cx="2595986" cy="763525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dirty="0" smtClean="0">
                <a:latin typeface="Cambria" panose="02040503050406030204" pitchFamily="18" charset="0"/>
              </a:rPr>
              <a:t>Presupuesto función </a:t>
            </a:r>
            <a:r>
              <a:rPr lang="es-ES" dirty="0">
                <a:latin typeface="Cambria" panose="02040503050406030204" pitchFamily="18" charset="0"/>
              </a:rPr>
              <a:t>Planificación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739540" y="4043227"/>
            <a:ext cx="493269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Cambria" panose="02040503050406030204" pitchFamily="18" charset="0"/>
              </a:rPr>
              <a:t>“INEFICIENCIA EN LA EJECUCIÓN DEL GASTO”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143554" y="2421800"/>
            <a:ext cx="2595986" cy="763525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dirty="0" smtClean="0">
                <a:latin typeface="Cambria" panose="02040503050406030204" pitchFamily="18" charset="0"/>
              </a:rPr>
              <a:t>Mala Ejecución del Gastos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3487996" y="5472872"/>
            <a:ext cx="2595986" cy="916010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dirty="0" smtClean="0">
                <a:latin typeface="Cambria" panose="02040503050406030204" pitchFamily="18" charset="0"/>
              </a:rPr>
              <a:t>Falta de ejecución  presupuestaria del POA</a:t>
            </a:r>
          </a:p>
        </p:txBody>
      </p:sp>
      <p:pic>
        <p:nvPicPr>
          <p:cNvPr id="20" name="Picture 2" descr="flecha azu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47051">
            <a:off x="2534474" y="3175074"/>
            <a:ext cx="1473066" cy="61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lecha azu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1940">
            <a:off x="2289067" y="4554622"/>
            <a:ext cx="1381088" cy="61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3531127" y="1658275"/>
            <a:ext cx="2595986" cy="763525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dirty="0"/>
              <a:t>L</a:t>
            </a:r>
            <a:r>
              <a:rPr lang="es-ES" dirty="0" smtClean="0"/>
              <a:t>os </a:t>
            </a:r>
            <a:r>
              <a:rPr lang="es-ES" dirty="0"/>
              <a:t>recursos </a:t>
            </a:r>
            <a:r>
              <a:rPr lang="es-ES" dirty="0" smtClean="0"/>
              <a:t>no se optimizan en </a:t>
            </a:r>
            <a:r>
              <a:rPr lang="es-ES" dirty="0"/>
              <a:t>términos de eficiencia y </a:t>
            </a:r>
            <a:r>
              <a:rPr lang="es-ES" dirty="0" smtClean="0"/>
              <a:t>eficacia.</a:t>
            </a:r>
            <a:endParaRPr lang="es-EC" dirty="0">
              <a:latin typeface="Cambria" panose="02040503050406030204" pitchFamily="18" charset="0"/>
            </a:endParaRPr>
          </a:p>
        </p:txBody>
      </p:sp>
      <p:pic>
        <p:nvPicPr>
          <p:cNvPr id="23" name="Picture 2" descr="flecha azu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96853" y="4651214"/>
            <a:ext cx="1251080" cy="61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lecha azu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2439" y="3056799"/>
            <a:ext cx="1453363" cy="61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Rectángulo"/>
          <p:cNvSpPr/>
          <p:nvPr/>
        </p:nvSpPr>
        <p:spPr>
          <a:xfrm>
            <a:off x="6438359" y="2253765"/>
            <a:ext cx="2595986" cy="763525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dirty="0" smtClean="0">
                <a:latin typeface="Cambria" panose="02040503050406030204" pitchFamily="18" charset="0"/>
              </a:rPr>
              <a:t>Necesidades Básica de la Población insatisfechas</a:t>
            </a:r>
            <a:endParaRPr lang="es-EC" dirty="0">
              <a:latin typeface="Cambria" panose="02040503050406030204" pitchFamily="18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6511025" y="5201080"/>
            <a:ext cx="2595986" cy="1113781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dirty="0" smtClean="0">
                <a:latin typeface="Cambria" panose="02040503050406030204" pitchFamily="18" charset="0"/>
              </a:rPr>
              <a:t>Los proyectos no se ejecutan </a:t>
            </a:r>
            <a:r>
              <a:rPr lang="es-ES" dirty="0"/>
              <a:t>en base  las competencias que les corresponde a los  </a:t>
            </a:r>
            <a:r>
              <a:rPr lang="es-ES" dirty="0" smtClean="0"/>
              <a:t>GAD`S</a:t>
            </a:r>
            <a:endParaRPr lang="es-EC" dirty="0">
              <a:latin typeface="Cambria" panose="02040503050406030204" pitchFamily="18" charset="0"/>
            </a:endParaRPr>
          </a:p>
        </p:txBody>
      </p:sp>
      <p:pic>
        <p:nvPicPr>
          <p:cNvPr id="27" name="Picture 2" descr="flecha azu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1049">
            <a:off x="6525266" y="4508879"/>
            <a:ext cx="1251080" cy="61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lecha azu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15082">
            <a:off x="6647845" y="3200427"/>
            <a:ext cx="1473066" cy="61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rbol-imagen-animada-006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4" y="429679"/>
            <a:ext cx="1824086" cy="182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600"/>
                            </p:stCondLst>
                            <p:childTnLst>
                              <p:par>
                                <p:cTn id="1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6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100"/>
                            </p:stCondLst>
                            <p:childTnLst>
                              <p:par>
                                <p:cTn id="4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1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600"/>
                            </p:stCondLst>
                            <p:childTnLst>
                              <p:par>
                                <p:cTn id="6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8" grpId="0" animBg="1"/>
      <p:bldP spid="19" grpId="0" animBg="1"/>
      <p:bldP spid="22" grpId="0" animBg="1"/>
      <p:bldP spid="25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2892244" y="680310"/>
            <a:ext cx="5497381" cy="6108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1.1 Planificación</a:t>
            </a:r>
            <a:endParaRPr lang="es-EC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2128719" y="0"/>
            <a:ext cx="3817625" cy="3749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Cambria" panose="02040503050406030204" pitchFamily="18" charset="0"/>
              </a:rPr>
              <a:t>VARIABLE Nº 1 – OBJETIVO Nº 1</a:t>
            </a:r>
            <a:endParaRPr lang="es-EC" b="1" dirty="0">
              <a:latin typeface="Cambria" panose="02040503050406030204" pitchFamily="18" charset="0"/>
            </a:endParaRPr>
          </a:p>
        </p:txBody>
      </p:sp>
      <p:pic>
        <p:nvPicPr>
          <p:cNvPr id="13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21" b="96463" l="12551" r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879" y="5037620"/>
            <a:ext cx="967492" cy="72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6987736"/>
              </p:ext>
            </p:extLst>
          </p:nvPr>
        </p:nvGraphicFramePr>
        <p:xfrm>
          <a:off x="1517900" y="3329435"/>
          <a:ext cx="6184554" cy="3416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5195" y="1443835"/>
            <a:ext cx="6871725" cy="18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400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128719" y="0"/>
            <a:ext cx="3817625" cy="3749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Cambria" panose="02040503050406030204" pitchFamily="18" charset="0"/>
              </a:rPr>
              <a:t>VARIABLE Nº 2 – OBJETIVO Nº 1</a:t>
            </a:r>
            <a:endParaRPr lang="es-EC" b="1" dirty="0">
              <a:latin typeface="Cambria" panose="02040503050406030204" pitchFamily="18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560" y="3276295"/>
            <a:ext cx="2916263" cy="2083045"/>
          </a:xfrm>
          <a:prstGeom prst="rect">
            <a:avLst/>
          </a:prstGeom>
        </p:spPr>
      </p:pic>
      <p:pic>
        <p:nvPicPr>
          <p:cNvPr id="7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1" b="96463" l="12551" r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508" y="5719575"/>
            <a:ext cx="967492" cy="72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128719" y="404450"/>
            <a:ext cx="2748690" cy="3054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1.2 Presupuesto</a:t>
            </a:r>
            <a:endParaRPr lang="es-EC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842" y="764685"/>
            <a:ext cx="7773456" cy="2151375"/>
          </a:xfrm>
          <a:prstGeom prst="rect">
            <a:avLst/>
          </a:prstGeom>
        </p:spPr>
      </p:pic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6381347"/>
              </p:ext>
            </p:extLst>
          </p:nvPr>
        </p:nvGraphicFramePr>
        <p:xfrm>
          <a:off x="1823310" y="3123590"/>
          <a:ext cx="6413609" cy="3470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00540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2892244" y="680310"/>
            <a:ext cx="5497381" cy="6108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/>
            <a:r>
              <a:rPr lang="es-ES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2</a:t>
            </a:r>
            <a:r>
              <a:rPr lang="es-ES" dirty="0" smtClean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  <a:r>
              <a:rPr lang="es-EC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Determinar  el nivel de ejecución presupuestaria de los GAD`S.</a:t>
            </a:r>
            <a:r>
              <a:rPr lang="es-EC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endParaRPr lang="es-EC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lvl="0" algn="just"/>
            <a:endParaRPr lang="es-EC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2128720" y="0"/>
            <a:ext cx="1910014" cy="3749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Cambria" panose="02040503050406030204" pitchFamily="18" charset="0"/>
              </a:rPr>
              <a:t>OBJETIVO Nº 2</a:t>
            </a:r>
            <a:endParaRPr lang="es-EC" b="1" dirty="0">
              <a:latin typeface="Cambria" panose="02040503050406030204" pitchFamily="18" charset="0"/>
            </a:endParaRPr>
          </a:p>
        </p:txBody>
      </p:sp>
      <p:pic>
        <p:nvPicPr>
          <p:cNvPr id="9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21" b="96463" l="12551" r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185" y="5950919"/>
            <a:ext cx="967492" cy="72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8227770" y="6573818"/>
            <a:ext cx="916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00" b="1" dirty="0" smtClean="0"/>
              <a:t>Resumen</a:t>
            </a:r>
            <a:endParaRPr lang="es-EC" sz="1100" b="1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759" y="3115443"/>
            <a:ext cx="2984003" cy="23812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8720" y="1596540"/>
            <a:ext cx="6566315" cy="1221640"/>
          </a:xfrm>
          <a:prstGeom prst="rect">
            <a:avLst/>
          </a:prstGeom>
        </p:spPr>
      </p:pic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4324424"/>
              </p:ext>
            </p:extLst>
          </p:nvPr>
        </p:nvGraphicFramePr>
        <p:xfrm>
          <a:off x="2892244" y="2970884"/>
          <a:ext cx="5497381" cy="3512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02242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21" b="96463" l="12551" r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508" y="5133884"/>
            <a:ext cx="967492" cy="72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8176508" y="5868875"/>
            <a:ext cx="916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00" b="1" dirty="0" smtClean="0"/>
              <a:t>Resumen</a:t>
            </a:r>
            <a:endParaRPr lang="es-EC" sz="1100" b="1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43" y="3524250"/>
            <a:ext cx="1381422" cy="3333750"/>
          </a:xfrm>
          <a:prstGeom prst="rect">
            <a:avLst/>
          </a:prstGeom>
        </p:spPr>
      </p:pic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3655073"/>
              </p:ext>
            </p:extLst>
          </p:nvPr>
        </p:nvGraphicFramePr>
        <p:xfrm>
          <a:off x="1279101" y="2955490"/>
          <a:ext cx="6999729" cy="3664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271" y="924011"/>
            <a:ext cx="8795729" cy="2046874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2155309" y="520003"/>
            <a:ext cx="5928906" cy="3130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NIVEL EJECUCIÓN PRESUPUESTARIA GRUPOS VULNERABLES</a:t>
            </a:r>
            <a:endParaRPr lang="es-EC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465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2892244" y="680310"/>
            <a:ext cx="5497381" cy="6108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2</a:t>
            </a:r>
            <a:r>
              <a:rPr lang="es-EC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.1 Transferencias de Fondos</a:t>
            </a:r>
            <a:endParaRPr lang="es-EC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2128719" y="0"/>
            <a:ext cx="3817625" cy="3749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Cambria" panose="02040503050406030204" pitchFamily="18" charset="0"/>
              </a:rPr>
              <a:t>VARIABLE Nº 1 – OBJETIVO Nº 2</a:t>
            </a:r>
            <a:endParaRPr lang="es-EC" b="1" dirty="0">
              <a:latin typeface="Cambria" panose="020405030504060302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835" y="1443835"/>
            <a:ext cx="5686945" cy="1832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1046234"/>
              </p:ext>
            </p:extLst>
          </p:nvPr>
        </p:nvGraphicFramePr>
        <p:xfrm>
          <a:off x="2434130" y="3341287"/>
          <a:ext cx="5591175" cy="3209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5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21" b="96463" l="12551" r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508" y="5133884"/>
            <a:ext cx="967492" cy="72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8176508" y="5868875"/>
            <a:ext cx="916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00" b="1" dirty="0" smtClean="0"/>
              <a:t>Resumen</a:t>
            </a:r>
            <a:endParaRPr lang="es-EC" sz="1100" b="1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9" y="2897233"/>
            <a:ext cx="2677295" cy="22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2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2892244" y="680310"/>
            <a:ext cx="5497381" cy="4581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2.2 </a:t>
            </a:r>
            <a:r>
              <a:rPr lang="es-EC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Ejecución del presupuesto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2128719" y="0"/>
            <a:ext cx="3817625" cy="3749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Cambria" panose="02040503050406030204" pitchFamily="18" charset="0"/>
              </a:rPr>
              <a:t>VARIABLE Nº 2 – OBJETIVO Nº 2</a:t>
            </a:r>
            <a:endParaRPr lang="es-EC" b="1" dirty="0">
              <a:latin typeface="Cambria" panose="02040503050406030204" pitchFamily="18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380" y="1169132"/>
            <a:ext cx="6933680" cy="241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981231"/>
              </p:ext>
            </p:extLst>
          </p:nvPr>
        </p:nvGraphicFramePr>
        <p:xfrm>
          <a:off x="2739540" y="3616243"/>
          <a:ext cx="5409590" cy="3206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21" b="96463" l="12551" r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508" y="5133884"/>
            <a:ext cx="967492" cy="72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8176508" y="5868875"/>
            <a:ext cx="916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00" b="1" dirty="0" smtClean="0"/>
              <a:t>Resumen</a:t>
            </a:r>
            <a:endParaRPr lang="es-EC" sz="1100" b="1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560" y="3429000"/>
            <a:ext cx="3333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3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2128720" y="0"/>
            <a:ext cx="1910014" cy="3749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Cambria" panose="02040503050406030204" pitchFamily="18" charset="0"/>
              </a:rPr>
              <a:t>OBJETIVO Nº 3</a:t>
            </a:r>
            <a:endParaRPr lang="es-EC" b="1" dirty="0">
              <a:latin typeface="Cambria" panose="02040503050406030204" pitchFamily="18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2892244" y="680310"/>
            <a:ext cx="5497381" cy="6108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CO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3. Evaluar </a:t>
            </a:r>
            <a:r>
              <a:rPr lang="es-CO" b="1" dirty="0">
                <a:solidFill>
                  <a:schemeClr val="tx1"/>
                </a:solidFill>
                <a:latin typeface="Cambria" panose="02040503050406030204" pitchFamily="18" charset="0"/>
              </a:rPr>
              <a:t>la planificación operativa y ejecución </a:t>
            </a:r>
            <a:r>
              <a:rPr lang="es-CO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presupuestaria.</a:t>
            </a:r>
            <a:endParaRPr lang="es-CO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8704"/>
            <a:ext cx="3352800" cy="3714750"/>
          </a:xfrm>
          <a:prstGeom prst="rect">
            <a:avLst/>
          </a:prstGeom>
        </p:spPr>
      </p:pic>
      <p:pic>
        <p:nvPicPr>
          <p:cNvPr id="11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1" b="96463" l="12551" r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228" y="5636870"/>
            <a:ext cx="967492" cy="72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1161228" y="6371861"/>
            <a:ext cx="916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00" b="1" dirty="0" smtClean="0"/>
              <a:t>Resumen</a:t>
            </a:r>
            <a:endParaRPr lang="es-EC" sz="1100" b="1" dirty="0"/>
          </a:p>
        </p:txBody>
      </p:sp>
      <p:graphicFrame>
        <p:nvGraphicFramePr>
          <p:cNvPr id="13" name="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7226606"/>
              </p:ext>
            </p:extLst>
          </p:nvPr>
        </p:nvGraphicFramePr>
        <p:xfrm>
          <a:off x="3352800" y="3375920"/>
          <a:ext cx="5676900" cy="3257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800" y="1596540"/>
            <a:ext cx="5647645" cy="157839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182820" y="2258704"/>
            <a:ext cx="9162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 smtClean="0"/>
              <a:t>Programación</a:t>
            </a:r>
            <a:endParaRPr lang="es-EC" sz="900" dirty="0"/>
          </a:p>
        </p:txBody>
      </p:sp>
    </p:spTree>
    <p:extLst>
      <p:ext uri="{BB962C8B-B14F-4D97-AF65-F5344CB8AC3E}">
        <p14:creationId xmlns:p14="http://schemas.microsoft.com/office/powerpoint/2010/main" val="1431014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2128719" y="0"/>
            <a:ext cx="3817625" cy="3749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Cambria" panose="02040503050406030204" pitchFamily="18" charset="0"/>
              </a:rPr>
              <a:t>VARIABLE Nº 1 – OBJETIVO Nº  3</a:t>
            </a:r>
            <a:endParaRPr lang="es-EC" b="1" dirty="0">
              <a:latin typeface="Cambria" panose="02040503050406030204" pitchFamily="18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2892244" y="527606"/>
            <a:ext cx="5955496" cy="6108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s-EC" sz="2000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lvl="0"/>
            <a:r>
              <a:rPr lang="es-EC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3.1 </a:t>
            </a:r>
            <a:r>
              <a:rPr lang="es-CO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Medición de los resultados físicos y financieros</a:t>
            </a:r>
          </a:p>
          <a:p>
            <a:pPr lvl="0"/>
            <a:endParaRPr lang="es-EC" sz="20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55" y="3429000"/>
            <a:ext cx="3359510" cy="2971800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577670" y="793948"/>
            <a:ext cx="1679755" cy="51395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EFICACIA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1" b="96463" l="12551" r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508" y="5133884"/>
            <a:ext cx="967492" cy="72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8176508" y="5868875"/>
            <a:ext cx="916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00" b="1" dirty="0" smtClean="0"/>
              <a:t>Resumen</a:t>
            </a:r>
            <a:endParaRPr lang="es-EC" sz="11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670" y="1363532"/>
            <a:ext cx="8515068" cy="2065468"/>
          </a:xfrm>
          <a:prstGeom prst="rect">
            <a:avLst/>
          </a:prstGeom>
        </p:spPr>
      </p:pic>
      <p:graphicFrame>
        <p:nvGraphicFramePr>
          <p:cNvPr id="15" name="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7185940"/>
              </p:ext>
            </p:extLst>
          </p:nvPr>
        </p:nvGraphicFramePr>
        <p:xfrm>
          <a:off x="2892244" y="3467161"/>
          <a:ext cx="5284264" cy="3168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27764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2281425" y="612826"/>
            <a:ext cx="1679755" cy="51395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EFICIENCIA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6" y="1260377"/>
            <a:ext cx="8695034" cy="216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4017292"/>
              </p:ext>
            </p:extLst>
          </p:nvPr>
        </p:nvGraphicFramePr>
        <p:xfrm>
          <a:off x="1823310" y="3581705"/>
          <a:ext cx="6108199" cy="3048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21" b="96463" l="12551" r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508" y="5133884"/>
            <a:ext cx="967492" cy="72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8176508" y="5868875"/>
            <a:ext cx="916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00" b="1" dirty="0" smtClean="0"/>
              <a:t>Resumen</a:t>
            </a:r>
            <a:endParaRPr lang="es-EC" sz="1100" b="1" dirty="0"/>
          </a:p>
        </p:txBody>
      </p:sp>
    </p:spTree>
    <p:extLst>
      <p:ext uri="{BB962C8B-B14F-4D97-AF65-F5344CB8AC3E}">
        <p14:creationId xmlns:p14="http://schemas.microsoft.com/office/powerpoint/2010/main" val="37120094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 redondeado"/>
          <p:cNvSpPr/>
          <p:nvPr/>
        </p:nvSpPr>
        <p:spPr>
          <a:xfrm>
            <a:off x="2128719" y="0"/>
            <a:ext cx="3817625" cy="3749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Cambria" panose="02040503050406030204" pitchFamily="18" charset="0"/>
              </a:rPr>
              <a:t>VARIABLE Nº 2 – OBJETIVO Nº  3</a:t>
            </a:r>
            <a:endParaRPr lang="es-EC" b="1" dirty="0">
              <a:latin typeface="Cambria" panose="02040503050406030204" pitchFamily="18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2892244" y="527606"/>
            <a:ext cx="5955496" cy="6108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s-EC" sz="2000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lvl="0"/>
            <a:r>
              <a:rPr lang="es-EC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3.2 </a:t>
            </a:r>
            <a:r>
              <a:rPr lang="es-CO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Auditoría Financiera y de Gestión</a:t>
            </a:r>
          </a:p>
          <a:p>
            <a:pPr lvl="0"/>
            <a:endParaRPr lang="es-EC" sz="20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" y="2360065"/>
            <a:ext cx="3333750" cy="3333750"/>
          </a:xfrm>
          <a:prstGeom prst="rect">
            <a:avLst/>
          </a:prstGeom>
        </p:spPr>
      </p:pic>
      <p:graphicFrame>
        <p:nvGraphicFramePr>
          <p:cNvPr id="11" name="10 Gráfico"/>
          <p:cNvGraphicFramePr/>
          <p:nvPr>
            <p:extLst>
              <p:ext uri="{D42A27DB-BD31-4B8C-83A1-F6EECF244321}">
                <p14:modId xmlns:p14="http://schemas.microsoft.com/office/powerpoint/2010/main" val="610773268"/>
              </p:ext>
            </p:extLst>
          </p:nvPr>
        </p:nvGraphicFramePr>
        <p:xfrm>
          <a:off x="2811297" y="1723485"/>
          <a:ext cx="6189148" cy="3512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4" descr="flecha-imagen-animada-015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95817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redondeado 1"/>
          <p:cNvSpPr/>
          <p:nvPr/>
        </p:nvSpPr>
        <p:spPr>
          <a:xfrm>
            <a:off x="3199960" y="5528268"/>
            <a:ext cx="5191970" cy="73509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Cambria" panose="02040503050406030204" pitchFamily="18" charset="0"/>
              </a:rPr>
              <a:t>Enmiendas de los artículos </a:t>
            </a:r>
            <a:r>
              <a:rPr lang="es-EC" dirty="0">
                <a:latin typeface="Cambria" panose="02040503050406030204" pitchFamily="18" charset="0"/>
              </a:rPr>
              <a:t>de la Constitución, el 211 y el 212</a:t>
            </a:r>
          </a:p>
        </p:txBody>
      </p:sp>
      <p:sp>
        <p:nvSpPr>
          <p:cNvPr id="4" name="CuadroTexto 3"/>
          <p:cNvSpPr txBox="1"/>
          <p:nvPr/>
        </p:nvSpPr>
        <p:spPr>
          <a:xfrm flipH="1">
            <a:off x="6557165" y="2870790"/>
            <a:ext cx="1189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latin typeface="Cambria" panose="02040503050406030204" pitchFamily="18" charset="0"/>
              </a:rPr>
              <a:t>Pliegos</a:t>
            </a:r>
          </a:p>
          <a:p>
            <a:r>
              <a:rPr lang="es-EC" sz="1200" dirty="0" smtClean="0">
                <a:latin typeface="Cambria" panose="02040503050406030204" pitchFamily="18" charset="0"/>
              </a:rPr>
              <a:t>Términos de referencia</a:t>
            </a:r>
            <a:endParaRPr lang="es-EC" sz="1200" dirty="0">
              <a:latin typeface="Cambria" panose="02040503050406030204" pitchFamily="18" charset="0"/>
            </a:endParaRPr>
          </a:p>
        </p:txBody>
      </p:sp>
      <p:pic>
        <p:nvPicPr>
          <p:cNvPr id="5" name="Imagen 4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0" y="5151305"/>
            <a:ext cx="666750" cy="117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98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ln w="3810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latin typeface="Cambria" panose="02040503050406030204" pitchFamily="18" charset="0"/>
              </a:rPr>
              <a:t>OBJETIVOS</a:t>
            </a:r>
            <a:endParaRPr lang="es-EC" b="1" dirty="0">
              <a:latin typeface="Cambria" panose="02040503050406030204" pitchFamily="18" charset="0"/>
            </a:endParaRPr>
          </a:p>
        </p:txBody>
      </p:sp>
      <p:sp>
        <p:nvSpPr>
          <p:cNvPr id="8" name="7 Llamada rectangular"/>
          <p:cNvSpPr/>
          <p:nvPr/>
        </p:nvSpPr>
        <p:spPr>
          <a:xfrm>
            <a:off x="2863926" y="1596540"/>
            <a:ext cx="2443280" cy="610820"/>
          </a:xfrm>
          <a:prstGeom prst="wedgeRectCallout">
            <a:avLst>
              <a:gd name="adj1" fmla="val -41246"/>
              <a:gd name="adj2" fmla="val 14415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atin typeface="Cambria" panose="02040503050406030204" pitchFamily="18" charset="0"/>
              </a:rPr>
              <a:t>OBJETIVO GENERAL</a:t>
            </a:r>
            <a:endParaRPr lang="es-EC" sz="2000" b="1" dirty="0">
              <a:latin typeface="Cambria" panose="02040503050406030204" pitchFamily="18" charset="0"/>
            </a:endParaRPr>
          </a:p>
        </p:txBody>
      </p:sp>
      <p:pic>
        <p:nvPicPr>
          <p:cNvPr id="3075" name="Picture 3" descr="C:\Users\Trabajo\Pictures\rrqhkw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510" y="1291130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454971288"/>
              </p:ext>
            </p:extLst>
          </p:nvPr>
        </p:nvGraphicFramePr>
        <p:xfrm>
          <a:off x="296260" y="236006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7" name="Picture 5" descr="secretaria-imagen-animada-003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5" y="758340"/>
            <a:ext cx="15179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555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8 Rectángulo redondeado"/>
          <p:cNvSpPr/>
          <p:nvPr/>
        </p:nvSpPr>
        <p:spPr>
          <a:xfrm>
            <a:off x="2892245" y="680310"/>
            <a:ext cx="5955496" cy="4581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s-EC" sz="2000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lvl="0"/>
            <a:r>
              <a:rPr lang="es-EC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COMPROBACIÓN DE LA HIPÓTESIS</a:t>
            </a:r>
            <a:endParaRPr lang="es-CO" sz="20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lvl="0"/>
            <a:endParaRPr lang="es-EC" sz="20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574967"/>
              </p:ext>
            </p:extLst>
          </p:nvPr>
        </p:nvGraphicFramePr>
        <p:xfrm>
          <a:off x="1365195" y="3123590"/>
          <a:ext cx="5497380" cy="2408953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883823"/>
                <a:gridCol w="933802"/>
                <a:gridCol w="1064777"/>
                <a:gridCol w="614978"/>
              </a:tblGrid>
              <a:tr h="441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Rubro</a:t>
                      </a:r>
                      <a:endParaRPr lang="es-EC" sz="11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DEFICIENTE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EFICIENTE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26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Sistema de economía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</a:t>
                      </a:r>
                      <a:endParaRPr lang="es-EC" sz="11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76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Sistema sociocultural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5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Sistema de asentamientos humanos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endParaRPr lang="es-EC" sz="11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</a:t>
                      </a:r>
                      <a:endParaRPr lang="es-EC" sz="11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81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Sistema de movilidad, energía y conectividad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5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Fortalecimiento institucional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15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Biofísico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15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13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31</a:t>
                      </a:r>
                      <a:endParaRPr lang="es-EC" sz="11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44</a:t>
                      </a:r>
                      <a:endParaRPr lang="es-EC" sz="11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189212"/>
              </p:ext>
            </p:extLst>
          </p:nvPr>
        </p:nvGraphicFramePr>
        <p:xfrm>
          <a:off x="618141" y="1291130"/>
          <a:ext cx="8229600" cy="1621269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203639"/>
                <a:gridCol w="1099386"/>
                <a:gridCol w="960383"/>
                <a:gridCol w="1036203"/>
                <a:gridCol w="1162569"/>
                <a:gridCol w="1124659"/>
                <a:gridCol w="758197"/>
                <a:gridCol w="884564"/>
              </a:tblGrid>
              <a:tr h="67315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EJECUCIÓN PRESUPUESTARIA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Sistema de economía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Sistema sociocultural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Sistema de asentamientos humanos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Sistema de movilidad, energia y conectividad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Fortalecimiento institucional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Bofisico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Total General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ctr"/>
                </a:tc>
              </a:tr>
              <a:tr h="189622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Deficiente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</a:tr>
              <a:tr h="189622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Regular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</a:tr>
              <a:tr h="189622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Bueno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</a:tr>
              <a:tr h="189622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Eficiente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</a:rPr>
                        <a:t>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23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</a:tr>
              <a:tr h="189622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Total General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</a:rPr>
                        <a:t>8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</a:rPr>
                        <a:t>8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8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8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</a:rPr>
                        <a:t>7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5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</a:rPr>
                        <a:t>44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1" marR="9481" marT="9481" marB="0" anchor="b"/>
                </a:tc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044107"/>
              </p:ext>
            </p:extLst>
          </p:nvPr>
        </p:nvGraphicFramePr>
        <p:xfrm>
          <a:off x="448965" y="5719575"/>
          <a:ext cx="8229600" cy="66384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085316"/>
                <a:gridCol w="991312"/>
                <a:gridCol w="865974"/>
                <a:gridCol w="934341"/>
                <a:gridCol w="1048284"/>
                <a:gridCol w="1014101"/>
                <a:gridCol w="683663"/>
                <a:gridCol w="797607"/>
                <a:gridCol w="809002"/>
              </a:tblGrid>
              <a:tr h="30946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 dirty="0">
                          <a:effectLst/>
                        </a:rPr>
                        <a:t> </a:t>
                      </a:r>
                      <a:endParaRPr lang="es-EC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>
                          <a:effectLst/>
                        </a:rPr>
                        <a:t>Coeficientes</a:t>
                      </a:r>
                      <a:endParaRPr lang="es-EC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>
                          <a:effectLst/>
                        </a:rPr>
                        <a:t>Error típico</a:t>
                      </a:r>
                      <a:endParaRPr lang="es-EC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>
                          <a:effectLst/>
                        </a:rPr>
                        <a:t>Estadístico t</a:t>
                      </a:r>
                      <a:endParaRPr lang="es-EC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>
                          <a:effectLst/>
                        </a:rPr>
                        <a:t>Probabilidad</a:t>
                      </a:r>
                      <a:endParaRPr lang="es-EC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>
                          <a:effectLst/>
                        </a:rPr>
                        <a:t>Inferior 95%</a:t>
                      </a:r>
                      <a:endParaRPr lang="es-EC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>
                          <a:effectLst/>
                        </a:rPr>
                        <a:t>Superior 95%</a:t>
                      </a:r>
                      <a:endParaRPr lang="es-EC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>
                          <a:effectLst/>
                        </a:rPr>
                        <a:t>Inferior 95,0%</a:t>
                      </a:r>
                      <a:endParaRPr lang="es-EC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>
                          <a:effectLst/>
                        </a:rPr>
                        <a:t>Superior 95,0%</a:t>
                      </a:r>
                      <a:endParaRPr lang="es-EC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</a:tr>
              <a:tr h="170975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u="none" strike="noStrike">
                          <a:effectLst/>
                        </a:rPr>
                        <a:t>Intercepción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u="none" strike="noStrike">
                          <a:effectLst/>
                        </a:rPr>
                        <a:t>5,130434783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u="none" strike="noStrike">
                          <a:effectLst/>
                        </a:rPr>
                        <a:t>2,582293935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u="none" strike="noStrike">
                          <a:effectLst/>
                        </a:rPr>
                        <a:t>1,986774129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u="none" strike="noStrike">
                          <a:effectLst/>
                        </a:rPr>
                        <a:t>0,141125285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u="none" strike="noStrike">
                          <a:effectLst/>
                        </a:rPr>
                        <a:t>-3,08757701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u="none" strike="noStrike">
                          <a:effectLst/>
                        </a:rPr>
                        <a:t>13,3484466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u="none" strike="noStrike">
                          <a:effectLst/>
                        </a:rPr>
                        <a:t>-3,08757701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u="none" strike="noStrike">
                          <a:effectLst/>
                        </a:rPr>
                        <a:t>13,34844657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</a:tr>
              <a:tr h="179524"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u="none" strike="noStrike">
                          <a:effectLst/>
                        </a:rPr>
                        <a:t>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u="none" strike="noStrike">
                          <a:effectLst/>
                        </a:rPr>
                        <a:t>-0,630434783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u="none" strike="noStrike">
                          <a:effectLst/>
                        </a:rPr>
                        <a:t>0,448163655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u="none" strike="noStrike" dirty="0">
                          <a:effectLst/>
                        </a:rPr>
                        <a:t>-1,406706625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u="none" strike="noStrike">
                          <a:effectLst/>
                        </a:rPr>
                        <a:t>0,254210573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u="none" strike="noStrike">
                          <a:effectLst/>
                        </a:rPr>
                        <a:t>-2,05669155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u="none" strike="noStrike">
                          <a:effectLst/>
                        </a:rPr>
                        <a:t>0,79582199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u="none" strike="noStrike">
                          <a:effectLst/>
                        </a:rPr>
                        <a:t>-2,05669155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u="none" strike="noStrike" dirty="0">
                          <a:effectLst/>
                        </a:rPr>
                        <a:t>0,795821985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4419295" y="5872280"/>
            <a:ext cx="1068935" cy="36933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11" name="Picture 4" descr="flecha-imagen-animada-0155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920" y="465064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 flipH="1">
            <a:off x="328284" y="6294884"/>
            <a:ext cx="7908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>
                <a:latin typeface="Cambria" panose="02040503050406030204" pitchFamily="18" charset="0"/>
              </a:rPr>
              <a:t>No se está ejecutando de forma eficiente el presupuesto en los GAD´s al no existir articulación entre la planificación y el gasto ejecutado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0160"/>
            <a:ext cx="2586835" cy="145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4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0430"/>
            <a:ext cx="9144001" cy="690843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4650640"/>
            <a:ext cx="5182820" cy="106893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8 Rectángulo redondeado"/>
          <p:cNvSpPr/>
          <p:nvPr/>
        </p:nvSpPr>
        <p:spPr>
          <a:xfrm>
            <a:off x="870964" y="4956050"/>
            <a:ext cx="3664920" cy="458115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s-EC" sz="2000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lvl="0"/>
            <a:r>
              <a:rPr lang="es-EC" sz="2000" b="1" dirty="0" smtClean="0">
                <a:solidFill>
                  <a:schemeClr val="tx1"/>
                </a:solidFill>
                <a:latin typeface="Cambria" panose="02040503050406030204" pitchFamily="18" charset="0"/>
                <a:hlinkClick r:id="rId3" action="ppaction://hlinkfile"/>
              </a:rPr>
              <a:t>PROPUESTA</a:t>
            </a:r>
            <a:endParaRPr lang="es-CO" sz="20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lvl="0"/>
            <a:endParaRPr lang="es-EC" sz="20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61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8 Rectángulo redondeado"/>
          <p:cNvSpPr/>
          <p:nvPr/>
        </p:nvSpPr>
        <p:spPr>
          <a:xfrm>
            <a:off x="2281425" y="680310"/>
            <a:ext cx="5955496" cy="4581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RECOMENDACIONES</a:t>
            </a:r>
            <a:endParaRPr lang="es-EC" sz="20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96261" y="2360065"/>
            <a:ext cx="2137870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C.P. verifiquen programación presupuestaria – P.E</a:t>
            </a:r>
            <a:endParaRPr lang="es-EC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421555" y="2376164"/>
            <a:ext cx="213787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POA 10 de Septiembre</a:t>
            </a:r>
            <a:endParaRPr lang="es-EC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709870" y="2360065"/>
            <a:ext cx="2137870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Proyecto único actividades autogestión</a:t>
            </a:r>
            <a:endParaRPr lang="es-EC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677168" y="4057441"/>
            <a:ext cx="213787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Tesorera-Calculo ingresos</a:t>
            </a:r>
            <a:endParaRPr lang="es-EC" dirty="0"/>
          </a:p>
        </p:txBody>
      </p:sp>
      <p:sp>
        <p:nvSpPr>
          <p:cNvPr id="15" name="CuadroTexto 14"/>
          <p:cNvSpPr txBox="1"/>
          <p:nvPr/>
        </p:nvSpPr>
        <p:spPr>
          <a:xfrm>
            <a:off x="6797269" y="5477818"/>
            <a:ext cx="2137870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Calendario de ejecución actividades</a:t>
            </a:r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3443024" y="5562485"/>
            <a:ext cx="213787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Implementación de la propuesta</a:t>
            </a:r>
            <a:endParaRPr lang="es-EC" dirty="0"/>
          </a:p>
        </p:txBody>
      </p:sp>
      <p:sp>
        <p:nvSpPr>
          <p:cNvPr id="17" name="CuadroTexto 16"/>
          <p:cNvSpPr txBox="1"/>
          <p:nvPr/>
        </p:nvSpPr>
        <p:spPr>
          <a:xfrm>
            <a:off x="240586" y="5330547"/>
            <a:ext cx="2137870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Elaboración del formulario de evaluación</a:t>
            </a:r>
            <a:endParaRPr lang="es-EC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70454" y="2477081"/>
            <a:ext cx="900186" cy="54541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61324" y="2477081"/>
            <a:ext cx="900186" cy="54541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96010" y="3349348"/>
            <a:ext cx="900186" cy="545414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16111" y="4637872"/>
            <a:ext cx="900186" cy="54541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159" y="5686800"/>
            <a:ext cx="900186" cy="545414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06" y="5562485"/>
            <a:ext cx="900186" cy="545414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303" y="2529979"/>
            <a:ext cx="2958003" cy="3156237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4" y="76242"/>
            <a:ext cx="1553872" cy="155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1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426"/>
            <a:ext cx="8890025" cy="707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5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33615" y="69490"/>
            <a:ext cx="7016195" cy="68488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C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OBJETIVOS ESPECÍFICOS</a:t>
            </a:r>
            <a:endParaRPr lang="es-EC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2" descr="flecha azu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00" y="1418349"/>
            <a:ext cx="916230" cy="61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434362912"/>
              </p:ext>
            </p:extLst>
          </p:nvPr>
        </p:nvGraphicFramePr>
        <p:xfrm>
          <a:off x="1976015" y="875656"/>
          <a:ext cx="6413610" cy="5982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098" name="Picture 2" descr="Resultado de imagen para presupuesto gif animad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85"/>
            <a:ext cx="16668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" y="0"/>
            <a:ext cx="9144000" cy="6858000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1483176" y="1138425"/>
            <a:ext cx="7024430" cy="7635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u="sng" dirty="0" smtClean="0">
                <a:latin typeface="Cambria" panose="02040503050406030204" pitchFamily="18" charset="0"/>
              </a:rPr>
              <a:t>MARCO TEÓRICO</a:t>
            </a:r>
            <a:endParaRPr lang="es-EC" sz="3600" b="1" u="sng" dirty="0">
              <a:latin typeface="Cambria" panose="02040503050406030204" pitchFamily="18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226031" y="2818180"/>
            <a:ext cx="5344675" cy="6108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400" b="1" dirty="0" smtClean="0">
                <a:solidFill>
                  <a:schemeClr val="tx1"/>
                </a:solidFill>
                <a:latin typeface="Cambria" panose="02040503050406030204" pitchFamily="18" charset="0"/>
                <a:hlinkClick r:id="rId4" action="ppaction://hlinksldjump"/>
              </a:rPr>
              <a:t>TEORÍAS DE SOPORTE</a:t>
            </a:r>
            <a:endParaRPr lang="es-EC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13" name="12 Imagen" descr="Descripción: Descripción: logo conjupas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62" t="-5721" r="-15753" b="-11323"/>
          <a:stretch/>
        </p:blipFill>
        <p:spPr bwMode="auto">
          <a:xfrm>
            <a:off x="191069" y="2947916"/>
            <a:ext cx="1569492" cy="1542197"/>
          </a:xfrm>
          <a:prstGeom prst="flowChartSummingJunction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5146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 descr="Descripción: Descripción: logo conjupas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" t="7612" r="6342" b="11262"/>
          <a:stretch/>
        </p:blipFill>
        <p:spPr bwMode="auto">
          <a:xfrm>
            <a:off x="414241" y="3123590"/>
            <a:ext cx="1068935" cy="1068935"/>
          </a:xfrm>
          <a:prstGeom prst="flowChartSummingJunction">
            <a:avLst/>
          </a:prstGeom>
          <a:noFill/>
          <a:ln>
            <a:noFill/>
          </a:ln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592348783"/>
              </p:ext>
            </p:extLst>
          </p:nvPr>
        </p:nvGraphicFramePr>
        <p:xfrm>
          <a:off x="1823310" y="527605"/>
          <a:ext cx="6096000" cy="5673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2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25" y="2970886"/>
            <a:ext cx="3600450" cy="320680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128720" y="69490"/>
            <a:ext cx="5344675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Cambria" panose="02040503050406030204" pitchFamily="18" charset="0"/>
              </a:rPr>
              <a:t>NORMATIVA LEGAL</a:t>
            </a:r>
            <a:endParaRPr lang="es-EC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378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129841186"/>
              </p:ext>
            </p:extLst>
          </p:nvPr>
        </p:nvGraphicFramePr>
        <p:xfrm>
          <a:off x="2730390" y="527605"/>
          <a:ext cx="6413610" cy="610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2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96" y="2832205"/>
            <a:ext cx="2918041" cy="3428203"/>
          </a:xfrm>
          <a:prstGeom prst="rect">
            <a:avLst/>
          </a:prstGeom>
        </p:spPr>
      </p:pic>
      <p:pic>
        <p:nvPicPr>
          <p:cNvPr id="11" name="Picture 4" descr="flecha-imagen-animada-0155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326" y="5987494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01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5" y="1203039"/>
            <a:ext cx="3425825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311739" y="542369"/>
            <a:ext cx="167060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600" dirty="0" smtClean="0">
                <a:latin typeface="Cambria" panose="02040503050406030204" pitchFamily="18" charset="0"/>
              </a:rPr>
              <a:t>Económico y Productivo</a:t>
            </a:r>
            <a:endParaRPr lang="es-EC" sz="1600" dirty="0">
              <a:latin typeface="Cambria" panose="02040503050406030204" pitchFamily="18" charset="0"/>
            </a:endParaRPr>
          </a:p>
        </p:txBody>
      </p:sp>
      <p:pic>
        <p:nvPicPr>
          <p:cNvPr id="6" name="5 Imagen" descr="C:\Users\PC\Desktop\FOTOS 2015\2FOTOS DEL PROYECTO AVICOLA\DSC041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041" y="1203039"/>
            <a:ext cx="3818853" cy="474033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CuadroTexto"/>
          <p:cNvSpPr txBox="1"/>
          <p:nvPr/>
        </p:nvSpPr>
        <p:spPr>
          <a:xfrm>
            <a:off x="3311738" y="649374"/>
            <a:ext cx="1670605" cy="3385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600" dirty="0" smtClean="0">
                <a:latin typeface="Cambria" panose="02040503050406030204" pitchFamily="18" charset="0"/>
              </a:rPr>
              <a:t>Socio Cultural</a:t>
            </a:r>
            <a:endParaRPr lang="es-EC" sz="1600" dirty="0">
              <a:latin typeface="Cambria" panose="02040503050406030204" pitchFamily="18" charset="0"/>
            </a:endParaRPr>
          </a:p>
        </p:txBody>
      </p:sp>
      <p:pic>
        <p:nvPicPr>
          <p:cNvPr id="10" name="9 Imagen" descr="C:\Users\PC\Desktop\FOTOS 2014\DSC0578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5" y="1203039"/>
            <a:ext cx="3620442" cy="442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10 Imagen" descr="C:\Users\PC\Desktop\FOTOS 2015\DSC0779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95" y="1203039"/>
            <a:ext cx="4559975" cy="412303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11 CuadroTexto"/>
          <p:cNvSpPr txBox="1"/>
          <p:nvPr/>
        </p:nvSpPr>
        <p:spPr>
          <a:xfrm>
            <a:off x="3349352" y="504996"/>
            <a:ext cx="1670605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600" dirty="0" smtClean="0">
                <a:latin typeface="Cambria" panose="02040503050406030204" pitchFamily="18" charset="0"/>
              </a:rPr>
              <a:t>Asentamiento Humano</a:t>
            </a:r>
            <a:endParaRPr lang="es-EC" sz="1600" dirty="0">
              <a:latin typeface="Cambria" panose="02040503050406030204" pitchFamily="18" charset="0"/>
            </a:endParaRPr>
          </a:p>
        </p:txBody>
      </p:sp>
      <p:pic>
        <p:nvPicPr>
          <p:cNvPr id="13" name="12 Imagen" descr="C:\Users\PC\Desktop\FOTOS 2015\Nueva carpeta\DSC0032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055" y="1679532"/>
            <a:ext cx="5191970" cy="39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13 CuadroTexto"/>
          <p:cNvSpPr txBox="1"/>
          <p:nvPr/>
        </p:nvSpPr>
        <p:spPr>
          <a:xfrm>
            <a:off x="2863742" y="442654"/>
            <a:ext cx="2022095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600" dirty="0">
                <a:latin typeface="Cambria" panose="02040503050406030204" pitchFamily="18" charset="0"/>
              </a:rPr>
              <a:t>Movilidad, Energía y Conectividad</a:t>
            </a:r>
          </a:p>
        </p:txBody>
      </p:sp>
      <p:pic>
        <p:nvPicPr>
          <p:cNvPr id="15" name="14 Imagen" descr="C:\Users\PC\Desktop\FOTOS 2015\DSC0703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12" y="1672216"/>
            <a:ext cx="4603389" cy="439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57" y="1475791"/>
            <a:ext cx="3154281" cy="4593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3039485" y="460611"/>
            <a:ext cx="1670607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600" dirty="0">
                <a:latin typeface="Cambria" panose="02040503050406030204" pitchFamily="18" charset="0"/>
              </a:rPr>
              <a:t>Fortalecimiento Institucional</a:t>
            </a:r>
          </a:p>
        </p:txBody>
      </p:sp>
      <p:pic>
        <p:nvPicPr>
          <p:cNvPr id="18" name="17 Imagen" descr="https://scontent-mia1-1.xx.fbcdn.net/hphotos-xaf1/v/t34.0-12/12325111_515445355330745_1048868791_n.jpg?oh=d1f6de995c911ab2ba7f00694a87b2c8&amp;oe=56D16A66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4" y="1679531"/>
            <a:ext cx="4123035" cy="46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18 Imagen" descr="C:\Users\PC\Documents\computadora 043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57" y="1637172"/>
            <a:ext cx="3450751" cy="473558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19 CuadroTexto"/>
          <p:cNvSpPr txBox="1"/>
          <p:nvPr/>
        </p:nvSpPr>
        <p:spPr>
          <a:xfrm>
            <a:off x="3209722" y="547531"/>
            <a:ext cx="1670607" cy="3385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latin typeface="Cambria" panose="02040503050406030204" pitchFamily="18" charset="0"/>
              </a:rPr>
              <a:t>Biofísico</a:t>
            </a:r>
            <a:endParaRPr lang="es-EC" sz="1600" dirty="0">
              <a:latin typeface="Cambria" panose="02040503050406030204" pitchFamily="18" charset="0"/>
            </a:endParaRPr>
          </a:p>
        </p:txBody>
      </p:sp>
      <p:pic>
        <p:nvPicPr>
          <p:cNvPr id="21" name="20 Imagen" descr="C:\Users\USUARIO\Desktop\FOTOS 2014\SAM_8062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64540" y="1497180"/>
            <a:ext cx="4309510" cy="463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flecha-imagen-animada-0155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326" y="5987494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295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0"/>
                            </p:stCondLst>
                            <p:childTnLst>
                              <p:par>
                                <p:cTn id="15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500"/>
                            </p:stCondLst>
                            <p:childTnLst>
                              <p:par>
                                <p:cTn id="18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000"/>
                            </p:stCondLst>
                            <p:childTnLst>
                              <p:par>
                                <p:cTn id="234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500"/>
                            </p:stCondLst>
                            <p:childTnLst>
                              <p:par>
                                <p:cTn id="2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3500"/>
                            </p:stCondLst>
                            <p:childTnLst>
                              <p:par>
                                <p:cTn id="2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500"/>
                            </p:stCondLst>
                            <p:childTnLst>
                              <p:par>
                                <p:cTn id="2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2" grpId="0" animBg="1"/>
      <p:bldP spid="12" grpId="1" animBg="1"/>
      <p:bldP spid="14" grpId="0" animBg="1"/>
      <p:bldP spid="14" grpId="1" animBg="1"/>
      <p:bldP spid="17" grpId="0" animBg="1"/>
      <p:bldP spid="17" grpId="1" animBg="1"/>
      <p:bldP spid="20" grpId="0" animBg="1"/>
      <p:bldP spid="2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18552</TotalTime>
  <Words>1275</Words>
  <Application>Microsoft Office PowerPoint</Application>
  <PresentationFormat>Presentación en pantalla (4:3)</PresentationFormat>
  <Paragraphs>388</Paragraphs>
  <Slides>43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9" baseType="lpstr">
      <vt:lpstr>Arial</vt:lpstr>
      <vt:lpstr>Calibri</vt:lpstr>
      <vt:lpstr>Cambria</vt:lpstr>
      <vt:lpstr>Times New Roman</vt:lpstr>
      <vt:lpstr>Wingdings</vt:lpstr>
      <vt:lpstr>Office Theme</vt:lpstr>
      <vt:lpstr>EFECTIVIDAD DE LA GESTIÓN PRESUPUESTARIA DE LOS GAD`S PARROQUIALES RURALES DEL CANTÓN LAGO AGRIO. </vt:lpstr>
      <vt:lpstr>Presentación de PowerPoint</vt:lpstr>
      <vt:lpstr>PROBLEMA DE INVESTIGACIÓN</vt:lpstr>
      <vt:lpstr>OBJETIVOS</vt:lpstr>
      <vt:lpstr>OBJETIVOS ESPECÍFICOS</vt:lpstr>
      <vt:lpstr>Presentación de PowerPoint</vt:lpstr>
      <vt:lpstr>Presentación de PowerPoint</vt:lpstr>
      <vt:lpstr>Presentación de PowerPoint</vt:lpstr>
      <vt:lpstr>Presentación de PowerPoint</vt:lpstr>
      <vt:lpstr>CONSEJO DE PLANIFICACIÓN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CANTÓN LAGO AGRIO</vt:lpstr>
      <vt:lpstr>INSTRUMENTOS</vt:lpstr>
      <vt:lpstr>Presentación de PowerPoint</vt:lpstr>
      <vt:lpstr>HIPÓTESIS</vt:lpstr>
      <vt:lpstr>MATRIZ DE OPERACIONALIZACIÓN DE VARIABLES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usuario</cp:lastModifiedBy>
  <cp:revision>297</cp:revision>
  <dcterms:created xsi:type="dcterms:W3CDTF">2013-08-21T19:17:07Z</dcterms:created>
  <dcterms:modified xsi:type="dcterms:W3CDTF">2017-04-28T21:28:46Z</dcterms:modified>
</cp:coreProperties>
</file>