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7" r:id="rId2"/>
    <p:sldId id="287" r:id="rId3"/>
    <p:sldId id="288" r:id="rId4"/>
    <p:sldId id="258" r:id="rId5"/>
    <p:sldId id="259" r:id="rId6"/>
    <p:sldId id="260" r:id="rId7"/>
    <p:sldId id="261" r:id="rId8"/>
    <p:sldId id="290" r:id="rId9"/>
    <p:sldId id="262" r:id="rId10"/>
    <p:sldId id="263" r:id="rId11"/>
    <p:sldId id="291" r:id="rId12"/>
    <p:sldId id="264" r:id="rId13"/>
    <p:sldId id="289" r:id="rId14"/>
    <p:sldId id="265" r:id="rId15"/>
    <p:sldId id="292" r:id="rId16"/>
    <p:sldId id="266" r:id="rId17"/>
    <p:sldId id="267" r:id="rId18"/>
    <p:sldId id="269"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uario\Desktop\TESIS%201\Tesis\Nueva%20carpeta\encuesta%20tabulacion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esktop\TESIS%201\Tesis\Nueva%20carpeta\encuesta%20tabulacion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o\Desktop\TESIS%201\Tesis\encuesta%20tabulaci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Crecimiento del PIB % en los ultimos 10 años </a:t>
            </a:r>
          </a:p>
        </c:rich>
      </c:tx>
      <c:layout/>
      <c:overlay val="0"/>
    </c:title>
    <c:autoTitleDeleted val="0"/>
    <c:plotArea>
      <c:layout/>
      <c:lineChart>
        <c:grouping val="standard"/>
        <c:varyColors val="0"/>
        <c:ser>
          <c:idx val="0"/>
          <c:order val="0"/>
          <c:tx>
            <c:strRef>
              <c:f>Hoja1!$A$4</c:f>
              <c:strCache>
                <c:ptCount val="1"/>
                <c:pt idx="0">
                  <c:v>América del Norte</c:v>
                </c:pt>
              </c:strCache>
            </c:strRef>
          </c:tx>
          <c:marker>
            <c:symbol val="none"/>
          </c:marker>
          <c:cat>
            <c:strRef>
              <c:f>Hoja1!$B$3:$K$3</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Hoja1!$B$4:$K$4</c:f>
              <c:numCache>
                <c:formatCode>General</c:formatCode>
                <c:ptCount val="10"/>
                <c:pt idx="0">
                  <c:v>2.6635072365848202</c:v>
                </c:pt>
                <c:pt idx="1">
                  <c:v>1.8061279511003931</c:v>
                </c:pt>
                <c:pt idx="2">
                  <c:v>-0.16711479417200792</c:v>
                </c:pt>
                <c:pt idx="3">
                  <c:v>-2.7933430880245425</c:v>
                </c:pt>
                <c:pt idx="4">
                  <c:v>2.5836457857863877</c:v>
                </c:pt>
                <c:pt idx="5">
                  <c:v>1.749546391225195</c:v>
                </c:pt>
                <c:pt idx="6">
                  <c:v>2.1745124738790054</c:v>
                </c:pt>
                <c:pt idx="7">
                  <c:v>1.5598462777133761</c:v>
                </c:pt>
                <c:pt idx="8">
                  <c:v>2.4322544599425981</c:v>
                </c:pt>
                <c:pt idx="9">
                  <c:v>2.2926679002823533</c:v>
                </c:pt>
              </c:numCache>
            </c:numRef>
          </c:val>
          <c:smooth val="0"/>
        </c:ser>
        <c:ser>
          <c:idx val="1"/>
          <c:order val="1"/>
          <c:tx>
            <c:strRef>
              <c:f>Hoja1!$A$5</c:f>
              <c:strCache>
                <c:ptCount val="1"/>
                <c:pt idx="0">
                  <c:v>América Latina y el Caribe (todos los niveles de ingreso)</c:v>
                </c:pt>
              </c:strCache>
            </c:strRef>
          </c:tx>
          <c:marker>
            <c:symbol val="none"/>
          </c:marker>
          <c:cat>
            <c:strRef>
              <c:f>Hoja1!$B$3:$K$3</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Hoja1!$B$5:$K$5</c:f>
              <c:numCache>
                <c:formatCode>General</c:formatCode>
                <c:ptCount val="10"/>
                <c:pt idx="0">
                  <c:v>5.3547292941474609</c:v>
                </c:pt>
                <c:pt idx="1">
                  <c:v>5.6516114457492677</c:v>
                </c:pt>
                <c:pt idx="2">
                  <c:v>3.8856205846096117</c:v>
                </c:pt>
                <c:pt idx="3">
                  <c:v>-1.2386025035720678</c:v>
                </c:pt>
                <c:pt idx="4">
                  <c:v>5.7423140294743575</c:v>
                </c:pt>
                <c:pt idx="5">
                  <c:v>4.5880651252165023</c:v>
                </c:pt>
                <c:pt idx="6">
                  <c:v>2.9542063778894345</c:v>
                </c:pt>
                <c:pt idx="7">
                  <c:v>2.8276126506086001</c:v>
                </c:pt>
                <c:pt idx="8">
                  <c:v>0.98115805657199928</c:v>
                </c:pt>
                <c:pt idx="9">
                  <c:v>-0.94010099764196298</c:v>
                </c:pt>
              </c:numCache>
            </c:numRef>
          </c:val>
          <c:smooth val="0"/>
        </c:ser>
        <c:ser>
          <c:idx val="2"/>
          <c:order val="2"/>
          <c:tx>
            <c:strRef>
              <c:f>Hoja1!$A$6</c:f>
              <c:strCache>
                <c:ptCount val="1"/>
                <c:pt idx="0">
                  <c:v>Unión Europea</c:v>
                </c:pt>
              </c:strCache>
            </c:strRef>
          </c:tx>
          <c:marker>
            <c:symbol val="none"/>
          </c:marker>
          <c:cat>
            <c:strRef>
              <c:f>Hoja1!$B$3:$K$3</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Hoja1!$B$6:$K$6</c:f>
              <c:numCache>
                <c:formatCode>General</c:formatCode>
                <c:ptCount val="10"/>
                <c:pt idx="0">
                  <c:v>3.3851186711755759</c:v>
                </c:pt>
                <c:pt idx="1">
                  <c:v>3.1172094446898484</c:v>
                </c:pt>
                <c:pt idx="2">
                  <c:v>0.50211811976978993</c:v>
                </c:pt>
                <c:pt idx="3">
                  <c:v>-4.3906849543006672</c:v>
                </c:pt>
                <c:pt idx="4">
                  <c:v>2.0798353381431696</c:v>
                </c:pt>
                <c:pt idx="5">
                  <c:v>1.7611680141532702</c:v>
                </c:pt>
                <c:pt idx="6">
                  <c:v>-0.47714182010423656</c:v>
                </c:pt>
                <c:pt idx="7">
                  <c:v>0.18681933516148774</c:v>
                </c:pt>
                <c:pt idx="8">
                  <c:v>1.3578157331272109</c:v>
                </c:pt>
                <c:pt idx="9">
                  <c:v>1.9487595968464433</c:v>
                </c:pt>
              </c:numCache>
            </c:numRef>
          </c:val>
          <c:smooth val="0"/>
        </c:ser>
        <c:ser>
          <c:idx val="3"/>
          <c:order val="3"/>
          <c:tx>
            <c:strRef>
              <c:f>Hoja1!$A$7</c:f>
              <c:strCache>
                <c:ptCount val="1"/>
                <c:pt idx="0">
                  <c:v>Europa y Asia central (todos los niveles de ingreso)</c:v>
                </c:pt>
              </c:strCache>
            </c:strRef>
          </c:tx>
          <c:marker>
            <c:symbol val="none"/>
          </c:marker>
          <c:cat>
            <c:strRef>
              <c:f>Hoja1!$B$3:$K$3</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Hoja1!$B$7:$K$7</c:f>
              <c:numCache>
                <c:formatCode>General</c:formatCode>
                <c:ptCount val="10"/>
                <c:pt idx="0">
                  <c:v>3.9539906672089558</c:v>
                </c:pt>
                <c:pt idx="1">
                  <c:v>3.7196132267878852</c:v>
                </c:pt>
                <c:pt idx="2">
                  <c:v>1.0168874410530861</c:v>
                </c:pt>
                <c:pt idx="3">
                  <c:v>-4.5013591542965088</c:v>
                </c:pt>
                <c:pt idx="4">
                  <c:v>2.5682464017374116</c:v>
                </c:pt>
                <c:pt idx="5">
                  <c:v>2.2779173133691444</c:v>
                </c:pt>
                <c:pt idx="6">
                  <c:v>0.12750139054764986</c:v>
                </c:pt>
                <c:pt idx="7">
                  <c:v>0.59792475651327948</c:v>
                </c:pt>
                <c:pt idx="8">
                  <c:v>1.4087204442927259</c:v>
                </c:pt>
                <c:pt idx="9">
                  <c:v>1.4824823684953117</c:v>
                </c:pt>
              </c:numCache>
            </c:numRef>
          </c:val>
          <c:smooth val="0"/>
        </c:ser>
        <c:dLbls>
          <c:showLegendKey val="0"/>
          <c:showVal val="0"/>
          <c:showCatName val="0"/>
          <c:showSerName val="0"/>
          <c:showPercent val="0"/>
          <c:showBubbleSize val="0"/>
        </c:dLbls>
        <c:marker val="1"/>
        <c:smooth val="0"/>
        <c:axId val="67844352"/>
        <c:axId val="67854336"/>
      </c:lineChart>
      <c:catAx>
        <c:axId val="67844352"/>
        <c:scaling>
          <c:orientation val="minMax"/>
        </c:scaling>
        <c:delete val="0"/>
        <c:axPos val="b"/>
        <c:majorTickMark val="none"/>
        <c:minorTickMark val="none"/>
        <c:tickLblPos val="nextTo"/>
        <c:crossAx val="67854336"/>
        <c:crosses val="autoZero"/>
        <c:auto val="1"/>
        <c:lblAlgn val="ctr"/>
        <c:lblOffset val="100"/>
        <c:noMultiLvlLbl val="0"/>
      </c:catAx>
      <c:valAx>
        <c:axId val="67854336"/>
        <c:scaling>
          <c:orientation val="minMax"/>
        </c:scaling>
        <c:delete val="0"/>
        <c:axPos val="l"/>
        <c:majorGridlines/>
        <c:title>
          <c:layout/>
          <c:overlay val="0"/>
        </c:title>
        <c:numFmt formatCode="General" sourceLinked="1"/>
        <c:majorTickMark val="none"/>
        <c:minorTickMark val="none"/>
        <c:tickLblPos val="nextTo"/>
        <c:crossAx val="67844352"/>
        <c:crosses val="autoZero"/>
        <c:crossBetween val="between"/>
      </c:valAx>
    </c:plotArea>
    <c:legend>
      <c:legendPos val="r"/>
      <c:layout/>
      <c:overlay val="0"/>
      <c:txPr>
        <a:bodyPr/>
        <a:lstStyle/>
        <a:p>
          <a:pPr>
            <a:defRPr sz="1100"/>
          </a:pPr>
          <a:endParaRPr lang="es-EC"/>
        </a:p>
      </c:txPr>
    </c:legend>
    <c:plotVisOnly val="1"/>
    <c:dispBlanksAs val="gap"/>
    <c:showDLblsOverMax val="0"/>
  </c:chart>
  <c:txPr>
    <a:bodyPr/>
    <a:lstStyle/>
    <a:p>
      <a:pPr>
        <a:defRPr>
          <a:latin typeface="+mn-lt"/>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¿En que porcentaje considera Ud. que aumento o disminuyo el número de clientes internacionales en el último trimestre del año por el uso de e-Commerce? </a:t>
            </a:r>
          </a:p>
        </c:rich>
      </c:tx>
      <c:layout>
        <c:manualLayout>
          <c:xMode val="edge"/>
          <c:yMode val="edge"/>
          <c:x val="0.12003477690288714"/>
          <c:y val="2.3148148148148147E-2"/>
        </c:manualLayout>
      </c:layout>
      <c:overlay val="0"/>
    </c:title>
    <c:autoTitleDeleted val="0"/>
    <c:plotArea>
      <c:layout/>
      <c:lineChart>
        <c:grouping val="standard"/>
        <c:varyColors val="0"/>
        <c:ser>
          <c:idx val="0"/>
          <c:order val="0"/>
          <c:tx>
            <c:strRef>
              <c:f>Hoja1!$A$104</c:f>
              <c:strCache>
                <c:ptCount val="1"/>
                <c:pt idx="0">
                  <c:v>Aumento </c:v>
                </c:pt>
              </c:strCache>
            </c:strRef>
          </c:tx>
          <c:cat>
            <c:strRef>
              <c:f>Hoja1!$B$103:$E$103</c:f>
              <c:strCache>
                <c:ptCount val="4"/>
                <c:pt idx="0">
                  <c:v>0-20%</c:v>
                </c:pt>
                <c:pt idx="1">
                  <c:v>30-50%</c:v>
                </c:pt>
                <c:pt idx="2">
                  <c:v>60-80%</c:v>
                </c:pt>
                <c:pt idx="3">
                  <c:v>90-100%</c:v>
                </c:pt>
              </c:strCache>
            </c:strRef>
          </c:cat>
          <c:val>
            <c:numRef>
              <c:f>Hoja1!$B$104:$E$104</c:f>
              <c:numCache>
                <c:formatCode>General</c:formatCode>
                <c:ptCount val="4"/>
                <c:pt idx="0">
                  <c:v>16</c:v>
                </c:pt>
                <c:pt idx="1">
                  <c:v>13</c:v>
                </c:pt>
                <c:pt idx="2">
                  <c:v>18</c:v>
                </c:pt>
                <c:pt idx="3">
                  <c:v>0</c:v>
                </c:pt>
              </c:numCache>
            </c:numRef>
          </c:val>
          <c:smooth val="0"/>
        </c:ser>
        <c:ser>
          <c:idx val="1"/>
          <c:order val="1"/>
          <c:tx>
            <c:strRef>
              <c:f>Hoja1!$A$105</c:f>
              <c:strCache>
                <c:ptCount val="1"/>
                <c:pt idx="0">
                  <c:v>Disminuyo </c:v>
                </c:pt>
              </c:strCache>
            </c:strRef>
          </c:tx>
          <c:cat>
            <c:strRef>
              <c:f>Hoja1!$B$103:$E$103</c:f>
              <c:strCache>
                <c:ptCount val="4"/>
                <c:pt idx="0">
                  <c:v>0-20%</c:v>
                </c:pt>
                <c:pt idx="1">
                  <c:v>30-50%</c:v>
                </c:pt>
                <c:pt idx="2">
                  <c:v>60-80%</c:v>
                </c:pt>
                <c:pt idx="3">
                  <c:v>90-100%</c:v>
                </c:pt>
              </c:strCache>
            </c:strRef>
          </c:cat>
          <c:val>
            <c:numRef>
              <c:f>Hoja1!$B$105:$E$105</c:f>
              <c:numCache>
                <c:formatCode>General</c:formatCode>
                <c:ptCount val="4"/>
                <c:pt idx="0">
                  <c:v>12</c:v>
                </c:pt>
                <c:pt idx="1">
                  <c:v>8</c:v>
                </c:pt>
                <c:pt idx="2">
                  <c:v>1</c:v>
                </c:pt>
                <c:pt idx="3">
                  <c:v>0</c:v>
                </c:pt>
              </c:numCache>
            </c:numRef>
          </c:val>
          <c:smooth val="0"/>
        </c:ser>
        <c:dLbls>
          <c:showLegendKey val="0"/>
          <c:showVal val="1"/>
          <c:showCatName val="0"/>
          <c:showSerName val="0"/>
          <c:showPercent val="0"/>
          <c:showBubbleSize val="0"/>
        </c:dLbls>
        <c:marker val="1"/>
        <c:smooth val="0"/>
        <c:axId val="86000384"/>
        <c:axId val="86001920"/>
      </c:lineChart>
      <c:catAx>
        <c:axId val="86000384"/>
        <c:scaling>
          <c:orientation val="minMax"/>
        </c:scaling>
        <c:delete val="0"/>
        <c:axPos val="b"/>
        <c:majorTickMark val="none"/>
        <c:minorTickMark val="none"/>
        <c:tickLblPos val="nextTo"/>
        <c:crossAx val="86001920"/>
        <c:crosses val="autoZero"/>
        <c:auto val="1"/>
        <c:lblAlgn val="ctr"/>
        <c:lblOffset val="100"/>
        <c:noMultiLvlLbl val="0"/>
      </c:catAx>
      <c:valAx>
        <c:axId val="86001920"/>
        <c:scaling>
          <c:orientation val="minMax"/>
        </c:scaling>
        <c:delete val="0"/>
        <c:axPos val="l"/>
        <c:majorGridlines/>
        <c:numFmt formatCode="General" sourceLinked="1"/>
        <c:majorTickMark val="none"/>
        <c:minorTickMark val="none"/>
        <c:tickLblPos val="nextTo"/>
        <c:crossAx val="86000384"/>
        <c:crosses val="autoZero"/>
        <c:crossBetween val="between"/>
      </c:valAx>
    </c:plotArea>
    <c:legend>
      <c:legendPos val="r"/>
      <c:overlay val="0"/>
    </c:legend>
    <c:plotVisOnly val="1"/>
    <c:dispBlanksAs val="gap"/>
    <c:showDLblsOverMax val="0"/>
  </c:chart>
  <c:txPr>
    <a:bodyPr/>
    <a:lstStyle/>
    <a:p>
      <a:pPr>
        <a:defRPr sz="14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¿Cómo considera Ud. Que el e-Commerce genera beneficio al momento de realizar negocios internacionales? </a:t>
            </a:r>
          </a:p>
        </c:rich>
      </c:tx>
      <c:overlay val="0"/>
    </c:title>
    <c:autoTitleDeleted val="0"/>
    <c:plotArea>
      <c:layout/>
      <c:lineChart>
        <c:grouping val="stacked"/>
        <c:varyColors val="0"/>
        <c:ser>
          <c:idx val="0"/>
          <c:order val="0"/>
          <c:tx>
            <c:strRef>
              <c:f>Hoja1!$A$124</c:f>
              <c:strCache>
                <c:ptCount val="1"/>
                <c:pt idx="0">
                  <c:v>Comprando </c:v>
                </c:pt>
              </c:strCache>
            </c:strRef>
          </c:tx>
          <c:cat>
            <c:numRef>
              <c:f>Hoja1!$B$123:$F$123</c:f>
              <c:numCache>
                <c:formatCode>0%</c:formatCode>
                <c:ptCount val="5"/>
                <c:pt idx="0">
                  <c:v>0.2</c:v>
                </c:pt>
                <c:pt idx="1">
                  <c:v>0.4</c:v>
                </c:pt>
                <c:pt idx="2">
                  <c:v>0.6</c:v>
                </c:pt>
                <c:pt idx="3">
                  <c:v>0.8</c:v>
                </c:pt>
                <c:pt idx="4">
                  <c:v>1</c:v>
                </c:pt>
              </c:numCache>
            </c:numRef>
          </c:cat>
          <c:val>
            <c:numRef>
              <c:f>Hoja1!$B$124:$F$124</c:f>
              <c:numCache>
                <c:formatCode>General</c:formatCode>
                <c:ptCount val="5"/>
                <c:pt idx="0">
                  <c:v>3</c:v>
                </c:pt>
                <c:pt idx="1">
                  <c:v>6</c:v>
                </c:pt>
                <c:pt idx="2">
                  <c:v>11</c:v>
                </c:pt>
                <c:pt idx="3">
                  <c:v>14</c:v>
                </c:pt>
                <c:pt idx="4">
                  <c:v>11</c:v>
                </c:pt>
              </c:numCache>
            </c:numRef>
          </c:val>
          <c:smooth val="0"/>
        </c:ser>
        <c:ser>
          <c:idx val="1"/>
          <c:order val="1"/>
          <c:tx>
            <c:strRef>
              <c:f>Hoja1!$A$125</c:f>
              <c:strCache>
                <c:ptCount val="1"/>
                <c:pt idx="0">
                  <c:v>Vendiendo </c:v>
                </c:pt>
              </c:strCache>
            </c:strRef>
          </c:tx>
          <c:cat>
            <c:numRef>
              <c:f>Hoja1!$B$123:$F$123</c:f>
              <c:numCache>
                <c:formatCode>0%</c:formatCode>
                <c:ptCount val="5"/>
                <c:pt idx="0">
                  <c:v>0.2</c:v>
                </c:pt>
                <c:pt idx="1">
                  <c:v>0.4</c:v>
                </c:pt>
                <c:pt idx="2">
                  <c:v>0.6</c:v>
                </c:pt>
                <c:pt idx="3">
                  <c:v>0.8</c:v>
                </c:pt>
                <c:pt idx="4">
                  <c:v>1</c:v>
                </c:pt>
              </c:numCache>
            </c:numRef>
          </c:cat>
          <c:val>
            <c:numRef>
              <c:f>Hoja1!$B$125:$F$125</c:f>
              <c:numCache>
                <c:formatCode>General</c:formatCode>
                <c:ptCount val="5"/>
                <c:pt idx="0">
                  <c:v>6</c:v>
                </c:pt>
                <c:pt idx="1">
                  <c:v>5</c:v>
                </c:pt>
                <c:pt idx="2">
                  <c:v>10</c:v>
                </c:pt>
                <c:pt idx="3">
                  <c:v>12</c:v>
                </c:pt>
                <c:pt idx="4">
                  <c:v>8</c:v>
                </c:pt>
              </c:numCache>
            </c:numRef>
          </c:val>
          <c:smooth val="0"/>
        </c:ser>
        <c:dLbls>
          <c:showLegendKey val="0"/>
          <c:showVal val="1"/>
          <c:showCatName val="0"/>
          <c:showSerName val="0"/>
          <c:showPercent val="0"/>
          <c:showBubbleSize val="0"/>
        </c:dLbls>
        <c:marker val="1"/>
        <c:smooth val="0"/>
        <c:axId val="86198144"/>
        <c:axId val="86199680"/>
      </c:lineChart>
      <c:catAx>
        <c:axId val="86198144"/>
        <c:scaling>
          <c:orientation val="minMax"/>
        </c:scaling>
        <c:delete val="0"/>
        <c:axPos val="b"/>
        <c:numFmt formatCode="0%" sourceLinked="1"/>
        <c:majorTickMark val="none"/>
        <c:minorTickMark val="none"/>
        <c:tickLblPos val="nextTo"/>
        <c:crossAx val="86199680"/>
        <c:crosses val="autoZero"/>
        <c:auto val="1"/>
        <c:lblAlgn val="ctr"/>
        <c:lblOffset val="100"/>
        <c:noMultiLvlLbl val="0"/>
      </c:catAx>
      <c:valAx>
        <c:axId val="86199680"/>
        <c:scaling>
          <c:orientation val="minMax"/>
        </c:scaling>
        <c:delete val="0"/>
        <c:axPos val="l"/>
        <c:majorGridlines/>
        <c:numFmt formatCode="General" sourceLinked="1"/>
        <c:majorTickMark val="none"/>
        <c:minorTickMark val="none"/>
        <c:tickLblPos val="nextTo"/>
        <c:crossAx val="86198144"/>
        <c:crosses val="autoZero"/>
        <c:crossBetween val="between"/>
      </c:valAx>
    </c:plotArea>
    <c:legend>
      <c:legendPos val="r"/>
      <c:overlay val="0"/>
    </c:legend>
    <c:plotVisOnly val="1"/>
    <c:dispBlanksAs val="zero"/>
    <c:showDLblsOverMax val="0"/>
  </c:chart>
  <c:txPr>
    <a:bodyPr/>
    <a:lstStyle/>
    <a:p>
      <a:pPr>
        <a:defRPr sz="1400"/>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¿considera Ud. que el e-Commerce es la mejor opción al momento de hacer negocios internacionales?</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Hoja1!$A$143:$A$144</c:f>
              <c:strCache>
                <c:ptCount val="2"/>
                <c:pt idx="0">
                  <c:v>si</c:v>
                </c:pt>
                <c:pt idx="1">
                  <c:v>no</c:v>
                </c:pt>
              </c:strCache>
            </c:strRef>
          </c:cat>
          <c:val>
            <c:numRef>
              <c:f>Hoja1!$B$143:$B$144</c:f>
              <c:numCache>
                <c:formatCode>General</c:formatCode>
                <c:ptCount val="2"/>
                <c:pt idx="0">
                  <c:v>56</c:v>
                </c:pt>
                <c:pt idx="1">
                  <c:v>5</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¿En cuales de estas opciones  Considera Ud. Que el e-Commerce ha generado beneficio para su organización?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Hoja1!$A$163:$A$164</c:f>
              <c:strCache>
                <c:ptCount val="2"/>
                <c:pt idx="0">
                  <c:v>Tiempo </c:v>
                </c:pt>
                <c:pt idx="1">
                  <c:v>Costos </c:v>
                </c:pt>
              </c:strCache>
            </c:strRef>
          </c:cat>
          <c:val>
            <c:numRef>
              <c:f>Hoja1!$B$163:$B$164</c:f>
              <c:numCache>
                <c:formatCode>General</c:formatCode>
                <c:ptCount val="2"/>
                <c:pt idx="0">
                  <c:v>40</c:v>
                </c:pt>
                <c:pt idx="1">
                  <c:v>45</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Cual considera Ud. Que es el área de negocios en la que más aporta el e-Commerce </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Hoja1!$A$182:$A$185</c:f>
              <c:strCache>
                <c:ptCount val="4"/>
                <c:pt idx="0">
                  <c:v>Importación</c:v>
                </c:pt>
                <c:pt idx="1">
                  <c:v>Logística </c:v>
                </c:pt>
                <c:pt idx="2">
                  <c:v>Exportación</c:v>
                </c:pt>
                <c:pt idx="3">
                  <c:v>Marketing </c:v>
                </c:pt>
              </c:strCache>
            </c:strRef>
          </c:cat>
          <c:val>
            <c:numRef>
              <c:f>Hoja1!$B$182:$B$185</c:f>
              <c:numCache>
                <c:formatCode>General</c:formatCode>
                <c:ptCount val="4"/>
                <c:pt idx="0">
                  <c:v>44</c:v>
                </c:pt>
                <c:pt idx="1">
                  <c:v>16</c:v>
                </c:pt>
                <c:pt idx="2">
                  <c:v>28</c:v>
                </c:pt>
                <c:pt idx="3">
                  <c:v>23</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Estadisticas de usuarios de internet Junio 2016  </a:t>
            </a:r>
          </a:p>
        </c:rich>
      </c:tx>
      <c:layout/>
      <c:overlay val="0"/>
      <c:spPr>
        <a:scene3d>
          <a:camera prst="orthographicFront"/>
          <a:lightRig rig="threePt" dir="t"/>
        </a:scene3d>
        <a:sp3d>
          <a:bevelT w="14097000"/>
        </a:sp3d>
      </c:spPr>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Hoja2!$B$14</c:f>
              <c:strCache>
                <c:ptCount val="1"/>
                <c:pt idx="0">
                  <c:v>Porcentajes </c:v>
                </c:pt>
              </c:strCache>
            </c:strRef>
          </c:tx>
          <c:dPt>
            <c:idx val="1"/>
            <c:bubble3D val="0"/>
            <c:spPr>
              <a:scene3d>
                <a:camera prst="orthographicFront"/>
                <a:lightRig rig="threePt" dir="t"/>
              </a:scene3d>
              <a:sp3d>
                <a:bevelT w="127000"/>
              </a:sp3d>
            </c:spPr>
          </c:dPt>
          <c:dLbls>
            <c:showLegendKey val="0"/>
            <c:showVal val="0"/>
            <c:showCatName val="0"/>
            <c:showSerName val="0"/>
            <c:showPercent val="1"/>
            <c:showBubbleSize val="0"/>
            <c:showLeaderLines val="1"/>
          </c:dLbls>
          <c:cat>
            <c:strRef>
              <c:f>Hoja2!$A$15:$A$21</c:f>
              <c:strCache>
                <c:ptCount val="7"/>
                <c:pt idx="0">
                  <c:v>Africa </c:v>
                </c:pt>
                <c:pt idx="1">
                  <c:v>Asia </c:v>
                </c:pt>
                <c:pt idx="2">
                  <c:v>Europa </c:v>
                </c:pt>
                <c:pt idx="3">
                  <c:v>Latino America </c:v>
                </c:pt>
                <c:pt idx="4">
                  <c:v>Medio Oriente </c:v>
                </c:pt>
                <c:pt idx="5">
                  <c:v>Norte America </c:v>
                </c:pt>
                <c:pt idx="6">
                  <c:v>Australia </c:v>
                </c:pt>
              </c:strCache>
            </c:strRef>
          </c:cat>
          <c:val>
            <c:numRef>
              <c:f>Hoja2!$B$15:$B$21</c:f>
              <c:numCache>
                <c:formatCode>General</c:formatCode>
                <c:ptCount val="7"/>
                <c:pt idx="0">
                  <c:v>9.4</c:v>
                </c:pt>
                <c:pt idx="1">
                  <c:v>49.6</c:v>
                </c:pt>
                <c:pt idx="2">
                  <c:v>17</c:v>
                </c:pt>
                <c:pt idx="3">
                  <c:v>10.7</c:v>
                </c:pt>
                <c:pt idx="4">
                  <c:v>3.7</c:v>
                </c:pt>
                <c:pt idx="5">
                  <c:v>8.9</c:v>
                </c:pt>
                <c:pt idx="6">
                  <c:v>0.8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20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1"/>
            <c:showSerName val="0"/>
            <c:showPercent val="0"/>
            <c:showBubbleSize val="0"/>
            <c:showLeaderLines val="1"/>
          </c:dLbls>
          <c:cat>
            <c:strRef>
              <c:f>Hoja1!$A$1:$B$1</c:f>
              <c:strCache>
                <c:ptCount val="2"/>
                <c:pt idx="0">
                  <c:v>SI</c:v>
                </c:pt>
                <c:pt idx="1">
                  <c:v>NO</c:v>
                </c:pt>
              </c:strCache>
            </c:strRef>
          </c:cat>
          <c:val>
            <c:numRef>
              <c:f>Hoja1!$A$2:$B$2</c:f>
              <c:numCache>
                <c:formatCode>General</c:formatCode>
                <c:ptCount val="2"/>
                <c:pt idx="0">
                  <c:v>3078.08</c:v>
                </c:pt>
                <c:pt idx="1">
                  <c:v>69.55</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400"/>
      </a:pPr>
      <a:endParaRPr lang="es-EC"/>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Ingresos por uso de internet </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Hoja1!$A$25:$H$25</c:f>
              <c:strCache>
                <c:ptCount val="8"/>
                <c:pt idx="0">
                  <c:v>QUITO</c:v>
                </c:pt>
                <c:pt idx="1">
                  <c:v>CAYAMBE</c:v>
                </c:pt>
                <c:pt idx="2">
                  <c:v>MEJIA</c:v>
                </c:pt>
                <c:pt idx="3">
                  <c:v>PEDRO MONCAYO</c:v>
                </c:pt>
                <c:pt idx="4">
                  <c:v>RUMIÑAHUI</c:v>
                </c:pt>
                <c:pt idx="5">
                  <c:v>SAN MIGUEL DE LOS BANCOS</c:v>
                </c:pt>
                <c:pt idx="6">
                  <c:v>PEDRO VICENTE MALDONADO</c:v>
                </c:pt>
                <c:pt idx="7">
                  <c:v>PUERTO QUITO</c:v>
                </c:pt>
              </c:strCache>
            </c:strRef>
          </c:cat>
          <c:val>
            <c:numRef>
              <c:f>Hoja1!$A$26:$H$26</c:f>
              <c:numCache>
                <c:formatCode>General</c:formatCode>
                <c:ptCount val="8"/>
                <c:pt idx="0">
                  <c:v>3274</c:v>
                </c:pt>
                <c:pt idx="1">
                  <c:v>235.42</c:v>
                </c:pt>
                <c:pt idx="2">
                  <c:v>422.21</c:v>
                </c:pt>
                <c:pt idx="3">
                  <c:v>322.41000000000003</c:v>
                </c:pt>
                <c:pt idx="4">
                  <c:v>529.78</c:v>
                </c:pt>
                <c:pt idx="5">
                  <c:v>37.68</c:v>
                </c:pt>
                <c:pt idx="6">
                  <c:v>212.81</c:v>
                </c:pt>
                <c:pt idx="7">
                  <c:v>341.23</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¿Tiene Ud. conocimiento sobre el significado de e-Commerce? </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50</c:v>
                </c:pt>
                <c:pt idx="1">
                  <c:v>16</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¿Dentro de su organización utiliza el e-Commerce diariamente para la generación de negocios internacionales?</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Hoja1!$A$21:$A$22</c:f>
              <c:strCache>
                <c:ptCount val="2"/>
                <c:pt idx="0">
                  <c:v>si</c:v>
                </c:pt>
                <c:pt idx="1">
                  <c:v>no</c:v>
                </c:pt>
              </c:strCache>
            </c:strRef>
          </c:cat>
          <c:val>
            <c:numRef>
              <c:f>Hoja1!$B$21:$B$22</c:f>
              <c:numCache>
                <c:formatCode>General</c:formatCode>
                <c:ptCount val="2"/>
                <c:pt idx="0">
                  <c:v>40</c:v>
                </c:pt>
                <c:pt idx="1">
                  <c:v>26</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¿Qué importancia asigna Ud. al e-Commerce al momento de realizar negocios internacionales? </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Hoja1!$A$40:$A$42</c:f>
              <c:strCache>
                <c:ptCount val="3"/>
                <c:pt idx="0">
                  <c:v>Nada importante </c:v>
                </c:pt>
                <c:pt idx="1">
                  <c:v>Poco importante </c:v>
                </c:pt>
                <c:pt idx="2">
                  <c:v>Muy importante </c:v>
                </c:pt>
              </c:strCache>
            </c:strRef>
          </c:cat>
          <c:val>
            <c:numRef>
              <c:f>Hoja1!$B$40:$B$42</c:f>
              <c:numCache>
                <c:formatCode>General</c:formatCode>
                <c:ptCount val="3"/>
                <c:pt idx="0">
                  <c:v>8</c:v>
                </c:pt>
                <c:pt idx="1">
                  <c:v>13</c:v>
                </c:pt>
                <c:pt idx="2">
                  <c:v>41</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¿Cuánto tiempo considera Ud. Que usa el e-Commerce  para hacer negocios internacionales en su organización?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Hoja1!$A$60:$A$63</c:f>
              <c:strCache>
                <c:ptCount val="4"/>
                <c:pt idx="0">
                  <c:v>Entre 2 y 4 horas</c:v>
                </c:pt>
                <c:pt idx="1">
                  <c:v>Entre 4 y 6 horas</c:v>
                </c:pt>
                <c:pt idx="2">
                  <c:v>Entre 6 y 8 horas</c:v>
                </c:pt>
                <c:pt idx="3">
                  <c:v>Más de 8 horas </c:v>
                </c:pt>
              </c:strCache>
            </c:strRef>
          </c:cat>
          <c:val>
            <c:numRef>
              <c:f>Hoja1!$B$60:$B$63</c:f>
              <c:numCache>
                <c:formatCode>General</c:formatCode>
                <c:ptCount val="4"/>
                <c:pt idx="0">
                  <c:v>23</c:v>
                </c:pt>
                <c:pt idx="1">
                  <c:v>22</c:v>
                </c:pt>
                <c:pt idx="2">
                  <c:v>13</c:v>
                </c:pt>
                <c:pt idx="3">
                  <c:v>4</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¿Cuáles son los continentes con los que más hace negocios a través del e-Commerce?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Hoja1!$A$81:$A$85</c:f>
              <c:strCache>
                <c:ptCount val="5"/>
                <c:pt idx="0">
                  <c:v>Europa  </c:v>
                </c:pt>
                <c:pt idx="1">
                  <c:v>Asia</c:v>
                </c:pt>
                <c:pt idx="2">
                  <c:v>América  </c:v>
                </c:pt>
                <c:pt idx="3">
                  <c:v>Oceanía </c:v>
                </c:pt>
                <c:pt idx="4">
                  <c:v>Otros </c:v>
                </c:pt>
              </c:strCache>
            </c:strRef>
          </c:cat>
          <c:val>
            <c:numRef>
              <c:f>Hoja1!$B$81:$B$85</c:f>
              <c:numCache>
                <c:formatCode>General</c:formatCode>
                <c:ptCount val="5"/>
                <c:pt idx="0">
                  <c:v>28</c:v>
                </c:pt>
                <c:pt idx="1">
                  <c:v>26</c:v>
                </c:pt>
                <c:pt idx="2">
                  <c:v>45</c:v>
                </c:pt>
                <c:pt idx="3">
                  <c:v>2</c:v>
                </c:pt>
                <c:pt idx="4">
                  <c:v>4</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926BD-0CDC-46AB-A86A-FCCEF1E46EA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60C1F2EE-77A1-48D2-B0B9-045D9FCE7DCB}">
      <dgm:prSet phldrT="[Texto]" custT="1"/>
      <dgm:spPr/>
      <dgm:t>
        <a:bodyPr/>
        <a:lstStyle/>
        <a:p>
          <a:r>
            <a:rPr lang="es-EC" sz="4400" dirty="0" smtClean="0"/>
            <a:t>Conclusiones</a:t>
          </a:r>
          <a:endParaRPr lang="es-EC" sz="4400" dirty="0"/>
        </a:p>
      </dgm:t>
    </dgm:pt>
    <dgm:pt modelId="{31CA92DF-760A-4A50-8DEC-DC6A24A960E3}" type="parTrans" cxnId="{E43AEFCC-F37F-4F25-A671-F537B312C4F2}">
      <dgm:prSet/>
      <dgm:spPr/>
      <dgm:t>
        <a:bodyPr/>
        <a:lstStyle/>
        <a:p>
          <a:endParaRPr lang="es-EC" sz="2400"/>
        </a:p>
      </dgm:t>
    </dgm:pt>
    <dgm:pt modelId="{85059DD6-C2CA-46E7-9CF6-75539B2B66A8}" type="sibTrans" cxnId="{E43AEFCC-F37F-4F25-A671-F537B312C4F2}">
      <dgm:prSet/>
      <dgm:spPr/>
      <dgm:t>
        <a:bodyPr/>
        <a:lstStyle/>
        <a:p>
          <a:endParaRPr lang="es-EC" sz="2400"/>
        </a:p>
      </dgm:t>
    </dgm:pt>
    <dgm:pt modelId="{B69FC152-38A6-4EFB-9276-580B21892093}">
      <dgm:prSet phldrT="[Texto]" custT="1"/>
      <dgm:spPr/>
      <dgm:t>
        <a:bodyPr/>
        <a:lstStyle/>
        <a:p>
          <a:r>
            <a:rPr lang="es-EC" sz="1200" dirty="0" smtClean="0"/>
            <a:t>El e-Commerce como herramienta en la gestión de los negocios internacionales es algo que viene en aumento principalmente en Latinoamérica si hablamos a nivel mundial se puede llegar a determinar que la incidencia que tiene el e-Commerce es bastante alta al momento de generar negocios rentables alrededor de todo el mundo. </a:t>
          </a:r>
        </a:p>
        <a:p>
          <a:r>
            <a:rPr lang="es-EC" sz="1200" dirty="0" smtClean="0"/>
            <a:t>Ahora al hablar de e-Commerce en Latinoamérica existen países como Brasil que tiene el e-Commerce como una herramienta fundamental en la generación de negocios, así como también están países como Ecuador que son nuevos en el uso de e-Commerce como herramienta, pero esto no ha impedido que países como Ecuador tengan rentabilidad por el uso de esta ocupando así el cuarto lugar en el uso del e-Commerce dentro de Latinoamérica.</a:t>
          </a:r>
          <a:endParaRPr lang="es-EC" sz="1200" dirty="0"/>
        </a:p>
      </dgm:t>
    </dgm:pt>
    <dgm:pt modelId="{3F4D56DC-AA37-485E-9466-C9BC0BB9D7AA}" type="parTrans" cxnId="{8060616B-A328-445A-A23F-F0CD9D109A01}">
      <dgm:prSet/>
      <dgm:spPr/>
      <dgm:t>
        <a:bodyPr/>
        <a:lstStyle/>
        <a:p>
          <a:endParaRPr lang="es-EC" sz="2400"/>
        </a:p>
      </dgm:t>
    </dgm:pt>
    <dgm:pt modelId="{1A623AFD-70B1-4184-A7DF-5682F098D146}" type="sibTrans" cxnId="{8060616B-A328-445A-A23F-F0CD9D109A01}">
      <dgm:prSet/>
      <dgm:spPr/>
      <dgm:t>
        <a:bodyPr/>
        <a:lstStyle/>
        <a:p>
          <a:endParaRPr lang="es-EC" sz="2400"/>
        </a:p>
      </dgm:t>
    </dgm:pt>
    <dgm:pt modelId="{17042605-3119-4D19-9ED9-60A2DE5960C5}">
      <dgm:prSet phldrT="[Texto]" custT="1"/>
      <dgm:spPr/>
      <dgm:t>
        <a:bodyPr/>
        <a:lstStyle/>
        <a:p>
          <a:r>
            <a:rPr lang="es-EC" sz="1200" dirty="0" smtClean="0"/>
            <a:t>El e-Commerce dentro del Ecuador se puede llegar a determinar que tiene gran acogida en la mayoría de los negocios generando que Ecuador como país tenga un crecimiento de 7,38% desde el 2000 hasta la actualidad porcentaje que es bastante significativo dentro de Latinoamérica. </a:t>
          </a:r>
          <a:endParaRPr lang="es-EC" sz="1200" dirty="0"/>
        </a:p>
      </dgm:t>
    </dgm:pt>
    <dgm:pt modelId="{DA49A092-BE25-462A-94D4-86983752771C}" type="parTrans" cxnId="{12295E36-4B12-4297-8B85-E1CB45868EF3}">
      <dgm:prSet/>
      <dgm:spPr/>
      <dgm:t>
        <a:bodyPr/>
        <a:lstStyle/>
        <a:p>
          <a:endParaRPr lang="es-EC" sz="2400"/>
        </a:p>
      </dgm:t>
    </dgm:pt>
    <dgm:pt modelId="{5483F292-82DD-4E7C-9AD3-9D857514AA76}" type="sibTrans" cxnId="{12295E36-4B12-4297-8B85-E1CB45868EF3}">
      <dgm:prSet/>
      <dgm:spPr/>
      <dgm:t>
        <a:bodyPr/>
        <a:lstStyle/>
        <a:p>
          <a:endParaRPr lang="es-EC" sz="2400"/>
        </a:p>
      </dgm:t>
    </dgm:pt>
    <dgm:pt modelId="{EE05AC4B-2452-45AF-A4CE-E62C415B585C}" type="pres">
      <dgm:prSet presAssocID="{F56926BD-0CDC-46AB-A86A-FCCEF1E46EAC}" presName="Name0" presStyleCnt="0">
        <dgm:presLayoutVars>
          <dgm:dir/>
          <dgm:animLvl val="lvl"/>
          <dgm:resizeHandles val="exact"/>
        </dgm:presLayoutVars>
      </dgm:prSet>
      <dgm:spPr/>
      <dgm:t>
        <a:bodyPr/>
        <a:lstStyle/>
        <a:p>
          <a:endParaRPr lang="es-EC"/>
        </a:p>
      </dgm:t>
    </dgm:pt>
    <dgm:pt modelId="{2CBEF202-BDFE-4EF1-BBD9-A8919C994DB2}" type="pres">
      <dgm:prSet presAssocID="{60C1F2EE-77A1-48D2-B0B9-045D9FCE7DCB}" presName="vertFlow" presStyleCnt="0"/>
      <dgm:spPr/>
    </dgm:pt>
    <dgm:pt modelId="{B2E3630A-EBCA-47A3-A48A-9DC3DC75CADF}" type="pres">
      <dgm:prSet presAssocID="{60C1F2EE-77A1-48D2-B0B9-045D9FCE7DCB}" presName="header" presStyleLbl="node1" presStyleIdx="0" presStyleCnt="1" custScaleY="34202"/>
      <dgm:spPr/>
      <dgm:t>
        <a:bodyPr/>
        <a:lstStyle/>
        <a:p>
          <a:endParaRPr lang="es-EC"/>
        </a:p>
      </dgm:t>
    </dgm:pt>
    <dgm:pt modelId="{6638CB09-49BB-40A5-AB63-4FE1C6769E66}" type="pres">
      <dgm:prSet presAssocID="{3F4D56DC-AA37-485E-9466-C9BC0BB9D7AA}" presName="parTrans" presStyleLbl="sibTrans2D1" presStyleIdx="0" presStyleCnt="2"/>
      <dgm:spPr/>
      <dgm:t>
        <a:bodyPr/>
        <a:lstStyle/>
        <a:p>
          <a:endParaRPr lang="es-EC"/>
        </a:p>
      </dgm:t>
    </dgm:pt>
    <dgm:pt modelId="{0C4436F2-B036-4E31-9B38-0E56D101428B}" type="pres">
      <dgm:prSet presAssocID="{B69FC152-38A6-4EFB-9276-580B21892093}" presName="child" presStyleLbl="alignAccFollowNode1" presStyleIdx="0" presStyleCnt="2">
        <dgm:presLayoutVars>
          <dgm:chMax val="0"/>
          <dgm:bulletEnabled val="1"/>
        </dgm:presLayoutVars>
      </dgm:prSet>
      <dgm:spPr/>
      <dgm:t>
        <a:bodyPr/>
        <a:lstStyle/>
        <a:p>
          <a:endParaRPr lang="es-EC"/>
        </a:p>
      </dgm:t>
    </dgm:pt>
    <dgm:pt modelId="{8EF80392-F3F4-4DFE-BE6C-A06CE5E1EC42}" type="pres">
      <dgm:prSet presAssocID="{1A623AFD-70B1-4184-A7DF-5682F098D146}" presName="sibTrans" presStyleLbl="sibTrans2D1" presStyleIdx="1" presStyleCnt="2"/>
      <dgm:spPr/>
      <dgm:t>
        <a:bodyPr/>
        <a:lstStyle/>
        <a:p>
          <a:endParaRPr lang="es-EC"/>
        </a:p>
      </dgm:t>
    </dgm:pt>
    <dgm:pt modelId="{7647F546-9E0E-4FFD-99A9-70A89E856170}" type="pres">
      <dgm:prSet presAssocID="{17042605-3119-4D19-9ED9-60A2DE5960C5}" presName="child" presStyleLbl="alignAccFollowNode1" presStyleIdx="1" presStyleCnt="2">
        <dgm:presLayoutVars>
          <dgm:chMax val="0"/>
          <dgm:bulletEnabled val="1"/>
        </dgm:presLayoutVars>
      </dgm:prSet>
      <dgm:spPr/>
      <dgm:t>
        <a:bodyPr/>
        <a:lstStyle/>
        <a:p>
          <a:endParaRPr lang="es-EC"/>
        </a:p>
      </dgm:t>
    </dgm:pt>
  </dgm:ptLst>
  <dgm:cxnLst>
    <dgm:cxn modelId="{8060616B-A328-445A-A23F-F0CD9D109A01}" srcId="{60C1F2EE-77A1-48D2-B0B9-045D9FCE7DCB}" destId="{B69FC152-38A6-4EFB-9276-580B21892093}" srcOrd="0" destOrd="0" parTransId="{3F4D56DC-AA37-485E-9466-C9BC0BB9D7AA}" sibTransId="{1A623AFD-70B1-4184-A7DF-5682F098D146}"/>
    <dgm:cxn modelId="{9CC99091-3E12-4D3E-92DC-A59B50EFEB73}" type="presOf" srcId="{60C1F2EE-77A1-48D2-B0B9-045D9FCE7DCB}" destId="{B2E3630A-EBCA-47A3-A48A-9DC3DC75CADF}" srcOrd="0" destOrd="0" presId="urn:microsoft.com/office/officeart/2005/8/layout/lProcess1"/>
    <dgm:cxn modelId="{E43AEFCC-F37F-4F25-A671-F537B312C4F2}" srcId="{F56926BD-0CDC-46AB-A86A-FCCEF1E46EAC}" destId="{60C1F2EE-77A1-48D2-B0B9-045D9FCE7DCB}" srcOrd="0" destOrd="0" parTransId="{31CA92DF-760A-4A50-8DEC-DC6A24A960E3}" sibTransId="{85059DD6-C2CA-46E7-9CF6-75539B2B66A8}"/>
    <dgm:cxn modelId="{C30C3805-630A-4ED7-848D-FECF0987F2DC}" type="presOf" srcId="{17042605-3119-4D19-9ED9-60A2DE5960C5}" destId="{7647F546-9E0E-4FFD-99A9-70A89E856170}" srcOrd="0" destOrd="0" presId="urn:microsoft.com/office/officeart/2005/8/layout/lProcess1"/>
    <dgm:cxn modelId="{C8331EA4-E1F7-4748-91C3-1B8447D4DD33}" type="presOf" srcId="{F56926BD-0CDC-46AB-A86A-FCCEF1E46EAC}" destId="{EE05AC4B-2452-45AF-A4CE-E62C415B585C}" srcOrd="0" destOrd="0" presId="urn:microsoft.com/office/officeart/2005/8/layout/lProcess1"/>
    <dgm:cxn modelId="{12295E36-4B12-4297-8B85-E1CB45868EF3}" srcId="{60C1F2EE-77A1-48D2-B0B9-045D9FCE7DCB}" destId="{17042605-3119-4D19-9ED9-60A2DE5960C5}" srcOrd="1" destOrd="0" parTransId="{DA49A092-BE25-462A-94D4-86983752771C}" sibTransId="{5483F292-82DD-4E7C-9AD3-9D857514AA76}"/>
    <dgm:cxn modelId="{B27EEA4B-EA1F-40B1-83B4-A132613729AD}" type="presOf" srcId="{1A623AFD-70B1-4184-A7DF-5682F098D146}" destId="{8EF80392-F3F4-4DFE-BE6C-A06CE5E1EC42}" srcOrd="0" destOrd="0" presId="urn:microsoft.com/office/officeart/2005/8/layout/lProcess1"/>
    <dgm:cxn modelId="{79D1C784-36E0-41C2-BECA-20CF48175C83}" type="presOf" srcId="{B69FC152-38A6-4EFB-9276-580B21892093}" destId="{0C4436F2-B036-4E31-9B38-0E56D101428B}" srcOrd="0" destOrd="0" presId="urn:microsoft.com/office/officeart/2005/8/layout/lProcess1"/>
    <dgm:cxn modelId="{60244616-D00D-4E65-94B5-54BC97EE676C}" type="presOf" srcId="{3F4D56DC-AA37-485E-9466-C9BC0BB9D7AA}" destId="{6638CB09-49BB-40A5-AB63-4FE1C6769E66}" srcOrd="0" destOrd="0" presId="urn:microsoft.com/office/officeart/2005/8/layout/lProcess1"/>
    <dgm:cxn modelId="{E45919E1-6731-4EA8-839C-6B39B86A88D3}" type="presParOf" srcId="{EE05AC4B-2452-45AF-A4CE-E62C415B585C}" destId="{2CBEF202-BDFE-4EF1-BBD9-A8919C994DB2}" srcOrd="0" destOrd="0" presId="urn:microsoft.com/office/officeart/2005/8/layout/lProcess1"/>
    <dgm:cxn modelId="{8BEE6FA0-D4B3-49F2-BAC4-0D94D44E455C}" type="presParOf" srcId="{2CBEF202-BDFE-4EF1-BBD9-A8919C994DB2}" destId="{B2E3630A-EBCA-47A3-A48A-9DC3DC75CADF}" srcOrd="0" destOrd="0" presId="urn:microsoft.com/office/officeart/2005/8/layout/lProcess1"/>
    <dgm:cxn modelId="{EF519084-F1BF-46E2-817B-B276F3DACE37}" type="presParOf" srcId="{2CBEF202-BDFE-4EF1-BBD9-A8919C994DB2}" destId="{6638CB09-49BB-40A5-AB63-4FE1C6769E66}" srcOrd="1" destOrd="0" presId="urn:microsoft.com/office/officeart/2005/8/layout/lProcess1"/>
    <dgm:cxn modelId="{A761C4C3-5DF9-4259-A077-51CD4A463FFC}" type="presParOf" srcId="{2CBEF202-BDFE-4EF1-BBD9-A8919C994DB2}" destId="{0C4436F2-B036-4E31-9B38-0E56D101428B}" srcOrd="2" destOrd="0" presId="urn:microsoft.com/office/officeart/2005/8/layout/lProcess1"/>
    <dgm:cxn modelId="{C96C2C4C-DB69-4249-ACDC-91F02E0C2F37}" type="presParOf" srcId="{2CBEF202-BDFE-4EF1-BBD9-A8919C994DB2}" destId="{8EF80392-F3F4-4DFE-BE6C-A06CE5E1EC42}" srcOrd="3" destOrd="0" presId="urn:microsoft.com/office/officeart/2005/8/layout/lProcess1"/>
    <dgm:cxn modelId="{9E151F1B-9051-4FAD-89A8-F5AE8B486D28}" type="presParOf" srcId="{2CBEF202-BDFE-4EF1-BBD9-A8919C994DB2}" destId="{7647F546-9E0E-4FFD-99A9-70A89E85617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926BD-0CDC-46AB-A86A-FCCEF1E46EA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60C1F2EE-77A1-48D2-B0B9-045D9FCE7DCB}">
      <dgm:prSet phldrT="[Texto]" custT="1"/>
      <dgm:spPr/>
      <dgm:t>
        <a:bodyPr/>
        <a:lstStyle/>
        <a:p>
          <a:r>
            <a:rPr lang="es-EC" sz="4400" dirty="0" smtClean="0"/>
            <a:t>Conclusiones</a:t>
          </a:r>
          <a:endParaRPr lang="es-EC" sz="4400" dirty="0"/>
        </a:p>
      </dgm:t>
    </dgm:pt>
    <dgm:pt modelId="{31CA92DF-760A-4A50-8DEC-DC6A24A960E3}" type="parTrans" cxnId="{E43AEFCC-F37F-4F25-A671-F537B312C4F2}">
      <dgm:prSet/>
      <dgm:spPr/>
      <dgm:t>
        <a:bodyPr/>
        <a:lstStyle/>
        <a:p>
          <a:endParaRPr lang="es-EC" sz="2400"/>
        </a:p>
      </dgm:t>
    </dgm:pt>
    <dgm:pt modelId="{85059DD6-C2CA-46E7-9CF6-75539B2B66A8}" type="sibTrans" cxnId="{E43AEFCC-F37F-4F25-A671-F537B312C4F2}">
      <dgm:prSet/>
      <dgm:spPr/>
      <dgm:t>
        <a:bodyPr/>
        <a:lstStyle/>
        <a:p>
          <a:endParaRPr lang="es-EC" sz="2400"/>
        </a:p>
      </dgm:t>
    </dgm:pt>
    <dgm:pt modelId="{B69FC152-38A6-4EFB-9276-580B21892093}">
      <dgm:prSet phldrT="[Texto]" custT="1"/>
      <dgm:spPr/>
      <dgm:t>
        <a:bodyPr/>
        <a:lstStyle/>
        <a:p>
          <a:r>
            <a:rPr lang="es-EC" sz="1200" dirty="0" smtClean="0"/>
            <a:t>Se puede llegar a determinar en el caso Pichincha que la participación de toda la provincia es bastante elevada, teniendo como mayor participación al cantón Quito capital del Ecuador con 650.91 millones de dólares siendo esto bastante elevado ya que los mayores aportadores de ingresos pro e-Commerce a Quito, Guayaquil y Cuenca.</a:t>
          </a:r>
          <a:endParaRPr lang="es-EC" sz="1200" dirty="0"/>
        </a:p>
      </dgm:t>
    </dgm:pt>
    <dgm:pt modelId="{3F4D56DC-AA37-485E-9466-C9BC0BB9D7AA}" type="parTrans" cxnId="{8060616B-A328-445A-A23F-F0CD9D109A01}">
      <dgm:prSet/>
      <dgm:spPr/>
      <dgm:t>
        <a:bodyPr/>
        <a:lstStyle/>
        <a:p>
          <a:endParaRPr lang="es-EC" sz="2400"/>
        </a:p>
      </dgm:t>
    </dgm:pt>
    <dgm:pt modelId="{1A623AFD-70B1-4184-A7DF-5682F098D146}" type="sibTrans" cxnId="{8060616B-A328-445A-A23F-F0CD9D109A01}">
      <dgm:prSet/>
      <dgm:spPr/>
      <dgm:t>
        <a:bodyPr/>
        <a:lstStyle/>
        <a:p>
          <a:endParaRPr lang="es-EC" sz="2400"/>
        </a:p>
      </dgm:t>
    </dgm:pt>
    <dgm:pt modelId="{17042605-3119-4D19-9ED9-60A2DE5960C5}">
      <dgm:prSet phldrT="[Texto]" custT="1"/>
      <dgm:spPr/>
      <dgm:t>
        <a:bodyPr/>
        <a:lstStyle/>
        <a:p>
          <a:r>
            <a:rPr lang="es-EC" sz="1200" dirty="0" smtClean="0"/>
            <a:t>El uso del e-Commerce como herramienta en la gestión de negocios genera varios beneficios que ayudan a que las empresas opten por el uso de esta, ya que al reducir gastos en establecimientos, empleados, entre otras ventajas permite que el uso de esta herramienta vaya cada vez más en aumento dentro de Ecuador caso Pichicha.</a:t>
          </a:r>
          <a:endParaRPr lang="es-EC" sz="1200" dirty="0"/>
        </a:p>
      </dgm:t>
    </dgm:pt>
    <dgm:pt modelId="{DA49A092-BE25-462A-94D4-86983752771C}" type="parTrans" cxnId="{12295E36-4B12-4297-8B85-E1CB45868EF3}">
      <dgm:prSet/>
      <dgm:spPr/>
      <dgm:t>
        <a:bodyPr/>
        <a:lstStyle/>
        <a:p>
          <a:endParaRPr lang="es-EC" sz="2400"/>
        </a:p>
      </dgm:t>
    </dgm:pt>
    <dgm:pt modelId="{5483F292-82DD-4E7C-9AD3-9D857514AA76}" type="sibTrans" cxnId="{12295E36-4B12-4297-8B85-E1CB45868EF3}">
      <dgm:prSet/>
      <dgm:spPr/>
      <dgm:t>
        <a:bodyPr/>
        <a:lstStyle/>
        <a:p>
          <a:endParaRPr lang="es-EC" sz="2400"/>
        </a:p>
      </dgm:t>
    </dgm:pt>
    <dgm:pt modelId="{EE05AC4B-2452-45AF-A4CE-E62C415B585C}" type="pres">
      <dgm:prSet presAssocID="{F56926BD-0CDC-46AB-A86A-FCCEF1E46EAC}" presName="Name0" presStyleCnt="0">
        <dgm:presLayoutVars>
          <dgm:dir/>
          <dgm:animLvl val="lvl"/>
          <dgm:resizeHandles val="exact"/>
        </dgm:presLayoutVars>
      </dgm:prSet>
      <dgm:spPr/>
      <dgm:t>
        <a:bodyPr/>
        <a:lstStyle/>
        <a:p>
          <a:endParaRPr lang="es-EC"/>
        </a:p>
      </dgm:t>
    </dgm:pt>
    <dgm:pt modelId="{2CBEF202-BDFE-4EF1-BBD9-A8919C994DB2}" type="pres">
      <dgm:prSet presAssocID="{60C1F2EE-77A1-48D2-B0B9-045D9FCE7DCB}" presName="vertFlow" presStyleCnt="0"/>
      <dgm:spPr/>
    </dgm:pt>
    <dgm:pt modelId="{B2E3630A-EBCA-47A3-A48A-9DC3DC75CADF}" type="pres">
      <dgm:prSet presAssocID="{60C1F2EE-77A1-48D2-B0B9-045D9FCE7DCB}" presName="header" presStyleLbl="node1" presStyleIdx="0" presStyleCnt="1" custScaleY="34202"/>
      <dgm:spPr/>
      <dgm:t>
        <a:bodyPr/>
        <a:lstStyle/>
        <a:p>
          <a:endParaRPr lang="es-EC"/>
        </a:p>
      </dgm:t>
    </dgm:pt>
    <dgm:pt modelId="{6638CB09-49BB-40A5-AB63-4FE1C6769E66}" type="pres">
      <dgm:prSet presAssocID="{3F4D56DC-AA37-485E-9466-C9BC0BB9D7AA}" presName="parTrans" presStyleLbl="sibTrans2D1" presStyleIdx="0" presStyleCnt="2"/>
      <dgm:spPr/>
      <dgm:t>
        <a:bodyPr/>
        <a:lstStyle/>
        <a:p>
          <a:endParaRPr lang="es-EC"/>
        </a:p>
      </dgm:t>
    </dgm:pt>
    <dgm:pt modelId="{0C4436F2-B036-4E31-9B38-0E56D101428B}" type="pres">
      <dgm:prSet presAssocID="{B69FC152-38A6-4EFB-9276-580B21892093}" presName="child" presStyleLbl="alignAccFollowNode1" presStyleIdx="0" presStyleCnt="2">
        <dgm:presLayoutVars>
          <dgm:chMax val="0"/>
          <dgm:bulletEnabled val="1"/>
        </dgm:presLayoutVars>
      </dgm:prSet>
      <dgm:spPr/>
      <dgm:t>
        <a:bodyPr/>
        <a:lstStyle/>
        <a:p>
          <a:endParaRPr lang="es-EC"/>
        </a:p>
      </dgm:t>
    </dgm:pt>
    <dgm:pt modelId="{8EF80392-F3F4-4DFE-BE6C-A06CE5E1EC42}" type="pres">
      <dgm:prSet presAssocID="{1A623AFD-70B1-4184-A7DF-5682F098D146}" presName="sibTrans" presStyleLbl="sibTrans2D1" presStyleIdx="1" presStyleCnt="2"/>
      <dgm:spPr/>
      <dgm:t>
        <a:bodyPr/>
        <a:lstStyle/>
        <a:p>
          <a:endParaRPr lang="es-EC"/>
        </a:p>
      </dgm:t>
    </dgm:pt>
    <dgm:pt modelId="{7647F546-9E0E-4FFD-99A9-70A89E856170}" type="pres">
      <dgm:prSet presAssocID="{17042605-3119-4D19-9ED9-60A2DE5960C5}" presName="child" presStyleLbl="alignAccFollowNode1" presStyleIdx="1" presStyleCnt="2">
        <dgm:presLayoutVars>
          <dgm:chMax val="0"/>
          <dgm:bulletEnabled val="1"/>
        </dgm:presLayoutVars>
      </dgm:prSet>
      <dgm:spPr/>
      <dgm:t>
        <a:bodyPr/>
        <a:lstStyle/>
        <a:p>
          <a:endParaRPr lang="es-EC"/>
        </a:p>
      </dgm:t>
    </dgm:pt>
  </dgm:ptLst>
  <dgm:cxnLst>
    <dgm:cxn modelId="{8060616B-A328-445A-A23F-F0CD9D109A01}" srcId="{60C1F2EE-77A1-48D2-B0B9-045D9FCE7DCB}" destId="{B69FC152-38A6-4EFB-9276-580B21892093}" srcOrd="0" destOrd="0" parTransId="{3F4D56DC-AA37-485E-9466-C9BC0BB9D7AA}" sibTransId="{1A623AFD-70B1-4184-A7DF-5682F098D146}"/>
    <dgm:cxn modelId="{E43AEFCC-F37F-4F25-A671-F537B312C4F2}" srcId="{F56926BD-0CDC-46AB-A86A-FCCEF1E46EAC}" destId="{60C1F2EE-77A1-48D2-B0B9-045D9FCE7DCB}" srcOrd="0" destOrd="0" parTransId="{31CA92DF-760A-4A50-8DEC-DC6A24A960E3}" sibTransId="{85059DD6-C2CA-46E7-9CF6-75539B2B66A8}"/>
    <dgm:cxn modelId="{84194D73-B031-49B4-853F-8CF63AAD0DA8}" type="presOf" srcId="{F56926BD-0CDC-46AB-A86A-FCCEF1E46EAC}" destId="{EE05AC4B-2452-45AF-A4CE-E62C415B585C}" srcOrd="0" destOrd="0" presId="urn:microsoft.com/office/officeart/2005/8/layout/lProcess1"/>
    <dgm:cxn modelId="{EF37B216-6EB4-4602-BADC-7AA27CBD3C46}" type="presOf" srcId="{3F4D56DC-AA37-485E-9466-C9BC0BB9D7AA}" destId="{6638CB09-49BB-40A5-AB63-4FE1C6769E66}" srcOrd="0" destOrd="0" presId="urn:microsoft.com/office/officeart/2005/8/layout/lProcess1"/>
    <dgm:cxn modelId="{63E88143-3E86-4564-8A2A-A248AB87396A}" type="presOf" srcId="{B69FC152-38A6-4EFB-9276-580B21892093}" destId="{0C4436F2-B036-4E31-9B38-0E56D101428B}" srcOrd="0" destOrd="0" presId="urn:microsoft.com/office/officeart/2005/8/layout/lProcess1"/>
    <dgm:cxn modelId="{12295E36-4B12-4297-8B85-E1CB45868EF3}" srcId="{60C1F2EE-77A1-48D2-B0B9-045D9FCE7DCB}" destId="{17042605-3119-4D19-9ED9-60A2DE5960C5}" srcOrd="1" destOrd="0" parTransId="{DA49A092-BE25-462A-94D4-86983752771C}" sibTransId="{5483F292-82DD-4E7C-9AD3-9D857514AA76}"/>
    <dgm:cxn modelId="{B4F9E6D6-3EE6-430D-9370-9BCF70B1CEDB}" type="presOf" srcId="{17042605-3119-4D19-9ED9-60A2DE5960C5}" destId="{7647F546-9E0E-4FFD-99A9-70A89E856170}" srcOrd="0" destOrd="0" presId="urn:microsoft.com/office/officeart/2005/8/layout/lProcess1"/>
    <dgm:cxn modelId="{D896AA53-18F4-4819-B5D9-347BAB847461}" type="presOf" srcId="{60C1F2EE-77A1-48D2-B0B9-045D9FCE7DCB}" destId="{B2E3630A-EBCA-47A3-A48A-9DC3DC75CADF}" srcOrd="0" destOrd="0" presId="urn:microsoft.com/office/officeart/2005/8/layout/lProcess1"/>
    <dgm:cxn modelId="{19235643-2F5A-4423-BDFB-932FA77765E9}" type="presOf" srcId="{1A623AFD-70B1-4184-A7DF-5682F098D146}" destId="{8EF80392-F3F4-4DFE-BE6C-A06CE5E1EC42}" srcOrd="0" destOrd="0" presId="urn:microsoft.com/office/officeart/2005/8/layout/lProcess1"/>
    <dgm:cxn modelId="{6A23FCAC-E5EF-4B6A-A743-E248351A3FC9}" type="presParOf" srcId="{EE05AC4B-2452-45AF-A4CE-E62C415B585C}" destId="{2CBEF202-BDFE-4EF1-BBD9-A8919C994DB2}" srcOrd="0" destOrd="0" presId="urn:microsoft.com/office/officeart/2005/8/layout/lProcess1"/>
    <dgm:cxn modelId="{7EA0F168-A286-4F3D-9C64-AAA5DD311CBC}" type="presParOf" srcId="{2CBEF202-BDFE-4EF1-BBD9-A8919C994DB2}" destId="{B2E3630A-EBCA-47A3-A48A-9DC3DC75CADF}" srcOrd="0" destOrd="0" presId="urn:microsoft.com/office/officeart/2005/8/layout/lProcess1"/>
    <dgm:cxn modelId="{90802AFB-E833-46F1-AEC6-41BA21FCF908}" type="presParOf" srcId="{2CBEF202-BDFE-4EF1-BBD9-A8919C994DB2}" destId="{6638CB09-49BB-40A5-AB63-4FE1C6769E66}" srcOrd="1" destOrd="0" presId="urn:microsoft.com/office/officeart/2005/8/layout/lProcess1"/>
    <dgm:cxn modelId="{7D15557A-7CC7-47BB-9A4E-658468C4EF15}" type="presParOf" srcId="{2CBEF202-BDFE-4EF1-BBD9-A8919C994DB2}" destId="{0C4436F2-B036-4E31-9B38-0E56D101428B}" srcOrd="2" destOrd="0" presId="urn:microsoft.com/office/officeart/2005/8/layout/lProcess1"/>
    <dgm:cxn modelId="{255646E4-1442-4213-9EB4-43C03DB8D3CB}" type="presParOf" srcId="{2CBEF202-BDFE-4EF1-BBD9-A8919C994DB2}" destId="{8EF80392-F3F4-4DFE-BE6C-A06CE5E1EC42}" srcOrd="3" destOrd="0" presId="urn:microsoft.com/office/officeart/2005/8/layout/lProcess1"/>
    <dgm:cxn modelId="{86D873D3-18E3-4973-899D-5FB0CD022E0B}" type="presParOf" srcId="{2CBEF202-BDFE-4EF1-BBD9-A8919C994DB2}" destId="{7647F546-9E0E-4FFD-99A9-70A89E85617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6926BD-0CDC-46AB-A86A-FCCEF1E46EA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60C1F2EE-77A1-48D2-B0B9-045D9FCE7DCB}">
      <dgm:prSet phldrT="[Texto]" custT="1"/>
      <dgm:spPr/>
      <dgm:t>
        <a:bodyPr/>
        <a:lstStyle/>
        <a:p>
          <a:r>
            <a:rPr lang="es-EC" sz="4400" dirty="0" smtClean="0"/>
            <a:t>Recomendaciones</a:t>
          </a:r>
          <a:endParaRPr lang="es-EC" sz="4400" dirty="0"/>
        </a:p>
      </dgm:t>
    </dgm:pt>
    <dgm:pt modelId="{31CA92DF-760A-4A50-8DEC-DC6A24A960E3}" type="parTrans" cxnId="{E43AEFCC-F37F-4F25-A671-F537B312C4F2}">
      <dgm:prSet/>
      <dgm:spPr/>
      <dgm:t>
        <a:bodyPr/>
        <a:lstStyle/>
        <a:p>
          <a:endParaRPr lang="es-EC" sz="2400"/>
        </a:p>
      </dgm:t>
    </dgm:pt>
    <dgm:pt modelId="{85059DD6-C2CA-46E7-9CF6-75539B2B66A8}" type="sibTrans" cxnId="{E43AEFCC-F37F-4F25-A671-F537B312C4F2}">
      <dgm:prSet/>
      <dgm:spPr/>
      <dgm:t>
        <a:bodyPr/>
        <a:lstStyle/>
        <a:p>
          <a:endParaRPr lang="es-EC" sz="2400"/>
        </a:p>
      </dgm:t>
    </dgm:pt>
    <dgm:pt modelId="{B69FC152-38A6-4EFB-9276-580B21892093}">
      <dgm:prSet phldrT="[Texto]" custT="1"/>
      <dgm:spPr/>
      <dgm:t>
        <a:bodyPr/>
        <a:lstStyle/>
        <a:p>
          <a:r>
            <a:rPr lang="es-EC" sz="1200" dirty="0" smtClean="0"/>
            <a:t>Es preciso destacar que una vez que los negocios entran en el uso del e-Commerce deben entender todo lo que involucra usar esta herramienta, con el fin de que se puedan aprovechar todos los beneficios que el uso de esta herramienta pueda aportar para sus negocios.</a:t>
          </a:r>
          <a:endParaRPr lang="es-EC" sz="1200" dirty="0"/>
        </a:p>
      </dgm:t>
    </dgm:pt>
    <dgm:pt modelId="{3F4D56DC-AA37-485E-9466-C9BC0BB9D7AA}" type="parTrans" cxnId="{8060616B-A328-445A-A23F-F0CD9D109A01}">
      <dgm:prSet/>
      <dgm:spPr/>
      <dgm:t>
        <a:bodyPr/>
        <a:lstStyle/>
        <a:p>
          <a:endParaRPr lang="es-EC" sz="2400"/>
        </a:p>
      </dgm:t>
    </dgm:pt>
    <dgm:pt modelId="{1A623AFD-70B1-4184-A7DF-5682F098D146}" type="sibTrans" cxnId="{8060616B-A328-445A-A23F-F0CD9D109A01}">
      <dgm:prSet/>
      <dgm:spPr/>
      <dgm:t>
        <a:bodyPr/>
        <a:lstStyle/>
        <a:p>
          <a:endParaRPr lang="es-EC" sz="2400"/>
        </a:p>
      </dgm:t>
    </dgm:pt>
    <dgm:pt modelId="{17042605-3119-4D19-9ED9-60A2DE5960C5}">
      <dgm:prSet phldrT="[Texto]" custT="1"/>
      <dgm:spPr/>
      <dgm:t>
        <a:bodyPr/>
        <a:lstStyle/>
        <a:p>
          <a:r>
            <a:rPr lang="es-EC" sz="1200" dirty="0" smtClean="0"/>
            <a:t>Es necesario que al usar estas herramientas se tenga mucha precaución ya que en la actualidad proliferan muchos estafadores que hacen de las suyas cuando existen tiendas virtuales.</a:t>
          </a:r>
          <a:endParaRPr lang="es-EC" sz="1200" dirty="0"/>
        </a:p>
      </dgm:t>
    </dgm:pt>
    <dgm:pt modelId="{DA49A092-BE25-462A-94D4-86983752771C}" type="parTrans" cxnId="{12295E36-4B12-4297-8B85-E1CB45868EF3}">
      <dgm:prSet/>
      <dgm:spPr/>
      <dgm:t>
        <a:bodyPr/>
        <a:lstStyle/>
        <a:p>
          <a:endParaRPr lang="es-EC" sz="2400"/>
        </a:p>
      </dgm:t>
    </dgm:pt>
    <dgm:pt modelId="{5483F292-82DD-4E7C-9AD3-9D857514AA76}" type="sibTrans" cxnId="{12295E36-4B12-4297-8B85-E1CB45868EF3}">
      <dgm:prSet/>
      <dgm:spPr/>
      <dgm:t>
        <a:bodyPr/>
        <a:lstStyle/>
        <a:p>
          <a:endParaRPr lang="es-EC" sz="2400"/>
        </a:p>
      </dgm:t>
    </dgm:pt>
    <dgm:pt modelId="{F51AF543-8F71-4370-8643-23145442759E}">
      <dgm:prSet phldrT="[Texto]" custT="1"/>
      <dgm:spPr/>
      <dgm:t>
        <a:bodyPr/>
        <a:lstStyle/>
        <a:p>
          <a:r>
            <a:rPr lang="es-EC" sz="1200" smtClean="0"/>
            <a:t>Es Importante destacar que para un negocio internacional a través del e-Commerce o sin él es preciso que Ecuador tenga relaciones comerciales sustentables y duraderas con varias naciones, ya que esto permitirá que las transacciones compra-venta se realicen con mayor facilidad y generen beneficio. </a:t>
          </a:r>
          <a:endParaRPr lang="es-EC" sz="1200" dirty="0"/>
        </a:p>
      </dgm:t>
    </dgm:pt>
    <dgm:pt modelId="{5726209A-B130-44A9-96DC-C04996B2DB2E}" type="parTrans" cxnId="{925C4CE2-E6BC-4BF2-8231-D0E63B2524B7}">
      <dgm:prSet/>
      <dgm:spPr/>
      <dgm:t>
        <a:bodyPr/>
        <a:lstStyle/>
        <a:p>
          <a:endParaRPr lang="es-EC"/>
        </a:p>
      </dgm:t>
    </dgm:pt>
    <dgm:pt modelId="{0C92C212-121C-4E16-8CC9-A0CE5E5B1194}" type="sibTrans" cxnId="{925C4CE2-E6BC-4BF2-8231-D0E63B2524B7}">
      <dgm:prSet/>
      <dgm:spPr/>
      <dgm:t>
        <a:bodyPr/>
        <a:lstStyle/>
        <a:p>
          <a:endParaRPr lang="es-EC"/>
        </a:p>
      </dgm:t>
    </dgm:pt>
    <dgm:pt modelId="{EE05AC4B-2452-45AF-A4CE-E62C415B585C}" type="pres">
      <dgm:prSet presAssocID="{F56926BD-0CDC-46AB-A86A-FCCEF1E46EAC}" presName="Name0" presStyleCnt="0">
        <dgm:presLayoutVars>
          <dgm:dir/>
          <dgm:animLvl val="lvl"/>
          <dgm:resizeHandles val="exact"/>
        </dgm:presLayoutVars>
      </dgm:prSet>
      <dgm:spPr/>
      <dgm:t>
        <a:bodyPr/>
        <a:lstStyle/>
        <a:p>
          <a:endParaRPr lang="es-EC"/>
        </a:p>
      </dgm:t>
    </dgm:pt>
    <dgm:pt modelId="{2CBEF202-BDFE-4EF1-BBD9-A8919C994DB2}" type="pres">
      <dgm:prSet presAssocID="{60C1F2EE-77A1-48D2-B0B9-045D9FCE7DCB}" presName="vertFlow" presStyleCnt="0"/>
      <dgm:spPr/>
    </dgm:pt>
    <dgm:pt modelId="{B2E3630A-EBCA-47A3-A48A-9DC3DC75CADF}" type="pres">
      <dgm:prSet presAssocID="{60C1F2EE-77A1-48D2-B0B9-045D9FCE7DCB}" presName="header" presStyleLbl="node1" presStyleIdx="0" presStyleCnt="1" custScaleY="34202"/>
      <dgm:spPr/>
      <dgm:t>
        <a:bodyPr/>
        <a:lstStyle/>
        <a:p>
          <a:endParaRPr lang="es-EC"/>
        </a:p>
      </dgm:t>
    </dgm:pt>
    <dgm:pt modelId="{6638CB09-49BB-40A5-AB63-4FE1C6769E66}" type="pres">
      <dgm:prSet presAssocID="{3F4D56DC-AA37-485E-9466-C9BC0BB9D7AA}" presName="parTrans" presStyleLbl="sibTrans2D1" presStyleIdx="0" presStyleCnt="3"/>
      <dgm:spPr/>
      <dgm:t>
        <a:bodyPr/>
        <a:lstStyle/>
        <a:p>
          <a:endParaRPr lang="es-EC"/>
        </a:p>
      </dgm:t>
    </dgm:pt>
    <dgm:pt modelId="{0C4436F2-B036-4E31-9B38-0E56D101428B}" type="pres">
      <dgm:prSet presAssocID="{B69FC152-38A6-4EFB-9276-580B21892093}" presName="child" presStyleLbl="alignAccFollowNode1" presStyleIdx="0" presStyleCnt="3">
        <dgm:presLayoutVars>
          <dgm:chMax val="0"/>
          <dgm:bulletEnabled val="1"/>
        </dgm:presLayoutVars>
      </dgm:prSet>
      <dgm:spPr/>
      <dgm:t>
        <a:bodyPr/>
        <a:lstStyle/>
        <a:p>
          <a:endParaRPr lang="es-EC"/>
        </a:p>
      </dgm:t>
    </dgm:pt>
    <dgm:pt modelId="{8EF80392-F3F4-4DFE-BE6C-A06CE5E1EC42}" type="pres">
      <dgm:prSet presAssocID="{1A623AFD-70B1-4184-A7DF-5682F098D146}" presName="sibTrans" presStyleLbl="sibTrans2D1" presStyleIdx="1" presStyleCnt="3"/>
      <dgm:spPr/>
      <dgm:t>
        <a:bodyPr/>
        <a:lstStyle/>
        <a:p>
          <a:endParaRPr lang="es-EC"/>
        </a:p>
      </dgm:t>
    </dgm:pt>
    <dgm:pt modelId="{7647F546-9E0E-4FFD-99A9-70A89E856170}" type="pres">
      <dgm:prSet presAssocID="{17042605-3119-4D19-9ED9-60A2DE5960C5}" presName="child" presStyleLbl="alignAccFollowNode1" presStyleIdx="1" presStyleCnt="3">
        <dgm:presLayoutVars>
          <dgm:chMax val="0"/>
          <dgm:bulletEnabled val="1"/>
        </dgm:presLayoutVars>
      </dgm:prSet>
      <dgm:spPr/>
      <dgm:t>
        <a:bodyPr/>
        <a:lstStyle/>
        <a:p>
          <a:endParaRPr lang="es-EC"/>
        </a:p>
      </dgm:t>
    </dgm:pt>
    <dgm:pt modelId="{D6667682-753C-4233-AF31-9B4E66FC40D3}" type="pres">
      <dgm:prSet presAssocID="{5483F292-82DD-4E7C-9AD3-9D857514AA76}" presName="sibTrans" presStyleLbl="sibTrans2D1" presStyleIdx="2" presStyleCnt="3"/>
      <dgm:spPr/>
      <dgm:t>
        <a:bodyPr/>
        <a:lstStyle/>
        <a:p>
          <a:endParaRPr lang="es-EC"/>
        </a:p>
      </dgm:t>
    </dgm:pt>
    <dgm:pt modelId="{36F7C7A2-F1D1-462A-AF56-8B1B722253ED}" type="pres">
      <dgm:prSet presAssocID="{F51AF543-8F71-4370-8643-23145442759E}" presName="child" presStyleLbl="alignAccFollowNode1" presStyleIdx="2" presStyleCnt="3">
        <dgm:presLayoutVars>
          <dgm:chMax val="0"/>
          <dgm:bulletEnabled val="1"/>
        </dgm:presLayoutVars>
      </dgm:prSet>
      <dgm:spPr/>
      <dgm:t>
        <a:bodyPr/>
        <a:lstStyle/>
        <a:p>
          <a:endParaRPr lang="es-EC"/>
        </a:p>
      </dgm:t>
    </dgm:pt>
  </dgm:ptLst>
  <dgm:cxnLst>
    <dgm:cxn modelId="{8060616B-A328-445A-A23F-F0CD9D109A01}" srcId="{60C1F2EE-77A1-48D2-B0B9-045D9FCE7DCB}" destId="{B69FC152-38A6-4EFB-9276-580B21892093}" srcOrd="0" destOrd="0" parTransId="{3F4D56DC-AA37-485E-9466-C9BC0BB9D7AA}" sibTransId="{1A623AFD-70B1-4184-A7DF-5682F098D146}"/>
    <dgm:cxn modelId="{925C4CE2-E6BC-4BF2-8231-D0E63B2524B7}" srcId="{60C1F2EE-77A1-48D2-B0B9-045D9FCE7DCB}" destId="{F51AF543-8F71-4370-8643-23145442759E}" srcOrd="2" destOrd="0" parTransId="{5726209A-B130-44A9-96DC-C04996B2DB2E}" sibTransId="{0C92C212-121C-4E16-8CC9-A0CE5E5B1194}"/>
    <dgm:cxn modelId="{E03E201A-C22C-4E62-BF72-DBCA23455FE5}" type="presOf" srcId="{3F4D56DC-AA37-485E-9466-C9BC0BB9D7AA}" destId="{6638CB09-49BB-40A5-AB63-4FE1C6769E66}" srcOrd="0" destOrd="0" presId="urn:microsoft.com/office/officeart/2005/8/layout/lProcess1"/>
    <dgm:cxn modelId="{20C54B64-463D-4F77-9447-1B3E1623D241}" type="presOf" srcId="{5483F292-82DD-4E7C-9AD3-9D857514AA76}" destId="{D6667682-753C-4233-AF31-9B4E66FC40D3}" srcOrd="0" destOrd="0" presId="urn:microsoft.com/office/officeart/2005/8/layout/lProcess1"/>
    <dgm:cxn modelId="{12295E36-4B12-4297-8B85-E1CB45868EF3}" srcId="{60C1F2EE-77A1-48D2-B0B9-045D9FCE7DCB}" destId="{17042605-3119-4D19-9ED9-60A2DE5960C5}" srcOrd="1" destOrd="0" parTransId="{DA49A092-BE25-462A-94D4-86983752771C}" sibTransId="{5483F292-82DD-4E7C-9AD3-9D857514AA76}"/>
    <dgm:cxn modelId="{2673A946-2A48-4C81-AF57-B4CBA8D95FBC}" type="presOf" srcId="{60C1F2EE-77A1-48D2-B0B9-045D9FCE7DCB}" destId="{B2E3630A-EBCA-47A3-A48A-9DC3DC75CADF}" srcOrd="0" destOrd="0" presId="urn:microsoft.com/office/officeart/2005/8/layout/lProcess1"/>
    <dgm:cxn modelId="{54214FF3-7397-4C56-B8F0-C8C059A8F8CE}" type="presOf" srcId="{17042605-3119-4D19-9ED9-60A2DE5960C5}" destId="{7647F546-9E0E-4FFD-99A9-70A89E856170}" srcOrd="0" destOrd="0" presId="urn:microsoft.com/office/officeart/2005/8/layout/lProcess1"/>
    <dgm:cxn modelId="{7F545DF3-8144-4C86-8EF0-46E1E0E434A2}" type="presOf" srcId="{F51AF543-8F71-4370-8643-23145442759E}" destId="{36F7C7A2-F1D1-462A-AF56-8B1B722253ED}" srcOrd="0" destOrd="0" presId="urn:microsoft.com/office/officeart/2005/8/layout/lProcess1"/>
    <dgm:cxn modelId="{E43AEFCC-F37F-4F25-A671-F537B312C4F2}" srcId="{F56926BD-0CDC-46AB-A86A-FCCEF1E46EAC}" destId="{60C1F2EE-77A1-48D2-B0B9-045D9FCE7DCB}" srcOrd="0" destOrd="0" parTransId="{31CA92DF-760A-4A50-8DEC-DC6A24A960E3}" sibTransId="{85059DD6-C2CA-46E7-9CF6-75539B2B66A8}"/>
    <dgm:cxn modelId="{A6D83A5A-9556-4844-BFB6-D3D155F368DC}" type="presOf" srcId="{F56926BD-0CDC-46AB-A86A-FCCEF1E46EAC}" destId="{EE05AC4B-2452-45AF-A4CE-E62C415B585C}" srcOrd="0" destOrd="0" presId="urn:microsoft.com/office/officeart/2005/8/layout/lProcess1"/>
    <dgm:cxn modelId="{D8E915DB-B224-45C2-ABFA-09146BB8C088}" type="presOf" srcId="{1A623AFD-70B1-4184-A7DF-5682F098D146}" destId="{8EF80392-F3F4-4DFE-BE6C-A06CE5E1EC42}" srcOrd="0" destOrd="0" presId="urn:microsoft.com/office/officeart/2005/8/layout/lProcess1"/>
    <dgm:cxn modelId="{CE8EB53D-2771-42A0-87FB-6CDF6B150FB4}" type="presOf" srcId="{B69FC152-38A6-4EFB-9276-580B21892093}" destId="{0C4436F2-B036-4E31-9B38-0E56D101428B}" srcOrd="0" destOrd="0" presId="urn:microsoft.com/office/officeart/2005/8/layout/lProcess1"/>
    <dgm:cxn modelId="{9CA12E34-40DF-4D92-B2CC-4902B90CE287}" type="presParOf" srcId="{EE05AC4B-2452-45AF-A4CE-E62C415B585C}" destId="{2CBEF202-BDFE-4EF1-BBD9-A8919C994DB2}" srcOrd="0" destOrd="0" presId="urn:microsoft.com/office/officeart/2005/8/layout/lProcess1"/>
    <dgm:cxn modelId="{54AB3135-4A97-4B50-9D62-68E7E0272FC8}" type="presParOf" srcId="{2CBEF202-BDFE-4EF1-BBD9-A8919C994DB2}" destId="{B2E3630A-EBCA-47A3-A48A-9DC3DC75CADF}" srcOrd="0" destOrd="0" presId="urn:microsoft.com/office/officeart/2005/8/layout/lProcess1"/>
    <dgm:cxn modelId="{31C4E20E-D51A-4AF8-A7FA-525AE8B28ECC}" type="presParOf" srcId="{2CBEF202-BDFE-4EF1-BBD9-A8919C994DB2}" destId="{6638CB09-49BB-40A5-AB63-4FE1C6769E66}" srcOrd="1" destOrd="0" presId="urn:microsoft.com/office/officeart/2005/8/layout/lProcess1"/>
    <dgm:cxn modelId="{C8A02359-58DA-43D7-AC23-5874B45A49E1}" type="presParOf" srcId="{2CBEF202-BDFE-4EF1-BBD9-A8919C994DB2}" destId="{0C4436F2-B036-4E31-9B38-0E56D101428B}" srcOrd="2" destOrd="0" presId="urn:microsoft.com/office/officeart/2005/8/layout/lProcess1"/>
    <dgm:cxn modelId="{611FD07D-F332-4F61-B518-BD00F3B523FA}" type="presParOf" srcId="{2CBEF202-BDFE-4EF1-BBD9-A8919C994DB2}" destId="{8EF80392-F3F4-4DFE-BE6C-A06CE5E1EC42}" srcOrd="3" destOrd="0" presId="urn:microsoft.com/office/officeart/2005/8/layout/lProcess1"/>
    <dgm:cxn modelId="{B5D1D0FB-E899-4892-8240-507AF6926D91}" type="presParOf" srcId="{2CBEF202-BDFE-4EF1-BBD9-A8919C994DB2}" destId="{7647F546-9E0E-4FFD-99A9-70A89E856170}" srcOrd="4" destOrd="0" presId="urn:microsoft.com/office/officeart/2005/8/layout/lProcess1"/>
    <dgm:cxn modelId="{4E599865-0884-4C97-BBA0-2BDB81DC7E9D}" type="presParOf" srcId="{2CBEF202-BDFE-4EF1-BBD9-A8919C994DB2}" destId="{D6667682-753C-4233-AF31-9B4E66FC40D3}" srcOrd="5" destOrd="0" presId="urn:microsoft.com/office/officeart/2005/8/layout/lProcess1"/>
    <dgm:cxn modelId="{696C2A77-5566-4C88-8C6E-E1B56478FC54}" type="presParOf" srcId="{2CBEF202-BDFE-4EF1-BBD9-A8919C994DB2}" destId="{36F7C7A2-F1D1-462A-AF56-8B1B722253ED}"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8F2361-3D1C-49F5-831C-58F06BB3100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BA2B1AAC-2C2B-4A3B-A78D-ACB1D7EA0E71}">
      <dgm:prSet phldrT="[Texto]" custT="1"/>
      <dgm:spPr/>
      <dgm:t>
        <a:bodyPr/>
        <a:lstStyle/>
        <a:p>
          <a:r>
            <a:rPr lang="es-EC" sz="4800" dirty="0" smtClean="0"/>
            <a:t>Recomendaciones</a:t>
          </a:r>
          <a:endParaRPr lang="es-EC" sz="4800" dirty="0"/>
        </a:p>
      </dgm:t>
    </dgm:pt>
    <dgm:pt modelId="{D5E8E447-A138-448E-8473-81F88A326E89}" type="parTrans" cxnId="{0BAAEB96-5AA2-428F-A4AA-CA45ED5BFDC0}">
      <dgm:prSet/>
      <dgm:spPr/>
      <dgm:t>
        <a:bodyPr/>
        <a:lstStyle/>
        <a:p>
          <a:endParaRPr lang="es-EC"/>
        </a:p>
      </dgm:t>
    </dgm:pt>
    <dgm:pt modelId="{76245D99-333D-4737-BDDF-26A34CD26CF6}" type="sibTrans" cxnId="{0BAAEB96-5AA2-428F-A4AA-CA45ED5BFDC0}">
      <dgm:prSet/>
      <dgm:spPr/>
      <dgm:t>
        <a:bodyPr/>
        <a:lstStyle/>
        <a:p>
          <a:endParaRPr lang="es-EC"/>
        </a:p>
      </dgm:t>
    </dgm:pt>
    <dgm:pt modelId="{332CB9A6-BBAD-48B5-8E1C-94A368FE6DB1}">
      <dgm:prSet phldrT="[Texto]"/>
      <dgm:spPr/>
      <dgm:t>
        <a:bodyPr/>
        <a:lstStyle/>
        <a:p>
          <a:r>
            <a:rPr lang="es-EC" smtClean="0"/>
            <a:t>Como recomendación final es preciso que los negocios usen la herramienta del e-Commerce para generar rentabilidad ya que en la actualidad los negocios físicos tradicionales van perdiendo espacio en el campo de las ventas, si bien aún generan ingresos esto se irá perdiendo gradualmente ya que la globalización y la necesidad de los usuarios de cada vez más usar medios digitales para realizar todas las cosas, da pie a que las tiendas en línea en unos pocos años serán las únicas que existirán para solventar las necesidades de los futuros compradores. </a:t>
          </a:r>
          <a:endParaRPr lang="es-EC"/>
        </a:p>
      </dgm:t>
    </dgm:pt>
    <dgm:pt modelId="{B8C78E47-B0B7-4E99-A243-DAD5F61F6F60}" type="parTrans" cxnId="{B24A74AD-85BD-4729-BB56-1E683174A5AF}">
      <dgm:prSet/>
      <dgm:spPr/>
      <dgm:t>
        <a:bodyPr/>
        <a:lstStyle/>
        <a:p>
          <a:endParaRPr lang="es-EC"/>
        </a:p>
      </dgm:t>
    </dgm:pt>
    <dgm:pt modelId="{FD36158F-1E53-49DB-A492-EB3875687752}" type="sibTrans" cxnId="{B24A74AD-85BD-4729-BB56-1E683174A5AF}">
      <dgm:prSet/>
      <dgm:spPr/>
      <dgm:t>
        <a:bodyPr/>
        <a:lstStyle/>
        <a:p>
          <a:endParaRPr lang="es-EC"/>
        </a:p>
      </dgm:t>
    </dgm:pt>
    <dgm:pt modelId="{93520DC6-1D28-403B-A447-B0C6B84430C0}" type="pres">
      <dgm:prSet presAssocID="{948F2361-3D1C-49F5-831C-58F06BB3100C}" presName="Name0" presStyleCnt="0">
        <dgm:presLayoutVars>
          <dgm:dir/>
          <dgm:animLvl val="lvl"/>
          <dgm:resizeHandles val="exact"/>
        </dgm:presLayoutVars>
      </dgm:prSet>
      <dgm:spPr/>
      <dgm:t>
        <a:bodyPr/>
        <a:lstStyle/>
        <a:p>
          <a:endParaRPr lang="es-EC"/>
        </a:p>
      </dgm:t>
    </dgm:pt>
    <dgm:pt modelId="{A8AEBE6F-0818-46D4-ADAF-87AB4EA1D5AC}" type="pres">
      <dgm:prSet presAssocID="{BA2B1AAC-2C2B-4A3B-A78D-ACB1D7EA0E71}" presName="vertFlow" presStyleCnt="0"/>
      <dgm:spPr/>
    </dgm:pt>
    <dgm:pt modelId="{38C011FA-99C8-4F96-BD7C-9BBB3652D054}" type="pres">
      <dgm:prSet presAssocID="{BA2B1AAC-2C2B-4A3B-A78D-ACB1D7EA0E71}" presName="header" presStyleLbl="node1" presStyleIdx="0" presStyleCnt="1" custScaleY="53727"/>
      <dgm:spPr/>
      <dgm:t>
        <a:bodyPr/>
        <a:lstStyle/>
        <a:p>
          <a:endParaRPr lang="es-EC"/>
        </a:p>
      </dgm:t>
    </dgm:pt>
    <dgm:pt modelId="{C4DF759D-DA7E-494C-9490-986269D7EF33}" type="pres">
      <dgm:prSet presAssocID="{B8C78E47-B0B7-4E99-A243-DAD5F61F6F60}" presName="parTrans" presStyleLbl="sibTrans2D1" presStyleIdx="0" presStyleCnt="1"/>
      <dgm:spPr/>
      <dgm:t>
        <a:bodyPr/>
        <a:lstStyle/>
        <a:p>
          <a:endParaRPr lang="es-EC"/>
        </a:p>
      </dgm:t>
    </dgm:pt>
    <dgm:pt modelId="{AB22A7EA-9058-4F50-87BB-A11FC081685A}" type="pres">
      <dgm:prSet presAssocID="{332CB9A6-BBAD-48B5-8E1C-94A368FE6DB1}" presName="child" presStyleLbl="alignAccFollowNode1" presStyleIdx="0" presStyleCnt="1">
        <dgm:presLayoutVars>
          <dgm:chMax val="0"/>
          <dgm:bulletEnabled val="1"/>
        </dgm:presLayoutVars>
      </dgm:prSet>
      <dgm:spPr/>
      <dgm:t>
        <a:bodyPr/>
        <a:lstStyle/>
        <a:p>
          <a:endParaRPr lang="es-EC"/>
        </a:p>
      </dgm:t>
    </dgm:pt>
  </dgm:ptLst>
  <dgm:cxnLst>
    <dgm:cxn modelId="{9C2A6EB0-869A-4097-BCDB-5D89F8CB79DC}" type="presOf" srcId="{948F2361-3D1C-49F5-831C-58F06BB3100C}" destId="{93520DC6-1D28-403B-A447-B0C6B84430C0}" srcOrd="0" destOrd="0" presId="urn:microsoft.com/office/officeart/2005/8/layout/lProcess1"/>
    <dgm:cxn modelId="{7F924BD8-CA9A-4DC0-8C08-C645F4D92717}" type="presOf" srcId="{B8C78E47-B0B7-4E99-A243-DAD5F61F6F60}" destId="{C4DF759D-DA7E-494C-9490-986269D7EF33}" srcOrd="0" destOrd="0" presId="urn:microsoft.com/office/officeart/2005/8/layout/lProcess1"/>
    <dgm:cxn modelId="{B24A74AD-85BD-4729-BB56-1E683174A5AF}" srcId="{BA2B1AAC-2C2B-4A3B-A78D-ACB1D7EA0E71}" destId="{332CB9A6-BBAD-48B5-8E1C-94A368FE6DB1}" srcOrd="0" destOrd="0" parTransId="{B8C78E47-B0B7-4E99-A243-DAD5F61F6F60}" sibTransId="{FD36158F-1E53-49DB-A492-EB3875687752}"/>
    <dgm:cxn modelId="{D24E6807-2D9C-424B-942B-ABA8D4322F0F}" type="presOf" srcId="{332CB9A6-BBAD-48B5-8E1C-94A368FE6DB1}" destId="{AB22A7EA-9058-4F50-87BB-A11FC081685A}" srcOrd="0" destOrd="0" presId="urn:microsoft.com/office/officeart/2005/8/layout/lProcess1"/>
    <dgm:cxn modelId="{9F45A6C8-BC76-4992-A458-EE919C181E26}" type="presOf" srcId="{BA2B1AAC-2C2B-4A3B-A78D-ACB1D7EA0E71}" destId="{38C011FA-99C8-4F96-BD7C-9BBB3652D054}" srcOrd="0" destOrd="0" presId="urn:microsoft.com/office/officeart/2005/8/layout/lProcess1"/>
    <dgm:cxn modelId="{0BAAEB96-5AA2-428F-A4AA-CA45ED5BFDC0}" srcId="{948F2361-3D1C-49F5-831C-58F06BB3100C}" destId="{BA2B1AAC-2C2B-4A3B-A78D-ACB1D7EA0E71}" srcOrd="0" destOrd="0" parTransId="{D5E8E447-A138-448E-8473-81F88A326E89}" sibTransId="{76245D99-333D-4737-BDDF-26A34CD26CF6}"/>
    <dgm:cxn modelId="{58A77ECE-7B8A-472F-9381-27728CC30C3C}" type="presParOf" srcId="{93520DC6-1D28-403B-A447-B0C6B84430C0}" destId="{A8AEBE6F-0818-46D4-ADAF-87AB4EA1D5AC}" srcOrd="0" destOrd="0" presId="urn:microsoft.com/office/officeart/2005/8/layout/lProcess1"/>
    <dgm:cxn modelId="{0AF1009C-B142-4197-A677-E71402C0FA3F}" type="presParOf" srcId="{A8AEBE6F-0818-46D4-ADAF-87AB4EA1D5AC}" destId="{38C011FA-99C8-4F96-BD7C-9BBB3652D054}" srcOrd="0" destOrd="0" presId="urn:microsoft.com/office/officeart/2005/8/layout/lProcess1"/>
    <dgm:cxn modelId="{D6E304B4-DEF9-454C-AA93-CBCEE1BCDDB1}" type="presParOf" srcId="{A8AEBE6F-0818-46D4-ADAF-87AB4EA1D5AC}" destId="{C4DF759D-DA7E-494C-9490-986269D7EF33}" srcOrd="1" destOrd="0" presId="urn:microsoft.com/office/officeart/2005/8/layout/lProcess1"/>
    <dgm:cxn modelId="{A60B1B39-E1B5-4E02-AA04-165CDA26FB36}" type="presParOf" srcId="{A8AEBE6F-0818-46D4-ADAF-87AB4EA1D5AC}" destId="{AB22A7EA-9058-4F50-87BB-A11FC081685A}"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0.26271</cdr:x>
      <cdr:y>0.01448</cdr:y>
    </cdr:from>
    <cdr:to>
      <cdr:x>0.75021</cdr:x>
      <cdr:y>0.07885</cdr:y>
    </cdr:to>
    <cdr:sp macro="" textlink="">
      <cdr:nvSpPr>
        <cdr:cNvPr id="2" name="1 CuadroTexto"/>
        <cdr:cNvSpPr txBox="1"/>
      </cdr:nvSpPr>
      <cdr:spPr>
        <a:xfrm xmlns:a="http://schemas.openxmlformats.org/drawingml/2006/main">
          <a:off x="2232248" y="72008"/>
          <a:ext cx="4142260" cy="320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B5B10-DFE1-47D0-96AB-EB3C025697C7}" type="datetimeFigureOut">
              <a:rPr lang="es-EC" smtClean="0"/>
              <a:t>22/02/2017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35CFE-41F4-44E2-803F-6028FC5238FA}" type="slidenum">
              <a:rPr lang="es-EC" smtClean="0"/>
              <a:t>‹Nº›</a:t>
            </a:fld>
            <a:endParaRPr lang="es-EC"/>
          </a:p>
        </p:txBody>
      </p:sp>
    </p:spTree>
    <p:extLst>
      <p:ext uri="{BB962C8B-B14F-4D97-AF65-F5344CB8AC3E}">
        <p14:creationId xmlns:p14="http://schemas.microsoft.com/office/powerpoint/2010/main" val="290394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a:t>
            </a:fld>
            <a:endParaRPr lang="es-EC"/>
          </a:p>
        </p:txBody>
      </p:sp>
    </p:spTree>
    <p:extLst>
      <p:ext uri="{BB962C8B-B14F-4D97-AF65-F5344CB8AC3E}">
        <p14:creationId xmlns:p14="http://schemas.microsoft.com/office/powerpoint/2010/main" val="20423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 investigación se centra principalmente en la actual política cambiaria de China, específicamente en lo que se refiere a la influencia de tipo de cambio chino en los precios de importación al G3.</a:t>
            </a:r>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a:t>
            </a:fld>
            <a:endParaRPr lang="es-EC"/>
          </a:p>
        </p:txBody>
      </p:sp>
    </p:spTree>
    <p:extLst>
      <p:ext uri="{BB962C8B-B14F-4D97-AF65-F5344CB8AC3E}">
        <p14:creationId xmlns:p14="http://schemas.microsoft.com/office/powerpoint/2010/main" val="218870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 importante empezar</a:t>
            </a:r>
            <a:r>
              <a:rPr lang="es-EC" baseline="0" dirty="0" smtClean="0"/>
              <a:t> con un breve vistazo al panorama macroeconómico y comercial de los países que son parte de este estudio. Si bien todos los indicadores influyen de alguna manera en esta investigación, el tiempo no nos permite explicar cada uno de ellos.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a:t>
            </a:fld>
            <a:endParaRPr lang="es-EC"/>
          </a:p>
        </p:txBody>
      </p:sp>
    </p:spTree>
    <p:extLst>
      <p:ext uri="{BB962C8B-B14F-4D97-AF65-F5344CB8AC3E}">
        <p14:creationId xmlns:p14="http://schemas.microsoft.com/office/powerpoint/2010/main" val="299007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2A4392E-F5A0-4F7C-A1E9-6824F8B06282}" type="datetimeFigureOut">
              <a:rPr lang="es-EC" smtClean="0"/>
              <a:t>22/02/2017</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D6F45167-A2E5-439F-84A8-3FF1563B7467}" type="slidenum">
              <a:rPr lang="es-EC" smtClean="0"/>
              <a:t>‹Nº›</a:t>
            </a:fld>
            <a:endParaRPr lang="es-EC"/>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2A4392E-F5A0-4F7C-A1E9-6824F8B06282}" type="datetimeFigureOut">
              <a:rPr lang="es-EC" smtClean="0"/>
              <a:t>22/02/2017</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2A4392E-F5A0-4F7C-A1E9-6824F8B06282}" type="datetimeFigureOut">
              <a:rPr lang="es-EC" smtClean="0"/>
              <a:t>22/02/2017</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D6F45167-A2E5-439F-84A8-3FF1563B7467}"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2A4392E-F5A0-4F7C-A1E9-6824F8B06282}" type="datetimeFigureOut">
              <a:rPr lang="es-EC" smtClean="0"/>
              <a:t>22/02/2017</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6F45167-A2E5-439F-84A8-3FF1563B7467}" type="slidenum">
              <a:rPr lang="es-EC" smtClean="0"/>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2A4392E-F5A0-4F7C-A1E9-6824F8B06282}" type="datetimeFigureOut">
              <a:rPr lang="es-EC" smtClean="0"/>
              <a:t>22/02/2017</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F45167-A2E5-439F-84A8-3FF1563B746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0" y="2786058"/>
            <a:ext cx="7358114" cy="1440160"/>
          </a:xfrm>
        </p:spPr>
        <p:txBody>
          <a:bodyPr>
            <a:noAutofit/>
          </a:bodyPr>
          <a:lstStyle/>
          <a:p>
            <a:pPr algn="ctr"/>
            <a:r>
              <a:rPr lang="es-EC" sz="2400" dirty="0" smtClean="0">
                <a:solidFill>
                  <a:schemeClr val="tx1"/>
                </a:solidFill>
              </a:rPr>
              <a:t>ANALISIS DEL E-COMMERCE EN LA GESTION DE LOS NEGOCIOS INTERNACIONALES CASO PICHINCHA-ECUADOR</a:t>
            </a:r>
            <a:endParaRPr lang="es-ES" sz="2400" dirty="0">
              <a:solidFill>
                <a:schemeClr val="tx1"/>
              </a:solidFill>
            </a:endParaRPr>
          </a:p>
        </p:txBody>
      </p:sp>
      <p:sp>
        <p:nvSpPr>
          <p:cNvPr id="3" name="2 Subtítulo"/>
          <p:cNvSpPr>
            <a:spLocks noGrp="1"/>
          </p:cNvSpPr>
          <p:nvPr>
            <p:ph type="subTitle" idx="1"/>
          </p:nvPr>
        </p:nvSpPr>
        <p:spPr>
          <a:xfrm>
            <a:off x="1500166" y="4286256"/>
            <a:ext cx="6100192" cy="936104"/>
          </a:xfrm>
        </p:spPr>
        <p:txBody>
          <a:bodyPr>
            <a:normAutofit/>
          </a:bodyPr>
          <a:lstStyle/>
          <a:p>
            <a:pPr algn="ctr"/>
            <a:r>
              <a:rPr lang="es-ES" sz="1200" dirty="0" smtClean="0">
                <a:solidFill>
                  <a:schemeClr val="tx1"/>
                </a:solidFill>
              </a:rPr>
              <a:t>AUTOR:</a:t>
            </a:r>
          </a:p>
          <a:p>
            <a:pPr algn="ctr"/>
            <a:r>
              <a:rPr lang="es-ES" sz="2000" dirty="0" smtClean="0">
                <a:solidFill>
                  <a:schemeClr val="tx1"/>
                </a:solidFill>
              </a:rPr>
              <a:t>SÁNCHEZ SUÁREZ JONATHAN JAVIER </a:t>
            </a:r>
            <a:endParaRPr lang="es-ES" sz="2000" dirty="0">
              <a:solidFill>
                <a:schemeClr val="tx1"/>
              </a:solidFill>
            </a:endParaRPr>
          </a:p>
        </p:txBody>
      </p:sp>
      <p:sp>
        <p:nvSpPr>
          <p:cNvPr id="4" name="AutoShape 2" descr="Resultado de imagen par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214290"/>
            <a:ext cx="6099991" cy="7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3143240" y="5857892"/>
            <a:ext cx="4660032" cy="685800"/>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es-ES" dirty="0" smtClean="0">
                <a:solidFill>
                  <a:schemeClr val="tx1"/>
                </a:solidFill>
              </a:rPr>
              <a:t>SANGOLQUÍ, FEBRERO 2017</a:t>
            </a:r>
            <a:endParaRPr lang="es-ES" dirty="0">
              <a:solidFill>
                <a:schemeClr val="tx1"/>
              </a:solidFill>
            </a:endParaRPr>
          </a:p>
        </p:txBody>
      </p:sp>
      <p:sp>
        <p:nvSpPr>
          <p:cNvPr id="7" name="1 Título"/>
          <p:cNvSpPr txBox="1">
            <a:spLocks/>
          </p:cNvSpPr>
          <p:nvPr/>
        </p:nvSpPr>
        <p:spPr>
          <a:xfrm>
            <a:off x="571472" y="1052736"/>
            <a:ext cx="8072494" cy="1733322"/>
          </a:xfrm>
          <a:prstGeom prst="rect">
            <a:avLst/>
          </a:prstGeom>
        </p:spPr>
        <p:txBody>
          <a:bodyPr vert="horz" anchor="b">
            <a:normAutofit lnSpcReduction="1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s-ES" sz="1800" dirty="0" smtClean="0">
                <a:solidFill>
                  <a:schemeClr val="tx1"/>
                </a:solidFill>
              </a:rPr>
              <a:t>DEPARTAMENTO DE CIENCIAS ECONÓMICAS ADMINISTRATIVAS Y DE COMERCIO</a:t>
            </a:r>
          </a:p>
          <a:p>
            <a:pPr algn="ctr"/>
            <a:endParaRPr lang="es-ES" sz="1800" dirty="0">
              <a:solidFill>
                <a:schemeClr val="tx1"/>
              </a:solidFill>
            </a:endParaRPr>
          </a:p>
          <a:p>
            <a:pPr algn="ctr"/>
            <a:r>
              <a:rPr lang="es-ES" sz="1800" dirty="0" smtClean="0">
                <a:solidFill>
                  <a:schemeClr val="tx1"/>
                </a:solidFill>
              </a:rPr>
              <a:t>CARRERA DE COMERCIO EXTERIOR Y NEGOCIACIÓN INTERNACIONAL</a:t>
            </a:r>
          </a:p>
          <a:p>
            <a:pPr algn="ctr"/>
            <a:endParaRPr lang="es-ES" sz="1800" dirty="0">
              <a:solidFill>
                <a:schemeClr val="tx1"/>
              </a:solidFill>
            </a:endParaRPr>
          </a:p>
          <a:p>
            <a:pPr algn="ctr"/>
            <a:r>
              <a:rPr lang="es-ES" sz="1800" dirty="0" smtClean="0">
                <a:solidFill>
                  <a:schemeClr val="tx1"/>
                </a:solidFill>
              </a:rPr>
              <a:t>TRABAJO DE TITULACIÓN</a:t>
            </a:r>
            <a:endParaRPr lang="es-ES" sz="1500" dirty="0">
              <a:solidFill>
                <a:schemeClr val="tx1"/>
              </a:solidFill>
            </a:endParaRPr>
          </a:p>
        </p:txBody>
      </p:sp>
    </p:spTree>
    <p:extLst>
      <p:ext uri="{BB962C8B-B14F-4D97-AF65-F5344CB8AC3E}">
        <p14:creationId xmlns:p14="http://schemas.microsoft.com/office/powerpoint/2010/main" val="387626312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35854641"/>
              </p:ext>
            </p:extLst>
          </p:nvPr>
        </p:nvGraphicFramePr>
        <p:xfrm>
          <a:off x="0" y="116633"/>
          <a:ext cx="9143999" cy="6273882"/>
        </p:xfrm>
        <a:graphic>
          <a:graphicData uri="http://schemas.openxmlformats.org/drawingml/2006/table">
            <a:tbl>
              <a:tblPr firstRow="1" firstCol="1" bandRow="1">
                <a:tableStyleId>{5C22544A-7EE6-4342-B048-85BDC9FD1C3A}</a:tableStyleId>
              </a:tblPr>
              <a:tblGrid>
                <a:gridCol w="1403648"/>
                <a:gridCol w="1368152"/>
                <a:gridCol w="1224136"/>
                <a:gridCol w="1368152"/>
                <a:gridCol w="1296144"/>
                <a:gridCol w="1440160"/>
                <a:gridCol w="1043607"/>
              </a:tblGrid>
              <a:tr h="238764">
                <a:tc gridSpan="7">
                  <a:txBody>
                    <a:bodyPr/>
                    <a:lstStyle/>
                    <a:p>
                      <a:pPr indent="450215" algn="ctr">
                        <a:lnSpc>
                          <a:spcPct val="150000"/>
                        </a:lnSpc>
                        <a:spcAft>
                          <a:spcPts val="800"/>
                        </a:spcAft>
                      </a:pPr>
                      <a:r>
                        <a:rPr lang="es-EC" sz="1050" dirty="0">
                          <a:effectLst/>
                          <a:latin typeface="Arial" pitchFamily="34" charset="0"/>
                          <a:cs typeface="Arial" pitchFamily="34" charset="0"/>
                        </a:rPr>
                        <a:t>Mundo uso de Internet y las estadísticas de población </a:t>
                      </a:r>
                      <a:endParaRPr lang="es-EC" sz="1050" dirty="0">
                        <a:effectLst/>
                        <a:latin typeface="Arial" pitchFamily="34" charset="0"/>
                        <a:ea typeface="Calibri"/>
                        <a:cs typeface="Arial" pitchFamily="34" charset="0"/>
                      </a:endParaRPr>
                    </a:p>
                  </a:txBody>
                  <a:tcPr marL="25009" marR="2500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8764">
                <a:tc gridSpan="7">
                  <a:txBody>
                    <a:bodyPr/>
                    <a:lstStyle/>
                    <a:p>
                      <a:pPr indent="450215" algn="ctr">
                        <a:lnSpc>
                          <a:spcPct val="150000"/>
                        </a:lnSpc>
                        <a:spcAft>
                          <a:spcPts val="800"/>
                        </a:spcAft>
                      </a:pPr>
                      <a:r>
                        <a:rPr lang="es-EC" sz="1050">
                          <a:effectLst/>
                          <a:latin typeface="Arial" pitchFamily="34" charset="0"/>
                          <a:cs typeface="Arial" pitchFamily="34" charset="0"/>
                        </a:rPr>
                        <a:t>30 de junio de, 2016 – Actualización</a:t>
                      </a:r>
                      <a:endParaRPr lang="es-EC" sz="1050">
                        <a:effectLst/>
                        <a:latin typeface="Arial" pitchFamily="34" charset="0"/>
                        <a:ea typeface="Calibri"/>
                        <a:cs typeface="Arial" pitchFamily="34" charset="0"/>
                      </a:endParaRPr>
                    </a:p>
                  </a:txBody>
                  <a:tcPr marL="25009" marR="2500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16292">
                <a:tc rowSpan="2">
                  <a:txBody>
                    <a:bodyPr/>
                    <a:lstStyle/>
                    <a:p>
                      <a:pPr indent="450215" algn="ctr">
                        <a:lnSpc>
                          <a:spcPct val="150000"/>
                        </a:lnSpc>
                        <a:spcAft>
                          <a:spcPts val="800"/>
                        </a:spcAft>
                      </a:pPr>
                      <a:r>
                        <a:rPr lang="es-EC" sz="1050">
                          <a:effectLst/>
                          <a:latin typeface="Arial" pitchFamily="34" charset="0"/>
                          <a:cs typeface="Arial" pitchFamily="34" charset="0"/>
                        </a:rPr>
                        <a:t>Regiones del mundo</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Población </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Población </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Los usuarios de Internet </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dirty="0">
                          <a:effectLst/>
                          <a:latin typeface="Arial" pitchFamily="34" charset="0"/>
                          <a:cs typeface="Arial" pitchFamily="34" charset="0"/>
                        </a:rPr>
                        <a:t>Penetración </a:t>
                      </a:r>
                      <a:endParaRPr lang="es-EC" sz="1050" dirty="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dirty="0">
                          <a:effectLst/>
                          <a:latin typeface="Arial" pitchFamily="34" charset="0"/>
                          <a:cs typeface="Arial" pitchFamily="34" charset="0"/>
                        </a:rPr>
                        <a:t>Crecimiento </a:t>
                      </a:r>
                      <a:endParaRPr lang="es-EC" sz="1050" dirty="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Usuarios% </a:t>
                      </a:r>
                      <a:endParaRPr lang="es-EC" sz="1050">
                        <a:effectLst/>
                        <a:latin typeface="Arial" pitchFamily="34" charset="0"/>
                        <a:ea typeface="Calibri"/>
                        <a:cs typeface="Arial" pitchFamily="34" charset="0"/>
                      </a:endParaRPr>
                    </a:p>
                  </a:txBody>
                  <a:tcPr marL="25009" marR="25009" marT="0" marB="0" anchor="ctr"/>
                </a:tc>
              </a:tr>
              <a:tr h="571956">
                <a:tc vMerge="1">
                  <a:txBody>
                    <a:bodyPr/>
                    <a:lstStyle/>
                    <a:p>
                      <a:endParaRPr lang="es-EC"/>
                    </a:p>
                  </a:txBody>
                  <a:tcPr/>
                </a:tc>
                <a:tc>
                  <a:txBody>
                    <a:bodyPr/>
                    <a:lstStyle/>
                    <a:p>
                      <a:pPr indent="450215" algn="ctr">
                        <a:lnSpc>
                          <a:spcPct val="150000"/>
                        </a:lnSpc>
                        <a:spcAft>
                          <a:spcPts val="800"/>
                        </a:spcAft>
                      </a:pPr>
                      <a:r>
                        <a:rPr lang="es-EC" sz="1050">
                          <a:effectLst/>
                          <a:latin typeface="Arial" pitchFamily="34" charset="0"/>
                          <a:cs typeface="Arial" pitchFamily="34" charset="0"/>
                        </a:rPr>
                        <a:t>(2016 est.)</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 del Mundial</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30 de junio de el año 2016</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dirty="0">
                          <a:effectLst/>
                          <a:latin typeface="Arial" pitchFamily="34" charset="0"/>
                          <a:cs typeface="Arial" pitchFamily="34" charset="0"/>
                        </a:rPr>
                        <a:t>(% de la población)</a:t>
                      </a:r>
                      <a:endParaRPr lang="es-EC" sz="1050" dirty="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2000-2016</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ctr">
                        <a:lnSpc>
                          <a:spcPct val="150000"/>
                        </a:lnSpc>
                        <a:spcAft>
                          <a:spcPts val="800"/>
                        </a:spcAft>
                      </a:pPr>
                      <a:r>
                        <a:rPr lang="es-EC" sz="1050">
                          <a:effectLst/>
                          <a:latin typeface="Arial" pitchFamily="34" charset="0"/>
                          <a:cs typeface="Arial" pitchFamily="34" charset="0"/>
                        </a:rPr>
                        <a:t>de la Tabla</a:t>
                      </a:r>
                      <a:endParaRPr lang="es-EC" sz="1050">
                        <a:effectLst/>
                        <a:latin typeface="Arial" pitchFamily="34" charset="0"/>
                        <a:ea typeface="Calibri"/>
                        <a:cs typeface="Arial" pitchFamily="34" charset="0"/>
                      </a:endParaRPr>
                    </a:p>
                  </a:txBody>
                  <a:tcPr marL="25009" marR="25009" marT="0" marB="0" anchor="ctr"/>
                </a:tc>
              </a:tr>
              <a:tr h="533132">
                <a:tc>
                  <a:txBody>
                    <a:bodyPr/>
                    <a:lstStyle/>
                    <a:p>
                      <a:pPr indent="450215" algn="l">
                        <a:lnSpc>
                          <a:spcPct val="150000"/>
                        </a:lnSpc>
                        <a:spcAft>
                          <a:spcPts val="800"/>
                        </a:spcAft>
                      </a:pPr>
                      <a:r>
                        <a:rPr lang="es-EC" sz="1050">
                          <a:effectLst/>
                          <a:latin typeface="Arial" pitchFamily="34" charset="0"/>
                          <a:cs typeface="Arial" pitchFamily="34" charset="0"/>
                        </a:rPr>
                        <a:t>África </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a:effectLst/>
                          <a:latin typeface="Arial" pitchFamily="34" charset="0"/>
                          <a:cs typeface="Arial" pitchFamily="34" charset="0"/>
                        </a:rPr>
                        <a:t>1185529578</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16,20%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339283342</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28,60%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7,415.6%</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9,40%</a:t>
                      </a:r>
                      <a:endParaRPr lang="es-EC" sz="1050">
                        <a:effectLst/>
                        <a:latin typeface="Arial" pitchFamily="34" charset="0"/>
                        <a:ea typeface="Calibri"/>
                        <a:cs typeface="Arial" pitchFamily="34" charset="0"/>
                      </a:endParaRPr>
                    </a:p>
                  </a:txBody>
                  <a:tcPr marL="25009" marR="25009" marT="0" marB="0" anchor="ctr"/>
                </a:tc>
              </a:tr>
              <a:tr h="528870">
                <a:tc>
                  <a:txBody>
                    <a:bodyPr/>
                    <a:lstStyle/>
                    <a:p>
                      <a:pPr indent="450215" algn="l">
                        <a:lnSpc>
                          <a:spcPct val="150000"/>
                        </a:lnSpc>
                        <a:spcAft>
                          <a:spcPts val="800"/>
                        </a:spcAft>
                      </a:pPr>
                      <a:r>
                        <a:rPr lang="es-EC" sz="1050">
                          <a:effectLst/>
                          <a:latin typeface="Arial" pitchFamily="34" charset="0"/>
                          <a:cs typeface="Arial" pitchFamily="34" charset="0"/>
                        </a:rPr>
                        <a:t>Asia</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dirty="0">
                          <a:effectLst/>
                          <a:latin typeface="Arial" pitchFamily="34" charset="0"/>
                          <a:cs typeface="Arial" pitchFamily="34" charset="0"/>
                        </a:rPr>
                        <a:t>4052652889</a:t>
                      </a:r>
                      <a:endParaRPr lang="es-EC" sz="1050" dirty="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55,20%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1792163654</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44,20%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1,467.9%</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49,60%</a:t>
                      </a:r>
                      <a:endParaRPr lang="es-EC" sz="1050">
                        <a:effectLst/>
                        <a:latin typeface="Arial" pitchFamily="34" charset="0"/>
                        <a:ea typeface="Calibri"/>
                        <a:cs typeface="Arial" pitchFamily="34" charset="0"/>
                      </a:endParaRPr>
                    </a:p>
                  </a:txBody>
                  <a:tcPr marL="25009" marR="25009" marT="0" marB="0" anchor="ctr"/>
                </a:tc>
              </a:tr>
              <a:tr h="535025">
                <a:tc>
                  <a:txBody>
                    <a:bodyPr/>
                    <a:lstStyle/>
                    <a:p>
                      <a:pPr indent="450215" algn="l">
                        <a:lnSpc>
                          <a:spcPct val="150000"/>
                        </a:lnSpc>
                        <a:spcAft>
                          <a:spcPts val="800"/>
                        </a:spcAft>
                      </a:pPr>
                      <a:r>
                        <a:rPr lang="es-EC" sz="1050">
                          <a:effectLst/>
                          <a:latin typeface="Arial" pitchFamily="34" charset="0"/>
                          <a:cs typeface="Arial" pitchFamily="34" charset="0"/>
                        </a:rPr>
                        <a:t>Europa</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a:effectLst/>
                          <a:latin typeface="Arial" pitchFamily="34" charset="0"/>
                          <a:cs typeface="Arial" pitchFamily="34" charset="0"/>
                        </a:rPr>
                        <a:t>832073224</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11,30%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614979903</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73,90%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485,20%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17,00%</a:t>
                      </a:r>
                      <a:endParaRPr lang="es-EC" sz="1050">
                        <a:effectLst/>
                        <a:latin typeface="Arial" pitchFamily="34" charset="0"/>
                        <a:ea typeface="Calibri"/>
                        <a:cs typeface="Arial" pitchFamily="34" charset="0"/>
                      </a:endParaRPr>
                    </a:p>
                  </a:txBody>
                  <a:tcPr marL="25009" marR="25009" marT="0" marB="0" anchor="ctr"/>
                </a:tc>
              </a:tr>
              <a:tr h="560121">
                <a:tc>
                  <a:txBody>
                    <a:bodyPr/>
                    <a:lstStyle/>
                    <a:p>
                      <a:pPr indent="450215" algn="l">
                        <a:lnSpc>
                          <a:spcPct val="150000"/>
                        </a:lnSpc>
                        <a:spcAft>
                          <a:spcPts val="800"/>
                        </a:spcAft>
                      </a:pPr>
                      <a:r>
                        <a:rPr lang="es-EC" sz="1050">
                          <a:effectLst/>
                          <a:latin typeface="Arial" pitchFamily="34" charset="0"/>
                          <a:cs typeface="Arial" pitchFamily="34" charset="0"/>
                        </a:rPr>
                        <a:t>América Latina / Caribe </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a:effectLst/>
                          <a:latin typeface="Arial" pitchFamily="34" charset="0"/>
                          <a:cs typeface="Arial" pitchFamily="34" charset="0"/>
                        </a:rPr>
                        <a:t>626054392</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8,50%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384751302</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61,50%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2,029.4%</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10,70%</a:t>
                      </a:r>
                      <a:endParaRPr lang="es-EC" sz="1050">
                        <a:effectLst/>
                        <a:latin typeface="Arial" pitchFamily="34" charset="0"/>
                        <a:ea typeface="Calibri"/>
                        <a:cs typeface="Arial" pitchFamily="34" charset="0"/>
                      </a:endParaRPr>
                    </a:p>
                  </a:txBody>
                  <a:tcPr marL="25009" marR="25009" marT="0" marB="0" anchor="ctr"/>
                </a:tc>
              </a:tr>
              <a:tr h="487677">
                <a:tc>
                  <a:txBody>
                    <a:bodyPr/>
                    <a:lstStyle/>
                    <a:p>
                      <a:pPr indent="450215" algn="l">
                        <a:lnSpc>
                          <a:spcPct val="150000"/>
                        </a:lnSpc>
                        <a:spcAft>
                          <a:spcPts val="800"/>
                        </a:spcAft>
                      </a:pPr>
                      <a:r>
                        <a:rPr lang="es-EC" sz="1050">
                          <a:effectLst/>
                          <a:latin typeface="Arial" pitchFamily="34" charset="0"/>
                          <a:cs typeface="Arial" pitchFamily="34" charset="0"/>
                        </a:rPr>
                        <a:t>Medio Este </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a:effectLst/>
                          <a:latin typeface="Arial" pitchFamily="34" charset="0"/>
                          <a:cs typeface="Arial" pitchFamily="34" charset="0"/>
                        </a:rPr>
                        <a:t>246700900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3,40%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132589765</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53,70%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3,936.5%</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3,70%</a:t>
                      </a:r>
                      <a:endParaRPr lang="es-EC" sz="1050">
                        <a:effectLst/>
                        <a:latin typeface="Arial" pitchFamily="34" charset="0"/>
                        <a:ea typeface="Calibri"/>
                        <a:cs typeface="Arial" pitchFamily="34" charset="0"/>
                      </a:endParaRPr>
                    </a:p>
                  </a:txBody>
                  <a:tcPr marL="25009" marR="25009" marT="0" marB="0" anchor="ctr"/>
                </a:tc>
              </a:tr>
              <a:tr h="618355">
                <a:tc>
                  <a:txBody>
                    <a:bodyPr/>
                    <a:lstStyle/>
                    <a:p>
                      <a:pPr indent="450215" algn="l">
                        <a:lnSpc>
                          <a:spcPct val="150000"/>
                        </a:lnSpc>
                        <a:spcAft>
                          <a:spcPts val="800"/>
                        </a:spcAft>
                      </a:pPr>
                      <a:r>
                        <a:rPr lang="es-EC" sz="1050">
                          <a:effectLst/>
                          <a:latin typeface="Arial" pitchFamily="34" charset="0"/>
                          <a:cs typeface="Arial" pitchFamily="34" charset="0"/>
                        </a:rPr>
                        <a:t>Norteamérica </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a:effectLst/>
                          <a:latin typeface="Arial" pitchFamily="34" charset="0"/>
                          <a:cs typeface="Arial" pitchFamily="34" charset="0"/>
                        </a:rPr>
                        <a:t>359492293</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4,90%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320067193</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89,00%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196.1%</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8,90%</a:t>
                      </a:r>
                      <a:endParaRPr lang="es-EC" sz="1050">
                        <a:effectLst/>
                        <a:latin typeface="Arial" pitchFamily="34" charset="0"/>
                        <a:ea typeface="Calibri"/>
                        <a:cs typeface="Arial" pitchFamily="34" charset="0"/>
                      </a:endParaRPr>
                    </a:p>
                  </a:txBody>
                  <a:tcPr marL="25009" marR="25009" marT="0" marB="0" anchor="ctr"/>
                </a:tc>
              </a:tr>
              <a:tr h="660969">
                <a:tc>
                  <a:txBody>
                    <a:bodyPr/>
                    <a:lstStyle/>
                    <a:p>
                      <a:pPr indent="450215" algn="l">
                        <a:lnSpc>
                          <a:spcPct val="150000"/>
                        </a:lnSpc>
                        <a:spcAft>
                          <a:spcPts val="800"/>
                        </a:spcAft>
                      </a:pPr>
                      <a:r>
                        <a:rPr lang="es-EC" sz="1050">
                          <a:effectLst/>
                          <a:latin typeface="Arial" pitchFamily="34" charset="0"/>
                          <a:cs typeface="Arial" pitchFamily="34" charset="0"/>
                        </a:rPr>
                        <a:t>Oceanía / Australia </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a:effectLst/>
                          <a:latin typeface="Arial" pitchFamily="34" charset="0"/>
                          <a:cs typeface="Arial" pitchFamily="34" charset="0"/>
                        </a:rPr>
                        <a:t>37590704</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0,50%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27540654</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73,30%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261.4%</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0,80%</a:t>
                      </a:r>
                      <a:endParaRPr lang="es-EC" sz="1050">
                        <a:effectLst/>
                        <a:latin typeface="Arial" pitchFamily="34" charset="0"/>
                        <a:ea typeface="Calibri"/>
                        <a:cs typeface="Arial" pitchFamily="34" charset="0"/>
                      </a:endParaRPr>
                    </a:p>
                  </a:txBody>
                  <a:tcPr marL="25009" marR="25009" marT="0" marB="0" anchor="ctr"/>
                </a:tc>
              </a:tr>
              <a:tr h="581425">
                <a:tc>
                  <a:txBody>
                    <a:bodyPr/>
                    <a:lstStyle/>
                    <a:p>
                      <a:pPr indent="450215" algn="l">
                        <a:lnSpc>
                          <a:spcPct val="150000"/>
                        </a:lnSpc>
                        <a:spcAft>
                          <a:spcPts val="800"/>
                        </a:spcAft>
                      </a:pPr>
                      <a:r>
                        <a:rPr lang="es-EC" sz="1050">
                          <a:effectLst/>
                          <a:latin typeface="Arial" pitchFamily="34" charset="0"/>
                          <a:cs typeface="Arial" pitchFamily="34" charset="0"/>
                        </a:rPr>
                        <a:t>Total </a:t>
                      </a:r>
                      <a:endParaRPr lang="es-EC" sz="1050">
                        <a:effectLst/>
                        <a:latin typeface="Arial" pitchFamily="34" charset="0"/>
                        <a:ea typeface="Calibri"/>
                        <a:cs typeface="Arial" pitchFamily="34" charset="0"/>
                      </a:endParaRPr>
                    </a:p>
                  </a:txBody>
                  <a:tcPr marL="25009" marR="25009" marT="0" marB="0" anchor="b"/>
                </a:tc>
                <a:tc>
                  <a:txBody>
                    <a:bodyPr/>
                    <a:lstStyle/>
                    <a:p>
                      <a:pPr indent="450215" algn="r">
                        <a:lnSpc>
                          <a:spcPct val="150000"/>
                        </a:lnSpc>
                        <a:spcAft>
                          <a:spcPts val="800"/>
                        </a:spcAft>
                      </a:pPr>
                      <a:r>
                        <a:rPr lang="es-EC" sz="1050">
                          <a:effectLst/>
                          <a:latin typeface="Arial" pitchFamily="34" charset="0"/>
                          <a:cs typeface="Arial" pitchFamily="34" charset="0"/>
                        </a:rPr>
                        <a:t>7340093980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100,00%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dirty="0">
                          <a:effectLst/>
                          <a:latin typeface="Arial" pitchFamily="34" charset="0"/>
                          <a:cs typeface="Arial" pitchFamily="34" charset="0"/>
                        </a:rPr>
                        <a:t>3611375813</a:t>
                      </a:r>
                      <a:endParaRPr lang="es-EC" sz="1050" dirty="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49,20%</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a:effectLst/>
                          <a:latin typeface="Arial" pitchFamily="34" charset="0"/>
                          <a:cs typeface="Arial" pitchFamily="34" charset="0"/>
                        </a:rPr>
                        <a:t>900.4%</a:t>
                      </a:r>
                      <a:endParaRPr lang="es-EC" sz="1050">
                        <a:effectLst/>
                        <a:latin typeface="Arial" pitchFamily="34" charset="0"/>
                        <a:ea typeface="Calibri"/>
                        <a:cs typeface="Arial" pitchFamily="34" charset="0"/>
                      </a:endParaRPr>
                    </a:p>
                  </a:txBody>
                  <a:tcPr marL="25009" marR="25009" marT="0" marB="0" anchor="ctr"/>
                </a:tc>
                <a:tc>
                  <a:txBody>
                    <a:bodyPr/>
                    <a:lstStyle/>
                    <a:p>
                      <a:pPr indent="450215" algn="r">
                        <a:lnSpc>
                          <a:spcPct val="150000"/>
                        </a:lnSpc>
                        <a:spcAft>
                          <a:spcPts val="800"/>
                        </a:spcAft>
                      </a:pPr>
                      <a:r>
                        <a:rPr lang="es-EC" sz="1050" dirty="0">
                          <a:effectLst/>
                          <a:latin typeface="Arial" pitchFamily="34" charset="0"/>
                          <a:cs typeface="Arial" pitchFamily="34" charset="0"/>
                        </a:rPr>
                        <a:t>100,00%</a:t>
                      </a:r>
                      <a:endParaRPr lang="es-EC" sz="1050" dirty="0">
                        <a:effectLst/>
                        <a:latin typeface="Arial" pitchFamily="34" charset="0"/>
                        <a:ea typeface="Calibri"/>
                        <a:cs typeface="Arial" pitchFamily="34" charset="0"/>
                      </a:endParaRPr>
                    </a:p>
                  </a:txBody>
                  <a:tcPr marL="25009" marR="25009" marT="0" marB="0" anchor="ctr"/>
                </a:tc>
              </a:tr>
            </a:tbl>
          </a:graphicData>
        </a:graphic>
      </p:graphicFrame>
      <p:sp>
        <p:nvSpPr>
          <p:cNvPr id="5" name="4 CuadroTexto"/>
          <p:cNvSpPr txBox="1"/>
          <p:nvPr/>
        </p:nvSpPr>
        <p:spPr>
          <a:xfrm>
            <a:off x="251520" y="6387982"/>
            <a:ext cx="4608512" cy="630942"/>
          </a:xfrm>
          <a:prstGeom prst="rect">
            <a:avLst/>
          </a:prstGeom>
          <a:noFill/>
        </p:spPr>
        <p:txBody>
          <a:bodyPr wrap="square" rtlCol="0">
            <a:spAutoFit/>
          </a:bodyPr>
          <a:lstStyle/>
          <a:p>
            <a:r>
              <a:rPr lang="es-EC" sz="800" b="1" dirty="0"/>
              <a:t>Tabla 1 Uso de internet y las estadísticas de población </a:t>
            </a:r>
            <a:r>
              <a:rPr lang="es-EC" sz="800" b="1" dirty="0" smtClean="0"/>
              <a:t>mundial</a:t>
            </a:r>
          </a:p>
          <a:p>
            <a:r>
              <a:rPr lang="es-EC" sz="800" b="1" dirty="0" smtClean="0"/>
              <a:t>Fuente</a:t>
            </a:r>
            <a:r>
              <a:rPr lang="es-EC" sz="800" b="1" dirty="0"/>
              <a:t>:</a:t>
            </a:r>
            <a:r>
              <a:rPr lang="es-EC" sz="800" dirty="0"/>
              <a:t> </a:t>
            </a:r>
            <a:r>
              <a:rPr lang="es-EC" sz="800" dirty="0" err="1"/>
              <a:t>internetworldstats</a:t>
            </a:r>
            <a:endParaRPr lang="es-EC" sz="800" dirty="0"/>
          </a:p>
          <a:p>
            <a:r>
              <a:rPr lang="es-EC" sz="800" b="1" dirty="0"/>
              <a:t>Elaborado por:</a:t>
            </a:r>
            <a:r>
              <a:rPr lang="es-EC" sz="800" dirty="0"/>
              <a:t> Jonathan Sánchez </a:t>
            </a:r>
          </a:p>
          <a:p>
            <a:endParaRPr lang="es-EC" sz="1100" dirty="0"/>
          </a:p>
        </p:txBody>
      </p:sp>
      <p:sp>
        <p:nvSpPr>
          <p:cNvPr id="2" name="1 Rectángulo"/>
          <p:cNvSpPr/>
          <p:nvPr/>
        </p:nvSpPr>
        <p:spPr>
          <a:xfrm>
            <a:off x="0" y="3429000"/>
            <a:ext cx="9144000" cy="648072"/>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56707777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Uso de internet América Latina </a:t>
            </a:r>
            <a:endParaRPr lang="es-EC" dirty="0"/>
          </a:p>
        </p:txBody>
      </p:sp>
      <p:pic>
        <p:nvPicPr>
          <p:cNvPr id="3074" name="Picture 2" descr="Resultado de imagen para america del s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298" y="1493041"/>
            <a:ext cx="3461621" cy="43924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93041"/>
            <a:ext cx="401211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1342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53906219"/>
              </p:ext>
            </p:extLst>
          </p:nvPr>
        </p:nvGraphicFramePr>
        <p:xfrm>
          <a:off x="0" y="-2"/>
          <a:ext cx="9144000" cy="6464450"/>
        </p:xfrm>
        <a:graphic>
          <a:graphicData uri="http://schemas.openxmlformats.org/drawingml/2006/table">
            <a:tbl>
              <a:tblPr firstRow="1" firstCol="1" bandRow="1">
                <a:tableStyleId>{5C22544A-7EE6-4342-B048-85BDC9FD1C3A}</a:tableStyleId>
              </a:tblPr>
              <a:tblGrid>
                <a:gridCol w="1581517"/>
                <a:gridCol w="1089617"/>
                <a:gridCol w="1357489"/>
                <a:gridCol w="1159206"/>
                <a:gridCol w="1357489"/>
                <a:gridCol w="1299341"/>
                <a:gridCol w="1299341"/>
              </a:tblGrid>
              <a:tr h="200343">
                <a:tc gridSpan="7">
                  <a:txBody>
                    <a:bodyPr/>
                    <a:lstStyle/>
                    <a:p>
                      <a:pPr indent="450215" algn="ctr">
                        <a:lnSpc>
                          <a:spcPct val="150000"/>
                        </a:lnSpc>
                        <a:spcAft>
                          <a:spcPts val="0"/>
                        </a:spcAft>
                      </a:pPr>
                      <a:r>
                        <a:rPr lang="es-EC" sz="900" dirty="0">
                          <a:effectLst/>
                          <a:latin typeface="Arial" pitchFamily="34" charset="0"/>
                          <a:cs typeface="Arial" pitchFamily="34" charset="0"/>
                        </a:rPr>
                        <a:t>Uso de Internet y Estadística de población de América del Sur </a:t>
                      </a:r>
                      <a:endParaRPr lang="es-EC" sz="900" dirty="0">
                        <a:effectLst/>
                        <a:latin typeface="Arial" pitchFamily="34" charset="0"/>
                        <a:ea typeface="Calibri"/>
                        <a:cs typeface="Arial" pitchFamily="34" charset="0"/>
                      </a:endParaRPr>
                    </a:p>
                  </a:txBody>
                  <a:tcPr marL="20001" marR="2000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343">
                <a:tc gridSpan="7">
                  <a:txBody>
                    <a:bodyPr/>
                    <a:lstStyle/>
                    <a:p>
                      <a:pPr indent="450215" algn="ctr">
                        <a:lnSpc>
                          <a:spcPct val="150000"/>
                        </a:lnSpc>
                        <a:spcAft>
                          <a:spcPts val="0"/>
                        </a:spcAft>
                      </a:pPr>
                      <a:r>
                        <a:rPr lang="es-EC" sz="900">
                          <a:effectLst/>
                          <a:latin typeface="Arial" pitchFamily="34" charset="0"/>
                          <a:cs typeface="Arial" pitchFamily="34" charset="0"/>
                        </a:rPr>
                        <a:t>30 de junio de, el año 2016</a:t>
                      </a:r>
                      <a:endParaRPr lang="es-EC" sz="900">
                        <a:effectLst/>
                        <a:latin typeface="Arial" pitchFamily="34" charset="0"/>
                        <a:ea typeface="Calibri"/>
                        <a:cs typeface="Arial" pitchFamily="34" charset="0"/>
                      </a:endParaRPr>
                    </a:p>
                  </a:txBody>
                  <a:tcPr marL="20001" marR="2000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6765">
                <a:tc rowSpan="2">
                  <a:txBody>
                    <a:bodyPr/>
                    <a:lstStyle/>
                    <a:p>
                      <a:pPr indent="450215" algn="ctr">
                        <a:lnSpc>
                          <a:spcPct val="150000"/>
                        </a:lnSpc>
                        <a:spcAft>
                          <a:spcPts val="0"/>
                        </a:spcAft>
                      </a:pPr>
                      <a:r>
                        <a:rPr lang="es-EC" sz="900">
                          <a:effectLst/>
                        </a:rPr>
                        <a:t>SUDAMERICA</a:t>
                      </a:r>
                      <a:endParaRPr lang="es-EC" sz="900">
                        <a:effectLst/>
                        <a:latin typeface="Calibri"/>
                        <a:ea typeface="Calibri"/>
                        <a:cs typeface="Times New Roman"/>
                      </a:endParaRPr>
                    </a:p>
                  </a:txBody>
                  <a:tcPr marL="20001" marR="20001" marT="0" marB="0" anchor="ctr"/>
                </a:tc>
                <a:tc>
                  <a:txBody>
                    <a:bodyPr/>
                    <a:lstStyle/>
                    <a:p>
                      <a:pPr indent="450215" algn="ctr">
                        <a:lnSpc>
                          <a:spcPct val="150000"/>
                        </a:lnSpc>
                        <a:spcAft>
                          <a:spcPts val="0"/>
                        </a:spcAft>
                      </a:pPr>
                      <a:r>
                        <a:rPr lang="es-EC" sz="900">
                          <a:effectLst/>
                          <a:latin typeface="Arial" pitchFamily="34" charset="0"/>
                          <a:cs typeface="Arial" pitchFamily="34" charset="0"/>
                        </a:rPr>
                        <a:t>Población </a:t>
                      </a:r>
                      <a:endParaRPr lang="es-EC" sz="900">
                        <a:effectLst/>
                        <a:latin typeface="Arial" pitchFamily="34" charset="0"/>
                        <a:ea typeface="Calibri"/>
                        <a:cs typeface="Arial" pitchFamily="34" charset="0"/>
                      </a:endParaRPr>
                    </a:p>
                  </a:txBody>
                  <a:tcPr marL="20001" marR="20001" marT="0" marB="0" anchor="ctr"/>
                </a:tc>
                <a:tc>
                  <a:txBody>
                    <a:bodyPr/>
                    <a:lstStyle/>
                    <a:p>
                      <a:pPr indent="450215" algn="ctr">
                        <a:lnSpc>
                          <a:spcPct val="150000"/>
                        </a:lnSpc>
                        <a:spcAft>
                          <a:spcPts val="0"/>
                        </a:spcAft>
                      </a:pPr>
                      <a:r>
                        <a:rPr lang="es-EC" sz="900">
                          <a:effectLst/>
                        </a:rPr>
                        <a:t>Pop%. </a:t>
                      </a:r>
                      <a:endParaRPr lang="es-EC" sz="900">
                        <a:effectLst/>
                        <a:latin typeface="Calibri"/>
                        <a:ea typeface="Calibri"/>
                        <a:cs typeface="Times New Roman"/>
                      </a:endParaRPr>
                    </a:p>
                  </a:txBody>
                  <a:tcPr marL="20001" marR="20001" marT="0" marB="0" anchor="ctr"/>
                </a:tc>
                <a:tc rowSpan="2">
                  <a:txBody>
                    <a:bodyPr/>
                    <a:lstStyle/>
                    <a:p>
                      <a:pPr indent="450215" algn="ctr">
                        <a:lnSpc>
                          <a:spcPct val="150000"/>
                        </a:lnSpc>
                        <a:spcAft>
                          <a:spcPts val="0"/>
                        </a:spcAft>
                      </a:pPr>
                      <a:r>
                        <a:rPr lang="es-EC" sz="900">
                          <a:effectLst/>
                        </a:rPr>
                        <a:t>Uso de Internet,30-Jun-2016</a:t>
                      </a:r>
                      <a:endParaRPr lang="es-EC" sz="900">
                        <a:effectLst/>
                        <a:latin typeface="Calibri"/>
                        <a:ea typeface="Calibri"/>
                        <a:cs typeface="Times New Roman"/>
                      </a:endParaRPr>
                    </a:p>
                  </a:txBody>
                  <a:tcPr marL="20001" marR="20001" marT="0" marB="0" anchor="ctr"/>
                </a:tc>
                <a:tc>
                  <a:txBody>
                    <a:bodyPr/>
                    <a:lstStyle/>
                    <a:p>
                      <a:pPr indent="450215" algn="ctr">
                        <a:lnSpc>
                          <a:spcPct val="150000"/>
                        </a:lnSpc>
                        <a:spcAft>
                          <a:spcPts val="0"/>
                        </a:spcAft>
                      </a:pPr>
                      <a:r>
                        <a:rPr lang="es-EC" sz="900">
                          <a:effectLst/>
                        </a:rPr>
                        <a:t>% Población </a:t>
                      </a:r>
                      <a:endParaRPr lang="es-EC" sz="900">
                        <a:effectLst/>
                        <a:latin typeface="Calibri"/>
                        <a:ea typeface="Calibri"/>
                        <a:cs typeface="Times New Roman"/>
                      </a:endParaRPr>
                    </a:p>
                  </a:txBody>
                  <a:tcPr marL="20001" marR="20001" marT="0" marB="0" anchor="ctr"/>
                </a:tc>
                <a:tc>
                  <a:txBody>
                    <a:bodyPr/>
                    <a:lstStyle/>
                    <a:p>
                      <a:pPr indent="450215" algn="ctr">
                        <a:lnSpc>
                          <a:spcPct val="150000"/>
                        </a:lnSpc>
                        <a:spcAft>
                          <a:spcPts val="0"/>
                        </a:spcAft>
                      </a:pPr>
                      <a:r>
                        <a:rPr lang="es-EC" sz="900">
                          <a:effectLst/>
                        </a:rPr>
                        <a:t>% De usuarios </a:t>
                      </a:r>
                      <a:endParaRPr lang="es-EC" sz="900">
                        <a:effectLst/>
                        <a:latin typeface="Calibri"/>
                        <a:ea typeface="Calibri"/>
                        <a:cs typeface="Times New Roman"/>
                      </a:endParaRPr>
                    </a:p>
                  </a:txBody>
                  <a:tcPr marL="20001" marR="20001" marT="0" marB="0" anchor="ctr"/>
                </a:tc>
                <a:tc>
                  <a:txBody>
                    <a:bodyPr/>
                    <a:lstStyle/>
                    <a:p>
                      <a:pPr indent="450215" algn="ctr">
                        <a:lnSpc>
                          <a:spcPct val="150000"/>
                        </a:lnSpc>
                        <a:spcAft>
                          <a:spcPts val="0"/>
                        </a:spcAft>
                      </a:pPr>
                      <a:r>
                        <a:rPr lang="es-EC" sz="900">
                          <a:effectLst/>
                        </a:rPr>
                        <a:t>Crecimiento </a:t>
                      </a:r>
                      <a:endParaRPr lang="es-EC" sz="900">
                        <a:effectLst/>
                        <a:latin typeface="Calibri"/>
                        <a:ea typeface="Calibri"/>
                        <a:cs typeface="Times New Roman"/>
                      </a:endParaRPr>
                    </a:p>
                  </a:txBody>
                  <a:tcPr marL="20001" marR="20001" marT="0" marB="0" anchor="ctr"/>
                </a:tc>
              </a:tr>
              <a:tr h="456765">
                <a:tc vMerge="1">
                  <a:txBody>
                    <a:bodyPr/>
                    <a:lstStyle/>
                    <a:p>
                      <a:endParaRPr lang="es-EC"/>
                    </a:p>
                  </a:txBody>
                  <a:tcPr/>
                </a:tc>
                <a:tc>
                  <a:txBody>
                    <a:bodyPr/>
                    <a:lstStyle/>
                    <a:p>
                      <a:pPr indent="450215" algn="ctr">
                        <a:lnSpc>
                          <a:spcPct val="150000"/>
                        </a:lnSpc>
                        <a:spcAft>
                          <a:spcPts val="0"/>
                        </a:spcAft>
                      </a:pPr>
                      <a:r>
                        <a:rPr lang="es-EC" sz="900">
                          <a:effectLst/>
                          <a:latin typeface="Arial" pitchFamily="34" charset="0"/>
                          <a:cs typeface="Arial" pitchFamily="34" charset="0"/>
                        </a:rPr>
                        <a:t>(2016 est.)</a:t>
                      </a:r>
                      <a:endParaRPr lang="es-EC" sz="900">
                        <a:effectLst/>
                        <a:latin typeface="Arial" pitchFamily="34" charset="0"/>
                        <a:ea typeface="Calibri"/>
                        <a:cs typeface="Arial" pitchFamily="34" charset="0"/>
                      </a:endParaRPr>
                    </a:p>
                  </a:txBody>
                  <a:tcPr marL="20001" marR="20001" marT="0" marB="0" anchor="ctr"/>
                </a:tc>
                <a:tc>
                  <a:txBody>
                    <a:bodyPr/>
                    <a:lstStyle/>
                    <a:p>
                      <a:pPr indent="450215" algn="ctr">
                        <a:lnSpc>
                          <a:spcPct val="150000"/>
                        </a:lnSpc>
                        <a:spcAft>
                          <a:spcPts val="0"/>
                        </a:spcAft>
                      </a:pPr>
                      <a:r>
                        <a:rPr lang="es-EC" sz="900">
                          <a:effectLst/>
                        </a:rPr>
                        <a:t>Tabla</a:t>
                      </a:r>
                      <a:endParaRPr lang="es-EC" sz="900">
                        <a:effectLst/>
                        <a:latin typeface="Calibri"/>
                        <a:ea typeface="Calibri"/>
                        <a:cs typeface="Times New Roman"/>
                      </a:endParaRPr>
                    </a:p>
                  </a:txBody>
                  <a:tcPr marL="20001" marR="20001" marT="0" marB="0" anchor="ctr"/>
                </a:tc>
                <a:tc vMerge="1">
                  <a:txBody>
                    <a:bodyPr/>
                    <a:lstStyle/>
                    <a:p>
                      <a:endParaRPr lang="es-EC"/>
                    </a:p>
                  </a:txBody>
                  <a:tcPr/>
                </a:tc>
                <a:tc>
                  <a:txBody>
                    <a:bodyPr/>
                    <a:lstStyle/>
                    <a:p>
                      <a:pPr indent="450215" algn="ctr">
                        <a:lnSpc>
                          <a:spcPct val="150000"/>
                        </a:lnSpc>
                        <a:spcAft>
                          <a:spcPts val="0"/>
                        </a:spcAft>
                      </a:pPr>
                      <a:r>
                        <a:rPr lang="es-EC" sz="900">
                          <a:effectLst/>
                        </a:rPr>
                        <a:t>(penetración)</a:t>
                      </a:r>
                      <a:endParaRPr lang="es-EC" sz="900">
                        <a:effectLst/>
                        <a:latin typeface="Calibri"/>
                        <a:ea typeface="Calibri"/>
                        <a:cs typeface="Times New Roman"/>
                      </a:endParaRPr>
                    </a:p>
                  </a:txBody>
                  <a:tcPr marL="20001" marR="20001" marT="0" marB="0" anchor="ctr"/>
                </a:tc>
                <a:tc>
                  <a:txBody>
                    <a:bodyPr/>
                    <a:lstStyle/>
                    <a:p>
                      <a:pPr indent="450215" algn="ctr">
                        <a:lnSpc>
                          <a:spcPct val="150000"/>
                        </a:lnSpc>
                        <a:spcAft>
                          <a:spcPts val="0"/>
                        </a:spcAft>
                      </a:pPr>
                      <a:r>
                        <a:rPr lang="es-EC" sz="900">
                          <a:effectLst/>
                        </a:rPr>
                        <a:t>Tabla</a:t>
                      </a:r>
                      <a:endParaRPr lang="es-EC" sz="900">
                        <a:effectLst/>
                        <a:latin typeface="Calibri"/>
                        <a:ea typeface="Calibri"/>
                        <a:cs typeface="Times New Roman"/>
                      </a:endParaRPr>
                    </a:p>
                  </a:txBody>
                  <a:tcPr marL="20001" marR="20001" marT="0" marB="0" anchor="ctr"/>
                </a:tc>
                <a:tc>
                  <a:txBody>
                    <a:bodyPr/>
                    <a:lstStyle/>
                    <a:p>
                      <a:pPr indent="450215" algn="ctr">
                        <a:lnSpc>
                          <a:spcPct val="150000"/>
                        </a:lnSpc>
                        <a:spcAft>
                          <a:spcPts val="0"/>
                        </a:spcAft>
                      </a:pPr>
                      <a:r>
                        <a:rPr lang="es-EC" sz="900">
                          <a:effectLst/>
                        </a:rPr>
                        <a:t>(2000-2016)</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Argentina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43833328</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10,60%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34785206</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79,40%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12,60%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1,291.4%</a:t>
                      </a:r>
                      <a:endParaRPr lang="es-EC" sz="900">
                        <a:effectLst/>
                        <a:latin typeface="Calibri"/>
                        <a:ea typeface="Calibri"/>
                        <a:cs typeface="Times New Roman"/>
                      </a:endParaRPr>
                    </a:p>
                  </a:txBody>
                  <a:tcPr marL="20001" marR="20001" marT="0" marB="0" anchor="ctr"/>
                </a:tc>
              </a:tr>
              <a:tr h="456765">
                <a:tc>
                  <a:txBody>
                    <a:bodyPr/>
                    <a:lstStyle/>
                    <a:p>
                      <a:pPr indent="450215" algn="l">
                        <a:lnSpc>
                          <a:spcPct val="150000"/>
                        </a:lnSpc>
                        <a:spcAft>
                          <a:spcPts val="0"/>
                        </a:spcAft>
                      </a:pPr>
                      <a:r>
                        <a:rPr lang="es-EC" sz="900">
                          <a:effectLst/>
                        </a:rPr>
                        <a:t>Brasil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206050242</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49,60%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139111185</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67,50%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50,20%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2,682.2%</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Bolivia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10969649</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2,60%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4,600,000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41,90%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1,70%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3,412.1%</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Chile</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17650114</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4,20%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14108392</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79,90%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5,10%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702,80%</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Ecuador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16080778</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3,90%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13471736</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83,80%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4,90%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7,384.3%</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Colombia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48593405</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11,70%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28475560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58,60%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10,30%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3,143.2%</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Islas Malvinas</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2.912</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2,8</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96,20%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n / A %</a:t>
                      </a:r>
                      <a:endParaRPr lang="es-EC" sz="900">
                        <a:effectLst/>
                        <a:latin typeface="Calibri"/>
                        <a:ea typeface="Calibri"/>
                        <a:cs typeface="Times New Roman"/>
                      </a:endParaRPr>
                    </a:p>
                  </a:txBody>
                  <a:tcPr marL="20001" marR="20001" marT="0" marB="0" anchor="ctr"/>
                </a:tc>
              </a:tr>
              <a:tr h="438150">
                <a:tc>
                  <a:txBody>
                    <a:bodyPr/>
                    <a:lstStyle/>
                    <a:p>
                      <a:pPr indent="450215" algn="l">
                        <a:lnSpc>
                          <a:spcPct val="150000"/>
                        </a:lnSpc>
                        <a:spcAft>
                          <a:spcPts val="0"/>
                        </a:spcAft>
                      </a:pPr>
                      <a:r>
                        <a:rPr lang="es-EC" sz="900">
                          <a:effectLst/>
                        </a:rPr>
                        <a:t>Guayana Francesa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275.812</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0,10%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100.000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36,30%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4,900.0%</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Guayana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735.909</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0,20%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305.007</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41,40%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0,10%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10,066.9%</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Paraguay</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6,862,812</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1,70%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3,149,519</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45,90%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1,10%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15,647.6%</a:t>
                      </a:r>
                      <a:endParaRPr lang="es-EC" sz="900">
                        <a:effectLst/>
                        <a:latin typeface="Calibri"/>
                        <a:ea typeface="Calibri"/>
                        <a:cs typeface="Times New Roman"/>
                      </a:endParaRPr>
                    </a:p>
                  </a:txBody>
                  <a:tcPr marL="20001" marR="20001" marT="0" marB="0" anchor="ctr"/>
                </a:tc>
              </a:tr>
              <a:tr h="438150">
                <a:tc>
                  <a:txBody>
                    <a:bodyPr/>
                    <a:lstStyle/>
                    <a:p>
                      <a:pPr indent="450215" algn="l">
                        <a:lnSpc>
                          <a:spcPct val="150000"/>
                        </a:lnSpc>
                        <a:spcAft>
                          <a:spcPts val="0"/>
                        </a:spcAft>
                      </a:pPr>
                      <a:r>
                        <a:rPr lang="es-EC" sz="900">
                          <a:effectLst/>
                        </a:rPr>
                        <a:t>Peru</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30741062</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7,40%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18.000.000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58,60%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6,50%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620,00%</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Surinam</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585.824</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0,10%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260.000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44,40%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0,10%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2,122.2%</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Venezuela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29680303</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7,10%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18254349</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61,50%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6,60%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1,821.5%</a:t>
                      </a:r>
                      <a:endParaRPr lang="es-EC" sz="900">
                        <a:effectLst/>
                        <a:latin typeface="Calibri"/>
                        <a:ea typeface="Calibri"/>
                        <a:cs typeface="Times New Roman"/>
                      </a:endParaRPr>
                    </a:p>
                  </a:txBody>
                  <a:tcPr marL="20001" marR="20001" marT="0" marB="0" anchor="ctr"/>
                </a:tc>
              </a:tr>
              <a:tr h="304510">
                <a:tc>
                  <a:txBody>
                    <a:bodyPr/>
                    <a:lstStyle/>
                    <a:p>
                      <a:pPr indent="450215" algn="l">
                        <a:lnSpc>
                          <a:spcPct val="150000"/>
                        </a:lnSpc>
                        <a:spcAft>
                          <a:spcPts val="0"/>
                        </a:spcAft>
                      </a:pPr>
                      <a:r>
                        <a:rPr lang="es-EC" sz="900">
                          <a:effectLst/>
                        </a:rPr>
                        <a:t>Uruguay</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latin typeface="Arial" pitchFamily="34" charset="0"/>
                          <a:cs typeface="Arial" pitchFamily="34" charset="0"/>
                        </a:rPr>
                        <a:t>3,351,016</a:t>
                      </a:r>
                      <a:endParaRPr lang="es-EC" sz="90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0,80%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2,400,000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71,60%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0,90%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548,60%</a:t>
                      </a:r>
                      <a:endParaRPr lang="es-EC" sz="900">
                        <a:effectLst/>
                        <a:latin typeface="Calibri"/>
                        <a:ea typeface="Calibri"/>
                        <a:cs typeface="Times New Roman"/>
                      </a:endParaRPr>
                    </a:p>
                  </a:txBody>
                  <a:tcPr marL="20001" marR="20001" marT="0" marB="0" anchor="ctr"/>
                </a:tc>
              </a:tr>
              <a:tr h="456765">
                <a:tc>
                  <a:txBody>
                    <a:bodyPr/>
                    <a:lstStyle/>
                    <a:p>
                      <a:pPr indent="450215" algn="l">
                        <a:lnSpc>
                          <a:spcPct val="150000"/>
                        </a:lnSpc>
                        <a:spcAft>
                          <a:spcPts val="0"/>
                        </a:spcAft>
                      </a:pPr>
                      <a:r>
                        <a:rPr lang="es-EC" sz="900">
                          <a:effectLst/>
                        </a:rPr>
                        <a:t>Total </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dirty="0">
                          <a:effectLst/>
                          <a:latin typeface="Arial" pitchFamily="34" charset="0"/>
                          <a:cs typeface="Arial" pitchFamily="34" charset="0"/>
                        </a:rPr>
                        <a:t>415413166</a:t>
                      </a:r>
                      <a:endParaRPr lang="es-EC" sz="900" dirty="0">
                        <a:effectLst/>
                        <a:latin typeface="Arial" pitchFamily="34" charset="0"/>
                        <a:ea typeface="Calibri"/>
                        <a:cs typeface="Arial" pitchFamily="34" charset="0"/>
                      </a:endParaRPr>
                    </a:p>
                  </a:txBody>
                  <a:tcPr marL="20001" marR="20001" marT="0" marB="0" anchor="ctr"/>
                </a:tc>
                <a:tc>
                  <a:txBody>
                    <a:bodyPr/>
                    <a:lstStyle/>
                    <a:p>
                      <a:pPr indent="450215" algn="r">
                        <a:lnSpc>
                          <a:spcPct val="150000"/>
                        </a:lnSpc>
                        <a:spcAft>
                          <a:spcPts val="0"/>
                        </a:spcAft>
                      </a:pPr>
                      <a:r>
                        <a:rPr lang="es-EC" sz="900">
                          <a:effectLst/>
                        </a:rPr>
                        <a:t>100,00%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277023754</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66,70%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a:effectLst/>
                        </a:rPr>
                        <a:t>100,00%</a:t>
                      </a:r>
                      <a:endParaRPr lang="es-EC" sz="900">
                        <a:effectLst/>
                        <a:latin typeface="Calibri"/>
                        <a:ea typeface="Calibri"/>
                        <a:cs typeface="Times New Roman"/>
                      </a:endParaRPr>
                    </a:p>
                  </a:txBody>
                  <a:tcPr marL="20001" marR="20001" marT="0" marB="0" anchor="ctr"/>
                </a:tc>
                <a:tc>
                  <a:txBody>
                    <a:bodyPr/>
                    <a:lstStyle/>
                    <a:p>
                      <a:pPr indent="450215" algn="r">
                        <a:lnSpc>
                          <a:spcPct val="150000"/>
                        </a:lnSpc>
                        <a:spcAft>
                          <a:spcPts val="0"/>
                        </a:spcAft>
                      </a:pPr>
                      <a:r>
                        <a:rPr lang="es-EC" sz="900" dirty="0">
                          <a:effectLst/>
                        </a:rPr>
                        <a:t>1,838.3%</a:t>
                      </a:r>
                      <a:endParaRPr lang="es-EC" sz="900" dirty="0">
                        <a:effectLst/>
                        <a:latin typeface="Calibri"/>
                        <a:ea typeface="Calibri"/>
                        <a:cs typeface="Times New Roman"/>
                      </a:endParaRPr>
                    </a:p>
                  </a:txBody>
                  <a:tcPr marL="20001" marR="20001" marT="0" marB="0" anchor="ctr"/>
                </a:tc>
              </a:tr>
            </a:tbl>
          </a:graphicData>
        </a:graphic>
      </p:graphicFrame>
      <p:sp>
        <p:nvSpPr>
          <p:cNvPr id="5" name="4 CuadroTexto"/>
          <p:cNvSpPr txBox="1"/>
          <p:nvPr/>
        </p:nvSpPr>
        <p:spPr>
          <a:xfrm>
            <a:off x="251520" y="6453336"/>
            <a:ext cx="4608512" cy="630942"/>
          </a:xfrm>
          <a:prstGeom prst="rect">
            <a:avLst/>
          </a:prstGeom>
          <a:noFill/>
        </p:spPr>
        <p:txBody>
          <a:bodyPr wrap="square" rtlCol="0">
            <a:spAutoFit/>
          </a:bodyPr>
          <a:lstStyle/>
          <a:p>
            <a:r>
              <a:rPr lang="es-EC" sz="800" b="1" dirty="0"/>
              <a:t>Tabla 2 Uso De internet y las estadísticas de población américa del </a:t>
            </a:r>
            <a:r>
              <a:rPr lang="es-EC" sz="800" b="1" dirty="0" smtClean="0"/>
              <a:t>sur</a:t>
            </a:r>
          </a:p>
          <a:p>
            <a:r>
              <a:rPr lang="es-EC" sz="800" b="1" dirty="0" smtClean="0"/>
              <a:t>Fuente</a:t>
            </a:r>
            <a:r>
              <a:rPr lang="es-EC" sz="800" b="1" dirty="0"/>
              <a:t>:</a:t>
            </a:r>
            <a:r>
              <a:rPr lang="es-EC" sz="800" dirty="0"/>
              <a:t> </a:t>
            </a:r>
            <a:r>
              <a:rPr lang="es-EC" sz="800" dirty="0" err="1"/>
              <a:t>internetworldstats</a:t>
            </a:r>
            <a:endParaRPr lang="es-EC" sz="800" dirty="0"/>
          </a:p>
          <a:p>
            <a:r>
              <a:rPr lang="es-EC" sz="800" b="1" dirty="0"/>
              <a:t>Elaborado por:</a:t>
            </a:r>
            <a:r>
              <a:rPr lang="es-EC" sz="800" dirty="0"/>
              <a:t> Jonathan Sánchez </a:t>
            </a:r>
          </a:p>
          <a:p>
            <a:endParaRPr lang="es-EC" sz="1100" dirty="0"/>
          </a:p>
        </p:txBody>
      </p:sp>
      <p:sp>
        <p:nvSpPr>
          <p:cNvPr id="6" name="5 Rectángulo"/>
          <p:cNvSpPr/>
          <p:nvPr/>
        </p:nvSpPr>
        <p:spPr>
          <a:xfrm>
            <a:off x="-14037" y="2708920"/>
            <a:ext cx="9144000" cy="32403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22885910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Caso Pichincha </a:t>
            </a:r>
            <a:endParaRPr lang="es-EC" dirty="0"/>
          </a:p>
        </p:txBody>
      </p:sp>
      <p:pic>
        <p:nvPicPr>
          <p:cNvPr id="7" name="Picture 2" descr="Resultado de imagen para pichin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272808"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08720"/>
            <a:ext cx="365949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482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61590291"/>
              </p:ext>
            </p:extLst>
          </p:nvPr>
        </p:nvGraphicFramePr>
        <p:xfrm>
          <a:off x="323528" y="620688"/>
          <a:ext cx="8496944" cy="497137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11560" y="404664"/>
            <a:ext cx="4608512" cy="369332"/>
          </a:xfrm>
          <a:prstGeom prst="rect">
            <a:avLst/>
          </a:prstGeom>
          <a:noFill/>
        </p:spPr>
        <p:txBody>
          <a:bodyPr wrap="square" rtlCol="0">
            <a:spAutoFit/>
          </a:bodyPr>
          <a:lstStyle/>
          <a:p>
            <a:r>
              <a:rPr lang="es-EC" dirty="0" smtClean="0"/>
              <a:t>INGRESO POR EL USO</a:t>
            </a:r>
            <a:r>
              <a:rPr lang="es-EC" baseline="0" dirty="0" smtClean="0"/>
              <a:t> DE INTERNET </a:t>
            </a:r>
          </a:p>
        </p:txBody>
      </p:sp>
      <p:sp>
        <p:nvSpPr>
          <p:cNvPr id="6" name="5 Rectángulo"/>
          <p:cNvSpPr/>
          <p:nvPr/>
        </p:nvSpPr>
        <p:spPr>
          <a:xfrm>
            <a:off x="467544" y="5574137"/>
            <a:ext cx="4572000" cy="707886"/>
          </a:xfrm>
          <a:prstGeom prst="rect">
            <a:avLst/>
          </a:prstGeom>
        </p:spPr>
        <p:txBody>
          <a:bodyPr>
            <a:spAutoFit/>
          </a:bodyPr>
          <a:lstStyle/>
          <a:p>
            <a:r>
              <a:rPr lang="es-EC" sz="1000" b="1" dirty="0"/>
              <a:t>Figura 3 Uso de internet y total ingresos anuales por uso de internet pichincha</a:t>
            </a:r>
            <a:r>
              <a:rPr lang="es-EC" sz="1000" b="1" i="1" dirty="0"/>
              <a:t> </a:t>
            </a:r>
            <a:endParaRPr lang="es-EC" sz="1000" dirty="0"/>
          </a:p>
          <a:p>
            <a:r>
              <a:rPr lang="es-EC" sz="1000" b="1" i="1" dirty="0"/>
              <a:t>Fuente: </a:t>
            </a:r>
            <a:r>
              <a:rPr lang="es-EC" sz="1000" i="1" dirty="0"/>
              <a:t>Inec.gob.ec</a:t>
            </a:r>
            <a:endParaRPr lang="es-EC" sz="1000" dirty="0"/>
          </a:p>
          <a:p>
            <a:r>
              <a:rPr lang="es-EC" sz="1000" b="1" i="1" dirty="0"/>
              <a:t>Elaborado por: </a:t>
            </a:r>
            <a:r>
              <a:rPr lang="es-EC" sz="1000" i="1" dirty="0"/>
              <a:t>Jonathan Sánchez</a:t>
            </a:r>
            <a:r>
              <a:rPr lang="es-EC" sz="1000" b="1" i="1" dirty="0"/>
              <a:t> </a:t>
            </a:r>
            <a:endParaRPr lang="es-EC" sz="1000" dirty="0"/>
          </a:p>
        </p:txBody>
      </p:sp>
    </p:spTree>
    <p:extLst>
      <p:ext uri="{BB962C8B-B14F-4D97-AF65-F5344CB8AC3E}">
        <p14:creationId xmlns:p14="http://schemas.microsoft.com/office/powerpoint/2010/main" val="262598866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Cantones de Pichincha </a:t>
            </a:r>
            <a:endParaRPr lang="es-EC" dirty="0"/>
          </a:p>
        </p:txBody>
      </p:sp>
      <p:pic>
        <p:nvPicPr>
          <p:cNvPr id="4100" name="Picture 4" descr="Resultado de imagen para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052736"/>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pichin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5754"/>
            <a:ext cx="468051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1675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572366535"/>
              </p:ext>
            </p:extLst>
          </p:nvPr>
        </p:nvGraphicFramePr>
        <p:xfrm>
          <a:off x="1792937" y="1124744"/>
          <a:ext cx="5832648" cy="4680517"/>
        </p:xfrm>
        <a:graphic>
          <a:graphicData uri="http://schemas.openxmlformats.org/drawingml/2006/table">
            <a:tbl>
              <a:tblPr firstRow="1" firstCol="1" bandRow="1">
                <a:tableStyleId>{B301B821-A1FF-4177-AEE7-76D212191A09}</a:tableStyleId>
              </a:tblPr>
              <a:tblGrid>
                <a:gridCol w="5832648"/>
              </a:tblGrid>
              <a:tr h="295670">
                <a:tc>
                  <a:txBody>
                    <a:bodyPr/>
                    <a:lstStyle/>
                    <a:p>
                      <a:pPr indent="450215" algn="ctr">
                        <a:lnSpc>
                          <a:spcPct val="150000"/>
                        </a:lnSpc>
                        <a:spcAft>
                          <a:spcPts val="0"/>
                        </a:spcAft>
                      </a:pPr>
                      <a:r>
                        <a:rPr lang="es-EC" sz="1100" dirty="0">
                          <a:effectLst/>
                        </a:rPr>
                        <a:t>QUITO</a:t>
                      </a:r>
                      <a:endParaRPr lang="es-EC" sz="1100" dirty="0">
                        <a:effectLst/>
                        <a:latin typeface="Calibri"/>
                        <a:ea typeface="Calibri"/>
                        <a:cs typeface="Times New Roman"/>
                      </a:endParaRPr>
                    </a:p>
                  </a:txBody>
                  <a:tcPr marL="44450" marR="44450" marT="0" marB="0"/>
                </a:tc>
              </a:tr>
              <a:tr h="268791">
                <a:tc>
                  <a:txBody>
                    <a:bodyPr/>
                    <a:lstStyle/>
                    <a:p>
                      <a:pPr indent="450215" algn="ctr">
                        <a:lnSpc>
                          <a:spcPct val="150000"/>
                        </a:lnSpc>
                        <a:spcAft>
                          <a:spcPts val="0"/>
                        </a:spcAft>
                      </a:pPr>
                      <a:r>
                        <a:rPr lang="es-EC" sz="1000">
                          <a:effectLst/>
                        </a:rPr>
                        <a:t>3274</a:t>
                      </a:r>
                      <a:endParaRPr lang="es-EC" sz="1100">
                        <a:effectLst/>
                        <a:latin typeface="Calibri"/>
                        <a:ea typeface="Calibri"/>
                        <a:cs typeface="Times New Roman"/>
                      </a:endParaRPr>
                    </a:p>
                  </a:txBody>
                  <a:tcPr marL="44450" marR="44450" marT="0" marB="0"/>
                </a:tc>
              </a:tr>
              <a:tr h="295670">
                <a:tc>
                  <a:txBody>
                    <a:bodyPr/>
                    <a:lstStyle/>
                    <a:p>
                      <a:pPr indent="450215" algn="ctr">
                        <a:lnSpc>
                          <a:spcPct val="150000"/>
                        </a:lnSpc>
                        <a:spcAft>
                          <a:spcPts val="0"/>
                        </a:spcAft>
                      </a:pPr>
                      <a:r>
                        <a:rPr lang="es-EC" sz="1100" u="sng" dirty="0">
                          <a:effectLst/>
                        </a:rPr>
                        <a:t>CAYAMBE</a:t>
                      </a:r>
                      <a:endParaRPr lang="es-EC" sz="1100" u="sng" dirty="0">
                        <a:effectLst/>
                        <a:latin typeface="Calibri"/>
                        <a:ea typeface="Calibri"/>
                        <a:cs typeface="Times New Roman"/>
                      </a:endParaRPr>
                    </a:p>
                  </a:txBody>
                  <a:tcPr marL="44450" marR="44450" marT="0" marB="0"/>
                </a:tc>
              </a:tr>
              <a:tr h="268791">
                <a:tc>
                  <a:txBody>
                    <a:bodyPr/>
                    <a:lstStyle/>
                    <a:p>
                      <a:pPr indent="450215" algn="ctr">
                        <a:lnSpc>
                          <a:spcPct val="150000"/>
                        </a:lnSpc>
                        <a:spcAft>
                          <a:spcPts val="0"/>
                        </a:spcAft>
                      </a:pPr>
                      <a:r>
                        <a:rPr lang="es-EC" sz="1000">
                          <a:effectLst/>
                        </a:rPr>
                        <a:t>235,42</a:t>
                      </a:r>
                      <a:endParaRPr lang="es-EC" sz="1100">
                        <a:effectLst/>
                        <a:latin typeface="Calibri"/>
                        <a:ea typeface="Calibri"/>
                        <a:cs typeface="Times New Roman"/>
                      </a:endParaRPr>
                    </a:p>
                  </a:txBody>
                  <a:tcPr marL="44450" marR="44450" marT="0" marB="0"/>
                </a:tc>
              </a:tr>
              <a:tr h="295670">
                <a:tc>
                  <a:txBody>
                    <a:bodyPr/>
                    <a:lstStyle/>
                    <a:p>
                      <a:pPr indent="450215" algn="ctr">
                        <a:lnSpc>
                          <a:spcPct val="150000"/>
                        </a:lnSpc>
                        <a:spcAft>
                          <a:spcPts val="0"/>
                        </a:spcAft>
                      </a:pPr>
                      <a:r>
                        <a:rPr lang="es-EC" sz="1100" u="sng" dirty="0">
                          <a:effectLst/>
                        </a:rPr>
                        <a:t>MEJIA</a:t>
                      </a:r>
                      <a:endParaRPr lang="es-EC" sz="1100" u="sng" dirty="0">
                        <a:effectLst/>
                        <a:latin typeface="Calibri"/>
                        <a:ea typeface="Calibri"/>
                        <a:cs typeface="Times New Roman"/>
                      </a:endParaRPr>
                    </a:p>
                  </a:txBody>
                  <a:tcPr marL="44450" marR="44450" marT="0" marB="0"/>
                </a:tc>
              </a:tr>
              <a:tr h="268791">
                <a:tc>
                  <a:txBody>
                    <a:bodyPr/>
                    <a:lstStyle/>
                    <a:p>
                      <a:pPr indent="450215" algn="ctr">
                        <a:lnSpc>
                          <a:spcPct val="150000"/>
                        </a:lnSpc>
                        <a:spcAft>
                          <a:spcPts val="0"/>
                        </a:spcAft>
                      </a:pPr>
                      <a:r>
                        <a:rPr lang="es-EC" sz="1000">
                          <a:effectLst/>
                        </a:rPr>
                        <a:t>422,21</a:t>
                      </a:r>
                      <a:endParaRPr lang="es-EC" sz="1100">
                        <a:effectLst/>
                        <a:latin typeface="Calibri"/>
                        <a:ea typeface="Calibri"/>
                        <a:cs typeface="Times New Roman"/>
                      </a:endParaRPr>
                    </a:p>
                  </a:txBody>
                  <a:tcPr marL="44450" marR="44450" marT="0" marB="0"/>
                </a:tc>
              </a:tr>
              <a:tr h="295670">
                <a:tc>
                  <a:txBody>
                    <a:bodyPr/>
                    <a:lstStyle/>
                    <a:p>
                      <a:pPr indent="450215" algn="ctr">
                        <a:lnSpc>
                          <a:spcPct val="150000"/>
                        </a:lnSpc>
                        <a:spcAft>
                          <a:spcPts val="0"/>
                        </a:spcAft>
                      </a:pPr>
                      <a:r>
                        <a:rPr lang="es-EC" sz="1100" u="sng" dirty="0">
                          <a:effectLst/>
                        </a:rPr>
                        <a:t>PEDRO MONCAYO</a:t>
                      </a:r>
                      <a:endParaRPr lang="es-EC" sz="1100" u="sng" dirty="0">
                        <a:effectLst/>
                        <a:latin typeface="Calibri"/>
                        <a:ea typeface="Calibri"/>
                        <a:cs typeface="Times New Roman"/>
                      </a:endParaRPr>
                    </a:p>
                  </a:txBody>
                  <a:tcPr marL="44450" marR="44450" marT="0" marB="0"/>
                </a:tc>
              </a:tr>
              <a:tr h="268791">
                <a:tc>
                  <a:txBody>
                    <a:bodyPr/>
                    <a:lstStyle/>
                    <a:p>
                      <a:pPr indent="450215" algn="ctr">
                        <a:lnSpc>
                          <a:spcPct val="150000"/>
                        </a:lnSpc>
                        <a:spcAft>
                          <a:spcPts val="0"/>
                        </a:spcAft>
                      </a:pPr>
                      <a:r>
                        <a:rPr lang="es-EC" sz="1000">
                          <a:effectLst/>
                        </a:rPr>
                        <a:t>322,41</a:t>
                      </a:r>
                      <a:endParaRPr lang="es-EC" sz="1100">
                        <a:effectLst/>
                        <a:latin typeface="Calibri"/>
                        <a:ea typeface="Calibri"/>
                        <a:cs typeface="Times New Roman"/>
                      </a:endParaRPr>
                    </a:p>
                  </a:txBody>
                  <a:tcPr marL="44450" marR="44450" marT="0" marB="0"/>
                </a:tc>
              </a:tr>
              <a:tr h="295670">
                <a:tc>
                  <a:txBody>
                    <a:bodyPr/>
                    <a:lstStyle/>
                    <a:p>
                      <a:pPr indent="450215" algn="ctr">
                        <a:lnSpc>
                          <a:spcPct val="150000"/>
                        </a:lnSpc>
                        <a:spcAft>
                          <a:spcPts val="0"/>
                        </a:spcAft>
                      </a:pPr>
                      <a:r>
                        <a:rPr lang="es-EC" sz="1100" u="sng" dirty="0">
                          <a:effectLst/>
                        </a:rPr>
                        <a:t>RUMIÑAHUI</a:t>
                      </a:r>
                      <a:endParaRPr lang="es-EC" sz="1100" u="sng" dirty="0">
                        <a:effectLst/>
                        <a:latin typeface="Calibri"/>
                        <a:ea typeface="Calibri"/>
                        <a:cs typeface="Times New Roman"/>
                      </a:endParaRPr>
                    </a:p>
                  </a:txBody>
                  <a:tcPr marL="44450" marR="44450" marT="0" marB="0"/>
                </a:tc>
              </a:tr>
              <a:tr h="268791">
                <a:tc>
                  <a:txBody>
                    <a:bodyPr/>
                    <a:lstStyle/>
                    <a:p>
                      <a:pPr indent="450215" algn="ctr">
                        <a:lnSpc>
                          <a:spcPct val="150000"/>
                        </a:lnSpc>
                        <a:spcAft>
                          <a:spcPts val="0"/>
                        </a:spcAft>
                      </a:pPr>
                      <a:r>
                        <a:rPr lang="es-EC" sz="1000">
                          <a:effectLst/>
                        </a:rPr>
                        <a:t>529,78</a:t>
                      </a:r>
                      <a:endParaRPr lang="es-EC" sz="1100">
                        <a:effectLst/>
                        <a:latin typeface="Calibri"/>
                        <a:ea typeface="Calibri"/>
                        <a:cs typeface="Times New Roman"/>
                      </a:endParaRPr>
                    </a:p>
                  </a:txBody>
                  <a:tcPr marL="44450" marR="44450" marT="0" marB="0"/>
                </a:tc>
              </a:tr>
              <a:tr h="351853">
                <a:tc>
                  <a:txBody>
                    <a:bodyPr/>
                    <a:lstStyle/>
                    <a:p>
                      <a:pPr indent="450215" algn="ctr">
                        <a:lnSpc>
                          <a:spcPct val="150000"/>
                        </a:lnSpc>
                        <a:spcAft>
                          <a:spcPts val="0"/>
                        </a:spcAft>
                      </a:pPr>
                      <a:r>
                        <a:rPr lang="es-EC" sz="1100" u="sng" dirty="0">
                          <a:effectLst/>
                        </a:rPr>
                        <a:t>SAN MIGUEL DE LOS BANCOS</a:t>
                      </a:r>
                      <a:endParaRPr lang="es-EC" sz="1100" u="sng" dirty="0">
                        <a:effectLst/>
                        <a:latin typeface="Calibri"/>
                        <a:ea typeface="Calibri"/>
                        <a:cs typeface="Times New Roman"/>
                      </a:endParaRPr>
                    </a:p>
                  </a:txBody>
                  <a:tcPr marL="44450" marR="44450" marT="0" marB="0"/>
                </a:tc>
              </a:tr>
              <a:tr h="268791">
                <a:tc>
                  <a:txBody>
                    <a:bodyPr/>
                    <a:lstStyle/>
                    <a:p>
                      <a:pPr indent="450215" algn="ctr">
                        <a:lnSpc>
                          <a:spcPct val="150000"/>
                        </a:lnSpc>
                        <a:spcAft>
                          <a:spcPts val="0"/>
                        </a:spcAft>
                      </a:pPr>
                      <a:r>
                        <a:rPr lang="es-EC" sz="1000" dirty="0">
                          <a:effectLst/>
                        </a:rPr>
                        <a:t>37,68</a:t>
                      </a:r>
                      <a:endParaRPr lang="es-EC" sz="1100" dirty="0">
                        <a:effectLst/>
                        <a:latin typeface="Calibri"/>
                        <a:ea typeface="Calibri"/>
                        <a:cs typeface="Times New Roman"/>
                      </a:endParaRPr>
                    </a:p>
                  </a:txBody>
                  <a:tcPr marL="44450" marR="44450" marT="0" marB="0"/>
                </a:tc>
              </a:tr>
              <a:tr h="350557">
                <a:tc>
                  <a:txBody>
                    <a:bodyPr/>
                    <a:lstStyle/>
                    <a:p>
                      <a:pPr indent="450215" algn="ctr">
                        <a:lnSpc>
                          <a:spcPct val="150000"/>
                        </a:lnSpc>
                        <a:spcAft>
                          <a:spcPts val="0"/>
                        </a:spcAft>
                      </a:pPr>
                      <a:r>
                        <a:rPr lang="es-EC" sz="1100" u="sng" dirty="0">
                          <a:effectLst/>
                        </a:rPr>
                        <a:t>PEDRO VICENTE MALDONADO</a:t>
                      </a:r>
                      <a:endParaRPr lang="es-EC" sz="1100" u="sng" dirty="0">
                        <a:effectLst/>
                        <a:latin typeface="Calibri"/>
                        <a:ea typeface="Calibri"/>
                        <a:cs typeface="Times New Roman"/>
                      </a:endParaRPr>
                    </a:p>
                  </a:txBody>
                  <a:tcPr marL="44450" marR="44450" marT="0" marB="0"/>
                </a:tc>
              </a:tr>
              <a:tr h="268791">
                <a:tc>
                  <a:txBody>
                    <a:bodyPr/>
                    <a:lstStyle/>
                    <a:p>
                      <a:pPr indent="450215" algn="ctr">
                        <a:lnSpc>
                          <a:spcPct val="150000"/>
                        </a:lnSpc>
                        <a:spcAft>
                          <a:spcPts val="0"/>
                        </a:spcAft>
                      </a:pPr>
                      <a:r>
                        <a:rPr lang="es-EC" sz="1000">
                          <a:effectLst/>
                        </a:rPr>
                        <a:t>212,81</a:t>
                      </a:r>
                      <a:endParaRPr lang="es-EC" sz="1100">
                        <a:effectLst/>
                        <a:latin typeface="Calibri"/>
                        <a:ea typeface="Calibri"/>
                        <a:cs typeface="Times New Roman"/>
                      </a:endParaRPr>
                    </a:p>
                  </a:txBody>
                  <a:tcPr marL="44450" marR="44450" marT="0" marB="0"/>
                </a:tc>
              </a:tr>
              <a:tr h="295670">
                <a:tc>
                  <a:txBody>
                    <a:bodyPr/>
                    <a:lstStyle/>
                    <a:p>
                      <a:pPr indent="450215" algn="ctr">
                        <a:lnSpc>
                          <a:spcPct val="150000"/>
                        </a:lnSpc>
                        <a:spcAft>
                          <a:spcPts val="0"/>
                        </a:spcAft>
                      </a:pPr>
                      <a:r>
                        <a:rPr lang="es-EC" sz="1100" u="sng" dirty="0">
                          <a:effectLst/>
                        </a:rPr>
                        <a:t>PUERTO QUITO</a:t>
                      </a:r>
                      <a:endParaRPr lang="es-EC" sz="1100" u="sng" dirty="0">
                        <a:effectLst/>
                        <a:latin typeface="Calibri"/>
                        <a:ea typeface="Calibri"/>
                        <a:cs typeface="Times New Roman"/>
                      </a:endParaRPr>
                    </a:p>
                  </a:txBody>
                  <a:tcPr marL="44450" marR="44450" marT="0" marB="0"/>
                </a:tc>
              </a:tr>
              <a:tr h="322550">
                <a:tc>
                  <a:txBody>
                    <a:bodyPr/>
                    <a:lstStyle/>
                    <a:p>
                      <a:pPr indent="450215" algn="ctr">
                        <a:lnSpc>
                          <a:spcPct val="150000"/>
                        </a:lnSpc>
                        <a:spcAft>
                          <a:spcPts val="0"/>
                        </a:spcAft>
                      </a:pPr>
                      <a:r>
                        <a:rPr lang="es-EC" sz="1200" dirty="0">
                          <a:effectLst/>
                        </a:rPr>
                        <a:t>341,23</a:t>
                      </a:r>
                      <a:endParaRPr lang="es-EC" sz="1100" dirty="0">
                        <a:effectLst/>
                        <a:latin typeface="Calibri"/>
                        <a:ea typeface="Calibri"/>
                        <a:cs typeface="Times New Roman"/>
                      </a:endParaRPr>
                    </a:p>
                  </a:txBody>
                  <a:tcPr marL="44450" marR="44450" marT="0" marB="0"/>
                </a:tc>
              </a:tr>
            </a:tbl>
          </a:graphicData>
        </a:graphic>
      </p:graphicFrame>
      <p:sp>
        <p:nvSpPr>
          <p:cNvPr id="5" name="4 CuadroTexto"/>
          <p:cNvSpPr txBox="1"/>
          <p:nvPr/>
        </p:nvSpPr>
        <p:spPr>
          <a:xfrm>
            <a:off x="971600" y="332656"/>
            <a:ext cx="6624736" cy="923330"/>
          </a:xfrm>
          <a:prstGeom prst="rect">
            <a:avLst/>
          </a:prstGeom>
          <a:noFill/>
        </p:spPr>
        <p:txBody>
          <a:bodyPr wrap="square" rtlCol="0">
            <a:spAutoFit/>
          </a:bodyPr>
          <a:lstStyle/>
          <a:p>
            <a:r>
              <a:rPr lang="es-EC" b="1" dirty="0" smtClean="0"/>
              <a:t>Uso </a:t>
            </a:r>
            <a:r>
              <a:rPr lang="es-EC" b="1" dirty="0"/>
              <a:t>de internet y total ingresos anuales por uso de internet por cantones caso pichicha</a:t>
            </a:r>
            <a:endParaRPr lang="es-EC" dirty="0"/>
          </a:p>
          <a:p>
            <a:endParaRPr lang="es-EC" dirty="0"/>
          </a:p>
        </p:txBody>
      </p:sp>
      <p:sp>
        <p:nvSpPr>
          <p:cNvPr id="6" name="5 Rectángulo"/>
          <p:cNvSpPr/>
          <p:nvPr/>
        </p:nvSpPr>
        <p:spPr>
          <a:xfrm>
            <a:off x="1763688" y="5908025"/>
            <a:ext cx="4572000" cy="938719"/>
          </a:xfrm>
          <a:prstGeom prst="rect">
            <a:avLst/>
          </a:prstGeom>
        </p:spPr>
        <p:txBody>
          <a:bodyPr>
            <a:spAutoFit/>
          </a:bodyPr>
          <a:lstStyle/>
          <a:p>
            <a:r>
              <a:rPr lang="es-EC" sz="1100" b="1" dirty="0" smtClean="0"/>
              <a:t>Tabla 3.Uso de internet y total ingresos anuales por uso de internet por cantones caso pichicha</a:t>
            </a:r>
            <a:endParaRPr lang="es-EC" sz="1100" dirty="0" smtClean="0"/>
          </a:p>
          <a:p>
            <a:r>
              <a:rPr lang="es-EC" sz="1100" b="1" dirty="0" smtClean="0"/>
              <a:t>Fuente</a:t>
            </a:r>
            <a:r>
              <a:rPr lang="es-EC" sz="1100" b="1" dirty="0"/>
              <a:t>:</a:t>
            </a:r>
            <a:r>
              <a:rPr lang="es-EC" sz="1100" dirty="0"/>
              <a:t> Inec.gob.ec</a:t>
            </a:r>
          </a:p>
          <a:p>
            <a:r>
              <a:rPr lang="es-EC" sz="1100" b="1" dirty="0" smtClean="0"/>
              <a:t>Elaborado </a:t>
            </a:r>
            <a:r>
              <a:rPr lang="es-EC" sz="1100" b="1" dirty="0"/>
              <a:t>por:</a:t>
            </a:r>
            <a:r>
              <a:rPr lang="es-EC" sz="1100" dirty="0"/>
              <a:t> Jonathan Sánchez </a:t>
            </a:r>
          </a:p>
          <a:p>
            <a:r>
              <a:rPr lang="es-EC" sz="1100" b="1" dirty="0"/>
              <a:t> </a:t>
            </a:r>
            <a:endParaRPr lang="es-EC" sz="1100" dirty="0"/>
          </a:p>
        </p:txBody>
      </p:sp>
    </p:spTree>
    <p:extLst>
      <p:ext uri="{BB962C8B-B14F-4D97-AF65-F5344CB8AC3E}">
        <p14:creationId xmlns:p14="http://schemas.microsoft.com/office/powerpoint/2010/main" val="232340427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492184509"/>
              </p:ext>
            </p:extLst>
          </p:nvPr>
        </p:nvGraphicFramePr>
        <p:xfrm>
          <a:off x="179512" y="188640"/>
          <a:ext cx="8784976"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39552" y="5805264"/>
            <a:ext cx="4572000" cy="707886"/>
          </a:xfrm>
          <a:prstGeom prst="rect">
            <a:avLst/>
          </a:prstGeom>
        </p:spPr>
        <p:txBody>
          <a:bodyPr>
            <a:spAutoFit/>
          </a:bodyPr>
          <a:lstStyle/>
          <a:p>
            <a:r>
              <a:rPr lang="es-EC" sz="1000" b="1" dirty="0"/>
              <a:t>Figura 4 Uso de internet e ingresos anuales por uso de internet por cantones caso pichicha</a:t>
            </a:r>
            <a:endParaRPr lang="es-EC" sz="1000" dirty="0"/>
          </a:p>
          <a:p>
            <a:r>
              <a:rPr lang="es-EC" sz="1000" b="1" i="1" dirty="0"/>
              <a:t>Fuente:</a:t>
            </a:r>
            <a:r>
              <a:rPr lang="es-EC" sz="1000" i="1" dirty="0"/>
              <a:t> Inec.gob.ec</a:t>
            </a:r>
            <a:endParaRPr lang="es-EC" sz="1000" dirty="0"/>
          </a:p>
          <a:p>
            <a:r>
              <a:rPr lang="es-EC" sz="1000" b="1" i="1" dirty="0"/>
              <a:t>Elaborado por:</a:t>
            </a:r>
            <a:r>
              <a:rPr lang="es-EC" sz="1000" i="1" dirty="0"/>
              <a:t> Jonathan Sánchez </a:t>
            </a:r>
            <a:endParaRPr lang="es-EC" sz="1000" dirty="0"/>
          </a:p>
        </p:txBody>
      </p:sp>
    </p:spTree>
    <p:extLst>
      <p:ext uri="{BB962C8B-B14F-4D97-AF65-F5344CB8AC3E}">
        <p14:creationId xmlns:p14="http://schemas.microsoft.com/office/powerpoint/2010/main" val="310222150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Encuestas </a:t>
            </a:r>
            <a:endParaRPr lang="es-EC" dirty="0"/>
          </a:p>
        </p:txBody>
      </p:sp>
    </p:spTree>
    <p:extLst>
      <p:ext uri="{BB962C8B-B14F-4D97-AF65-F5344CB8AC3E}">
        <p14:creationId xmlns:p14="http://schemas.microsoft.com/office/powerpoint/2010/main" val="132997763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24" t="28059" r="55661" b="10000"/>
          <a:stretch/>
        </p:blipFill>
        <p:spPr bwMode="auto">
          <a:xfrm>
            <a:off x="611560" y="116632"/>
            <a:ext cx="792088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07538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Significado de e-Commerce </a:t>
            </a:r>
            <a:endParaRPr lang="es-EC" dirty="0"/>
          </a:p>
        </p:txBody>
      </p:sp>
      <p:pic>
        <p:nvPicPr>
          <p:cNvPr id="1026" name="Picture 2" descr="Resultado de imagen para meto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65019">
            <a:off x="338370" y="1628800"/>
            <a:ext cx="34861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ompra y ve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45368"/>
            <a:ext cx="3207512" cy="20581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inter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6604">
            <a:off x="5347791" y="1775261"/>
            <a:ext cx="3508531" cy="218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922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432149818"/>
              </p:ext>
            </p:extLst>
          </p:nvPr>
        </p:nvGraphicFramePr>
        <p:xfrm>
          <a:off x="179512" y="116632"/>
          <a:ext cx="8784976"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77199" y="5972338"/>
            <a:ext cx="4572000" cy="577081"/>
          </a:xfrm>
          <a:prstGeom prst="rect">
            <a:avLst/>
          </a:prstGeom>
        </p:spPr>
        <p:txBody>
          <a:bodyPr>
            <a:spAutoFit/>
          </a:bodyPr>
          <a:lstStyle/>
          <a:p>
            <a:r>
              <a:rPr lang="es-EC" sz="1050" b="1" dirty="0"/>
              <a:t>Figura 5. Conocimiento de e-Commerce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376162003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574095731"/>
              </p:ext>
            </p:extLst>
          </p:nvPr>
        </p:nvGraphicFramePr>
        <p:xfrm>
          <a:off x="251520" y="188640"/>
          <a:ext cx="871296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13629" y="6093296"/>
            <a:ext cx="4572000" cy="577081"/>
          </a:xfrm>
          <a:prstGeom prst="rect">
            <a:avLst/>
          </a:prstGeom>
        </p:spPr>
        <p:txBody>
          <a:bodyPr>
            <a:spAutoFit/>
          </a:bodyPr>
          <a:lstStyle/>
          <a:p>
            <a:r>
              <a:rPr lang="es-EC" sz="1050" b="1" dirty="0"/>
              <a:t>Figura 6. Uso de e-Commerce dentro de una organización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129820764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213640709"/>
              </p:ext>
            </p:extLst>
          </p:nvPr>
        </p:nvGraphicFramePr>
        <p:xfrm>
          <a:off x="251520" y="188640"/>
          <a:ext cx="8640959"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51520" y="6093296"/>
            <a:ext cx="4572000" cy="577081"/>
          </a:xfrm>
          <a:prstGeom prst="rect">
            <a:avLst/>
          </a:prstGeom>
        </p:spPr>
        <p:txBody>
          <a:bodyPr>
            <a:spAutoFit/>
          </a:bodyPr>
          <a:lstStyle/>
          <a:p>
            <a:r>
              <a:rPr lang="es-EC" sz="1050" b="1" dirty="0"/>
              <a:t>Figura 7.  Importancia asignada a la herramienta e-Commerce.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54878097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715507229"/>
              </p:ext>
            </p:extLst>
          </p:nvPr>
        </p:nvGraphicFramePr>
        <p:xfrm>
          <a:off x="251520" y="260648"/>
          <a:ext cx="8640960"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23528" y="5877272"/>
            <a:ext cx="4572000" cy="738664"/>
          </a:xfrm>
          <a:prstGeom prst="rect">
            <a:avLst/>
          </a:prstGeom>
        </p:spPr>
        <p:txBody>
          <a:bodyPr>
            <a:spAutoFit/>
          </a:bodyPr>
          <a:lstStyle/>
          <a:p>
            <a:r>
              <a:rPr lang="es-EC" sz="1050" b="1" dirty="0"/>
              <a:t>Figura 8.  Tiempo de uso de e-Commerce para realizar negocios Internacionales.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179852850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394667347"/>
              </p:ext>
            </p:extLst>
          </p:nvPr>
        </p:nvGraphicFramePr>
        <p:xfrm>
          <a:off x="251520" y="260648"/>
          <a:ext cx="8640960" cy="576063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51520" y="5949280"/>
            <a:ext cx="4572000" cy="738664"/>
          </a:xfrm>
          <a:prstGeom prst="rect">
            <a:avLst/>
          </a:prstGeom>
        </p:spPr>
        <p:txBody>
          <a:bodyPr>
            <a:spAutoFit/>
          </a:bodyPr>
          <a:lstStyle/>
          <a:p>
            <a:r>
              <a:rPr lang="es-EC" sz="1050" b="1" dirty="0"/>
              <a:t>Figura 9. Continentes con los que se hace negocios a través del e-Commerce.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350064014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245839026"/>
              </p:ext>
            </p:extLst>
          </p:nvPr>
        </p:nvGraphicFramePr>
        <p:xfrm>
          <a:off x="251520" y="116632"/>
          <a:ext cx="8640959" cy="46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881472142"/>
              </p:ext>
            </p:extLst>
          </p:nvPr>
        </p:nvGraphicFramePr>
        <p:xfrm>
          <a:off x="467544" y="5013176"/>
          <a:ext cx="8208912" cy="822960"/>
        </p:xfrm>
        <a:graphic>
          <a:graphicData uri="http://schemas.openxmlformats.org/drawingml/2006/table">
            <a:tbl>
              <a:tblPr firstRow="1" firstCol="1" bandRow="1">
                <a:tableStyleId>{5C22544A-7EE6-4342-B048-85BDC9FD1C3A}</a:tableStyleId>
              </a:tblPr>
              <a:tblGrid>
                <a:gridCol w="1507247"/>
                <a:gridCol w="2183689"/>
                <a:gridCol w="1505992"/>
                <a:gridCol w="1505992"/>
                <a:gridCol w="1505992"/>
              </a:tblGrid>
              <a:tr h="190500">
                <a:tc>
                  <a:txBody>
                    <a:bodyPr/>
                    <a:lstStyle/>
                    <a:p>
                      <a:pPr indent="450215" algn="just">
                        <a:lnSpc>
                          <a:spcPct val="150000"/>
                        </a:lnSpc>
                      </a:pPr>
                      <a:endParaRPr lang="es-EC" sz="1100" dirty="0">
                        <a:effectLst/>
                        <a:latin typeface="Calibri"/>
                        <a:cs typeface="Times New Roman"/>
                      </a:endParaRPr>
                    </a:p>
                  </a:txBody>
                  <a:tcPr marL="44450" marR="44450" marT="0" marB="0" anchor="b"/>
                </a:tc>
                <a:tc>
                  <a:txBody>
                    <a:bodyPr/>
                    <a:lstStyle/>
                    <a:p>
                      <a:pPr indent="450215" algn="r">
                        <a:lnSpc>
                          <a:spcPct val="150000"/>
                        </a:lnSpc>
                        <a:spcAft>
                          <a:spcPts val="0"/>
                        </a:spcAft>
                      </a:pPr>
                      <a:r>
                        <a:rPr lang="es-EC" sz="1200">
                          <a:effectLst/>
                        </a:rPr>
                        <a:t>0-20%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30-50%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60-80%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90-100%</a:t>
                      </a:r>
                      <a:endParaRPr lang="es-EC" sz="1100">
                        <a:effectLst/>
                        <a:latin typeface="Calibri"/>
                        <a:ea typeface="Calibri"/>
                        <a:cs typeface="Times New Roman"/>
                      </a:endParaRPr>
                    </a:p>
                  </a:txBody>
                  <a:tcPr marL="44450" marR="44450" marT="0" marB="0" anchor="ctr"/>
                </a:tc>
              </a:tr>
              <a:tr h="190500">
                <a:tc>
                  <a:txBody>
                    <a:bodyPr/>
                    <a:lstStyle/>
                    <a:p>
                      <a:pPr indent="450215" algn="l">
                        <a:lnSpc>
                          <a:spcPct val="150000"/>
                        </a:lnSpc>
                        <a:spcAft>
                          <a:spcPts val="0"/>
                        </a:spcAft>
                      </a:pPr>
                      <a:r>
                        <a:rPr lang="es-EC" sz="1200">
                          <a:effectLst/>
                        </a:rPr>
                        <a:t>Aumento </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dirty="0">
                          <a:effectLst/>
                        </a:rPr>
                        <a:t>60%</a:t>
                      </a:r>
                      <a:endParaRPr lang="es-EC" sz="1100" dirty="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53%</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88%</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0</a:t>
                      </a:r>
                      <a:endParaRPr lang="es-EC" sz="1100">
                        <a:effectLst/>
                        <a:latin typeface="Calibri"/>
                        <a:ea typeface="Calibri"/>
                        <a:cs typeface="Times New Roman"/>
                      </a:endParaRPr>
                    </a:p>
                  </a:txBody>
                  <a:tcPr marL="44450" marR="44450" marT="0" marB="0" anchor="ctr"/>
                </a:tc>
              </a:tr>
              <a:tr h="190500">
                <a:tc>
                  <a:txBody>
                    <a:bodyPr/>
                    <a:lstStyle/>
                    <a:p>
                      <a:pPr indent="450215" algn="l">
                        <a:lnSpc>
                          <a:spcPct val="150000"/>
                        </a:lnSpc>
                        <a:spcAft>
                          <a:spcPts val="0"/>
                        </a:spcAft>
                      </a:pPr>
                      <a:r>
                        <a:rPr lang="es-EC" sz="1200">
                          <a:effectLst/>
                        </a:rPr>
                        <a:t>Disminuyo </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40%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47%</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a:effectLst/>
                        </a:rPr>
                        <a:t>12%</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200" dirty="0">
                          <a:effectLst/>
                        </a:rPr>
                        <a:t>0</a:t>
                      </a:r>
                      <a:endParaRPr lang="es-EC" sz="1100" dirty="0">
                        <a:effectLst/>
                        <a:latin typeface="Calibri"/>
                        <a:ea typeface="Calibri"/>
                        <a:cs typeface="Times New Roman"/>
                      </a:endParaRPr>
                    </a:p>
                  </a:txBody>
                  <a:tcPr marL="44450" marR="44450" marT="0" marB="0" anchor="ctr"/>
                </a:tc>
              </a:tr>
            </a:tbl>
          </a:graphicData>
        </a:graphic>
      </p:graphicFrame>
      <p:sp>
        <p:nvSpPr>
          <p:cNvPr id="6" name="5 Rectángulo"/>
          <p:cNvSpPr/>
          <p:nvPr/>
        </p:nvSpPr>
        <p:spPr>
          <a:xfrm>
            <a:off x="539552" y="5877272"/>
            <a:ext cx="4572000" cy="738664"/>
          </a:xfrm>
          <a:prstGeom prst="rect">
            <a:avLst/>
          </a:prstGeom>
        </p:spPr>
        <p:txBody>
          <a:bodyPr>
            <a:spAutoFit/>
          </a:bodyPr>
          <a:lstStyle/>
          <a:p>
            <a:r>
              <a:rPr lang="es-EC" sz="1050" b="1" dirty="0"/>
              <a:t>Figura 10. Aumento o Disminución de clientes en el último trimestre por el uso del e-Commerce.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176673175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823221625"/>
              </p:ext>
            </p:extLst>
          </p:nvPr>
        </p:nvGraphicFramePr>
        <p:xfrm>
          <a:off x="179512" y="188640"/>
          <a:ext cx="8712968" cy="4536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583549159"/>
              </p:ext>
            </p:extLst>
          </p:nvPr>
        </p:nvGraphicFramePr>
        <p:xfrm>
          <a:off x="395536" y="4941168"/>
          <a:ext cx="8568951" cy="754380"/>
        </p:xfrm>
        <a:graphic>
          <a:graphicData uri="http://schemas.openxmlformats.org/drawingml/2006/table">
            <a:tbl>
              <a:tblPr firstRow="1" firstCol="1" bandRow="1">
                <a:tableStyleId>{5C22544A-7EE6-4342-B048-85BDC9FD1C3A}</a:tableStyleId>
              </a:tblPr>
              <a:tblGrid>
                <a:gridCol w="1340660"/>
                <a:gridCol w="1923123"/>
                <a:gridCol w="1326292"/>
                <a:gridCol w="1326292"/>
                <a:gridCol w="1326292"/>
                <a:gridCol w="1326292"/>
              </a:tblGrid>
              <a:tr h="190500">
                <a:tc>
                  <a:txBody>
                    <a:bodyPr/>
                    <a:lstStyle/>
                    <a:p>
                      <a:pPr indent="450215" algn="just">
                        <a:lnSpc>
                          <a:spcPct val="150000"/>
                        </a:lnSpc>
                      </a:pPr>
                      <a:endParaRPr lang="es-EC" sz="1100">
                        <a:effectLst/>
                        <a:latin typeface="Calibri"/>
                        <a:cs typeface="Times New Roman"/>
                      </a:endParaRPr>
                    </a:p>
                  </a:txBody>
                  <a:tcPr marL="44450" marR="44450" marT="0" marB="0" anchor="b"/>
                </a:tc>
                <a:tc>
                  <a:txBody>
                    <a:bodyPr/>
                    <a:lstStyle/>
                    <a:p>
                      <a:pPr indent="450215" algn="r">
                        <a:lnSpc>
                          <a:spcPct val="150000"/>
                        </a:lnSpc>
                        <a:spcAft>
                          <a:spcPts val="0"/>
                        </a:spcAft>
                      </a:pPr>
                      <a:r>
                        <a:rPr lang="es-EC" sz="1100">
                          <a:effectLst/>
                        </a:rPr>
                        <a:t>20%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40%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60%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80%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100%</a:t>
                      </a:r>
                      <a:endParaRPr lang="es-EC" sz="1100">
                        <a:effectLst/>
                        <a:latin typeface="Calibri"/>
                        <a:ea typeface="Calibri"/>
                        <a:cs typeface="Times New Roman"/>
                      </a:endParaRPr>
                    </a:p>
                  </a:txBody>
                  <a:tcPr marL="44450" marR="44450" marT="0" marB="0" anchor="ctr"/>
                </a:tc>
              </a:tr>
              <a:tr h="190500">
                <a:tc>
                  <a:txBody>
                    <a:bodyPr/>
                    <a:lstStyle/>
                    <a:p>
                      <a:pPr indent="450215" algn="l">
                        <a:lnSpc>
                          <a:spcPct val="150000"/>
                        </a:lnSpc>
                        <a:spcAft>
                          <a:spcPts val="0"/>
                        </a:spcAft>
                      </a:pPr>
                      <a:r>
                        <a:rPr lang="es-EC" sz="1100">
                          <a:effectLst/>
                        </a:rPr>
                        <a:t>Comprando </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30%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55%</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51%</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52%</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54%</a:t>
                      </a:r>
                      <a:endParaRPr lang="es-EC" sz="1100">
                        <a:effectLst/>
                        <a:latin typeface="Calibri"/>
                        <a:ea typeface="Calibri"/>
                        <a:cs typeface="Times New Roman"/>
                      </a:endParaRPr>
                    </a:p>
                  </a:txBody>
                  <a:tcPr marL="44450" marR="44450" marT="0" marB="0" anchor="ctr"/>
                </a:tc>
              </a:tr>
              <a:tr h="190500">
                <a:tc>
                  <a:txBody>
                    <a:bodyPr/>
                    <a:lstStyle/>
                    <a:p>
                      <a:pPr indent="450215" algn="l">
                        <a:lnSpc>
                          <a:spcPct val="150000"/>
                        </a:lnSpc>
                        <a:spcAft>
                          <a:spcPts val="0"/>
                        </a:spcAft>
                      </a:pPr>
                      <a:r>
                        <a:rPr lang="es-EC" sz="1100">
                          <a:effectLst/>
                        </a:rPr>
                        <a:t>Vendiendo </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70%</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45%</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49%</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a:effectLst/>
                        </a:rPr>
                        <a:t>48%</a:t>
                      </a:r>
                      <a:endParaRPr lang="es-EC" sz="1100">
                        <a:effectLst/>
                        <a:latin typeface="Calibri"/>
                        <a:ea typeface="Calibri"/>
                        <a:cs typeface="Times New Roman"/>
                      </a:endParaRPr>
                    </a:p>
                  </a:txBody>
                  <a:tcPr marL="44450" marR="44450" marT="0" marB="0" anchor="ctr"/>
                </a:tc>
                <a:tc>
                  <a:txBody>
                    <a:bodyPr/>
                    <a:lstStyle/>
                    <a:p>
                      <a:pPr indent="450215" algn="r">
                        <a:lnSpc>
                          <a:spcPct val="150000"/>
                        </a:lnSpc>
                        <a:spcAft>
                          <a:spcPts val="0"/>
                        </a:spcAft>
                      </a:pPr>
                      <a:r>
                        <a:rPr lang="es-EC" sz="1100" dirty="0">
                          <a:effectLst/>
                        </a:rPr>
                        <a:t>46%</a:t>
                      </a:r>
                      <a:endParaRPr lang="es-EC" sz="1100" dirty="0">
                        <a:effectLst/>
                        <a:latin typeface="Calibri"/>
                        <a:ea typeface="Calibri"/>
                        <a:cs typeface="Times New Roman"/>
                      </a:endParaRPr>
                    </a:p>
                  </a:txBody>
                  <a:tcPr marL="44450" marR="44450" marT="0" marB="0" anchor="ctr"/>
                </a:tc>
              </a:tr>
            </a:tbl>
          </a:graphicData>
        </a:graphic>
      </p:graphicFrame>
      <p:sp>
        <p:nvSpPr>
          <p:cNvPr id="6" name="5 Rectángulo"/>
          <p:cNvSpPr/>
          <p:nvPr/>
        </p:nvSpPr>
        <p:spPr>
          <a:xfrm>
            <a:off x="323528" y="5877272"/>
            <a:ext cx="4572000" cy="738664"/>
          </a:xfrm>
          <a:prstGeom prst="rect">
            <a:avLst/>
          </a:prstGeom>
        </p:spPr>
        <p:txBody>
          <a:bodyPr>
            <a:spAutoFit/>
          </a:bodyPr>
          <a:lstStyle/>
          <a:p>
            <a:r>
              <a:rPr lang="es-EC" sz="1050" b="1" dirty="0"/>
              <a:t>Figura 11. Generación de beneficios al momento de realizar negocios internacionales.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304781068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695592590"/>
              </p:ext>
            </p:extLst>
          </p:nvPr>
        </p:nvGraphicFramePr>
        <p:xfrm>
          <a:off x="251520" y="548680"/>
          <a:ext cx="864096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23528" y="5773679"/>
            <a:ext cx="4572000" cy="738664"/>
          </a:xfrm>
          <a:prstGeom prst="rect">
            <a:avLst/>
          </a:prstGeom>
        </p:spPr>
        <p:txBody>
          <a:bodyPr>
            <a:spAutoFit/>
          </a:bodyPr>
          <a:lstStyle/>
          <a:p>
            <a:r>
              <a:rPr lang="es-EC" sz="1050" b="1" dirty="0"/>
              <a:t>Figura 12. Consideración del e-Commerce como mejor herramienta para hacer negocios internacionales.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2276796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804139804"/>
              </p:ext>
            </p:extLst>
          </p:nvPr>
        </p:nvGraphicFramePr>
        <p:xfrm>
          <a:off x="251520" y="476672"/>
          <a:ext cx="8640960"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21864" y="5805264"/>
            <a:ext cx="4572000" cy="577081"/>
          </a:xfrm>
          <a:prstGeom prst="rect">
            <a:avLst/>
          </a:prstGeom>
        </p:spPr>
        <p:txBody>
          <a:bodyPr>
            <a:spAutoFit/>
          </a:bodyPr>
          <a:lstStyle/>
          <a:p>
            <a:r>
              <a:rPr lang="es-EC" sz="1050" b="1" dirty="0"/>
              <a:t>Figura 13. Opciones para la generación de beneficios.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153885257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1240800"/>
              </p:ext>
            </p:extLst>
          </p:nvPr>
        </p:nvGraphicFramePr>
        <p:xfrm>
          <a:off x="251520" y="332656"/>
          <a:ext cx="864096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95536" y="5920085"/>
            <a:ext cx="4572000" cy="577081"/>
          </a:xfrm>
          <a:prstGeom prst="rect">
            <a:avLst/>
          </a:prstGeom>
        </p:spPr>
        <p:txBody>
          <a:bodyPr>
            <a:spAutoFit/>
          </a:bodyPr>
          <a:lstStyle/>
          <a:p>
            <a:r>
              <a:rPr lang="es-EC" sz="1050" b="1" dirty="0"/>
              <a:t>Figura 14. Área de negocios donde el e-Commerce aporta.  </a:t>
            </a:r>
            <a:endParaRPr lang="es-EC" sz="1050" dirty="0"/>
          </a:p>
          <a:p>
            <a:r>
              <a:rPr lang="es-EC" sz="1050" b="1" dirty="0"/>
              <a:t>En:</a:t>
            </a:r>
            <a:r>
              <a:rPr lang="es-EC" sz="1050" dirty="0"/>
              <a:t> OCES</a:t>
            </a:r>
          </a:p>
          <a:p>
            <a:r>
              <a:rPr lang="es-EC" sz="1050" b="1" dirty="0"/>
              <a:t>Elaborado:</a:t>
            </a:r>
            <a:r>
              <a:rPr lang="es-EC" sz="1050" dirty="0"/>
              <a:t> El autor </a:t>
            </a:r>
          </a:p>
        </p:txBody>
      </p:sp>
    </p:spTree>
    <p:extLst>
      <p:ext uri="{BB962C8B-B14F-4D97-AF65-F5344CB8AC3E}">
        <p14:creationId xmlns:p14="http://schemas.microsoft.com/office/powerpoint/2010/main" val="222745558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b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8457"/>
            <a:ext cx="273630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sultado de imagen para b2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b2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6" name="Picture 8" descr="Resultado de imagen para b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284984"/>
            <a:ext cx="5229225" cy="218122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Resultado de imagen para c2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2" descr="Resultado de imagen para c2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4" descr="Resultado de imagen para c2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6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134" y="769938"/>
            <a:ext cx="2457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11356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13291366"/>
              </p:ext>
            </p:extLst>
          </p:nvPr>
        </p:nvGraphicFramePr>
        <p:xfrm>
          <a:off x="539552" y="836131"/>
          <a:ext cx="7992888" cy="3456384"/>
        </p:xfrm>
        <a:graphic>
          <a:graphicData uri="http://schemas.openxmlformats.org/drawingml/2006/table">
            <a:tbl>
              <a:tblPr firstRow="1" firstCol="1" bandRow="1">
                <a:tableStyleId>{5C22544A-7EE6-4342-B048-85BDC9FD1C3A}</a:tableStyleId>
              </a:tblPr>
              <a:tblGrid>
                <a:gridCol w="4069342"/>
                <a:gridCol w="3923546"/>
              </a:tblGrid>
              <a:tr h="585428">
                <a:tc>
                  <a:txBody>
                    <a:bodyPr/>
                    <a:lstStyle/>
                    <a:p>
                      <a:pPr indent="450215" algn="l">
                        <a:lnSpc>
                          <a:spcPct val="150000"/>
                        </a:lnSpc>
                        <a:spcAft>
                          <a:spcPts val="800"/>
                        </a:spcAft>
                      </a:pPr>
                      <a:r>
                        <a:rPr lang="es-EC" sz="1600" dirty="0">
                          <a:effectLst/>
                        </a:rPr>
                        <a:t>ventajas empresariales </a:t>
                      </a:r>
                      <a:endParaRPr lang="es-EC" sz="1400" dirty="0">
                        <a:effectLst/>
                        <a:latin typeface="Calibri"/>
                        <a:ea typeface="Calibri"/>
                        <a:cs typeface="Times New Roman"/>
                      </a:endParaRPr>
                    </a:p>
                  </a:txBody>
                  <a:tcPr marL="44450" marR="44450" marT="0" marB="0" anchor="b"/>
                </a:tc>
                <a:tc>
                  <a:txBody>
                    <a:bodyPr/>
                    <a:lstStyle/>
                    <a:p>
                      <a:pPr indent="450215" algn="l">
                        <a:lnSpc>
                          <a:spcPct val="150000"/>
                        </a:lnSpc>
                        <a:spcAft>
                          <a:spcPts val="800"/>
                        </a:spcAft>
                      </a:pPr>
                      <a:r>
                        <a:rPr lang="es-EC" sz="1600">
                          <a:effectLst/>
                        </a:rPr>
                        <a:t> ventajas compradores </a:t>
                      </a:r>
                      <a:endParaRPr lang="es-EC" sz="1400">
                        <a:effectLst/>
                        <a:latin typeface="Calibri"/>
                        <a:ea typeface="Calibri"/>
                        <a:cs typeface="Times New Roman"/>
                      </a:endParaRPr>
                    </a:p>
                  </a:txBody>
                  <a:tcPr marL="44450" marR="44450" marT="0" marB="0" anchor="b"/>
                </a:tc>
              </a:tr>
              <a:tr h="1224074">
                <a:tc>
                  <a:txBody>
                    <a:bodyPr/>
                    <a:lstStyle/>
                    <a:p>
                      <a:pPr indent="450215" algn="just">
                        <a:lnSpc>
                          <a:spcPct val="150000"/>
                        </a:lnSpc>
                        <a:spcAft>
                          <a:spcPts val="800"/>
                        </a:spcAft>
                      </a:pPr>
                      <a:r>
                        <a:rPr lang="es-EC" sz="1600">
                          <a:effectLst/>
                        </a:rPr>
                        <a:t>Globalización y mayor número de compradores </a:t>
                      </a:r>
                      <a:endParaRPr lang="es-EC" sz="1400">
                        <a:effectLst/>
                        <a:latin typeface="Calibri"/>
                        <a:ea typeface="Calibri"/>
                        <a:cs typeface="Times New Roman"/>
                      </a:endParaRPr>
                    </a:p>
                  </a:txBody>
                  <a:tcPr marL="44450" marR="44450" marT="0" marB="0" anchor="ctr"/>
                </a:tc>
                <a:tc>
                  <a:txBody>
                    <a:bodyPr/>
                    <a:lstStyle/>
                    <a:p>
                      <a:pPr indent="450215" algn="ctr">
                        <a:lnSpc>
                          <a:spcPct val="150000"/>
                        </a:lnSpc>
                        <a:spcAft>
                          <a:spcPts val="800"/>
                        </a:spcAft>
                      </a:pPr>
                      <a:r>
                        <a:rPr lang="es-EC" sz="1600">
                          <a:effectLst/>
                        </a:rPr>
                        <a:t>especificaciones completas de productos y servicios </a:t>
                      </a:r>
                      <a:endParaRPr lang="es-EC" sz="1400">
                        <a:effectLst/>
                        <a:latin typeface="Calibri"/>
                        <a:ea typeface="Calibri"/>
                        <a:cs typeface="Times New Roman"/>
                      </a:endParaRPr>
                    </a:p>
                  </a:txBody>
                  <a:tcPr marL="44450" marR="44450" marT="0" marB="0" anchor="ctr"/>
                </a:tc>
              </a:tr>
              <a:tr h="839703">
                <a:tc>
                  <a:txBody>
                    <a:bodyPr/>
                    <a:lstStyle/>
                    <a:p>
                      <a:pPr indent="450215" algn="l">
                        <a:lnSpc>
                          <a:spcPct val="150000"/>
                        </a:lnSpc>
                        <a:spcAft>
                          <a:spcPts val="800"/>
                        </a:spcAft>
                      </a:pPr>
                      <a:r>
                        <a:rPr lang="es-EC" sz="1600" dirty="0">
                          <a:effectLst/>
                        </a:rPr>
                        <a:t>Disminución de gastos fijos</a:t>
                      </a:r>
                      <a:endParaRPr lang="es-EC" sz="1400" dirty="0">
                        <a:effectLst/>
                        <a:latin typeface="Calibri"/>
                        <a:ea typeface="Calibri"/>
                        <a:cs typeface="Times New Roman"/>
                      </a:endParaRPr>
                    </a:p>
                  </a:txBody>
                  <a:tcPr marL="44450" marR="44450" marT="0" marB="0" anchor="b"/>
                </a:tc>
                <a:tc>
                  <a:txBody>
                    <a:bodyPr/>
                    <a:lstStyle/>
                    <a:p>
                      <a:pPr indent="450215" algn="l">
                        <a:lnSpc>
                          <a:spcPct val="150000"/>
                        </a:lnSpc>
                        <a:spcAft>
                          <a:spcPts val="800"/>
                        </a:spcAft>
                      </a:pPr>
                      <a:r>
                        <a:rPr lang="es-EC" sz="1600">
                          <a:effectLst/>
                        </a:rPr>
                        <a:t>atención sin limites </a:t>
                      </a:r>
                      <a:endParaRPr lang="es-EC" sz="1400">
                        <a:effectLst/>
                        <a:latin typeface="Calibri"/>
                        <a:ea typeface="Calibri"/>
                        <a:cs typeface="Times New Roman"/>
                      </a:endParaRPr>
                    </a:p>
                  </a:txBody>
                  <a:tcPr marL="44450" marR="44450" marT="0" marB="0" anchor="b"/>
                </a:tc>
              </a:tr>
              <a:tr h="807179">
                <a:tc>
                  <a:txBody>
                    <a:bodyPr/>
                    <a:lstStyle/>
                    <a:p>
                      <a:pPr indent="450215" algn="l">
                        <a:lnSpc>
                          <a:spcPct val="150000"/>
                        </a:lnSpc>
                        <a:spcAft>
                          <a:spcPts val="800"/>
                        </a:spcAft>
                      </a:pPr>
                      <a:r>
                        <a:rPr lang="es-EC" sz="1600">
                          <a:effectLst/>
                        </a:rPr>
                        <a:t>Atención todo el tiempo </a:t>
                      </a:r>
                      <a:endParaRPr lang="es-EC" sz="1400">
                        <a:effectLst/>
                        <a:latin typeface="Calibri"/>
                        <a:ea typeface="Calibri"/>
                        <a:cs typeface="Times New Roman"/>
                      </a:endParaRPr>
                    </a:p>
                  </a:txBody>
                  <a:tcPr marL="44450" marR="44450" marT="0" marB="0" anchor="b"/>
                </a:tc>
                <a:tc>
                  <a:txBody>
                    <a:bodyPr/>
                    <a:lstStyle/>
                    <a:p>
                      <a:pPr indent="450215" algn="l">
                        <a:lnSpc>
                          <a:spcPct val="150000"/>
                        </a:lnSpc>
                        <a:spcAft>
                          <a:spcPts val="800"/>
                        </a:spcAft>
                      </a:pPr>
                      <a:r>
                        <a:rPr lang="es-EC" sz="1600" dirty="0">
                          <a:effectLst/>
                        </a:rPr>
                        <a:t>diversidad de productos </a:t>
                      </a:r>
                      <a:endParaRPr lang="es-EC" sz="1400" dirty="0">
                        <a:effectLst/>
                        <a:latin typeface="Calibri"/>
                        <a:ea typeface="Calibri"/>
                        <a:cs typeface="Times New Roman"/>
                      </a:endParaRPr>
                    </a:p>
                  </a:txBody>
                  <a:tcPr marL="44450" marR="44450" marT="0" marB="0" anchor="b"/>
                </a:tc>
              </a:tr>
            </a:tbl>
          </a:graphicData>
        </a:graphic>
      </p:graphicFrame>
      <p:sp>
        <p:nvSpPr>
          <p:cNvPr id="6" name="5 Rectángulo"/>
          <p:cNvSpPr/>
          <p:nvPr/>
        </p:nvSpPr>
        <p:spPr>
          <a:xfrm>
            <a:off x="539552" y="4292515"/>
            <a:ext cx="4572000" cy="430887"/>
          </a:xfrm>
          <a:prstGeom prst="rect">
            <a:avLst/>
          </a:prstGeom>
        </p:spPr>
        <p:txBody>
          <a:bodyPr>
            <a:spAutoFit/>
          </a:bodyPr>
          <a:lstStyle/>
          <a:p>
            <a:r>
              <a:rPr lang="es-EC" sz="1050" b="1" dirty="0"/>
              <a:t>Fuente:</a:t>
            </a:r>
            <a:r>
              <a:rPr lang="es-EC" sz="1050" dirty="0"/>
              <a:t> unequipoconfiable.com</a:t>
            </a:r>
          </a:p>
          <a:p>
            <a:r>
              <a:rPr lang="es-EC" sz="1050" b="1" dirty="0"/>
              <a:t>Elaborado por:</a:t>
            </a:r>
            <a:r>
              <a:rPr lang="es-EC" sz="1050" dirty="0"/>
              <a:t> Jonathan Sánchez </a:t>
            </a:r>
          </a:p>
        </p:txBody>
      </p:sp>
      <p:sp>
        <p:nvSpPr>
          <p:cNvPr id="7" name="6 CuadroTexto"/>
          <p:cNvSpPr txBox="1"/>
          <p:nvPr/>
        </p:nvSpPr>
        <p:spPr>
          <a:xfrm>
            <a:off x="827584" y="188640"/>
            <a:ext cx="6624736" cy="646331"/>
          </a:xfrm>
          <a:prstGeom prst="rect">
            <a:avLst/>
          </a:prstGeom>
          <a:noFill/>
        </p:spPr>
        <p:txBody>
          <a:bodyPr wrap="square" rtlCol="0">
            <a:spAutoFit/>
          </a:bodyPr>
          <a:lstStyle/>
          <a:p>
            <a:r>
              <a:rPr lang="es-EC" b="1" dirty="0"/>
              <a:t>Ventajas del uso de e-Commerce</a:t>
            </a:r>
            <a:endParaRPr lang="es-EC" dirty="0"/>
          </a:p>
          <a:p>
            <a:endParaRPr lang="es-EC" dirty="0"/>
          </a:p>
        </p:txBody>
      </p:sp>
      <p:pic>
        <p:nvPicPr>
          <p:cNvPr id="9219" name="Picture 3" descr="Resultado de imagen para ventajas e-comme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507958"/>
            <a:ext cx="2088232" cy="184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0777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30722165"/>
              </p:ext>
            </p:extLst>
          </p:nvPr>
        </p:nvGraphicFramePr>
        <p:xfrm>
          <a:off x="539552" y="908721"/>
          <a:ext cx="8136904" cy="3383793"/>
        </p:xfrm>
        <a:graphic>
          <a:graphicData uri="http://schemas.openxmlformats.org/drawingml/2006/table">
            <a:tbl>
              <a:tblPr firstRow="1" firstCol="1" bandRow="1">
                <a:tableStyleId>{5C22544A-7EE6-4342-B048-85BDC9FD1C3A}</a:tableStyleId>
              </a:tblPr>
              <a:tblGrid>
                <a:gridCol w="3464533"/>
                <a:gridCol w="4672371"/>
              </a:tblGrid>
              <a:tr h="523165">
                <a:tc>
                  <a:txBody>
                    <a:bodyPr/>
                    <a:lstStyle/>
                    <a:p>
                      <a:pPr indent="450215" algn="l">
                        <a:lnSpc>
                          <a:spcPct val="150000"/>
                        </a:lnSpc>
                        <a:spcAft>
                          <a:spcPts val="0"/>
                        </a:spcAft>
                      </a:pPr>
                      <a:r>
                        <a:rPr lang="es-EC" sz="1600" dirty="0">
                          <a:effectLst/>
                        </a:rPr>
                        <a:t>Desventajas empresariales </a:t>
                      </a:r>
                      <a:endParaRPr lang="es-EC" sz="1400" dirty="0">
                        <a:effectLst/>
                        <a:latin typeface="Calibri"/>
                        <a:ea typeface="Calibri"/>
                        <a:cs typeface="Times New Roman"/>
                      </a:endParaRPr>
                    </a:p>
                  </a:txBody>
                  <a:tcPr marL="44450" marR="44450" marT="0" marB="0" anchor="ctr"/>
                </a:tc>
                <a:tc>
                  <a:txBody>
                    <a:bodyPr/>
                    <a:lstStyle/>
                    <a:p>
                      <a:pPr indent="450215" algn="l">
                        <a:lnSpc>
                          <a:spcPct val="150000"/>
                        </a:lnSpc>
                        <a:spcAft>
                          <a:spcPts val="0"/>
                        </a:spcAft>
                      </a:pPr>
                      <a:r>
                        <a:rPr lang="es-EC" sz="1600">
                          <a:effectLst/>
                        </a:rPr>
                        <a:t> Desventajas compradores </a:t>
                      </a:r>
                      <a:endParaRPr lang="es-EC" sz="1400">
                        <a:effectLst/>
                        <a:latin typeface="Calibri"/>
                        <a:ea typeface="Calibri"/>
                        <a:cs typeface="Times New Roman"/>
                      </a:endParaRPr>
                    </a:p>
                  </a:txBody>
                  <a:tcPr marL="44450" marR="44450" marT="0" marB="0" anchor="ctr"/>
                </a:tc>
              </a:tr>
              <a:tr h="523165">
                <a:tc gridSpan="2">
                  <a:txBody>
                    <a:bodyPr/>
                    <a:lstStyle/>
                    <a:p>
                      <a:pPr indent="450215" algn="ctr">
                        <a:lnSpc>
                          <a:spcPct val="150000"/>
                        </a:lnSpc>
                        <a:spcAft>
                          <a:spcPts val="0"/>
                        </a:spcAft>
                      </a:pPr>
                      <a:r>
                        <a:rPr lang="es-EC" sz="1600">
                          <a:effectLst/>
                        </a:rPr>
                        <a:t>No tener seguridad de medios de pagos </a:t>
                      </a:r>
                      <a:endParaRPr lang="es-EC" sz="1400">
                        <a:effectLst/>
                        <a:latin typeface="Calibri"/>
                        <a:ea typeface="Calibri"/>
                        <a:cs typeface="Times New Roman"/>
                      </a:endParaRPr>
                    </a:p>
                  </a:txBody>
                  <a:tcPr marL="44450" marR="44450" marT="0" marB="0" anchor="ctr"/>
                </a:tc>
                <a:tc hMerge="1">
                  <a:txBody>
                    <a:bodyPr/>
                    <a:lstStyle/>
                    <a:p>
                      <a:endParaRPr lang="es-EC"/>
                    </a:p>
                  </a:txBody>
                  <a:tcPr/>
                </a:tc>
              </a:tr>
              <a:tr h="944605">
                <a:tc>
                  <a:txBody>
                    <a:bodyPr/>
                    <a:lstStyle/>
                    <a:p>
                      <a:pPr indent="450215" algn="l">
                        <a:lnSpc>
                          <a:spcPct val="150000"/>
                        </a:lnSpc>
                        <a:spcAft>
                          <a:spcPts val="0"/>
                        </a:spcAft>
                      </a:pPr>
                      <a:r>
                        <a:rPr lang="es-EC" sz="1600">
                          <a:effectLst/>
                        </a:rPr>
                        <a:t>Atención al cliente deficiente </a:t>
                      </a:r>
                      <a:endParaRPr lang="es-EC" sz="1400">
                        <a:effectLst/>
                        <a:latin typeface="Calibri"/>
                        <a:ea typeface="Calibri"/>
                        <a:cs typeface="Times New Roman"/>
                      </a:endParaRPr>
                    </a:p>
                  </a:txBody>
                  <a:tcPr marL="44450" marR="44450" marT="0" marB="0" anchor="ctr"/>
                </a:tc>
                <a:tc>
                  <a:txBody>
                    <a:bodyPr/>
                    <a:lstStyle/>
                    <a:p>
                      <a:pPr indent="450215" algn="l">
                        <a:lnSpc>
                          <a:spcPct val="150000"/>
                        </a:lnSpc>
                        <a:spcAft>
                          <a:spcPts val="0"/>
                        </a:spcAft>
                      </a:pPr>
                      <a:r>
                        <a:rPr lang="es-EC" sz="1600">
                          <a:effectLst/>
                        </a:rPr>
                        <a:t>Desconfianza de los productos </a:t>
                      </a:r>
                      <a:endParaRPr lang="es-EC" sz="1400">
                        <a:effectLst/>
                        <a:latin typeface="Calibri"/>
                        <a:ea typeface="Calibri"/>
                        <a:cs typeface="Times New Roman"/>
                      </a:endParaRPr>
                    </a:p>
                  </a:txBody>
                  <a:tcPr marL="44450" marR="44450" marT="0" marB="0" anchor="ctr"/>
                </a:tc>
              </a:tr>
              <a:tr h="869693">
                <a:tc>
                  <a:txBody>
                    <a:bodyPr/>
                    <a:lstStyle/>
                    <a:p>
                      <a:pPr indent="450215" algn="l">
                        <a:lnSpc>
                          <a:spcPct val="150000"/>
                        </a:lnSpc>
                        <a:spcAft>
                          <a:spcPts val="0"/>
                        </a:spcAft>
                      </a:pPr>
                      <a:r>
                        <a:rPr lang="es-EC" sz="1600">
                          <a:effectLst/>
                        </a:rPr>
                        <a:t>No poder convencer al comprador </a:t>
                      </a:r>
                      <a:endParaRPr lang="es-EC" sz="1400">
                        <a:effectLst/>
                        <a:latin typeface="Calibri"/>
                        <a:ea typeface="Calibri"/>
                        <a:cs typeface="Times New Roman"/>
                      </a:endParaRPr>
                    </a:p>
                  </a:txBody>
                  <a:tcPr marL="44450" marR="44450" marT="0" marB="0" anchor="ctr"/>
                </a:tc>
                <a:tc>
                  <a:txBody>
                    <a:bodyPr/>
                    <a:lstStyle/>
                    <a:p>
                      <a:pPr indent="450215" algn="l">
                        <a:lnSpc>
                          <a:spcPct val="150000"/>
                        </a:lnSpc>
                        <a:spcAft>
                          <a:spcPts val="0"/>
                        </a:spcAft>
                      </a:pPr>
                      <a:r>
                        <a:rPr lang="es-EC" sz="1600">
                          <a:effectLst/>
                        </a:rPr>
                        <a:t>No poder palpar físicamente el producto </a:t>
                      </a:r>
                      <a:endParaRPr lang="es-EC" sz="1400">
                        <a:effectLst/>
                        <a:latin typeface="Calibri"/>
                        <a:ea typeface="Calibri"/>
                        <a:cs typeface="Times New Roman"/>
                      </a:endParaRPr>
                    </a:p>
                  </a:txBody>
                  <a:tcPr marL="44450" marR="44450" marT="0" marB="0" anchor="ctr"/>
                </a:tc>
              </a:tr>
              <a:tr h="523165">
                <a:tc>
                  <a:txBody>
                    <a:bodyPr/>
                    <a:lstStyle/>
                    <a:p>
                      <a:pPr indent="450215" algn="l">
                        <a:lnSpc>
                          <a:spcPct val="150000"/>
                        </a:lnSpc>
                        <a:spcAft>
                          <a:spcPts val="0"/>
                        </a:spcAft>
                      </a:pPr>
                      <a:r>
                        <a:rPr lang="es-EC" sz="1600">
                          <a:effectLst/>
                        </a:rPr>
                        <a:t>Necesidad de capacitarse</a:t>
                      </a:r>
                      <a:endParaRPr lang="es-EC" sz="1400">
                        <a:effectLst/>
                        <a:latin typeface="Calibri"/>
                        <a:ea typeface="Calibri"/>
                        <a:cs typeface="Times New Roman"/>
                      </a:endParaRPr>
                    </a:p>
                  </a:txBody>
                  <a:tcPr marL="44450" marR="44450" marT="0" marB="0" anchor="ctr"/>
                </a:tc>
                <a:tc>
                  <a:txBody>
                    <a:bodyPr/>
                    <a:lstStyle/>
                    <a:p>
                      <a:pPr indent="450215" algn="l">
                        <a:lnSpc>
                          <a:spcPct val="150000"/>
                        </a:lnSpc>
                        <a:spcAft>
                          <a:spcPts val="0"/>
                        </a:spcAft>
                      </a:pPr>
                      <a:r>
                        <a:rPr lang="es-EC" sz="1600" dirty="0">
                          <a:effectLst/>
                        </a:rPr>
                        <a:t>Conocimiento de medios digitales </a:t>
                      </a:r>
                      <a:endParaRPr lang="es-EC" sz="1400" dirty="0">
                        <a:effectLst/>
                        <a:latin typeface="Calibri"/>
                        <a:ea typeface="Calibri"/>
                        <a:cs typeface="Times New Roman"/>
                      </a:endParaRPr>
                    </a:p>
                  </a:txBody>
                  <a:tcPr marL="44450" marR="44450" marT="0" marB="0" anchor="ctr"/>
                </a:tc>
              </a:tr>
            </a:tbl>
          </a:graphicData>
        </a:graphic>
      </p:graphicFrame>
      <p:sp>
        <p:nvSpPr>
          <p:cNvPr id="5" name="4 CuadroTexto"/>
          <p:cNvSpPr txBox="1"/>
          <p:nvPr/>
        </p:nvSpPr>
        <p:spPr>
          <a:xfrm>
            <a:off x="827584" y="188640"/>
            <a:ext cx="6624736" cy="646331"/>
          </a:xfrm>
          <a:prstGeom prst="rect">
            <a:avLst/>
          </a:prstGeom>
          <a:noFill/>
        </p:spPr>
        <p:txBody>
          <a:bodyPr wrap="square" rtlCol="0">
            <a:spAutoFit/>
          </a:bodyPr>
          <a:lstStyle/>
          <a:p>
            <a:r>
              <a:rPr lang="es-EC" b="1" dirty="0" err="1" smtClean="0"/>
              <a:t>Denventajas</a:t>
            </a:r>
            <a:r>
              <a:rPr lang="es-EC" b="1" dirty="0" smtClean="0"/>
              <a:t> </a:t>
            </a:r>
            <a:r>
              <a:rPr lang="es-EC" b="1" dirty="0"/>
              <a:t>del uso de e-Commerce</a:t>
            </a:r>
            <a:endParaRPr lang="es-EC" dirty="0"/>
          </a:p>
          <a:p>
            <a:endParaRPr lang="es-EC" dirty="0"/>
          </a:p>
        </p:txBody>
      </p:sp>
      <p:sp>
        <p:nvSpPr>
          <p:cNvPr id="6" name="5 Rectángulo"/>
          <p:cNvSpPr/>
          <p:nvPr/>
        </p:nvSpPr>
        <p:spPr>
          <a:xfrm>
            <a:off x="539552" y="4292515"/>
            <a:ext cx="4572000" cy="430887"/>
          </a:xfrm>
          <a:prstGeom prst="rect">
            <a:avLst/>
          </a:prstGeom>
        </p:spPr>
        <p:txBody>
          <a:bodyPr>
            <a:spAutoFit/>
          </a:bodyPr>
          <a:lstStyle/>
          <a:p>
            <a:r>
              <a:rPr lang="es-EC" sz="1050" b="1" dirty="0"/>
              <a:t>Fuente:</a:t>
            </a:r>
            <a:r>
              <a:rPr lang="es-EC" sz="1050" dirty="0"/>
              <a:t> unequipoconfiable.com</a:t>
            </a:r>
          </a:p>
          <a:p>
            <a:r>
              <a:rPr lang="es-EC" sz="1050" b="1" dirty="0"/>
              <a:t>Elaborado por:</a:t>
            </a:r>
            <a:r>
              <a:rPr lang="es-EC" sz="1050" dirty="0"/>
              <a:t> Jonathan Sánchez </a:t>
            </a:r>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671" y="4667825"/>
            <a:ext cx="2067297" cy="181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5363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03076877"/>
              </p:ext>
            </p:extLst>
          </p:nvPr>
        </p:nvGraphicFramePr>
        <p:xfrm>
          <a:off x="107504" y="188640"/>
          <a:ext cx="892899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09942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61827630"/>
              </p:ext>
            </p:extLst>
          </p:nvPr>
        </p:nvGraphicFramePr>
        <p:xfrm>
          <a:off x="107504" y="188640"/>
          <a:ext cx="8856984"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58078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47281907"/>
              </p:ext>
            </p:extLst>
          </p:nvPr>
        </p:nvGraphicFramePr>
        <p:xfrm>
          <a:off x="457200" y="188640"/>
          <a:ext cx="822960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04040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19854338"/>
              </p:ext>
            </p:extLst>
          </p:nvPr>
        </p:nvGraphicFramePr>
        <p:xfrm>
          <a:off x="467544" y="119675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72832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810500"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7851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571744"/>
            <a:ext cx="8229600" cy="2019110"/>
          </a:xfrm>
        </p:spPr>
        <p:txBody>
          <a:bodyPr/>
          <a:lstStyle/>
          <a:p>
            <a:pPr lvl="0" algn="just"/>
            <a:r>
              <a:rPr lang="es-EC" dirty="0"/>
              <a:t>Analizar el impacto del e-Commerce en la gestión de los negocios internacionales</a:t>
            </a:r>
            <a:r>
              <a:rPr lang="es-EC" dirty="0" smtClean="0"/>
              <a:t>.</a:t>
            </a:r>
            <a:endParaRPr lang="es-EC" dirty="0"/>
          </a:p>
        </p:txBody>
      </p:sp>
      <p:sp>
        <p:nvSpPr>
          <p:cNvPr id="2" name="1 Título"/>
          <p:cNvSpPr>
            <a:spLocks noGrp="1"/>
          </p:cNvSpPr>
          <p:nvPr>
            <p:ph type="title"/>
          </p:nvPr>
        </p:nvSpPr>
        <p:spPr/>
        <p:txBody>
          <a:bodyPr/>
          <a:lstStyle/>
          <a:p>
            <a:r>
              <a:rPr lang="es-EC" dirty="0" smtClean="0"/>
              <a:t>Objetivo</a:t>
            </a:r>
            <a:endParaRPr lang="es-EC" dirty="0"/>
          </a:p>
        </p:txBody>
      </p:sp>
    </p:spTree>
    <p:extLst>
      <p:ext uri="{BB962C8B-B14F-4D97-AF65-F5344CB8AC3E}">
        <p14:creationId xmlns:p14="http://schemas.microsoft.com/office/powerpoint/2010/main" val="22972131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COMME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54852">
            <a:off x="600953" y="2996611"/>
            <a:ext cx="3304584" cy="198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COMMER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5819">
            <a:off x="4820730" y="3069301"/>
            <a:ext cx="3643718" cy="2082993"/>
          </a:xfrm>
          <a:prstGeom prst="rect">
            <a:avLst/>
          </a:prstGeom>
          <a:noFill/>
          <a:extLst>
            <a:ext uri="{909E8E84-426E-40DD-AFC4-6F175D3DCCD1}">
              <a14:hiddenFill xmlns:a14="http://schemas.microsoft.com/office/drawing/2010/main">
                <a:solidFill>
                  <a:srgbClr val="FFFFFF"/>
                </a:solidFill>
              </a14:hiddenFill>
            </a:ext>
          </a:extLst>
        </p:spPr>
      </p:pic>
      <p:sp>
        <p:nvSpPr>
          <p:cNvPr id="5" name="2 Título"/>
          <p:cNvSpPr>
            <a:spLocks noGrp="1"/>
          </p:cNvSpPr>
          <p:nvPr>
            <p:ph type="title"/>
          </p:nvPr>
        </p:nvSpPr>
        <p:spPr>
          <a:xfrm>
            <a:off x="484342" y="1052736"/>
            <a:ext cx="8229600" cy="1143000"/>
          </a:xfrm>
        </p:spPr>
        <p:txBody>
          <a:bodyPr>
            <a:normAutofit/>
          </a:bodyPr>
          <a:lstStyle/>
          <a:p>
            <a:r>
              <a:rPr lang="es-EC" dirty="0" smtClean="0">
                <a:effectLst/>
              </a:rPr>
              <a:t>HISTORIA DEL E-COMMERCE</a:t>
            </a:r>
            <a:endParaRPr lang="es-EC" dirty="0"/>
          </a:p>
        </p:txBody>
      </p:sp>
    </p:spTree>
    <p:extLst>
      <p:ext uri="{BB962C8B-B14F-4D97-AF65-F5344CB8AC3E}">
        <p14:creationId xmlns:p14="http://schemas.microsoft.com/office/powerpoint/2010/main" val="22220074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624583"/>
            <a:ext cx="8229600" cy="1143000"/>
          </a:xfrm>
        </p:spPr>
        <p:txBody>
          <a:bodyPr>
            <a:normAutofit fontScale="90000"/>
          </a:bodyPr>
          <a:lstStyle/>
          <a:p>
            <a:r>
              <a:rPr lang="es-EC" dirty="0">
                <a:effectLst/>
              </a:rPr>
              <a:t>EVOLUCION DEL E-COMMERCE O COMERCIO ELECTRONICO </a:t>
            </a:r>
            <a:br>
              <a:rPr lang="es-EC" dirty="0">
                <a:effectLst/>
              </a:rPr>
            </a:br>
            <a:endParaRPr lang="es-EC" dirty="0"/>
          </a:p>
        </p:txBody>
      </p:sp>
      <p:pic>
        <p:nvPicPr>
          <p:cNvPr id="1026" name="Picture 2" descr="Resultado de imagen para crecimiento econom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16832"/>
            <a:ext cx="4168215" cy="2813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recimiento economico BRAS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5449">
            <a:off x="4967474" y="2685762"/>
            <a:ext cx="3888432" cy="281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28441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049986128"/>
              </p:ext>
            </p:extLst>
          </p:nvPr>
        </p:nvGraphicFramePr>
        <p:xfrm>
          <a:off x="107504" y="188639"/>
          <a:ext cx="8712968" cy="5628675"/>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779754" y="5817314"/>
            <a:ext cx="4608512" cy="600164"/>
          </a:xfrm>
          <a:prstGeom prst="rect">
            <a:avLst/>
          </a:prstGeom>
          <a:noFill/>
        </p:spPr>
        <p:txBody>
          <a:bodyPr wrap="square" rtlCol="0">
            <a:spAutoFit/>
          </a:bodyPr>
          <a:lstStyle/>
          <a:p>
            <a:r>
              <a:rPr lang="es-EC" sz="1100" b="1" dirty="0"/>
              <a:t>Figura 1 Crecimiento del PIB % en los últimos 10 años </a:t>
            </a:r>
            <a:endParaRPr lang="es-EC" sz="1100" dirty="0"/>
          </a:p>
          <a:p>
            <a:r>
              <a:rPr lang="es-EC" sz="1100" b="1" i="1" dirty="0"/>
              <a:t>Fuente:</a:t>
            </a:r>
            <a:r>
              <a:rPr lang="es-EC" sz="1100" i="1" dirty="0"/>
              <a:t> Banco Mundial </a:t>
            </a:r>
            <a:endParaRPr lang="es-EC" sz="1100" dirty="0"/>
          </a:p>
          <a:p>
            <a:r>
              <a:rPr lang="es-EC" sz="1100" b="1" i="1" dirty="0"/>
              <a:t>Elaborado por:</a:t>
            </a:r>
            <a:r>
              <a:rPr lang="es-EC" sz="1100" i="1" dirty="0"/>
              <a:t> Jonathan Sánchez </a:t>
            </a:r>
            <a:endParaRPr lang="es-EC" sz="1100" dirty="0"/>
          </a:p>
        </p:txBody>
      </p:sp>
      <p:sp>
        <p:nvSpPr>
          <p:cNvPr id="6" name="5 CuadroTexto"/>
          <p:cNvSpPr txBox="1"/>
          <p:nvPr/>
        </p:nvSpPr>
        <p:spPr>
          <a:xfrm>
            <a:off x="6156176" y="4397534"/>
            <a:ext cx="2808312" cy="1615827"/>
          </a:xfrm>
          <a:prstGeom prst="rect">
            <a:avLst/>
          </a:prstGeom>
          <a:noFill/>
        </p:spPr>
        <p:txBody>
          <a:bodyPr wrap="square" rtlCol="0">
            <a:spAutoFit/>
          </a:bodyPr>
          <a:lstStyle/>
          <a:p>
            <a:r>
              <a:rPr lang="es-EC" sz="1100" dirty="0" smtClean="0"/>
              <a:t>CHINA </a:t>
            </a:r>
            <a:r>
              <a:rPr lang="es-EC" sz="1100" dirty="0" smtClean="0"/>
              <a:t>2006: </a:t>
            </a:r>
            <a:r>
              <a:rPr lang="es-EC" sz="1100" dirty="0" smtClean="0"/>
              <a:t>9,6%</a:t>
            </a:r>
          </a:p>
          <a:p>
            <a:r>
              <a:rPr lang="es-EC" sz="1100" dirty="0" smtClean="0"/>
              <a:t>CHINA 2015: 6,9%</a:t>
            </a:r>
          </a:p>
          <a:p>
            <a:r>
              <a:rPr lang="es-EC" sz="1100" dirty="0" smtClean="0"/>
              <a:t>EEUU </a:t>
            </a:r>
            <a:r>
              <a:rPr lang="es-EC" sz="1100" dirty="0" smtClean="0"/>
              <a:t>2006: </a:t>
            </a:r>
            <a:r>
              <a:rPr lang="es-EC" sz="1100" dirty="0" smtClean="0"/>
              <a:t>0,3% </a:t>
            </a:r>
          </a:p>
          <a:p>
            <a:r>
              <a:rPr lang="es-EC" sz="1100" dirty="0" smtClean="0"/>
              <a:t>EEUU 2015: 2,4%</a:t>
            </a:r>
          </a:p>
          <a:p>
            <a:r>
              <a:rPr lang="es-EC" sz="1100" dirty="0" smtClean="0"/>
              <a:t>UE </a:t>
            </a:r>
            <a:r>
              <a:rPr lang="es-EC" sz="1100" dirty="0" smtClean="0"/>
              <a:t>2006: </a:t>
            </a:r>
            <a:r>
              <a:rPr lang="es-EC" sz="1100" dirty="0" smtClean="0"/>
              <a:t>0,5%</a:t>
            </a:r>
          </a:p>
          <a:p>
            <a:r>
              <a:rPr lang="es-EC" sz="1100" dirty="0" smtClean="0"/>
              <a:t>UE 2015: 1,9%</a:t>
            </a:r>
          </a:p>
          <a:p>
            <a:r>
              <a:rPr lang="es-EC" sz="1100" dirty="0" smtClean="0"/>
              <a:t>AMERICA LATINA </a:t>
            </a:r>
            <a:r>
              <a:rPr lang="es-EC" sz="1100" dirty="0" smtClean="0"/>
              <a:t>2006: </a:t>
            </a:r>
            <a:r>
              <a:rPr lang="es-EC" sz="1100" dirty="0" smtClean="0"/>
              <a:t>3,9%</a:t>
            </a:r>
          </a:p>
          <a:p>
            <a:r>
              <a:rPr lang="es-EC" sz="1100" dirty="0" smtClean="0"/>
              <a:t>AMERICA LATINA 2015: 0,9%</a:t>
            </a:r>
          </a:p>
          <a:p>
            <a:endParaRPr lang="es-EC" sz="1100" dirty="0"/>
          </a:p>
        </p:txBody>
      </p:sp>
    </p:spTree>
    <p:extLst>
      <p:ext uri="{BB962C8B-B14F-4D97-AF65-F5344CB8AC3E}">
        <p14:creationId xmlns:p14="http://schemas.microsoft.com/office/powerpoint/2010/main" val="99619225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Uso de Internet por Continentes  </a:t>
            </a:r>
            <a:endParaRPr lang="es-EC" dirty="0"/>
          </a:p>
        </p:txBody>
      </p:sp>
      <p:pic>
        <p:nvPicPr>
          <p:cNvPr id="2050" name="Picture 2" descr="Resultado de imagen para continen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376" y="1628801"/>
            <a:ext cx="411474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3"/>
            <a:ext cx="3964567" cy="260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1973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166747658"/>
              </p:ext>
            </p:extLst>
          </p:nvPr>
        </p:nvGraphicFramePr>
        <p:xfrm>
          <a:off x="107504" y="116632"/>
          <a:ext cx="8928992"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779754" y="5817314"/>
            <a:ext cx="4608512" cy="600164"/>
          </a:xfrm>
          <a:prstGeom prst="rect">
            <a:avLst/>
          </a:prstGeom>
          <a:noFill/>
        </p:spPr>
        <p:txBody>
          <a:bodyPr wrap="square" rtlCol="0">
            <a:spAutoFit/>
          </a:bodyPr>
          <a:lstStyle/>
          <a:p>
            <a:r>
              <a:rPr lang="es-EC" sz="1100" b="1" dirty="0"/>
              <a:t>Figura 2 Estadísticas de Uso de Internet Junio 2016 </a:t>
            </a:r>
            <a:endParaRPr lang="es-EC" sz="1100" dirty="0"/>
          </a:p>
          <a:p>
            <a:r>
              <a:rPr lang="es-EC" sz="1100" b="1" i="1" dirty="0"/>
              <a:t>Fuente:</a:t>
            </a:r>
            <a:r>
              <a:rPr lang="es-EC" sz="1100" i="1" dirty="0"/>
              <a:t> </a:t>
            </a:r>
            <a:r>
              <a:rPr lang="es-EC" sz="1100" i="1" dirty="0" err="1"/>
              <a:t>internetworldstats</a:t>
            </a:r>
            <a:endParaRPr lang="es-EC" sz="1100" dirty="0"/>
          </a:p>
          <a:p>
            <a:r>
              <a:rPr lang="es-EC" sz="1100" b="1" i="1" dirty="0"/>
              <a:t>Elaborado por:</a:t>
            </a:r>
            <a:r>
              <a:rPr lang="es-EC" sz="1100" i="1" dirty="0"/>
              <a:t> Jonathan Sánchez </a:t>
            </a:r>
            <a:endParaRPr lang="es-EC" sz="1100" dirty="0"/>
          </a:p>
        </p:txBody>
      </p:sp>
    </p:spTree>
    <p:extLst>
      <p:ext uri="{BB962C8B-B14F-4D97-AF65-F5344CB8AC3E}">
        <p14:creationId xmlns:p14="http://schemas.microsoft.com/office/powerpoint/2010/main" val="281327387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158</TotalTime>
  <Words>1806</Words>
  <Application>Microsoft Office PowerPoint</Application>
  <PresentationFormat>Presentación en pantalla (4:3)</PresentationFormat>
  <Paragraphs>373</Paragraphs>
  <Slides>36</Slides>
  <Notes>3</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Concurrencia</vt:lpstr>
      <vt:lpstr>ANALISIS DEL E-COMMERCE EN LA GESTION DE LOS NEGOCIOS INTERNACIONALES CASO PICHINCHA-ECUADOR</vt:lpstr>
      <vt:lpstr>Significado de e-Commerce </vt:lpstr>
      <vt:lpstr>Presentación de PowerPoint</vt:lpstr>
      <vt:lpstr>Objetivo</vt:lpstr>
      <vt:lpstr>HISTORIA DEL E-COMMERCE</vt:lpstr>
      <vt:lpstr>EVOLUCION DEL E-COMMERCE O COMERCIO ELECTRONICO  </vt:lpstr>
      <vt:lpstr>Presentación de PowerPoint</vt:lpstr>
      <vt:lpstr>Uso de Internet por Continentes  </vt:lpstr>
      <vt:lpstr>Presentación de PowerPoint</vt:lpstr>
      <vt:lpstr>Presentación de PowerPoint</vt:lpstr>
      <vt:lpstr>Uso de internet América Latina </vt:lpstr>
      <vt:lpstr>Presentación de PowerPoint</vt:lpstr>
      <vt:lpstr>Caso Pichincha </vt:lpstr>
      <vt:lpstr>Presentación de PowerPoint</vt:lpstr>
      <vt:lpstr>Cantones de Pichincha </vt:lpstr>
      <vt:lpstr>Presentación de PowerPoint</vt:lpstr>
      <vt:lpstr>Presentación de PowerPoint</vt:lpstr>
      <vt:lpstr>Encuestas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DEL E-COMMERCE EN LA GESTION DE LOS NEGOCIOS INTERNACIONALES CASO PICHINCHA-ECUADOR</dc:title>
  <dc:creator>Usuario</dc:creator>
  <cp:lastModifiedBy>Usuario</cp:lastModifiedBy>
  <cp:revision>22</cp:revision>
  <dcterms:created xsi:type="dcterms:W3CDTF">2017-02-10T03:18:59Z</dcterms:created>
  <dcterms:modified xsi:type="dcterms:W3CDTF">2017-02-22T15:34:39Z</dcterms:modified>
</cp:coreProperties>
</file>