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charts/chart13.xml" ContentType="application/vnd.openxmlformats-officedocument.drawingml.chart+xml"/>
  <Override PartName="/ppt/notesSlides/notesSlide29.xml" ContentType="application/vnd.openxmlformats-officedocument.presentationml.notesSlide+xml"/>
  <Override PartName="/ppt/charts/chart14.xml" ContentType="application/vnd.openxmlformats-officedocument.drawingml.chart+xml"/>
  <Override PartName="/ppt/notesSlides/notesSlide30.xml" ContentType="application/vnd.openxmlformats-officedocument.presentationml.notesSlide+xml"/>
  <Override PartName="/ppt/charts/chart15.xml" ContentType="application/vnd.openxmlformats-officedocument.drawingml.chart+xml"/>
  <Override PartName="/ppt/notesSlides/notesSlide31.xml" ContentType="application/vnd.openxmlformats-officedocument.presentationml.notesSlide+xml"/>
  <Override PartName="/ppt/charts/chart16.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7.xml" ContentType="application/vnd.openxmlformats-officedocument.drawingml.chart+xml"/>
  <Override PartName="/ppt/notesSlides/notesSlide35.xml" ContentType="application/vnd.openxmlformats-officedocument.presentationml.notesSlide+xml"/>
  <Override PartName="/ppt/charts/chart18.xml" ContentType="application/vnd.openxmlformats-officedocument.drawingml.chart+xml"/>
  <Override PartName="/ppt/notesSlides/notesSlide36.xml" ContentType="application/vnd.openxmlformats-officedocument.presentationml.notesSlide+xml"/>
  <Override PartName="/ppt/charts/chart19.xml" ContentType="application/vnd.openxmlformats-officedocument.drawingml.chart+xml"/>
  <Override PartName="/ppt/notesSlides/notesSlide37.xml" ContentType="application/vnd.openxmlformats-officedocument.presentationml.notesSlide+xml"/>
  <Override PartName="/ppt/charts/chart20.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1.xml" ContentType="application/vnd.openxmlformats-officedocument.drawingml.chart+xml"/>
  <Override PartName="/ppt/notesSlides/notesSlide40.xml" ContentType="application/vnd.openxmlformats-officedocument.presentationml.notesSlide+xml"/>
  <Override PartName="/ppt/charts/chart22.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12" r:id="rId1"/>
  </p:sldMasterIdLst>
  <p:notesMasterIdLst>
    <p:notesMasterId r:id="rId61"/>
  </p:notesMasterIdLst>
  <p:sldIdLst>
    <p:sldId id="258" r:id="rId2"/>
    <p:sldId id="257" r:id="rId3"/>
    <p:sldId id="339" r:id="rId4"/>
    <p:sldId id="340" r:id="rId5"/>
    <p:sldId id="341" r:id="rId6"/>
    <p:sldId id="344" r:id="rId7"/>
    <p:sldId id="345" r:id="rId8"/>
    <p:sldId id="409" r:id="rId9"/>
    <p:sldId id="342" r:id="rId10"/>
    <p:sldId id="348" r:id="rId11"/>
    <p:sldId id="349" r:id="rId12"/>
    <p:sldId id="400" r:id="rId13"/>
    <p:sldId id="406" r:id="rId14"/>
    <p:sldId id="350" r:id="rId15"/>
    <p:sldId id="401" r:id="rId16"/>
    <p:sldId id="352" r:id="rId17"/>
    <p:sldId id="353" r:id="rId18"/>
    <p:sldId id="355" r:id="rId19"/>
    <p:sldId id="356" r:id="rId20"/>
    <p:sldId id="359" r:id="rId21"/>
    <p:sldId id="360" r:id="rId22"/>
    <p:sldId id="402" r:id="rId23"/>
    <p:sldId id="403" r:id="rId24"/>
    <p:sldId id="407" r:id="rId25"/>
    <p:sldId id="404" r:id="rId26"/>
    <p:sldId id="405" r:id="rId27"/>
    <p:sldId id="364" r:id="rId28"/>
    <p:sldId id="439" r:id="rId29"/>
    <p:sldId id="440" r:id="rId30"/>
    <p:sldId id="441" r:id="rId31"/>
    <p:sldId id="442" r:id="rId32"/>
    <p:sldId id="443" r:id="rId33"/>
    <p:sldId id="444" r:id="rId34"/>
    <p:sldId id="445" r:id="rId35"/>
    <p:sldId id="425" r:id="rId36"/>
    <p:sldId id="446" r:id="rId37"/>
    <p:sldId id="447" r:id="rId38"/>
    <p:sldId id="448" r:id="rId39"/>
    <p:sldId id="449" r:id="rId40"/>
    <p:sldId id="450" r:id="rId41"/>
    <p:sldId id="451" r:id="rId42"/>
    <p:sldId id="452" r:id="rId43"/>
    <p:sldId id="453" r:id="rId44"/>
    <p:sldId id="454" r:id="rId45"/>
    <p:sldId id="455" r:id="rId46"/>
    <p:sldId id="435" r:id="rId47"/>
    <p:sldId id="436" r:id="rId48"/>
    <p:sldId id="437" r:id="rId49"/>
    <p:sldId id="387" r:id="rId50"/>
    <p:sldId id="388" r:id="rId51"/>
    <p:sldId id="389" r:id="rId52"/>
    <p:sldId id="438" r:id="rId53"/>
    <p:sldId id="394" r:id="rId54"/>
    <p:sldId id="395" r:id="rId55"/>
    <p:sldId id="396" r:id="rId56"/>
    <p:sldId id="398" r:id="rId57"/>
    <p:sldId id="408" r:id="rId58"/>
    <p:sldId id="399" r:id="rId59"/>
    <p:sldId id="328" r:id="rId60"/>
  </p:sldIdLst>
  <p:sldSz cx="9144000" cy="6858000" type="screen4x3"/>
  <p:notesSz cx="6850063" cy="99822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r. Luis" initials="SL"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5D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5501" autoAdjust="0"/>
  </p:normalViewPr>
  <p:slideViewPr>
    <p:cSldViewPr>
      <p:cViewPr varScale="1">
        <p:scale>
          <a:sx n="74" d="100"/>
          <a:sy n="74" d="100"/>
        </p:scale>
        <p:origin x="-1038" y="-10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C:\Users\Adela%20Pacheco\Desktop\Proyecto%20de%20grado\Libro1.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embeddings/oleObject1.bin"/></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C:\Users\Adela%20Pacheco\Desktop\Proyecto%20de%20grado\Libro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7.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embeddings/oleObject4.bin"/></Relationships>
</file>

<file path=ppt/charts/_rels/chart19.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C:\Users\Adela%20Pacheco\Desktop\Proyecto%20de%20grado\Libro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Libro1"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3.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Libro1" TargetMode="External"/></Relationships>
</file>

<file path=ppt/charts/_rels/chart24.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file:///C:\Users\Adela%20Pacheco\Downloads\Trade_Map_-_Lista_de_los_mercados_proveedores_para_un_producto_importado_por_Estados_Unidos_de_Am&#233;rica_en_2015.xls"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a:scene3d>
              <a:camera prst="orthographicFront"/>
              <a:lightRig rig="threePt" dir="t"/>
            </a:scene3d>
            <a:sp3d>
              <a:bevelT/>
            </a:sp3d>
          </c:spPr>
          <c:invertIfNegative val="0"/>
          <c:dPt>
            <c:idx val="6"/>
            <c:invertIfNegative val="0"/>
            <c:bubble3D val="0"/>
            <c:spPr>
              <a:solidFill>
                <a:schemeClr val="accent2"/>
              </a:solidFill>
              <a:ln>
                <a:solidFill>
                  <a:srgbClr val="FFC000"/>
                </a:solidFill>
              </a:ln>
              <a:effectLst/>
              <a:scene3d>
                <a:camera prst="orthographicFront"/>
                <a:lightRig rig="threePt" dir="t"/>
              </a:scene3d>
              <a:sp3d>
                <a:bevelT/>
              </a:sp3d>
            </c:spPr>
          </c:dPt>
          <c:dPt>
            <c:idx val="7"/>
            <c:invertIfNegative val="0"/>
            <c:bubble3D val="0"/>
            <c:spPr>
              <a:solidFill>
                <a:schemeClr val="accent2"/>
              </a:solidFill>
              <a:ln>
                <a:solidFill>
                  <a:srgbClr val="FFC000"/>
                </a:solidFill>
              </a:ln>
              <a:effectLst/>
              <a:scene3d>
                <a:camera prst="orthographicFront"/>
                <a:lightRig rig="threePt" dir="t"/>
              </a:scene3d>
              <a:sp3d>
                <a:bevelT/>
              </a:sp3d>
            </c:spPr>
          </c:dPt>
          <c:dPt>
            <c:idx val="8"/>
            <c:invertIfNegative val="0"/>
            <c:bubble3D val="0"/>
            <c:spPr>
              <a:solidFill>
                <a:schemeClr val="accent2"/>
              </a:solidFill>
              <a:ln>
                <a:solidFill>
                  <a:srgbClr val="FFC000"/>
                </a:solidFill>
              </a:ln>
              <a:effectLst/>
              <a:scene3d>
                <a:camera prst="orthographicFront"/>
                <a:lightRig rig="threePt" dir="t"/>
              </a:scene3d>
              <a:sp3d>
                <a:bevelT/>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Hoja1!$B$2:$B$10</c:f>
              <c:numCache>
                <c:formatCode>General</c:formatCode>
                <c:ptCount val="9"/>
                <c:pt idx="0">
                  <c:v>6.0049999999999999</c:v>
                </c:pt>
                <c:pt idx="1">
                  <c:v>7.4420000000000002</c:v>
                </c:pt>
                <c:pt idx="2">
                  <c:v>8.4710000000000001</c:v>
                </c:pt>
                <c:pt idx="3">
                  <c:v>9.5180000000000007</c:v>
                </c:pt>
                <c:pt idx="4">
                  <c:v>10.43</c:v>
                </c:pt>
                <c:pt idx="5">
                  <c:v>10.981999999999999</c:v>
                </c:pt>
                <c:pt idx="6">
                  <c:v>11.382999999999999</c:v>
                </c:pt>
                <c:pt idx="7">
                  <c:v>12.263</c:v>
                </c:pt>
                <c:pt idx="8">
                  <c:v>13.337999999999999</c:v>
                </c:pt>
              </c:numCache>
            </c:numRef>
          </c:val>
        </c:ser>
        <c:dLbls>
          <c:dLblPos val="outEnd"/>
          <c:showLegendKey val="0"/>
          <c:showVal val="1"/>
          <c:showCatName val="0"/>
          <c:showSerName val="0"/>
          <c:showPercent val="0"/>
          <c:showBubbleSize val="0"/>
        </c:dLbls>
        <c:gapWidth val="219"/>
        <c:overlap val="-27"/>
        <c:axId val="48951680"/>
        <c:axId val="49578368"/>
      </c:barChart>
      <c:catAx>
        <c:axId val="4895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49578368"/>
        <c:crosses val="autoZero"/>
        <c:auto val="1"/>
        <c:lblAlgn val="ctr"/>
        <c:lblOffset val="100"/>
        <c:noMultiLvlLbl val="0"/>
      </c:catAx>
      <c:valAx>
        <c:axId val="49578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4895168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86557573318652E-2"/>
          <c:y val="3.3931035596194668E-2"/>
          <c:w val="0.93644129794017261"/>
          <c:h val="0.88943554560755433"/>
        </c:manualLayout>
      </c:layout>
      <c:lineChart>
        <c:grouping val="standard"/>
        <c:varyColors val="0"/>
        <c:ser>
          <c:idx val="0"/>
          <c:order val="0"/>
          <c:tx>
            <c:strRef>
              <c:f>Hoja1!$B$1</c:f>
              <c:strCache>
                <c:ptCount val="1"/>
                <c:pt idx="0">
                  <c:v>Serie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5602237676494829E-2"/>
                  <c:y val="-5.55840414407302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0468417725156638E-2"/>
                  <c:y val="4.04836598591402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538977335862259E-2"/>
                  <c:y val="4.04836598591402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3169147652163918E-2"/>
                  <c:y val="5.63398553283028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5602237676494815E-2"/>
                  <c:y val="5.8073809375411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pt idx="0">
                  <c:v>2008</c:v>
                </c:pt>
                <c:pt idx="1">
                  <c:v>2009</c:v>
                </c:pt>
                <c:pt idx="2">
                  <c:v>2010</c:v>
                </c:pt>
                <c:pt idx="3">
                  <c:v>2011</c:v>
                </c:pt>
                <c:pt idx="4">
                  <c:v>2012</c:v>
                </c:pt>
                <c:pt idx="5">
                  <c:v>2013</c:v>
                </c:pt>
                <c:pt idx="6">
                  <c:v>2014</c:v>
                </c:pt>
                <c:pt idx="7">
                  <c:v>2015</c:v>
                </c:pt>
              </c:numCache>
            </c:numRef>
          </c:cat>
          <c:val>
            <c:numRef>
              <c:f>Hoja1!$B$2:$B$9</c:f>
              <c:numCache>
                <c:formatCode>General</c:formatCode>
                <c:ptCount val="8"/>
                <c:pt idx="0">
                  <c:v>4.6660000000000004</c:v>
                </c:pt>
                <c:pt idx="1">
                  <c:v>3.6280000000000001</c:v>
                </c:pt>
                <c:pt idx="2">
                  <c:v>4.0430000000000001</c:v>
                </c:pt>
                <c:pt idx="3">
                  <c:v>4.718</c:v>
                </c:pt>
                <c:pt idx="4">
                  <c:v>4.5149999999999997</c:v>
                </c:pt>
                <c:pt idx="5">
                  <c:v>4.673</c:v>
                </c:pt>
                <c:pt idx="6">
                  <c:v>4.7549999999999999</c:v>
                </c:pt>
                <c:pt idx="7">
                  <c:v>4.1379999999999999</c:v>
                </c:pt>
              </c:numCache>
            </c:numRef>
          </c:val>
          <c:smooth val="0"/>
        </c:ser>
        <c:dLbls>
          <c:dLblPos val="t"/>
          <c:showLegendKey val="0"/>
          <c:showVal val="1"/>
          <c:showCatName val="0"/>
          <c:showSerName val="0"/>
          <c:showPercent val="0"/>
          <c:showBubbleSize val="0"/>
        </c:dLbls>
        <c:marker val="1"/>
        <c:smooth val="0"/>
        <c:axId val="214368256"/>
        <c:axId val="214370944"/>
      </c:lineChart>
      <c:catAx>
        <c:axId val="2143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4370944"/>
        <c:crosses val="autoZero"/>
        <c:auto val="1"/>
        <c:lblAlgn val="ctr"/>
        <c:lblOffset val="100"/>
        <c:noMultiLvlLbl val="0"/>
      </c:catAx>
      <c:valAx>
        <c:axId val="214370944"/>
        <c:scaling>
          <c:orientation val="minMax"/>
          <c:min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43682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Serie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2901507749487528E-2"/>
                  <c:y val="6.051086679858456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3436787554840405E-2"/>
                  <c:y val="-6.04484658395803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1003697530509418E-2"/>
                  <c:y val="7.3023901209429115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2010</c:v>
                </c:pt>
                <c:pt idx="1">
                  <c:v>2011</c:v>
                </c:pt>
                <c:pt idx="2">
                  <c:v>2012</c:v>
                </c:pt>
                <c:pt idx="3">
                  <c:v>2013</c:v>
                </c:pt>
                <c:pt idx="4">
                  <c:v>2014</c:v>
                </c:pt>
                <c:pt idx="5">
                  <c:v>2015</c:v>
                </c:pt>
              </c:numCache>
            </c:numRef>
          </c:cat>
          <c:val>
            <c:numRef>
              <c:f>Hoja1!$B$2:$B$7</c:f>
              <c:numCache>
                <c:formatCode>General</c:formatCode>
                <c:ptCount val="6"/>
                <c:pt idx="0">
                  <c:v>4.0019999999999998</c:v>
                </c:pt>
                <c:pt idx="1">
                  <c:v>4.6890000000000001</c:v>
                </c:pt>
                <c:pt idx="2">
                  <c:v>4.3529999999999998</c:v>
                </c:pt>
                <c:pt idx="3">
                  <c:v>4.4139999999999997</c:v>
                </c:pt>
                <c:pt idx="4">
                  <c:v>4.4610000000000003</c:v>
                </c:pt>
                <c:pt idx="5">
                  <c:v>3.819</c:v>
                </c:pt>
              </c:numCache>
            </c:numRef>
          </c:val>
          <c:smooth val="0"/>
        </c:ser>
        <c:dLbls>
          <c:dLblPos val="t"/>
          <c:showLegendKey val="0"/>
          <c:showVal val="1"/>
          <c:showCatName val="0"/>
          <c:showSerName val="0"/>
          <c:showPercent val="0"/>
          <c:showBubbleSize val="0"/>
        </c:dLbls>
        <c:marker val="1"/>
        <c:smooth val="0"/>
        <c:axId val="215069056"/>
        <c:axId val="215071744"/>
      </c:lineChart>
      <c:catAx>
        <c:axId val="21506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5071744"/>
        <c:crosses val="autoZero"/>
        <c:auto val="1"/>
        <c:lblAlgn val="ctr"/>
        <c:lblOffset val="100"/>
        <c:noMultiLvlLbl val="0"/>
      </c:catAx>
      <c:valAx>
        <c:axId val="215071744"/>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50690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PIB Japón</c:v>
          </c:tx>
          <c:spPr>
            <a:ln w="28575" cap="rnd">
              <a:solidFill>
                <a:schemeClr val="accent1"/>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960985364769767E-2"/>
                  <c:y val="-5.6559968179450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05591519641453E-2"/>
                  <c:y val="-1.767499005607842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showLegendKey val="0"/>
              <c:showVal val="1"/>
              <c:showCatName val="0"/>
              <c:showSerName val="0"/>
              <c:showPercent val="0"/>
              <c:showBubbleSize val="0"/>
              <c:extLst>
                <c:ext xmlns:c15="http://schemas.microsoft.com/office/drawing/2012/chart" uri="{CE6537A1-D6FC-4f65-9D91-7224C49458BB}">
                  <c15:layout/>
                </c:ext>
              </c:extLst>
            </c:dLbl>
            <c:dLbl>
              <c:idx val="4"/>
              <c:showLegendKey val="0"/>
              <c:showVal val="1"/>
              <c:showCatName val="0"/>
              <c:showSerName val="0"/>
              <c:showPercent val="0"/>
              <c:showBubbleSize val="0"/>
              <c:extLst>
                <c:ext xmlns:c15="http://schemas.microsoft.com/office/drawing/2012/chart" uri="{CE6537A1-D6FC-4f65-9D91-7224C49458BB}">
                  <c15:layout/>
                </c:ext>
              </c:extLst>
            </c:dLbl>
            <c:dLbl>
              <c:idx val="5"/>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5772681331740215E-16"/>
                  <c:y val="7.06999602243137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8.48399522691764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2262675420888197E-2"/>
                  <c:y val="-6.716496221309799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Hoja1!$J$18:$J$26</c:f>
              <c:numCache>
                <c:formatCode>@</c:formatCode>
                <c:ptCount val="9"/>
                <c:pt idx="0">
                  <c:v>2010</c:v>
                </c:pt>
                <c:pt idx="1">
                  <c:v>2011</c:v>
                </c:pt>
                <c:pt idx="2">
                  <c:v>2012</c:v>
                </c:pt>
                <c:pt idx="3">
                  <c:v>2013</c:v>
                </c:pt>
                <c:pt idx="4">
                  <c:v>2014</c:v>
                </c:pt>
                <c:pt idx="5">
                  <c:v>2015</c:v>
                </c:pt>
                <c:pt idx="6">
                  <c:v>2016</c:v>
                </c:pt>
                <c:pt idx="7">
                  <c:v>2017</c:v>
                </c:pt>
                <c:pt idx="8">
                  <c:v>2018</c:v>
                </c:pt>
              </c:numCache>
            </c:numRef>
          </c:cat>
          <c:val>
            <c:numRef>
              <c:f>Hoja1!$L$18:$L$26</c:f>
              <c:numCache>
                <c:formatCode>#,##0.000</c:formatCode>
                <c:ptCount val="9"/>
                <c:pt idx="0">
                  <c:v>5.4987190000000004</c:v>
                </c:pt>
                <c:pt idx="1">
                  <c:v>5.9089879999999999</c:v>
                </c:pt>
                <c:pt idx="2">
                  <c:v>5.957249</c:v>
                </c:pt>
                <c:pt idx="3">
                  <c:v>4.9088630000000002</c:v>
                </c:pt>
                <c:pt idx="4">
                  <c:v>4.5961569999999998</c:v>
                </c:pt>
                <c:pt idx="5">
                  <c:v>4.1232579999999999</c:v>
                </c:pt>
                <c:pt idx="6">
                  <c:v>4.4126029999999998</c:v>
                </c:pt>
                <c:pt idx="7">
                  <c:v>4.5137539999999996</c:v>
                </c:pt>
                <c:pt idx="8">
                  <c:v>4.5622059999999998</c:v>
                </c:pt>
              </c:numCache>
            </c:numRef>
          </c:val>
          <c:smooth val="0"/>
        </c:ser>
        <c:dLbls>
          <c:showLegendKey val="0"/>
          <c:showVal val="0"/>
          <c:showCatName val="0"/>
          <c:showSerName val="0"/>
          <c:showPercent val="0"/>
          <c:showBubbleSize val="0"/>
        </c:dLbls>
        <c:marker val="1"/>
        <c:smooth val="0"/>
        <c:axId val="180658176"/>
        <c:axId val="180659712"/>
      </c:lineChart>
      <c:catAx>
        <c:axId val="18065817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180659712"/>
        <c:crosses val="autoZero"/>
        <c:auto val="1"/>
        <c:lblAlgn val="ctr"/>
        <c:lblOffset val="100"/>
        <c:noMultiLvlLbl val="0"/>
      </c:catAx>
      <c:valAx>
        <c:axId val="18065971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180658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Hoja3!$J$2:$J$4</c:f>
              <c:strCache>
                <c:ptCount val="3"/>
                <c:pt idx="0">
                  <c:v>Agropecuario</c:v>
                </c:pt>
                <c:pt idx="1">
                  <c:v>Industrial </c:v>
                </c:pt>
                <c:pt idx="2">
                  <c:v>Servicos</c:v>
                </c:pt>
              </c:strCache>
            </c:strRef>
          </c:cat>
          <c:val>
            <c:numRef>
              <c:f>Hoja3!$K$2:$K$4</c:f>
              <c:numCache>
                <c:formatCode>General</c:formatCode>
                <c:ptCount val="3"/>
                <c:pt idx="0">
                  <c:v>1.2</c:v>
                </c:pt>
                <c:pt idx="1">
                  <c:v>26.3</c:v>
                </c:pt>
                <c:pt idx="2">
                  <c:v>72.5</c:v>
                </c:pt>
              </c:numCache>
            </c:numRef>
          </c:val>
        </c:ser>
        <c:dLbls>
          <c:dLblPos val="ctr"/>
          <c:showLegendKey val="0"/>
          <c:showVal val="0"/>
          <c:showCatName val="0"/>
          <c:showSerName val="0"/>
          <c:showPercent val="1"/>
          <c:showBubbleSize val="0"/>
          <c:showLeaderLines val="1"/>
        </c:dLbls>
        <c:extLst>
          <c:ext xmlns:c15="http://schemas.microsoft.com/office/drawing/2012/chart" uri="{02D57815-91ED-43cb-92C2-25804820EDAC}">
            <c15:filteredPieSeries>
              <c15: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Hoja3!$J$2:$J$4</c15:sqref>
                        </c15:formulaRef>
                      </c:ext>
                    </c:extLst>
                    <c:strCache>
                      <c:ptCount val="3"/>
                      <c:pt idx="0">
                        <c:v>Agropecuario</c:v>
                      </c:pt>
                      <c:pt idx="1">
                        <c:v>Industrial </c:v>
                      </c:pt>
                      <c:pt idx="2">
                        <c:v>Servicos</c:v>
                      </c:pt>
                    </c:strCache>
                  </c:strRef>
                </c:cat>
                <c:val>
                  <c:numRef>
                    <c:extLst>
                      <c:ext uri="{02D57815-91ED-43cb-92C2-25804820EDAC}">
                        <c15:formulaRef>
                          <c15:sqref>Hoja3!$J$2:$J$4</c15:sqref>
                        </c15:formulaRef>
                      </c:ext>
                    </c:extLst>
                    <c:numCache>
                      <c:formatCode>General</c:formatCode>
                      <c:ptCount val="3"/>
                      <c:pt idx="0">
                        <c:v>0</c:v>
                      </c:pt>
                      <c:pt idx="1">
                        <c:v>0</c:v>
                      </c:pt>
                      <c:pt idx="2">
                        <c:v>0</c:v>
                      </c:pt>
                    </c:numCache>
                  </c:numRef>
                </c:val>
              </c15:ser>
            </c15:filteredPieSeries>
          </c:ext>
        </c:extLst>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Hoja9!$B$1</c:f>
              <c:strCache>
                <c:ptCount val="1"/>
                <c:pt idx="0">
                  <c:v>JPY</c:v>
                </c:pt>
              </c:strCache>
            </c:strRef>
          </c:tx>
          <c:spPr>
            <a:ln w="28575" cap="rnd">
              <a:solidFill>
                <a:schemeClr val="accent1"/>
              </a:solidFill>
              <a:round/>
            </a:ln>
            <a:effectLst/>
          </c:spPr>
          <c:marker>
            <c:symbol val="none"/>
          </c:marker>
          <c:dLbls>
            <c:dLbl>
              <c:idx val="0"/>
              <c:layout>
                <c:manualLayout>
                  <c:x val="-6.4778361038203558E-2"/>
                  <c:y val="-1.32312202356096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8396854204476709E-2"/>
                  <c:y val="-5.2545165051810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9729999027899291E-2"/>
                  <c:y val="4.37875969793824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812506075629435E-2"/>
                  <c:y val="-5.25450721857585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5977011494252873E-2"/>
                  <c:y val="5.2545165051810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1778584392014518E-2"/>
                  <c:y val="-3.94088737888581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5977011494252831E-2"/>
                  <c:y val="6.13026925604459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5977011494252873E-2"/>
                  <c:y val="-8.31965113320337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5977011494252831E-2"/>
                  <c:y val="6.13026925604458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3877797943133697E-2"/>
                  <c:y val="5.25451650518108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5.3236539624924382E-2"/>
                  <c:y val="-4.37876375431756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4.5977011494252873E-2"/>
                  <c:y val="5.2545165051810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5.3236539624924382E-2"/>
                  <c:y val="-4.37876375431757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5.0816696914700636E-2"/>
                  <c:y val="5.2545165051810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5.0816696914700546E-2"/>
                  <c:y val="-6.13026925604459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9038112522686114E-2"/>
                  <c:y val="5.2545165051810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5.5656382335148302E-2"/>
                  <c:y val="-5.2545165051810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4.3557168784029036E-2"/>
                  <c:y val="5.2545165051810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4.8396854204476709E-2"/>
                  <c:y val="-5.69239288061283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5.0816696914700546E-2"/>
                  <c:y val="6.13026925604459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3.6297640653357707E-2"/>
                  <c:y val="-3.9408873788858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3.871748336358137E-2"/>
                  <c:y val="8.31965113320337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0"/>
                  <c:y val="-5.254507218575851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Hoja9!$A$2:$A$68</c:f>
              <c:numCache>
                <c:formatCode>mmm\-yy</c:formatCode>
                <c:ptCount val="23"/>
                <c:pt idx="0">
                  <c:v>40513</c:v>
                </c:pt>
                <c:pt idx="1">
                  <c:v>40603</c:v>
                </c:pt>
                <c:pt idx="2">
                  <c:v>40695</c:v>
                </c:pt>
                <c:pt idx="3">
                  <c:v>40787</c:v>
                </c:pt>
                <c:pt idx="4">
                  <c:v>40878</c:v>
                </c:pt>
                <c:pt idx="5">
                  <c:v>40969</c:v>
                </c:pt>
                <c:pt idx="6">
                  <c:v>41061</c:v>
                </c:pt>
                <c:pt idx="7">
                  <c:v>41153</c:v>
                </c:pt>
                <c:pt idx="8">
                  <c:v>41244</c:v>
                </c:pt>
                <c:pt idx="9">
                  <c:v>41334</c:v>
                </c:pt>
                <c:pt idx="10">
                  <c:v>41426</c:v>
                </c:pt>
                <c:pt idx="11">
                  <c:v>41518</c:v>
                </c:pt>
                <c:pt idx="12">
                  <c:v>41609</c:v>
                </c:pt>
                <c:pt idx="13">
                  <c:v>41699</c:v>
                </c:pt>
                <c:pt idx="14">
                  <c:v>41791</c:v>
                </c:pt>
                <c:pt idx="15">
                  <c:v>41883</c:v>
                </c:pt>
                <c:pt idx="16">
                  <c:v>41974</c:v>
                </c:pt>
                <c:pt idx="17">
                  <c:v>42064</c:v>
                </c:pt>
                <c:pt idx="18">
                  <c:v>42156</c:v>
                </c:pt>
                <c:pt idx="19">
                  <c:v>42248</c:v>
                </c:pt>
                <c:pt idx="20">
                  <c:v>42339</c:v>
                </c:pt>
                <c:pt idx="21">
                  <c:v>42430</c:v>
                </c:pt>
                <c:pt idx="22">
                  <c:v>42522</c:v>
                </c:pt>
              </c:numCache>
              <c:extLst/>
            </c:numRef>
          </c:cat>
          <c:val>
            <c:numRef>
              <c:f>Hoja9!$B$2:$B$68</c:f>
              <c:numCache>
                <c:formatCode>0.00</c:formatCode>
                <c:ptCount val="23"/>
                <c:pt idx="0">
                  <c:v>81.17</c:v>
                </c:pt>
                <c:pt idx="1">
                  <c:v>83.16</c:v>
                </c:pt>
                <c:pt idx="2">
                  <c:v>80.53</c:v>
                </c:pt>
                <c:pt idx="3">
                  <c:v>77.06</c:v>
                </c:pt>
                <c:pt idx="4">
                  <c:v>76.959999999999994</c:v>
                </c:pt>
                <c:pt idx="5">
                  <c:v>82.81</c:v>
                </c:pt>
                <c:pt idx="6">
                  <c:v>79.81</c:v>
                </c:pt>
                <c:pt idx="7">
                  <c:v>77.92</c:v>
                </c:pt>
                <c:pt idx="8">
                  <c:v>86.75</c:v>
                </c:pt>
                <c:pt idx="9">
                  <c:v>94.22</c:v>
                </c:pt>
                <c:pt idx="10">
                  <c:v>99.14</c:v>
                </c:pt>
                <c:pt idx="11">
                  <c:v>98.23</c:v>
                </c:pt>
                <c:pt idx="12">
                  <c:v>105.31</c:v>
                </c:pt>
                <c:pt idx="13">
                  <c:v>103.22</c:v>
                </c:pt>
                <c:pt idx="14">
                  <c:v>101.33</c:v>
                </c:pt>
                <c:pt idx="15">
                  <c:v>109.66</c:v>
                </c:pt>
                <c:pt idx="16">
                  <c:v>119.69</c:v>
                </c:pt>
                <c:pt idx="17">
                  <c:v>120.14</c:v>
                </c:pt>
                <c:pt idx="18">
                  <c:v>122.5</c:v>
                </c:pt>
                <c:pt idx="19">
                  <c:v>119.86</c:v>
                </c:pt>
                <c:pt idx="20">
                  <c:v>120.32</c:v>
                </c:pt>
                <c:pt idx="21">
                  <c:v>112.58</c:v>
                </c:pt>
                <c:pt idx="22">
                  <c:v>103.29</c:v>
                </c:pt>
              </c:numCache>
              <c:extLst/>
            </c:numRef>
          </c:val>
          <c:smooth val="0"/>
          <c:extLst/>
        </c:ser>
        <c:ser>
          <c:idx val="1"/>
          <c:order val="1"/>
          <c:tx>
            <c:strRef>
              <c:f>Hoja9!#REF!</c:f>
              <c:strCache>
                <c:ptCount val="1"/>
                <c:pt idx="0">
                  <c:v>#REF!</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Hoja9!$A$2:$A$68</c:f>
              <c:numCache>
                <c:formatCode>mmm\-yy</c:formatCode>
                <c:ptCount val="67"/>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pt idx="12">
                  <c:v>40878</c:v>
                </c:pt>
                <c:pt idx="13">
                  <c:v>40909</c:v>
                </c:pt>
                <c:pt idx="14">
                  <c:v>40940</c:v>
                </c:pt>
                <c:pt idx="15">
                  <c:v>40969</c:v>
                </c:pt>
                <c:pt idx="16">
                  <c:v>41000</c:v>
                </c:pt>
                <c:pt idx="17">
                  <c:v>41030</c:v>
                </c:pt>
                <c:pt idx="18">
                  <c:v>41061</c:v>
                </c:pt>
                <c:pt idx="19">
                  <c:v>41091</c:v>
                </c:pt>
                <c:pt idx="20">
                  <c:v>41122</c:v>
                </c:pt>
                <c:pt idx="21">
                  <c:v>41153</c:v>
                </c:pt>
                <c:pt idx="22">
                  <c:v>41183</c:v>
                </c:pt>
                <c:pt idx="23">
                  <c:v>41214</c:v>
                </c:pt>
                <c:pt idx="24">
                  <c:v>41244</c:v>
                </c:pt>
                <c:pt idx="25">
                  <c:v>41275</c:v>
                </c:pt>
                <c:pt idx="26">
                  <c:v>41306</c:v>
                </c:pt>
                <c:pt idx="27">
                  <c:v>41334</c:v>
                </c:pt>
                <c:pt idx="28">
                  <c:v>41365</c:v>
                </c:pt>
                <c:pt idx="29">
                  <c:v>41395</c:v>
                </c:pt>
                <c:pt idx="30">
                  <c:v>41426</c:v>
                </c:pt>
                <c:pt idx="31">
                  <c:v>41456</c:v>
                </c:pt>
                <c:pt idx="32">
                  <c:v>41487</c:v>
                </c:pt>
                <c:pt idx="33">
                  <c:v>41518</c:v>
                </c:pt>
                <c:pt idx="34">
                  <c:v>41548</c:v>
                </c:pt>
                <c:pt idx="35">
                  <c:v>41579</c:v>
                </c:pt>
                <c:pt idx="36">
                  <c:v>41609</c:v>
                </c:pt>
                <c:pt idx="37">
                  <c:v>41640</c:v>
                </c:pt>
                <c:pt idx="38">
                  <c:v>41671</c:v>
                </c:pt>
                <c:pt idx="39">
                  <c:v>41699</c:v>
                </c:pt>
                <c:pt idx="40">
                  <c:v>41730</c:v>
                </c:pt>
                <c:pt idx="41">
                  <c:v>41760</c:v>
                </c:pt>
                <c:pt idx="42">
                  <c:v>41791</c:v>
                </c:pt>
                <c:pt idx="43">
                  <c:v>41821</c:v>
                </c:pt>
                <c:pt idx="44">
                  <c:v>41852</c:v>
                </c:pt>
                <c:pt idx="45">
                  <c:v>41883</c:v>
                </c:pt>
                <c:pt idx="46">
                  <c:v>41913</c:v>
                </c:pt>
                <c:pt idx="47">
                  <c:v>41944</c:v>
                </c:pt>
                <c:pt idx="48">
                  <c:v>41974</c:v>
                </c:pt>
                <c:pt idx="49">
                  <c:v>42005</c:v>
                </c:pt>
                <c:pt idx="50">
                  <c:v>42036</c:v>
                </c:pt>
                <c:pt idx="51">
                  <c:v>42064</c:v>
                </c:pt>
                <c:pt idx="52">
                  <c:v>42095</c:v>
                </c:pt>
                <c:pt idx="53">
                  <c:v>42125</c:v>
                </c:pt>
                <c:pt idx="54">
                  <c:v>42156</c:v>
                </c:pt>
                <c:pt idx="55">
                  <c:v>42186</c:v>
                </c:pt>
                <c:pt idx="56">
                  <c:v>42217</c:v>
                </c:pt>
                <c:pt idx="57">
                  <c:v>42248</c:v>
                </c:pt>
                <c:pt idx="58">
                  <c:v>42278</c:v>
                </c:pt>
                <c:pt idx="59">
                  <c:v>42309</c:v>
                </c:pt>
                <c:pt idx="60">
                  <c:v>42339</c:v>
                </c:pt>
                <c:pt idx="61">
                  <c:v>42370</c:v>
                </c:pt>
                <c:pt idx="62">
                  <c:v>42401</c:v>
                </c:pt>
                <c:pt idx="63">
                  <c:v>42430</c:v>
                </c:pt>
                <c:pt idx="64">
                  <c:v>42461</c:v>
                </c:pt>
                <c:pt idx="65">
                  <c:v>42491</c:v>
                </c:pt>
                <c:pt idx="66">
                  <c:v>42522</c:v>
                </c:pt>
              </c:numCache>
              <c:extLst/>
            </c:numRef>
          </c:cat>
          <c:val>
            <c:numRef>
              <c:f>Hoja9!#REF!</c:f>
              <c:numCache>
                <c:formatCode>General</c:formatCode>
                <c:ptCount val="1"/>
                <c:pt idx="0">
                  <c:v>1</c:v>
                </c:pt>
              </c:numCache>
              <c:extLst/>
            </c:numRef>
          </c:val>
          <c:smooth val="0"/>
          <c:extLst/>
        </c:ser>
        <c:dLbls>
          <c:showLegendKey val="0"/>
          <c:showVal val="1"/>
          <c:showCatName val="0"/>
          <c:showSerName val="0"/>
          <c:showPercent val="0"/>
          <c:showBubbleSize val="0"/>
        </c:dLbls>
        <c:marker val="1"/>
        <c:smooth val="0"/>
        <c:axId val="180947200"/>
        <c:axId val="180994048"/>
      </c:lineChart>
      <c:dateAx>
        <c:axId val="18094720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180994048"/>
        <c:crosses val="autoZero"/>
        <c:auto val="1"/>
        <c:lblOffset val="100"/>
        <c:baseTimeUnit val="months"/>
      </c:dateAx>
      <c:valAx>
        <c:axId val="180994048"/>
        <c:scaling>
          <c:orientation val="minMax"/>
          <c:max val="150"/>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180947200"/>
        <c:crosses val="autoZero"/>
        <c:crossBetween val="between"/>
        <c:majorUnit val="50"/>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solidFill>
        <a:srgbClr val="000000"/>
      </a:solidFill>
    </a:ln>
    <a:effectLst/>
  </c:spPr>
  <c:txPr>
    <a:bodyPr/>
    <a:lstStyle/>
    <a:p>
      <a:pPr>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58189384579758"/>
          <c:y val="2.5497852304231183E-2"/>
          <c:w val="0.8694213570525906"/>
          <c:h val="0.89105586834356987"/>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9.2236906742624358E-2"/>
                  <c:y val="-0.1111112178613418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0925337632079971E-17"/>
                  <c:y val="-1.388888888888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185067526415994E-16"/>
                  <c:y val="-2.31481481481481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9629629629629447E-2"/>
                  <c:y val="-1.38888888888889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777777777777788E-2"/>
                  <c:y val="8.79629629629629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Exportaciones!$A$20:$A$25</c:f>
              <c:numCache>
                <c:formatCode>General</c:formatCode>
                <c:ptCount val="6"/>
                <c:pt idx="0">
                  <c:v>2010</c:v>
                </c:pt>
                <c:pt idx="1">
                  <c:v>2011</c:v>
                </c:pt>
                <c:pt idx="2">
                  <c:v>2012</c:v>
                </c:pt>
                <c:pt idx="3">
                  <c:v>2013</c:v>
                </c:pt>
                <c:pt idx="4">
                  <c:v>2014</c:v>
                </c:pt>
                <c:pt idx="5">
                  <c:v>2015</c:v>
                </c:pt>
              </c:numCache>
            </c:numRef>
          </c:cat>
          <c:val>
            <c:numRef>
              <c:f>Exportaciones!$B$27:$B$32</c:f>
              <c:numCache>
                <c:formatCode>#,##0</c:formatCode>
                <c:ptCount val="6"/>
                <c:pt idx="0">
                  <c:v>769773832</c:v>
                </c:pt>
                <c:pt idx="1">
                  <c:v>823183759</c:v>
                </c:pt>
                <c:pt idx="2">
                  <c:v>798567588</c:v>
                </c:pt>
                <c:pt idx="3">
                  <c:v>715097244</c:v>
                </c:pt>
                <c:pt idx="4">
                  <c:v>690217466</c:v>
                </c:pt>
                <c:pt idx="5">
                  <c:v>625024823</c:v>
                </c:pt>
              </c:numCache>
            </c:numRef>
          </c:val>
          <c:smooth val="0"/>
        </c:ser>
        <c:dLbls>
          <c:showLegendKey val="0"/>
          <c:showVal val="1"/>
          <c:showCatName val="0"/>
          <c:showSerName val="0"/>
          <c:showPercent val="0"/>
          <c:showBubbleSize val="0"/>
        </c:dLbls>
        <c:marker val="1"/>
        <c:smooth val="0"/>
        <c:axId val="179684480"/>
        <c:axId val="179777536"/>
      </c:lineChart>
      <c:catAx>
        <c:axId val="1796844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S"/>
          </a:p>
        </c:txPr>
        <c:crossAx val="179777536"/>
        <c:crosses val="autoZero"/>
        <c:auto val="1"/>
        <c:lblAlgn val="ctr"/>
        <c:lblOffset val="100"/>
        <c:noMultiLvlLbl val="0"/>
      </c:catAx>
      <c:valAx>
        <c:axId val="179777536"/>
        <c:scaling>
          <c:orientation val="minMax"/>
          <c:min val="55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S"/>
          </a:p>
        </c:txPr>
        <c:crossAx val="17968448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layout>
                <c:manualLayout>
                  <c:x val="-3.6900369003690085E-2"/>
                  <c:y val="7.87401574803149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8888888888888938E-2"/>
                  <c:y val="-7.87037037037037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0925337632079971E-17"/>
                  <c:y val="-2.314814814814815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185067526415994E-16"/>
                  <c:y val="-2.777777777777777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11666666666666677"/>
                  <c:y val="1.851851851851856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Importaciones!$A$9:$A$14</c:f>
              <c:numCache>
                <c:formatCode>General</c:formatCode>
                <c:ptCount val="6"/>
                <c:pt idx="0">
                  <c:v>2010</c:v>
                </c:pt>
                <c:pt idx="1">
                  <c:v>2011</c:v>
                </c:pt>
                <c:pt idx="2">
                  <c:v>2012</c:v>
                </c:pt>
                <c:pt idx="3">
                  <c:v>2013</c:v>
                </c:pt>
                <c:pt idx="4">
                  <c:v>2014</c:v>
                </c:pt>
                <c:pt idx="5">
                  <c:v>2015</c:v>
                </c:pt>
              </c:numCache>
            </c:numRef>
          </c:cat>
          <c:val>
            <c:numRef>
              <c:f>Importaciones!$B$25:$B$30</c:f>
              <c:numCache>
                <c:formatCode>#,##0</c:formatCode>
                <c:ptCount val="6"/>
                <c:pt idx="0">
                  <c:v>694059160</c:v>
                </c:pt>
                <c:pt idx="1">
                  <c:v>855380474</c:v>
                </c:pt>
                <c:pt idx="2">
                  <c:v>885843335</c:v>
                </c:pt>
                <c:pt idx="3">
                  <c:v>833166061</c:v>
                </c:pt>
                <c:pt idx="4">
                  <c:v>812184752</c:v>
                </c:pt>
                <c:pt idx="5">
                  <c:v>626082778</c:v>
                </c:pt>
              </c:numCache>
            </c:numRef>
          </c:val>
          <c:smooth val="0"/>
        </c:ser>
        <c:dLbls>
          <c:showLegendKey val="0"/>
          <c:showVal val="1"/>
          <c:showCatName val="0"/>
          <c:showSerName val="0"/>
          <c:showPercent val="0"/>
          <c:showBubbleSize val="0"/>
        </c:dLbls>
        <c:marker val="1"/>
        <c:smooth val="0"/>
        <c:axId val="182670848"/>
        <c:axId val="182673792"/>
      </c:lineChart>
      <c:catAx>
        <c:axId val="182670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S"/>
          </a:p>
        </c:txPr>
        <c:crossAx val="182673792"/>
        <c:crosses val="autoZero"/>
        <c:auto val="1"/>
        <c:lblAlgn val="ctr"/>
        <c:lblOffset val="100"/>
        <c:noMultiLvlLbl val="0"/>
      </c:catAx>
      <c:valAx>
        <c:axId val="182673792"/>
        <c:scaling>
          <c:orientation val="minMax"/>
          <c:min val="50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S"/>
          </a:p>
        </c:txPr>
        <c:crossAx val="182670848"/>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dLbl>
              <c:idx val="0"/>
              <c:layout>
                <c:manualLayout>
                  <c:x val="-5.819636434334597E-2"/>
                  <c:y val="0.1475174978127734"/>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9.0903081559249532E-2"/>
                  <c:y val="-0.12513560804899387"/>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6.7489647127442404E-2"/>
                  <c:y val="-0.17913786818314378"/>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4.1498201613687176E-2"/>
                  <c:y val="-0.18461541265675141"/>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1.5658792650918591E-2"/>
                  <c:y val="-0.20068897637795266"/>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'Principales socios comerciales'!$B$55:$B$60</c:f>
              <c:strCache>
                <c:ptCount val="6"/>
                <c:pt idx="0">
                  <c:v>China</c:v>
                </c:pt>
                <c:pt idx="1">
                  <c:v>Estados Unidos</c:v>
                </c:pt>
                <c:pt idx="2">
                  <c:v>Australia</c:v>
                </c:pt>
                <c:pt idx="3">
                  <c:v>Republica de Corea</c:v>
                </c:pt>
                <c:pt idx="4">
                  <c:v>Emiratos Árabes Unidos</c:v>
                </c:pt>
                <c:pt idx="5">
                  <c:v>Mundo</c:v>
                </c:pt>
              </c:strCache>
            </c:strRef>
          </c:cat>
          <c:val>
            <c:numRef>
              <c:f>'Principales socios comerciales'!$C$55:$C$60</c:f>
              <c:numCache>
                <c:formatCode>General</c:formatCode>
                <c:ptCount val="6"/>
                <c:pt idx="0">
                  <c:v>25.7</c:v>
                </c:pt>
                <c:pt idx="1">
                  <c:v>10.9</c:v>
                </c:pt>
                <c:pt idx="2">
                  <c:v>5.6</c:v>
                </c:pt>
                <c:pt idx="3">
                  <c:v>4.3</c:v>
                </c:pt>
                <c:pt idx="4">
                  <c:v>3.8</c:v>
                </c:pt>
                <c:pt idx="5">
                  <c:v>49.7</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dLbl>
              <c:idx val="0"/>
              <c:layout>
                <c:manualLayout>
                  <c:x val="-9.6275404396515968E-2"/>
                  <c:y val="0.13049740806152918"/>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1468516694317711"/>
                  <c:y val="-8.49062372927770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6.8594722107009481E-2"/>
                  <c:y val="-0.21494024666356598"/>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2.7382828701783494E-2"/>
                  <c:y val="-0.2234955805359880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3.6746681874740769E-2"/>
                  <c:y val="-0.2199630791600447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'Principales socios comerciales'!$B$22:$G$22</c:f>
              <c:strCache>
                <c:ptCount val="6"/>
                <c:pt idx="0">
                  <c:v>Estados Unidos</c:v>
                </c:pt>
                <c:pt idx="1">
                  <c:v>China</c:v>
                </c:pt>
                <c:pt idx="2">
                  <c:v>República de Corea</c:v>
                </c:pt>
                <c:pt idx="3">
                  <c:v> Taipei Chino</c:v>
                </c:pt>
                <c:pt idx="4">
                  <c:v> Hong Kong, China</c:v>
                </c:pt>
                <c:pt idx="5">
                  <c:v>Resto de mundo</c:v>
                </c:pt>
              </c:strCache>
            </c:strRef>
          </c:cat>
          <c:val>
            <c:numRef>
              <c:f>'Principales socios comerciales'!$B$23:$G$23</c:f>
              <c:numCache>
                <c:formatCode>#,##0</c:formatCode>
                <c:ptCount val="6"/>
                <c:pt idx="0">
                  <c:v>126392643</c:v>
                </c:pt>
                <c:pt idx="1">
                  <c:v>109327230</c:v>
                </c:pt>
                <c:pt idx="2">
                  <c:v>44053480</c:v>
                </c:pt>
                <c:pt idx="3">
                  <c:v>36963155</c:v>
                </c:pt>
                <c:pt idx="4">
                  <c:v>35011326</c:v>
                </c:pt>
                <c:pt idx="5">
                  <c:v>273276989</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6665413728743248"/>
          <c:y val="0.29602770841551024"/>
          <c:w val="0.19548553504769806"/>
          <c:h val="0.407944339531392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Hoja1!$K$18:$K$26</c:f>
              <c:strCache>
                <c:ptCount val="9"/>
                <c:pt idx="0">
                  <c:v>14,964</c:v>
                </c:pt>
                <c:pt idx="1">
                  <c:v>15,517</c:v>
                </c:pt>
                <c:pt idx="2">
                  <c:v>16,155</c:v>
                </c:pt>
                <c:pt idx="3">
                  <c:v>16,663</c:v>
                </c:pt>
                <c:pt idx="4">
                  <c:v>17,348</c:v>
                </c:pt>
                <c:pt idx="5">
                  <c:v>17,947</c:v>
                </c:pt>
                <c:pt idx="6">
                  <c:v>18,583</c:v>
                </c:pt>
                <c:pt idx="7">
                  <c:v>19,284</c:v>
                </c:pt>
                <c:pt idx="8">
                  <c:v>20,145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4972246950915987E-2"/>
                  <c:y val="-6.20105220253608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726275724053749E-2"/>
                  <c:y val="-5.90576400241532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0391226371672988E-2"/>
                  <c:y val="-7.08691680289838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34288109401985E-2"/>
                  <c:y val="-8.56335780350221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726275724053749E-2"/>
                  <c:y val="-6.2010638280557764E-2"/>
                </c:manualLayout>
              </c:layout>
              <c:showLegendKey val="0"/>
              <c:showVal val="1"/>
              <c:showCatName val="0"/>
              <c:showSerName val="0"/>
              <c:showPercent val="0"/>
              <c:showBubbleSize val="0"/>
              <c:extLst>
                <c:ext xmlns:c15="http://schemas.microsoft.com/office/drawing/2012/chart" uri="{CE6537A1-D6FC-4f65-9D91-7224C49458BB}">
                  <c15:layout>
                    <c:manualLayout>
                      <c:w val="9.7392497514706161E-2"/>
                      <c:h val="5.6503513348305445E-2"/>
                    </c:manualLayout>
                  </c15:layout>
                </c:ext>
              </c:extLst>
            </c:dLbl>
            <c:dLbl>
              <c:idx val="5"/>
              <c:layout>
                <c:manualLayout>
                  <c:x val="-5.9553267530158986E-2"/>
                  <c:y val="-7.38220500301914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1843777819780489E-2"/>
                  <c:y val="-7.08691680289838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6424798399023488E-2"/>
                  <c:y val="-9.44922240386450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3743061737728997E-2"/>
                  <c:y val="-5.315187602173786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Hoja1!$J$18:$J$26</c:f>
              <c:numCache>
                <c:formatCode>@</c:formatCode>
                <c:ptCount val="9"/>
                <c:pt idx="0">
                  <c:v>2010</c:v>
                </c:pt>
                <c:pt idx="1">
                  <c:v>2011</c:v>
                </c:pt>
                <c:pt idx="2">
                  <c:v>2012</c:v>
                </c:pt>
                <c:pt idx="3">
                  <c:v>2013</c:v>
                </c:pt>
                <c:pt idx="4">
                  <c:v>2014</c:v>
                </c:pt>
                <c:pt idx="5">
                  <c:v>2015</c:v>
                </c:pt>
                <c:pt idx="6">
                  <c:v>2016</c:v>
                </c:pt>
                <c:pt idx="7">
                  <c:v>2017</c:v>
                </c:pt>
                <c:pt idx="8">
                  <c:v>2018</c:v>
                </c:pt>
              </c:numCache>
            </c:numRef>
          </c:cat>
          <c:val>
            <c:numRef>
              <c:f>Hoja1!$K$18:$K$26</c:f>
              <c:numCache>
                <c:formatCode>#,##0.000</c:formatCode>
                <c:ptCount val="9"/>
                <c:pt idx="0">
                  <c:v>14.964</c:v>
                </c:pt>
                <c:pt idx="1">
                  <c:v>15.516999999999999</c:v>
                </c:pt>
                <c:pt idx="2">
                  <c:v>16.155000000000001</c:v>
                </c:pt>
                <c:pt idx="3">
                  <c:v>16.663150000000002</c:v>
                </c:pt>
                <c:pt idx="4">
                  <c:v>17.347999999999999</c:v>
                </c:pt>
                <c:pt idx="5">
                  <c:v>17.946999999999999</c:v>
                </c:pt>
                <c:pt idx="6">
                  <c:v>18.582899999999999</c:v>
                </c:pt>
                <c:pt idx="7">
                  <c:v>19.283999999999999</c:v>
                </c:pt>
                <c:pt idx="8">
                  <c:v>20.145</c:v>
                </c:pt>
              </c:numCache>
            </c:numRef>
          </c:val>
          <c:smooth val="0"/>
        </c:ser>
        <c:dLbls>
          <c:showLegendKey val="0"/>
          <c:showVal val="1"/>
          <c:showCatName val="0"/>
          <c:showSerName val="0"/>
          <c:showPercent val="0"/>
          <c:showBubbleSize val="0"/>
        </c:dLbls>
        <c:marker val="1"/>
        <c:smooth val="0"/>
        <c:axId val="180717824"/>
        <c:axId val="180723712"/>
      </c:lineChart>
      <c:catAx>
        <c:axId val="180717824"/>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180723712"/>
        <c:crosses val="autoZero"/>
        <c:auto val="1"/>
        <c:lblAlgn val="ctr"/>
        <c:lblOffset val="100"/>
        <c:noMultiLvlLbl val="0"/>
      </c:catAx>
      <c:valAx>
        <c:axId val="18072371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18071782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Composición del PIB por sectores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dLbl>
              <c:idx val="0"/>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dLbl>
            <c:dLbl>
              <c:idx val="2"/>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Agricultura, silvicultura y pesca</c:v>
                </c:pt>
                <c:pt idx="1">
                  <c:v>Industria</c:v>
                </c:pt>
                <c:pt idx="2">
                  <c:v>Servicios</c:v>
                </c:pt>
              </c:strCache>
            </c:strRef>
          </c:cat>
          <c:val>
            <c:numRef>
              <c:f>Hoja1!$B$2:$B$4</c:f>
              <c:numCache>
                <c:formatCode>General</c:formatCode>
                <c:ptCount val="3"/>
                <c:pt idx="0">
                  <c:v>9.5</c:v>
                </c:pt>
                <c:pt idx="1">
                  <c:v>40</c:v>
                </c:pt>
                <c:pt idx="2">
                  <c:v>50.5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3958406240886556"/>
          <c:y val="0.3755989260466529"/>
          <c:w val="0.34825046174783708"/>
          <c:h val="0.3748981594637632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solidFill>
      <a:round/>
    </a:ln>
    <a:effectLst/>
  </c:spPr>
  <c:txPr>
    <a:bodyPr/>
    <a:lstStyle/>
    <a:p>
      <a:pPr>
        <a:defRPr/>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dLbl>
              <c:idx val="1"/>
              <c:tx>
                <c:rich>
                  <a:bodyPr/>
                  <a:lstStyle/>
                  <a:p>
                    <a:r>
                      <a:rPr lang="en-US" smtClean="0"/>
                      <a:t>21%</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2"/>
              <c:tx>
                <c:rich>
                  <a:bodyPr/>
                  <a:lstStyle/>
                  <a:p>
                    <a:r>
                      <a:rPr lang="en-US" smtClean="0"/>
                      <a:t>78%</a:t>
                    </a:r>
                    <a:endParaRPr lang="en-US"/>
                  </a:p>
                </c:rich>
              </c:tx>
              <c:dLblPos val="ctr"/>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Hoja3!$J$2:$J$4</c:f>
              <c:strCache>
                <c:ptCount val="3"/>
                <c:pt idx="0">
                  <c:v>Agropecuario</c:v>
                </c:pt>
                <c:pt idx="1">
                  <c:v>Industrial </c:v>
                </c:pt>
                <c:pt idx="2">
                  <c:v>Servicos</c:v>
                </c:pt>
              </c:strCache>
            </c:strRef>
          </c:cat>
          <c:val>
            <c:numRef>
              <c:f>Hoja3!$K$2:$K$4</c:f>
              <c:numCache>
                <c:formatCode>General</c:formatCode>
                <c:ptCount val="3"/>
                <c:pt idx="0">
                  <c:v>1.2</c:v>
                </c:pt>
                <c:pt idx="1">
                  <c:v>26.3</c:v>
                </c:pt>
                <c:pt idx="2">
                  <c:v>72.5</c:v>
                </c:pt>
              </c:numCache>
            </c:numRef>
          </c:val>
        </c:ser>
        <c:dLbls>
          <c:dLblPos val="ctr"/>
          <c:showLegendKey val="0"/>
          <c:showVal val="0"/>
          <c:showCatName val="0"/>
          <c:showSerName val="0"/>
          <c:showPercent val="1"/>
          <c:showBubbleSize val="0"/>
          <c:showLeaderLines val="1"/>
        </c:dLbls>
        <c:extLst>
          <c:ext xmlns:c15="http://schemas.microsoft.com/office/drawing/2012/chart" uri="{02D57815-91ED-43cb-92C2-25804820EDAC}">
            <c15:filteredPieSeries>
              <c15: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Hoja3!$J$2:$J$4</c15:sqref>
                        </c15:formulaRef>
                      </c:ext>
                    </c:extLst>
                    <c:strCache>
                      <c:ptCount val="3"/>
                      <c:pt idx="0">
                        <c:v>Agropecuario</c:v>
                      </c:pt>
                      <c:pt idx="1">
                        <c:v>Industrial </c:v>
                      </c:pt>
                      <c:pt idx="2">
                        <c:v>Servicos</c:v>
                      </c:pt>
                    </c:strCache>
                  </c:strRef>
                </c:cat>
                <c:val>
                  <c:numRef>
                    <c:extLst>
                      <c:ext uri="{02D57815-91ED-43cb-92C2-25804820EDAC}">
                        <c15:formulaRef>
                          <c15:sqref>Hoja3!$J$2:$J$4</c15:sqref>
                        </c15:formulaRef>
                      </c:ext>
                    </c:extLst>
                    <c:numCache>
                      <c:formatCode>General</c:formatCode>
                      <c:ptCount val="3"/>
                      <c:pt idx="0">
                        <c:v>0</c:v>
                      </c:pt>
                      <c:pt idx="1">
                        <c:v>0</c:v>
                      </c:pt>
                      <c:pt idx="2">
                        <c:v>0</c:v>
                      </c:pt>
                    </c:numCache>
                  </c:numRef>
                </c:val>
              </c15:ser>
            </c15:filteredPieSeries>
          </c:ext>
        </c:extLst>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9143993612820258E-2"/>
                  <c:y val="4.89859222142686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778582572950832E-2"/>
                  <c:y val="7.13459370626619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Exportaciones!$A$20:$A$25</c:f>
              <c:numCache>
                <c:formatCode>General</c:formatCode>
                <c:ptCount val="6"/>
                <c:pt idx="0">
                  <c:v>2010</c:v>
                </c:pt>
                <c:pt idx="1">
                  <c:v>2011</c:v>
                </c:pt>
                <c:pt idx="2">
                  <c:v>2012</c:v>
                </c:pt>
                <c:pt idx="3">
                  <c:v>2013</c:v>
                </c:pt>
                <c:pt idx="4">
                  <c:v>2014</c:v>
                </c:pt>
                <c:pt idx="5">
                  <c:v>2015</c:v>
                </c:pt>
              </c:numCache>
            </c:numRef>
          </c:cat>
          <c:val>
            <c:numRef>
              <c:f>Exportaciones!$B$20:$B$25</c:f>
              <c:numCache>
                <c:formatCode>#,##0</c:formatCode>
                <c:ptCount val="6"/>
                <c:pt idx="0">
                  <c:v>1278099187</c:v>
                </c:pt>
                <c:pt idx="1">
                  <c:v>1481682202</c:v>
                </c:pt>
                <c:pt idx="2">
                  <c:v>1544932014</c:v>
                </c:pt>
                <c:pt idx="3">
                  <c:v>1577587252</c:v>
                </c:pt>
                <c:pt idx="4">
                  <c:v>1619742864</c:v>
                </c:pt>
                <c:pt idx="5">
                  <c:v>1503870438</c:v>
                </c:pt>
              </c:numCache>
            </c:numRef>
          </c:val>
          <c:smooth val="0"/>
        </c:ser>
        <c:dLbls>
          <c:showLegendKey val="0"/>
          <c:showVal val="1"/>
          <c:showCatName val="0"/>
          <c:showSerName val="0"/>
          <c:showPercent val="0"/>
          <c:showBubbleSize val="0"/>
        </c:dLbls>
        <c:marker val="1"/>
        <c:smooth val="0"/>
        <c:axId val="180804992"/>
        <c:axId val="180840704"/>
      </c:lineChart>
      <c:catAx>
        <c:axId val="180804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S"/>
          </a:p>
        </c:txPr>
        <c:crossAx val="180840704"/>
        <c:crosses val="autoZero"/>
        <c:auto val="1"/>
        <c:lblAlgn val="ctr"/>
        <c:lblOffset val="100"/>
        <c:noMultiLvlLbl val="0"/>
      </c:catAx>
      <c:valAx>
        <c:axId val="180840704"/>
        <c:scaling>
          <c:orientation val="minMax"/>
          <c:min val="100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S"/>
          </a:p>
        </c:txPr>
        <c:crossAx val="180804992"/>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4440485085349751E-2"/>
                  <c:y val="5.615030444426769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9.6402887139107607E-2"/>
                  <c:y val="-0.10413203557888598"/>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7.7021661817795586E-2"/>
                  <c:y val="-7.629269704478880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Importaciones!$A$9:$A$14</c:f>
              <c:numCache>
                <c:formatCode>General</c:formatCode>
                <c:ptCount val="6"/>
                <c:pt idx="0">
                  <c:v>2010</c:v>
                </c:pt>
                <c:pt idx="1">
                  <c:v>2011</c:v>
                </c:pt>
                <c:pt idx="2">
                  <c:v>2012</c:v>
                </c:pt>
                <c:pt idx="3">
                  <c:v>2013</c:v>
                </c:pt>
                <c:pt idx="4">
                  <c:v>2014</c:v>
                </c:pt>
                <c:pt idx="5">
                  <c:v>2015</c:v>
                </c:pt>
              </c:numCache>
            </c:numRef>
          </c:cat>
          <c:val>
            <c:numRef>
              <c:f>Importaciones!$B$18:$B$23</c:f>
              <c:numCache>
                <c:formatCode>#,##0</c:formatCode>
                <c:ptCount val="6"/>
                <c:pt idx="0">
                  <c:v>1968259901</c:v>
                </c:pt>
                <c:pt idx="1">
                  <c:v>2263619063</c:v>
                </c:pt>
                <c:pt idx="2">
                  <c:v>2334677716</c:v>
                </c:pt>
                <c:pt idx="3">
                  <c:v>2326590209</c:v>
                </c:pt>
                <c:pt idx="4">
                  <c:v>2410855476</c:v>
                </c:pt>
                <c:pt idx="5">
                  <c:v>2306822161</c:v>
                </c:pt>
              </c:numCache>
            </c:numRef>
          </c:val>
          <c:smooth val="0"/>
        </c:ser>
        <c:dLbls>
          <c:showLegendKey val="0"/>
          <c:showVal val="1"/>
          <c:showCatName val="0"/>
          <c:showSerName val="0"/>
          <c:showPercent val="0"/>
          <c:showBubbleSize val="0"/>
        </c:dLbls>
        <c:marker val="1"/>
        <c:smooth val="0"/>
        <c:axId val="181555200"/>
        <c:axId val="181557888"/>
      </c:lineChart>
      <c:catAx>
        <c:axId val="181555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S"/>
          </a:p>
        </c:txPr>
        <c:crossAx val="181557888"/>
        <c:crosses val="autoZero"/>
        <c:auto val="1"/>
        <c:lblAlgn val="ctr"/>
        <c:lblOffset val="100"/>
        <c:noMultiLvlLbl val="0"/>
      </c:catAx>
      <c:valAx>
        <c:axId val="181557888"/>
        <c:scaling>
          <c:orientation val="minMax"/>
          <c:min val="100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S"/>
          </a:p>
        </c:txPr>
        <c:crossAx val="18155520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dLbl>
              <c:idx val="2"/>
              <c:layout>
                <c:manualLayout>
                  <c:x val="-0.10219496535535808"/>
                  <c:y val="-0.26472102277537896"/>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4.7376680368847908E-2"/>
                  <c:y val="-0.23671485678122683"/>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2.1169134680082847E-2"/>
                  <c:y val="-0.23049699432732199"/>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'Principales socios comerciales'!$B$2:$G$2</c:f>
              <c:strCache>
                <c:ptCount val="6"/>
                <c:pt idx="0">
                  <c:v>Canada</c:v>
                </c:pt>
                <c:pt idx="1">
                  <c:v>Mexico</c:v>
                </c:pt>
                <c:pt idx="2">
                  <c:v>China </c:v>
                </c:pt>
                <c:pt idx="3">
                  <c:v>Japon</c:v>
                </c:pt>
                <c:pt idx="4">
                  <c:v>Reino Unido</c:v>
                </c:pt>
                <c:pt idx="5">
                  <c:v>Resto de mundo</c:v>
                </c:pt>
              </c:strCache>
            </c:strRef>
          </c:cat>
          <c:val>
            <c:numRef>
              <c:f>'Principales socios comerciales'!$B$3:$G$3</c:f>
              <c:numCache>
                <c:formatCode>#,##0</c:formatCode>
                <c:ptCount val="6"/>
                <c:pt idx="0">
                  <c:v>279990084</c:v>
                </c:pt>
                <c:pt idx="1">
                  <c:v>236377320</c:v>
                </c:pt>
                <c:pt idx="2">
                  <c:v>116186202</c:v>
                </c:pt>
                <c:pt idx="3">
                  <c:v>62470435</c:v>
                </c:pt>
                <c:pt idx="4">
                  <c:v>56341696</c:v>
                </c:pt>
                <c:pt idx="5">
                  <c:v>752504701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dLbl>
              <c:idx val="0"/>
              <c:layout>
                <c:manualLayout>
                  <c:x val="-0.10507370953630796"/>
                  <c:y val="0.1303510498687664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17223272090988626"/>
                  <c:y val="-0.13086723534558189"/>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0.10794160104986887"/>
                  <c:y val="-0.25621281714785654"/>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1.1489501312335958E-2"/>
                  <c:y val="-0.2377260134149897"/>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6.2211286089238843E-2"/>
                  <c:y val="-0.22137576552930874"/>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'Trade_Map_-_Lista_de_los_mercad'!$A$3:$A$8</c:f>
              <c:strCache>
                <c:ptCount val="6"/>
                <c:pt idx="0">
                  <c:v>China</c:v>
                </c:pt>
                <c:pt idx="1">
                  <c:v>Canadá</c:v>
                </c:pt>
                <c:pt idx="2">
                  <c:v>México</c:v>
                </c:pt>
                <c:pt idx="3">
                  <c:v>Japón</c:v>
                </c:pt>
                <c:pt idx="4">
                  <c:v>Alemania</c:v>
                </c:pt>
                <c:pt idx="5">
                  <c:v>Mundo</c:v>
                </c:pt>
              </c:strCache>
            </c:strRef>
          </c:cat>
          <c:val>
            <c:numRef>
              <c:f>'Trade_Map_-_Lista_de_los_mercad'!$B$3:$B$8</c:f>
              <c:numCache>
                <c:formatCode>General</c:formatCode>
                <c:ptCount val="6"/>
                <c:pt idx="0">
                  <c:v>502632478</c:v>
                </c:pt>
                <c:pt idx="1">
                  <c:v>301035596</c:v>
                </c:pt>
                <c:pt idx="2">
                  <c:v>297499549</c:v>
                </c:pt>
                <c:pt idx="3">
                  <c:v>134775666</c:v>
                </c:pt>
                <c:pt idx="4">
                  <c:v>126478576</c:v>
                </c:pt>
                <c:pt idx="5">
                  <c:v>944400335</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83340753667634293"/>
          <c:y val="0.26233736374970684"/>
          <c:w val="0.1334140816036942"/>
          <c:h val="0.4753252725005863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Dólar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Hoja1!$A$2:$A$15</c:f>
              <c:numCache>
                <c:formatCode>mmm\-yy</c:formatCode>
                <c:ptCount val="1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numCache>
            </c:numRef>
          </c:cat>
          <c:val>
            <c:numRef>
              <c:f>Hoja1!$B$2:$B$15</c:f>
              <c:numCache>
                <c:formatCode>General</c:formatCode>
                <c:ptCount val="14"/>
                <c:pt idx="0">
                  <c:v>6.54</c:v>
                </c:pt>
                <c:pt idx="1">
                  <c:v>6.2530000000000001</c:v>
                </c:pt>
                <c:pt idx="2">
                  <c:v>6.23</c:v>
                </c:pt>
                <c:pt idx="3">
                  <c:v>6.21</c:v>
                </c:pt>
                <c:pt idx="4">
                  <c:v>6.2</c:v>
                </c:pt>
                <c:pt idx="5">
                  <c:v>6.21</c:v>
                </c:pt>
                <c:pt idx="6">
                  <c:v>6.21</c:v>
                </c:pt>
                <c:pt idx="7">
                  <c:v>6.33</c:v>
                </c:pt>
                <c:pt idx="8">
                  <c:v>6.37</c:v>
                </c:pt>
                <c:pt idx="9">
                  <c:v>6.34</c:v>
                </c:pt>
                <c:pt idx="10">
                  <c:v>6.36</c:v>
                </c:pt>
                <c:pt idx="11">
                  <c:v>6.44</c:v>
                </c:pt>
                <c:pt idx="12">
                  <c:v>6.55</c:v>
                </c:pt>
                <c:pt idx="13">
                  <c:v>6.54</c:v>
                </c:pt>
              </c:numCache>
            </c:numRef>
          </c:val>
          <c:smooth val="0"/>
        </c:ser>
        <c:ser>
          <c:idx val="1"/>
          <c:order val="1"/>
          <c:tx>
            <c:strRef>
              <c:f>Hoja1!$C$1</c:f>
              <c:strCache>
                <c:ptCount val="1"/>
                <c:pt idx="0">
                  <c:v>Euro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Hoja1!$A$2:$A$15</c:f>
              <c:numCache>
                <c:formatCode>mmm\-yy</c:formatCode>
                <c:ptCount val="1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numCache>
            </c:numRef>
          </c:cat>
          <c:val>
            <c:numRef>
              <c:f>Hoja1!$C$2:$C$15</c:f>
              <c:numCache>
                <c:formatCode>General</c:formatCode>
                <c:ptCount val="14"/>
                <c:pt idx="0">
                  <c:v>7.21</c:v>
                </c:pt>
                <c:pt idx="1">
                  <c:v>7.11</c:v>
                </c:pt>
                <c:pt idx="2">
                  <c:v>6.8</c:v>
                </c:pt>
                <c:pt idx="3">
                  <c:v>6.76</c:v>
                </c:pt>
                <c:pt idx="4">
                  <c:v>6.91</c:v>
                </c:pt>
                <c:pt idx="5">
                  <c:v>6.93</c:v>
                </c:pt>
                <c:pt idx="6">
                  <c:v>6.84</c:v>
                </c:pt>
                <c:pt idx="7">
                  <c:v>7.12</c:v>
                </c:pt>
                <c:pt idx="8">
                  <c:v>7.17</c:v>
                </c:pt>
                <c:pt idx="9">
                  <c:v>7.11</c:v>
                </c:pt>
                <c:pt idx="10">
                  <c:v>6.88</c:v>
                </c:pt>
                <c:pt idx="11">
                  <c:v>6.95</c:v>
                </c:pt>
                <c:pt idx="12">
                  <c:v>7.11</c:v>
                </c:pt>
                <c:pt idx="13">
                  <c:v>7.29</c:v>
                </c:pt>
              </c:numCache>
            </c:numRef>
          </c:val>
          <c:smooth val="0"/>
        </c:ser>
        <c:dLbls>
          <c:dLblPos val="t"/>
          <c:showLegendKey val="0"/>
          <c:showVal val="1"/>
          <c:showCatName val="0"/>
          <c:showSerName val="0"/>
          <c:showPercent val="0"/>
          <c:showBubbleSize val="0"/>
        </c:dLbls>
        <c:marker val="1"/>
        <c:smooth val="0"/>
        <c:axId val="49762688"/>
        <c:axId val="49764224"/>
      </c:lineChart>
      <c:dateAx>
        <c:axId val="497626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9764224"/>
        <c:crosses val="autoZero"/>
        <c:auto val="1"/>
        <c:lblOffset val="100"/>
        <c:baseTimeUnit val="months"/>
      </c:dateAx>
      <c:valAx>
        <c:axId val="49764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9762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Yen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2.1952602639998469E-2"/>
                  <c:y val="-5.62774543692988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4945303369925516E-2"/>
                  <c:y val="1.46297406254874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2220242542674866E-2"/>
                  <c:y val="4.38268209174582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5748223077954665E-2"/>
                  <c:y val="-4.79354314287356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655114278598387E-2"/>
                  <c:y val="-5.21064428990171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4.3850412858976659E-2"/>
                  <c:y val="7.30239012094289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9251872712991168E-2"/>
                  <c:y val="4.79978323877398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Hoja1!$A$2:$A$15</c:f>
              <c:numCache>
                <c:formatCode>mmm\-yy</c:formatCode>
                <c:ptCount val="1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numCache>
            </c:numRef>
          </c:cat>
          <c:val>
            <c:numRef>
              <c:f>Hoja1!$B$2:$B$15</c:f>
              <c:numCache>
                <c:formatCode>General</c:formatCode>
                <c:ptCount val="14"/>
                <c:pt idx="0">
                  <c:v>5.3199999999999997E-2</c:v>
                </c:pt>
                <c:pt idx="1">
                  <c:v>5.2400000000000002E-2</c:v>
                </c:pt>
                <c:pt idx="2">
                  <c:v>5.1700000000000003E-2</c:v>
                </c:pt>
                <c:pt idx="3">
                  <c:v>5.1900000000000002E-2</c:v>
                </c:pt>
                <c:pt idx="4">
                  <c:v>5.0099999999999999E-2</c:v>
                </c:pt>
                <c:pt idx="5">
                  <c:v>5.0700000000000002E-2</c:v>
                </c:pt>
                <c:pt idx="6">
                  <c:v>5.0099999999999999E-2</c:v>
                </c:pt>
                <c:pt idx="7">
                  <c:v>5.2699999999999997E-2</c:v>
                </c:pt>
                <c:pt idx="8">
                  <c:v>5.2999999999999999E-2</c:v>
                </c:pt>
                <c:pt idx="9">
                  <c:v>5.2400000000000002E-2</c:v>
                </c:pt>
                <c:pt idx="10">
                  <c:v>5.1900000000000002E-2</c:v>
                </c:pt>
                <c:pt idx="11">
                  <c:v>5.4100000000000002E-2</c:v>
                </c:pt>
                <c:pt idx="12">
                  <c:v>5.4399999999999997E-2</c:v>
                </c:pt>
                <c:pt idx="13">
                  <c:v>5.8299999999999998E-2</c:v>
                </c:pt>
              </c:numCache>
            </c:numRef>
          </c:val>
          <c:smooth val="0"/>
        </c:ser>
        <c:dLbls>
          <c:dLblPos val="t"/>
          <c:showLegendKey val="0"/>
          <c:showVal val="1"/>
          <c:showCatName val="0"/>
          <c:showSerName val="0"/>
          <c:showPercent val="0"/>
          <c:showBubbleSize val="0"/>
        </c:dLbls>
        <c:marker val="1"/>
        <c:smooth val="0"/>
        <c:axId val="132067328"/>
        <c:axId val="132070016"/>
      </c:lineChart>
      <c:dateAx>
        <c:axId val="13206732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2070016"/>
        <c:crosses val="autoZero"/>
        <c:auto val="1"/>
        <c:lblOffset val="100"/>
        <c:baseTimeUnit val="months"/>
      </c:dateAx>
      <c:valAx>
        <c:axId val="132070016"/>
        <c:scaling>
          <c:orientation val="minMax"/>
          <c:min val="4.9000000000000009E-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2067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Serie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4780926106864334E-2"/>
                  <c:y val="-1.873835113676483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1766576623182043E-4"/>
                  <c:y val="3.54847979768952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3796846562062953"/>
                  <c:y val="-6.46194773098618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4770082571795315"/>
                  <c:y val="-5.627745436929872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2010</c:v>
                </c:pt>
                <c:pt idx="1">
                  <c:v>2011</c:v>
                </c:pt>
                <c:pt idx="2">
                  <c:v>2012</c:v>
                </c:pt>
                <c:pt idx="3">
                  <c:v>2013</c:v>
                </c:pt>
                <c:pt idx="4">
                  <c:v>2014</c:v>
                </c:pt>
                <c:pt idx="5">
                  <c:v>2015</c:v>
                </c:pt>
              </c:numCache>
            </c:numRef>
          </c:cat>
          <c:val>
            <c:numRef>
              <c:f>Hoja1!$B$2:$B$7</c:f>
              <c:numCache>
                <c:formatCode>#,##0</c:formatCode>
                <c:ptCount val="6"/>
                <c:pt idx="0">
                  <c:v>1577763800</c:v>
                </c:pt>
                <c:pt idx="1">
                  <c:v>1898388400</c:v>
                </c:pt>
                <c:pt idx="2">
                  <c:v>2048782200</c:v>
                </c:pt>
                <c:pt idx="3">
                  <c:v>2209007280</c:v>
                </c:pt>
                <c:pt idx="4">
                  <c:v>2342343011</c:v>
                </c:pt>
                <c:pt idx="5">
                  <c:v>2281855922</c:v>
                </c:pt>
              </c:numCache>
            </c:numRef>
          </c:val>
          <c:smooth val="0"/>
        </c:ser>
        <c:dLbls>
          <c:dLblPos val="t"/>
          <c:showLegendKey val="0"/>
          <c:showVal val="1"/>
          <c:showCatName val="0"/>
          <c:showSerName val="0"/>
          <c:showPercent val="0"/>
          <c:showBubbleSize val="0"/>
        </c:dLbls>
        <c:marker val="1"/>
        <c:smooth val="0"/>
        <c:axId val="132177920"/>
        <c:axId val="132180608"/>
      </c:lineChart>
      <c:catAx>
        <c:axId val="13217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2180608"/>
        <c:crosses val="autoZero"/>
        <c:auto val="1"/>
        <c:lblAlgn val="ctr"/>
        <c:lblOffset val="100"/>
        <c:noMultiLvlLbl val="0"/>
      </c:catAx>
      <c:valAx>
        <c:axId val="132180608"/>
        <c:scaling>
          <c:orientation val="minMax"/>
          <c:min val="150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21779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Serie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4708124988026148E-2"/>
                  <c:y val="6.0510866798584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5.8627901984525312E-2"/>
                  <c:y val="-6.135120789048135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9841944939364325E-2"/>
                  <c:y val="6.885288973914757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0644864647393621E-2"/>
                  <c:y val="-5.210644289901718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3171446634864073E-2"/>
                  <c:y val="4.799783238773992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2010</c:v>
                </c:pt>
                <c:pt idx="1">
                  <c:v>2011</c:v>
                </c:pt>
                <c:pt idx="2">
                  <c:v>2012</c:v>
                </c:pt>
                <c:pt idx="3">
                  <c:v>2013</c:v>
                </c:pt>
                <c:pt idx="4">
                  <c:v>2014</c:v>
                </c:pt>
                <c:pt idx="5">
                  <c:v>2015</c:v>
                </c:pt>
              </c:numCache>
            </c:numRef>
          </c:cat>
          <c:val>
            <c:numRef>
              <c:f>Hoja1!$B$2:$B$7</c:f>
              <c:numCache>
                <c:formatCode>#,##0</c:formatCode>
                <c:ptCount val="6"/>
                <c:pt idx="0">
                  <c:v>1396001600</c:v>
                </c:pt>
                <c:pt idx="1">
                  <c:v>1743394900</c:v>
                </c:pt>
                <c:pt idx="2">
                  <c:v>1818199200</c:v>
                </c:pt>
                <c:pt idx="3">
                  <c:v>1949992315</c:v>
                </c:pt>
                <c:pt idx="4">
                  <c:v>1958021301</c:v>
                </c:pt>
                <c:pt idx="5">
                  <c:v>1681670816</c:v>
                </c:pt>
              </c:numCache>
            </c:numRef>
          </c:val>
          <c:smooth val="0"/>
        </c:ser>
        <c:dLbls>
          <c:showLegendKey val="0"/>
          <c:showVal val="0"/>
          <c:showCatName val="0"/>
          <c:showSerName val="0"/>
          <c:showPercent val="0"/>
          <c:showBubbleSize val="0"/>
        </c:dLbls>
        <c:marker val="1"/>
        <c:smooth val="0"/>
        <c:axId val="214389504"/>
        <c:axId val="214391040"/>
      </c:lineChart>
      <c:catAx>
        <c:axId val="21438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4391040"/>
        <c:crosses val="autoZero"/>
        <c:auto val="1"/>
        <c:lblAlgn val="ctr"/>
        <c:lblOffset val="100"/>
        <c:noMultiLvlLbl val="0"/>
      </c:catAx>
      <c:valAx>
        <c:axId val="214391040"/>
        <c:scaling>
          <c:orientation val="minMax"/>
          <c:min val="100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43895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Total PIB Eurozona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6.9933137919803837E-2"/>
                  <c:y val="-5.46809308410916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1149682931969268E-2"/>
                  <c:y val="6.051086679858448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405157384524194E-2"/>
                  <c:y val="-5.21064428990171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2010</c:v>
                </c:pt>
                <c:pt idx="1">
                  <c:v>2011</c:v>
                </c:pt>
                <c:pt idx="2">
                  <c:v>2012</c:v>
                </c:pt>
                <c:pt idx="3">
                  <c:v>2013</c:v>
                </c:pt>
                <c:pt idx="4">
                  <c:v>2014</c:v>
                </c:pt>
                <c:pt idx="5">
                  <c:v>2015</c:v>
                </c:pt>
              </c:numCache>
            </c:numRef>
          </c:cat>
          <c:val>
            <c:numRef>
              <c:f>Hoja1!$B$2:$B$7</c:f>
              <c:numCache>
                <c:formatCode>General</c:formatCode>
                <c:ptCount val="6"/>
                <c:pt idx="0">
                  <c:v>12.64</c:v>
                </c:pt>
                <c:pt idx="1">
                  <c:v>13.621</c:v>
                </c:pt>
                <c:pt idx="2">
                  <c:v>12.634</c:v>
                </c:pt>
                <c:pt idx="3">
                  <c:v>13.185</c:v>
                </c:pt>
                <c:pt idx="4">
                  <c:v>13.407</c:v>
                </c:pt>
                <c:pt idx="5">
                  <c:v>11.54</c:v>
                </c:pt>
              </c:numCache>
            </c:numRef>
          </c:val>
          <c:smooth val="0"/>
        </c:ser>
        <c:dLbls>
          <c:dLblPos val="t"/>
          <c:showLegendKey val="0"/>
          <c:showVal val="1"/>
          <c:showCatName val="0"/>
          <c:showSerName val="0"/>
          <c:showPercent val="0"/>
          <c:showBubbleSize val="0"/>
        </c:dLbls>
        <c:marker val="1"/>
        <c:smooth val="0"/>
        <c:axId val="132226432"/>
        <c:axId val="132504960"/>
      </c:lineChart>
      <c:catAx>
        <c:axId val="13222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2504960"/>
        <c:crosses val="autoZero"/>
        <c:auto val="1"/>
        <c:lblAlgn val="ctr"/>
        <c:lblOffset val="100"/>
        <c:noMultiLvlLbl val="0"/>
      </c:catAx>
      <c:valAx>
        <c:axId val="132504960"/>
        <c:scaling>
          <c:orientation val="minMax"/>
          <c:min val="1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222643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Agricultura</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Hoja1!$A$2:$A$20</c:f>
              <c:strCache>
                <c:ptCount val="19"/>
                <c:pt idx="0">
                  <c:v>España</c:v>
                </c:pt>
                <c:pt idx="1">
                  <c:v>Eslovenia</c:v>
                </c:pt>
                <c:pt idx="2">
                  <c:v>República Eslovaca</c:v>
                </c:pt>
                <c:pt idx="3">
                  <c:v>Portugal</c:v>
                </c:pt>
                <c:pt idx="4">
                  <c:v>Países Bajos </c:v>
                </c:pt>
                <c:pt idx="5">
                  <c:v>Malta </c:v>
                </c:pt>
                <c:pt idx="6">
                  <c:v>Luxemburgo</c:v>
                </c:pt>
                <c:pt idx="7">
                  <c:v>Lituania</c:v>
                </c:pt>
                <c:pt idx="8">
                  <c:v>Letonia</c:v>
                </c:pt>
                <c:pt idx="9">
                  <c:v>Italia</c:v>
                </c:pt>
                <c:pt idx="10">
                  <c:v>Irlanda</c:v>
                </c:pt>
                <c:pt idx="11">
                  <c:v>Grecia</c:v>
                </c:pt>
                <c:pt idx="12">
                  <c:v>Alemania</c:v>
                </c:pt>
                <c:pt idx="13">
                  <c:v>Francia</c:v>
                </c:pt>
                <c:pt idx="14">
                  <c:v>Finlandia</c:v>
                </c:pt>
                <c:pt idx="15">
                  <c:v>Estonia</c:v>
                </c:pt>
                <c:pt idx="16">
                  <c:v>Chipre </c:v>
                </c:pt>
                <c:pt idx="17">
                  <c:v>Bélgica</c:v>
                </c:pt>
                <c:pt idx="18">
                  <c:v>Austria</c:v>
                </c:pt>
              </c:strCache>
            </c:strRef>
          </c:cat>
          <c:val>
            <c:numRef>
              <c:f>Hoja1!$B$2:$B$20</c:f>
              <c:numCache>
                <c:formatCode>General</c:formatCode>
                <c:ptCount val="19"/>
                <c:pt idx="0">
                  <c:v>2.5</c:v>
                </c:pt>
                <c:pt idx="1">
                  <c:v>2.2000000000000002</c:v>
                </c:pt>
                <c:pt idx="2">
                  <c:v>3.4</c:v>
                </c:pt>
                <c:pt idx="3">
                  <c:v>2.2999999999999998</c:v>
                </c:pt>
                <c:pt idx="4">
                  <c:v>1.6</c:v>
                </c:pt>
                <c:pt idx="5">
                  <c:v>1.4</c:v>
                </c:pt>
                <c:pt idx="6">
                  <c:v>0.3</c:v>
                </c:pt>
                <c:pt idx="7">
                  <c:v>3.5</c:v>
                </c:pt>
                <c:pt idx="8">
                  <c:v>3.4</c:v>
                </c:pt>
                <c:pt idx="9">
                  <c:v>2.2000000000000002</c:v>
                </c:pt>
                <c:pt idx="10">
                  <c:v>1.5</c:v>
                </c:pt>
                <c:pt idx="11">
                  <c:v>3.9</c:v>
                </c:pt>
                <c:pt idx="12">
                  <c:v>0.7</c:v>
                </c:pt>
                <c:pt idx="13">
                  <c:v>1.7</c:v>
                </c:pt>
                <c:pt idx="14">
                  <c:v>2.9</c:v>
                </c:pt>
                <c:pt idx="15">
                  <c:v>3.7</c:v>
                </c:pt>
                <c:pt idx="16">
                  <c:v>2.1</c:v>
                </c:pt>
                <c:pt idx="17">
                  <c:v>0.7</c:v>
                </c:pt>
                <c:pt idx="18">
                  <c:v>1.4</c:v>
                </c:pt>
              </c:numCache>
            </c:numRef>
          </c:val>
        </c:ser>
        <c:ser>
          <c:idx val="1"/>
          <c:order val="1"/>
          <c:tx>
            <c:strRef>
              <c:f>Hoja1!$C$1</c:f>
              <c:strCache>
                <c:ptCount val="1"/>
                <c:pt idx="0">
                  <c:v>Industria</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Hoja1!$A$2:$A$20</c:f>
              <c:strCache>
                <c:ptCount val="19"/>
                <c:pt idx="0">
                  <c:v>España</c:v>
                </c:pt>
                <c:pt idx="1">
                  <c:v>Eslovenia</c:v>
                </c:pt>
                <c:pt idx="2">
                  <c:v>República Eslovaca</c:v>
                </c:pt>
                <c:pt idx="3">
                  <c:v>Portugal</c:v>
                </c:pt>
                <c:pt idx="4">
                  <c:v>Países Bajos </c:v>
                </c:pt>
                <c:pt idx="5">
                  <c:v>Malta </c:v>
                </c:pt>
                <c:pt idx="6">
                  <c:v>Luxemburgo</c:v>
                </c:pt>
                <c:pt idx="7">
                  <c:v>Lituania</c:v>
                </c:pt>
                <c:pt idx="8">
                  <c:v>Letonia</c:v>
                </c:pt>
                <c:pt idx="9">
                  <c:v>Italia</c:v>
                </c:pt>
                <c:pt idx="10">
                  <c:v>Irlanda</c:v>
                </c:pt>
                <c:pt idx="11">
                  <c:v>Grecia</c:v>
                </c:pt>
                <c:pt idx="12">
                  <c:v>Alemania</c:v>
                </c:pt>
                <c:pt idx="13">
                  <c:v>Francia</c:v>
                </c:pt>
                <c:pt idx="14">
                  <c:v>Finlandia</c:v>
                </c:pt>
                <c:pt idx="15">
                  <c:v>Estonia</c:v>
                </c:pt>
                <c:pt idx="16">
                  <c:v>Chipre </c:v>
                </c:pt>
                <c:pt idx="17">
                  <c:v>Bélgica</c:v>
                </c:pt>
                <c:pt idx="18">
                  <c:v>Austria</c:v>
                </c:pt>
              </c:strCache>
            </c:strRef>
          </c:cat>
          <c:val>
            <c:numRef>
              <c:f>Hoja1!$C$2:$C$20</c:f>
              <c:numCache>
                <c:formatCode>General</c:formatCode>
                <c:ptCount val="19"/>
                <c:pt idx="0">
                  <c:v>22.7</c:v>
                </c:pt>
                <c:pt idx="1">
                  <c:v>33.4</c:v>
                </c:pt>
                <c:pt idx="2">
                  <c:v>30.4</c:v>
                </c:pt>
                <c:pt idx="3">
                  <c:v>21.6</c:v>
                </c:pt>
                <c:pt idx="4">
                  <c:v>18.8</c:v>
                </c:pt>
                <c:pt idx="5">
                  <c:v>15.5</c:v>
                </c:pt>
                <c:pt idx="6">
                  <c:v>11.3</c:v>
                </c:pt>
                <c:pt idx="7">
                  <c:v>30.7</c:v>
                </c:pt>
                <c:pt idx="8">
                  <c:v>23.2</c:v>
                </c:pt>
                <c:pt idx="9">
                  <c:v>23.6</c:v>
                </c:pt>
                <c:pt idx="10">
                  <c:v>24.9</c:v>
                </c:pt>
                <c:pt idx="11">
                  <c:v>13.3</c:v>
                </c:pt>
                <c:pt idx="12">
                  <c:v>30.2</c:v>
                </c:pt>
                <c:pt idx="13">
                  <c:v>19.3</c:v>
                </c:pt>
                <c:pt idx="14">
                  <c:v>26.9</c:v>
                </c:pt>
                <c:pt idx="15">
                  <c:v>28.4</c:v>
                </c:pt>
                <c:pt idx="16">
                  <c:v>10.3</c:v>
                </c:pt>
                <c:pt idx="17">
                  <c:v>22.3</c:v>
                </c:pt>
                <c:pt idx="18">
                  <c:v>27.9</c:v>
                </c:pt>
              </c:numCache>
            </c:numRef>
          </c:val>
        </c:ser>
        <c:ser>
          <c:idx val="2"/>
          <c:order val="2"/>
          <c:tx>
            <c:strRef>
              <c:f>Hoja1!$D$1</c:f>
              <c:strCache>
                <c:ptCount val="1"/>
                <c:pt idx="0">
                  <c:v>Servicios</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Hoja1!$A$2:$A$20</c:f>
              <c:strCache>
                <c:ptCount val="19"/>
                <c:pt idx="0">
                  <c:v>España</c:v>
                </c:pt>
                <c:pt idx="1">
                  <c:v>Eslovenia</c:v>
                </c:pt>
                <c:pt idx="2">
                  <c:v>República Eslovaca</c:v>
                </c:pt>
                <c:pt idx="3">
                  <c:v>Portugal</c:v>
                </c:pt>
                <c:pt idx="4">
                  <c:v>Países Bajos </c:v>
                </c:pt>
                <c:pt idx="5">
                  <c:v>Malta </c:v>
                </c:pt>
                <c:pt idx="6">
                  <c:v>Luxemburgo</c:v>
                </c:pt>
                <c:pt idx="7">
                  <c:v>Lituania</c:v>
                </c:pt>
                <c:pt idx="8">
                  <c:v>Letonia</c:v>
                </c:pt>
                <c:pt idx="9">
                  <c:v>Italia</c:v>
                </c:pt>
                <c:pt idx="10">
                  <c:v>Irlanda</c:v>
                </c:pt>
                <c:pt idx="11">
                  <c:v>Grecia</c:v>
                </c:pt>
                <c:pt idx="12">
                  <c:v>Alemania</c:v>
                </c:pt>
                <c:pt idx="13">
                  <c:v>Francia</c:v>
                </c:pt>
                <c:pt idx="14">
                  <c:v>Finlandia</c:v>
                </c:pt>
                <c:pt idx="15">
                  <c:v>Estonia</c:v>
                </c:pt>
                <c:pt idx="16">
                  <c:v>Chipre </c:v>
                </c:pt>
                <c:pt idx="17">
                  <c:v>Bélgica</c:v>
                </c:pt>
                <c:pt idx="18">
                  <c:v>Austria</c:v>
                </c:pt>
              </c:strCache>
            </c:strRef>
          </c:cat>
          <c:val>
            <c:numRef>
              <c:f>Hoja1!$D$2:$D$20</c:f>
              <c:numCache>
                <c:formatCode>General</c:formatCode>
                <c:ptCount val="19"/>
                <c:pt idx="0">
                  <c:v>74.8</c:v>
                </c:pt>
                <c:pt idx="1">
                  <c:v>64.400000000000006</c:v>
                </c:pt>
                <c:pt idx="2">
                  <c:v>66.2</c:v>
                </c:pt>
                <c:pt idx="3">
                  <c:v>76.099999999999994</c:v>
                </c:pt>
                <c:pt idx="4">
                  <c:v>79.599999999999994</c:v>
                </c:pt>
                <c:pt idx="5">
                  <c:v>83.1</c:v>
                </c:pt>
                <c:pt idx="6">
                  <c:v>88.3</c:v>
                </c:pt>
                <c:pt idx="7">
                  <c:v>65.8</c:v>
                </c:pt>
                <c:pt idx="8">
                  <c:v>73.400000000000006</c:v>
                </c:pt>
                <c:pt idx="9">
                  <c:v>74.2</c:v>
                </c:pt>
                <c:pt idx="10">
                  <c:v>73.5</c:v>
                </c:pt>
                <c:pt idx="11">
                  <c:v>82.8</c:v>
                </c:pt>
                <c:pt idx="12">
                  <c:v>69.099999999999994</c:v>
                </c:pt>
                <c:pt idx="13">
                  <c:v>79</c:v>
                </c:pt>
                <c:pt idx="14">
                  <c:v>70.2</c:v>
                </c:pt>
                <c:pt idx="15">
                  <c:v>67.900000000000006</c:v>
                </c:pt>
                <c:pt idx="16">
                  <c:v>87.4</c:v>
                </c:pt>
                <c:pt idx="17">
                  <c:v>77</c:v>
                </c:pt>
                <c:pt idx="18">
                  <c:v>70.7</c:v>
                </c:pt>
              </c:numCache>
            </c:numRef>
          </c:val>
        </c:ser>
        <c:dLbls>
          <c:dLblPos val="outEnd"/>
          <c:showLegendKey val="0"/>
          <c:showVal val="1"/>
          <c:showCatName val="0"/>
          <c:showSerName val="0"/>
          <c:showPercent val="0"/>
          <c:showBubbleSize val="0"/>
        </c:dLbls>
        <c:gapWidth val="444"/>
        <c:overlap val="-90"/>
        <c:axId val="207968896"/>
        <c:axId val="207979648"/>
      </c:barChart>
      <c:catAx>
        <c:axId val="207968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ES"/>
          </a:p>
        </c:txPr>
        <c:crossAx val="207979648"/>
        <c:crosses val="autoZero"/>
        <c:auto val="1"/>
        <c:lblAlgn val="ctr"/>
        <c:lblOffset val="100"/>
        <c:noMultiLvlLbl val="0"/>
      </c:catAx>
      <c:valAx>
        <c:axId val="207979648"/>
        <c:scaling>
          <c:orientation val="minMax"/>
        </c:scaling>
        <c:delete val="1"/>
        <c:axPos val="l"/>
        <c:numFmt formatCode="General" sourceLinked="1"/>
        <c:majorTickMark val="none"/>
        <c:minorTickMark val="none"/>
        <c:tickLblPos val="nextTo"/>
        <c:crossAx val="207968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solidFill>
        <a:schemeClr val="tx1"/>
      </a:solidFill>
    </a:ln>
    <a:effectLst/>
  </c:spPr>
  <c:txPr>
    <a:bodyPr/>
    <a:lstStyle/>
    <a:p>
      <a:pPr>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Columna1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7.2444776519723355E-3"/>
                  <c:y val="3.28791509756932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2444776519723355E-3"/>
                  <c:y val="-3.95934084881725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1058873115313146E-3"/>
                  <c:y val="-5.21064428990172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pt idx="0">
                  <c:v>2010</c:v>
                </c:pt>
                <c:pt idx="1">
                  <c:v>2011</c:v>
                </c:pt>
                <c:pt idx="2">
                  <c:v>2012</c:v>
                </c:pt>
                <c:pt idx="3">
                  <c:v>2013</c:v>
                </c:pt>
                <c:pt idx="4">
                  <c:v>2014</c:v>
                </c:pt>
                <c:pt idx="5">
                  <c:v>2015</c:v>
                </c:pt>
                <c:pt idx="6" formatCode="mmm\-yy">
                  <c:v>42401</c:v>
                </c:pt>
                <c:pt idx="7" formatCode="mmm\-yy">
                  <c:v>42430</c:v>
                </c:pt>
              </c:numCache>
            </c:numRef>
          </c:cat>
          <c:val>
            <c:numRef>
              <c:f>Hoja1!$B$2:$B$9</c:f>
              <c:numCache>
                <c:formatCode>General</c:formatCode>
                <c:ptCount val="8"/>
                <c:pt idx="0">
                  <c:v>0.73050000000000004</c:v>
                </c:pt>
                <c:pt idx="1">
                  <c:v>0.77280000000000004</c:v>
                </c:pt>
                <c:pt idx="2">
                  <c:v>0.75780000000000003</c:v>
                </c:pt>
                <c:pt idx="3">
                  <c:v>0.72750000000000004</c:v>
                </c:pt>
                <c:pt idx="4">
                  <c:v>0.8266</c:v>
                </c:pt>
                <c:pt idx="5">
                  <c:v>0.92069999999999996</c:v>
                </c:pt>
                <c:pt idx="6">
                  <c:v>0.91969999999999996</c:v>
                </c:pt>
                <c:pt idx="7">
                  <c:v>0.93469999999999998</c:v>
                </c:pt>
              </c:numCache>
            </c:numRef>
          </c:val>
          <c:smooth val="0"/>
        </c:ser>
        <c:dLbls>
          <c:dLblPos val="t"/>
          <c:showLegendKey val="0"/>
          <c:showVal val="1"/>
          <c:showCatName val="0"/>
          <c:showSerName val="0"/>
          <c:showPercent val="0"/>
          <c:showBubbleSize val="0"/>
        </c:dLbls>
        <c:marker val="1"/>
        <c:smooth val="0"/>
        <c:axId val="209530880"/>
        <c:axId val="209533568"/>
      </c:lineChart>
      <c:catAx>
        <c:axId val="20953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533568"/>
        <c:crosses val="autoZero"/>
        <c:auto val="1"/>
        <c:lblAlgn val="ctr"/>
        <c:lblOffset val="100"/>
        <c:noMultiLvlLbl val="0"/>
      </c:catAx>
      <c:valAx>
        <c:axId val="209533568"/>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5308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68361" cy="499110"/>
          </a:xfrm>
          <a:prstGeom prst="rect">
            <a:avLst/>
          </a:prstGeom>
        </p:spPr>
        <p:txBody>
          <a:bodyPr vert="horz" lIns="96172" tIns="48086" rIns="96172" bIns="48086" rtlCol="0"/>
          <a:lstStyle>
            <a:lvl1pPr algn="l">
              <a:defRPr sz="1300"/>
            </a:lvl1pPr>
          </a:lstStyle>
          <a:p>
            <a:endParaRPr lang="es-EC"/>
          </a:p>
        </p:txBody>
      </p:sp>
      <p:sp>
        <p:nvSpPr>
          <p:cNvPr id="3" name="2 Marcador de fecha"/>
          <p:cNvSpPr>
            <a:spLocks noGrp="1"/>
          </p:cNvSpPr>
          <p:nvPr>
            <p:ph type="dt" idx="1"/>
          </p:nvPr>
        </p:nvSpPr>
        <p:spPr>
          <a:xfrm>
            <a:off x="3880117" y="0"/>
            <a:ext cx="2968361" cy="499110"/>
          </a:xfrm>
          <a:prstGeom prst="rect">
            <a:avLst/>
          </a:prstGeom>
        </p:spPr>
        <p:txBody>
          <a:bodyPr vert="horz" lIns="96172" tIns="48086" rIns="96172" bIns="48086" rtlCol="0"/>
          <a:lstStyle>
            <a:lvl1pPr algn="r">
              <a:defRPr sz="1300"/>
            </a:lvl1pPr>
          </a:lstStyle>
          <a:p>
            <a:fld id="{6B1E4B3E-55F6-40CC-9F48-74BDA00A46C1}" type="datetimeFigureOut">
              <a:rPr lang="es-EC" smtClean="0"/>
              <a:pPr/>
              <a:t>7/2/2017</a:t>
            </a:fld>
            <a:endParaRPr lang="es-EC"/>
          </a:p>
        </p:txBody>
      </p:sp>
      <p:sp>
        <p:nvSpPr>
          <p:cNvPr id="4" name="3 Marcador de imagen de diapositiva"/>
          <p:cNvSpPr>
            <a:spLocks noGrp="1" noRot="1" noChangeAspect="1"/>
          </p:cNvSpPr>
          <p:nvPr>
            <p:ph type="sldImg" idx="2"/>
          </p:nvPr>
        </p:nvSpPr>
        <p:spPr>
          <a:xfrm>
            <a:off x="930275" y="747713"/>
            <a:ext cx="4989513" cy="3743325"/>
          </a:xfrm>
          <a:prstGeom prst="rect">
            <a:avLst/>
          </a:prstGeom>
          <a:noFill/>
          <a:ln w="12700">
            <a:solidFill>
              <a:prstClr val="black"/>
            </a:solidFill>
          </a:ln>
        </p:spPr>
        <p:txBody>
          <a:bodyPr vert="horz" lIns="96172" tIns="48086" rIns="96172" bIns="48086" rtlCol="0" anchor="ctr"/>
          <a:lstStyle/>
          <a:p>
            <a:endParaRPr lang="es-EC"/>
          </a:p>
        </p:txBody>
      </p:sp>
      <p:sp>
        <p:nvSpPr>
          <p:cNvPr id="5" name="4 Marcador de notas"/>
          <p:cNvSpPr>
            <a:spLocks noGrp="1"/>
          </p:cNvSpPr>
          <p:nvPr>
            <p:ph type="body" sz="quarter" idx="3"/>
          </p:nvPr>
        </p:nvSpPr>
        <p:spPr>
          <a:xfrm>
            <a:off x="685007" y="4741546"/>
            <a:ext cx="5480050" cy="4491990"/>
          </a:xfrm>
          <a:prstGeom prst="rect">
            <a:avLst/>
          </a:prstGeom>
        </p:spPr>
        <p:txBody>
          <a:bodyPr vert="horz" lIns="96172" tIns="48086" rIns="96172" bIns="48086"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81358"/>
            <a:ext cx="2968361" cy="499110"/>
          </a:xfrm>
          <a:prstGeom prst="rect">
            <a:avLst/>
          </a:prstGeom>
        </p:spPr>
        <p:txBody>
          <a:bodyPr vert="horz" lIns="96172" tIns="48086" rIns="96172" bIns="48086" rtlCol="0" anchor="b"/>
          <a:lstStyle>
            <a:lvl1pPr algn="l">
              <a:defRPr sz="1300"/>
            </a:lvl1pPr>
          </a:lstStyle>
          <a:p>
            <a:endParaRPr lang="es-EC"/>
          </a:p>
        </p:txBody>
      </p:sp>
      <p:sp>
        <p:nvSpPr>
          <p:cNvPr id="7" name="6 Marcador de número de diapositiva"/>
          <p:cNvSpPr>
            <a:spLocks noGrp="1"/>
          </p:cNvSpPr>
          <p:nvPr>
            <p:ph type="sldNum" sz="quarter" idx="5"/>
          </p:nvPr>
        </p:nvSpPr>
        <p:spPr>
          <a:xfrm>
            <a:off x="3880117" y="9481358"/>
            <a:ext cx="2968361" cy="499110"/>
          </a:xfrm>
          <a:prstGeom prst="rect">
            <a:avLst/>
          </a:prstGeom>
        </p:spPr>
        <p:txBody>
          <a:bodyPr vert="horz" lIns="96172" tIns="48086" rIns="96172" bIns="48086" rtlCol="0" anchor="b"/>
          <a:lstStyle>
            <a:lvl1pPr algn="r">
              <a:defRPr sz="1300"/>
            </a:lvl1pPr>
          </a:lstStyle>
          <a:p>
            <a:fld id="{65C712D9-1229-4E35-8AE5-61E7D1463128}" type="slidenum">
              <a:rPr lang="es-EC" smtClean="0"/>
              <a:pPr/>
              <a:t>‹Nº›</a:t>
            </a:fld>
            <a:endParaRPr lang="es-EC"/>
          </a:p>
        </p:txBody>
      </p:sp>
    </p:spTree>
    <p:extLst>
      <p:ext uri="{BB962C8B-B14F-4D97-AF65-F5344CB8AC3E}">
        <p14:creationId xmlns:p14="http://schemas.microsoft.com/office/powerpoint/2010/main" val="70880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1</a:t>
            </a:fld>
            <a:endParaRPr lang="es-EC"/>
          </a:p>
        </p:txBody>
      </p:sp>
    </p:spTree>
    <p:extLst>
      <p:ext uri="{BB962C8B-B14F-4D97-AF65-F5344CB8AC3E}">
        <p14:creationId xmlns:p14="http://schemas.microsoft.com/office/powerpoint/2010/main" val="204235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1711">
              <a:defRPr/>
            </a:pPr>
            <a:r>
              <a:rPr lang="es-EC" sz="1300" dirty="0"/>
              <a:t>Las importaciones al igual que las exportaciones han ido creciendo gradualmente, teniendo así una tasa </a:t>
            </a:r>
            <a:r>
              <a:rPr lang="es-EC" sz="1300" dirty="0" smtClean="0"/>
              <a:t>de crecimiento</a:t>
            </a:r>
            <a:r>
              <a:rPr lang="es-EC" sz="1300" baseline="0" dirty="0" smtClean="0"/>
              <a:t> de 2014 respecto a 2010</a:t>
            </a:r>
            <a:r>
              <a:rPr lang="es-EC" sz="1300" dirty="0" smtClean="0"/>
              <a:t> </a:t>
            </a:r>
            <a:r>
              <a:rPr lang="es-EC" sz="1300" dirty="0"/>
              <a:t>de </a:t>
            </a:r>
            <a:r>
              <a:rPr lang="es-EC" sz="1300" dirty="0" smtClean="0"/>
              <a:t>40,26%. </a:t>
            </a:r>
            <a:r>
              <a:rPr lang="es-EC" sz="1300" dirty="0"/>
              <a:t>Sin embargo, para 2015, las importaciones registran una caída del </a:t>
            </a:r>
            <a:r>
              <a:rPr lang="es-EC" sz="1300" dirty="0" smtClean="0"/>
              <a:t>14,11%, </a:t>
            </a:r>
            <a:r>
              <a:rPr lang="es-EC" sz="1300" dirty="0"/>
              <a:t>debido a que los precios baratos ya no son suficientes para impulsar a los compradores a reponer sus inventarios en momentos en que declina la demanda estacional, ya que con las devaluaciones del yuan, las materias primas se encarecen para los portadores de esta moneda. China alcanzó en 2015 una balanza comercial positiva frente al mundo de USD 600.185.106</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10</a:t>
            </a:fld>
            <a:endParaRPr lang="es-EC"/>
          </a:p>
        </p:txBody>
      </p:sp>
    </p:spTree>
    <p:extLst>
      <p:ext uri="{BB962C8B-B14F-4D97-AF65-F5344CB8AC3E}">
        <p14:creationId xmlns:p14="http://schemas.microsoft.com/office/powerpoint/2010/main" val="647174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Los 5 principales productos importados por China son los correspondientes al capítulo 85 con el 17,4% de las importaciones mundiales; aquellos productos pertenecientes al capítulo 27 con el 10,6%; los productos del capítulo 84 con el 7,9%; los pertenecientes al capítulo 90 con el 18,6%; y finalmente, capítulo 26 el 51,9%.</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11</a:t>
            </a:fld>
            <a:endParaRPr lang="es-EC"/>
          </a:p>
        </p:txBody>
      </p:sp>
    </p:spTree>
    <p:extLst>
      <p:ext uri="{BB962C8B-B14F-4D97-AF65-F5344CB8AC3E}">
        <p14:creationId xmlns:p14="http://schemas.microsoft.com/office/powerpoint/2010/main" val="2244410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Los 5 principales productos exportados por China al mundo son: los comprendidos en el capítulo 85 con el 25,8% de las exportaciones mundiales; los comprendidos en el capítulo 84 con el 19%; los comprendidos en el capítulo 94 con el 41,2%; los comprendidos en el capítulo 61 con el 37,4%; y finalmente, los comprendidos en el capítulo 62 con el 34,9%.</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12</a:t>
            </a:fld>
            <a:endParaRPr lang="es-EC"/>
          </a:p>
        </p:txBody>
      </p:sp>
    </p:spTree>
    <p:extLst>
      <p:ext uri="{BB962C8B-B14F-4D97-AF65-F5344CB8AC3E}">
        <p14:creationId xmlns:p14="http://schemas.microsoft.com/office/powerpoint/2010/main" val="126961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13</a:t>
            </a:fld>
            <a:endParaRPr lang="es-EC"/>
          </a:p>
        </p:txBody>
      </p:sp>
    </p:spTree>
    <p:extLst>
      <p:ext uri="{BB962C8B-B14F-4D97-AF65-F5344CB8AC3E}">
        <p14:creationId xmlns:p14="http://schemas.microsoft.com/office/powerpoint/2010/main" val="3278939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Estados Unidos es el principal comprador de los productos chinos, con una participación del 18% de las exportaciones chinas; Hong-Kong, a su vez, tiene una participación de 14,6%; Japón, un 6%; República de Corea, 4,4%; finalmente, Alemania tiene una participación de 3%.</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14</a:t>
            </a:fld>
            <a:endParaRPr lang="es-EC"/>
          </a:p>
        </p:txBody>
      </p:sp>
    </p:spTree>
    <p:extLst>
      <p:ext uri="{BB962C8B-B14F-4D97-AF65-F5344CB8AC3E}">
        <p14:creationId xmlns:p14="http://schemas.microsoft.com/office/powerpoint/2010/main" val="2691579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El principal proveedor para China es la República de Corea, con una participación en las importaciones chinas de 10,4%; Estados Unidos con una participación de 9%; </a:t>
            </a:r>
            <a:r>
              <a:rPr lang="es-EC" sz="1300" dirty="0" err="1"/>
              <a:t>Taipei</a:t>
            </a:r>
            <a:r>
              <a:rPr lang="es-EC" sz="1300" dirty="0"/>
              <a:t> Chino 8,6%; China con 8,6%; y finalmente, Japón con una participación del 8,5%. El porcentaje de importaciones de China precedentes de China se debe a procesos de reimportación por un tipo de comercio de procesamiento.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15</a:t>
            </a:fld>
            <a:endParaRPr lang="es-EC"/>
          </a:p>
        </p:txBody>
      </p:sp>
    </p:spTree>
    <p:extLst>
      <p:ext uri="{BB962C8B-B14F-4D97-AF65-F5344CB8AC3E}">
        <p14:creationId xmlns:p14="http://schemas.microsoft.com/office/powerpoint/2010/main" val="221852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16</a:t>
            </a:fld>
            <a:endParaRPr lang="es-EC"/>
          </a:p>
        </p:txBody>
      </p:sp>
    </p:spTree>
    <p:extLst>
      <p:ext uri="{BB962C8B-B14F-4D97-AF65-F5344CB8AC3E}">
        <p14:creationId xmlns:p14="http://schemas.microsoft.com/office/powerpoint/2010/main" val="2601135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1711">
              <a:defRPr/>
            </a:pPr>
            <a:r>
              <a:rPr lang="es-EC" sz="1300" dirty="0"/>
              <a:t>El PIB total de la Eurozona ha mostrado una gran variabilidad a lo largo del período comprendido entre 2010 a 2015; sin embargo, registra una tasa de decremento </a:t>
            </a:r>
            <a:r>
              <a:rPr lang="es-EC" sz="1300" dirty="0" smtClean="0"/>
              <a:t>en 2015 respecto al 2010 de 7,38%, </a:t>
            </a:r>
            <a:r>
              <a:rPr lang="es-EC" sz="1300" dirty="0"/>
              <a:t>debido en gran medida la crisis del euro en 2012 y la crisis mundial actual. La economía que ha mantenido mayor producción a lo largo de estos cinco años ha sido Alemania con </a:t>
            </a:r>
            <a:r>
              <a:rPr lang="es-EC" sz="1300" dirty="0" smtClean="0"/>
              <a:t>3.357 billones</a:t>
            </a:r>
            <a:r>
              <a:rPr lang="es-EC" sz="1300" baseline="0" dirty="0" smtClean="0"/>
              <a:t> de dólares</a:t>
            </a:r>
            <a:r>
              <a:rPr lang="es-EC" sz="1300" dirty="0" smtClean="0"/>
              <a:t> </a:t>
            </a:r>
            <a:r>
              <a:rPr lang="es-EC" sz="1300" dirty="0"/>
              <a:t>para 2015; así mismo, la economía de más baja producción en la Eurozona, ha sido Malta con 9 millones 761 mil dólares. Se estima que para 2016 el total producido sea de US$ </a:t>
            </a:r>
            <a:r>
              <a:rPr lang="es-EC" sz="1300" dirty="0" smtClean="0"/>
              <a:t>11,84</a:t>
            </a:r>
            <a:r>
              <a:rPr lang="es-EC" sz="1300" baseline="0" dirty="0" smtClean="0"/>
              <a:t> billones</a:t>
            </a:r>
            <a:endParaRPr lang="es-EC" sz="1300"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17</a:t>
            </a:fld>
            <a:endParaRPr lang="es-EC"/>
          </a:p>
        </p:txBody>
      </p:sp>
    </p:spTree>
    <p:extLst>
      <p:ext uri="{BB962C8B-B14F-4D97-AF65-F5344CB8AC3E}">
        <p14:creationId xmlns:p14="http://schemas.microsoft.com/office/powerpoint/2010/main" val="4075570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Como se evidencia en el gráfico, el sector de servicios es el que mayor aporte da al PIB de la Eurozona. Las actividades que concierne este sector son de variada naturaleza; sin embargo, las más  importantes son los financieros, comerciales, de transporte y turísticos. El país con mayor actividad en este sector es Luxemburgo con el 88.3%, liderado por la prestación de servicios financieros, turísticos y educativos. Mientras que el país de menor actividad es Eslovenia con el 64.4%, prestando servicios comerciales y turísticos.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18</a:t>
            </a:fld>
            <a:endParaRPr lang="es-EC"/>
          </a:p>
        </p:txBody>
      </p:sp>
    </p:spTree>
    <p:extLst>
      <p:ext uri="{BB962C8B-B14F-4D97-AF65-F5344CB8AC3E}">
        <p14:creationId xmlns:p14="http://schemas.microsoft.com/office/powerpoint/2010/main" val="206607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smtClean="0"/>
              <a:t>El euro</a:t>
            </a:r>
            <a:r>
              <a:rPr lang="es-EC" sz="1300" baseline="0" dirty="0" smtClean="0"/>
              <a:t> bajó su apreciación frente al dólar en 2015 un 26,56% respecto al 2013;</a:t>
            </a:r>
            <a:r>
              <a:rPr lang="es-EC" sz="1300" dirty="0" smtClean="0"/>
              <a:t> </a:t>
            </a:r>
            <a:r>
              <a:rPr lang="es-EC" sz="1300" dirty="0"/>
              <a:t>bien en febrero de 2016 recupera en </a:t>
            </a:r>
            <a:r>
              <a:rPr lang="es-EC" sz="1300" dirty="0" smtClean="0"/>
              <a:t>0,11% </a:t>
            </a:r>
            <a:r>
              <a:rPr lang="es-EC" sz="1300" dirty="0"/>
              <a:t>su apreciación, en marzo vuelve a caer en </a:t>
            </a:r>
            <a:r>
              <a:rPr lang="es-EC" sz="1300" dirty="0" smtClean="0"/>
              <a:t>1,63%.</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19</a:t>
            </a:fld>
            <a:endParaRPr lang="es-EC"/>
          </a:p>
        </p:txBody>
      </p:sp>
    </p:spTree>
    <p:extLst>
      <p:ext uri="{BB962C8B-B14F-4D97-AF65-F5344CB8AC3E}">
        <p14:creationId xmlns:p14="http://schemas.microsoft.com/office/powerpoint/2010/main" val="800088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Esta investigación se centra principalmente en la actual política cambiaria de China, específicamente en lo que se refiere a la influencia de tipo de cambio chino en los precios de importación al G3.</a:t>
            </a:r>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2</a:t>
            </a:fld>
            <a:endParaRPr lang="es-EC"/>
          </a:p>
        </p:txBody>
      </p:sp>
    </p:spTree>
    <p:extLst>
      <p:ext uri="{BB962C8B-B14F-4D97-AF65-F5344CB8AC3E}">
        <p14:creationId xmlns:p14="http://schemas.microsoft.com/office/powerpoint/2010/main" val="2188705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El nivel más bajo que ha experimentado la Eurozona fue en 2009, año en el que el euro cayó en 7,5% con respecto al dólar, los exportadores sufrieron pérdidas por los pagos realizados en esta moneda. Sin embargo, </a:t>
            </a:r>
            <a:r>
              <a:rPr lang="es-EC" sz="1300" dirty="0" smtClean="0"/>
              <a:t>en </a:t>
            </a:r>
            <a:r>
              <a:rPr lang="es-EC" sz="1300" dirty="0"/>
              <a:t>2011, existe una recuperación de </a:t>
            </a:r>
            <a:r>
              <a:rPr lang="es-EC" sz="1300" dirty="0" smtClean="0"/>
              <a:t>30,04%, respecto al 2009. En 2014</a:t>
            </a:r>
            <a:r>
              <a:rPr lang="es-EC" sz="1300" dirty="0"/>
              <a:t>, se registra una tasa </a:t>
            </a:r>
            <a:r>
              <a:rPr lang="es-EC" sz="1300" dirty="0" smtClean="0"/>
              <a:t>de crecimiento apenas del 0,96% respecto al 2011, </a:t>
            </a:r>
            <a:r>
              <a:rPr lang="es-EC" sz="1300" dirty="0"/>
              <a:t>a pesar que en 2014 se </a:t>
            </a:r>
            <a:r>
              <a:rPr lang="es-EC" sz="1300" dirty="0" smtClean="0"/>
              <a:t>tuvo </a:t>
            </a:r>
            <a:r>
              <a:rPr lang="es-EC" sz="1300" dirty="0"/>
              <a:t>el nivel más </a:t>
            </a:r>
            <a:r>
              <a:rPr lang="es-EC" sz="1300" dirty="0" smtClean="0"/>
              <a:t>alto de exportaciones, </a:t>
            </a:r>
            <a:r>
              <a:rPr lang="es-EC" sz="1300" dirty="0"/>
              <a:t>debido a que la comercialización </a:t>
            </a:r>
            <a:r>
              <a:rPr lang="es-EC" sz="1300" dirty="0" smtClean="0"/>
              <a:t>se intensificó</a:t>
            </a:r>
            <a:r>
              <a:rPr lang="es-EC" sz="1300" baseline="0" dirty="0" smtClean="0"/>
              <a:t> </a:t>
            </a:r>
            <a:r>
              <a:rPr lang="es-EC" sz="1300" dirty="0" smtClean="0"/>
              <a:t>entre </a:t>
            </a:r>
            <a:r>
              <a:rPr lang="es-EC" sz="1300" dirty="0"/>
              <a:t>países </a:t>
            </a:r>
            <a:r>
              <a:rPr lang="es-EC" sz="1300" dirty="0" smtClean="0"/>
              <a:t>intracomunitarios, además también con Japón</a:t>
            </a:r>
            <a:r>
              <a:rPr lang="es-EC" sz="1300" dirty="0"/>
              <a:t>, Estados Unidos, Taiwán y Corea del Sur. Pero para 2015, la tendencia vuelve a caer en </a:t>
            </a:r>
            <a:r>
              <a:rPr lang="es-EC" sz="1300" dirty="0" smtClean="0"/>
              <a:t>12,98</a:t>
            </a:r>
            <a:r>
              <a:rPr lang="es-EC" sz="1300" dirty="0"/>
              <a:t>%. Alemania es el país con mayor aportación en 2015 a las exportaciones de la Eurozona con US$ </a:t>
            </a:r>
            <a:r>
              <a:rPr lang="es-EC" sz="1300" dirty="0" smtClean="0"/>
              <a:t>1’329.469,03</a:t>
            </a:r>
            <a:r>
              <a:rPr lang="es-EC" sz="1300" dirty="0"/>
              <a:t>.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20</a:t>
            </a:fld>
            <a:endParaRPr lang="es-EC"/>
          </a:p>
        </p:txBody>
      </p:sp>
    </p:spTree>
    <p:extLst>
      <p:ext uri="{BB962C8B-B14F-4D97-AF65-F5344CB8AC3E}">
        <p14:creationId xmlns:p14="http://schemas.microsoft.com/office/powerpoint/2010/main" val="2541661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1711">
              <a:defRPr/>
            </a:pPr>
            <a:r>
              <a:rPr lang="es-EC" sz="1300" dirty="0"/>
              <a:t>El punto más alto de las importaciones de la Eurozona fue en 2011, lo cual representó un crecimiento del 17,17% respecto al año anterior; </a:t>
            </a:r>
            <a:r>
              <a:rPr lang="es-EC" sz="1300" dirty="0" smtClean="0"/>
              <a:t>mientras que para 2014</a:t>
            </a:r>
            <a:r>
              <a:rPr lang="es-EC" sz="1300" dirty="0"/>
              <a:t>, se registra un </a:t>
            </a:r>
            <a:r>
              <a:rPr lang="es-EC" sz="1300" dirty="0" smtClean="0"/>
              <a:t>decremento del 4,7% respecto a 2011; finalmente, para </a:t>
            </a:r>
            <a:r>
              <a:rPr lang="es-EC" sz="1300" dirty="0"/>
              <a:t>2015, las importaciones caen en 14.39% respecto al año anterior. El país que más importaciones a la Eurozona realizó en 2015 es igualmente Alemania con US$ </a:t>
            </a:r>
            <a:r>
              <a:rPr lang="es-EC" sz="1300" dirty="0" smtClean="0"/>
              <a:t>1’050.024,59</a:t>
            </a:r>
            <a:r>
              <a:rPr lang="es-EC" sz="1300" dirty="0"/>
              <a:t>; sin embargo, mantiene un superávit de US$ </a:t>
            </a:r>
            <a:r>
              <a:rPr lang="es-EC" sz="1300" dirty="0" smtClean="0"/>
              <a:t>279.444,44</a:t>
            </a:r>
            <a:r>
              <a:rPr lang="es-EC" sz="1300" dirty="0"/>
              <a:t>. El país con menos importaciones para 2015 es Letonia con US$ 14.312,00; pero mantuvo una balanza negativa de US$ 2.257,62. En general, la Eurozona para 2015 tuvo una balanza comercial positiva de US$319 mil millones</a:t>
            </a:r>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21</a:t>
            </a:fld>
            <a:endParaRPr lang="es-EC"/>
          </a:p>
        </p:txBody>
      </p:sp>
    </p:spTree>
    <p:extLst>
      <p:ext uri="{BB962C8B-B14F-4D97-AF65-F5344CB8AC3E}">
        <p14:creationId xmlns:p14="http://schemas.microsoft.com/office/powerpoint/2010/main" val="188570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Los 5 principales productos importados por la Eurozona del mundo son: los comprendidos en el capítulo 84 con el 30.58% de las importaciones mundiales; los comprendidos en el capítulo 27 con el 29.96%; los comprendidos en el capítulo 85 con el 21.27%; los comprendidos en el capítulo 87 con el 37.96% ; y finalmente, los comprendidos en el capítulo 30 con el 47.12%.</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22</a:t>
            </a:fld>
            <a:endParaRPr lang="es-EC"/>
          </a:p>
        </p:txBody>
      </p:sp>
    </p:spTree>
    <p:extLst>
      <p:ext uri="{BB962C8B-B14F-4D97-AF65-F5344CB8AC3E}">
        <p14:creationId xmlns:p14="http://schemas.microsoft.com/office/powerpoint/2010/main" val="80511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Los 5 principales productos exportados por la Eurozona al mundo son: los comprendidos en el capítulo 84 con el 38.55% de las exportaciones mundiales; los comprendidos en el capítulo 87 con el 48.26%; los comprendidos en el capítulo 85 con el 20.30%; los comprendidos en el capítulo 30 con el 65.48%; y finalmente, los comprendidos en el capítulo 27 con el 14.78 %.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23</a:t>
            </a:fld>
            <a:endParaRPr lang="es-EC"/>
          </a:p>
        </p:txBody>
      </p:sp>
    </p:spTree>
    <p:extLst>
      <p:ext uri="{BB962C8B-B14F-4D97-AF65-F5344CB8AC3E}">
        <p14:creationId xmlns:p14="http://schemas.microsoft.com/office/powerpoint/2010/main" val="115103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24</a:t>
            </a:fld>
            <a:endParaRPr lang="es-EC"/>
          </a:p>
        </p:txBody>
      </p:sp>
    </p:spTree>
    <p:extLst>
      <p:ext uri="{BB962C8B-B14F-4D97-AF65-F5344CB8AC3E}">
        <p14:creationId xmlns:p14="http://schemas.microsoft.com/office/powerpoint/2010/main" val="3673280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Alemania es el principal comprador de los productos que tienen origen en esta zona, representa el 24.88% del total de compras de productos originarios de la Eurozona; Francia, a su vez, representa el 10.71%; Países Bajos, representa el 8.82%; Reino Unido, representa el 8.71%; finalmente, Italia, representa el 8.57%, de lo cual se deduce que mayoritariamente el sector exportador de la Eurozona maneja mercados intracomunitarios.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25</a:t>
            </a:fld>
            <a:endParaRPr lang="es-EC"/>
          </a:p>
        </p:txBody>
      </p:sp>
    </p:spTree>
    <p:extLst>
      <p:ext uri="{BB962C8B-B14F-4D97-AF65-F5344CB8AC3E}">
        <p14:creationId xmlns:p14="http://schemas.microsoft.com/office/powerpoint/2010/main" val="1562523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Alemania es el principal proveedor de productos para la Eurozona, representa el  20.34% de las importaciones de la Eurozona; así mismo, Francia, representa el 12.55%; Reino Unido, representa el 12.12%; Países Bajos, representa el 8.07%; y finalmente, Italia representa el 7.88%. Es importante tomar en cuenta que al momento se mantiene un ambiente de incertidumbre respecto al </a:t>
            </a:r>
            <a:r>
              <a:rPr lang="es-EC" sz="1300" dirty="0" err="1"/>
              <a:t>brexit</a:t>
            </a:r>
            <a:r>
              <a:rPr lang="es-EC" sz="1300" dirty="0"/>
              <a:t>, y en ese sentido el panorama comercial que se ha mostrado de la Eurozona podría tener una considerable variación, incluso después de que Reino Unido haya manifestado su intención de llegar a un acuerdo de libre comercio con la UE.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26</a:t>
            </a:fld>
            <a:endParaRPr lang="es-EC"/>
          </a:p>
        </p:txBody>
      </p:sp>
    </p:spTree>
    <p:extLst>
      <p:ext uri="{BB962C8B-B14F-4D97-AF65-F5344CB8AC3E}">
        <p14:creationId xmlns:p14="http://schemas.microsoft.com/office/powerpoint/2010/main" val="1528675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El PIB</a:t>
            </a:r>
            <a:r>
              <a:rPr lang="es-EC" baseline="0" dirty="0" smtClean="0"/>
              <a:t> de Japón para 2015 fue de 4,12 billones de dólares. En el año 2011 el PIB japonés aumenta en un 7,46% para en 2012 crecer un 0,82%, en los siguientes 3 años consecutivos el PIB decrece debido a la recesión económica mundial </a:t>
            </a:r>
            <a:r>
              <a:rPr lang="es-EC" sz="1200" kern="1200" dirty="0" smtClean="0">
                <a:solidFill>
                  <a:schemeClr val="tx1"/>
                </a:solidFill>
                <a:effectLst/>
                <a:latin typeface="+mn-lt"/>
                <a:ea typeface="+mn-ea"/>
                <a:cs typeface="+mn-cs"/>
              </a:rPr>
              <a:t>ya Japón</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es un país que depende en gran medida de sus exportaciones y</a:t>
            </a:r>
            <a:r>
              <a:rPr lang="es-EC" sz="1200" kern="1200" baseline="0" dirty="0" smtClean="0">
                <a:solidFill>
                  <a:schemeClr val="tx1"/>
                </a:solidFill>
                <a:effectLst/>
                <a:latin typeface="+mn-lt"/>
                <a:ea typeface="+mn-ea"/>
                <a:cs typeface="+mn-cs"/>
              </a:rPr>
              <a:t> la baja inversión en el país. </a:t>
            </a:r>
            <a:r>
              <a:rPr lang="es-EC" sz="1200" kern="1200" dirty="0" smtClean="0">
                <a:solidFill>
                  <a:schemeClr val="tx1"/>
                </a:solidFill>
                <a:effectLst/>
                <a:latin typeface="+mn-lt"/>
                <a:ea typeface="+mn-ea"/>
                <a:cs typeface="+mn-cs"/>
              </a:rPr>
              <a:t> En comparación con el PIB de</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2012, el PIB de</a:t>
            </a:r>
            <a:r>
              <a:rPr lang="es-EC" sz="1200" kern="1200" baseline="0" dirty="0" smtClean="0">
                <a:solidFill>
                  <a:schemeClr val="tx1"/>
                </a:solidFill>
                <a:effectLst/>
                <a:latin typeface="+mn-lt"/>
                <a:ea typeface="+mn-ea"/>
                <a:cs typeface="+mn-cs"/>
              </a:rPr>
              <a:t> Japón en 2015 bajo un 30,79%. </a:t>
            </a:r>
            <a:endParaRPr lang="es-EC" baseline="0" dirty="0" smtClean="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28</a:t>
            </a:fld>
            <a:endParaRPr lang="es-EC"/>
          </a:p>
        </p:txBody>
      </p:sp>
    </p:spTree>
    <p:extLst>
      <p:ext uri="{BB962C8B-B14F-4D97-AF65-F5344CB8AC3E}">
        <p14:creationId xmlns:p14="http://schemas.microsoft.com/office/powerpoint/2010/main" val="2122125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El sector Agropecuario</a:t>
            </a:r>
            <a:r>
              <a:rPr lang="es-EC" baseline="0" dirty="0" smtClean="0"/>
              <a:t> representa el </a:t>
            </a:r>
            <a:r>
              <a:rPr lang="es-EC" dirty="0" smtClean="0"/>
              <a:t>1% de</a:t>
            </a:r>
            <a:r>
              <a:rPr lang="es-EC" baseline="0" dirty="0" smtClean="0"/>
              <a:t> la composición del PIB. </a:t>
            </a:r>
            <a:r>
              <a:rPr lang="es-EC" sz="1300" dirty="0" smtClean="0"/>
              <a:t>Este </a:t>
            </a:r>
            <a:r>
              <a:rPr lang="es-EC" sz="1300" dirty="0"/>
              <a:t>sector está sumamente protegido y subsidiado debido a que solo el 14% de la superficie de Japón es apta para la </a:t>
            </a:r>
            <a:r>
              <a:rPr lang="es-EC" sz="1300" dirty="0" smtClean="0"/>
              <a:t>agricultura.</a:t>
            </a:r>
            <a:endParaRPr lang="es-EC" sz="1300" dirty="0"/>
          </a:p>
          <a:p>
            <a:r>
              <a:rPr lang="es-EC" sz="1300" dirty="0" smtClean="0"/>
              <a:t>El sector</a:t>
            </a:r>
            <a:r>
              <a:rPr lang="es-EC" sz="1300" baseline="0" dirty="0" smtClean="0"/>
              <a:t> industrial representa el </a:t>
            </a:r>
            <a:r>
              <a:rPr lang="es-EC" sz="1300" dirty="0" smtClean="0"/>
              <a:t>26%.</a:t>
            </a:r>
            <a:r>
              <a:rPr lang="es-EC" sz="1300" baseline="0" dirty="0" smtClean="0"/>
              <a:t> Esta conformado por los sectores </a:t>
            </a:r>
            <a:r>
              <a:rPr lang="es-EC" sz="1300" dirty="0" smtClean="0"/>
              <a:t>automotriz</a:t>
            </a:r>
            <a:r>
              <a:rPr lang="es-EC" sz="1300" dirty="0"/>
              <a:t>, la robótica, la biotecnología, la nanotecnología y las energías renovables </a:t>
            </a:r>
          </a:p>
          <a:p>
            <a:r>
              <a:rPr lang="es-EC" sz="1300" dirty="0" smtClean="0"/>
              <a:t>Los</a:t>
            </a:r>
            <a:r>
              <a:rPr lang="es-EC" sz="1300" baseline="0" dirty="0" smtClean="0"/>
              <a:t> servicios conforman el 73%.</a:t>
            </a:r>
            <a:r>
              <a:rPr lang="es-EC" sz="1300" dirty="0" smtClean="0"/>
              <a:t> </a:t>
            </a:r>
            <a:r>
              <a:rPr lang="es-EC" sz="1300" dirty="0"/>
              <a:t>El principal servicio es el turismo donde se emplea cerca del 70% de la población económicamente activa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29</a:t>
            </a:fld>
            <a:endParaRPr lang="es-EC"/>
          </a:p>
        </p:txBody>
      </p:sp>
    </p:spTree>
    <p:extLst>
      <p:ext uri="{BB962C8B-B14F-4D97-AF65-F5344CB8AC3E}">
        <p14:creationId xmlns:p14="http://schemas.microsoft.com/office/powerpoint/2010/main" val="2531254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 El yen es la tercera moneda más negociada del mundo, después del dólar y el euro </a:t>
            </a:r>
          </a:p>
          <a:p>
            <a:r>
              <a:rPr lang="es-EC" sz="1300" dirty="0"/>
              <a:t>El régimen de cambio de moneda que maneja Japón es flotación independiente, </a:t>
            </a:r>
            <a:r>
              <a:rPr lang="es-EC" sz="1300" dirty="0" smtClean="0"/>
              <a:t>es</a:t>
            </a:r>
            <a:r>
              <a:rPr lang="es-EC" sz="1300" baseline="0" dirty="0" smtClean="0"/>
              <a:t> decir, el</a:t>
            </a:r>
            <a:r>
              <a:rPr lang="es-EC" sz="1300" dirty="0" smtClean="0"/>
              <a:t> </a:t>
            </a:r>
            <a:r>
              <a:rPr lang="es-EC" sz="1300" dirty="0"/>
              <a:t>mercado determina el tipo de </a:t>
            </a:r>
            <a:r>
              <a:rPr lang="es-EC" sz="1300" dirty="0" smtClean="0"/>
              <a:t>cambio.</a:t>
            </a:r>
            <a:r>
              <a:rPr lang="es-EC" sz="1300" baseline="0" dirty="0" smtClean="0"/>
              <a:t> Para junio de 2016 el dólar se cotizo en 103,29 yenes, mostrando una apreciación con respecto a marzo del mismo año.</a:t>
            </a:r>
            <a:endParaRPr lang="es-EC" sz="1300"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30</a:t>
            </a:fld>
            <a:endParaRPr lang="es-EC"/>
          </a:p>
        </p:txBody>
      </p:sp>
    </p:spTree>
    <p:extLst>
      <p:ext uri="{BB962C8B-B14F-4D97-AF65-F5344CB8AC3E}">
        <p14:creationId xmlns:p14="http://schemas.microsoft.com/office/powerpoint/2010/main" val="193815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 importante empezar</a:t>
            </a:r>
            <a:r>
              <a:rPr lang="es-EC" baseline="0" dirty="0" smtClean="0"/>
              <a:t> con un breve vistazo al panorama macroeconómico y comercial de los países que son parte de este estudio. Si bien todos los indicadores influyen de alguna manera en esta investigación, el tiempo no nos permite explicar cada uno de ellos.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3</a:t>
            </a:fld>
            <a:endParaRPr lang="es-EC"/>
          </a:p>
        </p:txBody>
      </p:sp>
    </p:spTree>
    <p:extLst>
      <p:ext uri="{BB962C8B-B14F-4D97-AF65-F5344CB8AC3E}">
        <p14:creationId xmlns:p14="http://schemas.microsoft.com/office/powerpoint/2010/main" val="2990071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smtClean="0"/>
              <a:t>Japón</a:t>
            </a:r>
            <a:r>
              <a:rPr lang="es-EC" sz="1300" baseline="0" dirty="0" smtClean="0"/>
              <a:t> es el cuarto exportador a nivel mundial.  En el periodo de 2010-2011 las exportaciones crecieron un 6,94% con un total de 823.183.759 dólares siendo su pico mas alto dentro de los cinco años. Para 2015 las exportaciones de Japón fueron de 625.024.823 dólares, que en comparación con el año 2011, decrecieron un 24,0</a:t>
            </a:r>
          </a:p>
          <a:p>
            <a:r>
              <a:rPr lang="es-EC" sz="1300" baseline="0" dirty="0" smtClean="0"/>
              <a:t>7%</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31</a:t>
            </a:fld>
            <a:endParaRPr lang="es-EC"/>
          </a:p>
        </p:txBody>
      </p:sp>
    </p:spTree>
    <p:extLst>
      <p:ext uri="{BB962C8B-B14F-4D97-AF65-F5344CB8AC3E}">
        <p14:creationId xmlns:p14="http://schemas.microsoft.com/office/powerpoint/2010/main" val="922186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Las importaciones de Japón representan </a:t>
            </a:r>
            <a:r>
              <a:rPr lang="es-EC" sz="1300" b="1" dirty="0"/>
              <a:t>3,8%</a:t>
            </a:r>
            <a:r>
              <a:rPr lang="es-EC" sz="1300" dirty="0"/>
              <a:t> de las importaciones </a:t>
            </a:r>
            <a:r>
              <a:rPr lang="es-EC" sz="1300" dirty="0" smtClean="0"/>
              <a:t>mundiales,</a:t>
            </a:r>
            <a:r>
              <a:rPr lang="es-EC" sz="1300" baseline="0" dirty="0" smtClean="0"/>
              <a:t> </a:t>
            </a:r>
            <a:r>
              <a:rPr lang="es-EC" sz="1300" i="0" baseline="0" dirty="0" smtClean="0"/>
              <a:t>es el </a:t>
            </a:r>
            <a:r>
              <a:rPr lang="es-EC" sz="1300" b="0" i="0" baseline="0" dirty="0" smtClean="0"/>
              <a:t>5 importador a nivel mundial.</a:t>
            </a:r>
            <a:r>
              <a:rPr lang="es-EC" sz="1300" b="1" baseline="0" dirty="0" smtClean="0"/>
              <a:t> En el 2011 las importaciones de Japón aumentaron un 23,24% con respecto al 2010 y en 2012 un 3,56%. A partir del año 2013 las importaciones caen hasta 2015 con un valor de 626.082.778 dólares, que en comparación con el año 2012 es el 29,32% de decremento</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32</a:t>
            </a:fld>
            <a:endParaRPr lang="es-EC"/>
          </a:p>
        </p:txBody>
      </p:sp>
    </p:spTree>
    <p:extLst>
      <p:ext uri="{BB962C8B-B14F-4D97-AF65-F5344CB8AC3E}">
        <p14:creationId xmlns:p14="http://schemas.microsoft.com/office/powerpoint/2010/main" val="2907849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Los principales productos importados por Japón corresponden al</a:t>
            </a:r>
            <a:r>
              <a:rPr lang="es-EC" baseline="0" dirty="0" smtClean="0"/>
              <a:t> capitulo 27 con el 6,7% de las importaciones mundiales, </a:t>
            </a:r>
            <a:r>
              <a:rPr lang="es-EC" baseline="0" dirty="0" err="1" smtClean="0"/>
              <a:t>etc</a:t>
            </a:r>
            <a:r>
              <a:rPr lang="es-EC" baseline="0" dirty="0" smtClean="0"/>
              <a:t>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33</a:t>
            </a:fld>
            <a:endParaRPr lang="es-EC"/>
          </a:p>
        </p:txBody>
      </p:sp>
    </p:spTree>
    <p:extLst>
      <p:ext uri="{BB962C8B-B14F-4D97-AF65-F5344CB8AC3E}">
        <p14:creationId xmlns:p14="http://schemas.microsoft.com/office/powerpoint/2010/main" val="1067298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Los principales productos exportados por Japón corresponden al</a:t>
            </a:r>
            <a:r>
              <a:rPr lang="es-EC" baseline="0" dirty="0" smtClean="0"/>
              <a:t> capitulo 27 con el10,3% de las exportaciones mundiales, </a:t>
            </a:r>
            <a:r>
              <a:rPr lang="es-EC" baseline="0" dirty="0" err="1" smtClean="0"/>
              <a:t>etc</a:t>
            </a:r>
            <a:r>
              <a:rPr lang="es-EC" baseline="0" dirty="0" smtClean="0"/>
              <a:t> </a:t>
            </a:r>
            <a:endParaRPr lang="es-EC" dirty="0" smtClean="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34</a:t>
            </a:fld>
            <a:endParaRPr lang="es-EC"/>
          </a:p>
        </p:txBody>
      </p:sp>
    </p:spTree>
    <p:extLst>
      <p:ext uri="{BB962C8B-B14F-4D97-AF65-F5344CB8AC3E}">
        <p14:creationId xmlns:p14="http://schemas.microsoft.com/office/powerpoint/2010/main" val="74386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Importaciones</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36</a:t>
            </a:fld>
            <a:endParaRPr lang="es-EC"/>
          </a:p>
        </p:txBody>
      </p:sp>
    </p:spTree>
    <p:extLst>
      <p:ext uri="{BB962C8B-B14F-4D97-AF65-F5344CB8AC3E}">
        <p14:creationId xmlns:p14="http://schemas.microsoft.com/office/powerpoint/2010/main" val="3852734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Exportaciones</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37</a:t>
            </a:fld>
            <a:endParaRPr lang="es-EC"/>
          </a:p>
        </p:txBody>
      </p:sp>
    </p:spTree>
    <p:extLst>
      <p:ext uri="{BB962C8B-B14F-4D97-AF65-F5344CB8AC3E}">
        <p14:creationId xmlns:p14="http://schemas.microsoft.com/office/powerpoint/2010/main" val="2027067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El crecimiento constante del PIB en estados Unidos</a:t>
            </a:r>
            <a:r>
              <a:rPr lang="es-EC" baseline="0" dirty="0" smtClean="0"/>
              <a:t> </a:t>
            </a:r>
            <a:r>
              <a:rPr lang="es-EC" dirty="0" smtClean="0"/>
              <a:t>se dio gracias al aumento de las exportaciones,</a:t>
            </a:r>
            <a:r>
              <a:rPr lang="es-EC" baseline="0" dirty="0" smtClean="0"/>
              <a:t> a</a:t>
            </a:r>
            <a:r>
              <a:rPr lang="es-EC" dirty="0" smtClean="0"/>
              <a:t> la inversión privada entre</a:t>
            </a:r>
            <a:r>
              <a:rPr lang="es-EC" baseline="0" dirty="0" smtClean="0"/>
              <a:t> otros factores</a:t>
            </a:r>
            <a:r>
              <a:rPr lang="es-EC" dirty="0" smtClean="0"/>
              <a:t>. Desde 2010, la economía se fue recuperando después de la gran recesión que sufrió en 2008.</a:t>
            </a:r>
            <a:r>
              <a:rPr lang="es-EC" baseline="0" dirty="0" smtClean="0"/>
              <a:t> Para 2015, el PIB de USA fue de 17,95 billones de dólares y en comparación al año 2015 aumento un 19,93%</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39</a:t>
            </a:fld>
            <a:endParaRPr lang="es-EC"/>
          </a:p>
        </p:txBody>
      </p:sp>
    </p:spTree>
    <p:extLst>
      <p:ext uri="{BB962C8B-B14F-4D97-AF65-F5344CB8AC3E}">
        <p14:creationId xmlns:p14="http://schemas.microsoft.com/office/powerpoint/2010/main" val="4063225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El</a:t>
            </a:r>
            <a:r>
              <a:rPr lang="es-EC" baseline="0" dirty="0" smtClean="0"/>
              <a:t> sector Agropecuario ocupa el 1%. </a:t>
            </a:r>
            <a:r>
              <a:rPr lang="es-EC" dirty="0" smtClean="0"/>
              <a:t>El sector industrial representa 21% del PIB e incluye una gran variedad de actividades. Las más importantes son la fabricación de maquinaria eléctrica y electrónica, de productos químicos y maquinaria industrial, así como el sector agroalimentario y automotriz. También es líder mundial en el sector aeroespacial y en la industria farmacéutica.</a:t>
            </a:r>
          </a:p>
          <a:p>
            <a:r>
              <a:rPr lang="es-EC" dirty="0" smtClean="0"/>
              <a:t>La economía americana se basa fundamentalmente en los servicios</a:t>
            </a:r>
            <a:r>
              <a:rPr lang="es-EC" baseline="0" dirty="0" smtClean="0"/>
              <a:t> que ocupan el 78% de la composición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40</a:t>
            </a:fld>
            <a:endParaRPr lang="es-EC"/>
          </a:p>
        </p:txBody>
      </p:sp>
    </p:spTree>
    <p:extLst>
      <p:ext uri="{BB962C8B-B14F-4D97-AF65-F5344CB8AC3E}">
        <p14:creationId xmlns:p14="http://schemas.microsoft.com/office/powerpoint/2010/main" val="3060224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1711">
              <a:defRPr/>
            </a:pPr>
            <a:r>
              <a:rPr lang="es-EC" sz="1300" dirty="0" smtClean="0"/>
              <a:t>Alrededor </a:t>
            </a:r>
            <a:r>
              <a:rPr lang="es-EC" sz="1300" dirty="0"/>
              <a:t>del mundo se utiliza en el 44% de las transacciones y forma parte de la canasta de monedas de los derechos especiales de giro. Según el último examen del FMI efectuado el 30 de noviembre del 2015, la participación del dólar dentro de la cesta a partir del 1 de octubre de 2016 será del 41.73%. La cotización media del dólar para 2015 fue: 1 dólar/ 6.29 RMB; mientras que hasta Febrero del 2016 fue: 1 dólar/ 6.56 RMB (FOREX, </a:t>
            </a:r>
            <a:r>
              <a:rPr lang="es-EC" sz="1300" dirty="0" err="1"/>
              <a:t>Investing</a:t>
            </a:r>
            <a:r>
              <a:rPr lang="es-EC" sz="1300" dirty="0"/>
              <a:t> , 2016).</a:t>
            </a:r>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41</a:t>
            </a:fld>
            <a:endParaRPr lang="es-EC"/>
          </a:p>
        </p:txBody>
      </p:sp>
    </p:spTree>
    <p:extLst>
      <p:ext uri="{BB962C8B-B14F-4D97-AF65-F5344CB8AC3E}">
        <p14:creationId xmlns:p14="http://schemas.microsoft.com/office/powerpoint/2010/main" val="34550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Las exportaciones de Estados Unidos de América representan </a:t>
            </a:r>
            <a:r>
              <a:rPr lang="es-EC" sz="1300" b="1" dirty="0"/>
              <a:t>9,3%</a:t>
            </a:r>
            <a:r>
              <a:rPr lang="es-EC" sz="1300" dirty="0"/>
              <a:t> de las exportaciones mundiales </a:t>
            </a:r>
            <a:r>
              <a:rPr lang="es-EC" sz="1300" dirty="0" smtClean="0"/>
              <a:t>y</a:t>
            </a:r>
            <a:r>
              <a:rPr lang="es-EC" sz="1300" baseline="0" dirty="0" smtClean="0"/>
              <a:t> </a:t>
            </a:r>
            <a:r>
              <a:rPr lang="es-EC" sz="1300" dirty="0" smtClean="0"/>
              <a:t>es</a:t>
            </a:r>
            <a:r>
              <a:rPr lang="es-EC" sz="1300" dirty="0"/>
              <a:t> </a:t>
            </a:r>
            <a:r>
              <a:rPr lang="es-EC" sz="1300" b="1" dirty="0" smtClean="0"/>
              <a:t>2 exportador a nivel mundial. Desde 2010 hasta 2014, las exportaciones</a:t>
            </a:r>
            <a:r>
              <a:rPr lang="es-EC" sz="1300" b="1" baseline="0" dirty="0" smtClean="0"/>
              <a:t> mostraron un crecimiento constante. Para el año 2014 las exportaciones de USA crecieron 26,73%. En 2014 las exportaciones </a:t>
            </a:r>
            <a:r>
              <a:rPr lang="es-EC" sz="1300" b="1" baseline="0" dirty="0" err="1" smtClean="0"/>
              <a:t>subren</a:t>
            </a:r>
            <a:r>
              <a:rPr lang="es-EC" sz="1300" b="1" baseline="0" dirty="0" smtClean="0"/>
              <a:t> una caída del 7,15%, siendo de 1.503.870.438 dólares</a:t>
            </a:r>
            <a:endParaRPr lang="es-EC" sz="1300" b="1"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42</a:t>
            </a:fld>
            <a:endParaRPr lang="es-EC"/>
          </a:p>
        </p:txBody>
      </p:sp>
    </p:spTree>
    <p:extLst>
      <p:ext uri="{BB962C8B-B14F-4D97-AF65-F5344CB8AC3E}">
        <p14:creationId xmlns:p14="http://schemas.microsoft.com/office/powerpoint/2010/main" val="102907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4</a:t>
            </a:fld>
            <a:endParaRPr lang="es-EC"/>
          </a:p>
        </p:txBody>
      </p:sp>
    </p:spTree>
    <p:extLst>
      <p:ext uri="{BB962C8B-B14F-4D97-AF65-F5344CB8AC3E}">
        <p14:creationId xmlns:p14="http://schemas.microsoft.com/office/powerpoint/2010/main" val="2922537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 Las importaciones de Estados Unidos de América representan </a:t>
            </a:r>
            <a:r>
              <a:rPr lang="es-EC" sz="1300" b="1" dirty="0"/>
              <a:t>14%</a:t>
            </a:r>
            <a:r>
              <a:rPr lang="es-EC" sz="1300" dirty="0"/>
              <a:t> de las </a:t>
            </a:r>
            <a:r>
              <a:rPr lang="es-EC" sz="1300" dirty="0" smtClean="0"/>
              <a:t>importaciones del mundo. Estados </a:t>
            </a:r>
            <a:r>
              <a:rPr lang="es-EC" sz="1300" dirty="0"/>
              <a:t>Unidos es el primer importador de bienes y servicios a nivel mundial. Los principales productos de importación son aceites de petróleo, automóviles, partes y accesorios de automóviles, así como circuitos integrados y microestructuras electrónicas, los mismos que se utilizar para la elaboración de productos final para comercialización a nivel local e </a:t>
            </a:r>
            <a:r>
              <a:rPr lang="es-EC" sz="1300" dirty="0" smtClean="0"/>
              <a:t>internacional. Las importaciones</a:t>
            </a:r>
            <a:r>
              <a:rPr lang="es-EC" sz="1300" baseline="0" dirty="0" smtClean="0"/>
              <a:t> desde 2010 hasta 2012 muestran un crecimiento constante. En 2013 sufren una leve caída del 0,35% y en 2014 crecen un 3,62% alcanzando su pico mas alto con 2.410.855.476 dólares pero en 2015 decrecen en un 4,32%, siendo así de 2.306.822.161 dólares.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43</a:t>
            </a:fld>
            <a:endParaRPr lang="es-EC"/>
          </a:p>
        </p:txBody>
      </p:sp>
    </p:spTree>
    <p:extLst>
      <p:ext uri="{BB962C8B-B14F-4D97-AF65-F5344CB8AC3E}">
        <p14:creationId xmlns:p14="http://schemas.microsoft.com/office/powerpoint/2010/main" val="20922417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Los principales productos importados por USA corresponden al</a:t>
            </a:r>
            <a:r>
              <a:rPr lang="es-EC" baseline="0" dirty="0" smtClean="0"/>
              <a:t> capitulo 85 con el 13,40% de las importaciones mundiales, </a:t>
            </a:r>
            <a:r>
              <a:rPr lang="es-EC" baseline="0" dirty="0" err="1" smtClean="0"/>
              <a:t>etc</a:t>
            </a:r>
            <a:r>
              <a:rPr lang="es-EC" baseline="0" dirty="0" smtClean="0"/>
              <a:t> </a:t>
            </a:r>
            <a:endParaRPr lang="es-EC" dirty="0" smtClean="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44</a:t>
            </a:fld>
            <a:endParaRPr lang="es-EC"/>
          </a:p>
        </p:txBody>
      </p:sp>
    </p:spTree>
    <p:extLst>
      <p:ext uri="{BB962C8B-B14F-4D97-AF65-F5344CB8AC3E}">
        <p14:creationId xmlns:p14="http://schemas.microsoft.com/office/powerpoint/2010/main" val="1738315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Los principales productos importados por USA corresponden al</a:t>
            </a:r>
            <a:r>
              <a:rPr lang="es-EC" baseline="0" dirty="0" smtClean="0"/>
              <a:t> capitulo 84 con el 10,70% de las exportaciones mundiales, </a:t>
            </a:r>
            <a:r>
              <a:rPr lang="es-EC" baseline="0" dirty="0" err="1" smtClean="0"/>
              <a:t>etc</a:t>
            </a:r>
            <a:r>
              <a:rPr lang="es-EC" baseline="0" dirty="0" smtClean="0"/>
              <a:t> </a:t>
            </a:r>
            <a:endParaRPr lang="es-EC" dirty="0" smtClean="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45</a:t>
            </a:fld>
            <a:endParaRPr lang="es-EC"/>
          </a:p>
        </p:txBody>
      </p:sp>
    </p:spTree>
    <p:extLst>
      <p:ext uri="{BB962C8B-B14F-4D97-AF65-F5344CB8AC3E}">
        <p14:creationId xmlns:p14="http://schemas.microsoft.com/office/powerpoint/2010/main" val="3058197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Después de haber analizado la situación económica y comercial tanto de China como de los países que conforman el G3, se procederá a realizar una liquidación de importación simulada para cada país de la Tríada, demostrando así la influencia del tipo de cambio chino en los precios de importación. Se ha tomado como base el tipo de cambio al 04 de Octubre 2016, y se establece un rango de ± 0.20 puntos tal como lo hace el Banco Popular de China con su sistema de paridad central.</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49</a:t>
            </a:fld>
            <a:endParaRPr lang="es-EC"/>
          </a:p>
        </p:txBody>
      </p:sp>
    </p:spTree>
    <p:extLst>
      <p:ext uri="{BB962C8B-B14F-4D97-AF65-F5344CB8AC3E}">
        <p14:creationId xmlns:p14="http://schemas.microsoft.com/office/powerpoint/2010/main" val="2214994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50</a:t>
            </a:fld>
            <a:endParaRPr lang="es-EC"/>
          </a:p>
        </p:txBody>
      </p:sp>
    </p:spTree>
    <p:extLst>
      <p:ext uri="{BB962C8B-B14F-4D97-AF65-F5344CB8AC3E}">
        <p14:creationId xmlns:p14="http://schemas.microsoft.com/office/powerpoint/2010/main" val="1232531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51</a:t>
            </a:fld>
            <a:endParaRPr lang="es-EC"/>
          </a:p>
        </p:txBody>
      </p:sp>
    </p:spTree>
    <p:extLst>
      <p:ext uri="{BB962C8B-B14F-4D97-AF65-F5344CB8AC3E}">
        <p14:creationId xmlns:p14="http://schemas.microsoft.com/office/powerpoint/2010/main" val="3045488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1711">
              <a:defRPr/>
            </a:pPr>
            <a:r>
              <a:rPr lang="es-EC" sz="1200" dirty="0" smtClean="0">
                <a:latin typeface="Arial" panose="020B0604020202020204" pitchFamily="34" charset="0"/>
                <a:ea typeface="Calibri" panose="020F0502020204030204" pitchFamily="34" charset="0"/>
                <a:cs typeface="Times New Roman" panose="02020603050405020304" pitchFamily="18" charset="0"/>
              </a:rPr>
              <a:t>Cada</a:t>
            </a:r>
            <a:r>
              <a:rPr lang="es-EC" sz="1200" baseline="0" dirty="0" smtClean="0">
                <a:latin typeface="Arial" panose="020B0604020202020204" pitchFamily="34" charset="0"/>
                <a:ea typeface="Calibri" panose="020F0502020204030204" pitchFamily="34" charset="0"/>
                <a:cs typeface="Times New Roman" panose="02020603050405020304" pitchFamily="18" charset="0"/>
              </a:rPr>
              <a:t> simulación contiene 3 liquidaciones de importación en la respectiva moneda oficial de cada país. </a:t>
            </a:r>
            <a:r>
              <a:rPr lang="es-EC" sz="1200" dirty="0" smtClean="0">
                <a:latin typeface="Arial" panose="020B0604020202020204" pitchFamily="34" charset="0"/>
                <a:ea typeface="Calibri" panose="020F0502020204030204" pitchFamily="34" charset="0"/>
                <a:cs typeface="Times New Roman" panose="02020603050405020304" pitchFamily="18" charset="0"/>
              </a:rPr>
              <a:t>El tipo de cambio base que se utilizará corresponde al 04 de Octubre de 2016 teniendo USD-CNY= 6.6708,</a:t>
            </a:r>
            <a:r>
              <a:rPr lang="es-EC" sz="1200" baseline="0" dirty="0" smtClean="0">
                <a:latin typeface="Arial" panose="020B0604020202020204" pitchFamily="34" charset="0"/>
                <a:ea typeface="Calibri" panose="020F0502020204030204" pitchFamily="34" charset="0"/>
                <a:cs typeface="Times New Roman" panose="02020603050405020304" pitchFamily="18" charset="0"/>
              </a:rPr>
              <a:t> en donde el valor </a:t>
            </a:r>
            <a:r>
              <a:rPr lang="es-EC" sz="1200" dirty="0" smtClean="0">
                <a:latin typeface="Arial" panose="020B0604020202020204" pitchFamily="34" charset="0"/>
                <a:ea typeface="Calibri" panose="020F0502020204030204" pitchFamily="34" charset="0"/>
                <a:cs typeface="Times New Roman" panose="02020603050405020304" pitchFamily="18" charset="0"/>
              </a:rPr>
              <a:t>ex aduana es de USD 1078,249. En la segunda simulación, el tipo de cambio se estableció con una tolerancia de + 0.20 puntos tal como se maneja la paridad central por el Banco Popular de China respecto al tipo de cambio base, teniendo USD- CNY= 6.87. </a:t>
            </a:r>
            <a:r>
              <a:rPr lang="es-EC" sz="1200" dirty="0" smtClean="0"/>
              <a:t>En este caso, el valor Ex Aduana se ve afectado por el tipo de cambio, resultando en USD 1.068,112; lo cual representa una reducción del precio de USD 10,14. En la última</a:t>
            </a:r>
            <a:r>
              <a:rPr lang="es-EC" sz="1200" dirty="0" smtClean="0">
                <a:latin typeface="Arial" panose="020B0604020202020204" pitchFamily="34" charset="0"/>
                <a:ea typeface="Calibri" panose="020F0502020204030204" pitchFamily="34" charset="0"/>
                <a:cs typeface="Times New Roman" panose="02020603050405020304" pitchFamily="18" charset="0"/>
              </a:rPr>
              <a:t> simulación,</a:t>
            </a:r>
            <a:r>
              <a:rPr lang="es-EC" sz="1200" baseline="0" dirty="0" smtClean="0">
                <a:latin typeface="Arial" panose="020B0604020202020204" pitchFamily="34" charset="0"/>
                <a:ea typeface="Calibri" panose="020F0502020204030204" pitchFamily="34" charset="0"/>
                <a:cs typeface="Times New Roman" panose="02020603050405020304" pitchFamily="18" charset="0"/>
              </a:rPr>
              <a:t> e</a:t>
            </a:r>
            <a:r>
              <a:rPr lang="es-EC" sz="1200" dirty="0" smtClean="0">
                <a:latin typeface="Arial" panose="020B0604020202020204" pitchFamily="34" charset="0"/>
                <a:ea typeface="Calibri" panose="020F0502020204030204" pitchFamily="34" charset="0"/>
                <a:cs typeface="Times New Roman" panose="02020603050405020304" pitchFamily="18" charset="0"/>
              </a:rPr>
              <a:t>l tipo de cambio se estableció con una tolerancia de - 0.20 puntos tal como se maneja la paridad central por el Banco Popular de China respecto al tipo de cambio base teniendo USD- CNY= 6.47, en</a:t>
            </a:r>
            <a:r>
              <a:rPr lang="es-EC" sz="1200" baseline="0" dirty="0" smtClean="0">
                <a:latin typeface="Arial" panose="020B0604020202020204" pitchFamily="34" charset="0"/>
                <a:ea typeface="Calibri" panose="020F0502020204030204" pitchFamily="34" charset="0"/>
                <a:cs typeface="Times New Roman" panose="02020603050405020304" pitchFamily="18" charset="0"/>
              </a:rPr>
              <a:t> este caso</a:t>
            </a:r>
            <a:r>
              <a:rPr lang="es-EC" sz="1200" dirty="0" smtClean="0"/>
              <a:t>, el valor Ex Aduana resulta en USD 1.120,625; lo cual significa un aumento del precio de USD 42,38. </a:t>
            </a:r>
            <a:r>
              <a:rPr lang="es-EC" dirty="0" smtClean="0"/>
              <a:t>Las simulaciones permiten ver que</a:t>
            </a:r>
            <a:r>
              <a:rPr lang="es-EC" baseline="0" dirty="0" smtClean="0"/>
              <a:t> cuando el Yuan se devalúa las importaciones se abaratan un 0,9%; así mismo, cuando el Yuan es revaluado, las importaciones a USA se encarecen un 3,93%.</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53</a:t>
            </a:fld>
            <a:endParaRPr lang="es-EC"/>
          </a:p>
        </p:txBody>
      </p:sp>
    </p:spTree>
    <p:extLst>
      <p:ext uri="{BB962C8B-B14F-4D97-AF65-F5344CB8AC3E}">
        <p14:creationId xmlns:p14="http://schemas.microsoft.com/office/powerpoint/2010/main" val="42430047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En el primer caso, el valor Ex Aduana es de JPY 373.036,3837,</a:t>
            </a:r>
            <a:r>
              <a:rPr lang="es-EC" sz="1200" baseline="0" dirty="0" smtClean="0"/>
              <a:t> tomando el tipo de cambio base de </a:t>
            </a:r>
            <a:r>
              <a:rPr lang="es-EC" sz="1200" dirty="0" smtClean="0">
                <a:latin typeface="Arial" panose="020B0604020202020204" pitchFamily="34" charset="0"/>
                <a:ea typeface="Calibri" panose="020F0502020204030204" pitchFamily="34" charset="0"/>
                <a:cs typeface="Times New Roman" panose="02020603050405020304" pitchFamily="18" charset="0"/>
              </a:rPr>
              <a:t>JPY-CNY= 0.0647. En la segunda simulación, el tipo de cambio se estableció con una tolerancia de + 0.20 puntos tal como se maneja la paridad central por el Banco Popular de China respecto al tipo de cambio base teniendo JPY- CNY= 0.08, </a:t>
            </a:r>
            <a:r>
              <a:rPr lang="es-EC" sz="1200" baseline="0" dirty="0" smtClean="0">
                <a:latin typeface="Arial" panose="020B0604020202020204" pitchFamily="34" charset="0"/>
                <a:ea typeface="Calibri" panose="020F0502020204030204" pitchFamily="34" charset="0"/>
                <a:cs typeface="Times New Roman" panose="02020603050405020304" pitchFamily="18" charset="0"/>
              </a:rPr>
              <a:t> </a:t>
            </a:r>
            <a:r>
              <a:rPr lang="es-EC" sz="1200" dirty="0" smtClean="0"/>
              <a:t>el valor Ex Aduana resulta en</a:t>
            </a:r>
            <a:r>
              <a:rPr lang="es-EC" sz="1200" baseline="0" dirty="0" smtClean="0"/>
              <a:t> </a:t>
            </a:r>
            <a:r>
              <a:rPr lang="es-EC" sz="1200" dirty="0" smtClean="0"/>
              <a:t>JPY 303.825,6421; lo cual representa una reducción del precio de JPY 69.210,741, que en dólares</a:t>
            </a:r>
            <a:r>
              <a:rPr lang="es-EC" sz="1200" baseline="0" dirty="0" smtClean="0"/>
              <a:t> significa</a:t>
            </a:r>
            <a:r>
              <a:rPr lang="es-EC" sz="1200" dirty="0" smtClean="0"/>
              <a:t> USD 672,67 con cambio de 102.89 yen por dólar. Para la tercera simulación,</a:t>
            </a:r>
            <a:r>
              <a:rPr lang="es-EC" sz="1200" baseline="0" dirty="0" smtClean="0"/>
              <a:t> el tipo de cambio se estableció con una tolerancia de -0,20 puntos tal como lo hace el Banco Popular de China con su paridad central respecto al tipo de cambio base teniendo JPY-CNY= 0,05, lo que resulta en un </a:t>
            </a:r>
            <a:r>
              <a:rPr lang="es-EC" sz="1200" dirty="0" smtClean="0"/>
              <a:t>valor Ex Aduana de JPY 479.447,088; representando un aumento del precio de JPY 106.410,704, que en dólares significa USD 1.034,22 con cambio de 102.89 yen por dólar.</a:t>
            </a:r>
            <a:endParaRPr lang="es-EC" dirty="0" smtClean="0"/>
          </a:p>
          <a:p>
            <a:r>
              <a:rPr lang="es-EC" dirty="0" smtClean="0"/>
              <a:t>En el</a:t>
            </a:r>
            <a:r>
              <a:rPr lang="es-EC" baseline="0" dirty="0" smtClean="0"/>
              <a:t> caso de Japón, cuando el Yuan se devalúa las importaciones se abaratan un 18,55%; así mismo, cuando el Yuan es revaluado, las importaciones a Japón se encarecen un 28,53%.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54</a:t>
            </a:fld>
            <a:endParaRPr lang="es-EC"/>
          </a:p>
        </p:txBody>
      </p:sp>
    </p:spTree>
    <p:extLst>
      <p:ext uri="{BB962C8B-B14F-4D97-AF65-F5344CB8AC3E}">
        <p14:creationId xmlns:p14="http://schemas.microsoft.com/office/powerpoint/2010/main" val="1548356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1711">
              <a:defRPr/>
            </a:pPr>
            <a:r>
              <a:rPr lang="es-EC" sz="1200" dirty="0" smtClean="0">
                <a:latin typeface="Arial" panose="020B0604020202020204" pitchFamily="34" charset="0"/>
                <a:ea typeface="Calibri" panose="020F0502020204030204" pitchFamily="34" charset="0"/>
                <a:cs typeface="Times New Roman" panose="02020603050405020304" pitchFamily="18" charset="0"/>
              </a:rPr>
              <a:t>El tipo de cambio base que se utilizará corresponde al 04 de Octubre de 2016 teniendo EURO-CNY= 7,4722,</a:t>
            </a:r>
            <a:r>
              <a:rPr lang="es-EC" sz="1200" baseline="0" dirty="0" smtClean="0">
                <a:latin typeface="Arial" panose="020B0604020202020204" pitchFamily="34" charset="0"/>
                <a:ea typeface="Calibri" panose="020F0502020204030204" pitchFamily="34" charset="0"/>
                <a:cs typeface="Times New Roman" panose="02020603050405020304" pitchFamily="18" charset="0"/>
              </a:rPr>
              <a:t> en donde el valor </a:t>
            </a:r>
            <a:r>
              <a:rPr lang="es-EC" sz="1200" dirty="0" smtClean="0">
                <a:latin typeface="Arial" panose="020B0604020202020204" pitchFamily="34" charset="0"/>
                <a:ea typeface="Calibri" panose="020F0502020204030204" pitchFamily="34" charset="0"/>
                <a:cs typeface="Times New Roman" panose="02020603050405020304" pitchFamily="18" charset="0"/>
              </a:rPr>
              <a:t>ex aduana es de Euro 22.509,7151. En la segunda simulación, el tipo de cambio se estableció con una tolerancia de + 0.20 puntos tal como se maneja la paridad central por el Banco Popular de China respecto al tipo de cambio base, teniendo EURO- CNY= 7,67. </a:t>
            </a:r>
            <a:r>
              <a:rPr lang="es-EC" sz="1200" dirty="0" smtClean="0"/>
              <a:t>En este caso, el valor Ex Aduana se ve afectado por el tipo de cambio, resultando en Euro 21.903,1154; lo cual representa una reducción de</a:t>
            </a:r>
            <a:r>
              <a:rPr lang="es-EC" sz="1200" baseline="0" dirty="0" smtClean="0"/>
              <a:t> precio</a:t>
            </a:r>
            <a:r>
              <a:rPr lang="es-EC" sz="1200" dirty="0" smtClean="0"/>
              <a:t> de € 606,60, que en dólares representa USD 679,63 con cambio de 1,1204 dólares por euro. En la última</a:t>
            </a:r>
            <a:r>
              <a:rPr lang="es-EC" sz="1200" dirty="0" smtClean="0">
                <a:latin typeface="Arial" panose="020B0604020202020204" pitchFamily="34" charset="0"/>
                <a:ea typeface="Calibri" panose="020F0502020204030204" pitchFamily="34" charset="0"/>
                <a:cs typeface="Times New Roman" panose="02020603050405020304" pitchFamily="18" charset="0"/>
              </a:rPr>
              <a:t> simulación,</a:t>
            </a:r>
            <a:r>
              <a:rPr lang="es-EC" sz="1200" baseline="0" dirty="0" smtClean="0">
                <a:latin typeface="Arial" panose="020B0604020202020204" pitchFamily="34" charset="0"/>
                <a:ea typeface="Calibri" panose="020F0502020204030204" pitchFamily="34" charset="0"/>
                <a:cs typeface="Times New Roman" panose="02020603050405020304" pitchFamily="18" charset="0"/>
              </a:rPr>
              <a:t> e</a:t>
            </a:r>
            <a:r>
              <a:rPr lang="es-EC" sz="1200" dirty="0" smtClean="0">
                <a:latin typeface="Arial" panose="020B0604020202020204" pitchFamily="34" charset="0"/>
                <a:ea typeface="Calibri" panose="020F0502020204030204" pitchFamily="34" charset="0"/>
                <a:cs typeface="Times New Roman" panose="02020603050405020304" pitchFamily="18" charset="0"/>
              </a:rPr>
              <a:t>l tipo de cambio se estableció con una tolerancia de - 0.20 puntos tal como se maneja la paridad central por el Banco Popular de China respecto al tipo de cambio base teniendo EURO- CNY= 7,27, en</a:t>
            </a:r>
            <a:r>
              <a:rPr lang="es-EC" sz="1200" baseline="0" dirty="0" smtClean="0">
                <a:latin typeface="Arial" panose="020B0604020202020204" pitchFamily="34" charset="0"/>
                <a:ea typeface="Calibri" panose="020F0502020204030204" pitchFamily="34" charset="0"/>
                <a:cs typeface="Times New Roman" panose="02020603050405020304" pitchFamily="18" charset="0"/>
              </a:rPr>
              <a:t> este caso</a:t>
            </a:r>
            <a:r>
              <a:rPr lang="es-EC" sz="1200" dirty="0" smtClean="0"/>
              <a:t>, el valor Ex Aduana resulta en Euro 22.993,4651; lo cual significa un aumento del precio de € 483,75, que en dólares representa USD 541,80 con cambio de 1,1204 dólares por euro. </a:t>
            </a:r>
            <a:r>
              <a:rPr lang="es-EC" dirty="0" smtClean="0"/>
              <a:t>Las simulaciones permiten ver que en el</a:t>
            </a:r>
            <a:r>
              <a:rPr lang="es-EC" baseline="0" dirty="0" smtClean="0"/>
              <a:t> caso de la Eurozona, cuando el Yuan se devalúa las importaciones se abaratan </a:t>
            </a:r>
            <a:r>
              <a:rPr lang="es-EC" baseline="0" smtClean="0"/>
              <a:t>un 2,69%; </a:t>
            </a:r>
            <a:r>
              <a:rPr lang="es-EC" baseline="0" dirty="0" smtClean="0"/>
              <a:t>así mismo, cuando el Yuan es revaluado, las importaciones a la Eurozona se encarecen </a:t>
            </a:r>
            <a:r>
              <a:rPr lang="es-EC" baseline="0" smtClean="0"/>
              <a:t>un 2,149%. </a:t>
            </a:r>
            <a:r>
              <a:rPr lang="es-EC" baseline="0" dirty="0" smtClean="0"/>
              <a:t>Sin embargo, es el grupo menos influenciado por la variación de tipo de cambio chino, debido al comercio intracomunitario mayoritario que mantiene.</a:t>
            </a:r>
            <a:endParaRPr lang="es-EC" dirty="0" smtClean="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55</a:t>
            </a:fld>
            <a:endParaRPr lang="es-EC"/>
          </a:p>
        </p:txBody>
      </p:sp>
    </p:spTree>
    <p:extLst>
      <p:ext uri="{BB962C8B-B14F-4D97-AF65-F5344CB8AC3E}">
        <p14:creationId xmlns:p14="http://schemas.microsoft.com/office/powerpoint/2010/main" val="842701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56</a:t>
            </a:fld>
            <a:endParaRPr lang="es-EC"/>
          </a:p>
        </p:txBody>
      </p:sp>
    </p:spTree>
    <p:extLst>
      <p:ext uri="{BB962C8B-B14F-4D97-AF65-F5344CB8AC3E}">
        <p14:creationId xmlns:p14="http://schemas.microsoft.com/office/powerpoint/2010/main" val="87221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El PIB de China de 2014 a 2015 registró una tasa de crecimiento de </a:t>
            </a:r>
            <a:r>
              <a:rPr lang="es-EC" sz="1300" dirty="0" smtClean="0"/>
              <a:t>5.29%; </a:t>
            </a:r>
            <a:r>
              <a:rPr lang="es-EC" sz="1300" dirty="0"/>
              <a:t>mientras que la tasa de crecimiento </a:t>
            </a:r>
            <a:r>
              <a:rPr lang="es-EC" sz="1300" dirty="0" smtClean="0"/>
              <a:t>de 2015 respecto al 2010 </a:t>
            </a:r>
            <a:r>
              <a:rPr lang="es-EC" sz="1300" dirty="0"/>
              <a:t>fue del </a:t>
            </a:r>
            <a:r>
              <a:rPr lang="es-EC" sz="1300" dirty="0" smtClean="0"/>
              <a:t>82,89%, </a:t>
            </a:r>
            <a:r>
              <a:rPr lang="es-EC" sz="1300" dirty="0"/>
              <a:t>y ya que la estimación para 2016 es de US$ 11,383.033, existirá un incremento del 3,64% en la producción de 2015 a 2016, lo que teóricamente significa una mejor calidad de vida para la población.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5</a:t>
            </a:fld>
            <a:endParaRPr lang="es-EC"/>
          </a:p>
        </p:txBody>
      </p:sp>
    </p:spTree>
    <p:extLst>
      <p:ext uri="{BB962C8B-B14F-4D97-AF65-F5344CB8AC3E}">
        <p14:creationId xmlns:p14="http://schemas.microsoft.com/office/powerpoint/2010/main" val="2596881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57</a:t>
            </a:fld>
            <a:endParaRPr lang="es-EC"/>
          </a:p>
        </p:txBody>
      </p:sp>
    </p:spTree>
    <p:extLst>
      <p:ext uri="{BB962C8B-B14F-4D97-AF65-F5344CB8AC3E}">
        <p14:creationId xmlns:p14="http://schemas.microsoft.com/office/powerpoint/2010/main" val="28746046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58</a:t>
            </a:fld>
            <a:endParaRPr lang="es-EC"/>
          </a:p>
        </p:txBody>
      </p:sp>
    </p:spTree>
    <p:extLst>
      <p:ext uri="{BB962C8B-B14F-4D97-AF65-F5344CB8AC3E}">
        <p14:creationId xmlns:p14="http://schemas.microsoft.com/office/powerpoint/2010/main" val="356019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Para 2015 el PIB por sectores estuvo compuesto por el 9.5% correspondiente a la agricultura, silvicultura y pesca; así mismo el 40% perteneciente al sector industrial; y finalmente, el 50.5% que corresponde a sector servicios; conformándose como el sector más grande de la economía china. China ha cambiado su modelo económico, pasando de ser un país netamente agrícola, a ser líder en la prestación de servicios e industrialización, lo cual ha marcado una gran diferencia en su crecimiento económico como fue evidenciado anteriormente.</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6</a:t>
            </a:fld>
            <a:endParaRPr lang="es-EC"/>
          </a:p>
        </p:txBody>
      </p:sp>
    </p:spTree>
    <p:extLst>
      <p:ext uri="{BB962C8B-B14F-4D97-AF65-F5344CB8AC3E}">
        <p14:creationId xmlns:p14="http://schemas.microsoft.com/office/powerpoint/2010/main" val="334517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La moneda oficial de la República Popular de China es el Yuan </a:t>
            </a:r>
            <a:r>
              <a:rPr lang="es-EC" sz="1300" dirty="0" err="1"/>
              <a:t>Renminbi</a:t>
            </a:r>
            <a:r>
              <a:rPr lang="es-EC" sz="1300" dirty="0"/>
              <a:t> (RMB), que significa “</a:t>
            </a:r>
            <a:r>
              <a:rPr lang="es-EC" sz="1300" i="1" dirty="0"/>
              <a:t>la moneda del pueblo”. </a:t>
            </a:r>
            <a:r>
              <a:rPr lang="es-EC" sz="1300" dirty="0"/>
              <a:t>La cotización media del dólar con la que se cerró el 2015 fue: 1 dólar/ 6.29 RMB; mientras que hasta Febrero del 2016 fue: 1 dólar/ 6.56 RMB. Así mismo, la cotización media del euro con la que se cerró el 2015 fue: 1 euro/ 6.97 RMB; mientras que hasta Febrero del 2016 fue: 1 euro/ 7.3 RMB </a:t>
            </a:r>
            <a:endParaRPr lang="es-EC" dirty="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7</a:t>
            </a:fld>
            <a:endParaRPr lang="es-EC"/>
          </a:p>
        </p:txBody>
      </p:sp>
    </p:spTree>
    <p:extLst>
      <p:ext uri="{BB962C8B-B14F-4D97-AF65-F5344CB8AC3E}">
        <p14:creationId xmlns:p14="http://schemas.microsoft.com/office/powerpoint/2010/main" val="364958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1711">
              <a:defRPr/>
            </a:pPr>
            <a:r>
              <a:rPr lang="es-EC" sz="1300" dirty="0"/>
              <a:t>A su vez, la cotización media del yen con la que se cerró el 2015 fue: 1 yen/ 0,0541 RMB; mientras que hasta Febrero del 2016 fue: 1 yen/ 0,0583 RMB. </a:t>
            </a:r>
            <a:endParaRPr lang="es-EC" dirty="0" smtClean="0"/>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8</a:t>
            </a:fld>
            <a:endParaRPr lang="es-EC"/>
          </a:p>
        </p:txBody>
      </p:sp>
    </p:spTree>
    <p:extLst>
      <p:ext uri="{BB962C8B-B14F-4D97-AF65-F5344CB8AC3E}">
        <p14:creationId xmlns:p14="http://schemas.microsoft.com/office/powerpoint/2010/main" val="96802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1711">
              <a:defRPr/>
            </a:pPr>
            <a:r>
              <a:rPr lang="es-EC" sz="1300" dirty="0"/>
              <a:t>Las exportaciones chinas han ido </a:t>
            </a:r>
            <a:r>
              <a:rPr lang="es-EC" sz="1300" dirty="0" smtClean="0"/>
              <a:t>incrementándose </a:t>
            </a:r>
            <a:r>
              <a:rPr lang="es-EC" sz="1300" dirty="0"/>
              <a:t>de manera </a:t>
            </a:r>
            <a:r>
              <a:rPr lang="es-EC" sz="1300" dirty="0" smtClean="0"/>
              <a:t>constante, </a:t>
            </a:r>
            <a:r>
              <a:rPr lang="es-EC" sz="1300" dirty="0"/>
              <a:t>con una tasa de crecimiento </a:t>
            </a:r>
            <a:r>
              <a:rPr lang="es-EC" sz="1300" dirty="0" smtClean="0"/>
              <a:t>para 2014 respecto al 2010 </a:t>
            </a:r>
            <a:r>
              <a:rPr lang="es-EC" sz="1300" dirty="0"/>
              <a:t>de </a:t>
            </a:r>
            <a:r>
              <a:rPr lang="es-EC" sz="1300" dirty="0" smtClean="0"/>
              <a:t>48,46%; </a:t>
            </a:r>
            <a:r>
              <a:rPr lang="es-EC" sz="1300" dirty="0"/>
              <a:t>sin embargo, para 2015 las exportaciones decayeron un </a:t>
            </a:r>
            <a:r>
              <a:rPr lang="es-EC" sz="1300" dirty="0" smtClean="0"/>
              <a:t>2,58%, </a:t>
            </a:r>
            <a:r>
              <a:rPr lang="es-EC" sz="1300" dirty="0"/>
              <a:t>debido a la débil demanda externa y a la caída de los precios de materias primas como el petróleo y minerales. </a:t>
            </a:r>
          </a:p>
        </p:txBody>
      </p:sp>
      <p:sp>
        <p:nvSpPr>
          <p:cNvPr id="4" name="Marcador de número de diapositiva 3"/>
          <p:cNvSpPr>
            <a:spLocks noGrp="1"/>
          </p:cNvSpPr>
          <p:nvPr>
            <p:ph type="sldNum" sz="quarter" idx="10"/>
          </p:nvPr>
        </p:nvSpPr>
        <p:spPr/>
        <p:txBody>
          <a:bodyPr/>
          <a:lstStyle/>
          <a:p>
            <a:fld id="{65C712D9-1229-4E35-8AE5-61E7D1463128}" type="slidenum">
              <a:rPr lang="es-EC" smtClean="0"/>
              <a:pPr/>
              <a:t>9</a:t>
            </a:fld>
            <a:endParaRPr lang="es-EC"/>
          </a:p>
        </p:txBody>
      </p:sp>
    </p:spTree>
    <p:extLst>
      <p:ext uri="{BB962C8B-B14F-4D97-AF65-F5344CB8AC3E}">
        <p14:creationId xmlns:p14="http://schemas.microsoft.com/office/powerpoint/2010/main" val="3766154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C02BF6FD-A401-4100-8C24-8195F619C4C5}" type="datetimeFigureOut">
              <a:rPr lang="es-EC" smtClean="0"/>
              <a:pPr/>
              <a:t>7/2/2017</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FBFDE58E-E7A1-4C1B-8F8C-4ED691CBC9EC}" type="slidenum">
              <a:rPr lang="es-EC" smtClean="0"/>
              <a:pPr/>
              <a:t>‹Nº›</a:t>
            </a:fld>
            <a:endParaRPr lang="es-EC"/>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2BF6FD-A401-4100-8C24-8195F619C4C5}" type="datetimeFigureOut">
              <a:rPr lang="es-EC" smtClean="0"/>
              <a:pPr/>
              <a:t>7/2/2017</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2BF6FD-A401-4100-8C24-8195F619C4C5}" type="datetimeFigureOut">
              <a:rPr lang="es-EC" smtClean="0"/>
              <a:pPr/>
              <a:t>7/2/2017</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2BF6FD-A401-4100-8C24-8195F619C4C5}" type="datetimeFigureOut">
              <a:rPr lang="es-EC" smtClean="0"/>
              <a:pPr/>
              <a:t>7/2/2017</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02BF6FD-A401-4100-8C24-8195F619C4C5}" type="datetimeFigureOut">
              <a:rPr lang="es-EC" smtClean="0"/>
              <a:pPr/>
              <a:t>7/2/2017</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02BF6FD-A401-4100-8C24-8195F619C4C5}" type="datetimeFigureOut">
              <a:rPr lang="es-EC" smtClean="0"/>
              <a:pPr/>
              <a:t>7/2/2017</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02BF6FD-A401-4100-8C24-8195F619C4C5}" type="datetimeFigureOut">
              <a:rPr lang="es-EC" smtClean="0"/>
              <a:pPr/>
              <a:t>7/2/2017</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C02BF6FD-A401-4100-8C24-8195F619C4C5}" type="datetimeFigureOut">
              <a:rPr lang="es-EC" smtClean="0"/>
              <a:pPr/>
              <a:t>7/2/2017</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02BF6FD-A401-4100-8C24-8195F619C4C5}" type="datetimeFigureOut">
              <a:rPr lang="es-EC" smtClean="0"/>
              <a:pPr/>
              <a:t>7/2/2017</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C02BF6FD-A401-4100-8C24-8195F619C4C5}" type="datetimeFigureOut">
              <a:rPr lang="es-EC" smtClean="0"/>
              <a:pPr/>
              <a:t>7/2/2017</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FBFDE58E-E7A1-4C1B-8F8C-4ED691CBC9EC}"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C02BF6FD-A401-4100-8C24-8195F619C4C5}" type="datetimeFigureOut">
              <a:rPr lang="es-EC" smtClean="0"/>
              <a:pPr/>
              <a:t>7/2/2017</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FBFDE58E-E7A1-4C1B-8F8C-4ED691CBC9EC}"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02BF6FD-A401-4100-8C24-8195F619C4C5}" type="datetimeFigureOut">
              <a:rPr lang="es-EC" smtClean="0"/>
              <a:pPr/>
              <a:t>7/2/2017</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BFDE58E-E7A1-4C1B-8F8C-4ED691CBC9EC}"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slow">
    <p:dissolv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00100" y="2786058"/>
            <a:ext cx="7358114" cy="1440160"/>
          </a:xfrm>
        </p:spPr>
        <p:txBody>
          <a:bodyPr>
            <a:noAutofit/>
          </a:bodyPr>
          <a:lstStyle/>
          <a:p>
            <a:pPr algn="ctr"/>
            <a:r>
              <a:rPr lang="es-EC" sz="2400" dirty="0">
                <a:solidFill>
                  <a:schemeClr val="tx1"/>
                </a:solidFill>
              </a:rPr>
              <a:t>TIPO DE CAMBIO CHINO Y SU INFLUENCIA EN LOS PRECIOS DE IMPORTACIÓN AL G3</a:t>
            </a:r>
            <a:endParaRPr lang="es-ES" sz="2400" dirty="0">
              <a:solidFill>
                <a:schemeClr val="tx1"/>
              </a:solidFill>
            </a:endParaRPr>
          </a:p>
        </p:txBody>
      </p:sp>
      <p:sp>
        <p:nvSpPr>
          <p:cNvPr id="3" name="2 Subtítulo"/>
          <p:cNvSpPr>
            <a:spLocks noGrp="1"/>
          </p:cNvSpPr>
          <p:nvPr>
            <p:ph type="subTitle" idx="1"/>
          </p:nvPr>
        </p:nvSpPr>
        <p:spPr>
          <a:xfrm>
            <a:off x="1500166" y="4286256"/>
            <a:ext cx="6100192" cy="936104"/>
          </a:xfrm>
        </p:spPr>
        <p:txBody>
          <a:bodyPr>
            <a:normAutofit/>
          </a:bodyPr>
          <a:lstStyle/>
          <a:p>
            <a:pPr algn="ctr"/>
            <a:r>
              <a:rPr lang="es-ES" sz="1600" dirty="0" smtClean="0">
                <a:solidFill>
                  <a:schemeClr val="tx1"/>
                </a:solidFill>
              </a:rPr>
              <a:t>AUTORES:</a:t>
            </a:r>
          </a:p>
          <a:p>
            <a:pPr algn="ctr"/>
            <a:r>
              <a:rPr lang="es-ES" sz="1600" dirty="0" smtClean="0">
                <a:solidFill>
                  <a:schemeClr val="tx1"/>
                </a:solidFill>
              </a:rPr>
              <a:t>BALAREZO VALENCIA VALERIA </a:t>
            </a:r>
          </a:p>
          <a:p>
            <a:pPr algn="ctr"/>
            <a:r>
              <a:rPr lang="es-ES" sz="1600" dirty="0" smtClean="0">
                <a:solidFill>
                  <a:schemeClr val="tx1"/>
                </a:solidFill>
              </a:rPr>
              <a:t>PACHECO LÓPEZ ADELA</a:t>
            </a:r>
          </a:p>
          <a:p>
            <a:endParaRPr lang="es-ES" dirty="0">
              <a:solidFill>
                <a:schemeClr val="tx1"/>
              </a:solidFill>
            </a:endParaRPr>
          </a:p>
        </p:txBody>
      </p:sp>
      <p:sp>
        <p:nvSpPr>
          <p:cNvPr id="4" name="AutoShape 2" descr="Resultado de imagen para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28" y="214290"/>
            <a:ext cx="6099991" cy="77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Subtítulo"/>
          <p:cNvSpPr txBox="1">
            <a:spLocks/>
          </p:cNvSpPr>
          <p:nvPr/>
        </p:nvSpPr>
        <p:spPr>
          <a:xfrm>
            <a:off x="3143240" y="5857892"/>
            <a:ext cx="4660032" cy="685800"/>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es-ES" dirty="0" smtClean="0">
                <a:solidFill>
                  <a:schemeClr val="tx1"/>
                </a:solidFill>
              </a:rPr>
              <a:t>SANGOLQUÍ, OCTUBRE 2016</a:t>
            </a:r>
            <a:endParaRPr lang="es-ES" dirty="0">
              <a:solidFill>
                <a:schemeClr val="tx1"/>
              </a:solidFill>
            </a:endParaRPr>
          </a:p>
        </p:txBody>
      </p:sp>
      <p:sp>
        <p:nvSpPr>
          <p:cNvPr id="7" name="1 Título"/>
          <p:cNvSpPr txBox="1">
            <a:spLocks/>
          </p:cNvSpPr>
          <p:nvPr/>
        </p:nvSpPr>
        <p:spPr>
          <a:xfrm>
            <a:off x="571472" y="1052736"/>
            <a:ext cx="8072494" cy="1733322"/>
          </a:xfrm>
          <a:prstGeom prst="rect">
            <a:avLst/>
          </a:prstGeom>
        </p:spPr>
        <p:txBody>
          <a:bodyPr vert="horz" anchor="b">
            <a:normAutofit lnSpcReduction="10000"/>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r>
              <a:rPr lang="es-ES" sz="1800" dirty="0" smtClean="0">
                <a:solidFill>
                  <a:schemeClr val="tx1"/>
                </a:solidFill>
              </a:rPr>
              <a:t>DEPARTAMENTO DE CIENCIAS ECONÓMICAS ADMINISTRATIVAS Y DE COMERCIO</a:t>
            </a:r>
          </a:p>
          <a:p>
            <a:pPr algn="ctr"/>
            <a:endParaRPr lang="es-ES" sz="1800" dirty="0">
              <a:solidFill>
                <a:schemeClr val="tx1"/>
              </a:solidFill>
            </a:endParaRPr>
          </a:p>
          <a:p>
            <a:pPr algn="ctr"/>
            <a:r>
              <a:rPr lang="es-ES" sz="1800" dirty="0" smtClean="0">
                <a:solidFill>
                  <a:schemeClr val="tx1"/>
                </a:solidFill>
              </a:rPr>
              <a:t>CARRERA DE COMERCIO EXTERIOR Y NEGOCIACIÓN INTERNACIONAL</a:t>
            </a:r>
          </a:p>
          <a:p>
            <a:pPr algn="ctr"/>
            <a:endParaRPr lang="es-ES" sz="1800" dirty="0">
              <a:solidFill>
                <a:schemeClr val="tx1"/>
              </a:solidFill>
            </a:endParaRPr>
          </a:p>
          <a:p>
            <a:pPr algn="ctr"/>
            <a:r>
              <a:rPr lang="es-ES" sz="1800" dirty="0" smtClean="0">
                <a:solidFill>
                  <a:schemeClr val="tx1"/>
                </a:solidFill>
              </a:rPr>
              <a:t>TRABAJO DE TITULACIÓN</a:t>
            </a:r>
            <a:endParaRPr lang="es-ES" sz="1500" dirty="0">
              <a:solidFill>
                <a:schemeClr val="tx1"/>
              </a:solidFill>
            </a:endParaRPr>
          </a:p>
        </p:txBody>
      </p:sp>
    </p:spTree>
    <p:extLst>
      <p:ext uri="{BB962C8B-B14F-4D97-AF65-F5344CB8AC3E}">
        <p14:creationId xmlns:p14="http://schemas.microsoft.com/office/powerpoint/2010/main" val="2937441769"/>
      </p:ext>
    </p:extLst>
  </p:cSld>
  <p:clrMapOvr>
    <a:masterClrMapping/>
  </p:clrMapOvr>
  <p:transition spd="slow">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95536" y="116632"/>
            <a:ext cx="8229600" cy="1143000"/>
          </a:xfrm>
        </p:spPr>
        <p:txBody>
          <a:bodyPr/>
          <a:lstStyle/>
          <a:p>
            <a:r>
              <a:rPr lang="es-EC" dirty="0" smtClean="0"/>
              <a:t>Importaciones</a:t>
            </a:r>
            <a:endParaRPr lang="es-EC" dirty="0"/>
          </a:p>
        </p:txBody>
      </p:sp>
      <p:graphicFrame>
        <p:nvGraphicFramePr>
          <p:cNvPr id="4" name="Gráfico 3"/>
          <p:cNvGraphicFramePr/>
          <p:nvPr>
            <p:extLst>
              <p:ext uri="{D42A27DB-BD31-4B8C-83A1-F6EECF244321}">
                <p14:modId xmlns:p14="http://schemas.microsoft.com/office/powerpoint/2010/main" val="1843196373"/>
              </p:ext>
            </p:extLst>
          </p:nvPr>
        </p:nvGraphicFramePr>
        <p:xfrm>
          <a:off x="261864" y="1052736"/>
          <a:ext cx="849694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323528" y="5589240"/>
            <a:ext cx="8496944" cy="368242"/>
          </a:xfrm>
          <a:prstGeom prst="rect">
            <a:avLst/>
          </a:prstGeom>
        </p:spPr>
        <p:txBody>
          <a:bodyPr wrap="square">
            <a:spAutoFit/>
          </a:bodyPr>
          <a:lstStyle/>
          <a:p>
            <a:pPr algn="just">
              <a:spcAft>
                <a:spcPts val="0"/>
              </a:spcAft>
            </a:pPr>
            <a:r>
              <a:rPr lang="es-EC" sz="900" b="1" i="1" dirty="0">
                <a:latin typeface="Arial" panose="020B0604020202020204" pitchFamily="34" charset="0"/>
                <a:ea typeface="Calibri" panose="020F0502020204030204" pitchFamily="34" charset="0"/>
              </a:rPr>
              <a:t>Gráfico </a:t>
            </a:r>
            <a:r>
              <a:rPr lang="es-EC" sz="900" b="1" i="1" dirty="0" smtClean="0">
                <a:latin typeface="Arial" panose="020B0604020202020204" pitchFamily="34" charset="0"/>
                <a:ea typeface="Calibri" panose="020F0502020204030204" pitchFamily="34" charset="0"/>
              </a:rPr>
              <a:t>8.</a:t>
            </a:r>
            <a:r>
              <a:rPr lang="es-EC" sz="900" dirty="0" smtClean="0">
                <a:latin typeface="Arial" panose="020B0604020202020204" pitchFamily="34" charset="0"/>
                <a:ea typeface="Calibri" panose="020F0502020204030204" pitchFamily="34" charset="0"/>
              </a:rPr>
              <a:t> </a:t>
            </a:r>
            <a:r>
              <a:rPr lang="es-EC" sz="900" dirty="0">
                <a:latin typeface="Arial" panose="020B0604020202020204" pitchFamily="34" charset="0"/>
                <a:ea typeface="Calibri" panose="020F0502020204030204" pitchFamily="34" charset="0"/>
              </a:rPr>
              <a:t>Evolución importaciones China 2010-2015 (a precios actuales, billones de dólares)</a:t>
            </a:r>
            <a:endParaRPr lang="es-EC" sz="900" b="1" dirty="0">
              <a:latin typeface="Arial" panose="020B0604020202020204" pitchFamily="34" charset="0"/>
              <a:ea typeface="Calibri" panose="020F0502020204030204" pitchFamily="34" charset="0"/>
            </a:endParaRPr>
          </a:p>
          <a:p>
            <a:pPr algn="just">
              <a:lnSpc>
                <a:spcPct val="107000"/>
              </a:lnSpc>
              <a:spcAft>
                <a:spcPts val="0"/>
              </a:spcAft>
            </a:pPr>
            <a:r>
              <a:rPr lang="es-EC" sz="900" b="1" dirty="0">
                <a:latin typeface="Arial" panose="020B0604020202020204" pitchFamily="34" charset="0"/>
                <a:ea typeface="Calibri" panose="020F0502020204030204" pitchFamily="34" charset="0"/>
                <a:cs typeface="Times New Roman" panose="02020603050405020304" pitchFamily="18" charset="0"/>
              </a:rPr>
              <a:t>Fuente: </a:t>
            </a:r>
            <a:r>
              <a:rPr lang="es-EC" sz="900" dirty="0" err="1">
                <a:latin typeface="Arial" panose="020B0604020202020204" pitchFamily="34" charset="0"/>
                <a:ea typeface="Calibri" panose="020F0502020204030204" pitchFamily="34" charset="0"/>
                <a:cs typeface="Times New Roman" panose="02020603050405020304" pitchFamily="18" charset="0"/>
              </a:rPr>
              <a:t>Trademaps</a:t>
            </a:r>
            <a:r>
              <a:rPr lang="es-EC" sz="900" dirty="0">
                <a:latin typeface="Arial" panose="020B0604020202020204" pitchFamily="34" charset="0"/>
                <a:ea typeface="Calibri" panose="020F0502020204030204" pitchFamily="34" charset="0"/>
                <a:cs typeface="Times New Roman" panose="02020603050405020304" pitchFamily="18" charset="0"/>
              </a:rPr>
              <a:t>, 2016, Evolución importaciones </a:t>
            </a:r>
            <a:r>
              <a:rPr lang="es-EC" sz="900" dirty="0" smtClean="0">
                <a:latin typeface="Arial" panose="020B0604020202020204" pitchFamily="34" charset="0"/>
                <a:ea typeface="Calibri" panose="020F0502020204030204" pitchFamily="34" charset="0"/>
                <a:cs typeface="Times New Roman" panose="02020603050405020304" pitchFamily="18" charset="0"/>
              </a:rPr>
              <a:t>China</a:t>
            </a:r>
            <a:endParaRPr lang="es-EC" sz="9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8790202"/>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C" dirty="0" smtClean="0"/>
              <a:t>Principales Productos Importados por China del mundo </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294160239"/>
              </p:ext>
            </p:extLst>
          </p:nvPr>
        </p:nvGraphicFramePr>
        <p:xfrm>
          <a:off x="457200" y="1556793"/>
          <a:ext cx="8435280" cy="4341079"/>
        </p:xfrm>
        <a:graphic>
          <a:graphicData uri="http://schemas.openxmlformats.org/drawingml/2006/table">
            <a:tbl>
              <a:tblPr firstRow="1" firstCol="1" bandRow="1">
                <a:tableStyleId>{5C22544A-7EE6-4342-B048-85BDC9FD1C3A}</a:tableStyleId>
              </a:tblPr>
              <a:tblGrid>
                <a:gridCol w="4947122"/>
                <a:gridCol w="3488158"/>
              </a:tblGrid>
              <a:tr h="862383">
                <a:tc>
                  <a:txBody>
                    <a:bodyPr/>
                    <a:lstStyle/>
                    <a:p>
                      <a:pPr algn="ctr">
                        <a:lnSpc>
                          <a:spcPct val="150000"/>
                        </a:lnSpc>
                        <a:spcAft>
                          <a:spcPts val="0"/>
                        </a:spcAft>
                      </a:pPr>
                      <a:r>
                        <a:rPr lang="es-EC" sz="1600" dirty="0">
                          <a:effectLst/>
                        </a:rPr>
                        <a:t>Producto</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Valor corriente al 2015 (millones de USD)</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766563">
                <a:tc>
                  <a:txBody>
                    <a:bodyPr/>
                    <a:lstStyle/>
                    <a:p>
                      <a:pPr algn="just">
                        <a:lnSpc>
                          <a:spcPct val="150000"/>
                        </a:lnSpc>
                        <a:spcAft>
                          <a:spcPts val="0"/>
                        </a:spcAft>
                      </a:pPr>
                      <a:r>
                        <a:rPr lang="es-EC" sz="1600">
                          <a:effectLst/>
                        </a:rPr>
                        <a:t>CAP 85 - Máquinas, aparatos y material eléctrico</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431.610.860</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766563">
                <a:tc>
                  <a:txBody>
                    <a:bodyPr/>
                    <a:lstStyle/>
                    <a:p>
                      <a:pPr algn="just">
                        <a:lnSpc>
                          <a:spcPct val="150000"/>
                        </a:lnSpc>
                        <a:spcAft>
                          <a:spcPts val="0"/>
                        </a:spcAft>
                      </a:pPr>
                      <a:r>
                        <a:rPr lang="es-EC" sz="1600" dirty="0">
                          <a:effectLst/>
                        </a:rPr>
                        <a:t>CAP 27 - Combustibles minerales, aceites minerales y productos de su destilación</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198.679.762</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766563">
                <a:tc>
                  <a:txBody>
                    <a:bodyPr/>
                    <a:lstStyle/>
                    <a:p>
                      <a:pPr algn="just">
                        <a:lnSpc>
                          <a:spcPct val="150000"/>
                        </a:lnSpc>
                        <a:spcAft>
                          <a:spcPts val="0"/>
                        </a:spcAft>
                      </a:pPr>
                      <a:r>
                        <a:rPr lang="es-EC" sz="1600" dirty="0">
                          <a:effectLst/>
                        </a:rPr>
                        <a:t>CAP 84 - Maquinas, reactores nucleares, calderas, aparatos y artefactos mecánicos.</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157.189.653</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766563">
                <a:tc>
                  <a:txBody>
                    <a:bodyPr/>
                    <a:lstStyle/>
                    <a:p>
                      <a:pPr algn="just">
                        <a:lnSpc>
                          <a:spcPct val="150000"/>
                        </a:lnSpc>
                        <a:spcAft>
                          <a:spcPts val="0"/>
                        </a:spcAft>
                      </a:pPr>
                      <a:r>
                        <a:rPr lang="es-EC" sz="1600" dirty="0">
                          <a:effectLst/>
                        </a:rPr>
                        <a:t>CAP 90 - Instrumentos, aparatos de óptica, fotografía, cinematografía</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99.721.428</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12444">
                <a:tc>
                  <a:txBody>
                    <a:bodyPr/>
                    <a:lstStyle/>
                    <a:p>
                      <a:pPr algn="just">
                        <a:lnSpc>
                          <a:spcPct val="150000"/>
                        </a:lnSpc>
                        <a:spcAft>
                          <a:spcPts val="0"/>
                        </a:spcAft>
                      </a:pPr>
                      <a:r>
                        <a:rPr lang="es-EC" sz="1600" dirty="0">
                          <a:effectLst/>
                        </a:rPr>
                        <a:t>CAP 26 - Minerales, escorias y cenizas.</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800" dirty="0">
                          <a:effectLst/>
                        </a:rPr>
                        <a:t>95.064.522</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ángulo 4"/>
          <p:cNvSpPr/>
          <p:nvPr/>
        </p:nvSpPr>
        <p:spPr>
          <a:xfrm>
            <a:off x="1403648" y="5897872"/>
            <a:ext cx="4812000" cy="289951"/>
          </a:xfrm>
          <a:prstGeom prst="rect">
            <a:avLst/>
          </a:prstGeom>
        </p:spPr>
        <p:txBody>
          <a:bodyPr wrap="square">
            <a:spAutoFit/>
          </a:bodyPr>
          <a:lstStyle/>
          <a:p>
            <a:pPr algn="just">
              <a:lnSpc>
                <a:spcPct val="107000"/>
              </a:lnSpc>
              <a:spcAft>
                <a:spcPts val="0"/>
              </a:spcAft>
            </a:pPr>
            <a:r>
              <a:rPr lang="es-EC" sz="1200" b="1" dirty="0">
                <a:latin typeface="Arial" panose="020B0604020202020204" pitchFamily="34" charset="0"/>
                <a:ea typeface="Calibri" panose="020F0502020204030204" pitchFamily="34" charset="0"/>
                <a:cs typeface="Times New Roman" panose="02020603050405020304" pitchFamily="18" charset="0"/>
              </a:rPr>
              <a:t>Fuente: </a:t>
            </a:r>
            <a:r>
              <a:rPr lang="es-EC" sz="1200" dirty="0" err="1">
                <a:latin typeface="Arial" panose="020B0604020202020204" pitchFamily="34" charset="0"/>
                <a:ea typeface="Calibri" panose="020F0502020204030204" pitchFamily="34" charset="0"/>
                <a:cs typeface="Times New Roman" panose="02020603050405020304" pitchFamily="18" charset="0"/>
              </a:rPr>
              <a:t>Trademaps</a:t>
            </a:r>
            <a:r>
              <a:rPr lang="es-EC" sz="1200" dirty="0">
                <a:latin typeface="Arial" panose="020B0604020202020204" pitchFamily="34" charset="0"/>
                <a:ea typeface="Calibri" panose="020F0502020204030204" pitchFamily="34" charset="0"/>
                <a:cs typeface="Times New Roman" panose="02020603050405020304" pitchFamily="18" charset="0"/>
              </a:rPr>
              <a:t>, 2016, Principales productos importados </a:t>
            </a:r>
            <a:r>
              <a:rPr lang="es-EC" sz="1200" dirty="0" smtClean="0">
                <a:latin typeface="Arial" panose="020B0604020202020204" pitchFamily="34" charset="0"/>
                <a:ea typeface="Calibri" panose="020F0502020204030204" pitchFamily="34" charset="0"/>
                <a:cs typeface="Times New Roman" panose="02020603050405020304" pitchFamily="18" charset="0"/>
              </a:rPr>
              <a:t>China</a:t>
            </a:r>
            <a:endParaRPr lang="es-EC" sz="12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0969914"/>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95536" y="188640"/>
            <a:ext cx="8229600" cy="1143000"/>
          </a:xfrm>
        </p:spPr>
        <p:txBody>
          <a:bodyPr>
            <a:normAutofit/>
          </a:bodyPr>
          <a:lstStyle/>
          <a:p>
            <a:r>
              <a:rPr lang="es-EC" sz="3200" dirty="0" smtClean="0"/>
              <a:t>Principales Productos Exportados por China al mundo </a:t>
            </a:r>
            <a:endParaRPr lang="es-EC" sz="3200" dirty="0"/>
          </a:p>
        </p:txBody>
      </p:sp>
      <p:graphicFrame>
        <p:nvGraphicFramePr>
          <p:cNvPr id="4" name="Tabla 3"/>
          <p:cNvGraphicFramePr>
            <a:graphicFrameLocks noGrp="1"/>
          </p:cNvGraphicFramePr>
          <p:nvPr>
            <p:extLst>
              <p:ext uri="{D42A27DB-BD31-4B8C-83A1-F6EECF244321}">
                <p14:modId xmlns:p14="http://schemas.microsoft.com/office/powerpoint/2010/main" val="770854856"/>
              </p:ext>
            </p:extLst>
          </p:nvPr>
        </p:nvGraphicFramePr>
        <p:xfrm>
          <a:off x="457200" y="1331640"/>
          <a:ext cx="8435280" cy="4846320"/>
        </p:xfrm>
        <a:graphic>
          <a:graphicData uri="http://schemas.openxmlformats.org/drawingml/2006/table">
            <a:tbl>
              <a:tblPr firstRow="1" firstCol="1" bandRow="1">
                <a:tableStyleId>{5C22544A-7EE6-4342-B048-85BDC9FD1C3A}</a:tableStyleId>
              </a:tblPr>
              <a:tblGrid>
                <a:gridCol w="4217640"/>
                <a:gridCol w="4217640"/>
              </a:tblGrid>
              <a:tr h="727731">
                <a:tc>
                  <a:txBody>
                    <a:bodyPr/>
                    <a:lstStyle/>
                    <a:p>
                      <a:pPr algn="ctr">
                        <a:lnSpc>
                          <a:spcPct val="150000"/>
                        </a:lnSpc>
                        <a:spcAft>
                          <a:spcPts val="0"/>
                        </a:spcAft>
                      </a:pPr>
                      <a:r>
                        <a:rPr lang="es-EC" sz="1600" dirty="0">
                          <a:effectLst/>
                        </a:rPr>
                        <a:t>Producto</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Valor exportado al 2015 (millones de USD)</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46872">
                <a:tc>
                  <a:txBody>
                    <a:bodyPr/>
                    <a:lstStyle/>
                    <a:p>
                      <a:pPr algn="l">
                        <a:lnSpc>
                          <a:spcPct val="150000"/>
                        </a:lnSpc>
                        <a:spcAft>
                          <a:spcPts val="0"/>
                        </a:spcAft>
                      </a:pPr>
                      <a:r>
                        <a:rPr lang="es-EC" sz="1600" dirty="0">
                          <a:effectLst/>
                        </a:rPr>
                        <a:t>CAP 85 Máquinas, aparatos y material eléctrico</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600.292.287</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984371">
                <a:tc>
                  <a:txBody>
                    <a:bodyPr/>
                    <a:lstStyle/>
                    <a:p>
                      <a:pPr algn="l">
                        <a:lnSpc>
                          <a:spcPct val="150000"/>
                        </a:lnSpc>
                        <a:spcAft>
                          <a:spcPts val="0"/>
                        </a:spcAft>
                      </a:pPr>
                      <a:r>
                        <a:rPr lang="es-EC" sz="1600" dirty="0">
                          <a:effectLst/>
                        </a:rPr>
                        <a:t>CAP 84 Máquinas, reactores nucleares, calderas, aparatos y artefactos mecánicos</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364.536.627</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46872">
                <a:tc>
                  <a:txBody>
                    <a:bodyPr/>
                    <a:lstStyle/>
                    <a:p>
                      <a:pPr algn="l">
                        <a:lnSpc>
                          <a:spcPct val="150000"/>
                        </a:lnSpc>
                        <a:spcAft>
                          <a:spcPts val="0"/>
                        </a:spcAft>
                      </a:pPr>
                      <a:r>
                        <a:rPr lang="es-EC" sz="1600" dirty="0">
                          <a:effectLst/>
                        </a:rPr>
                        <a:t>CAP 94 Muebles, mobiliario médico quirúrgico  </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98.734.456</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46872">
                <a:tc>
                  <a:txBody>
                    <a:bodyPr/>
                    <a:lstStyle/>
                    <a:p>
                      <a:pPr algn="l">
                        <a:lnSpc>
                          <a:spcPct val="150000"/>
                        </a:lnSpc>
                        <a:spcAft>
                          <a:spcPts val="0"/>
                        </a:spcAft>
                      </a:pPr>
                      <a:r>
                        <a:rPr lang="es-EC" sz="1600" dirty="0">
                          <a:effectLst/>
                        </a:rPr>
                        <a:t>CAP 61 Prendas y complementos de vestir de punto</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83.842.271</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46872">
                <a:tc>
                  <a:txBody>
                    <a:bodyPr/>
                    <a:lstStyle/>
                    <a:p>
                      <a:pPr algn="l">
                        <a:lnSpc>
                          <a:spcPct val="150000"/>
                        </a:lnSpc>
                        <a:spcAft>
                          <a:spcPts val="0"/>
                        </a:spcAft>
                      </a:pPr>
                      <a:r>
                        <a:rPr lang="es-EC" sz="1600" dirty="0">
                          <a:effectLst/>
                        </a:rPr>
                        <a:t>CAP 62 Prendas y complementos de vestir excepto los de punto</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78.506.716</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ángulo 4"/>
          <p:cNvSpPr/>
          <p:nvPr/>
        </p:nvSpPr>
        <p:spPr>
          <a:xfrm>
            <a:off x="1951466" y="6093296"/>
            <a:ext cx="5117740" cy="289951"/>
          </a:xfrm>
          <a:prstGeom prst="rect">
            <a:avLst/>
          </a:prstGeom>
        </p:spPr>
        <p:txBody>
          <a:bodyPr wrap="square">
            <a:spAutoFit/>
          </a:bodyPr>
          <a:lstStyle/>
          <a:p>
            <a:pPr algn="just">
              <a:lnSpc>
                <a:spcPct val="107000"/>
              </a:lnSpc>
              <a:spcAft>
                <a:spcPts val="0"/>
              </a:spcAft>
            </a:pPr>
            <a:r>
              <a:rPr lang="es-EC" sz="1200" b="1" dirty="0">
                <a:latin typeface="Arial" panose="020B0604020202020204" pitchFamily="34" charset="0"/>
                <a:ea typeface="Calibri" panose="020F0502020204030204" pitchFamily="34" charset="0"/>
                <a:cs typeface="Times New Roman" panose="02020603050405020304" pitchFamily="18" charset="0"/>
              </a:rPr>
              <a:t>Fuente: </a:t>
            </a:r>
            <a:r>
              <a:rPr lang="es-EC" sz="1200" dirty="0" err="1">
                <a:latin typeface="Arial" panose="020B0604020202020204" pitchFamily="34" charset="0"/>
                <a:ea typeface="Calibri" panose="020F0502020204030204" pitchFamily="34" charset="0"/>
                <a:cs typeface="Times New Roman" panose="02020603050405020304" pitchFamily="18" charset="0"/>
              </a:rPr>
              <a:t>Trademaps</a:t>
            </a:r>
            <a:r>
              <a:rPr lang="es-EC" sz="1200" dirty="0">
                <a:latin typeface="Arial" panose="020B0604020202020204" pitchFamily="34" charset="0"/>
                <a:ea typeface="Calibri" panose="020F0502020204030204" pitchFamily="34" charset="0"/>
                <a:cs typeface="Times New Roman" panose="02020603050405020304" pitchFamily="18" charset="0"/>
              </a:rPr>
              <a:t>, 2016, Principales productos exportados por China </a:t>
            </a:r>
          </a:p>
        </p:txBody>
      </p:sp>
    </p:spTree>
    <p:extLst>
      <p:ext uri="{BB962C8B-B14F-4D97-AF65-F5344CB8AC3E}">
        <p14:creationId xmlns:p14="http://schemas.microsoft.com/office/powerpoint/2010/main" val="4117816250"/>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sel 3">
            <a:hlinkClick r:id="rId3" action="ppaction://hlinksldjump"/>
          </p:cNvPr>
          <p:cNvSpPr/>
          <p:nvPr/>
        </p:nvSpPr>
        <p:spPr>
          <a:xfrm>
            <a:off x="827584" y="2204864"/>
            <a:ext cx="7488832" cy="194421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PRINCIPALES SOCIOS COMERCIALES </a:t>
            </a:r>
            <a:endParaRPr lang="es-EC" sz="2400" dirty="0"/>
          </a:p>
        </p:txBody>
      </p:sp>
    </p:spTree>
    <p:extLst>
      <p:ext uri="{BB962C8B-B14F-4D97-AF65-F5344CB8AC3E}">
        <p14:creationId xmlns:p14="http://schemas.microsoft.com/office/powerpoint/2010/main" val="3404206621"/>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C" dirty="0" smtClean="0"/>
              <a:t>Principales Compradores de productos chinos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222418755"/>
              </p:ext>
            </p:extLst>
          </p:nvPr>
        </p:nvGraphicFramePr>
        <p:xfrm>
          <a:off x="457200" y="1558814"/>
          <a:ext cx="6460172" cy="3773813"/>
        </p:xfrm>
        <a:graphic>
          <a:graphicData uri="http://schemas.openxmlformats.org/drawingml/2006/table">
            <a:tbl>
              <a:tblPr firstRow="1" firstCol="1" bandRow="1">
                <a:tableStyleId>{5C22544A-7EE6-4342-B048-85BDC9FD1C3A}</a:tableStyleId>
              </a:tblPr>
              <a:tblGrid>
                <a:gridCol w="2345372"/>
                <a:gridCol w="4114800"/>
              </a:tblGrid>
              <a:tr h="792088">
                <a:tc>
                  <a:txBody>
                    <a:bodyPr/>
                    <a:lstStyle/>
                    <a:p>
                      <a:pPr algn="ctr">
                        <a:lnSpc>
                          <a:spcPct val="115000"/>
                        </a:lnSpc>
                        <a:spcAft>
                          <a:spcPts val="0"/>
                        </a:spcAft>
                      </a:pPr>
                      <a:r>
                        <a:rPr lang="es-EC" sz="1800" dirty="0">
                          <a:effectLst/>
                        </a:rPr>
                        <a:t>País</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effectLst/>
                        </a:rPr>
                        <a:t>Valor </a:t>
                      </a:r>
                      <a:r>
                        <a:rPr lang="es-EC" sz="1800" dirty="0" smtClean="0">
                          <a:effectLst/>
                        </a:rPr>
                        <a:t>vendido </a:t>
                      </a:r>
                      <a:r>
                        <a:rPr lang="es-EC" sz="1800" dirty="0">
                          <a:effectLst/>
                        </a:rPr>
                        <a:t>2015 (valores corrientes, millones de USD)</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569704">
                <a:tc>
                  <a:txBody>
                    <a:bodyPr/>
                    <a:lstStyle/>
                    <a:p>
                      <a:pPr algn="ctr">
                        <a:lnSpc>
                          <a:spcPct val="115000"/>
                        </a:lnSpc>
                        <a:spcAft>
                          <a:spcPts val="0"/>
                        </a:spcAft>
                      </a:pPr>
                      <a:r>
                        <a:rPr lang="es-EC" sz="1800" dirty="0">
                          <a:effectLst/>
                        </a:rPr>
                        <a:t>Estados Unidos</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410.804.880</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596345">
                <a:tc>
                  <a:txBody>
                    <a:bodyPr/>
                    <a:lstStyle/>
                    <a:p>
                      <a:pPr algn="ctr">
                        <a:lnSpc>
                          <a:spcPct val="115000"/>
                        </a:lnSpc>
                        <a:spcAft>
                          <a:spcPts val="0"/>
                        </a:spcAft>
                      </a:pPr>
                      <a:r>
                        <a:rPr lang="es-EC" sz="1800" dirty="0">
                          <a:effectLst/>
                        </a:rPr>
                        <a:t>Hong- Kong China</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334.290.810</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596345">
                <a:tc>
                  <a:txBody>
                    <a:bodyPr/>
                    <a:lstStyle/>
                    <a:p>
                      <a:pPr algn="ctr">
                        <a:lnSpc>
                          <a:spcPct val="115000"/>
                        </a:lnSpc>
                        <a:spcAft>
                          <a:spcPts val="0"/>
                        </a:spcAft>
                      </a:pPr>
                      <a:r>
                        <a:rPr lang="es-EC" sz="1800" dirty="0">
                          <a:effectLst/>
                        </a:rPr>
                        <a:t>Japón</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135.896.918</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596345">
                <a:tc>
                  <a:txBody>
                    <a:bodyPr/>
                    <a:lstStyle/>
                    <a:p>
                      <a:pPr algn="ctr">
                        <a:lnSpc>
                          <a:spcPct val="115000"/>
                        </a:lnSpc>
                        <a:spcAft>
                          <a:spcPts val="0"/>
                        </a:spcAft>
                      </a:pPr>
                      <a:r>
                        <a:rPr lang="es-EC" sz="1800" dirty="0">
                          <a:effectLst/>
                        </a:rPr>
                        <a:t>República de Corea</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101.474.642</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22986">
                <a:tc>
                  <a:txBody>
                    <a:bodyPr/>
                    <a:lstStyle/>
                    <a:p>
                      <a:pPr algn="ctr">
                        <a:lnSpc>
                          <a:spcPct val="115000"/>
                        </a:lnSpc>
                        <a:spcAft>
                          <a:spcPts val="0"/>
                        </a:spcAft>
                      </a:pPr>
                      <a:r>
                        <a:rPr lang="es-EC" sz="1800" dirty="0">
                          <a:effectLst/>
                        </a:rPr>
                        <a:t>Alemania</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effectLst/>
                        </a:rPr>
                        <a:t>69.216.821</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ángulo 4"/>
          <p:cNvSpPr/>
          <p:nvPr/>
        </p:nvSpPr>
        <p:spPr>
          <a:xfrm>
            <a:off x="467544" y="5404001"/>
            <a:ext cx="8363272" cy="275653"/>
          </a:xfrm>
          <a:prstGeom prst="rect">
            <a:avLst/>
          </a:prstGeom>
        </p:spPr>
        <p:txBody>
          <a:bodyPr wrap="square">
            <a:spAutoFit/>
          </a:bodyPr>
          <a:lstStyle/>
          <a:p>
            <a:pPr algn="just">
              <a:lnSpc>
                <a:spcPct val="107000"/>
              </a:lnSpc>
              <a:spcAft>
                <a:spcPts val="0"/>
              </a:spcAft>
            </a:pPr>
            <a:r>
              <a:rPr lang="es-EC" sz="1200" b="1" dirty="0">
                <a:latin typeface="Arial" panose="020B0604020202020204" pitchFamily="34" charset="0"/>
                <a:ea typeface="Calibri" panose="020F0502020204030204" pitchFamily="34" charset="0"/>
                <a:cs typeface="Times New Roman" panose="02020603050405020304" pitchFamily="18" charset="0"/>
              </a:rPr>
              <a:t>Fuente: </a:t>
            </a:r>
            <a:r>
              <a:rPr lang="es-EC" sz="1200" dirty="0" err="1">
                <a:latin typeface="Arial" panose="020B0604020202020204" pitchFamily="34" charset="0"/>
                <a:ea typeface="Calibri" panose="020F0502020204030204" pitchFamily="34" charset="0"/>
                <a:cs typeface="Times New Roman" panose="02020603050405020304" pitchFamily="18" charset="0"/>
              </a:rPr>
              <a:t>Trademaps</a:t>
            </a:r>
            <a:r>
              <a:rPr lang="es-EC" sz="1200" dirty="0">
                <a:latin typeface="Arial" panose="020B0604020202020204" pitchFamily="34" charset="0"/>
                <a:ea typeface="Calibri" panose="020F0502020204030204" pitchFamily="34" charset="0"/>
                <a:cs typeface="Times New Roman" panose="02020603050405020304" pitchFamily="18" charset="0"/>
              </a:rPr>
              <a:t>, 2016, Principales países compradores de productos </a:t>
            </a:r>
            <a:r>
              <a:rPr lang="es-EC" sz="1200" dirty="0" smtClean="0">
                <a:latin typeface="Arial" panose="020B0604020202020204" pitchFamily="34" charset="0"/>
                <a:ea typeface="Calibri" panose="020F0502020204030204" pitchFamily="34" charset="0"/>
                <a:cs typeface="Times New Roman" panose="02020603050405020304" pitchFamily="18" charset="0"/>
              </a:rPr>
              <a:t>chinos</a:t>
            </a:r>
            <a:endParaRPr lang="es-EC" sz="12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5557056"/>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C" dirty="0" smtClean="0"/>
              <a:t>Principales proveedores de productos para China </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744139864"/>
              </p:ext>
            </p:extLst>
          </p:nvPr>
        </p:nvGraphicFramePr>
        <p:xfrm>
          <a:off x="539552" y="1628800"/>
          <a:ext cx="6460173" cy="3703280"/>
        </p:xfrm>
        <a:graphic>
          <a:graphicData uri="http://schemas.openxmlformats.org/drawingml/2006/table">
            <a:tbl>
              <a:tblPr firstRow="1" firstCol="1" bandRow="1">
                <a:tableStyleId>{5C22544A-7EE6-4342-B048-85BDC9FD1C3A}</a:tableStyleId>
              </a:tblPr>
              <a:tblGrid>
                <a:gridCol w="2345373"/>
                <a:gridCol w="4114800"/>
              </a:tblGrid>
              <a:tr h="576064">
                <a:tc>
                  <a:txBody>
                    <a:bodyPr/>
                    <a:lstStyle/>
                    <a:p>
                      <a:pPr algn="ctr">
                        <a:lnSpc>
                          <a:spcPct val="150000"/>
                        </a:lnSpc>
                        <a:spcAft>
                          <a:spcPts val="0"/>
                        </a:spcAft>
                      </a:pPr>
                      <a:r>
                        <a:rPr lang="es-EC" sz="1800" dirty="0">
                          <a:effectLst/>
                        </a:rPr>
                        <a:t>País</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Valor importado 2015 (valores corrientes, millones de USD)</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576064">
                <a:tc>
                  <a:txBody>
                    <a:bodyPr/>
                    <a:lstStyle/>
                    <a:p>
                      <a:pPr algn="ctr">
                        <a:lnSpc>
                          <a:spcPct val="150000"/>
                        </a:lnSpc>
                        <a:spcAft>
                          <a:spcPts val="0"/>
                        </a:spcAft>
                      </a:pPr>
                      <a:r>
                        <a:rPr lang="es-EC" sz="1800" dirty="0">
                          <a:effectLst/>
                        </a:rPr>
                        <a:t>República de Corea</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174.563.830</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576064">
                <a:tc>
                  <a:txBody>
                    <a:bodyPr/>
                    <a:lstStyle/>
                    <a:p>
                      <a:pPr algn="ctr">
                        <a:lnSpc>
                          <a:spcPct val="150000"/>
                        </a:lnSpc>
                        <a:spcAft>
                          <a:spcPts val="0"/>
                        </a:spcAft>
                      </a:pPr>
                      <a:r>
                        <a:rPr lang="es-EC" sz="1800" dirty="0">
                          <a:effectLst/>
                        </a:rPr>
                        <a:t>Estados Unidos</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150.543.984</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576064">
                <a:tc>
                  <a:txBody>
                    <a:bodyPr/>
                    <a:lstStyle/>
                    <a:p>
                      <a:pPr algn="ctr">
                        <a:lnSpc>
                          <a:spcPct val="150000"/>
                        </a:lnSpc>
                        <a:spcAft>
                          <a:spcPts val="0"/>
                        </a:spcAft>
                      </a:pPr>
                      <a:r>
                        <a:rPr lang="es-EC" sz="1800" dirty="0" err="1">
                          <a:effectLst/>
                        </a:rPr>
                        <a:t>Taipei</a:t>
                      </a:r>
                      <a:r>
                        <a:rPr lang="es-EC" sz="1800" dirty="0">
                          <a:effectLst/>
                        </a:rPr>
                        <a:t> Chino</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144.980.999</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576064">
                <a:tc>
                  <a:txBody>
                    <a:bodyPr/>
                    <a:lstStyle/>
                    <a:p>
                      <a:pPr algn="ctr">
                        <a:lnSpc>
                          <a:spcPct val="150000"/>
                        </a:lnSpc>
                        <a:spcAft>
                          <a:spcPts val="0"/>
                        </a:spcAft>
                      </a:pPr>
                      <a:r>
                        <a:rPr lang="es-EC" sz="1800" dirty="0">
                          <a:effectLst/>
                        </a:rPr>
                        <a:t>China</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144.434.506</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576064">
                <a:tc>
                  <a:txBody>
                    <a:bodyPr/>
                    <a:lstStyle/>
                    <a:p>
                      <a:pPr algn="ctr">
                        <a:lnSpc>
                          <a:spcPct val="150000"/>
                        </a:lnSpc>
                        <a:spcAft>
                          <a:spcPts val="0"/>
                        </a:spcAft>
                      </a:pPr>
                      <a:r>
                        <a:rPr lang="es-EC" sz="1800">
                          <a:effectLst/>
                        </a:rPr>
                        <a:t>Japón</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143.092.949</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ángulo 4"/>
          <p:cNvSpPr/>
          <p:nvPr/>
        </p:nvSpPr>
        <p:spPr>
          <a:xfrm>
            <a:off x="477808" y="5445224"/>
            <a:ext cx="8229600" cy="275653"/>
          </a:xfrm>
          <a:prstGeom prst="rect">
            <a:avLst/>
          </a:prstGeom>
        </p:spPr>
        <p:txBody>
          <a:bodyPr wrap="square">
            <a:spAutoFit/>
          </a:bodyPr>
          <a:lstStyle/>
          <a:p>
            <a:pPr algn="just">
              <a:lnSpc>
                <a:spcPct val="107000"/>
              </a:lnSpc>
              <a:spcAft>
                <a:spcPts val="0"/>
              </a:spcAft>
            </a:pPr>
            <a:r>
              <a:rPr lang="es-EC" sz="1200" b="1" dirty="0">
                <a:latin typeface="Arial" panose="020B0604020202020204" pitchFamily="34" charset="0"/>
                <a:ea typeface="Calibri" panose="020F0502020204030204" pitchFamily="34" charset="0"/>
                <a:cs typeface="Times New Roman" panose="02020603050405020304" pitchFamily="18" charset="0"/>
              </a:rPr>
              <a:t>Fuente: </a:t>
            </a:r>
            <a:r>
              <a:rPr lang="es-EC" sz="1200" dirty="0" err="1">
                <a:latin typeface="Arial" panose="020B0604020202020204" pitchFamily="34" charset="0"/>
                <a:ea typeface="Calibri" panose="020F0502020204030204" pitchFamily="34" charset="0"/>
                <a:cs typeface="Times New Roman" panose="02020603050405020304" pitchFamily="18" charset="0"/>
              </a:rPr>
              <a:t>Trademaps</a:t>
            </a:r>
            <a:r>
              <a:rPr lang="es-EC" sz="1200" dirty="0">
                <a:latin typeface="Arial" panose="020B0604020202020204" pitchFamily="34" charset="0"/>
                <a:ea typeface="Calibri" panose="020F0502020204030204" pitchFamily="34" charset="0"/>
                <a:cs typeface="Times New Roman" panose="02020603050405020304" pitchFamily="18" charset="0"/>
              </a:rPr>
              <a:t>, 2016, Principales países proveedores de productos para </a:t>
            </a:r>
            <a:r>
              <a:rPr lang="es-EC" sz="1200" dirty="0" smtClean="0">
                <a:latin typeface="Arial" panose="020B0604020202020204" pitchFamily="34" charset="0"/>
                <a:ea typeface="Calibri" panose="020F0502020204030204" pitchFamily="34" charset="0"/>
                <a:cs typeface="Times New Roman" panose="02020603050405020304" pitchFamily="18" charset="0"/>
              </a:rPr>
              <a:t>China</a:t>
            </a:r>
          </a:p>
        </p:txBody>
      </p:sp>
    </p:spTree>
    <p:extLst>
      <p:ext uri="{BB962C8B-B14F-4D97-AF65-F5344CB8AC3E}">
        <p14:creationId xmlns:p14="http://schemas.microsoft.com/office/powerpoint/2010/main" val="1506671614"/>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sel 3">
            <a:hlinkClick r:id="rId3" action="ppaction://hlinksldjump"/>
          </p:cNvPr>
          <p:cNvSpPr/>
          <p:nvPr/>
        </p:nvSpPr>
        <p:spPr>
          <a:xfrm>
            <a:off x="683568" y="980728"/>
            <a:ext cx="7560840" cy="100811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Eurozona Perfil Macroeconómico</a:t>
            </a:r>
            <a:endParaRPr lang="es-EC" sz="3200" dirty="0"/>
          </a:p>
        </p:txBody>
      </p:sp>
      <p:sp>
        <p:nvSpPr>
          <p:cNvPr id="5" name="Bisel 4">
            <a:hlinkClick r:id="rId4" action="ppaction://hlinksldjump"/>
          </p:cNvPr>
          <p:cNvSpPr/>
          <p:nvPr/>
        </p:nvSpPr>
        <p:spPr>
          <a:xfrm>
            <a:off x="683568" y="3573016"/>
            <a:ext cx="7560840" cy="100811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Eurozona Perfil Comercial</a:t>
            </a:r>
            <a:endParaRPr lang="es-EC" sz="3200" dirty="0"/>
          </a:p>
        </p:txBody>
      </p:sp>
    </p:spTree>
    <p:extLst>
      <p:ext uri="{BB962C8B-B14F-4D97-AF65-F5344CB8AC3E}">
        <p14:creationId xmlns:p14="http://schemas.microsoft.com/office/powerpoint/2010/main" val="2700388225"/>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t>Producto Interno Bruto</a:t>
            </a:r>
            <a:endParaRPr lang="es-EC" dirty="0"/>
          </a:p>
        </p:txBody>
      </p:sp>
      <p:graphicFrame>
        <p:nvGraphicFramePr>
          <p:cNvPr id="5" name="Gráfico 4"/>
          <p:cNvGraphicFramePr/>
          <p:nvPr>
            <p:extLst>
              <p:ext uri="{D42A27DB-BD31-4B8C-83A1-F6EECF244321}">
                <p14:modId xmlns:p14="http://schemas.microsoft.com/office/powerpoint/2010/main" val="948717536"/>
              </p:ext>
            </p:extLst>
          </p:nvPr>
        </p:nvGraphicFramePr>
        <p:xfrm>
          <a:off x="390364" y="1196752"/>
          <a:ext cx="8363272" cy="438762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457200" y="5584378"/>
            <a:ext cx="8392968" cy="442750"/>
          </a:xfrm>
          <a:prstGeom prst="rect">
            <a:avLst/>
          </a:prstGeom>
        </p:spPr>
        <p:txBody>
          <a:bodyPr wrap="square">
            <a:spAutoFit/>
          </a:bodyPr>
          <a:lstStyle/>
          <a:p>
            <a:pPr algn="just">
              <a:spcAft>
                <a:spcPts val="0"/>
              </a:spcAft>
            </a:pPr>
            <a:r>
              <a:rPr lang="es-EC" sz="1100" b="1" i="1" dirty="0">
                <a:latin typeface="Arial" panose="020B0604020202020204" pitchFamily="34" charset="0"/>
                <a:ea typeface="Calibri" panose="020F0502020204030204" pitchFamily="34" charset="0"/>
              </a:rPr>
              <a:t>Gráfico </a:t>
            </a:r>
            <a:r>
              <a:rPr lang="es-EC" sz="1100" b="1" i="1" dirty="0" smtClean="0">
                <a:latin typeface="Arial" panose="020B0604020202020204" pitchFamily="34" charset="0"/>
                <a:ea typeface="Calibri" panose="020F0502020204030204" pitchFamily="34" charset="0"/>
              </a:rPr>
              <a:t>9.</a:t>
            </a:r>
            <a:r>
              <a:rPr lang="es-EC" sz="1100" b="1" dirty="0" smtClean="0">
                <a:latin typeface="Arial" panose="020B0604020202020204" pitchFamily="34" charset="0"/>
                <a:ea typeface="Calibri" panose="020F0502020204030204" pitchFamily="34" charset="0"/>
              </a:rPr>
              <a:t> </a:t>
            </a:r>
            <a:r>
              <a:rPr lang="es-EC" sz="1100" b="1" dirty="0">
                <a:latin typeface="Arial" panose="020B0604020202020204" pitchFamily="34" charset="0"/>
                <a:ea typeface="Calibri" panose="020F0502020204030204" pitchFamily="34" charset="0"/>
              </a:rPr>
              <a:t>Evolución PIB total Eurozona 2010-2015 (valores nominales, billones de dólares)</a:t>
            </a:r>
          </a:p>
          <a:p>
            <a:pPr algn="just">
              <a:lnSpc>
                <a:spcPct val="107000"/>
              </a:lnSpc>
              <a:spcAft>
                <a:spcPts val="0"/>
              </a:spcAft>
            </a:pPr>
            <a:r>
              <a:rPr lang="es-EC" sz="1100" b="1" dirty="0">
                <a:latin typeface="Arial" panose="020B0604020202020204" pitchFamily="34" charset="0"/>
                <a:ea typeface="Calibri" panose="020F0502020204030204" pitchFamily="34" charset="0"/>
                <a:cs typeface="Times New Roman" panose="02020603050405020304" pitchFamily="18" charset="0"/>
              </a:rPr>
              <a:t>Fuente: </a:t>
            </a:r>
            <a:r>
              <a:rPr lang="es-EC" sz="1100" dirty="0">
                <a:latin typeface="Arial" panose="020B0604020202020204" pitchFamily="34" charset="0"/>
                <a:ea typeface="Calibri" panose="020F0502020204030204" pitchFamily="34" charset="0"/>
                <a:cs typeface="Times New Roman" panose="02020603050405020304" pitchFamily="18" charset="0"/>
              </a:rPr>
              <a:t>Banco Mundial, 2016, Evolución PIB total Eurozona </a:t>
            </a:r>
          </a:p>
        </p:txBody>
      </p:sp>
    </p:spTree>
    <p:extLst>
      <p:ext uri="{BB962C8B-B14F-4D97-AF65-F5344CB8AC3E}">
        <p14:creationId xmlns:p14="http://schemas.microsoft.com/office/powerpoint/2010/main" val="2797632255"/>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116632"/>
            <a:ext cx="8229600" cy="1143000"/>
          </a:xfrm>
        </p:spPr>
        <p:txBody>
          <a:bodyPr/>
          <a:lstStyle/>
          <a:p>
            <a:r>
              <a:rPr lang="es-EC" dirty="0" smtClean="0"/>
              <a:t>Composición del PIB por sector</a:t>
            </a:r>
            <a:endParaRPr lang="es-EC" dirty="0"/>
          </a:p>
        </p:txBody>
      </p:sp>
      <p:graphicFrame>
        <p:nvGraphicFramePr>
          <p:cNvPr id="6" name="Gráfico 5"/>
          <p:cNvGraphicFramePr/>
          <p:nvPr>
            <p:extLst>
              <p:ext uri="{D42A27DB-BD31-4B8C-83A1-F6EECF244321}">
                <p14:modId xmlns:p14="http://schemas.microsoft.com/office/powerpoint/2010/main" val="3070889643"/>
              </p:ext>
            </p:extLst>
          </p:nvPr>
        </p:nvGraphicFramePr>
        <p:xfrm>
          <a:off x="251520" y="909806"/>
          <a:ext cx="8640960" cy="481918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971600" y="5719813"/>
            <a:ext cx="4572000" cy="442750"/>
          </a:xfrm>
          <a:prstGeom prst="rect">
            <a:avLst/>
          </a:prstGeom>
        </p:spPr>
        <p:txBody>
          <a:bodyPr>
            <a:spAutoFit/>
          </a:bodyPr>
          <a:lstStyle/>
          <a:p>
            <a:pPr algn="just">
              <a:spcAft>
                <a:spcPts val="0"/>
              </a:spcAft>
            </a:pPr>
            <a:r>
              <a:rPr lang="es-EC" sz="1100" b="1" i="1" dirty="0">
                <a:latin typeface="Arial" panose="020B0604020202020204" pitchFamily="34" charset="0"/>
                <a:ea typeface="Calibri" panose="020F0502020204030204" pitchFamily="34" charset="0"/>
              </a:rPr>
              <a:t>Gráfico </a:t>
            </a:r>
            <a:r>
              <a:rPr lang="es-EC" sz="1100" b="1" i="1" dirty="0" smtClean="0">
                <a:latin typeface="Arial" panose="020B0604020202020204" pitchFamily="34" charset="0"/>
                <a:ea typeface="Calibri" panose="020F0502020204030204" pitchFamily="34" charset="0"/>
              </a:rPr>
              <a:t>10.</a:t>
            </a:r>
            <a:r>
              <a:rPr lang="es-EC" sz="1100" b="1" dirty="0" smtClean="0">
                <a:latin typeface="Arial" panose="020B0604020202020204" pitchFamily="34" charset="0"/>
                <a:ea typeface="Calibri" panose="020F0502020204030204" pitchFamily="34" charset="0"/>
              </a:rPr>
              <a:t> </a:t>
            </a:r>
            <a:r>
              <a:rPr lang="es-EC" sz="1100" b="1" dirty="0">
                <a:latin typeface="Arial" panose="020B0604020202020204" pitchFamily="34" charset="0"/>
                <a:ea typeface="Calibri" panose="020F0502020204030204" pitchFamily="34" charset="0"/>
              </a:rPr>
              <a:t>Composición del PIB por sector Eurozona 2015 </a:t>
            </a:r>
          </a:p>
          <a:p>
            <a:pPr algn="just">
              <a:lnSpc>
                <a:spcPct val="107000"/>
              </a:lnSpc>
              <a:spcAft>
                <a:spcPts val="0"/>
              </a:spcAft>
            </a:pPr>
            <a:r>
              <a:rPr lang="es-EC" sz="1100" b="1" dirty="0">
                <a:latin typeface="Arial" panose="020B0604020202020204" pitchFamily="34" charset="0"/>
                <a:ea typeface="Calibri" panose="020F0502020204030204" pitchFamily="34" charset="0"/>
                <a:cs typeface="Times New Roman" panose="02020603050405020304" pitchFamily="18" charset="0"/>
              </a:rPr>
              <a:t>Fuente: </a:t>
            </a:r>
            <a:r>
              <a:rPr lang="es-EC" sz="1100" dirty="0">
                <a:latin typeface="Arial" panose="020B0604020202020204" pitchFamily="34" charset="0"/>
                <a:ea typeface="Calibri" panose="020F0502020204030204" pitchFamily="34" charset="0"/>
                <a:cs typeface="Times New Roman" panose="02020603050405020304" pitchFamily="18" charset="0"/>
              </a:rPr>
              <a:t>CIA </a:t>
            </a:r>
            <a:r>
              <a:rPr lang="es-EC" sz="1100" dirty="0" err="1">
                <a:latin typeface="Arial" panose="020B0604020202020204" pitchFamily="34" charset="0"/>
                <a:ea typeface="Calibri" panose="020F0502020204030204" pitchFamily="34" charset="0"/>
                <a:cs typeface="Times New Roman" panose="02020603050405020304" pitchFamily="18" charset="0"/>
              </a:rPr>
              <a:t>Factbook</a:t>
            </a:r>
            <a:r>
              <a:rPr lang="es-EC" sz="1100" dirty="0">
                <a:latin typeface="Arial" panose="020B0604020202020204" pitchFamily="34" charset="0"/>
                <a:ea typeface="Calibri" panose="020F0502020204030204" pitchFamily="34" charset="0"/>
                <a:cs typeface="Times New Roman" panose="02020603050405020304" pitchFamily="18" charset="0"/>
              </a:rPr>
              <a:t>, </a:t>
            </a:r>
            <a:r>
              <a:rPr lang="es-EC" sz="1100" dirty="0" smtClean="0">
                <a:latin typeface="Arial" panose="020B0604020202020204" pitchFamily="34" charset="0"/>
                <a:ea typeface="Calibri" panose="020F0502020204030204" pitchFamily="34" charset="0"/>
                <a:cs typeface="Times New Roman" panose="02020603050405020304" pitchFamily="18" charset="0"/>
              </a:rPr>
              <a:t>2016</a:t>
            </a:r>
            <a:endParaRPr lang="es-EC" sz="11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1538974"/>
      </p:ext>
    </p:extLst>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hlinkClick r:id="rId3" action="ppaction://hlinksldjump"/>
              </a:rPr>
              <a:t>Moneda oficial</a:t>
            </a:r>
            <a:endParaRPr lang="es-EC" dirty="0"/>
          </a:p>
        </p:txBody>
      </p:sp>
      <p:sp>
        <p:nvSpPr>
          <p:cNvPr id="5" name="Rectángulo 4"/>
          <p:cNvSpPr/>
          <p:nvPr/>
        </p:nvSpPr>
        <p:spPr>
          <a:xfrm>
            <a:off x="1331640" y="5733256"/>
            <a:ext cx="7560840" cy="442750"/>
          </a:xfrm>
          <a:prstGeom prst="rect">
            <a:avLst/>
          </a:prstGeom>
        </p:spPr>
        <p:txBody>
          <a:bodyPr wrap="square">
            <a:spAutoFit/>
          </a:bodyPr>
          <a:lstStyle/>
          <a:p>
            <a:pPr algn="just">
              <a:spcAft>
                <a:spcPts val="0"/>
              </a:spcAft>
            </a:pPr>
            <a:r>
              <a:rPr lang="es-EC" sz="1100" b="1" dirty="0">
                <a:latin typeface="Arial" panose="020B0604020202020204" pitchFamily="34" charset="0"/>
                <a:ea typeface="Calibri" panose="020F0502020204030204" pitchFamily="34" charset="0"/>
              </a:rPr>
              <a:t>Gráfico </a:t>
            </a:r>
            <a:r>
              <a:rPr lang="es-EC" sz="1100" b="1" dirty="0" smtClean="0">
                <a:latin typeface="Arial" panose="020B0604020202020204" pitchFamily="34" charset="0"/>
                <a:ea typeface="Calibri" panose="020F0502020204030204" pitchFamily="34" charset="0"/>
              </a:rPr>
              <a:t>11. </a:t>
            </a:r>
            <a:r>
              <a:rPr lang="es-EC" sz="1100" b="1" dirty="0">
                <a:latin typeface="Arial" panose="020B0604020202020204" pitchFamily="34" charset="0"/>
                <a:ea typeface="Calibri" panose="020F0502020204030204" pitchFamily="34" charset="0"/>
              </a:rPr>
              <a:t>Cotización media </a:t>
            </a:r>
            <a:r>
              <a:rPr lang="es-EC" sz="1100" b="1" dirty="0" smtClean="0">
                <a:latin typeface="Arial" panose="020B0604020202020204" pitchFamily="34" charset="0"/>
                <a:ea typeface="Calibri" panose="020F0502020204030204" pitchFamily="34" charset="0"/>
              </a:rPr>
              <a:t>Dólar/Euro </a:t>
            </a:r>
            <a:r>
              <a:rPr lang="es-EC" sz="1100" b="1" dirty="0">
                <a:latin typeface="Arial" panose="020B0604020202020204" pitchFamily="34" charset="0"/>
                <a:ea typeface="Calibri" panose="020F0502020204030204" pitchFamily="34" charset="0"/>
              </a:rPr>
              <a:t>2010-2015 (última cotización anual)</a:t>
            </a:r>
          </a:p>
          <a:p>
            <a:pPr algn="just">
              <a:lnSpc>
                <a:spcPct val="107000"/>
              </a:lnSpc>
              <a:spcAft>
                <a:spcPts val="0"/>
              </a:spcAft>
            </a:pPr>
            <a:r>
              <a:rPr lang="es-EC" sz="1100" b="1" dirty="0">
                <a:latin typeface="Arial" panose="020B0604020202020204" pitchFamily="34" charset="0"/>
                <a:ea typeface="Calibri" panose="020F0502020204030204" pitchFamily="34" charset="0"/>
                <a:cs typeface="Times New Roman" panose="02020603050405020304" pitchFamily="18" charset="0"/>
              </a:rPr>
              <a:t>Fuente: </a:t>
            </a:r>
            <a:r>
              <a:rPr lang="es-EC" sz="1100" dirty="0">
                <a:latin typeface="Arial" panose="020B0604020202020204" pitchFamily="34" charset="0"/>
                <a:ea typeface="Calibri" panose="020F0502020204030204" pitchFamily="34" charset="0"/>
                <a:cs typeface="Times New Roman" panose="02020603050405020304" pitchFamily="18" charset="0"/>
              </a:rPr>
              <a:t>FOREX, </a:t>
            </a:r>
            <a:r>
              <a:rPr lang="es-EC" sz="1100" dirty="0" err="1">
                <a:latin typeface="Arial" panose="020B0604020202020204" pitchFamily="34" charset="0"/>
                <a:ea typeface="Calibri" panose="020F0502020204030204" pitchFamily="34" charset="0"/>
                <a:cs typeface="Times New Roman" panose="02020603050405020304" pitchFamily="18" charset="0"/>
              </a:rPr>
              <a:t>Investing</a:t>
            </a:r>
            <a:r>
              <a:rPr lang="es-EC" sz="1100" dirty="0">
                <a:latin typeface="Arial" panose="020B0604020202020204" pitchFamily="34" charset="0"/>
                <a:ea typeface="Calibri" panose="020F0502020204030204" pitchFamily="34" charset="0"/>
                <a:cs typeface="Times New Roman" panose="02020603050405020304" pitchFamily="18" charset="0"/>
              </a:rPr>
              <a:t>, Cotización media </a:t>
            </a:r>
            <a:r>
              <a:rPr lang="es-EC" sz="1100" dirty="0" smtClean="0">
                <a:latin typeface="Arial" panose="020B0604020202020204" pitchFamily="34" charset="0"/>
                <a:ea typeface="Calibri" panose="020F0502020204030204" pitchFamily="34" charset="0"/>
                <a:cs typeface="Times New Roman" panose="02020603050405020304" pitchFamily="18" charset="0"/>
              </a:rPr>
              <a:t>Dólar/ Euro</a:t>
            </a:r>
            <a:endParaRPr lang="es-EC" sz="11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825969170"/>
              </p:ext>
            </p:extLst>
          </p:nvPr>
        </p:nvGraphicFramePr>
        <p:xfrm>
          <a:off x="251520" y="1395944"/>
          <a:ext cx="8640960" cy="4337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4707170"/>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2571744"/>
            <a:ext cx="8229600" cy="2019110"/>
          </a:xfrm>
        </p:spPr>
        <p:txBody>
          <a:bodyPr/>
          <a:lstStyle/>
          <a:p>
            <a:pPr algn="just"/>
            <a:r>
              <a:rPr lang="es-EC" dirty="0"/>
              <a:t>Analizar la influencia del tipo de cambio chino en el precio de importación al G3.</a:t>
            </a:r>
          </a:p>
        </p:txBody>
      </p:sp>
      <p:sp>
        <p:nvSpPr>
          <p:cNvPr id="2" name="1 Título"/>
          <p:cNvSpPr>
            <a:spLocks noGrp="1"/>
          </p:cNvSpPr>
          <p:nvPr>
            <p:ph type="title"/>
          </p:nvPr>
        </p:nvSpPr>
        <p:spPr/>
        <p:txBody>
          <a:bodyPr/>
          <a:lstStyle/>
          <a:p>
            <a:r>
              <a:rPr lang="es-EC" dirty="0" smtClean="0"/>
              <a:t>Objetivo</a:t>
            </a:r>
            <a:endParaRPr lang="es-EC" dirty="0"/>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125760"/>
            <a:ext cx="8229600" cy="1143000"/>
          </a:xfrm>
        </p:spPr>
        <p:txBody>
          <a:bodyPr/>
          <a:lstStyle/>
          <a:p>
            <a:r>
              <a:rPr lang="es-EC" dirty="0" smtClean="0"/>
              <a:t>Exportaciones </a:t>
            </a:r>
            <a:endParaRPr lang="es-EC" dirty="0"/>
          </a:p>
        </p:txBody>
      </p:sp>
      <p:graphicFrame>
        <p:nvGraphicFramePr>
          <p:cNvPr id="4" name="Gráfico 3"/>
          <p:cNvGraphicFramePr/>
          <p:nvPr>
            <p:extLst>
              <p:ext uri="{D42A27DB-BD31-4B8C-83A1-F6EECF244321}">
                <p14:modId xmlns:p14="http://schemas.microsoft.com/office/powerpoint/2010/main" val="315531232"/>
              </p:ext>
            </p:extLst>
          </p:nvPr>
        </p:nvGraphicFramePr>
        <p:xfrm>
          <a:off x="476662" y="1196752"/>
          <a:ext cx="8379246" cy="445963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467544" y="5661248"/>
            <a:ext cx="8379246" cy="410882"/>
          </a:xfrm>
          <a:prstGeom prst="rect">
            <a:avLst/>
          </a:prstGeom>
        </p:spPr>
        <p:txBody>
          <a:bodyPr wrap="square">
            <a:spAutoFit/>
          </a:bodyPr>
          <a:lstStyle/>
          <a:p>
            <a:pPr algn="just">
              <a:spcAft>
                <a:spcPts val="0"/>
              </a:spcAft>
            </a:pPr>
            <a:r>
              <a:rPr lang="es-EC" sz="1000" b="1" i="1" dirty="0">
                <a:latin typeface="Arial" panose="020B0604020202020204" pitchFamily="34" charset="0"/>
                <a:ea typeface="Calibri" panose="020F0502020204030204" pitchFamily="34" charset="0"/>
              </a:rPr>
              <a:t>Gráfico </a:t>
            </a:r>
            <a:r>
              <a:rPr lang="es-EC" sz="1000" b="1" i="1" dirty="0" smtClean="0">
                <a:latin typeface="Arial" panose="020B0604020202020204" pitchFamily="34" charset="0"/>
                <a:ea typeface="Calibri" panose="020F0502020204030204" pitchFamily="34" charset="0"/>
              </a:rPr>
              <a:t>14.</a:t>
            </a:r>
            <a:r>
              <a:rPr lang="es-EC" sz="1000" b="1" dirty="0" smtClean="0">
                <a:latin typeface="Arial" panose="020B0604020202020204" pitchFamily="34" charset="0"/>
                <a:ea typeface="Calibri" panose="020F0502020204030204" pitchFamily="34" charset="0"/>
              </a:rPr>
              <a:t> </a:t>
            </a:r>
            <a:r>
              <a:rPr lang="es-EC" sz="1000" b="1" dirty="0">
                <a:latin typeface="Arial" panose="020B0604020202020204" pitchFamily="34" charset="0"/>
                <a:ea typeface="Calibri" panose="020F0502020204030204" pitchFamily="34" charset="0"/>
              </a:rPr>
              <a:t>Evolución exportaciones Eurozona 2010-2015 (a precios actuales, billones de dólares)</a:t>
            </a:r>
          </a:p>
          <a:p>
            <a:pPr algn="just">
              <a:lnSpc>
                <a:spcPct val="107000"/>
              </a:lnSpc>
              <a:spcAft>
                <a:spcPts val="0"/>
              </a:spcAft>
            </a:pPr>
            <a:r>
              <a:rPr lang="es-EC" sz="1000" b="1" dirty="0">
                <a:latin typeface="Arial" panose="020B0604020202020204" pitchFamily="34" charset="0"/>
                <a:ea typeface="Calibri" panose="020F0502020204030204" pitchFamily="34" charset="0"/>
                <a:cs typeface="Times New Roman" panose="02020603050405020304" pitchFamily="18" charset="0"/>
              </a:rPr>
              <a:t>Fuente: </a:t>
            </a:r>
            <a:r>
              <a:rPr lang="es-EC" sz="1000" dirty="0">
                <a:latin typeface="Arial" panose="020B0604020202020204" pitchFamily="34" charset="0"/>
                <a:ea typeface="Calibri" panose="020F0502020204030204" pitchFamily="34" charset="0"/>
                <a:cs typeface="Times New Roman" panose="02020603050405020304" pitchFamily="18" charset="0"/>
              </a:rPr>
              <a:t>Banco Mundial, 2016, Evolución de las exportaciones Eurozona </a:t>
            </a:r>
          </a:p>
        </p:txBody>
      </p:sp>
    </p:spTree>
    <p:extLst>
      <p:ext uri="{BB962C8B-B14F-4D97-AF65-F5344CB8AC3E}">
        <p14:creationId xmlns:p14="http://schemas.microsoft.com/office/powerpoint/2010/main" val="4289510740"/>
      </p:ext>
    </p:extLst>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t>Importaciones</a:t>
            </a:r>
            <a:endParaRPr lang="es-EC" dirty="0"/>
          </a:p>
        </p:txBody>
      </p:sp>
      <p:graphicFrame>
        <p:nvGraphicFramePr>
          <p:cNvPr id="4" name="Gráfico 3"/>
          <p:cNvGraphicFramePr/>
          <p:nvPr>
            <p:extLst>
              <p:ext uri="{D42A27DB-BD31-4B8C-83A1-F6EECF244321}">
                <p14:modId xmlns:p14="http://schemas.microsoft.com/office/powerpoint/2010/main" val="2681187066"/>
              </p:ext>
            </p:extLst>
          </p:nvPr>
        </p:nvGraphicFramePr>
        <p:xfrm>
          <a:off x="437798" y="1268760"/>
          <a:ext cx="838267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437798" y="5661248"/>
            <a:ext cx="8382674" cy="563680"/>
          </a:xfrm>
          <a:prstGeom prst="rect">
            <a:avLst/>
          </a:prstGeom>
        </p:spPr>
        <p:txBody>
          <a:bodyPr wrap="square">
            <a:spAutoFit/>
          </a:bodyPr>
          <a:lstStyle/>
          <a:p>
            <a:pPr algn="just">
              <a:spcAft>
                <a:spcPts val="0"/>
              </a:spcAft>
            </a:pPr>
            <a:r>
              <a:rPr lang="es-EC" sz="900" b="1" i="1" dirty="0">
                <a:latin typeface="Arial" panose="020B0604020202020204" pitchFamily="34" charset="0"/>
                <a:ea typeface="Calibri" panose="020F0502020204030204" pitchFamily="34" charset="0"/>
              </a:rPr>
              <a:t>Gráfico </a:t>
            </a:r>
            <a:r>
              <a:rPr lang="es-EC" sz="900" b="1" i="1" dirty="0" smtClean="0">
                <a:latin typeface="Arial" panose="020B0604020202020204" pitchFamily="34" charset="0"/>
                <a:ea typeface="Calibri" panose="020F0502020204030204" pitchFamily="34" charset="0"/>
              </a:rPr>
              <a:t>15.</a:t>
            </a:r>
            <a:r>
              <a:rPr lang="es-EC" sz="900" b="1" dirty="0" smtClean="0">
                <a:latin typeface="Arial" panose="020B0604020202020204" pitchFamily="34" charset="0"/>
                <a:ea typeface="Calibri" panose="020F0502020204030204" pitchFamily="34" charset="0"/>
              </a:rPr>
              <a:t> </a:t>
            </a:r>
            <a:r>
              <a:rPr lang="es-EC" sz="900" b="1" dirty="0">
                <a:latin typeface="Arial" panose="020B0604020202020204" pitchFamily="34" charset="0"/>
                <a:ea typeface="Calibri" panose="020F0502020204030204" pitchFamily="34" charset="0"/>
              </a:rPr>
              <a:t>Evolución importaciones Eurozona 2010-2015 (a precios actuales, billones de dólares)</a:t>
            </a:r>
          </a:p>
          <a:p>
            <a:pPr algn="just">
              <a:lnSpc>
                <a:spcPct val="107000"/>
              </a:lnSpc>
              <a:spcAft>
                <a:spcPts val="0"/>
              </a:spcAft>
            </a:pPr>
            <a:r>
              <a:rPr lang="es-EC" sz="900" b="1" dirty="0">
                <a:latin typeface="Arial" panose="020B0604020202020204" pitchFamily="34" charset="0"/>
                <a:ea typeface="Calibri" panose="020F0502020204030204" pitchFamily="34" charset="0"/>
                <a:cs typeface="Times New Roman" panose="02020603050405020304" pitchFamily="18" charset="0"/>
              </a:rPr>
              <a:t>Fuente: </a:t>
            </a:r>
            <a:r>
              <a:rPr lang="es-EC" sz="900" dirty="0">
                <a:latin typeface="Arial" panose="020B0604020202020204" pitchFamily="34" charset="0"/>
                <a:ea typeface="Calibri" panose="020F0502020204030204" pitchFamily="34" charset="0"/>
                <a:cs typeface="Times New Roman" panose="02020603050405020304" pitchFamily="18" charset="0"/>
              </a:rPr>
              <a:t>Banco Mundial, 2016, Evolución importaciones Eurozona </a:t>
            </a:r>
          </a:p>
          <a:p>
            <a:endParaRPr lang="es-EC" sz="1200" dirty="0"/>
          </a:p>
        </p:txBody>
      </p:sp>
    </p:spTree>
    <p:extLst>
      <p:ext uri="{BB962C8B-B14F-4D97-AF65-F5344CB8AC3E}">
        <p14:creationId xmlns:p14="http://schemas.microsoft.com/office/powerpoint/2010/main" val="4281176923"/>
      </p:ext>
    </p:extLst>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C" dirty="0" smtClean="0"/>
              <a:t>Principales Productos Importados por Eurozona del mundo </a:t>
            </a:r>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1593205151"/>
              </p:ext>
            </p:extLst>
          </p:nvPr>
        </p:nvGraphicFramePr>
        <p:xfrm>
          <a:off x="323528" y="1628800"/>
          <a:ext cx="8496944" cy="3440821"/>
        </p:xfrm>
        <a:graphic>
          <a:graphicData uri="http://schemas.openxmlformats.org/drawingml/2006/table">
            <a:tbl>
              <a:tblPr firstRow="1" firstCol="1" bandRow="1">
                <a:tableStyleId>{5C22544A-7EE6-4342-B048-85BDC9FD1C3A}</a:tableStyleId>
              </a:tblPr>
              <a:tblGrid>
                <a:gridCol w="4983287"/>
                <a:gridCol w="3513657"/>
              </a:tblGrid>
              <a:tr h="387043">
                <a:tc>
                  <a:txBody>
                    <a:bodyPr/>
                    <a:lstStyle/>
                    <a:p>
                      <a:pPr algn="ctr">
                        <a:lnSpc>
                          <a:spcPct val="150000"/>
                        </a:lnSpc>
                        <a:spcAft>
                          <a:spcPts val="0"/>
                        </a:spcAft>
                      </a:pPr>
                      <a:r>
                        <a:rPr lang="es-EC" sz="1600" dirty="0">
                          <a:effectLst/>
                        </a:rPr>
                        <a:t>Producto</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Valor corriente al 2015 (millones de USD)</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774086">
                <a:tc>
                  <a:txBody>
                    <a:bodyPr/>
                    <a:lstStyle/>
                    <a:p>
                      <a:pPr algn="l">
                        <a:lnSpc>
                          <a:spcPct val="150000"/>
                        </a:lnSpc>
                        <a:spcAft>
                          <a:spcPts val="0"/>
                        </a:spcAft>
                      </a:pPr>
                      <a:r>
                        <a:rPr lang="es-EC" sz="1600">
                          <a:effectLst/>
                        </a:rPr>
                        <a:t>CAP 84 - Maquinas, reactores nucleares, calderas, aparatos y artefactos mecánicos.</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607.889.177</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774086">
                <a:tc>
                  <a:txBody>
                    <a:bodyPr/>
                    <a:lstStyle/>
                    <a:p>
                      <a:pPr algn="l">
                        <a:lnSpc>
                          <a:spcPct val="150000"/>
                        </a:lnSpc>
                        <a:spcAft>
                          <a:spcPts val="0"/>
                        </a:spcAft>
                      </a:pPr>
                      <a:r>
                        <a:rPr lang="es-EC" sz="1600">
                          <a:effectLst/>
                        </a:rPr>
                        <a:t>CAP 27 - Combustibles minerales, aceites minerales y productos de su destilación</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563.441.340</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87043">
                <a:tc>
                  <a:txBody>
                    <a:bodyPr/>
                    <a:lstStyle/>
                    <a:p>
                      <a:pPr algn="l">
                        <a:lnSpc>
                          <a:spcPct val="150000"/>
                        </a:lnSpc>
                        <a:spcAft>
                          <a:spcPts val="0"/>
                        </a:spcAft>
                      </a:pPr>
                      <a:r>
                        <a:rPr lang="es-EC" sz="1600">
                          <a:effectLst/>
                        </a:rPr>
                        <a:t>CAP 85 - Máquinas, aparatos y material eléctrico</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528.268.218</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87043">
                <a:tc>
                  <a:txBody>
                    <a:bodyPr/>
                    <a:lstStyle/>
                    <a:p>
                      <a:pPr algn="l">
                        <a:lnSpc>
                          <a:spcPct val="150000"/>
                        </a:lnSpc>
                        <a:spcAft>
                          <a:spcPts val="0"/>
                        </a:spcAft>
                      </a:pPr>
                      <a:r>
                        <a:rPr lang="es-EC" sz="1600">
                          <a:effectLst/>
                        </a:rPr>
                        <a:t>CAP 87 - Vehículos automóviles, tractores</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a:effectLst/>
                        </a:rPr>
                        <a:t>501.607.751</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87043">
                <a:tc>
                  <a:txBody>
                    <a:bodyPr/>
                    <a:lstStyle/>
                    <a:p>
                      <a:pPr algn="l">
                        <a:lnSpc>
                          <a:spcPct val="150000"/>
                        </a:lnSpc>
                        <a:spcAft>
                          <a:spcPts val="0"/>
                        </a:spcAft>
                      </a:pPr>
                      <a:r>
                        <a:rPr lang="es-EC" sz="1600">
                          <a:effectLst/>
                        </a:rPr>
                        <a:t>CAP 30 – Productos farmacéuticos </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241.965.086</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Rectángulo 5"/>
          <p:cNvSpPr/>
          <p:nvPr/>
        </p:nvSpPr>
        <p:spPr>
          <a:xfrm>
            <a:off x="323528" y="5054009"/>
            <a:ext cx="8496944" cy="275653"/>
          </a:xfrm>
          <a:prstGeom prst="rect">
            <a:avLst/>
          </a:prstGeom>
        </p:spPr>
        <p:txBody>
          <a:bodyPr wrap="square">
            <a:spAutoFit/>
          </a:bodyPr>
          <a:lstStyle/>
          <a:p>
            <a:pPr algn="just">
              <a:lnSpc>
                <a:spcPct val="107000"/>
              </a:lnSpc>
              <a:spcAft>
                <a:spcPts val="0"/>
              </a:spcAft>
            </a:pPr>
            <a:r>
              <a:rPr lang="es-EC" sz="1200" b="1" dirty="0">
                <a:latin typeface="Arial" panose="020B0604020202020204" pitchFamily="34" charset="0"/>
                <a:ea typeface="Calibri" panose="020F0502020204030204" pitchFamily="34" charset="0"/>
                <a:cs typeface="Times New Roman" panose="02020603050405020304" pitchFamily="18" charset="0"/>
              </a:rPr>
              <a:t>Fuente: </a:t>
            </a:r>
            <a:r>
              <a:rPr lang="es-EC" sz="1200" dirty="0">
                <a:latin typeface="Arial" panose="020B0604020202020204" pitchFamily="34" charset="0"/>
                <a:ea typeface="Calibri" panose="020F0502020204030204" pitchFamily="34" charset="0"/>
                <a:cs typeface="Times New Roman" panose="02020603050405020304" pitchFamily="18" charset="0"/>
              </a:rPr>
              <a:t>Banco Mundial, 2016, Principales productos importados por la Eurozona </a:t>
            </a:r>
          </a:p>
        </p:txBody>
      </p:sp>
    </p:spTree>
    <p:extLst>
      <p:ext uri="{BB962C8B-B14F-4D97-AF65-F5344CB8AC3E}">
        <p14:creationId xmlns:p14="http://schemas.microsoft.com/office/powerpoint/2010/main" val="1646378570"/>
      </p:ext>
    </p:extLst>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C" dirty="0" smtClean="0"/>
              <a:t>Principales Productos Exportados por Eurozona al mundo </a:t>
            </a:r>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3733504115"/>
              </p:ext>
            </p:extLst>
          </p:nvPr>
        </p:nvGraphicFramePr>
        <p:xfrm>
          <a:off x="457200" y="1628800"/>
          <a:ext cx="8229600" cy="3672407"/>
        </p:xfrm>
        <a:graphic>
          <a:graphicData uri="http://schemas.openxmlformats.org/drawingml/2006/table">
            <a:tbl>
              <a:tblPr firstRow="1" firstCol="1" bandRow="1">
                <a:tableStyleId>{5C22544A-7EE6-4342-B048-85BDC9FD1C3A}</a:tableStyleId>
              </a:tblPr>
              <a:tblGrid>
                <a:gridCol w="4114800"/>
                <a:gridCol w="4114800"/>
              </a:tblGrid>
              <a:tr h="590286">
                <a:tc>
                  <a:txBody>
                    <a:bodyPr/>
                    <a:lstStyle/>
                    <a:p>
                      <a:pPr algn="ctr">
                        <a:lnSpc>
                          <a:spcPct val="115000"/>
                        </a:lnSpc>
                        <a:spcAft>
                          <a:spcPts val="0"/>
                        </a:spcAft>
                      </a:pPr>
                      <a:r>
                        <a:rPr lang="es-EC" sz="1600" dirty="0">
                          <a:effectLst/>
                        </a:rPr>
                        <a:t>Producto</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Valor exportado al 2015 (millones de USD)</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890321">
                <a:tc>
                  <a:txBody>
                    <a:bodyPr/>
                    <a:lstStyle/>
                    <a:p>
                      <a:pPr algn="l">
                        <a:lnSpc>
                          <a:spcPct val="115000"/>
                        </a:lnSpc>
                        <a:spcAft>
                          <a:spcPts val="0"/>
                        </a:spcAft>
                      </a:pPr>
                      <a:r>
                        <a:rPr lang="es-EC" sz="1600" dirty="0">
                          <a:effectLst/>
                        </a:rPr>
                        <a:t>CAP 84 Máquinas, reactores nucleares, calderas, aparatos y artefactos mecánicos</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rPr>
                        <a:t>742.274.040</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590286">
                <a:tc>
                  <a:txBody>
                    <a:bodyPr/>
                    <a:lstStyle/>
                    <a:p>
                      <a:pPr algn="l">
                        <a:lnSpc>
                          <a:spcPct val="115000"/>
                        </a:lnSpc>
                        <a:spcAft>
                          <a:spcPts val="0"/>
                        </a:spcAft>
                      </a:pPr>
                      <a:r>
                        <a:rPr lang="es-EC" sz="1600" dirty="0">
                          <a:effectLst/>
                        </a:rPr>
                        <a:t>CAP 87 Vehículos automóviles, tractores</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rPr>
                        <a:t>632.636.958</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590286">
                <a:tc>
                  <a:txBody>
                    <a:bodyPr/>
                    <a:lstStyle/>
                    <a:p>
                      <a:pPr algn="l">
                        <a:lnSpc>
                          <a:spcPct val="115000"/>
                        </a:lnSpc>
                        <a:spcAft>
                          <a:spcPts val="0"/>
                        </a:spcAft>
                      </a:pPr>
                      <a:r>
                        <a:rPr lang="es-EC" sz="1600" dirty="0">
                          <a:effectLst/>
                        </a:rPr>
                        <a:t>CAP 85 Máquinas, aparatos y material eléctrico</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rPr>
                        <a:t>471.433.234</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37076">
                <a:tc>
                  <a:txBody>
                    <a:bodyPr/>
                    <a:lstStyle/>
                    <a:p>
                      <a:pPr algn="l">
                        <a:lnSpc>
                          <a:spcPct val="115000"/>
                        </a:lnSpc>
                        <a:spcAft>
                          <a:spcPts val="0"/>
                        </a:spcAft>
                      </a:pPr>
                      <a:r>
                        <a:rPr lang="es-EC" sz="1600">
                          <a:effectLst/>
                        </a:rPr>
                        <a:t>CAP 30   Productos farmacéuticos</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rPr>
                        <a:t>324.319.328</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74152">
                <a:tc>
                  <a:txBody>
                    <a:bodyPr/>
                    <a:lstStyle/>
                    <a:p>
                      <a:pPr algn="l">
                        <a:lnSpc>
                          <a:spcPct val="115000"/>
                        </a:lnSpc>
                        <a:spcAft>
                          <a:spcPts val="0"/>
                        </a:spcAft>
                      </a:pPr>
                      <a:r>
                        <a:rPr lang="es-EC" sz="1600">
                          <a:effectLst/>
                        </a:rPr>
                        <a:t>CAP 27 Combustibles minerales, aceites minerales y productos de su destilación</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274.639.052</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Rectángulo 5"/>
          <p:cNvSpPr/>
          <p:nvPr/>
        </p:nvSpPr>
        <p:spPr>
          <a:xfrm>
            <a:off x="395536" y="5309219"/>
            <a:ext cx="8352928" cy="275653"/>
          </a:xfrm>
          <a:prstGeom prst="rect">
            <a:avLst/>
          </a:prstGeom>
        </p:spPr>
        <p:txBody>
          <a:bodyPr wrap="square">
            <a:spAutoFit/>
          </a:bodyPr>
          <a:lstStyle/>
          <a:p>
            <a:pPr algn="just">
              <a:lnSpc>
                <a:spcPct val="107000"/>
              </a:lnSpc>
              <a:spcAft>
                <a:spcPts val="0"/>
              </a:spcAft>
            </a:pPr>
            <a:r>
              <a:rPr lang="es-EC" sz="1200" b="1" dirty="0">
                <a:latin typeface="Arial" panose="020B0604020202020204" pitchFamily="34" charset="0"/>
                <a:ea typeface="Calibri" panose="020F0502020204030204" pitchFamily="34" charset="0"/>
                <a:cs typeface="Times New Roman" panose="02020603050405020304" pitchFamily="18" charset="0"/>
              </a:rPr>
              <a:t>Fuente: </a:t>
            </a:r>
            <a:r>
              <a:rPr lang="es-EC" sz="1200" dirty="0" err="1">
                <a:latin typeface="Arial" panose="020B0604020202020204" pitchFamily="34" charset="0"/>
                <a:ea typeface="Calibri" panose="020F0502020204030204" pitchFamily="34" charset="0"/>
                <a:cs typeface="Times New Roman" panose="02020603050405020304" pitchFamily="18" charset="0"/>
              </a:rPr>
              <a:t>Trademaps</a:t>
            </a:r>
            <a:r>
              <a:rPr lang="es-EC" sz="1200" dirty="0">
                <a:latin typeface="Arial" panose="020B0604020202020204" pitchFamily="34" charset="0"/>
                <a:ea typeface="Calibri" panose="020F0502020204030204" pitchFamily="34" charset="0"/>
                <a:cs typeface="Times New Roman" panose="02020603050405020304" pitchFamily="18" charset="0"/>
              </a:rPr>
              <a:t>, 2016, Principales productos exportados por la Eurozona al </a:t>
            </a:r>
            <a:r>
              <a:rPr lang="es-EC" sz="1200" dirty="0" smtClean="0">
                <a:latin typeface="Arial" panose="020B0604020202020204" pitchFamily="34" charset="0"/>
                <a:ea typeface="Calibri" panose="020F0502020204030204" pitchFamily="34" charset="0"/>
                <a:cs typeface="Times New Roman" panose="02020603050405020304" pitchFamily="18" charset="0"/>
              </a:rPr>
              <a:t>mundo</a:t>
            </a:r>
            <a:endParaRPr lang="es-EC" sz="12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6175093"/>
      </p:ext>
    </p:extLst>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sel 3">
            <a:hlinkClick r:id="rId3" action="ppaction://hlinksldjump"/>
          </p:cNvPr>
          <p:cNvSpPr/>
          <p:nvPr/>
        </p:nvSpPr>
        <p:spPr>
          <a:xfrm>
            <a:off x="899592" y="2420888"/>
            <a:ext cx="7488832" cy="172819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PRINCIPALES SOCIOS COMERCIALES </a:t>
            </a:r>
            <a:endParaRPr lang="es-EC" sz="2400" dirty="0"/>
          </a:p>
        </p:txBody>
      </p:sp>
    </p:spTree>
    <p:extLst>
      <p:ext uri="{BB962C8B-B14F-4D97-AF65-F5344CB8AC3E}">
        <p14:creationId xmlns:p14="http://schemas.microsoft.com/office/powerpoint/2010/main" val="4125215013"/>
      </p:ext>
    </p:extLst>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C" dirty="0" smtClean="0"/>
              <a:t>Principales Compradores de productos de la Eurozona</a:t>
            </a:r>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3750679827"/>
              </p:ext>
            </p:extLst>
          </p:nvPr>
        </p:nvGraphicFramePr>
        <p:xfrm>
          <a:off x="457200" y="1983977"/>
          <a:ext cx="8229600" cy="2808312"/>
        </p:xfrm>
        <a:graphic>
          <a:graphicData uri="http://schemas.openxmlformats.org/drawingml/2006/table">
            <a:tbl>
              <a:tblPr firstRow="1" firstCol="1" bandRow="1">
                <a:tableStyleId>{5C22544A-7EE6-4342-B048-85BDC9FD1C3A}</a:tableStyleId>
              </a:tblPr>
              <a:tblGrid>
                <a:gridCol w="4114800"/>
                <a:gridCol w="4114800"/>
              </a:tblGrid>
              <a:tr h="803286">
                <a:tc>
                  <a:txBody>
                    <a:bodyPr/>
                    <a:lstStyle/>
                    <a:p>
                      <a:pPr algn="ctr">
                        <a:lnSpc>
                          <a:spcPct val="150000"/>
                        </a:lnSpc>
                        <a:spcAft>
                          <a:spcPts val="0"/>
                        </a:spcAft>
                      </a:pPr>
                      <a:r>
                        <a:rPr lang="es-EC" sz="1600" dirty="0">
                          <a:effectLst/>
                        </a:rPr>
                        <a:t>País</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Valor exportado 2015 (valores corrientes, millones de USD)</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84180">
                <a:tc>
                  <a:txBody>
                    <a:bodyPr/>
                    <a:lstStyle/>
                    <a:p>
                      <a:pPr algn="just">
                        <a:lnSpc>
                          <a:spcPct val="150000"/>
                        </a:lnSpc>
                        <a:spcAft>
                          <a:spcPts val="0"/>
                        </a:spcAft>
                      </a:pPr>
                      <a:r>
                        <a:rPr lang="es-EC" sz="1600">
                          <a:effectLst/>
                        </a:rPr>
                        <a:t>Alemania </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1.331.193.671</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0909">
                <a:tc>
                  <a:txBody>
                    <a:bodyPr/>
                    <a:lstStyle/>
                    <a:p>
                      <a:pPr algn="just">
                        <a:lnSpc>
                          <a:spcPct val="150000"/>
                        </a:lnSpc>
                        <a:spcAft>
                          <a:spcPts val="0"/>
                        </a:spcAft>
                      </a:pPr>
                      <a:r>
                        <a:rPr lang="es-EC" sz="1600">
                          <a:effectLst/>
                        </a:rPr>
                        <a:t>Francia</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573.055.549</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0909">
                <a:tc>
                  <a:txBody>
                    <a:bodyPr/>
                    <a:lstStyle/>
                    <a:p>
                      <a:pPr algn="just">
                        <a:lnSpc>
                          <a:spcPct val="150000"/>
                        </a:lnSpc>
                        <a:spcAft>
                          <a:spcPts val="0"/>
                        </a:spcAft>
                      </a:pPr>
                      <a:r>
                        <a:rPr lang="es-EC" sz="1600">
                          <a:effectLst/>
                        </a:rPr>
                        <a:t>Países Bajos</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471.957.653</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00909">
                <a:tc>
                  <a:txBody>
                    <a:bodyPr/>
                    <a:lstStyle/>
                    <a:p>
                      <a:pPr algn="just">
                        <a:lnSpc>
                          <a:spcPct val="150000"/>
                        </a:lnSpc>
                        <a:spcAft>
                          <a:spcPts val="0"/>
                        </a:spcAft>
                      </a:pPr>
                      <a:r>
                        <a:rPr lang="es-EC" sz="1600">
                          <a:effectLst/>
                        </a:rPr>
                        <a:t>Reino Unido</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465.921.609</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18119">
                <a:tc>
                  <a:txBody>
                    <a:bodyPr/>
                    <a:lstStyle/>
                    <a:p>
                      <a:pPr algn="just">
                        <a:lnSpc>
                          <a:spcPct val="150000"/>
                        </a:lnSpc>
                        <a:spcAft>
                          <a:spcPts val="0"/>
                        </a:spcAft>
                      </a:pPr>
                      <a:r>
                        <a:rPr lang="es-EC" sz="1600">
                          <a:effectLst/>
                        </a:rPr>
                        <a:t>Italia</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458.751.239</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ángulo 5"/>
          <p:cNvSpPr/>
          <p:nvPr/>
        </p:nvSpPr>
        <p:spPr>
          <a:xfrm>
            <a:off x="417210" y="4884011"/>
            <a:ext cx="8252500" cy="275653"/>
          </a:xfrm>
          <a:prstGeom prst="rect">
            <a:avLst/>
          </a:prstGeom>
        </p:spPr>
        <p:txBody>
          <a:bodyPr wrap="square">
            <a:spAutoFit/>
          </a:bodyPr>
          <a:lstStyle/>
          <a:p>
            <a:pPr algn="just">
              <a:lnSpc>
                <a:spcPct val="107000"/>
              </a:lnSpc>
              <a:spcAft>
                <a:spcPts val="0"/>
              </a:spcAft>
            </a:pPr>
            <a:r>
              <a:rPr lang="es-EC" sz="1200" b="1" dirty="0">
                <a:latin typeface="Arial" panose="020B0604020202020204" pitchFamily="34" charset="0"/>
                <a:ea typeface="Calibri" panose="020F0502020204030204" pitchFamily="34" charset="0"/>
                <a:cs typeface="Times New Roman" panose="02020603050405020304" pitchFamily="18" charset="0"/>
              </a:rPr>
              <a:t>Fuente: </a:t>
            </a:r>
            <a:r>
              <a:rPr lang="es-EC" sz="1200" dirty="0" err="1">
                <a:latin typeface="Arial" panose="020B0604020202020204" pitchFamily="34" charset="0"/>
                <a:ea typeface="Calibri" panose="020F0502020204030204" pitchFamily="34" charset="0"/>
                <a:cs typeface="Times New Roman" panose="02020603050405020304" pitchFamily="18" charset="0"/>
              </a:rPr>
              <a:t>Trademaps</a:t>
            </a:r>
            <a:r>
              <a:rPr lang="es-EC" sz="1200" dirty="0">
                <a:latin typeface="Arial" panose="020B0604020202020204" pitchFamily="34" charset="0"/>
                <a:ea typeface="Calibri" panose="020F0502020204030204" pitchFamily="34" charset="0"/>
                <a:cs typeface="Times New Roman" panose="02020603050405020304" pitchFamily="18" charset="0"/>
              </a:rPr>
              <a:t>, 2016, Principales países compradores de productos de la </a:t>
            </a:r>
            <a:r>
              <a:rPr lang="es-EC" sz="1200" dirty="0" smtClean="0">
                <a:latin typeface="Arial" panose="020B0604020202020204" pitchFamily="34" charset="0"/>
                <a:ea typeface="Calibri" panose="020F0502020204030204" pitchFamily="34" charset="0"/>
                <a:cs typeface="Times New Roman" panose="02020603050405020304" pitchFamily="18" charset="0"/>
              </a:rPr>
              <a:t>Eurozona</a:t>
            </a:r>
            <a:endParaRPr lang="es-EC" sz="12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435627"/>
      </p:ext>
    </p:extLst>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C" dirty="0" smtClean="0"/>
              <a:t>Principales proveedores de productos para la Eurozona  </a:t>
            </a:r>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748815878"/>
              </p:ext>
            </p:extLst>
          </p:nvPr>
        </p:nvGraphicFramePr>
        <p:xfrm>
          <a:off x="457200" y="1772816"/>
          <a:ext cx="8229600" cy="3168354"/>
        </p:xfrm>
        <a:graphic>
          <a:graphicData uri="http://schemas.openxmlformats.org/drawingml/2006/table">
            <a:tbl>
              <a:tblPr firstRow="1" firstCol="1" bandRow="1">
                <a:tableStyleId>{5C22544A-7EE6-4342-B048-85BDC9FD1C3A}</a:tableStyleId>
              </a:tblPr>
              <a:tblGrid>
                <a:gridCol w="4114800"/>
                <a:gridCol w="4114800"/>
              </a:tblGrid>
              <a:tr h="886103">
                <a:tc>
                  <a:txBody>
                    <a:bodyPr/>
                    <a:lstStyle/>
                    <a:p>
                      <a:pPr algn="ctr">
                        <a:lnSpc>
                          <a:spcPct val="150000"/>
                        </a:lnSpc>
                        <a:spcAft>
                          <a:spcPts val="0"/>
                        </a:spcAft>
                      </a:pPr>
                      <a:r>
                        <a:rPr lang="es-EC" sz="1600" dirty="0">
                          <a:effectLst/>
                        </a:rPr>
                        <a:t>País</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Valor exportado 2015 (valores corrientes, millones de USD)</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52622">
                <a:tc>
                  <a:txBody>
                    <a:bodyPr/>
                    <a:lstStyle/>
                    <a:p>
                      <a:pPr algn="just">
                        <a:lnSpc>
                          <a:spcPct val="150000"/>
                        </a:lnSpc>
                        <a:spcAft>
                          <a:spcPts val="0"/>
                        </a:spcAft>
                      </a:pPr>
                      <a:r>
                        <a:rPr lang="es-EC" sz="1600">
                          <a:effectLst/>
                        </a:rPr>
                        <a:t>Alemania </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1.056.340529</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52622">
                <a:tc>
                  <a:txBody>
                    <a:bodyPr/>
                    <a:lstStyle/>
                    <a:p>
                      <a:pPr algn="just">
                        <a:lnSpc>
                          <a:spcPct val="150000"/>
                        </a:lnSpc>
                        <a:spcAft>
                          <a:spcPts val="0"/>
                        </a:spcAft>
                      </a:pPr>
                      <a:r>
                        <a:rPr lang="es-EC" sz="1600">
                          <a:effectLst/>
                        </a:rPr>
                        <a:t>Francia</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651.495.605</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52622">
                <a:tc>
                  <a:txBody>
                    <a:bodyPr/>
                    <a:lstStyle/>
                    <a:p>
                      <a:pPr algn="just">
                        <a:lnSpc>
                          <a:spcPct val="150000"/>
                        </a:lnSpc>
                        <a:spcAft>
                          <a:spcPts val="0"/>
                        </a:spcAft>
                      </a:pPr>
                      <a:r>
                        <a:rPr lang="es-EC" sz="1600">
                          <a:effectLst/>
                        </a:rPr>
                        <a:t>Reino Unido</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629.228.889</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52622">
                <a:tc>
                  <a:txBody>
                    <a:bodyPr/>
                    <a:lstStyle/>
                    <a:p>
                      <a:pPr algn="just">
                        <a:lnSpc>
                          <a:spcPct val="150000"/>
                        </a:lnSpc>
                        <a:spcAft>
                          <a:spcPts val="0"/>
                        </a:spcAft>
                      </a:pPr>
                      <a:r>
                        <a:rPr lang="es-EC" sz="1600">
                          <a:effectLst/>
                        </a:rPr>
                        <a:t>Países Bajos</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a:effectLst/>
                        </a:rPr>
                        <a:t>419.077.203</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71763">
                <a:tc>
                  <a:txBody>
                    <a:bodyPr/>
                    <a:lstStyle/>
                    <a:p>
                      <a:pPr algn="just">
                        <a:lnSpc>
                          <a:spcPct val="150000"/>
                        </a:lnSpc>
                        <a:spcAft>
                          <a:spcPts val="0"/>
                        </a:spcAft>
                      </a:pPr>
                      <a:r>
                        <a:rPr lang="es-EC" sz="1600">
                          <a:effectLst/>
                        </a:rPr>
                        <a:t>Italia</a:t>
                      </a:r>
                      <a:endParaRPr lang="es-EC"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600" dirty="0">
                          <a:effectLst/>
                        </a:rPr>
                        <a:t>408.971.013</a:t>
                      </a:r>
                      <a:endParaRPr lang="es-EC"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ángulo 5"/>
          <p:cNvSpPr/>
          <p:nvPr/>
        </p:nvSpPr>
        <p:spPr>
          <a:xfrm>
            <a:off x="457200" y="4960903"/>
            <a:ext cx="8229600" cy="275653"/>
          </a:xfrm>
          <a:prstGeom prst="rect">
            <a:avLst/>
          </a:prstGeom>
        </p:spPr>
        <p:txBody>
          <a:bodyPr wrap="square">
            <a:spAutoFit/>
          </a:bodyPr>
          <a:lstStyle/>
          <a:p>
            <a:pPr algn="just">
              <a:lnSpc>
                <a:spcPct val="107000"/>
              </a:lnSpc>
              <a:spcAft>
                <a:spcPts val="0"/>
              </a:spcAft>
            </a:pPr>
            <a:r>
              <a:rPr lang="es-EC" sz="1200" b="1" dirty="0">
                <a:latin typeface="Arial" panose="020B0604020202020204" pitchFamily="34" charset="0"/>
                <a:ea typeface="Calibri" panose="020F0502020204030204" pitchFamily="34" charset="0"/>
                <a:cs typeface="Times New Roman" panose="02020603050405020304" pitchFamily="18" charset="0"/>
              </a:rPr>
              <a:t>Fuente: </a:t>
            </a:r>
            <a:r>
              <a:rPr lang="es-EC" sz="1200" dirty="0" err="1">
                <a:latin typeface="Arial" panose="020B0604020202020204" pitchFamily="34" charset="0"/>
                <a:ea typeface="Calibri" panose="020F0502020204030204" pitchFamily="34" charset="0"/>
                <a:cs typeface="Times New Roman" panose="02020603050405020304" pitchFamily="18" charset="0"/>
              </a:rPr>
              <a:t>Trademaps</a:t>
            </a:r>
            <a:r>
              <a:rPr lang="es-EC" sz="1200" dirty="0">
                <a:latin typeface="Arial" panose="020B0604020202020204" pitchFamily="34" charset="0"/>
                <a:ea typeface="Calibri" panose="020F0502020204030204" pitchFamily="34" charset="0"/>
                <a:cs typeface="Times New Roman" panose="02020603050405020304" pitchFamily="18" charset="0"/>
              </a:rPr>
              <a:t>, 2016, Principales países proveedores de productos para la Eurozona </a:t>
            </a:r>
          </a:p>
        </p:txBody>
      </p:sp>
    </p:spTree>
    <p:extLst>
      <p:ext uri="{BB962C8B-B14F-4D97-AF65-F5344CB8AC3E}">
        <p14:creationId xmlns:p14="http://schemas.microsoft.com/office/powerpoint/2010/main" val="1929407656"/>
      </p:ext>
    </p:extLst>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sel 3">
            <a:hlinkClick r:id="rId2" action="ppaction://hlinksldjump"/>
          </p:cNvPr>
          <p:cNvSpPr/>
          <p:nvPr/>
        </p:nvSpPr>
        <p:spPr>
          <a:xfrm>
            <a:off x="1187624" y="1052736"/>
            <a:ext cx="6912768" cy="108012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Japón Perfil Macroeconómico</a:t>
            </a:r>
            <a:endParaRPr lang="es-EC" sz="3200" dirty="0"/>
          </a:p>
        </p:txBody>
      </p:sp>
      <p:sp>
        <p:nvSpPr>
          <p:cNvPr id="5" name="Bisel 4">
            <a:hlinkClick r:id="rId3" action="ppaction://hlinksldjump"/>
          </p:cNvPr>
          <p:cNvSpPr/>
          <p:nvPr/>
        </p:nvSpPr>
        <p:spPr>
          <a:xfrm>
            <a:off x="1187624" y="4005064"/>
            <a:ext cx="6912768" cy="108012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Japón Perfil Comercial</a:t>
            </a:r>
            <a:endParaRPr lang="es-EC" sz="3200" dirty="0"/>
          </a:p>
        </p:txBody>
      </p:sp>
    </p:spTree>
    <p:extLst>
      <p:ext uri="{BB962C8B-B14F-4D97-AF65-F5344CB8AC3E}">
        <p14:creationId xmlns:p14="http://schemas.microsoft.com/office/powerpoint/2010/main" val="4266506445"/>
      </p:ext>
    </p:extLst>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51520" y="116632"/>
            <a:ext cx="8229600" cy="1143000"/>
          </a:xfrm>
        </p:spPr>
        <p:txBody>
          <a:bodyPr>
            <a:normAutofit/>
          </a:bodyPr>
          <a:lstStyle/>
          <a:p>
            <a:r>
              <a:rPr lang="es-EC" sz="3600" dirty="0" smtClean="0"/>
              <a:t>Producto Interno Bruto (PIB)</a:t>
            </a:r>
            <a:endParaRPr lang="es-EC" sz="3600" dirty="0"/>
          </a:p>
        </p:txBody>
      </p:sp>
      <p:sp>
        <p:nvSpPr>
          <p:cNvPr id="8" name="Rectángulo 7"/>
          <p:cNvSpPr/>
          <p:nvPr/>
        </p:nvSpPr>
        <p:spPr>
          <a:xfrm>
            <a:off x="323528" y="5301208"/>
            <a:ext cx="7992888" cy="461665"/>
          </a:xfrm>
          <a:prstGeom prst="rect">
            <a:avLst/>
          </a:prstGeom>
        </p:spPr>
        <p:txBody>
          <a:bodyPr wrap="square">
            <a:spAutoFit/>
          </a:bodyPr>
          <a:lstStyle/>
          <a:p>
            <a:r>
              <a:rPr lang="es-EC" sz="1200" b="1" i="1" dirty="0" smtClean="0">
                <a:latin typeface="Arial" panose="020B0604020202020204" pitchFamily="34" charset="0"/>
                <a:cs typeface="Arial" panose="020B0604020202020204" pitchFamily="34" charset="0"/>
              </a:rPr>
              <a:t>Gráfico 16. </a:t>
            </a:r>
            <a:r>
              <a:rPr lang="es-EC" sz="1200" dirty="0" smtClean="0">
                <a:latin typeface="Arial" panose="020B0604020202020204" pitchFamily="34" charset="0"/>
                <a:cs typeface="Arial" panose="020B0604020202020204" pitchFamily="34" charset="0"/>
              </a:rPr>
              <a:t>Evolución </a:t>
            </a:r>
            <a:r>
              <a:rPr lang="es-EC" sz="1200" dirty="0">
                <a:latin typeface="Arial" panose="020B0604020202020204" pitchFamily="34" charset="0"/>
                <a:cs typeface="Arial" panose="020B0604020202020204" pitchFamily="34" charset="0"/>
              </a:rPr>
              <a:t>del PIB Japón 2010- 2018 (valores nominales, </a:t>
            </a:r>
            <a:r>
              <a:rPr lang="es-EC" sz="1200" dirty="0" smtClean="0">
                <a:latin typeface="Arial" panose="020B0604020202020204" pitchFamily="34" charset="0"/>
                <a:cs typeface="Arial" panose="020B0604020202020204" pitchFamily="34" charset="0"/>
              </a:rPr>
              <a:t>miles de millones </a:t>
            </a:r>
            <a:r>
              <a:rPr lang="es-EC" sz="1200" dirty="0">
                <a:latin typeface="Arial" panose="020B0604020202020204" pitchFamily="34" charset="0"/>
                <a:cs typeface="Arial" panose="020B0604020202020204" pitchFamily="34" charset="0"/>
              </a:rPr>
              <a:t>de dólares)</a:t>
            </a:r>
          </a:p>
          <a:p>
            <a:r>
              <a:rPr lang="es-EC" sz="1200" b="1" dirty="0">
                <a:latin typeface="Arial" panose="020B0604020202020204" pitchFamily="34" charset="0"/>
                <a:cs typeface="Arial" panose="020B0604020202020204" pitchFamily="34" charset="0"/>
              </a:rPr>
              <a:t>Fuente:</a:t>
            </a:r>
            <a:r>
              <a:rPr lang="es-EC" sz="1200" dirty="0">
                <a:latin typeface="Arial" panose="020B0604020202020204" pitchFamily="34" charset="0"/>
                <a:cs typeface="Arial" panose="020B0604020202020204" pitchFamily="34" charset="0"/>
              </a:rPr>
              <a:t> FMI, WEO Data, 2016, Evolución del PIB Japón </a:t>
            </a:r>
            <a:endParaRPr lang="es-EC" sz="1200" dirty="0" smtClean="0">
              <a:latin typeface="Arial" panose="020B0604020202020204" pitchFamily="34" charset="0"/>
              <a:cs typeface="Arial" panose="020B0604020202020204" pitchFamily="34" charset="0"/>
            </a:endParaRPr>
          </a:p>
        </p:txBody>
      </p:sp>
      <p:sp>
        <p:nvSpPr>
          <p:cNvPr id="9" name="Rectángulo 8"/>
          <p:cNvSpPr/>
          <p:nvPr/>
        </p:nvSpPr>
        <p:spPr>
          <a:xfrm>
            <a:off x="6732240" y="1988840"/>
            <a:ext cx="2232248" cy="3046988"/>
          </a:xfrm>
          <a:prstGeom prst="rect">
            <a:avLst/>
          </a:prstGeom>
          <a:ln>
            <a:solidFill>
              <a:schemeClr val="accent1"/>
            </a:solidFill>
          </a:ln>
        </p:spPr>
        <p:txBody>
          <a:bodyPr wrap="square">
            <a:spAutoFit/>
          </a:bodyPr>
          <a:lstStyle/>
          <a:p>
            <a:r>
              <a:rPr lang="es-EC" sz="1600" dirty="0" smtClean="0">
                <a:latin typeface="Arial" panose="020B0604020202020204" pitchFamily="34" charset="0"/>
                <a:cs typeface="Arial" panose="020B0604020202020204" pitchFamily="34" charset="0"/>
              </a:rPr>
              <a:t>PIB 2015: 4,12 billones de dólares</a:t>
            </a:r>
          </a:p>
          <a:p>
            <a:endParaRPr lang="es-EC" sz="1600"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Crecimiento</a:t>
            </a:r>
          </a:p>
          <a:p>
            <a:r>
              <a:rPr lang="es-EC" sz="1600" dirty="0" smtClean="0">
                <a:latin typeface="Arial" panose="020B0604020202020204" pitchFamily="34" charset="0"/>
                <a:cs typeface="Arial" panose="020B0604020202020204" pitchFamily="34" charset="0"/>
              </a:rPr>
              <a:t>2010-2011: 7.46%</a:t>
            </a:r>
          </a:p>
          <a:p>
            <a:r>
              <a:rPr lang="es-EC" sz="1600" dirty="0" smtClean="0">
                <a:latin typeface="Arial" panose="020B0604020202020204" pitchFamily="34" charset="0"/>
                <a:cs typeface="Arial" panose="020B0604020202020204" pitchFamily="34" charset="0"/>
              </a:rPr>
              <a:t>2011-2012: 0,82%</a:t>
            </a:r>
          </a:p>
          <a:p>
            <a:r>
              <a:rPr lang="es-EC" sz="1600" dirty="0" smtClean="0">
                <a:latin typeface="Arial" panose="020B0604020202020204" pitchFamily="34" charset="0"/>
                <a:cs typeface="Arial" panose="020B0604020202020204" pitchFamily="34" charset="0"/>
              </a:rPr>
              <a:t>2015-2016: 7,02% </a:t>
            </a:r>
          </a:p>
          <a:p>
            <a:endParaRPr lang="es-EC" sz="1600" dirty="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Decremento</a:t>
            </a:r>
          </a:p>
          <a:p>
            <a:r>
              <a:rPr lang="es-EC" sz="1600" dirty="0" smtClean="0">
                <a:latin typeface="Arial" panose="020B0604020202020204" pitchFamily="34" charset="0"/>
                <a:cs typeface="Arial" panose="020B0604020202020204" pitchFamily="34" charset="0"/>
              </a:rPr>
              <a:t>2015 comparación 2012: 30,79%</a:t>
            </a:r>
          </a:p>
          <a:p>
            <a:endParaRPr lang="es-EC" sz="1600" dirty="0" smtClean="0">
              <a:latin typeface="Arial" panose="020B0604020202020204" pitchFamily="34" charset="0"/>
              <a:cs typeface="Arial" panose="020B0604020202020204" pitchFamily="34" charset="0"/>
            </a:endParaRPr>
          </a:p>
        </p:txBody>
      </p:sp>
      <p:graphicFrame>
        <p:nvGraphicFramePr>
          <p:cNvPr id="11" name="Gráfico 10"/>
          <p:cNvGraphicFramePr>
            <a:graphicFrameLocks/>
          </p:cNvGraphicFramePr>
          <p:nvPr>
            <p:extLst/>
          </p:nvPr>
        </p:nvGraphicFramePr>
        <p:xfrm>
          <a:off x="467544" y="1564544"/>
          <a:ext cx="5904656" cy="359264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4572000" y="5047292"/>
            <a:ext cx="1382911" cy="253916"/>
          </a:xfrm>
          <a:prstGeom prst="rect">
            <a:avLst/>
          </a:prstGeom>
        </p:spPr>
        <p:txBody>
          <a:bodyPr wrap="square">
            <a:spAutoFit/>
          </a:bodyPr>
          <a:lstStyle/>
          <a:p>
            <a:r>
              <a:rPr lang="es-EC" sz="1050" dirty="0">
                <a:solidFill>
                  <a:srgbClr val="000000"/>
                </a:solidFill>
                <a:latin typeface="Calibri" panose="020F0502020204030204" pitchFamily="34" charset="0"/>
              </a:rPr>
              <a:t>Valores estimados</a:t>
            </a:r>
            <a:r>
              <a:rPr lang="es-EC" sz="1050" dirty="0"/>
              <a:t> </a:t>
            </a:r>
          </a:p>
        </p:txBody>
      </p:sp>
    </p:spTree>
    <p:extLst>
      <p:ext uri="{BB962C8B-B14F-4D97-AF65-F5344CB8AC3E}">
        <p14:creationId xmlns:p14="http://schemas.microsoft.com/office/powerpoint/2010/main" val="941970021"/>
      </p:ext>
    </p:extLst>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t>Composición del PIB por sector</a:t>
            </a:r>
            <a:endParaRPr lang="es-EC" dirty="0"/>
          </a:p>
        </p:txBody>
      </p:sp>
      <p:graphicFrame>
        <p:nvGraphicFramePr>
          <p:cNvPr id="5" name="Marcador de contenido 4"/>
          <p:cNvGraphicFramePr>
            <a:graphicFrameLocks noGrp="1"/>
          </p:cNvGraphicFramePr>
          <p:nvPr>
            <p:ph idx="1"/>
            <p:extLst/>
          </p:nvPr>
        </p:nvGraphicFramePr>
        <p:xfrm>
          <a:off x="786408" y="1417638"/>
          <a:ext cx="7571184" cy="37957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484664" y="5213425"/>
            <a:ext cx="7992888" cy="646331"/>
          </a:xfrm>
          <a:prstGeom prst="rect">
            <a:avLst/>
          </a:prstGeom>
        </p:spPr>
        <p:txBody>
          <a:bodyPr wrap="square">
            <a:spAutoFit/>
          </a:bodyPr>
          <a:lstStyle/>
          <a:p>
            <a:r>
              <a:rPr lang="es-EC" sz="1200" b="1" i="1" dirty="0" smtClean="0">
                <a:latin typeface="Arial" panose="020B0604020202020204" pitchFamily="34" charset="0"/>
                <a:cs typeface="Arial" panose="020B0604020202020204" pitchFamily="34" charset="0"/>
              </a:rPr>
              <a:t>Gráfico 17. </a:t>
            </a:r>
            <a:r>
              <a:rPr lang="es-EC" sz="1200" dirty="0">
                <a:latin typeface="Arial" panose="020B0604020202020204" pitchFamily="34" charset="0"/>
                <a:cs typeface="Arial" panose="020B0604020202020204" pitchFamily="34" charset="0"/>
              </a:rPr>
              <a:t>Composición del PIB por sectores  2016</a:t>
            </a:r>
          </a:p>
          <a:p>
            <a:r>
              <a:rPr lang="es-EC" sz="1200" b="1" dirty="0" smtClean="0">
                <a:latin typeface="Arial" panose="020B0604020202020204" pitchFamily="34" charset="0"/>
                <a:cs typeface="Arial" panose="020B0604020202020204" pitchFamily="34" charset="0"/>
              </a:rPr>
              <a:t>Fuente</a:t>
            </a:r>
            <a:r>
              <a:rPr lang="es-EC" sz="1200" b="1" dirty="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Ministerio de </a:t>
            </a:r>
            <a:r>
              <a:rPr lang="es-EC" sz="1200" dirty="0" smtClean="0">
                <a:latin typeface="Arial" panose="020B0604020202020204" pitchFamily="34" charset="0"/>
                <a:cs typeface="Arial" panose="020B0604020202020204" pitchFamily="34" charset="0"/>
              </a:rPr>
              <a:t>Asuntos Exteriores </a:t>
            </a:r>
            <a:r>
              <a:rPr lang="es-EC" sz="1200" dirty="0">
                <a:latin typeface="Arial" panose="020B0604020202020204" pitchFamily="34" charset="0"/>
                <a:cs typeface="Arial" panose="020B0604020202020204" pitchFamily="34" charset="0"/>
              </a:rPr>
              <a:t>de España. Ficha comercial de Japón 2016 </a:t>
            </a:r>
            <a:endParaRPr lang="es-EC" sz="1200" dirty="0" smtClean="0">
              <a:latin typeface="Arial" panose="020B0604020202020204" pitchFamily="34" charset="0"/>
              <a:cs typeface="Arial" panose="020B0604020202020204" pitchFamily="34" charset="0"/>
            </a:endParaRPr>
          </a:p>
          <a:p>
            <a:r>
              <a:rPr lang="es-EC" sz="1200" b="1" dirty="0">
                <a:latin typeface="Arial" panose="020B0604020202020204" pitchFamily="34" charset="0"/>
                <a:ea typeface="Calibri" panose="020F0502020204030204" pitchFamily="34" charset="0"/>
                <a:cs typeface="Times New Roman" panose="02020603050405020304" pitchFamily="18" charset="0"/>
              </a:rPr>
              <a:t>Elaborado por: </a:t>
            </a:r>
            <a:r>
              <a:rPr lang="es-EC" sz="1200" dirty="0">
                <a:latin typeface="Arial" panose="020B0604020202020204" pitchFamily="34" charset="0"/>
                <a:ea typeface="Calibri" panose="020F0502020204030204" pitchFamily="34" charset="0"/>
                <a:cs typeface="Times New Roman" panose="02020603050405020304" pitchFamily="18" charset="0"/>
              </a:rPr>
              <a:t>Valeria </a:t>
            </a:r>
            <a:r>
              <a:rPr lang="es-EC" sz="1200" dirty="0" err="1">
                <a:latin typeface="Arial" panose="020B0604020202020204" pitchFamily="34" charset="0"/>
                <a:ea typeface="Calibri" panose="020F0502020204030204" pitchFamily="34" charset="0"/>
                <a:cs typeface="Times New Roman" panose="02020603050405020304" pitchFamily="18" charset="0"/>
              </a:rPr>
              <a:t>Balarezo</a:t>
            </a:r>
            <a:r>
              <a:rPr lang="es-EC" sz="1200" dirty="0">
                <a:latin typeface="Arial" panose="020B0604020202020204" pitchFamily="34" charset="0"/>
                <a:ea typeface="Calibri" panose="020F0502020204030204" pitchFamily="34" charset="0"/>
                <a:cs typeface="Times New Roman" panose="02020603050405020304" pitchFamily="18" charset="0"/>
              </a:rPr>
              <a:t>, Adela </a:t>
            </a:r>
            <a:r>
              <a:rPr lang="es-EC" sz="1200" dirty="0" smtClean="0">
                <a:latin typeface="Arial" panose="020B0604020202020204" pitchFamily="34" charset="0"/>
                <a:ea typeface="Calibri" panose="020F0502020204030204" pitchFamily="34" charset="0"/>
                <a:cs typeface="Times New Roman" panose="02020603050405020304" pitchFamily="18" charset="0"/>
              </a:rPr>
              <a:t>Pacheco</a:t>
            </a:r>
            <a:endParaRPr lang="es-EC" sz="12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5572670"/>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9552" y="463099"/>
            <a:ext cx="8063425" cy="2585323"/>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DINÁMICA </a:t>
            </a: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ECONÓMICA</a:t>
            </a:r>
          </a:p>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 COMERCIAL </a:t>
            </a:r>
          </a:p>
          <a:p>
            <a:pPr algn="ct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CHINA- G3</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30"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077072"/>
            <a:ext cx="3688697" cy="21390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gif animado china bandera"/>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4489" y="3068960"/>
            <a:ext cx="1999704" cy="14237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9017" y="4304280"/>
            <a:ext cx="1268644" cy="8422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gifs animados japon bander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59017" y="5763131"/>
            <a:ext cx="1205824" cy="9058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gifs animados bandera us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59371" y="2716152"/>
            <a:ext cx="1605117" cy="121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123962"/>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solidFill>
                  <a:schemeClr val="tx2">
                    <a:lumMod val="75000"/>
                  </a:schemeClr>
                </a:solidFill>
                <a:hlinkClick r:id="rId3" action="ppaction://hlinksldjump"/>
              </a:rPr>
              <a:t>Moneda Oficial-YEN (JPY)</a:t>
            </a:r>
            <a:endParaRPr lang="es-EC" dirty="0">
              <a:solidFill>
                <a:schemeClr val="tx2">
                  <a:lumMod val="75000"/>
                </a:schemeClr>
              </a:solidFill>
            </a:endParaRPr>
          </a:p>
        </p:txBody>
      </p:sp>
      <p:graphicFrame>
        <p:nvGraphicFramePr>
          <p:cNvPr id="6" name="Marcador de contenido 5"/>
          <p:cNvGraphicFramePr>
            <a:graphicFrameLocks noGrp="1"/>
          </p:cNvGraphicFramePr>
          <p:nvPr>
            <p:ph idx="1"/>
            <p:extLst/>
          </p:nvPr>
        </p:nvGraphicFramePr>
        <p:xfrm>
          <a:off x="323528" y="1268760"/>
          <a:ext cx="8229600" cy="452596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ángulo 4"/>
          <p:cNvSpPr/>
          <p:nvPr/>
        </p:nvSpPr>
        <p:spPr>
          <a:xfrm>
            <a:off x="1619672" y="5805264"/>
            <a:ext cx="6696744" cy="461665"/>
          </a:xfrm>
          <a:prstGeom prst="rect">
            <a:avLst/>
          </a:prstGeom>
        </p:spPr>
        <p:txBody>
          <a:bodyPr wrap="square">
            <a:spAutoFit/>
          </a:bodyPr>
          <a:lstStyle/>
          <a:p>
            <a:r>
              <a:rPr lang="es-EC" sz="1200" dirty="0" smtClean="0">
                <a:latin typeface="Arial" panose="020B0604020202020204" pitchFamily="34" charset="0"/>
                <a:cs typeface="Arial" panose="020B0604020202020204" pitchFamily="34" charset="0"/>
              </a:rPr>
              <a:t>Cotización </a:t>
            </a:r>
            <a:r>
              <a:rPr lang="es-EC" sz="1200" dirty="0">
                <a:latin typeface="Arial" panose="020B0604020202020204" pitchFamily="34" charset="0"/>
                <a:cs typeface="Arial" panose="020B0604020202020204" pitchFamily="34" charset="0"/>
              </a:rPr>
              <a:t>media yen con respecto al dólar de diciembre 2010 a Julio 2016 (USD/JPY)</a:t>
            </a:r>
          </a:p>
          <a:p>
            <a:r>
              <a:rPr lang="es-EC" sz="1200" dirty="0">
                <a:latin typeface="Arial" panose="020B0604020202020204" pitchFamily="34" charset="0"/>
                <a:cs typeface="Arial" panose="020B0604020202020204" pitchFamily="34" charset="0"/>
              </a:rPr>
              <a:t>Fuente: FOREX, </a:t>
            </a:r>
            <a:r>
              <a:rPr lang="es-EC" sz="1200" dirty="0" err="1">
                <a:latin typeface="Arial" panose="020B0604020202020204" pitchFamily="34" charset="0"/>
                <a:cs typeface="Arial" panose="020B0604020202020204" pitchFamily="34" charset="0"/>
              </a:rPr>
              <a:t>Investing</a:t>
            </a:r>
            <a:r>
              <a:rPr lang="es-EC" sz="1200" dirty="0">
                <a:latin typeface="Arial" panose="020B0604020202020204" pitchFamily="34" charset="0"/>
                <a:cs typeface="Arial" panose="020B0604020202020204" pitchFamily="34" charset="0"/>
              </a:rPr>
              <a:t>, Cotización yen respecto al dólar</a:t>
            </a:r>
          </a:p>
        </p:txBody>
      </p:sp>
    </p:spTree>
    <p:extLst>
      <p:ext uri="{BB962C8B-B14F-4D97-AF65-F5344CB8AC3E}">
        <p14:creationId xmlns:p14="http://schemas.microsoft.com/office/powerpoint/2010/main" val="2640534324"/>
      </p:ext>
    </p:extLst>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t>Exportaciones</a:t>
            </a:r>
            <a:endParaRPr lang="es-EC" dirty="0"/>
          </a:p>
        </p:txBody>
      </p:sp>
      <p:graphicFrame>
        <p:nvGraphicFramePr>
          <p:cNvPr id="4" name="Marcador de contenido 3"/>
          <p:cNvGraphicFramePr>
            <a:graphicFrameLocks noGrp="1"/>
          </p:cNvGraphicFramePr>
          <p:nvPr>
            <p:ph idx="1"/>
            <p:extLst/>
          </p:nvPr>
        </p:nvGraphicFramePr>
        <p:xfrm>
          <a:off x="611560" y="1268760"/>
          <a:ext cx="5976664" cy="416340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6732240" y="3847982"/>
            <a:ext cx="2232248" cy="1569660"/>
          </a:xfrm>
          <a:prstGeom prst="rect">
            <a:avLst/>
          </a:prstGeom>
          <a:ln>
            <a:solidFill>
              <a:schemeClr val="accent1"/>
            </a:solidFill>
          </a:ln>
        </p:spPr>
        <p:txBody>
          <a:bodyPr wrap="square">
            <a:spAutoFit/>
          </a:bodyPr>
          <a:lstStyle/>
          <a:p>
            <a:r>
              <a:rPr lang="es-EC" sz="1600" dirty="0" smtClean="0">
                <a:latin typeface="Arial" panose="020B0604020202020204" pitchFamily="34" charset="0"/>
                <a:cs typeface="Arial" panose="020B0604020202020204" pitchFamily="34" charset="0"/>
              </a:rPr>
              <a:t>Crecimiento</a:t>
            </a:r>
          </a:p>
          <a:p>
            <a:r>
              <a:rPr lang="es-EC" sz="1600" dirty="0" smtClean="0">
                <a:latin typeface="Arial" panose="020B0604020202020204" pitchFamily="34" charset="0"/>
                <a:cs typeface="Arial" panose="020B0604020202020204" pitchFamily="34" charset="0"/>
              </a:rPr>
              <a:t>2010-2011: 6.94%</a:t>
            </a:r>
          </a:p>
          <a:p>
            <a:endParaRPr lang="es-EC" sz="1600"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Decremento</a:t>
            </a:r>
            <a:endParaRPr lang="es-EC" sz="1600" dirty="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2015 </a:t>
            </a:r>
            <a:r>
              <a:rPr lang="es-EC" sz="1600" dirty="0">
                <a:latin typeface="Arial" panose="020B0604020202020204" pitchFamily="34" charset="0"/>
                <a:cs typeface="Arial" panose="020B0604020202020204" pitchFamily="34" charset="0"/>
              </a:rPr>
              <a:t>comparación </a:t>
            </a:r>
            <a:r>
              <a:rPr lang="es-EC" sz="1600" dirty="0" smtClean="0">
                <a:latin typeface="Arial" panose="020B0604020202020204" pitchFamily="34" charset="0"/>
                <a:cs typeface="Arial" panose="020B0604020202020204" pitchFamily="34" charset="0"/>
              </a:rPr>
              <a:t>2011: 24,07%</a:t>
            </a:r>
          </a:p>
        </p:txBody>
      </p:sp>
      <p:sp>
        <p:nvSpPr>
          <p:cNvPr id="7" name="Rectángulo 6"/>
          <p:cNvSpPr/>
          <p:nvPr/>
        </p:nvSpPr>
        <p:spPr>
          <a:xfrm>
            <a:off x="575556" y="5432165"/>
            <a:ext cx="7992888" cy="646331"/>
          </a:xfrm>
          <a:prstGeom prst="rect">
            <a:avLst/>
          </a:prstGeom>
        </p:spPr>
        <p:txBody>
          <a:bodyPr wrap="square">
            <a:spAutoFit/>
          </a:bodyPr>
          <a:lstStyle/>
          <a:p>
            <a:r>
              <a:rPr lang="es-EC" sz="1200" b="1" i="1" dirty="0" smtClean="0">
                <a:latin typeface="Arial" panose="020B0604020202020204" pitchFamily="34" charset="0"/>
                <a:cs typeface="Arial" panose="020B0604020202020204" pitchFamily="34" charset="0"/>
              </a:rPr>
              <a:t>Gráfico 21. </a:t>
            </a:r>
            <a:r>
              <a:rPr lang="es-EC" sz="1200" dirty="0">
                <a:latin typeface="Arial" panose="020B0604020202020204" pitchFamily="34" charset="0"/>
                <a:cs typeface="Arial" panose="020B0604020202020204" pitchFamily="34" charset="0"/>
              </a:rPr>
              <a:t>Exportaciones de bienes Japón 2010-2015 (Miles de dólares)</a:t>
            </a:r>
          </a:p>
          <a:p>
            <a:r>
              <a:rPr lang="es-EC" sz="1200" b="1" dirty="0" smtClean="0">
                <a:latin typeface="Arial" panose="020B0604020202020204" pitchFamily="34" charset="0"/>
                <a:cs typeface="Arial" panose="020B0604020202020204" pitchFamily="34" charset="0"/>
              </a:rPr>
              <a:t>Fuente</a:t>
            </a:r>
            <a:r>
              <a:rPr lang="es-EC" sz="1200" b="1" dirty="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Trade</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Map</a:t>
            </a:r>
            <a:r>
              <a:rPr lang="es-EC" sz="1200" dirty="0">
                <a:latin typeface="Arial" panose="020B0604020202020204" pitchFamily="34" charset="0"/>
                <a:cs typeface="Arial" panose="020B0604020202020204" pitchFamily="34" charset="0"/>
              </a:rPr>
              <a:t>, 2016, Exportaciones de bienes Japón </a:t>
            </a:r>
            <a:endParaRPr lang="es-EC" sz="1200" dirty="0" smtClean="0">
              <a:latin typeface="Arial" panose="020B0604020202020204" pitchFamily="34" charset="0"/>
              <a:cs typeface="Arial" panose="020B0604020202020204" pitchFamily="34" charset="0"/>
            </a:endParaRPr>
          </a:p>
          <a:p>
            <a:r>
              <a:rPr lang="es-EC" sz="1200" b="1" dirty="0" smtClean="0">
                <a:latin typeface="Arial" panose="020B0604020202020204" pitchFamily="34" charset="0"/>
                <a:ea typeface="Calibri" panose="020F0502020204030204" pitchFamily="34" charset="0"/>
                <a:cs typeface="Times New Roman" panose="02020603050405020304" pitchFamily="18" charset="0"/>
              </a:rPr>
              <a:t>Elaborado </a:t>
            </a:r>
            <a:r>
              <a:rPr lang="es-EC" sz="1200" b="1" dirty="0">
                <a:latin typeface="Arial" panose="020B0604020202020204" pitchFamily="34" charset="0"/>
                <a:ea typeface="Calibri" panose="020F0502020204030204" pitchFamily="34" charset="0"/>
                <a:cs typeface="Times New Roman" panose="02020603050405020304" pitchFamily="18" charset="0"/>
              </a:rPr>
              <a:t>por: </a:t>
            </a:r>
            <a:r>
              <a:rPr lang="es-EC" sz="1200" dirty="0">
                <a:latin typeface="Arial" panose="020B0604020202020204" pitchFamily="34" charset="0"/>
                <a:ea typeface="Calibri" panose="020F0502020204030204" pitchFamily="34" charset="0"/>
                <a:cs typeface="Times New Roman" panose="02020603050405020304" pitchFamily="18" charset="0"/>
              </a:rPr>
              <a:t>Valeria </a:t>
            </a:r>
            <a:r>
              <a:rPr lang="es-EC" sz="1200" dirty="0" err="1">
                <a:latin typeface="Arial" panose="020B0604020202020204" pitchFamily="34" charset="0"/>
                <a:ea typeface="Calibri" panose="020F0502020204030204" pitchFamily="34" charset="0"/>
                <a:cs typeface="Times New Roman" panose="02020603050405020304" pitchFamily="18" charset="0"/>
              </a:rPr>
              <a:t>Balarezo</a:t>
            </a:r>
            <a:r>
              <a:rPr lang="es-EC" sz="1200" dirty="0">
                <a:latin typeface="Arial" panose="020B0604020202020204" pitchFamily="34" charset="0"/>
                <a:ea typeface="Calibri" panose="020F0502020204030204" pitchFamily="34" charset="0"/>
                <a:cs typeface="Times New Roman" panose="02020603050405020304" pitchFamily="18" charset="0"/>
              </a:rPr>
              <a:t>, Adela </a:t>
            </a:r>
            <a:r>
              <a:rPr lang="es-EC" sz="1200" dirty="0" smtClean="0">
                <a:latin typeface="Arial" panose="020B0604020202020204" pitchFamily="34" charset="0"/>
                <a:ea typeface="Calibri" panose="020F0502020204030204" pitchFamily="34" charset="0"/>
                <a:cs typeface="Times New Roman" panose="02020603050405020304" pitchFamily="18" charset="0"/>
              </a:rPr>
              <a:t>Pacheco</a:t>
            </a:r>
            <a:endParaRPr lang="es-EC" sz="12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2242845"/>
      </p:ext>
    </p:extLst>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t>Importaciones</a:t>
            </a:r>
            <a:endParaRPr lang="es-EC" dirty="0"/>
          </a:p>
        </p:txBody>
      </p:sp>
      <p:graphicFrame>
        <p:nvGraphicFramePr>
          <p:cNvPr id="5" name="Marcador de contenido 4"/>
          <p:cNvGraphicFramePr>
            <a:graphicFrameLocks noGrp="1"/>
          </p:cNvGraphicFramePr>
          <p:nvPr>
            <p:ph idx="1"/>
            <p:extLst/>
          </p:nvPr>
        </p:nvGraphicFramePr>
        <p:xfrm>
          <a:off x="554504" y="1268760"/>
          <a:ext cx="6046279"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6732240" y="2852936"/>
            <a:ext cx="2232248" cy="1815882"/>
          </a:xfrm>
          <a:prstGeom prst="rect">
            <a:avLst/>
          </a:prstGeom>
          <a:ln>
            <a:solidFill>
              <a:schemeClr val="accent1"/>
            </a:solidFill>
          </a:ln>
        </p:spPr>
        <p:txBody>
          <a:bodyPr wrap="square">
            <a:spAutoFit/>
          </a:bodyPr>
          <a:lstStyle/>
          <a:p>
            <a:r>
              <a:rPr lang="es-EC" sz="1600" dirty="0" smtClean="0">
                <a:latin typeface="Arial" panose="020B0604020202020204" pitchFamily="34" charset="0"/>
                <a:cs typeface="Arial" panose="020B0604020202020204" pitchFamily="34" charset="0"/>
              </a:rPr>
              <a:t>Crecimiento</a:t>
            </a:r>
          </a:p>
          <a:p>
            <a:r>
              <a:rPr lang="es-EC" sz="1600" dirty="0" smtClean="0">
                <a:latin typeface="Arial" panose="020B0604020202020204" pitchFamily="34" charset="0"/>
                <a:cs typeface="Arial" panose="020B0604020202020204" pitchFamily="34" charset="0"/>
              </a:rPr>
              <a:t>2011: 23.24%</a:t>
            </a:r>
          </a:p>
          <a:p>
            <a:r>
              <a:rPr lang="es-EC" sz="1600" dirty="0" smtClean="0">
                <a:latin typeface="Arial" panose="020B0604020202020204" pitchFamily="34" charset="0"/>
                <a:cs typeface="Arial" panose="020B0604020202020204" pitchFamily="34" charset="0"/>
              </a:rPr>
              <a:t>2012: 3,56%</a:t>
            </a:r>
          </a:p>
          <a:p>
            <a:endParaRPr lang="es-EC" sz="1600" dirty="0">
              <a:latin typeface="Arial" panose="020B0604020202020204" pitchFamily="34" charset="0"/>
              <a:cs typeface="Arial" panose="020B0604020202020204" pitchFamily="34" charset="0"/>
            </a:endParaRPr>
          </a:p>
          <a:p>
            <a:r>
              <a:rPr lang="es-EC" sz="1600" dirty="0">
                <a:latin typeface="Arial" panose="020B0604020202020204" pitchFamily="34" charset="0"/>
                <a:cs typeface="Arial" panose="020B0604020202020204" pitchFamily="34" charset="0"/>
              </a:rPr>
              <a:t>Decremento</a:t>
            </a:r>
          </a:p>
          <a:p>
            <a:r>
              <a:rPr lang="es-EC" sz="1600" dirty="0" smtClean="0">
                <a:latin typeface="Arial" panose="020B0604020202020204" pitchFamily="34" charset="0"/>
                <a:cs typeface="Arial" panose="020B0604020202020204" pitchFamily="34" charset="0"/>
              </a:rPr>
              <a:t>2015 </a:t>
            </a:r>
            <a:r>
              <a:rPr lang="es-EC" sz="1600" dirty="0">
                <a:latin typeface="Arial" panose="020B0604020202020204" pitchFamily="34" charset="0"/>
                <a:cs typeface="Arial" panose="020B0604020202020204" pitchFamily="34" charset="0"/>
              </a:rPr>
              <a:t>comparación </a:t>
            </a:r>
            <a:r>
              <a:rPr lang="es-EC" sz="1600" dirty="0" smtClean="0">
                <a:latin typeface="Arial" panose="020B0604020202020204" pitchFamily="34" charset="0"/>
                <a:cs typeface="Arial" panose="020B0604020202020204" pitchFamily="34" charset="0"/>
              </a:rPr>
              <a:t>2012: 29,32%</a:t>
            </a:r>
            <a:endParaRPr lang="es-EC" sz="1600" dirty="0">
              <a:latin typeface="Arial" panose="020B0604020202020204" pitchFamily="34" charset="0"/>
              <a:cs typeface="Arial" panose="020B0604020202020204" pitchFamily="34" charset="0"/>
            </a:endParaRPr>
          </a:p>
        </p:txBody>
      </p:sp>
      <p:sp>
        <p:nvSpPr>
          <p:cNvPr id="8" name="Rectángulo 7"/>
          <p:cNvSpPr/>
          <p:nvPr/>
        </p:nvSpPr>
        <p:spPr>
          <a:xfrm>
            <a:off x="827584" y="5536634"/>
            <a:ext cx="7992888" cy="461665"/>
          </a:xfrm>
          <a:prstGeom prst="rect">
            <a:avLst/>
          </a:prstGeom>
        </p:spPr>
        <p:txBody>
          <a:bodyPr wrap="square">
            <a:spAutoFit/>
          </a:bodyPr>
          <a:lstStyle/>
          <a:p>
            <a:pPr algn="just">
              <a:spcAft>
                <a:spcPts val="0"/>
              </a:spcAft>
            </a:pPr>
            <a:r>
              <a:rPr lang="es-EC" sz="1200" b="1" i="1" dirty="0" smtClean="0">
                <a:latin typeface="Arial" panose="020B0604020202020204" pitchFamily="34" charset="0"/>
                <a:cs typeface="Arial" panose="020B0604020202020204" pitchFamily="34" charset="0"/>
              </a:rPr>
              <a:t>Gráfico 22. </a:t>
            </a:r>
            <a:r>
              <a:rPr lang="es-EC" sz="1200" dirty="0">
                <a:latin typeface="Arial" panose="020B0604020202020204" pitchFamily="34" charset="0"/>
                <a:ea typeface="Calibri" panose="020F0502020204030204" pitchFamily="34" charset="0"/>
                <a:cs typeface="Arial" panose="020B0604020202020204" pitchFamily="34" charset="0"/>
              </a:rPr>
              <a:t>Importaciones de bienes Japón 2010-2015 (Miles de dólares)</a:t>
            </a:r>
          </a:p>
          <a:p>
            <a:r>
              <a:rPr lang="es-EC" sz="1200" b="1" dirty="0" smtClean="0">
                <a:latin typeface="Arial" panose="020B0604020202020204" pitchFamily="34" charset="0"/>
                <a:cs typeface="Arial" panose="020B0604020202020204" pitchFamily="34" charset="0"/>
              </a:rPr>
              <a:t>Fuente</a:t>
            </a:r>
            <a:r>
              <a:rPr lang="es-EC" sz="1200" b="1" dirty="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Trade</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Map</a:t>
            </a:r>
            <a:r>
              <a:rPr lang="es-EC" sz="1200" dirty="0">
                <a:latin typeface="Arial" panose="020B0604020202020204" pitchFamily="34" charset="0"/>
                <a:cs typeface="Arial" panose="020B0604020202020204" pitchFamily="34" charset="0"/>
              </a:rPr>
              <a:t>, 2016, </a:t>
            </a:r>
            <a:r>
              <a:rPr lang="es-EC" sz="1200" dirty="0" smtClean="0">
                <a:latin typeface="Arial" panose="020B0604020202020204" pitchFamily="34" charset="0"/>
                <a:cs typeface="Arial" panose="020B0604020202020204" pitchFamily="34" charset="0"/>
              </a:rPr>
              <a:t>Importaciones </a:t>
            </a:r>
            <a:r>
              <a:rPr lang="es-EC" sz="1200" dirty="0">
                <a:latin typeface="Arial" panose="020B0604020202020204" pitchFamily="34" charset="0"/>
                <a:cs typeface="Arial" panose="020B0604020202020204" pitchFamily="34" charset="0"/>
              </a:rPr>
              <a:t>de bienes Japón </a:t>
            </a:r>
            <a:endParaRPr lang="es-EC"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6333112"/>
      </p:ext>
    </p:extLst>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457200" y="1417638"/>
          <a:ext cx="8229600" cy="4308826"/>
        </p:xfrm>
        <a:graphic>
          <a:graphicData uri="http://schemas.openxmlformats.org/drawingml/2006/table">
            <a:tbl>
              <a:tblPr firstRow="1" firstCol="1" bandRow="1"/>
              <a:tblGrid>
                <a:gridCol w="3872736"/>
                <a:gridCol w="2402304"/>
                <a:gridCol w="1954560"/>
              </a:tblGrid>
              <a:tr h="713137">
                <a:tc>
                  <a:txBody>
                    <a:bodyPr/>
                    <a:lstStyle/>
                    <a:p>
                      <a:pPr algn="ctr">
                        <a:lnSpc>
                          <a:spcPct val="107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Producto</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Valor corriente al 2015 (miles de USD)</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Participación en el mundo (%)</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0350">
                <a:tc>
                  <a:txBody>
                    <a:bodyPr/>
                    <a:lstStyle/>
                    <a:p>
                      <a:pPr algn="just">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27-Combustibles minerales, aceites minerales y productos de su destilación</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128.461.218</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6.8</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668156">
                <a:tc>
                  <a:txBody>
                    <a:bodyPr/>
                    <a:lstStyle/>
                    <a:p>
                      <a:pPr algn="just">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85-Máquinas, aparatos y material eléctrico, sus partes; aparatos de grabación</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90.198.908</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3.6</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784355">
                <a:tc>
                  <a:txBody>
                    <a:bodyPr/>
                    <a:lstStyle/>
                    <a:p>
                      <a:pPr algn="just">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84-Maquinas, reactores nucleares, calderas, aparatos y artefactos mecánicos.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59.516.089</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932182">
                <a:tc>
                  <a:txBody>
                    <a:bodyPr/>
                    <a:lstStyle/>
                    <a:p>
                      <a:pPr algn="just">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90-Instrumentos,aparatos de óptica, fotografía, cinematografía, medida, control o precisión; instrumentos y aparatos medico quirúrgicos; partes y accesorios de estos instrumentos o aparatos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23.257.444</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4.4</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351415">
                <a:tc>
                  <a:txBody>
                    <a:bodyPr/>
                    <a:lstStyle/>
                    <a:p>
                      <a:pPr algn="just">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30-Productos farmacéuticos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23.160.564</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4.5</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Título 2"/>
          <p:cNvSpPr>
            <a:spLocks noGrp="1"/>
          </p:cNvSpPr>
          <p:nvPr>
            <p:ph type="title"/>
          </p:nvPr>
        </p:nvSpPr>
        <p:spPr/>
        <p:txBody>
          <a:bodyPr>
            <a:normAutofit fontScale="90000"/>
          </a:bodyPr>
          <a:lstStyle/>
          <a:p>
            <a:r>
              <a:rPr lang="es-EC" dirty="0" smtClean="0"/>
              <a:t>Principales Productos importados por Japón</a:t>
            </a:r>
            <a:endParaRPr lang="es-EC" dirty="0"/>
          </a:p>
        </p:txBody>
      </p:sp>
      <p:sp>
        <p:nvSpPr>
          <p:cNvPr id="6" name="Rectángulo 5"/>
          <p:cNvSpPr/>
          <p:nvPr/>
        </p:nvSpPr>
        <p:spPr>
          <a:xfrm>
            <a:off x="971600" y="5726464"/>
            <a:ext cx="7992888" cy="276999"/>
          </a:xfrm>
          <a:prstGeom prst="rect">
            <a:avLst/>
          </a:prstGeom>
        </p:spPr>
        <p:txBody>
          <a:bodyPr wrap="square">
            <a:spAutoFit/>
          </a:bodyPr>
          <a:lstStyle/>
          <a:p>
            <a:r>
              <a:rPr lang="es-EC" sz="1200" b="1" dirty="0" smtClean="0">
                <a:latin typeface="Arial" panose="020B0604020202020204" pitchFamily="34" charset="0"/>
                <a:cs typeface="Arial" panose="020B0604020202020204" pitchFamily="34" charset="0"/>
              </a:rPr>
              <a:t>Fuente</a:t>
            </a:r>
            <a:r>
              <a:rPr lang="es-EC" sz="1200" b="1" dirty="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Trade</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Map</a:t>
            </a:r>
            <a:r>
              <a:rPr lang="es-EC" sz="1200" dirty="0">
                <a:latin typeface="Arial" panose="020B0604020202020204" pitchFamily="34" charset="0"/>
                <a:cs typeface="Arial" panose="020B0604020202020204" pitchFamily="34" charset="0"/>
              </a:rPr>
              <a:t>, 2016, </a:t>
            </a:r>
            <a:r>
              <a:rPr lang="es-EC" sz="1200" dirty="0">
                <a:latin typeface="Arial" panose="020B0604020202020204" pitchFamily="34" charset="0"/>
                <a:ea typeface="Calibri" panose="020F0502020204030204" pitchFamily="34" charset="0"/>
                <a:cs typeface="Arial" panose="020B0604020202020204" pitchFamily="34" charset="0"/>
              </a:rPr>
              <a:t>Principales productos importados a Japón del mundo </a:t>
            </a:r>
            <a:endParaRPr lang="es-EC"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05554"/>
      </p:ext>
    </p:extLst>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C" dirty="0" smtClean="0"/>
              <a:t>Principales Productos exportados por Japón</a:t>
            </a:r>
            <a:endParaRPr lang="es-EC" dirty="0"/>
          </a:p>
        </p:txBody>
      </p:sp>
      <p:graphicFrame>
        <p:nvGraphicFramePr>
          <p:cNvPr id="6" name="Marcador de contenido 5"/>
          <p:cNvGraphicFramePr>
            <a:graphicFrameLocks noGrp="1"/>
          </p:cNvGraphicFramePr>
          <p:nvPr>
            <p:ph idx="1"/>
            <p:extLst/>
          </p:nvPr>
        </p:nvGraphicFramePr>
        <p:xfrm>
          <a:off x="477888" y="1412769"/>
          <a:ext cx="8208912" cy="4225005"/>
        </p:xfrm>
        <a:graphic>
          <a:graphicData uri="http://schemas.openxmlformats.org/drawingml/2006/table">
            <a:tbl>
              <a:tblPr firstRow="1" firstCol="1" bandRow="1"/>
              <a:tblGrid>
                <a:gridCol w="4886200"/>
                <a:gridCol w="1800200"/>
                <a:gridCol w="1522512"/>
              </a:tblGrid>
              <a:tr h="840637">
                <a:tc>
                  <a:txBody>
                    <a:bodyPr/>
                    <a:lstStyle/>
                    <a:p>
                      <a:pPr algn="ctr">
                        <a:lnSpc>
                          <a:spcPct val="107000"/>
                        </a:lnSpc>
                        <a:spcAft>
                          <a:spcPts val="0"/>
                        </a:spcAft>
                      </a:pP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Producto</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Valor corriente al 2015 (miles de USD)</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Participación en el mundo (%)</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0849">
                <a:tc>
                  <a:txBody>
                    <a:bodyPr/>
                    <a:lstStyle/>
                    <a:p>
                      <a:pPr algn="just">
                        <a:lnSpc>
                          <a:spcPct val="107000"/>
                        </a:lnSpc>
                        <a:spcAft>
                          <a:spcPts val="0"/>
                        </a:spcAft>
                      </a:pPr>
                      <a:r>
                        <a:rPr lang="es-EC"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87-Vehiculos </a:t>
                      </a: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automóviles, tractores, ciclos, demás vehículos terrestres, sus partes y </a:t>
                      </a:r>
                      <a:r>
                        <a:rPr lang="es-EC"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accesorios</a:t>
                      </a:r>
                    </a:p>
                    <a:p>
                      <a:pPr algn="just">
                        <a:lnSpc>
                          <a:spcPct val="107000"/>
                        </a:lnSpc>
                        <a:spcAft>
                          <a:spcPts val="0"/>
                        </a:spcAft>
                      </a:pP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134.047.862</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10.3</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r>
              <a:tr h="660637">
                <a:tc>
                  <a:txBody>
                    <a:bodyPr/>
                    <a:lstStyle/>
                    <a:p>
                      <a:pPr algn="just">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84-Maquinas, reactores nucleares, calderas, aparatos y artefactos mecánicos</a:t>
                      </a:r>
                      <a:r>
                        <a:rPr lang="es-EC"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07000"/>
                        </a:lnSpc>
                        <a:spcAft>
                          <a:spcPts val="0"/>
                        </a:spcAft>
                      </a:pP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117.656.790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6.1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442298">
                <a:tc>
                  <a:txBody>
                    <a:bodyPr/>
                    <a:lstStyle/>
                    <a:p>
                      <a:pPr algn="just">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85-Máquinas, aparatos y material eléctrico, sus partes; aparatos de grabación</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95.624.069</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4.1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448976">
                <a:tc>
                  <a:txBody>
                    <a:bodyPr/>
                    <a:lstStyle/>
                    <a:p>
                      <a:pPr algn="just">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99-Materias no a otra parte especificadas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37.086.382</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12.1</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859536">
                <a:tc>
                  <a:txBody>
                    <a:bodyPr/>
                    <a:lstStyle/>
                    <a:p>
                      <a:pPr algn="just">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90-Instrumentos,aparatos de óptica, fotografía, cinematografía, medida, control o precisión; instrumentos y aparatos medico quirúrgicos; partes y accesorios de estos instrumentos o aparatos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37.086.382</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6.6</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ángulo 4"/>
          <p:cNvSpPr/>
          <p:nvPr/>
        </p:nvSpPr>
        <p:spPr>
          <a:xfrm>
            <a:off x="491640" y="5637774"/>
            <a:ext cx="7992888" cy="276999"/>
          </a:xfrm>
          <a:prstGeom prst="rect">
            <a:avLst/>
          </a:prstGeom>
        </p:spPr>
        <p:txBody>
          <a:bodyPr wrap="square">
            <a:spAutoFit/>
          </a:bodyPr>
          <a:lstStyle/>
          <a:p>
            <a:r>
              <a:rPr lang="es-EC" sz="1200" b="1" dirty="0" smtClean="0">
                <a:latin typeface="Arial" panose="020B0604020202020204" pitchFamily="34" charset="0"/>
                <a:cs typeface="Arial" panose="020B0604020202020204" pitchFamily="34" charset="0"/>
              </a:rPr>
              <a:t>Fuente</a:t>
            </a:r>
            <a:r>
              <a:rPr lang="es-EC" sz="1200" b="1" dirty="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Trade</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Map</a:t>
            </a:r>
            <a:r>
              <a:rPr lang="es-EC" sz="1200" dirty="0">
                <a:latin typeface="Arial" panose="020B0604020202020204" pitchFamily="34" charset="0"/>
                <a:cs typeface="Arial" panose="020B0604020202020204" pitchFamily="34" charset="0"/>
              </a:rPr>
              <a:t>, 2016, </a:t>
            </a:r>
            <a:r>
              <a:rPr lang="es-EC" sz="1200" dirty="0">
                <a:latin typeface="Arial" panose="020B0604020202020204" pitchFamily="34" charset="0"/>
                <a:ea typeface="Calibri" panose="020F0502020204030204" pitchFamily="34" charset="0"/>
                <a:cs typeface="Arial" panose="020B0604020202020204" pitchFamily="34" charset="0"/>
              </a:rPr>
              <a:t>Principales productos </a:t>
            </a:r>
            <a:r>
              <a:rPr lang="es-EC" sz="1200" dirty="0" smtClean="0">
                <a:latin typeface="Arial" panose="020B0604020202020204" pitchFamily="34" charset="0"/>
                <a:ea typeface="Calibri" panose="020F0502020204030204" pitchFamily="34" charset="0"/>
                <a:cs typeface="Arial" panose="020B0604020202020204" pitchFamily="34" charset="0"/>
              </a:rPr>
              <a:t>exportados de </a:t>
            </a:r>
            <a:r>
              <a:rPr lang="es-EC" sz="1200" dirty="0">
                <a:latin typeface="Arial" panose="020B0604020202020204" pitchFamily="34" charset="0"/>
                <a:ea typeface="Calibri" panose="020F0502020204030204" pitchFamily="34" charset="0"/>
                <a:cs typeface="Arial" panose="020B0604020202020204" pitchFamily="34" charset="0"/>
              </a:rPr>
              <a:t>Japón </a:t>
            </a:r>
            <a:r>
              <a:rPr lang="es-EC" sz="1200" dirty="0" smtClean="0">
                <a:latin typeface="Arial" panose="020B0604020202020204" pitchFamily="34" charset="0"/>
                <a:ea typeface="Calibri" panose="020F0502020204030204" pitchFamily="34" charset="0"/>
                <a:cs typeface="Arial" panose="020B0604020202020204" pitchFamily="34" charset="0"/>
              </a:rPr>
              <a:t>al </a:t>
            </a:r>
            <a:r>
              <a:rPr lang="es-EC" sz="1200" dirty="0">
                <a:latin typeface="Arial" panose="020B0604020202020204" pitchFamily="34" charset="0"/>
                <a:ea typeface="Calibri" panose="020F0502020204030204" pitchFamily="34" charset="0"/>
                <a:cs typeface="Arial" panose="020B0604020202020204" pitchFamily="34" charset="0"/>
              </a:rPr>
              <a:t>mundo </a:t>
            </a:r>
            <a:endParaRPr lang="es-EC"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283902"/>
      </p:ext>
    </p:extLst>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sel 3">
            <a:hlinkClick r:id="rId2" action="ppaction://hlinksldjump"/>
          </p:cNvPr>
          <p:cNvSpPr/>
          <p:nvPr/>
        </p:nvSpPr>
        <p:spPr>
          <a:xfrm>
            <a:off x="899592" y="2420888"/>
            <a:ext cx="7488832" cy="172819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PRINCIPALES SOCIOS COMERCIALES </a:t>
            </a:r>
            <a:endParaRPr lang="es-EC" sz="2400" dirty="0"/>
          </a:p>
        </p:txBody>
      </p:sp>
    </p:spTree>
    <p:extLst>
      <p:ext uri="{BB962C8B-B14F-4D97-AF65-F5344CB8AC3E}">
        <p14:creationId xmlns:p14="http://schemas.microsoft.com/office/powerpoint/2010/main" val="1392738368"/>
      </p:ext>
    </p:extLst>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C" dirty="0"/>
              <a:t>Principales </a:t>
            </a:r>
            <a:r>
              <a:rPr lang="es-EC" dirty="0" smtClean="0"/>
              <a:t>proveedores de </a:t>
            </a:r>
            <a:r>
              <a:rPr lang="es-EC" dirty="0"/>
              <a:t>productos de </a:t>
            </a:r>
            <a:r>
              <a:rPr lang="es-EC" dirty="0" smtClean="0"/>
              <a:t>Japón</a:t>
            </a:r>
            <a:endParaRPr lang="es-EC" dirty="0"/>
          </a:p>
        </p:txBody>
      </p:sp>
      <p:graphicFrame>
        <p:nvGraphicFramePr>
          <p:cNvPr id="8" name="Marcador de contenido 7"/>
          <p:cNvGraphicFramePr>
            <a:graphicFrameLocks noGrp="1"/>
          </p:cNvGraphicFramePr>
          <p:nvPr>
            <p:ph idx="1"/>
            <p:extLst/>
          </p:nvPr>
        </p:nvGraphicFramePr>
        <p:xfrm>
          <a:off x="611560" y="1556792"/>
          <a:ext cx="7560840"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1763688" y="5661248"/>
            <a:ext cx="7992888" cy="461665"/>
          </a:xfrm>
          <a:prstGeom prst="rect">
            <a:avLst/>
          </a:prstGeom>
        </p:spPr>
        <p:txBody>
          <a:bodyPr wrap="square">
            <a:spAutoFit/>
          </a:bodyPr>
          <a:lstStyle/>
          <a:p>
            <a:r>
              <a:rPr lang="es-EC" sz="1200" b="1" i="1" dirty="0" smtClean="0">
                <a:latin typeface="Arial" panose="020B0604020202020204" pitchFamily="34" charset="0"/>
                <a:cs typeface="Arial" panose="020B0604020202020204" pitchFamily="34" charset="0"/>
              </a:rPr>
              <a:t>Gráfico 23. </a:t>
            </a:r>
            <a:r>
              <a:rPr lang="es-EC" sz="1200" dirty="0" smtClean="0">
                <a:latin typeface="Arial" panose="020B0604020202020204" pitchFamily="34" charset="0"/>
                <a:cs typeface="Arial" panose="020B0604020202020204" pitchFamily="34" charset="0"/>
              </a:rPr>
              <a:t>Principales proveedores de </a:t>
            </a:r>
            <a:r>
              <a:rPr lang="es-EC" sz="1200" dirty="0">
                <a:latin typeface="Arial" panose="020B0604020202020204" pitchFamily="34" charset="0"/>
                <a:cs typeface="Arial" panose="020B0604020202020204" pitchFamily="34" charset="0"/>
              </a:rPr>
              <a:t>Japón 2015</a:t>
            </a:r>
          </a:p>
          <a:p>
            <a:r>
              <a:rPr lang="es-EC" sz="1200" b="1" dirty="0" smtClean="0">
                <a:latin typeface="Arial" panose="020B0604020202020204" pitchFamily="34" charset="0"/>
                <a:cs typeface="Arial" panose="020B0604020202020204" pitchFamily="34" charset="0"/>
              </a:rPr>
              <a:t>Fuente</a:t>
            </a:r>
            <a:r>
              <a:rPr lang="es-EC" sz="1200" b="1" dirty="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Trade</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Map</a:t>
            </a:r>
            <a:r>
              <a:rPr lang="es-EC" sz="1200" dirty="0">
                <a:latin typeface="Arial" panose="020B0604020202020204" pitchFamily="34" charset="0"/>
                <a:cs typeface="Arial" panose="020B0604020202020204" pitchFamily="34" charset="0"/>
              </a:rPr>
              <a:t>, </a:t>
            </a:r>
            <a:r>
              <a:rPr lang="es-EC" sz="1200" dirty="0" smtClean="0">
                <a:latin typeface="Arial" panose="020B0604020202020204" pitchFamily="34" charset="0"/>
                <a:cs typeface="Arial" panose="020B0604020202020204" pitchFamily="34" charset="0"/>
              </a:rPr>
              <a:t>2016,Proveedores Japón </a:t>
            </a:r>
          </a:p>
        </p:txBody>
      </p:sp>
    </p:spTree>
    <p:extLst>
      <p:ext uri="{BB962C8B-B14F-4D97-AF65-F5344CB8AC3E}">
        <p14:creationId xmlns:p14="http://schemas.microsoft.com/office/powerpoint/2010/main" val="3988365795"/>
      </p:ext>
    </p:extLst>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C" dirty="0"/>
              <a:t>Principales </a:t>
            </a:r>
            <a:r>
              <a:rPr lang="es-EC" dirty="0" smtClean="0"/>
              <a:t>clientes </a:t>
            </a:r>
            <a:r>
              <a:rPr lang="es-EC" dirty="0"/>
              <a:t>de productos para </a:t>
            </a:r>
            <a:r>
              <a:rPr lang="es-EC" dirty="0" smtClean="0"/>
              <a:t>Japón</a:t>
            </a:r>
            <a:endParaRPr lang="es-EC" dirty="0"/>
          </a:p>
        </p:txBody>
      </p:sp>
      <p:graphicFrame>
        <p:nvGraphicFramePr>
          <p:cNvPr id="4" name="Marcador de contenido 3"/>
          <p:cNvGraphicFramePr>
            <a:graphicFrameLocks noGrp="1"/>
          </p:cNvGraphicFramePr>
          <p:nvPr>
            <p:ph idx="1"/>
            <p:extLst/>
          </p:nvPr>
        </p:nvGraphicFramePr>
        <p:xfrm>
          <a:off x="827584" y="1432233"/>
          <a:ext cx="7715200" cy="410445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1763688" y="5661248"/>
            <a:ext cx="7992888" cy="461665"/>
          </a:xfrm>
          <a:prstGeom prst="rect">
            <a:avLst/>
          </a:prstGeom>
        </p:spPr>
        <p:txBody>
          <a:bodyPr wrap="square">
            <a:spAutoFit/>
          </a:bodyPr>
          <a:lstStyle/>
          <a:p>
            <a:r>
              <a:rPr lang="es-EC" sz="1200" b="1" i="1" dirty="0" smtClean="0">
                <a:latin typeface="Arial" panose="020B0604020202020204" pitchFamily="34" charset="0"/>
                <a:cs typeface="Arial" panose="020B0604020202020204" pitchFamily="34" charset="0"/>
              </a:rPr>
              <a:t>Gráfico 24. </a:t>
            </a:r>
            <a:r>
              <a:rPr lang="es-EC" sz="1200" dirty="0">
                <a:latin typeface="Arial" panose="020B0604020202020204" pitchFamily="34" charset="0"/>
                <a:cs typeface="Arial" panose="020B0604020202020204" pitchFamily="34" charset="0"/>
              </a:rPr>
              <a:t>Principales </a:t>
            </a:r>
            <a:r>
              <a:rPr lang="es-EC" sz="1200" dirty="0" smtClean="0">
                <a:latin typeface="Arial" panose="020B0604020202020204" pitchFamily="34" charset="0"/>
                <a:cs typeface="Arial" panose="020B0604020202020204" pitchFamily="34" charset="0"/>
              </a:rPr>
              <a:t>Clientes </a:t>
            </a:r>
            <a:r>
              <a:rPr lang="es-EC" sz="1200" dirty="0">
                <a:latin typeface="Arial" panose="020B0604020202020204" pitchFamily="34" charset="0"/>
                <a:cs typeface="Arial" panose="020B0604020202020204" pitchFamily="34" charset="0"/>
              </a:rPr>
              <a:t>de Japón 2015</a:t>
            </a:r>
          </a:p>
          <a:p>
            <a:r>
              <a:rPr lang="es-EC" sz="1200" b="1" dirty="0" smtClean="0">
                <a:latin typeface="Arial" panose="020B0604020202020204" pitchFamily="34" charset="0"/>
                <a:cs typeface="Arial" panose="020B0604020202020204" pitchFamily="34" charset="0"/>
              </a:rPr>
              <a:t>Fuente</a:t>
            </a:r>
            <a:r>
              <a:rPr lang="es-EC" sz="1200" b="1" dirty="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Trade</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Map</a:t>
            </a:r>
            <a:r>
              <a:rPr lang="es-EC" sz="1200" dirty="0">
                <a:latin typeface="Arial" panose="020B0604020202020204" pitchFamily="34" charset="0"/>
                <a:cs typeface="Arial" panose="020B0604020202020204" pitchFamily="34" charset="0"/>
              </a:rPr>
              <a:t>, 2016, </a:t>
            </a:r>
            <a:r>
              <a:rPr lang="es-EC" sz="1200" dirty="0" smtClean="0">
                <a:latin typeface="Arial" panose="020B0604020202020204" pitchFamily="34" charset="0"/>
                <a:cs typeface="Arial" panose="020B0604020202020204" pitchFamily="34" charset="0"/>
              </a:rPr>
              <a:t>Clientes </a:t>
            </a:r>
            <a:r>
              <a:rPr lang="es-EC" sz="1200" dirty="0">
                <a:latin typeface="Arial" panose="020B0604020202020204" pitchFamily="34" charset="0"/>
                <a:cs typeface="Arial" panose="020B0604020202020204" pitchFamily="34" charset="0"/>
              </a:rPr>
              <a:t>Japón </a:t>
            </a:r>
            <a:endParaRPr lang="es-EC"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099963"/>
      </p:ext>
    </p:extLst>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isel 5">
            <a:hlinkClick r:id="rId2" action="ppaction://hlinksldjump"/>
          </p:cNvPr>
          <p:cNvSpPr/>
          <p:nvPr/>
        </p:nvSpPr>
        <p:spPr>
          <a:xfrm>
            <a:off x="827584" y="1052736"/>
            <a:ext cx="7488832" cy="100811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t>Estados Unidos Perfil Macroeconómico</a:t>
            </a:r>
            <a:endParaRPr lang="es-EC" sz="2800" dirty="0"/>
          </a:p>
        </p:txBody>
      </p:sp>
      <p:sp>
        <p:nvSpPr>
          <p:cNvPr id="7" name="Bisel 6">
            <a:hlinkClick r:id="rId3" action="ppaction://hlinksldjump"/>
          </p:cNvPr>
          <p:cNvSpPr/>
          <p:nvPr/>
        </p:nvSpPr>
        <p:spPr>
          <a:xfrm>
            <a:off x="827584" y="3501008"/>
            <a:ext cx="7488832" cy="100811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t>Estados Unidos Perfil Comercial</a:t>
            </a:r>
            <a:endParaRPr lang="es-EC" sz="2800" dirty="0"/>
          </a:p>
        </p:txBody>
      </p:sp>
    </p:spTree>
    <p:extLst>
      <p:ext uri="{BB962C8B-B14F-4D97-AF65-F5344CB8AC3E}">
        <p14:creationId xmlns:p14="http://schemas.microsoft.com/office/powerpoint/2010/main" val="2399706334"/>
      </p:ext>
    </p:extLst>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95536" y="1341"/>
            <a:ext cx="8229600" cy="1143000"/>
          </a:xfrm>
        </p:spPr>
        <p:txBody>
          <a:bodyPr/>
          <a:lstStyle/>
          <a:p>
            <a:pPr algn="ctr"/>
            <a:r>
              <a:rPr lang="es-EC" dirty="0" smtClean="0"/>
              <a:t>Producto Interno Bruto</a:t>
            </a:r>
            <a:endParaRPr lang="es-EC" dirty="0"/>
          </a:p>
        </p:txBody>
      </p:sp>
      <p:sp>
        <p:nvSpPr>
          <p:cNvPr id="5" name="Rectángulo 4"/>
          <p:cNvSpPr/>
          <p:nvPr/>
        </p:nvSpPr>
        <p:spPr>
          <a:xfrm>
            <a:off x="6660232" y="3273371"/>
            <a:ext cx="2232248" cy="2308324"/>
          </a:xfrm>
          <a:prstGeom prst="rect">
            <a:avLst/>
          </a:prstGeom>
          <a:ln>
            <a:solidFill>
              <a:schemeClr val="accent1"/>
            </a:solidFill>
          </a:ln>
        </p:spPr>
        <p:txBody>
          <a:bodyPr wrap="square">
            <a:spAutoFit/>
          </a:bodyPr>
          <a:lstStyle/>
          <a:p>
            <a:r>
              <a:rPr lang="es-EC" sz="1600" dirty="0" smtClean="0">
                <a:latin typeface="Arial" panose="020B0604020202020204" pitchFamily="34" charset="0"/>
                <a:cs typeface="Arial" panose="020B0604020202020204" pitchFamily="34" charset="0"/>
              </a:rPr>
              <a:t>PIB 2015: 17,95 billones</a:t>
            </a:r>
          </a:p>
          <a:p>
            <a:endParaRPr lang="es-EC" sz="1600"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Crecimiento</a:t>
            </a:r>
            <a:endParaRPr lang="es-EC" sz="1600" dirty="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2015 </a:t>
            </a:r>
            <a:r>
              <a:rPr lang="es-EC" sz="1600" dirty="0">
                <a:latin typeface="Arial" panose="020B0604020202020204" pitchFamily="34" charset="0"/>
                <a:cs typeface="Arial" panose="020B0604020202020204" pitchFamily="34" charset="0"/>
              </a:rPr>
              <a:t>comparación </a:t>
            </a:r>
            <a:r>
              <a:rPr lang="es-EC" sz="1600" dirty="0" smtClean="0">
                <a:latin typeface="Arial" panose="020B0604020202020204" pitchFamily="34" charset="0"/>
                <a:cs typeface="Arial" panose="020B0604020202020204" pitchFamily="34" charset="0"/>
              </a:rPr>
              <a:t>2010: 19,93%</a:t>
            </a:r>
            <a:endParaRPr lang="es-EC" sz="1600" dirty="0">
              <a:latin typeface="Arial" panose="020B0604020202020204" pitchFamily="34" charset="0"/>
              <a:cs typeface="Arial" panose="020B0604020202020204" pitchFamily="34" charset="0"/>
            </a:endParaRPr>
          </a:p>
          <a:p>
            <a:endParaRPr lang="es-EC" sz="1600" dirty="0">
              <a:latin typeface="Arial" panose="020B0604020202020204" pitchFamily="34" charset="0"/>
              <a:cs typeface="Arial" panose="020B0604020202020204" pitchFamily="34" charset="0"/>
            </a:endParaRPr>
          </a:p>
          <a:p>
            <a:endParaRPr lang="es-EC" sz="1600" dirty="0" smtClean="0">
              <a:solidFill>
                <a:srgbClr val="FF0000"/>
              </a:solidFill>
              <a:latin typeface="Arial" panose="020B0604020202020204" pitchFamily="34" charset="0"/>
              <a:cs typeface="Arial" panose="020B0604020202020204" pitchFamily="34" charset="0"/>
            </a:endParaRPr>
          </a:p>
          <a:p>
            <a:endParaRPr lang="es-EC" sz="1600" dirty="0" smtClean="0">
              <a:latin typeface="Arial" panose="020B0604020202020204" pitchFamily="34" charset="0"/>
              <a:cs typeface="Arial" panose="020B0604020202020204" pitchFamily="34" charset="0"/>
            </a:endParaRPr>
          </a:p>
        </p:txBody>
      </p:sp>
      <p:sp>
        <p:nvSpPr>
          <p:cNvPr id="6" name="Rectángulo 5"/>
          <p:cNvSpPr/>
          <p:nvPr/>
        </p:nvSpPr>
        <p:spPr>
          <a:xfrm>
            <a:off x="755576" y="5581695"/>
            <a:ext cx="5472608" cy="461665"/>
          </a:xfrm>
          <a:prstGeom prst="rect">
            <a:avLst/>
          </a:prstGeom>
        </p:spPr>
        <p:txBody>
          <a:bodyPr wrap="square">
            <a:spAutoFit/>
          </a:bodyPr>
          <a:lstStyle/>
          <a:p>
            <a:r>
              <a:rPr lang="es-EC" sz="1200" dirty="0" smtClean="0">
                <a:latin typeface="Arial" panose="020B0604020202020204" pitchFamily="34" charset="0"/>
                <a:cs typeface="Arial" panose="020B0604020202020204" pitchFamily="34" charset="0"/>
              </a:rPr>
              <a:t>Evolución </a:t>
            </a:r>
            <a:r>
              <a:rPr lang="es-EC" sz="1200" dirty="0">
                <a:latin typeface="Arial" panose="020B0604020202020204" pitchFamily="34" charset="0"/>
                <a:cs typeface="Arial" panose="020B0604020202020204" pitchFamily="34" charset="0"/>
              </a:rPr>
              <a:t>del PIB USA 2010- 2018 (valores nominales, billones de dólares)</a:t>
            </a:r>
          </a:p>
          <a:p>
            <a:r>
              <a:rPr lang="es-EC" sz="1200" dirty="0">
                <a:latin typeface="Arial" panose="020B0604020202020204" pitchFamily="34" charset="0"/>
                <a:cs typeface="Arial" panose="020B0604020202020204" pitchFamily="34" charset="0"/>
              </a:rPr>
              <a:t>Fuente: FMI, WEO Data, 2016</a:t>
            </a:r>
          </a:p>
        </p:txBody>
      </p:sp>
      <p:graphicFrame>
        <p:nvGraphicFramePr>
          <p:cNvPr id="7" name="Gráfico 6"/>
          <p:cNvGraphicFramePr>
            <a:graphicFrameLocks/>
          </p:cNvGraphicFramePr>
          <p:nvPr>
            <p:extLst/>
          </p:nvPr>
        </p:nvGraphicFramePr>
        <p:xfrm>
          <a:off x="755576" y="1144341"/>
          <a:ext cx="5544616" cy="430088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4716016" y="5363291"/>
            <a:ext cx="1382911" cy="253916"/>
          </a:xfrm>
          <a:prstGeom prst="rect">
            <a:avLst/>
          </a:prstGeom>
        </p:spPr>
        <p:txBody>
          <a:bodyPr wrap="square">
            <a:spAutoFit/>
          </a:bodyPr>
          <a:lstStyle/>
          <a:p>
            <a:r>
              <a:rPr lang="es-EC" sz="1050" dirty="0">
                <a:solidFill>
                  <a:srgbClr val="000000"/>
                </a:solidFill>
                <a:latin typeface="Calibri" panose="020F0502020204030204" pitchFamily="34" charset="0"/>
              </a:rPr>
              <a:t>Valores estimados</a:t>
            </a:r>
            <a:r>
              <a:rPr lang="es-EC" sz="1050" dirty="0"/>
              <a:t> </a:t>
            </a:r>
          </a:p>
        </p:txBody>
      </p:sp>
    </p:spTree>
    <p:extLst>
      <p:ext uri="{BB962C8B-B14F-4D97-AF65-F5344CB8AC3E}">
        <p14:creationId xmlns:p14="http://schemas.microsoft.com/office/powerpoint/2010/main" val="475106275"/>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sel 3">
            <a:hlinkClick r:id="rId3" action="ppaction://hlinksldjump"/>
          </p:cNvPr>
          <p:cNvSpPr/>
          <p:nvPr/>
        </p:nvSpPr>
        <p:spPr>
          <a:xfrm>
            <a:off x="1187624" y="1052736"/>
            <a:ext cx="6768752" cy="122413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China Perfil Macroeconómico</a:t>
            </a:r>
            <a:endParaRPr lang="es-EC" sz="3200" dirty="0"/>
          </a:p>
        </p:txBody>
      </p:sp>
      <p:sp>
        <p:nvSpPr>
          <p:cNvPr id="5" name="Bisel 4">
            <a:hlinkClick r:id="rId4" action="ppaction://hlinksldjump"/>
          </p:cNvPr>
          <p:cNvSpPr/>
          <p:nvPr/>
        </p:nvSpPr>
        <p:spPr>
          <a:xfrm>
            <a:off x="1191032" y="3789040"/>
            <a:ext cx="6768752" cy="122413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China Perfil Comercial</a:t>
            </a:r>
            <a:endParaRPr lang="es-EC" sz="3200" dirty="0"/>
          </a:p>
        </p:txBody>
      </p:sp>
    </p:spTree>
    <p:extLst>
      <p:ext uri="{BB962C8B-B14F-4D97-AF65-F5344CB8AC3E}">
        <p14:creationId xmlns:p14="http://schemas.microsoft.com/office/powerpoint/2010/main" val="4119394966"/>
      </p:ext>
    </p:extLst>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t>Composición del PIB por sector </a:t>
            </a:r>
            <a:endParaRPr lang="es-EC" dirty="0"/>
          </a:p>
        </p:txBody>
      </p:sp>
      <p:graphicFrame>
        <p:nvGraphicFramePr>
          <p:cNvPr id="4" name="Gráfico 3"/>
          <p:cNvGraphicFramePr/>
          <p:nvPr>
            <p:extLst/>
          </p:nvPr>
        </p:nvGraphicFramePr>
        <p:xfrm>
          <a:off x="611560" y="1486519"/>
          <a:ext cx="7632848" cy="388496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323528" y="5371482"/>
            <a:ext cx="7992888" cy="461665"/>
          </a:xfrm>
          <a:prstGeom prst="rect">
            <a:avLst/>
          </a:prstGeom>
        </p:spPr>
        <p:txBody>
          <a:bodyPr wrap="square">
            <a:spAutoFit/>
          </a:bodyPr>
          <a:lstStyle/>
          <a:p>
            <a:r>
              <a:rPr lang="es-EC" sz="1200" b="1" i="1" dirty="0" smtClean="0">
                <a:latin typeface="Arial" panose="020B0604020202020204" pitchFamily="34" charset="0"/>
                <a:cs typeface="Arial" panose="020B0604020202020204" pitchFamily="34" charset="0"/>
              </a:rPr>
              <a:t>Gráfico 25. </a:t>
            </a:r>
            <a:r>
              <a:rPr lang="es-EC" sz="1200" dirty="0">
                <a:latin typeface="Arial" panose="020B0604020202020204" pitchFamily="34" charset="0"/>
                <a:cs typeface="Arial" panose="020B0604020202020204" pitchFamily="34" charset="0"/>
              </a:rPr>
              <a:t>Composición del PIB por sectores 2015</a:t>
            </a:r>
          </a:p>
          <a:p>
            <a:r>
              <a:rPr lang="es-EC" sz="1200" b="1" dirty="0" smtClean="0">
                <a:latin typeface="Arial" panose="020B0604020202020204" pitchFamily="34" charset="0"/>
                <a:cs typeface="Arial" panose="020B0604020202020204" pitchFamily="34" charset="0"/>
              </a:rPr>
              <a:t>Fuente</a:t>
            </a:r>
            <a:r>
              <a:rPr lang="es-EC" sz="1200" b="1" dirty="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Ficha comercial Estados Unidos. Ministerio de asuntos Exteriores </a:t>
            </a:r>
            <a:r>
              <a:rPr lang="es-EC" sz="1200" dirty="0" smtClean="0">
                <a:latin typeface="Arial" panose="020B0604020202020204" pitchFamily="34" charset="0"/>
                <a:cs typeface="Arial" panose="020B0604020202020204" pitchFamily="34" charset="0"/>
              </a:rPr>
              <a:t>España</a:t>
            </a:r>
          </a:p>
        </p:txBody>
      </p:sp>
      <p:sp>
        <p:nvSpPr>
          <p:cNvPr id="2" name="CuadroTexto 1"/>
          <p:cNvSpPr txBox="1"/>
          <p:nvPr/>
        </p:nvSpPr>
        <p:spPr>
          <a:xfrm>
            <a:off x="6372200" y="4797152"/>
            <a:ext cx="1656184" cy="461665"/>
          </a:xfrm>
          <a:prstGeom prst="rect">
            <a:avLst/>
          </a:prstGeom>
          <a:solidFill>
            <a:schemeClr val="bg1"/>
          </a:solidFill>
        </p:spPr>
        <p:txBody>
          <a:bodyPr wrap="square" rtlCol="0">
            <a:spAutoFit/>
          </a:bodyPr>
          <a:lstStyle/>
          <a:p>
            <a:r>
              <a:rPr lang="es-EC" sz="2400" dirty="0" smtClean="0"/>
              <a:t>Servicios</a:t>
            </a:r>
            <a:endParaRPr lang="es-EC" sz="2400" dirty="0"/>
          </a:p>
        </p:txBody>
      </p:sp>
    </p:spTree>
    <p:extLst>
      <p:ext uri="{BB962C8B-B14F-4D97-AF65-F5344CB8AC3E}">
        <p14:creationId xmlns:p14="http://schemas.microsoft.com/office/powerpoint/2010/main" val="2389698027"/>
      </p:ext>
    </p:extLst>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hlinkClick r:id="rId3" action="ppaction://hlinksldjump"/>
              </a:rPr>
              <a:t>Moneda Oficial-Dólar (USD) </a:t>
            </a:r>
            <a:endParaRPr lang="es-EC" dirty="0"/>
          </a:p>
        </p:txBody>
      </p:sp>
      <p:sp>
        <p:nvSpPr>
          <p:cNvPr id="2" name="Marcador de contenido 1"/>
          <p:cNvSpPr>
            <a:spLocks noGrp="1"/>
          </p:cNvSpPr>
          <p:nvPr>
            <p:ph idx="1"/>
          </p:nvPr>
        </p:nvSpPr>
        <p:spPr>
          <a:xfrm>
            <a:off x="457200" y="1844824"/>
            <a:ext cx="8229600" cy="4525963"/>
          </a:xfrm>
        </p:spPr>
        <p:txBody>
          <a:bodyPr/>
          <a:lstStyle/>
          <a:p>
            <a:pPr algn="just"/>
            <a:r>
              <a:rPr lang="es-EC" dirty="0"/>
              <a:t>Desde 1972 el dólar (USD) es la moneda oficial de Estados Unidos. Alrededor del mundo se utiliza en el 44% de las transacciones y forma parte de la canasta de monedas de los derechos especiales de giro. Según el último examen del FMI efectuado el 30 de noviembre del 2015, la participación del dólar dentro de la cesta a partir del 1 de octubre de 2016 será del 41.73%.</a:t>
            </a:r>
          </a:p>
        </p:txBody>
      </p:sp>
    </p:spTree>
    <p:extLst>
      <p:ext uri="{BB962C8B-B14F-4D97-AF65-F5344CB8AC3E}">
        <p14:creationId xmlns:p14="http://schemas.microsoft.com/office/powerpoint/2010/main" val="3818301715"/>
      </p:ext>
    </p:extLst>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16632"/>
            <a:ext cx="8229600" cy="1143000"/>
          </a:xfrm>
        </p:spPr>
        <p:txBody>
          <a:bodyPr/>
          <a:lstStyle/>
          <a:p>
            <a:r>
              <a:rPr lang="es-EC" dirty="0" smtClean="0"/>
              <a:t>Exportaciones</a:t>
            </a:r>
            <a:endParaRPr lang="es-EC" dirty="0"/>
          </a:p>
        </p:txBody>
      </p:sp>
      <p:graphicFrame>
        <p:nvGraphicFramePr>
          <p:cNvPr id="4" name="Marcador de contenido 3"/>
          <p:cNvGraphicFramePr>
            <a:graphicFrameLocks noGrp="1"/>
          </p:cNvGraphicFramePr>
          <p:nvPr>
            <p:ph idx="1"/>
            <p:extLst/>
          </p:nvPr>
        </p:nvGraphicFramePr>
        <p:xfrm>
          <a:off x="145983" y="1165751"/>
          <a:ext cx="6624736"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6876256" y="3573016"/>
            <a:ext cx="2169601" cy="2062103"/>
          </a:xfrm>
          <a:prstGeom prst="rect">
            <a:avLst/>
          </a:prstGeom>
          <a:ln>
            <a:solidFill>
              <a:schemeClr val="accent1"/>
            </a:solidFill>
          </a:ln>
        </p:spPr>
        <p:txBody>
          <a:bodyPr wrap="square">
            <a:spAutoFit/>
          </a:bodyPr>
          <a:lstStyle/>
          <a:p>
            <a:r>
              <a:rPr lang="es-EC" sz="1600" dirty="0" smtClean="0">
                <a:latin typeface="Arial" panose="020B0604020202020204" pitchFamily="34" charset="0"/>
                <a:cs typeface="Arial" panose="020B0604020202020204" pitchFamily="34" charset="0"/>
              </a:rPr>
              <a:t>Crecimiento</a:t>
            </a:r>
          </a:p>
          <a:p>
            <a:r>
              <a:rPr lang="es-EC" sz="1600" dirty="0" smtClean="0">
                <a:latin typeface="Arial" panose="020B0604020202020204" pitchFamily="34" charset="0"/>
                <a:cs typeface="Arial" panose="020B0604020202020204" pitchFamily="34" charset="0"/>
              </a:rPr>
              <a:t>2010 </a:t>
            </a:r>
            <a:r>
              <a:rPr lang="es-EC" sz="1600" dirty="0">
                <a:latin typeface="Arial" panose="020B0604020202020204" pitchFamily="34" charset="0"/>
                <a:cs typeface="Arial" panose="020B0604020202020204" pitchFamily="34" charset="0"/>
              </a:rPr>
              <a:t>comparación </a:t>
            </a:r>
            <a:r>
              <a:rPr lang="es-EC" sz="1600" dirty="0" smtClean="0">
                <a:latin typeface="Arial" panose="020B0604020202020204" pitchFamily="34" charset="0"/>
                <a:cs typeface="Arial" panose="020B0604020202020204" pitchFamily="34" charset="0"/>
              </a:rPr>
              <a:t>2014: 26,73%</a:t>
            </a:r>
            <a:endParaRPr lang="es-EC" sz="1600" dirty="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 </a:t>
            </a:r>
          </a:p>
          <a:p>
            <a:endParaRPr lang="es-EC" sz="1600"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Decremento</a:t>
            </a:r>
          </a:p>
          <a:p>
            <a:r>
              <a:rPr lang="es-EC" sz="1600" dirty="0" smtClean="0">
                <a:latin typeface="Arial" panose="020B0604020202020204" pitchFamily="34" charset="0"/>
                <a:cs typeface="Arial" panose="020B0604020202020204" pitchFamily="34" charset="0"/>
              </a:rPr>
              <a:t>2014-2015: 7,15%</a:t>
            </a:r>
          </a:p>
          <a:p>
            <a:endParaRPr lang="es-EC" sz="1600" dirty="0" smtClean="0">
              <a:latin typeface="Arial" panose="020B0604020202020204" pitchFamily="34" charset="0"/>
              <a:cs typeface="Arial" panose="020B0604020202020204" pitchFamily="34" charset="0"/>
            </a:endParaRPr>
          </a:p>
        </p:txBody>
      </p:sp>
      <p:sp>
        <p:nvSpPr>
          <p:cNvPr id="6" name="Rectángulo 5"/>
          <p:cNvSpPr/>
          <p:nvPr/>
        </p:nvSpPr>
        <p:spPr>
          <a:xfrm>
            <a:off x="1979712" y="5691713"/>
            <a:ext cx="6660232" cy="646331"/>
          </a:xfrm>
          <a:prstGeom prst="rect">
            <a:avLst/>
          </a:prstGeom>
        </p:spPr>
        <p:txBody>
          <a:bodyPr wrap="square">
            <a:spAutoFit/>
          </a:bodyPr>
          <a:lstStyle/>
          <a:p>
            <a:pPr algn="just">
              <a:spcAft>
                <a:spcPts val="0"/>
              </a:spcAft>
            </a:pPr>
            <a:r>
              <a:rPr lang="es-EC" sz="1200" b="1" i="1" dirty="0" smtClean="0">
                <a:latin typeface="Arial" panose="020B0604020202020204" pitchFamily="34" charset="0"/>
                <a:cs typeface="Arial" panose="020B0604020202020204" pitchFamily="34" charset="0"/>
              </a:rPr>
              <a:t>Gráfico 28. </a:t>
            </a:r>
            <a:r>
              <a:rPr lang="es-EC" sz="1200" dirty="0">
                <a:latin typeface="Arial" panose="020B0604020202020204" pitchFamily="34" charset="0"/>
                <a:ea typeface="Calibri" panose="020F0502020204030204" pitchFamily="34" charset="0"/>
              </a:rPr>
              <a:t>Evolución exportaciones de bienes Estados Unidos 2010-2015 (valores corrientes, miles de dólares)</a:t>
            </a:r>
          </a:p>
          <a:p>
            <a:r>
              <a:rPr lang="es-EC" sz="1200" b="1" dirty="0" smtClean="0">
                <a:latin typeface="Arial" panose="020B0604020202020204" pitchFamily="34" charset="0"/>
                <a:cs typeface="Arial" panose="020B0604020202020204" pitchFamily="34" charset="0"/>
              </a:rPr>
              <a:t>Fuente</a:t>
            </a:r>
            <a:r>
              <a:rPr lang="es-EC" sz="1200" b="1" dirty="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ea typeface="Calibri" panose="020F0502020204030204" pitchFamily="34" charset="0"/>
                <a:cs typeface="Times New Roman" panose="02020603050405020304" pitchFamily="18" charset="0"/>
              </a:rPr>
              <a:t>Trade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200" dirty="0" err="1">
                <a:latin typeface="Arial" panose="020B0604020202020204" pitchFamily="34" charset="0"/>
                <a:ea typeface="Calibri" panose="020F0502020204030204" pitchFamily="34" charset="0"/>
                <a:cs typeface="Times New Roman" panose="02020603050405020304" pitchFamily="18" charset="0"/>
              </a:rPr>
              <a:t>Map</a:t>
            </a:r>
            <a:r>
              <a:rPr lang="es-EC" sz="1200" dirty="0">
                <a:latin typeface="Arial" panose="020B0604020202020204" pitchFamily="34" charset="0"/>
                <a:ea typeface="Calibri" panose="020F0502020204030204" pitchFamily="34" charset="0"/>
                <a:cs typeface="Times New Roman" panose="02020603050405020304" pitchFamily="18" charset="0"/>
              </a:rPr>
              <a:t>, 2016, Evolución exportaciones </a:t>
            </a:r>
            <a:r>
              <a:rPr lang="es-EC" sz="1200" dirty="0" smtClean="0">
                <a:latin typeface="Arial" panose="020B0604020202020204" pitchFamily="34" charset="0"/>
                <a:ea typeface="Calibri" panose="020F0502020204030204" pitchFamily="34" charset="0"/>
                <a:cs typeface="Times New Roman" panose="02020603050405020304" pitchFamily="18" charset="0"/>
              </a:rPr>
              <a:t>USA </a:t>
            </a:r>
          </a:p>
        </p:txBody>
      </p:sp>
    </p:spTree>
    <p:extLst>
      <p:ext uri="{BB962C8B-B14F-4D97-AF65-F5344CB8AC3E}">
        <p14:creationId xmlns:p14="http://schemas.microsoft.com/office/powerpoint/2010/main" val="459192646"/>
      </p:ext>
    </p:extLst>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0"/>
            <a:ext cx="8229600" cy="1143000"/>
          </a:xfrm>
        </p:spPr>
        <p:txBody>
          <a:bodyPr/>
          <a:lstStyle/>
          <a:p>
            <a:r>
              <a:rPr lang="es-EC" dirty="0" smtClean="0"/>
              <a:t>Importaciones</a:t>
            </a:r>
            <a:endParaRPr lang="es-EC" dirty="0"/>
          </a:p>
        </p:txBody>
      </p:sp>
      <p:graphicFrame>
        <p:nvGraphicFramePr>
          <p:cNvPr id="4" name="Marcador de contenido 3"/>
          <p:cNvGraphicFramePr>
            <a:graphicFrameLocks noGrp="1"/>
          </p:cNvGraphicFramePr>
          <p:nvPr>
            <p:ph idx="1"/>
            <p:extLst/>
          </p:nvPr>
        </p:nvGraphicFramePr>
        <p:xfrm>
          <a:off x="251520" y="1196752"/>
          <a:ext cx="6552728" cy="445030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6959965" y="3501008"/>
            <a:ext cx="2169601" cy="1569660"/>
          </a:xfrm>
          <a:prstGeom prst="rect">
            <a:avLst/>
          </a:prstGeom>
          <a:ln>
            <a:solidFill>
              <a:schemeClr val="accent1"/>
            </a:solidFill>
          </a:ln>
        </p:spPr>
        <p:txBody>
          <a:bodyPr wrap="square">
            <a:spAutoFit/>
          </a:bodyPr>
          <a:lstStyle/>
          <a:p>
            <a:r>
              <a:rPr lang="es-EC" sz="1600" dirty="0" smtClean="0">
                <a:latin typeface="Arial" panose="020B0604020202020204" pitchFamily="34" charset="0"/>
                <a:cs typeface="Arial" panose="020B0604020202020204" pitchFamily="34" charset="0"/>
              </a:rPr>
              <a:t>Crecimiento: </a:t>
            </a:r>
          </a:p>
          <a:p>
            <a:r>
              <a:rPr lang="es-EC" sz="1600" dirty="0" smtClean="0">
                <a:latin typeface="Arial" panose="020B0604020202020204" pitchFamily="34" charset="0"/>
                <a:cs typeface="Arial" panose="020B0604020202020204" pitchFamily="34" charset="0"/>
              </a:rPr>
              <a:t>2013-2014: 3,62%</a:t>
            </a:r>
          </a:p>
          <a:p>
            <a:endParaRPr lang="es-EC" sz="1600"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Decremento</a:t>
            </a:r>
          </a:p>
          <a:p>
            <a:r>
              <a:rPr lang="es-EC" sz="1600" dirty="0" smtClean="0">
                <a:latin typeface="Arial" panose="020B0604020202020204" pitchFamily="34" charset="0"/>
                <a:cs typeface="Arial" panose="020B0604020202020204" pitchFamily="34" charset="0"/>
              </a:rPr>
              <a:t>2012-2013: 0,35%</a:t>
            </a:r>
          </a:p>
          <a:p>
            <a:r>
              <a:rPr lang="es-EC" sz="1600" dirty="0" smtClean="0">
                <a:latin typeface="Arial" panose="020B0604020202020204" pitchFamily="34" charset="0"/>
                <a:cs typeface="Arial" panose="020B0604020202020204" pitchFamily="34" charset="0"/>
              </a:rPr>
              <a:t>2014-2015: 4.32%</a:t>
            </a:r>
          </a:p>
        </p:txBody>
      </p:sp>
      <p:sp>
        <p:nvSpPr>
          <p:cNvPr id="7" name="Rectángulo 6"/>
          <p:cNvSpPr/>
          <p:nvPr/>
        </p:nvSpPr>
        <p:spPr>
          <a:xfrm>
            <a:off x="827584" y="5647060"/>
            <a:ext cx="7992888" cy="461665"/>
          </a:xfrm>
          <a:prstGeom prst="rect">
            <a:avLst/>
          </a:prstGeom>
        </p:spPr>
        <p:txBody>
          <a:bodyPr wrap="square">
            <a:spAutoFit/>
          </a:bodyPr>
          <a:lstStyle/>
          <a:p>
            <a:pPr algn="just">
              <a:spcAft>
                <a:spcPts val="0"/>
              </a:spcAft>
            </a:pPr>
            <a:r>
              <a:rPr lang="es-EC" sz="1200" b="1" i="1" dirty="0" smtClean="0">
                <a:latin typeface="Arial" panose="020B0604020202020204" pitchFamily="34" charset="0"/>
                <a:cs typeface="Arial" panose="020B0604020202020204" pitchFamily="34" charset="0"/>
              </a:rPr>
              <a:t>Gráfico 29. </a:t>
            </a:r>
            <a:r>
              <a:rPr lang="es-EC" sz="1200" dirty="0">
                <a:latin typeface="Arial" panose="020B0604020202020204" pitchFamily="34" charset="0"/>
                <a:ea typeface="Calibri" panose="020F0502020204030204" pitchFamily="34" charset="0"/>
              </a:rPr>
              <a:t>Evolución </a:t>
            </a:r>
            <a:r>
              <a:rPr lang="es-EC" sz="1200" dirty="0" smtClean="0">
                <a:latin typeface="Arial" panose="020B0604020202020204" pitchFamily="34" charset="0"/>
                <a:ea typeface="Calibri" panose="020F0502020204030204" pitchFamily="34" charset="0"/>
              </a:rPr>
              <a:t>importaciones </a:t>
            </a:r>
            <a:r>
              <a:rPr lang="es-EC" sz="1200" dirty="0">
                <a:latin typeface="Arial" panose="020B0604020202020204" pitchFamily="34" charset="0"/>
                <a:ea typeface="Calibri" panose="020F0502020204030204" pitchFamily="34" charset="0"/>
              </a:rPr>
              <a:t>de bienes Estados Unidos 2010-2015 (valores corrientes, miles de dólares)</a:t>
            </a:r>
          </a:p>
          <a:p>
            <a:r>
              <a:rPr lang="es-EC" sz="1200" b="1" dirty="0" smtClean="0">
                <a:latin typeface="Arial" panose="020B0604020202020204" pitchFamily="34" charset="0"/>
                <a:cs typeface="Arial" panose="020B0604020202020204" pitchFamily="34" charset="0"/>
              </a:rPr>
              <a:t>Fuente</a:t>
            </a:r>
            <a:r>
              <a:rPr lang="es-EC" sz="1200" b="1" dirty="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ea typeface="Calibri" panose="020F0502020204030204" pitchFamily="34" charset="0"/>
                <a:cs typeface="Times New Roman" panose="02020603050405020304" pitchFamily="18" charset="0"/>
              </a:rPr>
              <a:t>Trade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200" dirty="0" err="1">
                <a:latin typeface="Arial" panose="020B0604020202020204" pitchFamily="34" charset="0"/>
                <a:ea typeface="Calibri" panose="020F0502020204030204" pitchFamily="34" charset="0"/>
                <a:cs typeface="Times New Roman" panose="02020603050405020304" pitchFamily="18" charset="0"/>
              </a:rPr>
              <a:t>Map</a:t>
            </a:r>
            <a:r>
              <a:rPr lang="es-EC" sz="1200" dirty="0">
                <a:latin typeface="Arial" panose="020B0604020202020204" pitchFamily="34" charset="0"/>
                <a:ea typeface="Calibri" panose="020F0502020204030204" pitchFamily="34" charset="0"/>
                <a:cs typeface="Times New Roman" panose="02020603050405020304" pitchFamily="18" charset="0"/>
              </a:rPr>
              <a:t>, 2016, Evolución </a:t>
            </a:r>
            <a:r>
              <a:rPr lang="es-EC" sz="1200" dirty="0" smtClean="0">
                <a:latin typeface="Arial" panose="020B0604020202020204" pitchFamily="34" charset="0"/>
                <a:ea typeface="Calibri" panose="020F0502020204030204" pitchFamily="34" charset="0"/>
                <a:cs typeface="Times New Roman" panose="02020603050405020304" pitchFamily="18" charset="0"/>
              </a:rPr>
              <a:t>importaciones USA </a:t>
            </a:r>
          </a:p>
        </p:txBody>
      </p:sp>
    </p:spTree>
    <p:extLst>
      <p:ext uri="{BB962C8B-B14F-4D97-AF65-F5344CB8AC3E}">
        <p14:creationId xmlns:p14="http://schemas.microsoft.com/office/powerpoint/2010/main" val="4103835840"/>
      </p:ext>
    </p:extLst>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nvPr>
        </p:nvGraphicFramePr>
        <p:xfrm>
          <a:off x="611560" y="1556792"/>
          <a:ext cx="8229600" cy="3727642"/>
        </p:xfrm>
        <a:graphic>
          <a:graphicData uri="http://schemas.openxmlformats.org/drawingml/2006/table">
            <a:tbl>
              <a:tblPr firstRow="1" firstCol="1" bandRow="1"/>
              <a:tblGrid>
                <a:gridCol w="2743200"/>
                <a:gridCol w="2743200"/>
                <a:gridCol w="2743200"/>
              </a:tblGrid>
              <a:tr h="302895">
                <a:tc>
                  <a:txBody>
                    <a:bodyPr/>
                    <a:lstStyle/>
                    <a:p>
                      <a:pPr algn="ctr">
                        <a:lnSpc>
                          <a:spcPct val="107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Producto</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Valor corriente al 2015 (miles de USD)</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Participación en el mundo (%)</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430">
                <a:tc>
                  <a:txBody>
                    <a:bodyPr/>
                    <a:lstStyle/>
                    <a:p>
                      <a:pPr algn="just">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85-Máquinas, aparatos y material eléctrico, sus partes; aparatos de grabación</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332.870.396</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13,40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420370">
                <a:tc>
                  <a:txBody>
                    <a:bodyPr/>
                    <a:lstStyle/>
                    <a:p>
                      <a:pPr algn="just">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84-Maquinas, reactores nucleares, calderas, aparatos y artefactos mecánicos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329.348.244</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16,60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453390">
                <a:tc>
                  <a:txBody>
                    <a:bodyPr/>
                    <a:lstStyle/>
                    <a:p>
                      <a:pPr algn="just">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87-Vehiculos automóviles, tractores, ciclos, demás vehículos terrestres, sus partes y accesorios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283.754.046</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21,50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0">
                <a:tc>
                  <a:txBody>
                    <a:bodyPr/>
                    <a:lstStyle/>
                    <a:p>
                      <a:pPr algn="just">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27-Combustibles minerales, aceites minerales y productos de su destilación</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201.176.128</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10,60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38125">
                <a:tc>
                  <a:txBody>
                    <a:bodyPr/>
                    <a:lstStyle/>
                    <a:p>
                      <a:pPr algn="just">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30-Productos farmacéuticos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86.073.889</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16,60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Título 2"/>
          <p:cNvSpPr>
            <a:spLocks noGrp="1"/>
          </p:cNvSpPr>
          <p:nvPr>
            <p:ph type="title"/>
          </p:nvPr>
        </p:nvSpPr>
        <p:spPr/>
        <p:txBody>
          <a:bodyPr>
            <a:normAutofit fontScale="90000"/>
          </a:bodyPr>
          <a:lstStyle/>
          <a:p>
            <a:r>
              <a:rPr lang="es-EC" dirty="0"/>
              <a:t>Principales Productos importados por </a:t>
            </a:r>
            <a:r>
              <a:rPr lang="es-EC" dirty="0" smtClean="0"/>
              <a:t>Estados Unidos</a:t>
            </a:r>
            <a:endParaRPr lang="es-EC" dirty="0"/>
          </a:p>
        </p:txBody>
      </p:sp>
      <p:sp>
        <p:nvSpPr>
          <p:cNvPr id="8" name="Rectángulo 7"/>
          <p:cNvSpPr/>
          <p:nvPr/>
        </p:nvSpPr>
        <p:spPr>
          <a:xfrm>
            <a:off x="611560" y="5294688"/>
            <a:ext cx="7128792" cy="276999"/>
          </a:xfrm>
          <a:prstGeom prst="rect">
            <a:avLst/>
          </a:prstGeom>
        </p:spPr>
        <p:txBody>
          <a:bodyPr wrap="square">
            <a:spAutoFit/>
          </a:bodyPr>
          <a:lstStyle/>
          <a:p>
            <a:pPr>
              <a:spcAft>
                <a:spcPts val="0"/>
              </a:spcAft>
            </a:pPr>
            <a:r>
              <a:rPr lang="es-EC" sz="1200" b="1" dirty="0">
                <a:latin typeface="Arial" panose="020B0604020202020204" pitchFamily="34" charset="0"/>
                <a:ea typeface="Calibri" panose="020F0502020204030204" pitchFamily="34" charset="0"/>
                <a:cs typeface="Times New Roman" panose="02020603050405020304" pitchFamily="18" charset="0"/>
              </a:rPr>
              <a:t>Fuente: </a:t>
            </a:r>
            <a:r>
              <a:rPr lang="es-EC" sz="1200" dirty="0" err="1">
                <a:latin typeface="Arial" panose="020B0604020202020204" pitchFamily="34" charset="0"/>
                <a:ea typeface="Calibri" panose="020F0502020204030204" pitchFamily="34" charset="0"/>
                <a:cs typeface="Times New Roman" panose="02020603050405020304" pitchFamily="18" charset="0"/>
              </a:rPr>
              <a:t>Trade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200" dirty="0" err="1">
                <a:latin typeface="Arial" panose="020B0604020202020204" pitchFamily="34" charset="0"/>
                <a:ea typeface="Calibri" panose="020F0502020204030204" pitchFamily="34" charset="0"/>
                <a:cs typeface="Times New Roman" panose="02020603050405020304" pitchFamily="18" charset="0"/>
              </a:rPr>
              <a:t>Map</a:t>
            </a:r>
            <a:r>
              <a:rPr lang="es-EC" sz="1200" dirty="0">
                <a:latin typeface="Arial" panose="020B0604020202020204" pitchFamily="34" charset="0"/>
                <a:ea typeface="Calibri" panose="020F0502020204030204" pitchFamily="34" charset="0"/>
                <a:cs typeface="Times New Roman" panose="02020603050405020304" pitchFamily="18" charset="0"/>
              </a:rPr>
              <a:t> 2016, Principales productos importados a Estados Unidos del </a:t>
            </a:r>
            <a:r>
              <a:rPr lang="es-EC" sz="1200" dirty="0" smtClean="0">
                <a:latin typeface="Arial" panose="020B0604020202020204" pitchFamily="34" charset="0"/>
                <a:ea typeface="Calibri" panose="020F0502020204030204" pitchFamily="34" charset="0"/>
                <a:cs typeface="Times New Roman" panose="02020603050405020304" pitchFamily="18" charset="0"/>
              </a:rPr>
              <a:t>mundo</a:t>
            </a:r>
          </a:p>
        </p:txBody>
      </p:sp>
    </p:spTree>
    <p:extLst>
      <p:ext uri="{BB962C8B-B14F-4D97-AF65-F5344CB8AC3E}">
        <p14:creationId xmlns:p14="http://schemas.microsoft.com/office/powerpoint/2010/main" val="4042519176"/>
      </p:ext>
    </p:extLst>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nvPr>
        </p:nvGraphicFramePr>
        <p:xfrm>
          <a:off x="457200" y="1443204"/>
          <a:ext cx="8229600" cy="3742247"/>
        </p:xfrm>
        <a:graphic>
          <a:graphicData uri="http://schemas.openxmlformats.org/drawingml/2006/table">
            <a:tbl>
              <a:tblPr firstRow="1" firstCol="1" bandRow="1"/>
              <a:tblGrid>
                <a:gridCol w="2743200"/>
                <a:gridCol w="2743200"/>
                <a:gridCol w="2743200"/>
              </a:tblGrid>
              <a:tr h="276860">
                <a:tc>
                  <a:txBody>
                    <a:bodyPr/>
                    <a:lstStyle/>
                    <a:p>
                      <a:pPr algn="ctr">
                        <a:lnSpc>
                          <a:spcPct val="107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Producto</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Valor corriente al 2015 (miles de USD)</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C" sz="1600" b="1" dirty="0" smtClean="0">
                          <a:effectLst/>
                          <a:latin typeface="Arial" panose="020B0604020202020204" pitchFamily="34" charset="0"/>
                          <a:ea typeface="Calibri" panose="020F0502020204030204" pitchFamily="34" charset="0"/>
                          <a:cs typeface="Times New Roman" panose="02020603050405020304" pitchFamily="18" charset="0"/>
                        </a:rPr>
                        <a:t>Participación en el mundo (%)</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430">
                <a:tc>
                  <a:txBody>
                    <a:bodyPr/>
                    <a:lstStyle/>
                    <a:p>
                      <a:pPr algn="just">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84-Maquinas, reactores nucleares, calderas, aparatos y artefactos mecánicos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205.821.018</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10,70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420370">
                <a:tc>
                  <a:txBody>
                    <a:bodyPr/>
                    <a:lstStyle/>
                    <a:p>
                      <a:pPr algn="just">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85-Máquinas, aparatos y material eléctrico, sus partes; aparatos de grabación </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169.754.569</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7,40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252730">
                <a:tc>
                  <a:txBody>
                    <a:bodyPr/>
                    <a:lstStyle/>
                    <a:p>
                      <a:pPr algn="just">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88-Navegacion aérea o espacial</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131.090.901</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39,70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0">
                <a:tc>
                  <a:txBody>
                    <a:bodyPr/>
                    <a:lstStyle/>
                    <a:p>
                      <a:pPr algn="just">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87-Vehiculos automóviles, tractores, ciclos, demás vehículos terrestres, sus partes y accesorios</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127.113.562</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9,70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r>
              <a:tr h="360680">
                <a:tc>
                  <a:txBody>
                    <a:bodyPr/>
                    <a:lstStyle/>
                    <a:p>
                      <a:pPr algn="just">
                        <a:lnSpc>
                          <a:spcPct val="107000"/>
                        </a:lnSpc>
                        <a:spcAft>
                          <a:spcPts val="0"/>
                        </a:spcAft>
                      </a:pPr>
                      <a:r>
                        <a:rPr lang="es-EC"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27-Combustibles minerales, aceites minerales y productos de su destilación</a:t>
                      </a:r>
                      <a:endParaRPr lang="es-EC" sz="14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106.143.320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5,90</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Título 2"/>
          <p:cNvSpPr>
            <a:spLocks noGrp="1"/>
          </p:cNvSpPr>
          <p:nvPr>
            <p:ph type="title"/>
          </p:nvPr>
        </p:nvSpPr>
        <p:spPr/>
        <p:txBody>
          <a:bodyPr>
            <a:normAutofit fontScale="90000"/>
          </a:bodyPr>
          <a:lstStyle/>
          <a:p>
            <a:r>
              <a:rPr lang="es-EC" dirty="0"/>
              <a:t>Principales Productos </a:t>
            </a:r>
            <a:r>
              <a:rPr lang="es-EC" dirty="0" smtClean="0"/>
              <a:t>exportados por </a:t>
            </a:r>
            <a:r>
              <a:rPr lang="es-EC" dirty="0"/>
              <a:t>Estados Unidos</a:t>
            </a:r>
          </a:p>
        </p:txBody>
      </p:sp>
      <p:sp>
        <p:nvSpPr>
          <p:cNvPr id="6" name="Rectángulo 5"/>
          <p:cNvSpPr/>
          <p:nvPr/>
        </p:nvSpPr>
        <p:spPr>
          <a:xfrm>
            <a:off x="323528" y="5211017"/>
            <a:ext cx="6552728" cy="276999"/>
          </a:xfrm>
          <a:prstGeom prst="rect">
            <a:avLst/>
          </a:prstGeom>
        </p:spPr>
        <p:txBody>
          <a:bodyPr wrap="square">
            <a:spAutoFit/>
          </a:bodyPr>
          <a:lstStyle/>
          <a:p>
            <a:pPr>
              <a:spcAft>
                <a:spcPts val="0"/>
              </a:spcAft>
            </a:pPr>
            <a:r>
              <a:rPr lang="es-EC" sz="1200" b="1" dirty="0">
                <a:latin typeface="Arial" panose="020B0604020202020204" pitchFamily="34" charset="0"/>
                <a:ea typeface="Calibri" panose="020F0502020204030204" pitchFamily="34" charset="0"/>
                <a:cs typeface="Times New Roman" panose="02020603050405020304" pitchFamily="18" charset="0"/>
              </a:rPr>
              <a:t>Fuente: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200" dirty="0" err="1">
                <a:latin typeface="Arial" panose="020B0604020202020204" pitchFamily="34" charset="0"/>
                <a:ea typeface="Calibri" panose="020F0502020204030204" pitchFamily="34" charset="0"/>
                <a:cs typeface="Times New Roman" panose="02020603050405020304" pitchFamily="18" charset="0"/>
              </a:rPr>
              <a:t>Trade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200" dirty="0" err="1">
                <a:latin typeface="Arial" panose="020B0604020202020204" pitchFamily="34" charset="0"/>
                <a:ea typeface="Calibri" panose="020F0502020204030204" pitchFamily="34" charset="0"/>
                <a:cs typeface="Times New Roman" panose="02020603050405020304" pitchFamily="18" charset="0"/>
              </a:rPr>
              <a:t>Map</a:t>
            </a:r>
            <a:r>
              <a:rPr lang="es-EC" sz="1200" dirty="0">
                <a:latin typeface="Arial" panose="020B0604020202020204" pitchFamily="34" charset="0"/>
                <a:ea typeface="Calibri" panose="020F0502020204030204" pitchFamily="34" charset="0"/>
                <a:cs typeface="Times New Roman" panose="02020603050405020304" pitchFamily="18" charset="0"/>
              </a:rPr>
              <a:t> 2016, Principales productos </a:t>
            </a:r>
            <a:r>
              <a:rPr lang="es-EC" sz="1200" dirty="0" smtClean="0">
                <a:latin typeface="Arial" panose="020B0604020202020204" pitchFamily="34" charset="0"/>
                <a:ea typeface="Calibri" panose="020F0502020204030204" pitchFamily="34" charset="0"/>
                <a:cs typeface="Times New Roman" panose="02020603050405020304" pitchFamily="18" charset="0"/>
              </a:rPr>
              <a:t>exportados </a:t>
            </a:r>
            <a:r>
              <a:rPr lang="es-EC" sz="1200" dirty="0">
                <a:latin typeface="Arial" panose="020B0604020202020204" pitchFamily="34" charset="0"/>
                <a:ea typeface="Calibri" panose="020F0502020204030204" pitchFamily="34" charset="0"/>
                <a:cs typeface="Times New Roman" panose="02020603050405020304" pitchFamily="18" charset="0"/>
              </a:rPr>
              <a:t>a Estados Unidos del </a:t>
            </a:r>
            <a:r>
              <a:rPr lang="es-EC" sz="1200" dirty="0" smtClean="0">
                <a:latin typeface="Arial" panose="020B0604020202020204" pitchFamily="34" charset="0"/>
                <a:ea typeface="Calibri" panose="020F0502020204030204" pitchFamily="34" charset="0"/>
                <a:cs typeface="Times New Roman" panose="02020603050405020304" pitchFamily="18" charset="0"/>
              </a:rPr>
              <a:t>mundo</a:t>
            </a:r>
          </a:p>
        </p:txBody>
      </p:sp>
    </p:spTree>
    <p:extLst>
      <p:ext uri="{BB962C8B-B14F-4D97-AF65-F5344CB8AC3E}">
        <p14:creationId xmlns:p14="http://schemas.microsoft.com/office/powerpoint/2010/main" val="2340009562"/>
      </p:ext>
    </p:extLst>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sel 3">
            <a:hlinkClick r:id="rId2" action="ppaction://hlinksldjump"/>
          </p:cNvPr>
          <p:cNvSpPr/>
          <p:nvPr/>
        </p:nvSpPr>
        <p:spPr>
          <a:xfrm>
            <a:off x="899592" y="2420888"/>
            <a:ext cx="7488832" cy="172819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PRINCIPALES SOCIOS COMERCIALES </a:t>
            </a:r>
            <a:endParaRPr lang="es-EC" sz="2400" dirty="0"/>
          </a:p>
        </p:txBody>
      </p:sp>
    </p:spTree>
    <p:extLst>
      <p:ext uri="{BB962C8B-B14F-4D97-AF65-F5344CB8AC3E}">
        <p14:creationId xmlns:p14="http://schemas.microsoft.com/office/powerpoint/2010/main" val="1176021491"/>
      </p:ext>
    </p:extLst>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es-EC" dirty="0" smtClean="0"/>
              <a:t>Principales Compradores productos USA</a:t>
            </a:r>
            <a:endParaRPr lang="es-EC" dirty="0"/>
          </a:p>
        </p:txBody>
      </p:sp>
      <p:graphicFrame>
        <p:nvGraphicFramePr>
          <p:cNvPr id="4" name="Gráfico 3"/>
          <p:cNvGraphicFramePr/>
          <p:nvPr>
            <p:extLst/>
          </p:nvPr>
        </p:nvGraphicFramePr>
        <p:xfrm>
          <a:off x="611560" y="1556792"/>
          <a:ext cx="7344816" cy="377338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490384" y="5330180"/>
            <a:ext cx="7992888" cy="461665"/>
          </a:xfrm>
          <a:prstGeom prst="rect">
            <a:avLst/>
          </a:prstGeom>
        </p:spPr>
        <p:txBody>
          <a:bodyPr wrap="square">
            <a:spAutoFit/>
          </a:bodyPr>
          <a:lstStyle/>
          <a:p>
            <a:pPr algn="just"/>
            <a:r>
              <a:rPr lang="es-EC" sz="1200" b="1" i="1" dirty="0" smtClean="0">
                <a:latin typeface="Arial" panose="020B0604020202020204" pitchFamily="34" charset="0"/>
                <a:cs typeface="Arial" panose="020B0604020202020204" pitchFamily="34" charset="0"/>
              </a:rPr>
              <a:t>Gráfico 30. </a:t>
            </a:r>
            <a:r>
              <a:rPr lang="es-EC" sz="1200" dirty="0">
                <a:latin typeface="Arial" panose="020B0604020202020204" pitchFamily="34" charset="0"/>
                <a:ea typeface="Calibri" panose="020F0502020204030204" pitchFamily="34" charset="0"/>
              </a:rPr>
              <a:t>Principales clientes de Estados Unidos </a:t>
            </a:r>
            <a:r>
              <a:rPr lang="es-EC" sz="1200" dirty="0" smtClean="0">
                <a:latin typeface="Arial" panose="020B0604020202020204" pitchFamily="34" charset="0"/>
                <a:ea typeface="Calibri" panose="020F0502020204030204" pitchFamily="34" charset="0"/>
              </a:rPr>
              <a:t>2015</a:t>
            </a:r>
            <a:endParaRPr lang="es-EC" sz="1200" dirty="0">
              <a:latin typeface="Arial" panose="020B0604020202020204" pitchFamily="34" charset="0"/>
              <a:ea typeface="Calibri" panose="020F0502020204030204" pitchFamily="34" charset="0"/>
            </a:endParaRPr>
          </a:p>
          <a:p>
            <a:r>
              <a:rPr lang="es-EC" sz="1200" b="1" dirty="0" smtClean="0">
                <a:latin typeface="Arial" panose="020B0604020202020204" pitchFamily="34" charset="0"/>
                <a:cs typeface="Arial" panose="020B0604020202020204" pitchFamily="34" charset="0"/>
              </a:rPr>
              <a:t>Fuente</a:t>
            </a:r>
            <a:r>
              <a:rPr lang="es-EC" sz="1200" b="1" dirty="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ea typeface="Calibri" panose="020F0502020204030204" pitchFamily="34" charset="0"/>
                <a:cs typeface="Times New Roman" panose="02020603050405020304" pitchFamily="18" charset="0"/>
              </a:rPr>
              <a:t>Trade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200" dirty="0" err="1">
                <a:latin typeface="Arial" panose="020B0604020202020204" pitchFamily="34" charset="0"/>
                <a:ea typeface="Calibri" panose="020F0502020204030204" pitchFamily="34" charset="0"/>
                <a:cs typeface="Times New Roman" panose="02020603050405020304" pitchFamily="18" charset="0"/>
              </a:rPr>
              <a:t>Map</a:t>
            </a:r>
            <a:r>
              <a:rPr lang="es-EC" sz="1200" dirty="0">
                <a:latin typeface="Arial" panose="020B0604020202020204" pitchFamily="34" charset="0"/>
                <a:ea typeface="Calibri" panose="020F0502020204030204" pitchFamily="34" charset="0"/>
                <a:cs typeface="Times New Roman" panose="02020603050405020304" pitchFamily="18" charset="0"/>
              </a:rPr>
              <a:t>, 2016, </a:t>
            </a:r>
            <a:r>
              <a:rPr lang="es-EC" sz="1200" dirty="0" smtClean="0">
                <a:latin typeface="Arial" panose="020B0604020202020204" pitchFamily="34" charset="0"/>
                <a:ea typeface="Calibri" panose="020F0502020204030204" pitchFamily="34" charset="0"/>
                <a:cs typeface="Times New Roman" panose="02020603050405020304" pitchFamily="18" charset="0"/>
              </a:rPr>
              <a:t>Importadores productos USA </a:t>
            </a:r>
          </a:p>
        </p:txBody>
      </p:sp>
    </p:spTree>
    <p:extLst>
      <p:ext uri="{BB962C8B-B14F-4D97-AF65-F5344CB8AC3E}">
        <p14:creationId xmlns:p14="http://schemas.microsoft.com/office/powerpoint/2010/main" val="233330401"/>
      </p:ext>
    </p:extLst>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C" dirty="0" smtClean="0"/>
              <a:t>Principales Proveedores de USA</a:t>
            </a:r>
            <a:endParaRPr lang="es-EC" dirty="0"/>
          </a:p>
        </p:txBody>
      </p:sp>
      <p:graphicFrame>
        <p:nvGraphicFramePr>
          <p:cNvPr id="4" name="Gráfico 3"/>
          <p:cNvGraphicFramePr>
            <a:graphicFrameLocks/>
          </p:cNvGraphicFramePr>
          <p:nvPr>
            <p:extLst/>
          </p:nvPr>
        </p:nvGraphicFramePr>
        <p:xfrm>
          <a:off x="611560" y="1453418"/>
          <a:ext cx="7344816" cy="406381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827584" y="5503832"/>
            <a:ext cx="7992888" cy="461665"/>
          </a:xfrm>
          <a:prstGeom prst="rect">
            <a:avLst/>
          </a:prstGeom>
        </p:spPr>
        <p:txBody>
          <a:bodyPr wrap="square">
            <a:spAutoFit/>
          </a:bodyPr>
          <a:lstStyle/>
          <a:p>
            <a:pPr lvl="0" algn="just"/>
            <a:r>
              <a:rPr lang="es-EC" sz="1200" b="1" i="1" dirty="0" smtClean="0">
                <a:latin typeface="Arial" panose="020B0604020202020204" pitchFamily="34" charset="0"/>
                <a:cs typeface="Arial" panose="020B0604020202020204" pitchFamily="34" charset="0"/>
              </a:rPr>
              <a:t>Gráfico 31. </a:t>
            </a:r>
            <a:r>
              <a:rPr lang="es-EC" sz="1200" dirty="0">
                <a:solidFill>
                  <a:prstClr val="black"/>
                </a:solidFill>
                <a:latin typeface="Arial" panose="020B0604020202020204" pitchFamily="34" charset="0"/>
                <a:ea typeface="Calibri" panose="020F0502020204030204" pitchFamily="34" charset="0"/>
              </a:rPr>
              <a:t>Principales proveedores de Estados Unidos 2015</a:t>
            </a:r>
          </a:p>
          <a:p>
            <a:r>
              <a:rPr lang="es-EC" sz="1200" b="1" dirty="0" smtClean="0">
                <a:latin typeface="Arial" panose="020B0604020202020204" pitchFamily="34" charset="0"/>
                <a:cs typeface="Arial" panose="020B0604020202020204" pitchFamily="34" charset="0"/>
              </a:rPr>
              <a:t>Fuente</a:t>
            </a:r>
            <a:r>
              <a:rPr lang="es-EC" sz="1200" b="1" dirty="0">
                <a:latin typeface="Arial" panose="020B0604020202020204" pitchFamily="34" charset="0"/>
                <a:cs typeface="Arial" panose="020B0604020202020204" pitchFamily="34" charset="0"/>
              </a:rPr>
              <a:t>:</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ea typeface="Calibri" panose="020F0502020204030204" pitchFamily="34" charset="0"/>
                <a:cs typeface="Times New Roman" panose="02020603050405020304" pitchFamily="18" charset="0"/>
              </a:rPr>
              <a:t>Trade</a:t>
            </a:r>
            <a:r>
              <a:rPr lang="es-EC" sz="1200" dirty="0">
                <a:latin typeface="Arial" panose="020B0604020202020204" pitchFamily="34" charset="0"/>
                <a:ea typeface="Calibri" panose="020F0502020204030204" pitchFamily="34" charset="0"/>
                <a:cs typeface="Times New Roman" panose="02020603050405020304" pitchFamily="18" charset="0"/>
              </a:rPr>
              <a:t> </a:t>
            </a:r>
            <a:r>
              <a:rPr lang="es-EC" sz="1200" dirty="0" err="1">
                <a:latin typeface="Arial" panose="020B0604020202020204" pitchFamily="34" charset="0"/>
                <a:ea typeface="Calibri" panose="020F0502020204030204" pitchFamily="34" charset="0"/>
                <a:cs typeface="Times New Roman" panose="02020603050405020304" pitchFamily="18" charset="0"/>
              </a:rPr>
              <a:t>Map</a:t>
            </a:r>
            <a:r>
              <a:rPr lang="es-EC" sz="1200" dirty="0">
                <a:latin typeface="Arial" panose="020B0604020202020204" pitchFamily="34" charset="0"/>
                <a:ea typeface="Calibri" panose="020F0502020204030204" pitchFamily="34" charset="0"/>
                <a:cs typeface="Times New Roman" panose="02020603050405020304" pitchFamily="18" charset="0"/>
              </a:rPr>
              <a:t>, 2016, </a:t>
            </a:r>
            <a:r>
              <a:rPr lang="es-EC" sz="1200" dirty="0" smtClean="0">
                <a:latin typeface="Arial" panose="020B0604020202020204" pitchFamily="34" charset="0"/>
                <a:ea typeface="Calibri" panose="020F0502020204030204" pitchFamily="34" charset="0"/>
                <a:cs typeface="Times New Roman" panose="02020603050405020304" pitchFamily="18" charset="0"/>
              </a:rPr>
              <a:t>Proveedores productos USA </a:t>
            </a:r>
          </a:p>
        </p:txBody>
      </p:sp>
    </p:spTree>
    <p:extLst>
      <p:ext uri="{BB962C8B-B14F-4D97-AF65-F5344CB8AC3E}">
        <p14:creationId xmlns:p14="http://schemas.microsoft.com/office/powerpoint/2010/main" val="3644512738"/>
      </p:ext>
    </p:extLst>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79712" y="332656"/>
            <a:ext cx="5161991"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SIMULACIONES</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Bisel 4"/>
          <p:cNvSpPr/>
          <p:nvPr/>
        </p:nvSpPr>
        <p:spPr>
          <a:xfrm>
            <a:off x="682001" y="1700808"/>
            <a:ext cx="7848872"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Exportación cámaras fotográficas y de video a Estados Unidos desde China </a:t>
            </a:r>
            <a:endParaRPr lang="es-EC" dirty="0"/>
          </a:p>
        </p:txBody>
      </p:sp>
      <p:sp>
        <p:nvSpPr>
          <p:cNvPr id="6" name="Bisel 5"/>
          <p:cNvSpPr/>
          <p:nvPr/>
        </p:nvSpPr>
        <p:spPr>
          <a:xfrm>
            <a:off x="683568" y="3140968"/>
            <a:ext cx="7848872"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Exportación portalámparas para instalación de bombillas a Japón desde China</a:t>
            </a:r>
            <a:endParaRPr lang="es-EC" dirty="0"/>
          </a:p>
        </p:txBody>
      </p:sp>
      <p:sp>
        <p:nvSpPr>
          <p:cNvPr id="7" name="Bisel 6"/>
          <p:cNvSpPr/>
          <p:nvPr/>
        </p:nvSpPr>
        <p:spPr>
          <a:xfrm>
            <a:off x="682001" y="4597122"/>
            <a:ext cx="7848872"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Exportación máquinas tejedoras circulares a Eurozona desde China  </a:t>
            </a:r>
            <a:endParaRPr lang="es-EC" dirty="0"/>
          </a:p>
        </p:txBody>
      </p:sp>
    </p:spTree>
    <p:extLst>
      <p:ext uri="{BB962C8B-B14F-4D97-AF65-F5344CB8AC3E}">
        <p14:creationId xmlns:p14="http://schemas.microsoft.com/office/powerpoint/2010/main" val="2611958047"/>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3178"/>
            <a:ext cx="8229600" cy="1143000"/>
          </a:xfrm>
        </p:spPr>
        <p:txBody>
          <a:bodyPr/>
          <a:lstStyle/>
          <a:p>
            <a:r>
              <a:rPr lang="es-EC" dirty="0" smtClean="0"/>
              <a:t>Producto Interno Bruto</a:t>
            </a:r>
            <a:endParaRPr lang="es-EC" dirty="0"/>
          </a:p>
        </p:txBody>
      </p:sp>
      <p:sp>
        <p:nvSpPr>
          <p:cNvPr id="5" name="Rectángulo 4"/>
          <p:cNvSpPr/>
          <p:nvPr/>
        </p:nvSpPr>
        <p:spPr>
          <a:xfrm>
            <a:off x="395536" y="5642273"/>
            <a:ext cx="4212468" cy="379015"/>
          </a:xfrm>
          <a:prstGeom prst="rect">
            <a:avLst/>
          </a:prstGeom>
        </p:spPr>
        <p:txBody>
          <a:bodyPr wrap="square">
            <a:spAutoFit/>
          </a:bodyPr>
          <a:lstStyle/>
          <a:p>
            <a:pPr algn="just">
              <a:spcAft>
                <a:spcPts val="0"/>
              </a:spcAft>
            </a:pPr>
            <a:r>
              <a:rPr lang="es-EC" sz="900" b="1" i="1" dirty="0">
                <a:latin typeface="Arial" panose="020B0604020202020204" pitchFamily="34" charset="0"/>
                <a:ea typeface="Calibri" panose="020F0502020204030204" pitchFamily="34" charset="0"/>
              </a:rPr>
              <a:t>Gráfico </a:t>
            </a:r>
            <a:r>
              <a:rPr lang="es-EC" sz="900" b="1" i="1" dirty="0" smtClean="0">
                <a:latin typeface="Arial" panose="020B0604020202020204" pitchFamily="34" charset="0"/>
                <a:ea typeface="Calibri" panose="020F0502020204030204" pitchFamily="34" charset="0"/>
              </a:rPr>
              <a:t>1.</a:t>
            </a:r>
            <a:r>
              <a:rPr lang="es-EC" sz="900" b="1" dirty="0" smtClean="0">
                <a:latin typeface="Arial" panose="020B0604020202020204" pitchFamily="34" charset="0"/>
                <a:ea typeface="Calibri" panose="020F0502020204030204" pitchFamily="34" charset="0"/>
              </a:rPr>
              <a:t> </a:t>
            </a:r>
            <a:r>
              <a:rPr lang="es-EC" sz="900" dirty="0">
                <a:latin typeface="Arial" panose="020B0604020202020204" pitchFamily="34" charset="0"/>
                <a:ea typeface="Calibri" panose="020F0502020204030204" pitchFamily="34" charset="0"/>
              </a:rPr>
              <a:t>Evolución del PIB China 2010- 2018 (valores nominales, </a:t>
            </a:r>
            <a:r>
              <a:rPr lang="es-EC" sz="900" dirty="0" smtClean="0">
                <a:latin typeface="Arial" panose="020B0604020202020204" pitchFamily="34" charset="0"/>
                <a:ea typeface="Calibri" panose="020F0502020204030204" pitchFamily="34" charset="0"/>
              </a:rPr>
              <a:t>billones)</a:t>
            </a:r>
            <a:endParaRPr lang="es-EC" sz="900" b="1" dirty="0">
              <a:latin typeface="Arial" panose="020B0604020202020204" pitchFamily="34" charset="0"/>
              <a:ea typeface="Calibri" panose="020F0502020204030204" pitchFamily="34" charset="0"/>
            </a:endParaRPr>
          </a:p>
          <a:p>
            <a:pPr algn="just">
              <a:lnSpc>
                <a:spcPct val="107000"/>
              </a:lnSpc>
              <a:spcAft>
                <a:spcPts val="0"/>
              </a:spcAft>
            </a:pPr>
            <a:r>
              <a:rPr lang="es-EC" sz="900" b="1" dirty="0">
                <a:latin typeface="Arial" panose="020B0604020202020204" pitchFamily="34" charset="0"/>
                <a:ea typeface="Calibri" panose="020F0502020204030204" pitchFamily="34" charset="0"/>
                <a:cs typeface="Times New Roman" panose="02020603050405020304" pitchFamily="18" charset="0"/>
              </a:rPr>
              <a:t>Fuente: </a:t>
            </a:r>
            <a:r>
              <a:rPr lang="es-EC" sz="900" dirty="0">
                <a:latin typeface="Arial" panose="020B0604020202020204" pitchFamily="34" charset="0"/>
                <a:ea typeface="Calibri" panose="020F0502020204030204" pitchFamily="34" charset="0"/>
                <a:cs typeface="Times New Roman" panose="02020603050405020304" pitchFamily="18" charset="0"/>
              </a:rPr>
              <a:t>FMI, WEO Data, 2016, Evolución PIB </a:t>
            </a:r>
            <a:r>
              <a:rPr lang="es-EC" sz="900" dirty="0" smtClean="0">
                <a:latin typeface="Arial" panose="020B0604020202020204" pitchFamily="34" charset="0"/>
                <a:ea typeface="Calibri" panose="020F0502020204030204" pitchFamily="34" charset="0"/>
                <a:cs typeface="Times New Roman" panose="02020603050405020304" pitchFamily="18" charset="0"/>
              </a:rPr>
              <a:t>China</a:t>
            </a:r>
            <a:endParaRPr lang="es-EC" sz="9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Marcador de contenido 12"/>
          <p:cNvGraphicFramePr>
            <a:graphicFrameLocks noGrp="1"/>
          </p:cNvGraphicFramePr>
          <p:nvPr>
            <p:ph idx="1"/>
            <p:extLst>
              <p:ext uri="{D42A27DB-BD31-4B8C-83A1-F6EECF244321}">
                <p14:modId xmlns:p14="http://schemas.microsoft.com/office/powerpoint/2010/main" val="746884468"/>
              </p:ext>
            </p:extLst>
          </p:nvPr>
        </p:nvGraphicFramePr>
        <p:xfrm>
          <a:off x="503548" y="1165063"/>
          <a:ext cx="8229600" cy="44241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115924"/>
      </p:ext>
    </p:extLst>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23528" y="1711349"/>
            <a:ext cx="8229600" cy="4525963"/>
          </a:xfrm>
        </p:spPr>
        <p:txBody>
          <a:bodyPr/>
          <a:lstStyle/>
          <a:p>
            <a:pPr algn="just"/>
            <a:r>
              <a:rPr lang="es-EC" sz="2400" dirty="0"/>
              <a:t>Importan de China (Puerto de </a:t>
            </a:r>
            <a:r>
              <a:rPr lang="es-EC" sz="2400" dirty="0" err="1"/>
              <a:t>Quanzhou</a:t>
            </a:r>
            <a:r>
              <a:rPr lang="es-EC" sz="2400" dirty="0"/>
              <a:t>) 20 cámaras fotográficas y de </a:t>
            </a:r>
            <a:r>
              <a:rPr lang="es-EC" sz="2400" dirty="0" smtClean="0"/>
              <a:t>video pertenecientes a la </a:t>
            </a:r>
            <a:r>
              <a:rPr lang="es-EC" sz="2400" dirty="0" err="1" smtClean="0"/>
              <a:t>subpartida</a:t>
            </a:r>
            <a:r>
              <a:rPr lang="es-EC" sz="2400" dirty="0" smtClean="0"/>
              <a:t> 8525.80.40 a </a:t>
            </a:r>
            <a:r>
              <a:rPr lang="es-EC" sz="2400" dirty="0"/>
              <a:t>Estados Unidos (Florida) a un precio unitario de </a:t>
            </a:r>
            <a:r>
              <a:rPr lang="es-EC" sz="2400" dirty="0" smtClean="0"/>
              <a:t>CNY </a:t>
            </a:r>
            <a:r>
              <a:rPr lang="es-EC" sz="2400" dirty="0"/>
              <a:t>272,21; flete internacional aéreo 200 dólares (flete mínimo referencial); seguro al 0,1%, </a:t>
            </a:r>
            <a:r>
              <a:rPr lang="es-EC" sz="2400" dirty="0" err="1"/>
              <a:t>advalorem</a:t>
            </a:r>
            <a:r>
              <a:rPr lang="es-EC" sz="2400" dirty="0"/>
              <a:t> 0%; impuesto a las ventas 6%. </a:t>
            </a:r>
          </a:p>
          <a:p>
            <a:endParaRPr lang="es-EC" dirty="0"/>
          </a:p>
        </p:txBody>
      </p:sp>
      <p:sp>
        <p:nvSpPr>
          <p:cNvPr id="3" name="Título 2"/>
          <p:cNvSpPr>
            <a:spLocks noGrp="1"/>
          </p:cNvSpPr>
          <p:nvPr>
            <p:ph type="title"/>
          </p:nvPr>
        </p:nvSpPr>
        <p:spPr>
          <a:xfrm>
            <a:off x="179512" y="274638"/>
            <a:ext cx="8784976" cy="1143000"/>
          </a:xfrm>
        </p:spPr>
        <p:txBody>
          <a:bodyPr>
            <a:normAutofit fontScale="90000"/>
          </a:bodyPr>
          <a:lstStyle/>
          <a:p>
            <a:r>
              <a:rPr lang="es-EC" dirty="0" smtClean="0"/>
              <a:t>China- USA.- </a:t>
            </a:r>
            <a:r>
              <a:rPr lang="es-EC" dirty="0" err="1" smtClean="0"/>
              <a:t>Subpartida</a:t>
            </a:r>
            <a:r>
              <a:rPr lang="es-EC" dirty="0" smtClean="0"/>
              <a:t> </a:t>
            </a:r>
            <a:r>
              <a:rPr lang="es-EC" dirty="0">
                <a:effectLst/>
              </a:rPr>
              <a:t>8525.80.40</a:t>
            </a:r>
            <a:endParaRPr lang="es-EC" dirty="0"/>
          </a:p>
        </p:txBody>
      </p:sp>
      <p:pic>
        <p:nvPicPr>
          <p:cNvPr id="1026" name="Picture 2" descr="Resultado de imagen para cámaras fotográficas y de video Amkov OE3 Anti shake 2.7 &quot; pantalla TFT LC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515" t="7051" b="50176"/>
          <a:stretch/>
        </p:blipFill>
        <p:spPr bwMode="auto">
          <a:xfrm>
            <a:off x="6732240" y="5303386"/>
            <a:ext cx="2051720" cy="122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15675"/>
      </p:ext>
    </p:extLst>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pPr algn="just"/>
            <a:r>
              <a:rPr lang="es-EC" sz="2400" dirty="0"/>
              <a:t>Importan de China (Puerto de </a:t>
            </a:r>
            <a:r>
              <a:rPr lang="es-EC" sz="2400" dirty="0" err="1"/>
              <a:t>Wenzhou</a:t>
            </a:r>
            <a:r>
              <a:rPr lang="es-EC" sz="2400" dirty="0"/>
              <a:t>) 3000 portalámparas para instalación de bombillas con base GU10 para nuevas instalaciones LED a Japón a un precio unitario de </a:t>
            </a:r>
            <a:r>
              <a:rPr lang="es-EC" sz="2400" dirty="0" smtClean="0"/>
              <a:t>CNY </a:t>
            </a:r>
            <a:r>
              <a:rPr lang="es-EC" sz="2400" dirty="0"/>
              <a:t>7,22; flete internacional aéreo 100 dólares (flete mínimo referencial), seguro  al 0.1%, </a:t>
            </a:r>
            <a:r>
              <a:rPr lang="es-EC" sz="2400" dirty="0" err="1"/>
              <a:t>advalorem</a:t>
            </a:r>
            <a:r>
              <a:rPr lang="es-EC" sz="2400" dirty="0"/>
              <a:t> 0%, Impuesto al consumo 8%.</a:t>
            </a:r>
          </a:p>
        </p:txBody>
      </p:sp>
      <p:sp>
        <p:nvSpPr>
          <p:cNvPr id="3" name="Título 2"/>
          <p:cNvSpPr>
            <a:spLocks noGrp="1"/>
          </p:cNvSpPr>
          <p:nvPr>
            <p:ph type="title"/>
          </p:nvPr>
        </p:nvSpPr>
        <p:spPr>
          <a:xfrm>
            <a:off x="107504" y="274638"/>
            <a:ext cx="8928992" cy="922114"/>
          </a:xfrm>
        </p:spPr>
        <p:txBody>
          <a:bodyPr>
            <a:normAutofit/>
          </a:bodyPr>
          <a:lstStyle/>
          <a:p>
            <a:r>
              <a:rPr lang="es-EC" sz="3600" dirty="0" smtClean="0"/>
              <a:t>China- Japón.- </a:t>
            </a:r>
            <a:r>
              <a:rPr lang="es-EC" sz="3600" dirty="0" err="1" smtClean="0"/>
              <a:t>Subpartida</a:t>
            </a:r>
            <a:r>
              <a:rPr lang="es-EC" sz="3600" dirty="0" smtClean="0"/>
              <a:t> </a:t>
            </a:r>
            <a:r>
              <a:rPr lang="es-EC" sz="3600" dirty="0">
                <a:effectLst/>
              </a:rPr>
              <a:t>8544.11.00</a:t>
            </a:r>
            <a:endParaRPr lang="es-EC" sz="3600" dirty="0"/>
          </a:p>
        </p:txBody>
      </p:sp>
      <p:pic>
        <p:nvPicPr>
          <p:cNvPr id="2050" name="Picture 2" descr="Resultado de imagen para portalamparas para instalacion de bombillas con base gu10"/>
          <p:cNvPicPr>
            <a:picLocks noChangeAspect="1" noChangeArrowheads="1"/>
          </p:cNvPicPr>
          <p:nvPr/>
        </p:nvPicPr>
        <p:blipFill rotWithShape="1">
          <a:blip r:embed="rId3">
            <a:extLst>
              <a:ext uri="{28A0092B-C50C-407E-A947-70E740481C1C}">
                <a14:useLocalDpi xmlns:a14="http://schemas.microsoft.com/office/drawing/2010/main" val="0"/>
              </a:ext>
            </a:extLst>
          </a:blip>
          <a:srcRect l="25147" t="24601" r="25583" b="26259"/>
          <a:stretch/>
        </p:blipFill>
        <p:spPr bwMode="auto">
          <a:xfrm>
            <a:off x="6431732" y="4581128"/>
            <a:ext cx="230425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576030"/>
      </p:ext>
    </p:extLst>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r>
              <a:rPr lang="es-EC" dirty="0" smtClean="0"/>
              <a:t>Importan de China (Puerto de </a:t>
            </a:r>
            <a:r>
              <a:rPr lang="es-EC" dirty="0" err="1" smtClean="0"/>
              <a:t>Wenzhou</a:t>
            </a:r>
            <a:r>
              <a:rPr lang="es-EC" dirty="0" smtClean="0"/>
              <a:t>) 2 máquinas tejedoras circulares </a:t>
            </a:r>
            <a:r>
              <a:rPr lang="es-EC" dirty="0" err="1" smtClean="0"/>
              <a:t>monocilindro</a:t>
            </a:r>
            <a:r>
              <a:rPr lang="es-EC" dirty="0" smtClean="0"/>
              <a:t> de 165mm de diámetro con agujas de pestillo a España a un precio unitario de CNY 54.650; flete internacional marítimo €1500; seguro al 0,2%; </a:t>
            </a:r>
            <a:r>
              <a:rPr lang="es-EC" dirty="0" err="1" smtClean="0"/>
              <a:t>advalorem</a:t>
            </a:r>
            <a:r>
              <a:rPr lang="es-EC" dirty="0" smtClean="0"/>
              <a:t> 14,7%; impuesto al consumo 21%.</a:t>
            </a:r>
            <a:endParaRPr lang="es-EC" dirty="0"/>
          </a:p>
        </p:txBody>
      </p:sp>
      <p:sp>
        <p:nvSpPr>
          <p:cNvPr id="3" name="Título 2"/>
          <p:cNvSpPr>
            <a:spLocks noGrp="1"/>
          </p:cNvSpPr>
          <p:nvPr>
            <p:ph type="title"/>
          </p:nvPr>
        </p:nvSpPr>
        <p:spPr>
          <a:xfrm>
            <a:off x="107504" y="274638"/>
            <a:ext cx="8928992" cy="1143000"/>
          </a:xfrm>
        </p:spPr>
        <p:txBody>
          <a:bodyPr>
            <a:normAutofit/>
          </a:bodyPr>
          <a:lstStyle/>
          <a:p>
            <a:r>
              <a:rPr lang="es-EC" sz="3300" dirty="0" smtClean="0"/>
              <a:t>China- Eurozona.- </a:t>
            </a:r>
            <a:r>
              <a:rPr lang="es-EC" sz="3300" dirty="0" err="1" smtClean="0"/>
              <a:t>Subpartida</a:t>
            </a:r>
            <a:r>
              <a:rPr lang="es-EC" sz="3300" dirty="0" smtClean="0"/>
              <a:t> 8447.11.10</a:t>
            </a:r>
            <a:endParaRPr lang="es-EC" sz="3300" dirty="0"/>
          </a:p>
        </p:txBody>
      </p:sp>
      <p:pic>
        <p:nvPicPr>
          <p:cNvPr id="1026" name="Picture 2" descr="Resultado de imagen para maquina circular monocilindr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838" t="7895" r="22722" b="6440"/>
          <a:stretch/>
        </p:blipFill>
        <p:spPr bwMode="auto">
          <a:xfrm>
            <a:off x="7596336" y="4509120"/>
            <a:ext cx="1217370" cy="221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123217"/>
      </p:ext>
    </p:extLst>
  </p:cSld>
  <p:clrMapOvr>
    <a:masterClrMapping/>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666794786"/>
              </p:ext>
            </p:extLst>
          </p:nvPr>
        </p:nvGraphicFramePr>
        <p:xfrm>
          <a:off x="251520" y="827688"/>
          <a:ext cx="4320480" cy="4826330"/>
        </p:xfrm>
        <a:graphic>
          <a:graphicData uri="http://schemas.openxmlformats.org/drawingml/2006/table">
            <a:tbl>
              <a:tblPr firstRow="1" firstCol="1" bandRow="1">
                <a:tableStyleId>{5C22544A-7EE6-4342-B048-85BDC9FD1C3A}</a:tableStyleId>
              </a:tblPr>
              <a:tblGrid>
                <a:gridCol w="2160240"/>
                <a:gridCol w="2160240"/>
              </a:tblGrid>
              <a:tr h="789147">
                <a:tc>
                  <a:txBody>
                    <a:bodyPr/>
                    <a:lstStyle/>
                    <a:p>
                      <a:pPr algn="l">
                        <a:lnSpc>
                          <a:spcPct val="107000"/>
                        </a:lnSpc>
                        <a:spcAft>
                          <a:spcPts val="0"/>
                        </a:spcAft>
                      </a:pPr>
                      <a:r>
                        <a:rPr lang="es-EC" sz="1400" dirty="0">
                          <a:effectLst/>
                        </a:rPr>
                        <a:t> </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USA </a:t>
                      </a:r>
                    </a:p>
                    <a:p>
                      <a:pPr algn="ctr">
                        <a:lnSpc>
                          <a:spcPct val="107000"/>
                        </a:lnSpc>
                        <a:spcAft>
                          <a:spcPts val="0"/>
                        </a:spcAft>
                      </a:pPr>
                      <a:r>
                        <a:rPr lang="es-EC" sz="1400" dirty="0">
                          <a:effectLst/>
                        </a:rPr>
                        <a:t>Valores en </a:t>
                      </a:r>
                      <a:r>
                        <a:rPr lang="es-EC" sz="1400" dirty="0" smtClean="0">
                          <a:effectLst/>
                        </a:rPr>
                        <a:t>USD</a:t>
                      </a:r>
                    </a:p>
                    <a:p>
                      <a:pPr algn="ctr">
                        <a:lnSpc>
                          <a:spcPct val="107000"/>
                        </a:lnSpc>
                        <a:spcAft>
                          <a:spcPts val="0"/>
                        </a:spcAft>
                      </a:pPr>
                      <a:r>
                        <a:rPr lang="es-EC"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(Tipo</a:t>
                      </a:r>
                      <a:r>
                        <a:rPr lang="es-EC" sz="1400" baseline="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de cambio al 04 de Octubre 2016)</a:t>
                      </a:r>
                      <a:endParaRPr lang="es-EC"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91320">
                <a:tc>
                  <a:txBody>
                    <a:bodyPr/>
                    <a:lstStyle/>
                    <a:p>
                      <a:pPr algn="l">
                        <a:lnSpc>
                          <a:spcPct val="107000"/>
                        </a:lnSpc>
                        <a:spcAft>
                          <a:spcPts val="0"/>
                        </a:spcAft>
                      </a:pPr>
                      <a:r>
                        <a:rPr lang="es-EC" sz="1400" dirty="0">
                          <a:effectLst/>
                        </a:rPr>
                        <a:t>Valor de mercancía</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816,2</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l">
                        <a:lnSpc>
                          <a:spcPct val="107000"/>
                        </a:lnSpc>
                        <a:spcAft>
                          <a:spcPts val="0"/>
                        </a:spcAft>
                      </a:pPr>
                      <a:r>
                        <a:rPr lang="es-EC" sz="1400">
                          <a:effectLst/>
                        </a:rPr>
                        <a:t>Flete</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200</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l">
                        <a:lnSpc>
                          <a:spcPct val="107000"/>
                        </a:lnSpc>
                        <a:spcAft>
                          <a:spcPts val="0"/>
                        </a:spcAft>
                      </a:pPr>
                      <a:r>
                        <a:rPr lang="es-EC" sz="1400">
                          <a:effectLst/>
                        </a:rPr>
                        <a:t>Seguro</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1,016</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l">
                        <a:lnSpc>
                          <a:spcPct val="107000"/>
                        </a:lnSpc>
                        <a:spcAft>
                          <a:spcPts val="0"/>
                        </a:spcAft>
                      </a:pPr>
                      <a:r>
                        <a:rPr lang="es-EC" sz="1400">
                          <a:effectLst/>
                        </a:rPr>
                        <a:t>Base imponible</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1017,216</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l">
                        <a:lnSpc>
                          <a:spcPct val="107000"/>
                        </a:lnSpc>
                        <a:spcAft>
                          <a:spcPts val="0"/>
                        </a:spcAft>
                      </a:pPr>
                      <a:r>
                        <a:rPr lang="es-EC" sz="1400">
                          <a:effectLst/>
                        </a:rPr>
                        <a:t>Ad valorem</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0</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l">
                        <a:lnSpc>
                          <a:spcPct val="107000"/>
                        </a:lnSpc>
                        <a:spcAft>
                          <a:spcPts val="0"/>
                        </a:spcAft>
                      </a:pPr>
                      <a:r>
                        <a:rPr lang="es-EC" sz="1400">
                          <a:effectLst/>
                        </a:rPr>
                        <a:t>Impuesto consumo</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61,032</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l">
                        <a:lnSpc>
                          <a:spcPct val="107000"/>
                        </a:lnSpc>
                        <a:spcAft>
                          <a:spcPts val="0"/>
                        </a:spcAft>
                      </a:pPr>
                      <a:r>
                        <a:rPr lang="es-EC" sz="1400" dirty="0">
                          <a:effectLst/>
                        </a:rPr>
                        <a:t>V. Ex aduana</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1078,249</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391320">
                <a:tc>
                  <a:txBody>
                    <a:bodyPr/>
                    <a:lstStyle/>
                    <a:p>
                      <a:pPr algn="l">
                        <a:lnSpc>
                          <a:spcPct val="107000"/>
                        </a:lnSpc>
                        <a:spcAft>
                          <a:spcPts val="0"/>
                        </a:spcAft>
                      </a:pPr>
                      <a:r>
                        <a:rPr lang="es-EC" sz="1400" dirty="0" smtClean="0">
                          <a:solidFill>
                            <a:schemeClr val="bg1"/>
                          </a:solidFill>
                          <a:effectLst/>
                          <a:latin typeface="+mj-lt"/>
                          <a:ea typeface="Calibri" panose="020F0502020204030204" pitchFamily="34" charset="0"/>
                          <a:cs typeface="Times New Roman" panose="02020603050405020304" pitchFamily="18" charset="0"/>
                        </a:rPr>
                        <a:t>Tipo de</a:t>
                      </a:r>
                      <a:r>
                        <a:rPr lang="es-EC" sz="1400" baseline="0" dirty="0" smtClean="0">
                          <a:solidFill>
                            <a:schemeClr val="bg1"/>
                          </a:solidFill>
                          <a:effectLst/>
                          <a:latin typeface="+mj-lt"/>
                          <a:ea typeface="Calibri" panose="020F0502020204030204" pitchFamily="34" charset="0"/>
                          <a:cs typeface="Times New Roman" panose="02020603050405020304" pitchFamily="18" charset="0"/>
                        </a:rPr>
                        <a:t> cambio </a:t>
                      </a:r>
                      <a:endParaRPr lang="es-EC"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smtClean="0">
                          <a:solidFill>
                            <a:schemeClr val="tx1"/>
                          </a:solidFill>
                          <a:effectLst/>
                          <a:latin typeface="+mj-lt"/>
                          <a:ea typeface="Calibri" panose="020F0502020204030204" pitchFamily="34" charset="0"/>
                          <a:cs typeface="Times New Roman" panose="02020603050405020304" pitchFamily="18" charset="0"/>
                        </a:rPr>
                        <a:t>CNY 6,6708</a:t>
                      </a:r>
                      <a:endParaRPr lang="es-EC"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l">
                        <a:lnSpc>
                          <a:spcPct val="107000"/>
                        </a:lnSpc>
                        <a:spcAft>
                          <a:spcPts val="0"/>
                        </a:spcAft>
                      </a:pPr>
                      <a:r>
                        <a:rPr lang="es-EC" sz="1400" dirty="0" smtClean="0">
                          <a:solidFill>
                            <a:schemeClr val="bg1"/>
                          </a:solidFill>
                          <a:effectLst/>
                          <a:latin typeface="+mj-lt"/>
                          <a:ea typeface="Calibri" panose="020F0502020204030204" pitchFamily="34" charset="0"/>
                          <a:cs typeface="Times New Roman" panose="02020603050405020304" pitchFamily="18" charset="0"/>
                        </a:rPr>
                        <a:t>Diferencial</a:t>
                      </a:r>
                      <a:r>
                        <a:rPr lang="es-EC" sz="1400" baseline="0" dirty="0" smtClean="0">
                          <a:solidFill>
                            <a:schemeClr val="bg1"/>
                          </a:solidFill>
                          <a:effectLst/>
                          <a:latin typeface="+mj-lt"/>
                          <a:ea typeface="Calibri" panose="020F0502020204030204" pitchFamily="34" charset="0"/>
                          <a:cs typeface="Times New Roman" panose="02020603050405020304" pitchFamily="18" charset="0"/>
                        </a:rPr>
                        <a:t> cambiario</a:t>
                      </a:r>
                      <a:endParaRPr lang="es-EC"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EC"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l">
                        <a:lnSpc>
                          <a:spcPct val="107000"/>
                        </a:lnSpc>
                        <a:spcAft>
                          <a:spcPts val="0"/>
                        </a:spcAft>
                      </a:pPr>
                      <a:r>
                        <a:rPr lang="es-EC" sz="1400" dirty="0" smtClean="0">
                          <a:solidFill>
                            <a:schemeClr val="bg1"/>
                          </a:solidFill>
                          <a:effectLst/>
                          <a:latin typeface="+mj-lt"/>
                          <a:ea typeface="Calibri" panose="020F0502020204030204" pitchFamily="34" charset="0"/>
                          <a:cs typeface="Times New Roman" panose="02020603050405020304" pitchFamily="18" charset="0"/>
                        </a:rPr>
                        <a:t>Diferencial cambiario %</a:t>
                      </a:r>
                      <a:endParaRPr lang="es-EC"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EC"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739589616"/>
              </p:ext>
            </p:extLst>
          </p:nvPr>
        </p:nvGraphicFramePr>
        <p:xfrm>
          <a:off x="4469404" y="827690"/>
          <a:ext cx="2155134" cy="4826330"/>
        </p:xfrm>
        <a:graphic>
          <a:graphicData uri="http://schemas.openxmlformats.org/drawingml/2006/table">
            <a:tbl>
              <a:tblPr firstRow="1" firstCol="1" bandRow="1">
                <a:tableStyleId>{5C22544A-7EE6-4342-B048-85BDC9FD1C3A}</a:tableStyleId>
              </a:tblPr>
              <a:tblGrid>
                <a:gridCol w="2155134"/>
              </a:tblGrid>
              <a:tr h="789148">
                <a:tc>
                  <a:txBody>
                    <a:bodyPr/>
                    <a:lstStyle/>
                    <a:p>
                      <a:pPr algn="ctr">
                        <a:lnSpc>
                          <a:spcPct val="107000"/>
                        </a:lnSpc>
                        <a:spcAft>
                          <a:spcPts val="0"/>
                        </a:spcAft>
                      </a:pPr>
                      <a:r>
                        <a:rPr lang="es-EC" sz="1400" dirty="0">
                          <a:effectLst/>
                        </a:rPr>
                        <a:t>USA </a:t>
                      </a:r>
                    </a:p>
                    <a:p>
                      <a:pPr algn="ctr">
                        <a:lnSpc>
                          <a:spcPct val="107000"/>
                        </a:lnSpc>
                        <a:spcAft>
                          <a:spcPts val="0"/>
                        </a:spcAft>
                      </a:pPr>
                      <a:r>
                        <a:rPr lang="es-EC" sz="1400" dirty="0">
                          <a:effectLst/>
                        </a:rPr>
                        <a:t>Valores en </a:t>
                      </a:r>
                      <a:r>
                        <a:rPr lang="es-EC" sz="1400" dirty="0" smtClean="0">
                          <a:effectLst/>
                        </a:rPr>
                        <a:t>USD</a:t>
                      </a:r>
                      <a:endParaRPr lang="es-EC" sz="1400" dirty="0">
                        <a:solidFill>
                          <a:srgbClr val="000000"/>
                        </a:solidFill>
                        <a:effectLst/>
                        <a:latin typeface="Arial" panose="020B0604020202020204" pitchFamily="34" charset="0"/>
                        <a:cs typeface="Times New Roman" panose="02020603050405020304" pitchFamily="18" charset="0"/>
                      </a:endParaRPr>
                    </a:p>
                    <a:p>
                      <a:pPr algn="ctr">
                        <a:lnSpc>
                          <a:spcPct val="107000"/>
                        </a:lnSpc>
                        <a:spcAft>
                          <a:spcPts val="0"/>
                        </a:spcAft>
                      </a:pPr>
                      <a:r>
                        <a:rPr lang="es-EC" sz="1400" dirty="0" smtClean="0">
                          <a:solidFill>
                            <a:schemeClr val="bg1"/>
                          </a:solidFill>
                          <a:effectLst/>
                          <a:latin typeface="Arial" panose="020B0604020202020204" pitchFamily="34" charset="0"/>
                          <a:cs typeface="Times New Roman" panose="02020603050405020304" pitchFamily="18" charset="0"/>
                        </a:rPr>
                        <a:t>(Yuan</a:t>
                      </a:r>
                      <a:r>
                        <a:rPr lang="es-EC" sz="1400" baseline="0" dirty="0" smtClean="0">
                          <a:solidFill>
                            <a:schemeClr val="bg1"/>
                          </a:solidFill>
                          <a:effectLst/>
                          <a:latin typeface="Arial" panose="020B0604020202020204" pitchFamily="34" charset="0"/>
                          <a:cs typeface="Times New Roman" panose="02020603050405020304" pitchFamily="18" charset="0"/>
                        </a:rPr>
                        <a:t> Devaluado </a:t>
                      </a:r>
                    </a:p>
                    <a:p>
                      <a:pPr algn="ctr">
                        <a:lnSpc>
                          <a:spcPct val="107000"/>
                        </a:lnSpc>
                        <a:spcAft>
                          <a:spcPts val="0"/>
                        </a:spcAft>
                      </a:pPr>
                      <a:r>
                        <a:rPr lang="es-EC" sz="1400" baseline="0" dirty="0" smtClean="0">
                          <a:solidFill>
                            <a:schemeClr val="bg1"/>
                          </a:solidFill>
                          <a:effectLst/>
                          <a:latin typeface="Arial" panose="020B0604020202020204" pitchFamily="34" charset="0"/>
                          <a:cs typeface="Times New Roman" panose="02020603050405020304" pitchFamily="18" charset="0"/>
                        </a:rPr>
                        <a:t>+0,20)</a:t>
                      </a:r>
                      <a:endParaRPr lang="es-EC" sz="1400" dirty="0" smtClean="0">
                        <a:solidFill>
                          <a:schemeClr val="bg1"/>
                        </a:solidFill>
                        <a:effectLst/>
                      </a:endParaRPr>
                    </a:p>
                  </a:txBody>
                  <a:tcPr marL="68580" marR="68580" marT="0" marB="0" anchor="ctr"/>
                </a:tc>
              </a:tr>
              <a:tr h="391320">
                <a:tc>
                  <a:txBody>
                    <a:bodyPr/>
                    <a:lstStyle/>
                    <a:p>
                      <a:pPr algn="ctr">
                        <a:lnSpc>
                          <a:spcPct val="107000"/>
                        </a:lnSpc>
                        <a:spcAft>
                          <a:spcPts val="0"/>
                        </a:spcAft>
                      </a:pPr>
                      <a:r>
                        <a:rPr lang="es-EC" sz="1400" b="0" dirty="0">
                          <a:solidFill>
                            <a:srgbClr val="000000"/>
                          </a:solidFill>
                          <a:effectLst/>
                        </a:rPr>
                        <a:t>792,600</a:t>
                      </a:r>
                      <a:endParaRPr lang="es-EC"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ctr">
                        <a:lnSpc>
                          <a:spcPct val="107000"/>
                        </a:lnSpc>
                        <a:spcAft>
                          <a:spcPts val="0"/>
                        </a:spcAft>
                      </a:pPr>
                      <a:r>
                        <a:rPr lang="es-EC" sz="1400" b="0" dirty="0">
                          <a:solidFill>
                            <a:srgbClr val="000000"/>
                          </a:solidFill>
                          <a:effectLst/>
                        </a:rPr>
                        <a:t>200,000</a:t>
                      </a:r>
                      <a:endParaRPr lang="es-EC"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ctr">
                        <a:lnSpc>
                          <a:spcPct val="107000"/>
                        </a:lnSpc>
                        <a:spcAft>
                          <a:spcPts val="0"/>
                        </a:spcAft>
                      </a:pPr>
                      <a:r>
                        <a:rPr lang="es-EC" sz="1400" b="0" dirty="0">
                          <a:solidFill>
                            <a:srgbClr val="000000"/>
                          </a:solidFill>
                          <a:effectLst/>
                        </a:rPr>
                        <a:t>0,9926</a:t>
                      </a:r>
                      <a:endParaRPr lang="es-EC"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ctr">
                        <a:lnSpc>
                          <a:spcPct val="107000"/>
                        </a:lnSpc>
                        <a:spcAft>
                          <a:spcPts val="0"/>
                        </a:spcAft>
                      </a:pPr>
                      <a:r>
                        <a:rPr lang="es-EC" sz="1400" b="0" dirty="0">
                          <a:solidFill>
                            <a:srgbClr val="000000"/>
                          </a:solidFill>
                          <a:effectLst/>
                        </a:rPr>
                        <a:t>993,593</a:t>
                      </a:r>
                      <a:endParaRPr lang="es-EC"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ctr">
                        <a:lnSpc>
                          <a:spcPct val="107000"/>
                        </a:lnSpc>
                        <a:spcAft>
                          <a:spcPts val="0"/>
                        </a:spcAft>
                      </a:pPr>
                      <a:r>
                        <a:rPr lang="es-EC" sz="1400" b="0" dirty="0">
                          <a:solidFill>
                            <a:srgbClr val="000000"/>
                          </a:solidFill>
                          <a:effectLst/>
                        </a:rPr>
                        <a:t>0</a:t>
                      </a:r>
                      <a:endParaRPr lang="es-EC"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ctr">
                        <a:lnSpc>
                          <a:spcPct val="107000"/>
                        </a:lnSpc>
                        <a:spcAft>
                          <a:spcPts val="0"/>
                        </a:spcAft>
                      </a:pPr>
                      <a:r>
                        <a:rPr lang="es-EC" sz="1400" b="0" dirty="0">
                          <a:solidFill>
                            <a:srgbClr val="000000"/>
                          </a:solidFill>
                          <a:effectLst/>
                        </a:rPr>
                        <a:t>74,519</a:t>
                      </a:r>
                      <a:endParaRPr lang="es-EC"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ctr">
                        <a:lnSpc>
                          <a:spcPct val="107000"/>
                        </a:lnSpc>
                        <a:spcAft>
                          <a:spcPts val="0"/>
                        </a:spcAft>
                      </a:pPr>
                      <a:r>
                        <a:rPr lang="es-EC" sz="1400" b="0" dirty="0">
                          <a:solidFill>
                            <a:srgbClr val="000000"/>
                          </a:solidFill>
                          <a:effectLst/>
                        </a:rPr>
                        <a:t>1068,112</a:t>
                      </a:r>
                      <a:endParaRPr lang="es-EC" sz="1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391320">
                <a:tc>
                  <a:txBody>
                    <a:bodyPr/>
                    <a:lstStyle/>
                    <a:p>
                      <a:pPr algn="ctr">
                        <a:lnSpc>
                          <a:spcPct val="107000"/>
                        </a:lnSpc>
                        <a:spcAft>
                          <a:spcPts val="0"/>
                        </a:spcAft>
                      </a:pPr>
                      <a:r>
                        <a:rPr lang="es-EC" sz="1400" b="0" dirty="0" smtClean="0">
                          <a:solidFill>
                            <a:srgbClr val="000000"/>
                          </a:solidFill>
                          <a:effectLst/>
                          <a:latin typeface="+mj-lt"/>
                          <a:ea typeface="Calibri" panose="020F0502020204030204" pitchFamily="34" charset="0"/>
                          <a:cs typeface="Times New Roman" panose="02020603050405020304" pitchFamily="18" charset="0"/>
                        </a:rPr>
                        <a:t>CNY 6,87</a:t>
                      </a:r>
                      <a:endParaRPr lang="es-EC" sz="1400" b="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ctr">
                        <a:lnSpc>
                          <a:spcPct val="107000"/>
                        </a:lnSpc>
                        <a:spcAft>
                          <a:spcPts val="0"/>
                        </a:spcAft>
                      </a:pPr>
                      <a:r>
                        <a:rPr lang="es-EC" sz="1400" b="1" dirty="0" smtClean="0">
                          <a:solidFill>
                            <a:srgbClr val="00B050"/>
                          </a:solidFill>
                          <a:effectLst/>
                          <a:latin typeface="+mj-lt"/>
                          <a:ea typeface="Calibri" panose="020F0502020204030204" pitchFamily="34" charset="0"/>
                          <a:cs typeface="Times New Roman" panose="02020603050405020304" pitchFamily="18" charset="0"/>
                        </a:rPr>
                        <a:t>- $</a:t>
                      </a:r>
                      <a:r>
                        <a:rPr lang="es-EC" sz="1400" b="1" dirty="0" smtClean="0">
                          <a:solidFill>
                            <a:srgbClr val="00B050"/>
                          </a:solidFill>
                          <a:effectLst/>
                          <a:latin typeface="+mj-lt"/>
                          <a:ea typeface="Calibri" panose="020F0502020204030204" pitchFamily="34" charset="0"/>
                          <a:cs typeface="Times New Roman" panose="02020603050405020304" pitchFamily="18" charset="0"/>
                        </a:rPr>
                        <a:t>10,14</a:t>
                      </a:r>
                      <a:endParaRPr lang="es-EC" sz="1400" b="1" dirty="0">
                        <a:solidFill>
                          <a:srgbClr val="00B050"/>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1320">
                <a:tc>
                  <a:txBody>
                    <a:bodyPr/>
                    <a:lstStyle/>
                    <a:p>
                      <a:pPr algn="ctr">
                        <a:lnSpc>
                          <a:spcPct val="107000"/>
                        </a:lnSpc>
                        <a:spcAft>
                          <a:spcPts val="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- 0,9 </a:t>
                      </a:r>
                      <a:r>
                        <a:rPr lang="es-EC" sz="1400" b="0" dirty="0" smtClean="0">
                          <a:solidFill>
                            <a:schemeClr val="tx1"/>
                          </a:solidFill>
                          <a:effectLst/>
                          <a:latin typeface="+mj-lt"/>
                          <a:ea typeface="Calibri" panose="020F0502020204030204" pitchFamily="34" charset="0"/>
                          <a:cs typeface="Times New Roman" panose="02020603050405020304" pitchFamily="18" charset="0"/>
                        </a:rPr>
                        <a:t>%</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953704980"/>
              </p:ext>
            </p:extLst>
          </p:nvPr>
        </p:nvGraphicFramePr>
        <p:xfrm>
          <a:off x="6526560" y="827688"/>
          <a:ext cx="2160240" cy="4833560"/>
        </p:xfrm>
        <a:graphic>
          <a:graphicData uri="http://schemas.openxmlformats.org/drawingml/2006/table">
            <a:tbl>
              <a:tblPr firstRow="1" firstCol="1" bandRow="1">
                <a:tableStyleId>{5C22544A-7EE6-4342-B048-85BDC9FD1C3A}</a:tableStyleId>
              </a:tblPr>
              <a:tblGrid>
                <a:gridCol w="2160240"/>
              </a:tblGrid>
              <a:tr h="784088">
                <a:tc>
                  <a:txBody>
                    <a:bodyPr/>
                    <a:lstStyle/>
                    <a:p>
                      <a:pPr algn="ctr">
                        <a:lnSpc>
                          <a:spcPct val="107000"/>
                        </a:lnSpc>
                        <a:spcAft>
                          <a:spcPts val="0"/>
                        </a:spcAft>
                      </a:pPr>
                      <a:r>
                        <a:rPr lang="es-EC" sz="1400" dirty="0">
                          <a:effectLst/>
                        </a:rPr>
                        <a:t>USA </a:t>
                      </a:r>
                    </a:p>
                    <a:p>
                      <a:pPr algn="ctr">
                        <a:lnSpc>
                          <a:spcPct val="107000"/>
                        </a:lnSpc>
                        <a:spcAft>
                          <a:spcPts val="0"/>
                        </a:spcAft>
                      </a:pPr>
                      <a:r>
                        <a:rPr lang="es-EC" sz="1400" dirty="0">
                          <a:effectLst/>
                        </a:rPr>
                        <a:t>Valores en </a:t>
                      </a:r>
                      <a:r>
                        <a:rPr lang="es-EC" sz="1400" dirty="0" smtClean="0">
                          <a:effectLst/>
                        </a:rPr>
                        <a:t>USD</a:t>
                      </a:r>
                    </a:p>
                    <a:p>
                      <a:pPr algn="ctr">
                        <a:lnSpc>
                          <a:spcPct val="107000"/>
                        </a:lnSpc>
                        <a:spcAft>
                          <a:spcPts val="0"/>
                        </a:spcAft>
                      </a:pPr>
                      <a:r>
                        <a:rPr lang="es-EC"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(Yuan Revaluado</a:t>
                      </a:r>
                    </a:p>
                    <a:p>
                      <a:pPr algn="ctr">
                        <a:lnSpc>
                          <a:spcPct val="107000"/>
                        </a:lnSpc>
                        <a:spcAft>
                          <a:spcPts val="0"/>
                        </a:spcAft>
                      </a:pPr>
                      <a:r>
                        <a:rPr lang="es-EC"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-0,20)</a:t>
                      </a:r>
                      <a:endParaRPr lang="es-EC"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92043">
                <a:tc>
                  <a:txBody>
                    <a:bodyPr/>
                    <a:lstStyle/>
                    <a:p>
                      <a:pPr algn="ctr">
                        <a:lnSpc>
                          <a:spcPct val="107000"/>
                        </a:lnSpc>
                        <a:spcAft>
                          <a:spcPts val="0"/>
                        </a:spcAft>
                      </a:pPr>
                      <a:r>
                        <a:rPr lang="es-EC" sz="1400" b="0" dirty="0">
                          <a:solidFill>
                            <a:schemeClr val="tx1"/>
                          </a:solidFill>
                          <a:effectLst/>
                        </a:rPr>
                        <a:t>841,400</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2043">
                <a:tc>
                  <a:txBody>
                    <a:bodyPr/>
                    <a:lstStyle/>
                    <a:p>
                      <a:pPr algn="ctr">
                        <a:lnSpc>
                          <a:spcPct val="107000"/>
                        </a:lnSpc>
                        <a:spcAft>
                          <a:spcPts val="0"/>
                        </a:spcAft>
                      </a:pPr>
                      <a:r>
                        <a:rPr lang="es-EC" sz="1400" b="0" dirty="0">
                          <a:solidFill>
                            <a:schemeClr val="tx1"/>
                          </a:solidFill>
                          <a:effectLst/>
                        </a:rPr>
                        <a:t>200,000</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2043">
                <a:tc>
                  <a:txBody>
                    <a:bodyPr/>
                    <a:lstStyle/>
                    <a:p>
                      <a:pPr algn="ctr">
                        <a:lnSpc>
                          <a:spcPct val="107000"/>
                        </a:lnSpc>
                        <a:spcAft>
                          <a:spcPts val="0"/>
                        </a:spcAft>
                      </a:pPr>
                      <a:r>
                        <a:rPr lang="es-EC" sz="1400" b="0" dirty="0">
                          <a:solidFill>
                            <a:schemeClr val="tx1"/>
                          </a:solidFill>
                          <a:effectLst/>
                        </a:rPr>
                        <a:t>1,0414</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2043">
                <a:tc>
                  <a:txBody>
                    <a:bodyPr/>
                    <a:lstStyle/>
                    <a:p>
                      <a:pPr algn="ctr">
                        <a:lnSpc>
                          <a:spcPct val="107000"/>
                        </a:lnSpc>
                        <a:spcAft>
                          <a:spcPts val="0"/>
                        </a:spcAft>
                      </a:pPr>
                      <a:r>
                        <a:rPr lang="es-EC" sz="1400" b="0" dirty="0">
                          <a:solidFill>
                            <a:schemeClr val="tx1"/>
                          </a:solidFill>
                          <a:effectLst/>
                        </a:rPr>
                        <a:t>1042,441</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2043">
                <a:tc>
                  <a:txBody>
                    <a:bodyPr/>
                    <a:lstStyle/>
                    <a:p>
                      <a:pPr algn="ctr">
                        <a:lnSpc>
                          <a:spcPct val="107000"/>
                        </a:lnSpc>
                        <a:spcAft>
                          <a:spcPts val="0"/>
                        </a:spcAft>
                      </a:pPr>
                      <a:r>
                        <a:rPr lang="es-EC" sz="1400" b="0" dirty="0">
                          <a:solidFill>
                            <a:schemeClr val="tx1"/>
                          </a:solidFill>
                          <a:effectLst/>
                        </a:rPr>
                        <a:t>0</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2043">
                <a:tc>
                  <a:txBody>
                    <a:bodyPr/>
                    <a:lstStyle/>
                    <a:p>
                      <a:pPr algn="ctr">
                        <a:lnSpc>
                          <a:spcPct val="107000"/>
                        </a:lnSpc>
                        <a:spcAft>
                          <a:spcPts val="0"/>
                        </a:spcAft>
                      </a:pPr>
                      <a:r>
                        <a:rPr lang="es-EC" sz="1400" b="0" dirty="0">
                          <a:solidFill>
                            <a:schemeClr val="tx1"/>
                          </a:solidFill>
                          <a:effectLst/>
                        </a:rPr>
                        <a:t>78,183</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2043">
                <a:tc>
                  <a:txBody>
                    <a:bodyPr/>
                    <a:lstStyle/>
                    <a:p>
                      <a:pPr algn="ctr">
                        <a:lnSpc>
                          <a:spcPct val="107000"/>
                        </a:lnSpc>
                        <a:spcAft>
                          <a:spcPts val="0"/>
                        </a:spcAft>
                      </a:pPr>
                      <a:r>
                        <a:rPr lang="es-EC" sz="1400" b="0" dirty="0">
                          <a:solidFill>
                            <a:schemeClr val="tx1"/>
                          </a:solidFill>
                          <a:effectLst/>
                        </a:rPr>
                        <a:t>1120,625</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392043">
                <a:tc>
                  <a:txBody>
                    <a:bodyPr/>
                    <a:lstStyle/>
                    <a:p>
                      <a:pPr algn="ctr">
                        <a:lnSpc>
                          <a:spcPct val="107000"/>
                        </a:lnSpc>
                        <a:spcAft>
                          <a:spcPts val="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CNY 6,47</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2043">
                <a:tc>
                  <a:txBody>
                    <a:bodyPr/>
                    <a:lstStyle/>
                    <a:p>
                      <a:pPr algn="ctr">
                        <a:lnSpc>
                          <a:spcPct val="107000"/>
                        </a:lnSpc>
                        <a:spcAft>
                          <a:spcPts val="0"/>
                        </a:spcAft>
                      </a:pPr>
                      <a:r>
                        <a:rPr lang="es-EC" sz="1400" b="1" dirty="0" smtClean="0">
                          <a:solidFill>
                            <a:srgbClr val="00B050"/>
                          </a:solidFill>
                          <a:effectLst/>
                          <a:latin typeface="+mj-lt"/>
                          <a:ea typeface="Calibri" panose="020F0502020204030204" pitchFamily="34" charset="0"/>
                          <a:cs typeface="Times New Roman" panose="02020603050405020304" pitchFamily="18" charset="0"/>
                        </a:rPr>
                        <a:t>+</a:t>
                      </a:r>
                      <a:r>
                        <a:rPr lang="es-EC" sz="1400" b="1" baseline="0" dirty="0" smtClean="0">
                          <a:solidFill>
                            <a:srgbClr val="00B050"/>
                          </a:solidFill>
                          <a:effectLst/>
                          <a:latin typeface="+mj-lt"/>
                          <a:ea typeface="Calibri" panose="020F0502020204030204" pitchFamily="34" charset="0"/>
                          <a:cs typeface="Times New Roman" panose="02020603050405020304" pitchFamily="18" charset="0"/>
                        </a:rPr>
                        <a:t> </a:t>
                      </a:r>
                      <a:r>
                        <a:rPr lang="es-EC" sz="1400" b="1" dirty="0" smtClean="0">
                          <a:solidFill>
                            <a:srgbClr val="00B050"/>
                          </a:solidFill>
                          <a:effectLst/>
                          <a:latin typeface="+mj-lt"/>
                          <a:ea typeface="Calibri" panose="020F0502020204030204" pitchFamily="34" charset="0"/>
                          <a:cs typeface="Times New Roman" panose="02020603050405020304" pitchFamily="18" charset="0"/>
                        </a:rPr>
                        <a:t>$ </a:t>
                      </a:r>
                      <a:r>
                        <a:rPr lang="es-EC" sz="1400" b="1" dirty="0" smtClean="0">
                          <a:solidFill>
                            <a:srgbClr val="00B050"/>
                          </a:solidFill>
                          <a:effectLst/>
                          <a:latin typeface="+mj-lt"/>
                          <a:ea typeface="Calibri" panose="020F0502020204030204" pitchFamily="34" charset="0"/>
                          <a:cs typeface="Times New Roman" panose="02020603050405020304" pitchFamily="18" charset="0"/>
                        </a:rPr>
                        <a:t>42,32</a:t>
                      </a:r>
                      <a:endParaRPr lang="es-EC" sz="1400" b="1" dirty="0">
                        <a:solidFill>
                          <a:srgbClr val="00B050"/>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392043">
                <a:tc>
                  <a:txBody>
                    <a:bodyPr/>
                    <a:lstStyle/>
                    <a:p>
                      <a:pPr algn="ctr">
                        <a:lnSpc>
                          <a:spcPct val="107000"/>
                        </a:lnSpc>
                        <a:spcAft>
                          <a:spcPts val="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+ 3,93 </a:t>
                      </a:r>
                      <a:r>
                        <a:rPr lang="es-EC" sz="1400" b="0" dirty="0" smtClean="0">
                          <a:solidFill>
                            <a:schemeClr val="tx1"/>
                          </a:solidFill>
                          <a:effectLst/>
                          <a:latin typeface="+mj-lt"/>
                          <a:ea typeface="Calibri" panose="020F0502020204030204" pitchFamily="34" charset="0"/>
                          <a:cs typeface="Times New Roman" panose="02020603050405020304" pitchFamily="18" charset="0"/>
                        </a:rPr>
                        <a:t>%</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bl>
          </a:graphicData>
        </a:graphic>
      </p:graphicFrame>
    </p:spTree>
    <p:extLst>
      <p:ext uri="{BB962C8B-B14F-4D97-AF65-F5344CB8AC3E}">
        <p14:creationId xmlns:p14="http://schemas.microsoft.com/office/powerpoint/2010/main" val="2117715449"/>
      </p:ext>
    </p:extLst>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887037211"/>
              </p:ext>
            </p:extLst>
          </p:nvPr>
        </p:nvGraphicFramePr>
        <p:xfrm>
          <a:off x="4572000" y="478954"/>
          <a:ext cx="2262582" cy="5390570"/>
        </p:xfrm>
        <a:graphic>
          <a:graphicData uri="http://schemas.openxmlformats.org/drawingml/2006/table">
            <a:tbl>
              <a:tblPr firstRow="1" firstCol="1" bandRow="1">
                <a:tableStyleId>{5C22544A-7EE6-4342-B048-85BDC9FD1C3A}</a:tableStyleId>
              </a:tblPr>
              <a:tblGrid>
                <a:gridCol w="2262582"/>
              </a:tblGrid>
              <a:tr h="820848">
                <a:tc>
                  <a:txBody>
                    <a:bodyPr/>
                    <a:lstStyle/>
                    <a:p>
                      <a:pPr algn="ctr">
                        <a:lnSpc>
                          <a:spcPct val="107000"/>
                        </a:lnSpc>
                        <a:spcAft>
                          <a:spcPts val="0"/>
                        </a:spcAft>
                      </a:pPr>
                      <a:r>
                        <a:rPr lang="es-EC" sz="1400" dirty="0">
                          <a:solidFill>
                            <a:schemeClr val="bg1"/>
                          </a:solidFill>
                          <a:effectLst/>
                          <a:latin typeface="+mj-lt"/>
                        </a:rPr>
                        <a:t>JAPÓN</a:t>
                      </a:r>
                    </a:p>
                    <a:p>
                      <a:pPr algn="ctr">
                        <a:lnSpc>
                          <a:spcPct val="107000"/>
                        </a:lnSpc>
                        <a:spcAft>
                          <a:spcPts val="0"/>
                        </a:spcAft>
                      </a:pPr>
                      <a:r>
                        <a:rPr lang="es-EC" sz="1400" dirty="0">
                          <a:solidFill>
                            <a:schemeClr val="bg1"/>
                          </a:solidFill>
                          <a:effectLst/>
                          <a:latin typeface="+mj-lt"/>
                        </a:rPr>
                        <a:t>Valores en </a:t>
                      </a:r>
                      <a:r>
                        <a:rPr lang="es-EC" sz="1400" dirty="0" smtClean="0">
                          <a:solidFill>
                            <a:schemeClr val="bg1"/>
                          </a:solidFill>
                          <a:effectLst/>
                          <a:latin typeface="+mj-lt"/>
                        </a:rPr>
                        <a:t>JPY</a:t>
                      </a:r>
                    </a:p>
                    <a:p>
                      <a:pPr algn="ctr">
                        <a:lnSpc>
                          <a:spcPct val="107000"/>
                        </a:lnSpc>
                        <a:spcAft>
                          <a:spcPts val="0"/>
                        </a:spcAft>
                      </a:pPr>
                      <a:r>
                        <a:rPr lang="es-EC" sz="1400" dirty="0" smtClean="0">
                          <a:solidFill>
                            <a:schemeClr val="bg1"/>
                          </a:solidFill>
                          <a:effectLst/>
                          <a:latin typeface="+mj-lt"/>
                          <a:ea typeface="Calibri" panose="020F0502020204030204" pitchFamily="34" charset="0"/>
                          <a:cs typeface="Times New Roman" panose="02020603050405020304" pitchFamily="18" charset="0"/>
                        </a:rPr>
                        <a:t>(Yuan</a:t>
                      </a:r>
                      <a:r>
                        <a:rPr lang="es-EC" sz="1400" baseline="0" dirty="0" smtClean="0">
                          <a:solidFill>
                            <a:schemeClr val="bg1"/>
                          </a:solidFill>
                          <a:effectLst/>
                          <a:latin typeface="+mj-lt"/>
                          <a:ea typeface="Calibri" panose="020F0502020204030204" pitchFamily="34" charset="0"/>
                          <a:cs typeface="Times New Roman" panose="02020603050405020304" pitchFamily="18" charset="0"/>
                        </a:rPr>
                        <a:t> Devaluado </a:t>
                      </a:r>
                    </a:p>
                    <a:p>
                      <a:pPr algn="ctr">
                        <a:lnSpc>
                          <a:spcPct val="107000"/>
                        </a:lnSpc>
                        <a:spcAft>
                          <a:spcPts val="0"/>
                        </a:spcAft>
                      </a:pPr>
                      <a:r>
                        <a:rPr lang="es-EC" sz="1400" baseline="0" dirty="0" smtClean="0">
                          <a:solidFill>
                            <a:schemeClr val="bg1"/>
                          </a:solidFill>
                          <a:effectLst/>
                          <a:latin typeface="+mj-lt"/>
                          <a:ea typeface="Calibri" panose="020F0502020204030204" pitchFamily="34" charset="0"/>
                          <a:cs typeface="Times New Roman" panose="02020603050405020304" pitchFamily="18" charset="0"/>
                        </a:rPr>
                        <a:t>+0,20)</a:t>
                      </a:r>
                      <a:endParaRPr lang="es-EC"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tc>
              </a:tr>
              <a:tr h="407040">
                <a:tc>
                  <a:txBody>
                    <a:bodyPr/>
                    <a:lstStyle/>
                    <a:p>
                      <a:pPr algn="ctr">
                        <a:lnSpc>
                          <a:spcPct val="107000"/>
                        </a:lnSpc>
                        <a:spcAft>
                          <a:spcPts val="800"/>
                        </a:spcAft>
                      </a:pPr>
                      <a:r>
                        <a:rPr lang="es-EC" sz="1400" b="0" dirty="0">
                          <a:solidFill>
                            <a:schemeClr val="tx1"/>
                          </a:solidFill>
                          <a:effectLst/>
                        </a:rPr>
                        <a:t>270750</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040">
                <a:tc>
                  <a:txBody>
                    <a:bodyPr/>
                    <a:lstStyle/>
                    <a:p>
                      <a:pPr algn="ctr">
                        <a:lnSpc>
                          <a:spcPct val="107000"/>
                        </a:lnSpc>
                        <a:spcAft>
                          <a:spcPts val="800"/>
                        </a:spcAft>
                      </a:pPr>
                      <a:r>
                        <a:rPr lang="es-EC" sz="1400" b="0" dirty="0">
                          <a:solidFill>
                            <a:schemeClr val="tx1"/>
                          </a:solidFill>
                          <a:effectLst/>
                        </a:rPr>
                        <a:t>10289</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040">
                <a:tc>
                  <a:txBody>
                    <a:bodyPr/>
                    <a:lstStyle/>
                    <a:p>
                      <a:pPr algn="ctr">
                        <a:lnSpc>
                          <a:spcPct val="107000"/>
                        </a:lnSpc>
                        <a:spcAft>
                          <a:spcPts val="800"/>
                        </a:spcAft>
                      </a:pPr>
                      <a:r>
                        <a:rPr lang="es-EC" sz="1400" b="0" dirty="0">
                          <a:solidFill>
                            <a:schemeClr val="tx1"/>
                          </a:solidFill>
                          <a:effectLst/>
                        </a:rPr>
                        <a:t>281,039</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040">
                <a:tc>
                  <a:txBody>
                    <a:bodyPr/>
                    <a:lstStyle/>
                    <a:p>
                      <a:pPr algn="ctr">
                        <a:lnSpc>
                          <a:spcPct val="107000"/>
                        </a:lnSpc>
                        <a:spcAft>
                          <a:spcPts val="800"/>
                        </a:spcAft>
                      </a:pPr>
                      <a:r>
                        <a:rPr lang="es-EC" sz="1400" b="0" dirty="0">
                          <a:solidFill>
                            <a:schemeClr val="tx1"/>
                          </a:solidFill>
                          <a:effectLst/>
                        </a:rPr>
                        <a:t>281320,039</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040">
                <a:tc>
                  <a:txBody>
                    <a:bodyPr/>
                    <a:lstStyle/>
                    <a:p>
                      <a:pPr algn="ctr">
                        <a:lnSpc>
                          <a:spcPct val="107000"/>
                        </a:lnSpc>
                        <a:spcAft>
                          <a:spcPts val="800"/>
                        </a:spcAft>
                      </a:pPr>
                      <a:r>
                        <a:rPr lang="es-EC" sz="1400" b="0" dirty="0">
                          <a:solidFill>
                            <a:schemeClr val="tx1"/>
                          </a:solidFill>
                          <a:effectLst/>
                        </a:rPr>
                        <a:t>0</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040">
                <a:tc>
                  <a:txBody>
                    <a:bodyPr/>
                    <a:lstStyle/>
                    <a:p>
                      <a:pPr algn="ctr">
                        <a:lnSpc>
                          <a:spcPct val="107000"/>
                        </a:lnSpc>
                        <a:spcAft>
                          <a:spcPts val="800"/>
                        </a:spcAft>
                      </a:pPr>
                      <a:r>
                        <a:rPr lang="es-EC" sz="1400" b="0" dirty="0">
                          <a:solidFill>
                            <a:schemeClr val="tx1"/>
                          </a:solidFill>
                          <a:effectLst/>
                        </a:rPr>
                        <a:t>22505,60312</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040">
                <a:tc>
                  <a:txBody>
                    <a:bodyPr/>
                    <a:lstStyle/>
                    <a:p>
                      <a:pPr algn="ctr">
                        <a:lnSpc>
                          <a:spcPct val="107000"/>
                        </a:lnSpc>
                        <a:spcAft>
                          <a:spcPts val="800"/>
                        </a:spcAft>
                      </a:pPr>
                      <a:r>
                        <a:rPr lang="es-EC" sz="1400" b="0" dirty="0">
                          <a:solidFill>
                            <a:schemeClr val="tx1"/>
                          </a:solidFill>
                          <a:effectLst/>
                        </a:rPr>
                        <a:t>303825,6421</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407040">
                <a:tc>
                  <a:txBody>
                    <a:bodyPr/>
                    <a:lstStyle/>
                    <a:p>
                      <a:pPr algn="ctr">
                        <a:lnSpc>
                          <a:spcPct val="107000"/>
                        </a:lnSpc>
                        <a:spcAft>
                          <a:spcPts val="80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 CNY 0,08</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040">
                <a:tc>
                  <a:txBody>
                    <a:bodyPr/>
                    <a:lstStyle/>
                    <a:p>
                      <a:pPr algn="ctr">
                        <a:lnSpc>
                          <a:spcPct val="107000"/>
                        </a:lnSpc>
                        <a:spcAft>
                          <a:spcPts val="800"/>
                        </a:spcAft>
                      </a:pPr>
                      <a:r>
                        <a:rPr lang="es-EC" sz="1400" b="1" dirty="0" smtClean="0">
                          <a:solidFill>
                            <a:srgbClr val="00B050"/>
                          </a:solidFill>
                          <a:effectLst/>
                          <a:latin typeface="+mj-lt"/>
                          <a:ea typeface="Calibri" panose="020F0502020204030204" pitchFamily="34" charset="0"/>
                          <a:cs typeface="Times New Roman" panose="02020603050405020304" pitchFamily="18" charset="0"/>
                        </a:rPr>
                        <a:t>- JPY</a:t>
                      </a:r>
                      <a:r>
                        <a:rPr lang="es-EC" sz="1400" b="1" baseline="0" dirty="0" smtClean="0">
                          <a:solidFill>
                            <a:srgbClr val="00B050"/>
                          </a:solidFill>
                          <a:effectLst/>
                          <a:latin typeface="+mj-lt"/>
                          <a:ea typeface="Calibri" panose="020F0502020204030204" pitchFamily="34" charset="0"/>
                          <a:cs typeface="Times New Roman" panose="02020603050405020304" pitchFamily="18" charset="0"/>
                        </a:rPr>
                        <a:t> </a:t>
                      </a:r>
                      <a:r>
                        <a:rPr lang="es-EC" sz="1400" b="1" dirty="0" smtClean="0">
                          <a:solidFill>
                            <a:srgbClr val="00B050"/>
                          </a:solidFill>
                          <a:effectLst/>
                          <a:latin typeface="+mj-lt"/>
                          <a:ea typeface="Calibri" panose="020F0502020204030204" pitchFamily="34" charset="0"/>
                          <a:cs typeface="Times New Roman" panose="02020603050405020304" pitchFamily="18" charset="0"/>
                        </a:rPr>
                        <a:t>69.210,741</a:t>
                      </a:r>
                      <a:endParaRPr lang="es-EC" sz="1400" b="1" dirty="0">
                        <a:solidFill>
                          <a:srgbClr val="00B050"/>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040">
                <a:tc>
                  <a:txBody>
                    <a:bodyPr/>
                    <a:lstStyle/>
                    <a:p>
                      <a:pPr algn="ctr">
                        <a:lnSpc>
                          <a:spcPct val="107000"/>
                        </a:lnSpc>
                        <a:spcAft>
                          <a:spcPts val="80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- 18,55 </a:t>
                      </a:r>
                      <a:r>
                        <a:rPr lang="es-EC" sz="1400" b="0" dirty="0" smtClean="0">
                          <a:solidFill>
                            <a:schemeClr val="tx1"/>
                          </a:solidFill>
                          <a:effectLst/>
                          <a:latin typeface="+mj-lt"/>
                          <a:ea typeface="Calibri" panose="020F0502020204030204" pitchFamily="34" charset="0"/>
                          <a:cs typeface="Times New Roman" panose="02020603050405020304" pitchFamily="18" charset="0"/>
                        </a:rPr>
                        <a:t>%</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040">
                <a:tc>
                  <a:txBody>
                    <a:bodyPr/>
                    <a:lstStyle/>
                    <a:p>
                      <a:pPr algn="ctr">
                        <a:lnSpc>
                          <a:spcPct val="107000"/>
                        </a:lnSpc>
                        <a:spcAft>
                          <a:spcPts val="80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 $</a:t>
                      </a:r>
                      <a:r>
                        <a:rPr lang="es-EC" sz="1400" b="0" baseline="0" dirty="0" smtClean="0">
                          <a:solidFill>
                            <a:schemeClr val="tx1"/>
                          </a:solidFill>
                          <a:effectLst/>
                          <a:latin typeface="+mj-lt"/>
                          <a:ea typeface="Calibri" panose="020F0502020204030204" pitchFamily="34" charset="0"/>
                          <a:cs typeface="Times New Roman" panose="02020603050405020304" pitchFamily="18" charset="0"/>
                        </a:rPr>
                        <a:t> </a:t>
                      </a:r>
                      <a:r>
                        <a:rPr lang="es-EC" sz="1400" b="0" dirty="0" smtClean="0">
                          <a:solidFill>
                            <a:schemeClr val="tx1"/>
                          </a:solidFill>
                          <a:effectLst/>
                          <a:latin typeface="+mj-lt"/>
                          <a:ea typeface="Calibri" panose="020F0502020204030204" pitchFamily="34" charset="0"/>
                          <a:cs typeface="Times New Roman" panose="02020603050405020304" pitchFamily="18" charset="0"/>
                        </a:rPr>
                        <a:t>672,67</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545985738"/>
              </p:ext>
            </p:extLst>
          </p:nvPr>
        </p:nvGraphicFramePr>
        <p:xfrm>
          <a:off x="385193" y="476672"/>
          <a:ext cx="4535886" cy="5393727"/>
        </p:xfrm>
        <a:graphic>
          <a:graphicData uri="http://schemas.openxmlformats.org/drawingml/2006/table">
            <a:tbl>
              <a:tblPr firstRow="1" firstCol="1" bandRow="1">
                <a:tableStyleId>{5C22544A-7EE6-4342-B048-85BDC9FD1C3A}</a:tableStyleId>
              </a:tblPr>
              <a:tblGrid>
                <a:gridCol w="2267943"/>
                <a:gridCol w="2267943"/>
              </a:tblGrid>
              <a:tr h="821426">
                <a:tc>
                  <a:txBody>
                    <a:bodyPr/>
                    <a:lstStyle/>
                    <a:p>
                      <a:pPr algn="l">
                        <a:lnSpc>
                          <a:spcPct val="107000"/>
                        </a:lnSpc>
                        <a:spcAft>
                          <a:spcPts val="0"/>
                        </a:spcAft>
                      </a:pPr>
                      <a:r>
                        <a:rPr lang="es-EC" sz="1400" dirty="0">
                          <a:effectLst/>
                        </a:rPr>
                        <a:t> </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solidFill>
                            <a:schemeClr val="bg1"/>
                          </a:solidFill>
                          <a:effectLst/>
                          <a:latin typeface="+mj-lt"/>
                        </a:rPr>
                        <a:t>JAPÓN</a:t>
                      </a:r>
                    </a:p>
                    <a:p>
                      <a:pPr algn="ctr">
                        <a:lnSpc>
                          <a:spcPct val="107000"/>
                        </a:lnSpc>
                        <a:spcAft>
                          <a:spcPts val="0"/>
                        </a:spcAft>
                      </a:pPr>
                      <a:r>
                        <a:rPr lang="es-EC" sz="1400" dirty="0">
                          <a:solidFill>
                            <a:schemeClr val="bg1"/>
                          </a:solidFill>
                          <a:effectLst/>
                          <a:latin typeface="+mj-lt"/>
                        </a:rPr>
                        <a:t>Valores en </a:t>
                      </a:r>
                      <a:r>
                        <a:rPr lang="es-EC" sz="1400" dirty="0" smtClean="0">
                          <a:solidFill>
                            <a:schemeClr val="bg1"/>
                          </a:solidFill>
                          <a:effectLst/>
                          <a:latin typeface="+mj-lt"/>
                        </a:rPr>
                        <a:t>JPY</a:t>
                      </a:r>
                    </a:p>
                    <a:p>
                      <a:pPr algn="ctr">
                        <a:lnSpc>
                          <a:spcPct val="107000"/>
                        </a:lnSpc>
                        <a:spcAft>
                          <a:spcPts val="0"/>
                        </a:spcAft>
                      </a:pPr>
                      <a:r>
                        <a:rPr lang="es-EC" sz="1400" dirty="0" smtClean="0">
                          <a:solidFill>
                            <a:schemeClr val="bg1"/>
                          </a:solidFill>
                          <a:effectLst/>
                          <a:latin typeface="+mj-lt"/>
                          <a:ea typeface="Calibri" panose="020F0502020204030204" pitchFamily="34" charset="0"/>
                          <a:cs typeface="Times New Roman" panose="02020603050405020304" pitchFamily="18" charset="0"/>
                        </a:rPr>
                        <a:t>(Tipo de cambio al</a:t>
                      </a:r>
                      <a:r>
                        <a:rPr lang="es-EC" sz="1400" baseline="0" dirty="0" smtClean="0">
                          <a:solidFill>
                            <a:schemeClr val="bg1"/>
                          </a:solidFill>
                          <a:effectLst/>
                          <a:latin typeface="+mj-lt"/>
                          <a:ea typeface="Calibri" panose="020F0502020204030204" pitchFamily="34" charset="0"/>
                          <a:cs typeface="Times New Roman" panose="02020603050405020304" pitchFamily="18" charset="0"/>
                        </a:rPr>
                        <a:t> 04 de Octubre de 2016)</a:t>
                      </a:r>
                      <a:endParaRPr lang="es-EC"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tc>
              </a:tr>
              <a:tr h="407327">
                <a:tc>
                  <a:txBody>
                    <a:bodyPr/>
                    <a:lstStyle/>
                    <a:p>
                      <a:pPr algn="l">
                        <a:lnSpc>
                          <a:spcPct val="107000"/>
                        </a:lnSpc>
                        <a:spcAft>
                          <a:spcPts val="0"/>
                        </a:spcAft>
                      </a:pPr>
                      <a:r>
                        <a:rPr lang="es-EC" sz="1400" dirty="0">
                          <a:effectLst/>
                        </a:rPr>
                        <a:t>Valor de mercancía</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dirty="0">
                          <a:effectLst/>
                        </a:rPr>
                        <a:t>334770</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327">
                <a:tc>
                  <a:txBody>
                    <a:bodyPr/>
                    <a:lstStyle/>
                    <a:p>
                      <a:pPr algn="l">
                        <a:lnSpc>
                          <a:spcPct val="107000"/>
                        </a:lnSpc>
                        <a:spcAft>
                          <a:spcPts val="0"/>
                        </a:spcAft>
                      </a:pPr>
                      <a:r>
                        <a:rPr lang="es-EC" sz="1400">
                          <a:effectLst/>
                        </a:rPr>
                        <a:t>Flete</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dirty="0">
                          <a:effectLst/>
                        </a:rPr>
                        <a:t>10289</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327">
                <a:tc>
                  <a:txBody>
                    <a:bodyPr/>
                    <a:lstStyle/>
                    <a:p>
                      <a:pPr algn="l">
                        <a:lnSpc>
                          <a:spcPct val="107000"/>
                        </a:lnSpc>
                        <a:spcAft>
                          <a:spcPts val="0"/>
                        </a:spcAft>
                      </a:pPr>
                      <a:r>
                        <a:rPr lang="es-EC" sz="1400">
                          <a:effectLst/>
                        </a:rPr>
                        <a:t>Seguro</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dirty="0">
                          <a:effectLst/>
                        </a:rPr>
                        <a:t>345,059</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327">
                <a:tc>
                  <a:txBody>
                    <a:bodyPr/>
                    <a:lstStyle/>
                    <a:p>
                      <a:pPr algn="l">
                        <a:lnSpc>
                          <a:spcPct val="107000"/>
                        </a:lnSpc>
                        <a:spcAft>
                          <a:spcPts val="0"/>
                        </a:spcAft>
                      </a:pPr>
                      <a:r>
                        <a:rPr lang="es-EC" sz="1400">
                          <a:effectLst/>
                        </a:rPr>
                        <a:t>Base imponible</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dirty="0">
                          <a:effectLst/>
                        </a:rPr>
                        <a:t>345404,059</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327">
                <a:tc>
                  <a:txBody>
                    <a:bodyPr/>
                    <a:lstStyle/>
                    <a:p>
                      <a:pPr algn="l">
                        <a:lnSpc>
                          <a:spcPct val="107000"/>
                        </a:lnSpc>
                        <a:spcAft>
                          <a:spcPts val="0"/>
                        </a:spcAft>
                      </a:pPr>
                      <a:r>
                        <a:rPr lang="es-EC" sz="1400">
                          <a:effectLst/>
                        </a:rPr>
                        <a:t>Ad valorem</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dirty="0">
                          <a:effectLst/>
                        </a:rPr>
                        <a:t>0</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327">
                <a:tc>
                  <a:txBody>
                    <a:bodyPr/>
                    <a:lstStyle/>
                    <a:p>
                      <a:pPr algn="l">
                        <a:lnSpc>
                          <a:spcPct val="107000"/>
                        </a:lnSpc>
                        <a:spcAft>
                          <a:spcPts val="0"/>
                        </a:spcAft>
                      </a:pPr>
                      <a:r>
                        <a:rPr lang="es-EC" sz="1400">
                          <a:effectLst/>
                        </a:rPr>
                        <a:t>Impuesto consumo</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dirty="0">
                          <a:effectLst/>
                        </a:rPr>
                        <a:t>27632,32472</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327">
                <a:tc>
                  <a:txBody>
                    <a:bodyPr/>
                    <a:lstStyle/>
                    <a:p>
                      <a:pPr algn="l">
                        <a:lnSpc>
                          <a:spcPct val="107000"/>
                        </a:lnSpc>
                        <a:spcAft>
                          <a:spcPts val="0"/>
                        </a:spcAft>
                      </a:pPr>
                      <a:r>
                        <a:rPr lang="es-EC" sz="1400" dirty="0">
                          <a:effectLst/>
                        </a:rPr>
                        <a:t>V. Ex aduana</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dirty="0">
                          <a:effectLst/>
                        </a:rPr>
                        <a:t>373036,3837</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407327">
                <a:tc>
                  <a:txBody>
                    <a:bodyPr/>
                    <a:lstStyle/>
                    <a:p>
                      <a:pPr algn="l">
                        <a:lnSpc>
                          <a:spcPct val="107000"/>
                        </a:lnSpc>
                        <a:spcAft>
                          <a:spcPts val="0"/>
                        </a:spcAft>
                      </a:pPr>
                      <a:r>
                        <a:rPr lang="es-EC" sz="1400" dirty="0" smtClean="0">
                          <a:solidFill>
                            <a:schemeClr val="bg1"/>
                          </a:solidFill>
                          <a:effectLst/>
                          <a:latin typeface="+mj-lt"/>
                          <a:ea typeface="Calibri" panose="020F0502020204030204" pitchFamily="34" charset="0"/>
                          <a:cs typeface="Times New Roman" panose="02020603050405020304" pitchFamily="18" charset="0"/>
                        </a:rPr>
                        <a:t>Tipo de cambio</a:t>
                      </a:r>
                    </a:p>
                  </a:txBody>
                  <a:tcPr marL="68580" marR="68580" marT="0" marB="0" anchor="ctr"/>
                </a:tc>
                <a:tc>
                  <a:txBody>
                    <a:bodyPr/>
                    <a:lstStyle/>
                    <a:p>
                      <a:pPr algn="ctr">
                        <a:lnSpc>
                          <a:spcPct val="107000"/>
                        </a:lnSpc>
                        <a:spcAft>
                          <a:spcPts val="800"/>
                        </a:spcAft>
                      </a:pPr>
                      <a:r>
                        <a:rPr lang="es-EC" sz="1400" dirty="0" smtClean="0">
                          <a:solidFill>
                            <a:srgbClr val="000000"/>
                          </a:solidFill>
                          <a:effectLst/>
                          <a:latin typeface="Lucida Sans Unicode (Títulos)"/>
                          <a:ea typeface="Calibri" panose="020F0502020204030204" pitchFamily="34" charset="0"/>
                          <a:cs typeface="Times New Roman" panose="02020603050405020304" pitchFamily="18" charset="0"/>
                        </a:rPr>
                        <a:t>CNY 0,0647</a:t>
                      </a:r>
                      <a:endParaRPr lang="es-EC" sz="1400" dirty="0">
                        <a:solidFill>
                          <a:srgbClr val="000000"/>
                        </a:solidFill>
                        <a:effectLst/>
                        <a:latin typeface="Lucida Sans Unicode (Títulos)"/>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327">
                <a:tc>
                  <a:txBody>
                    <a:bodyPr/>
                    <a:lstStyle/>
                    <a:p>
                      <a:pPr algn="l">
                        <a:lnSpc>
                          <a:spcPct val="107000"/>
                        </a:lnSpc>
                        <a:spcAft>
                          <a:spcPts val="0"/>
                        </a:spcAft>
                      </a:pPr>
                      <a:r>
                        <a:rPr lang="es-EC" sz="1400" dirty="0" smtClean="0">
                          <a:solidFill>
                            <a:schemeClr val="bg1"/>
                          </a:solidFill>
                          <a:effectLst/>
                          <a:latin typeface="+mj-lt"/>
                          <a:ea typeface="Calibri" panose="020F0502020204030204" pitchFamily="34" charset="0"/>
                          <a:cs typeface="Times New Roman" panose="02020603050405020304" pitchFamily="18" charset="0"/>
                        </a:rPr>
                        <a:t>Diferencial cambiario</a:t>
                      </a:r>
                      <a:endParaRPr lang="es-EC"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s-EC" sz="1400" dirty="0">
                        <a:solidFill>
                          <a:srgbClr val="000000"/>
                        </a:solidFill>
                        <a:effectLst/>
                        <a:latin typeface="Lucida Sans Unicode (Títulos)"/>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327">
                <a:tc>
                  <a:txBody>
                    <a:bodyPr/>
                    <a:lstStyle/>
                    <a:p>
                      <a:pPr algn="l">
                        <a:lnSpc>
                          <a:spcPct val="107000"/>
                        </a:lnSpc>
                        <a:spcAft>
                          <a:spcPts val="0"/>
                        </a:spcAft>
                      </a:pPr>
                      <a:r>
                        <a:rPr lang="es-EC" sz="1400" dirty="0" smtClean="0">
                          <a:solidFill>
                            <a:schemeClr val="bg1"/>
                          </a:solidFill>
                          <a:effectLst/>
                          <a:latin typeface="+mj-lt"/>
                          <a:ea typeface="Calibri" panose="020F0502020204030204" pitchFamily="34" charset="0"/>
                          <a:cs typeface="Times New Roman" panose="02020603050405020304" pitchFamily="18" charset="0"/>
                        </a:rPr>
                        <a:t>Diferencial</a:t>
                      </a:r>
                      <a:r>
                        <a:rPr lang="es-EC" sz="1400" baseline="0" dirty="0" smtClean="0">
                          <a:solidFill>
                            <a:schemeClr val="bg1"/>
                          </a:solidFill>
                          <a:effectLst/>
                          <a:latin typeface="+mj-lt"/>
                          <a:ea typeface="Calibri" panose="020F0502020204030204" pitchFamily="34" charset="0"/>
                          <a:cs typeface="Times New Roman" panose="02020603050405020304" pitchFamily="18" charset="0"/>
                        </a:rPr>
                        <a:t> cambiario %</a:t>
                      </a:r>
                      <a:endParaRPr lang="es-EC"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s-EC" sz="1400" dirty="0">
                        <a:solidFill>
                          <a:srgbClr val="000000"/>
                        </a:solidFill>
                        <a:effectLst/>
                        <a:latin typeface="Lucida Sans Unicode (Títulos)"/>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7327">
                <a:tc>
                  <a:txBody>
                    <a:bodyPr/>
                    <a:lstStyle/>
                    <a:p>
                      <a:pPr algn="l">
                        <a:lnSpc>
                          <a:spcPct val="107000"/>
                        </a:lnSpc>
                        <a:spcAft>
                          <a:spcPts val="0"/>
                        </a:spcAft>
                      </a:pPr>
                      <a:r>
                        <a:rPr lang="es-EC" sz="1200" dirty="0" smtClean="0">
                          <a:solidFill>
                            <a:schemeClr val="bg1"/>
                          </a:solidFill>
                          <a:effectLst/>
                          <a:latin typeface="+mj-lt"/>
                          <a:ea typeface="Calibri" panose="020F0502020204030204" pitchFamily="34" charset="0"/>
                          <a:cs typeface="Times New Roman" panose="02020603050405020304" pitchFamily="18" charset="0"/>
                        </a:rPr>
                        <a:t>Equivalencia USD </a:t>
                      </a:r>
                    </a:p>
                    <a:p>
                      <a:pPr algn="l">
                        <a:lnSpc>
                          <a:spcPct val="107000"/>
                        </a:lnSpc>
                        <a:spcAft>
                          <a:spcPts val="0"/>
                        </a:spcAft>
                      </a:pPr>
                      <a:r>
                        <a:rPr lang="es-EC" sz="1200" dirty="0" smtClean="0">
                          <a:solidFill>
                            <a:schemeClr val="bg1"/>
                          </a:solidFill>
                          <a:effectLst/>
                          <a:latin typeface="+mj-lt"/>
                          <a:ea typeface="Calibri" panose="020F0502020204030204" pitchFamily="34" charset="0"/>
                          <a:cs typeface="Times New Roman" panose="02020603050405020304" pitchFamily="18" charset="0"/>
                        </a:rPr>
                        <a:t>(USD-JPY)</a:t>
                      </a:r>
                      <a:endParaRPr lang="es-EC" sz="12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400" dirty="0" smtClean="0">
                          <a:solidFill>
                            <a:srgbClr val="000000"/>
                          </a:solidFill>
                          <a:effectLst/>
                          <a:latin typeface="Lucida Sans Unicode (Títulos)"/>
                          <a:ea typeface="Calibri" panose="020F0502020204030204" pitchFamily="34" charset="0"/>
                          <a:cs typeface="Times New Roman" panose="02020603050405020304" pitchFamily="18" charset="0"/>
                        </a:rPr>
                        <a:t>JPY 102,89</a:t>
                      </a:r>
                      <a:endParaRPr lang="es-EC" sz="1400" dirty="0">
                        <a:solidFill>
                          <a:srgbClr val="000000"/>
                        </a:solidFill>
                        <a:effectLst/>
                        <a:latin typeface="Lucida Sans Unicode (Títulos)"/>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457338544"/>
              </p:ext>
            </p:extLst>
          </p:nvPr>
        </p:nvGraphicFramePr>
        <p:xfrm>
          <a:off x="6552529" y="476672"/>
          <a:ext cx="2267943" cy="5401999"/>
        </p:xfrm>
        <a:graphic>
          <a:graphicData uri="http://schemas.openxmlformats.org/drawingml/2006/table">
            <a:tbl>
              <a:tblPr firstRow="1" firstCol="1" bandRow="1">
                <a:tableStyleId>{5C22544A-7EE6-4342-B048-85BDC9FD1C3A}</a:tableStyleId>
              </a:tblPr>
              <a:tblGrid>
                <a:gridCol w="2267943"/>
              </a:tblGrid>
              <a:tr h="816160">
                <a:tc>
                  <a:txBody>
                    <a:bodyPr/>
                    <a:lstStyle/>
                    <a:p>
                      <a:pPr algn="ctr">
                        <a:lnSpc>
                          <a:spcPct val="107000"/>
                        </a:lnSpc>
                        <a:spcAft>
                          <a:spcPts val="0"/>
                        </a:spcAft>
                      </a:pPr>
                      <a:r>
                        <a:rPr lang="es-EC" sz="1400" dirty="0">
                          <a:solidFill>
                            <a:schemeClr val="bg1"/>
                          </a:solidFill>
                          <a:effectLst/>
                          <a:latin typeface="+mj-lt"/>
                        </a:rPr>
                        <a:t>JAPÓN</a:t>
                      </a:r>
                    </a:p>
                    <a:p>
                      <a:pPr algn="ctr">
                        <a:lnSpc>
                          <a:spcPct val="107000"/>
                        </a:lnSpc>
                        <a:spcAft>
                          <a:spcPts val="0"/>
                        </a:spcAft>
                      </a:pPr>
                      <a:r>
                        <a:rPr lang="es-EC" sz="1400" dirty="0">
                          <a:solidFill>
                            <a:schemeClr val="bg1"/>
                          </a:solidFill>
                          <a:effectLst/>
                          <a:latin typeface="+mj-lt"/>
                        </a:rPr>
                        <a:t>Valores en </a:t>
                      </a:r>
                      <a:r>
                        <a:rPr lang="es-EC" sz="1400" dirty="0" smtClean="0">
                          <a:solidFill>
                            <a:schemeClr val="bg1"/>
                          </a:solidFill>
                          <a:effectLst/>
                          <a:latin typeface="+mj-lt"/>
                        </a:rPr>
                        <a:t>JPY</a:t>
                      </a:r>
                    </a:p>
                    <a:p>
                      <a:pPr algn="ctr">
                        <a:lnSpc>
                          <a:spcPct val="107000"/>
                        </a:lnSpc>
                        <a:spcAft>
                          <a:spcPts val="0"/>
                        </a:spcAft>
                      </a:pPr>
                      <a:r>
                        <a:rPr lang="es-EC" sz="1400" dirty="0" smtClean="0">
                          <a:solidFill>
                            <a:schemeClr val="bg1"/>
                          </a:solidFill>
                          <a:effectLst/>
                          <a:latin typeface="+mj-lt"/>
                          <a:ea typeface="Calibri" panose="020F0502020204030204" pitchFamily="34" charset="0"/>
                          <a:cs typeface="Times New Roman" panose="02020603050405020304" pitchFamily="18" charset="0"/>
                        </a:rPr>
                        <a:t>(Yuan Revaluado</a:t>
                      </a:r>
                    </a:p>
                    <a:p>
                      <a:pPr algn="ctr">
                        <a:lnSpc>
                          <a:spcPct val="107000"/>
                        </a:lnSpc>
                        <a:spcAft>
                          <a:spcPts val="0"/>
                        </a:spcAft>
                      </a:pPr>
                      <a:r>
                        <a:rPr lang="es-EC" sz="1400" dirty="0" smtClean="0">
                          <a:solidFill>
                            <a:schemeClr val="bg1"/>
                          </a:solidFill>
                          <a:effectLst/>
                          <a:latin typeface="+mj-lt"/>
                          <a:ea typeface="Calibri" panose="020F0502020204030204" pitchFamily="34" charset="0"/>
                          <a:cs typeface="Times New Roman" panose="02020603050405020304" pitchFamily="18" charset="0"/>
                        </a:rPr>
                        <a:t>-0,20)</a:t>
                      </a:r>
                      <a:endParaRPr lang="es-EC"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tc>
              </a:tr>
              <a:tr h="408079">
                <a:tc>
                  <a:txBody>
                    <a:bodyPr/>
                    <a:lstStyle/>
                    <a:p>
                      <a:pPr algn="ctr">
                        <a:lnSpc>
                          <a:spcPct val="107000"/>
                        </a:lnSpc>
                        <a:spcAft>
                          <a:spcPts val="800"/>
                        </a:spcAft>
                      </a:pPr>
                      <a:r>
                        <a:rPr lang="es-EC" sz="1400" b="0" dirty="0">
                          <a:solidFill>
                            <a:schemeClr val="tx1"/>
                          </a:solidFill>
                          <a:effectLst/>
                        </a:rPr>
                        <a:t>433200</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8079">
                <a:tc>
                  <a:txBody>
                    <a:bodyPr/>
                    <a:lstStyle/>
                    <a:p>
                      <a:pPr algn="ctr">
                        <a:lnSpc>
                          <a:spcPct val="107000"/>
                        </a:lnSpc>
                        <a:spcAft>
                          <a:spcPts val="800"/>
                        </a:spcAft>
                      </a:pPr>
                      <a:r>
                        <a:rPr lang="es-EC" sz="1400" b="0" dirty="0">
                          <a:solidFill>
                            <a:schemeClr val="tx1"/>
                          </a:solidFill>
                          <a:effectLst/>
                        </a:rPr>
                        <a:t>10289</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8079">
                <a:tc>
                  <a:txBody>
                    <a:bodyPr/>
                    <a:lstStyle/>
                    <a:p>
                      <a:pPr algn="ctr">
                        <a:lnSpc>
                          <a:spcPct val="107000"/>
                        </a:lnSpc>
                        <a:spcAft>
                          <a:spcPts val="800"/>
                        </a:spcAft>
                      </a:pPr>
                      <a:r>
                        <a:rPr lang="es-EC" sz="1400" b="0" dirty="0">
                          <a:solidFill>
                            <a:schemeClr val="tx1"/>
                          </a:solidFill>
                          <a:effectLst/>
                        </a:rPr>
                        <a:t>443,489</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8079">
                <a:tc>
                  <a:txBody>
                    <a:bodyPr/>
                    <a:lstStyle/>
                    <a:p>
                      <a:pPr algn="ctr">
                        <a:lnSpc>
                          <a:spcPct val="107000"/>
                        </a:lnSpc>
                        <a:spcAft>
                          <a:spcPts val="800"/>
                        </a:spcAft>
                      </a:pPr>
                      <a:r>
                        <a:rPr lang="es-EC" sz="1400" b="0" dirty="0">
                          <a:solidFill>
                            <a:schemeClr val="tx1"/>
                          </a:solidFill>
                          <a:effectLst/>
                        </a:rPr>
                        <a:t>443932,489</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8079">
                <a:tc>
                  <a:txBody>
                    <a:bodyPr/>
                    <a:lstStyle/>
                    <a:p>
                      <a:pPr algn="ctr">
                        <a:lnSpc>
                          <a:spcPct val="107000"/>
                        </a:lnSpc>
                        <a:spcAft>
                          <a:spcPts val="800"/>
                        </a:spcAft>
                      </a:pPr>
                      <a:r>
                        <a:rPr lang="es-EC" sz="1400" b="0" dirty="0">
                          <a:solidFill>
                            <a:schemeClr val="tx1"/>
                          </a:solidFill>
                          <a:effectLst/>
                        </a:rPr>
                        <a:t>0</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8079">
                <a:tc>
                  <a:txBody>
                    <a:bodyPr/>
                    <a:lstStyle/>
                    <a:p>
                      <a:pPr algn="ctr">
                        <a:lnSpc>
                          <a:spcPct val="107000"/>
                        </a:lnSpc>
                        <a:spcAft>
                          <a:spcPts val="800"/>
                        </a:spcAft>
                      </a:pPr>
                      <a:r>
                        <a:rPr lang="es-EC" sz="1400" b="0" dirty="0">
                          <a:solidFill>
                            <a:schemeClr val="tx1"/>
                          </a:solidFill>
                          <a:effectLst/>
                        </a:rPr>
                        <a:t>35514,59912</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8079">
                <a:tc>
                  <a:txBody>
                    <a:bodyPr/>
                    <a:lstStyle/>
                    <a:p>
                      <a:pPr algn="ctr">
                        <a:lnSpc>
                          <a:spcPct val="107000"/>
                        </a:lnSpc>
                        <a:spcAft>
                          <a:spcPts val="800"/>
                        </a:spcAft>
                      </a:pPr>
                      <a:r>
                        <a:rPr lang="es-EC" sz="1400" b="0" dirty="0">
                          <a:solidFill>
                            <a:schemeClr val="tx1"/>
                          </a:solidFill>
                          <a:effectLst/>
                        </a:rPr>
                        <a:t>479447,0881</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408079">
                <a:tc>
                  <a:txBody>
                    <a:bodyPr/>
                    <a:lstStyle/>
                    <a:p>
                      <a:pPr algn="ctr">
                        <a:lnSpc>
                          <a:spcPct val="107000"/>
                        </a:lnSpc>
                        <a:spcAft>
                          <a:spcPts val="80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CNY</a:t>
                      </a:r>
                      <a:r>
                        <a:rPr lang="es-EC" sz="1400" b="0" baseline="0" dirty="0" smtClean="0">
                          <a:solidFill>
                            <a:schemeClr val="tx1"/>
                          </a:solidFill>
                          <a:effectLst/>
                          <a:latin typeface="+mj-lt"/>
                          <a:ea typeface="Calibri" panose="020F0502020204030204" pitchFamily="34" charset="0"/>
                          <a:cs typeface="Times New Roman" panose="02020603050405020304" pitchFamily="18" charset="0"/>
                        </a:rPr>
                        <a:t> </a:t>
                      </a:r>
                      <a:r>
                        <a:rPr lang="es-EC" sz="1400" b="0" dirty="0" smtClean="0">
                          <a:solidFill>
                            <a:schemeClr val="tx1"/>
                          </a:solidFill>
                          <a:effectLst/>
                          <a:latin typeface="+mj-lt"/>
                          <a:ea typeface="Calibri" panose="020F0502020204030204" pitchFamily="34" charset="0"/>
                          <a:cs typeface="Times New Roman" panose="02020603050405020304" pitchFamily="18" charset="0"/>
                        </a:rPr>
                        <a:t>0,05</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8079">
                <a:tc>
                  <a:txBody>
                    <a:bodyPr/>
                    <a:lstStyle/>
                    <a:p>
                      <a:pPr algn="ctr">
                        <a:lnSpc>
                          <a:spcPct val="107000"/>
                        </a:lnSpc>
                        <a:spcAft>
                          <a:spcPts val="800"/>
                        </a:spcAft>
                      </a:pPr>
                      <a:r>
                        <a:rPr lang="es-EC" sz="1400" b="1" dirty="0" smtClean="0">
                          <a:solidFill>
                            <a:srgbClr val="00B050"/>
                          </a:solidFill>
                          <a:effectLst/>
                          <a:latin typeface="+mj-lt"/>
                          <a:ea typeface="Calibri" panose="020F0502020204030204" pitchFamily="34" charset="0"/>
                          <a:cs typeface="Times New Roman" panose="02020603050405020304" pitchFamily="18" charset="0"/>
                        </a:rPr>
                        <a:t>+ JPY </a:t>
                      </a:r>
                      <a:r>
                        <a:rPr lang="es-EC" sz="1400" b="1" dirty="0" smtClean="0">
                          <a:solidFill>
                            <a:srgbClr val="00B050"/>
                          </a:solidFill>
                          <a:effectLst/>
                          <a:latin typeface="+mj-lt"/>
                          <a:ea typeface="Calibri" panose="020F0502020204030204" pitchFamily="34" charset="0"/>
                          <a:cs typeface="Times New Roman" panose="02020603050405020304" pitchFamily="18" charset="0"/>
                        </a:rPr>
                        <a:t>106.410,704</a:t>
                      </a:r>
                      <a:endParaRPr lang="es-EC" sz="1400" b="1" dirty="0">
                        <a:solidFill>
                          <a:srgbClr val="00B050"/>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8079">
                <a:tc>
                  <a:txBody>
                    <a:bodyPr/>
                    <a:lstStyle/>
                    <a:p>
                      <a:pPr algn="ctr">
                        <a:lnSpc>
                          <a:spcPct val="107000"/>
                        </a:lnSpc>
                        <a:spcAft>
                          <a:spcPts val="80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+ 28,53 </a:t>
                      </a:r>
                      <a:r>
                        <a:rPr lang="es-EC" sz="1400" b="0" dirty="0" smtClean="0">
                          <a:solidFill>
                            <a:schemeClr val="tx1"/>
                          </a:solidFill>
                          <a:effectLst/>
                          <a:latin typeface="+mj-lt"/>
                          <a:ea typeface="Calibri" panose="020F0502020204030204" pitchFamily="34" charset="0"/>
                          <a:cs typeface="Times New Roman" panose="02020603050405020304" pitchFamily="18" charset="0"/>
                        </a:rPr>
                        <a:t>%</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08079">
                <a:tc>
                  <a:txBody>
                    <a:bodyPr/>
                    <a:lstStyle/>
                    <a:p>
                      <a:pPr algn="ctr">
                        <a:lnSpc>
                          <a:spcPct val="107000"/>
                        </a:lnSpc>
                        <a:spcAft>
                          <a:spcPts val="80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 $ </a:t>
                      </a:r>
                      <a:r>
                        <a:rPr lang="es-EC" sz="1400" b="0" dirty="0" smtClean="0">
                          <a:solidFill>
                            <a:schemeClr val="tx1"/>
                          </a:solidFill>
                          <a:effectLst/>
                          <a:latin typeface="+mj-lt"/>
                          <a:ea typeface="Calibri" panose="020F0502020204030204" pitchFamily="34" charset="0"/>
                          <a:cs typeface="Times New Roman" panose="02020603050405020304" pitchFamily="18" charset="0"/>
                        </a:rPr>
                        <a:t>1.034,22</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bl>
          </a:graphicData>
        </a:graphic>
      </p:graphicFrame>
    </p:spTree>
    <p:extLst>
      <p:ext uri="{BB962C8B-B14F-4D97-AF65-F5344CB8AC3E}">
        <p14:creationId xmlns:p14="http://schemas.microsoft.com/office/powerpoint/2010/main" val="3849836118"/>
      </p:ext>
    </p:extLst>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251313177"/>
              </p:ext>
            </p:extLst>
          </p:nvPr>
        </p:nvGraphicFramePr>
        <p:xfrm>
          <a:off x="4572001" y="404664"/>
          <a:ext cx="2118907" cy="5481199"/>
        </p:xfrm>
        <a:graphic>
          <a:graphicData uri="http://schemas.openxmlformats.org/drawingml/2006/table">
            <a:tbl>
              <a:tblPr firstRow="1" firstCol="1" bandRow="1">
                <a:tableStyleId>{5C22544A-7EE6-4342-B048-85BDC9FD1C3A}</a:tableStyleId>
              </a:tblPr>
              <a:tblGrid>
                <a:gridCol w="2118907"/>
              </a:tblGrid>
              <a:tr h="837465">
                <a:tc>
                  <a:txBody>
                    <a:bodyPr/>
                    <a:lstStyle/>
                    <a:p>
                      <a:pPr algn="ctr">
                        <a:lnSpc>
                          <a:spcPct val="107000"/>
                        </a:lnSpc>
                        <a:spcAft>
                          <a:spcPts val="0"/>
                        </a:spcAft>
                      </a:pPr>
                      <a:r>
                        <a:rPr lang="es-EC" sz="1400" dirty="0">
                          <a:effectLst/>
                        </a:rPr>
                        <a:t>EUROZONA</a:t>
                      </a:r>
                    </a:p>
                    <a:p>
                      <a:pPr algn="ctr">
                        <a:lnSpc>
                          <a:spcPct val="107000"/>
                        </a:lnSpc>
                        <a:spcAft>
                          <a:spcPts val="0"/>
                        </a:spcAft>
                      </a:pPr>
                      <a:r>
                        <a:rPr lang="es-EC" sz="1400" dirty="0">
                          <a:solidFill>
                            <a:schemeClr val="bg1"/>
                          </a:solidFill>
                          <a:effectLst/>
                        </a:rPr>
                        <a:t>Valores en </a:t>
                      </a:r>
                      <a:r>
                        <a:rPr lang="es-EC" sz="1400" dirty="0" smtClean="0">
                          <a:solidFill>
                            <a:schemeClr val="bg1"/>
                          </a:solidFill>
                          <a:effectLst/>
                        </a:rPr>
                        <a:t>Euros</a:t>
                      </a:r>
                    </a:p>
                    <a:p>
                      <a:pPr algn="ctr">
                        <a:lnSpc>
                          <a:spcPct val="107000"/>
                        </a:lnSpc>
                        <a:spcAft>
                          <a:spcPts val="0"/>
                        </a:spcAft>
                      </a:pPr>
                      <a:r>
                        <a:rPr lang="es-EC"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(Yuan Devaluado +0,20)</a:t>
                      </a:r>
                      <a:endParaRPr lang="es-EC"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15279">
                <a:tc>
                  <a:txBody>
                    <a:bodyPr/>
                    <a:lstStyle/>
                    <a:p>
                      <a:pPr algn="ctr">
                        <a:lnSpc>
                          <a:spcPct val="107000"/>
                        </a:lnSpc>
                        <a:spcAft>
                          <a:spcPts val="0"/>
                        </a:spcAft>
                      </a:pPr>
                      <a:r>
                        <a:rPr lang="es-EC" sz="1400" b="0" dirty="0">
                          <a:solidFill>
                            <a:schemeClr val="tx1"/>
                          </a:solidFill>
                          <a:effectLst/>
                        </a:rPr>
                        <a:t>14250,32</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ctr">
                        <a:lnSpc>
                          <a:spcPct val="107000"/>
                        </a:lnSpc>
                        <a:spcAft>
                          <a:spcPts val="0"/>
                        </a:spcAft>
                      </a:pPr>
                      <a:r>
                        <a:rPr lang="es-EC" sz="1400" b="0" dirty="0">
                          <a:solidFill>
                            <a:schemeClr val="tx1"/>
                          </a:solidFill>
                          <a:effectLst/>
                        </a:rPr>
                        <a:t>1500</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ctr">
                        <a:lnSpc>
                          <a:spcPct val="107000"/>
                        </a:lnSpc>
                        <a:spcAft>
                          <a:spcPts val="0"/>
                        </a:spcAft>
                      </a:pPr>
                      <a:r>
                        <a:rPr lang="es-EC" sz="1400" b="0" dirty="0">
                          <a:solidFill>
                            <a:schemeClr val="tx1"/>
                          </a:solidFill>
                          <a:effectLst/>
                        </a:rPr>
                        <a:t>31,500</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ctr">
                        <a:lnSpc>
                          <a:spcPct val="107000"/>
                        </a:lnSpc>
                        <a:spcAft>
                          <a:spcPts val="0"/>
                        </a:spcAft>
                      </a:pPr>
                      <a:r>
                        <a:rPr lang="es-EC" sz="1400" b="0" dirty="0">
                          <a:solidFill>
                            <a:schemeClr val="tx1"/>
                          </a:solidFill>
                          <a:effectLst/>
                        </a:rPr>
                        <a:t>15781,82</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ctr">
                        <a:lnSpc>
                          <a:spcPct val="107000"/>
                        </a:lnSpc>
                        <a:spcAft>
                          <a:spcPts val="0"/>
                        </a:spcAft>
                      </a:pPr>
                      <a:r>
                        <a:rPr lang="es-EC" sz="1400" b="0" dirty="0">
                          <a:solidFill>
                            <a:schemeClr val="tx1"/>
                          </a:solidFill>
                          <a:effectLst/>
                        </a:rPr>
                        <a:t>2319,9276</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ctr">
                        <a:lnSpc>
                          <a:spcPct val="107000"/>
                        </a:lnSpc>
                        <a:spcAft>
                          <a:spcPts val="0"/>
                        </a:spcAft>
                      </a:pPr>
                      <a:r>
                        <a:rPr lang="es-EC" sz="1400" b="0" dirty="0">
                          <a:solidFill>
                            <a:schemeClr val="tx1"/>
                          </a:solidFill>
                          <a:effectLst/>
                        </a:rPr>
                        <a:t>3801,3671</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ctr">
                        <a:lnSpc>
                          <a:spcPct val="107000"/>
                        </a:lnSpc>
                        <a:spcAft>
                          <a:spcPts val="0"/>
                        </a:spcAft>
                      </a:pPr>
                      <a:r>
                        <a:rPr lang="es-EC" sz="1400" b="0" dirty="0">
                          <a:solidFill>
                            <a:schemeClr val="tx1"/>
                          </a:solidFill>
                          <a:effectLst/>
                        </a:rPr>
                        <a:t>21903,1154</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415279">
                <a:tc>
                  <a:txBody>
                    <a:bodyPr/>
                    <a:lstStyle/>
                    <a:p>
                      <a:pPr algn="ctr">
                        <a:lnSpc>
                          <a:spcPct val="107000"/>
                        </a:lnSpc>
                        <a:spcAft>
                          <a:spcPts val="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7,67</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ctr">
                        <a:lnSpc>
                          <a:spcPct val="107000"/>
                        </a:lnSpc>
                        <a:spcAft>
                          <a:spcPts val="0"/>
                        </a:spcAft>
                      </a:pPr>
                      <a:r>
                        <a:rPr lang="es-EC" sz="1400" b="1" dirty="0" smtClean="0">
                          <a:solidFill>
                            <a:srgbClr val="00B050"/>
                          </a:solidFill>
                          <a:effectLst/>
                          <a:latin typeface="+mj-lt"/>
                          <a:ea typeface="Calibri" panose="020F0502020204030204" pitchFamily="34" charset="0"/>
                          <a:cs typeface="Times New Roman" panose="02020603050405020304" pitchFamily="18" charset="0"/>
                        </a:rPr>
                        <a:t>- € </a:t>
                      </a:r>
                      <a:r>
                        <a:rPr lang="es-EC" sz="1400" b="1" dirty="0" smtClean="0">
                          <a:solidFill>
                            <a:srgbClr val="00B050"/>
                          </a:solidFill>
                          <a:effectLst/>
                          <a:latin typeface="+mj-lt"/>
                          <a:ea typeface="Calibri" panose="020F0502020204030204" pitchFamily="34" charset="0"/>
                          <a:cs typeface="Times New Roman" panose="02020603050405020304" pitchFamily="18" charset="0"/>
                        </a:rPr>
                        <a:t>606,60</a:t>
                      </a:r>
                      <a:endParaRPr lang="es-EC" sz="1400" b="1" dirty="0">
                        <a:solidFill>
                          <a:srgbClr val="00B050"/>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ctr">
                        <a:lnSpc>
                          <a:spcPct val="107000"/>
                        </a:lnSpc>
                        <a:spcAft>
                          <a:spcPts val="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- 2,69</a:t>
                      </a:r>
                      <a:r>
                        <a:rPr lang="es-EC" sz="1400" b="0" dirty="0" smtClean="0">
                          <a:solidFill>
                            <a:schemeClr val="tx1"/>
                          </a:solidFill>
                          <a:effectLst/>
                          <a:latin typeface="+mj-lt"/>
                          <a:ea typeface="Calibri" panose="020F0502020204030204" pitchFamily="34" charset="0"/>
                          <a:cs typeface="Times New Roman" panose="02020603050405020304" pitchFamily="18" charset="0"/>
                        </a:rPr>
                        <a:t>%</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ctr">
                        <a:lnSpc>
                          <a:spcPct val="107000"/>
                        </a:lnSpc>
                        <a:spcAft>
                          <a:spcPts val="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 $</a:t>
                      </a:r>
                      <a:r>
                        <a:rPr lang="es-EC" sz="1400" b="0" dirty="0" smtClean="0">
                          <a:solidFill>
                            <a:schemeClr val="tx1"/>
                          </a:solidFill>
                          <a:effectLst/>
                          <a:latin typeface="+mj-lt"/>
                          <a:ea typeface="Calibri" panose="020F0502020204030204" pitchFamily="34" charset="0"/>
                          <a:cs typeface="Times New Roman" panose="02020603050405020304" pitchFamily="18" charset="0"/>
                        </a:rPr>
                        <a:t>679,63</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848454433"/>
              </p:ext>
            </p:extLst>
          </p:nvPr>
        </p:nvGraphicFramePr>
        <p:xfrm>
          <a:off x="457201" y="404664"/>
          <a:ext cx="4247854" cy="5481199"/>
        </p:xfrm>
        <a:graphic>
          <a:graphicData uri="http://schemas.openxmlformats.org/drawingml/2006/table">
            <a:tbl>
              <a:tblPr firstRow="1" firstCol="1" bandRow="1">
                <a:tableStyleId>{5C22544A-7EE6-4342-B048-85BDC9FD1C3A}</a:tableStyleId>
              </a:tblPr>
              <a:tblGrid>
                <a:gridCol w="2170583"/>
                <a:gridCol w="2077271"/>
              </a:tblGrid>
              <a:tr h="837464">
                <a:tc>
                  <a:txBody>
                    <a:bodyPr/>
                    <a:lstStyle/>
                    <a:p>
                      <a:pPr algn="l">
                        <a:lnSpc>
                          <a:spcPct val="107000"/>
                        </a:lnSpc>
                        <a:spcAft>
                          <a:spcPts val="0"/>
                        </a:spcAft>
                      </a:pPr>
                      <a:r>
                        <a:rPr lang="es-EC" sz="1400" dirty="0">
                          <a:effectLst/>
                        </a:rPr>
                        <a:t> </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EUROZONA</a:t>
                      </a:r>
                    </a:p>
                    <a:p>
                      <a:pPr algn="ctr">
                        <a:lnSpc>
                          <a:spcPct val="107000"/>
                        </a:lnSpc>
                        <a:spcAft>
                          <a:spcPts val="0"/>
                        </a:spcAft>
                      </a:pPr>
                      <a:r>
                        <a:rPr lang="es-EC" sz="1400" dirty="0">
                          <a:solidFill>
                            <a:schemeClr val="bg1"/>
                          </a:solidFill>
                          <a:effectLst/>
                        </a:rPr>
                        <a:t>Valores en </a:t>
                      </a:r>
                      <a:r>
                        <a:rPr lang="es-EC" sz="1400" dirty="0" smtClean="0">
                          <a:solidFill>
                            <a:schemeClr val="bg1"/>
                          </a:solidFill>
                          <a:effectLst/>
                        </a:rPr>
                        <a:t>Euros</a:t>
                      </a:r>
                    </a:p>
                    <a:p>
                      <a:pPr algn="ctr">
                        <a:lnSpc>
                          <a:spcPct val="107000"/>
                        </a:lnSpc>
                        <a:spcAft>
                          <a:spcPts val="0"/>
                        </a:spcAft>
                      </a:pPr>
                      <a:r>
                        <a:rPr lang="es-EC"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(Tipo de cambio al 04 de Octubre</a:t>
                      </a:r>
                      <a:r>
                        <a:rPr lang="es-EC" sz="1400" baseline="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2016)</a:t>
                      </a:r>
                      <a:endParaRPr lang="es-EC"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15279">
                <a:tc>
                  <a:txBody>
                    <a:bodyPr/>
                    <a:lstStyle/>
                    <a:p>
                      <a:pPr algn="l">
                        <a:lnSpc>
                          <a:spcPct val="107000"/>
                        </a:lnSpc>
                        <a:spcAft>
                          <a:spcPts val="0"/>
                        </a:spcAft>
                      </a:pPr>
                      <a:r>
                        <a:rPr lang="es-EC" sz="1400" dirty="0">
                          <a:effectLst/>
                        </a:rPr>
                        <a:t>Valor de mercancía</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14686,52</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l">
                        <a:lnSpc>
                          <a:spcPct val="107000"/>
                        </a:lnSpc>
                        <a:spcAft>
                          <a:spcPts val="0"/>
                        </a:spcAft>
                      </a:pPr>
                      <a:r>
                        <a:rPr lang="es-EC" sz="1400">
                          <a:effectLst/>
                        </a:rPr>
                        <a:t>Flete</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1500</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l">
                        <a:lnSpc>
                          <a:spcPct val="107000"/>
                        </a:lnSpc>
                        <a:spcAft>
                          <a:spcPts val="0"/>
                        </a:spcAft>
                      </a:pPr>
                      <a:r>
                        <a:rPr lang="es-EC" sz="1400">
                          <a:effectLst/>
                        </a:rPr>
                        <a:t>Seguro</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32,3730</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l">
                        <a:lnSpc>
                          <a:spcPct val="107000"/>
                        </a:lnSpc>
                        <a:spcAft>
                          <a:spcPts val="0"/>
                        </a:spcAft>
                      </a:pPr>
                      <a:r>
                        <a:rPr lang="es-EC" sz="1400" dirty="0">
                          <a:effectLst/>
                        </a:rPr>
                        <a:t>Base imponible</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16218,893</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l">
                        <a:lnSpc>
                          <a:spcPct val="107000"/>
                        </a:lnSpc>
                        <a:spcAft>
                          <a:spcPts val="0"/>
                        </a:spcAft>
                      </a:pPr>
                      <a:r>
                        <a:rPr lang="es-EC" sz="1400">
                          <a:effectLst/>
                        </a:rPr>
                        <a:t>Ad valorem</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2384,1772</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l">
                        <a:lnSpc>
                          <a:spcPct val="107000"/>
                        </a:lnSpc>
                        <a:spcAft>
                          <a:spcPts val="0"/>
                        </a:spcAft>
                      </a:pPr>
                      <a:r>
                        <a:rPr lang="es-EC" sz="1400">
                          <a:effectLst/>
                        </a:rPr>
                        <a:t>Impuesto consumo</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3906,6447</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l">
                        <a:lnSpc>
                          <a:spcPct val="107000"/>
                        </a:lnSpc>
                        <a:spcAft>
                          <a:spcPts val="0"/>
                        </a:spcAft>
                      </a:pPr>
                      <a:r>
                        <a:rPr lang="es-EC" sz="1400">
                          <a:effectLst/>
                        </a:rPr>
                        <a:t>V. Ex aduana</a:t>
                      </a:r>
                      <a:endParaRPr lang="es-EC"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22509,7151</a:t>
                      </a:r>
                      <a:endParaRPr lang="es-EC"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415279">
                <a:tc>
                  <a:txBody>
                    <a:bodyPr/>
                    <a:lstStyle/>
                    <a:p>
                      <a:pPr algn="l">
                        <a:lnSpc>
                          <a:spcPct val="107000"/>
                        </a:lnSpc>
                        <a:spcAft>
                          <a:spcPts val="0"/>
                        </a:spcAft>
                      </a:pPr>
                      <a:r>
                        <a:rPr lang="es-EC" sz="1400" dirty="0" smtClean="0">
                          <a:solidFill>
                            <a:schemeClr val="bg1"/>
                          </a:solidFill>
                          <a:effectLst/>
                          <a:latin typeface="+mj-lt"/>
                          <a:ea typeface="Calibri" panose="020F0502020204030204" pitchFamily="34" charset="0"/>
                          <a:cs typeface="Times New Roman" panose="02020603050405020304" pitchFamily="18" charset="0"/>
                        </a:rPr>
                        <a:t>Tipo de cambio</a:t>
                      </a:r>
                    </a:p>
                  </a:txBody>
                  <a:tcPr marL="68580" marR="68580" marT="0" marB="0" anchor="ctr"/>
                </a:tc>
                <a:tc>
                  <a:txBody>
                    <a:bodyPr/>
                    <a:lstStyle/>
                    <a:p>
                      <a:pPr algn="ctr">
                        <a:lnSpc>
                          <a:spcPct val="107000"/>
                        </a:lnSpc>
                        <a:spcAft>
                          <a:spcPts val="0"/>
                        </a:spcAft>
                      </a:pPr>
                      <a:r>
                        <a:rPr lang="es-EC" sz="1400" dirty="0" smtClean="0">
                          <a:solidFill>
                            <a:srgbClr val="000000"/>
                          </a:solidFill>
                          <a:effectLst/>
                          <a:latin typeface="+mj-lt"/>
                          <a:ea typeface="Calibri" panose="020F0502020204030204" pitchFamily="34" charset="0"/>
                          <a:cs typeface="Times New Roman" panose="02020603050405020304" pitchFamily="18" charset="0"/>
                        </a:rPr>
                        <a:t>7,4722</a:t>
                      </a:r>
                      <a:endParaRPr lang="es-EC" sz="14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l">
                        <a:lnSpc>
                          <a:spcPct val="107000"/>
                        </a:lnSpc>
                        <a:spcAft>
                          <a:spcPts val="0"/>
                        </a:spcAft>
                      </a:pPr>
                      <a:r>
                        <a:rPr lang="es-EC" sz="1400" dirty="0" smtClean="0">
                          <a:solidFill>
                            <a:schemeClr val="bg1"/>
                          </a:solidFill>
                          <a:effectLst/>
                          <a:latin typeface="+mj-lt"/>
                          <a:ea typeface="Calibri" panose="020F0502020204030204" pitchFamily="34" charset="0"/>
                          <a:cs typeface="Times New Roman" panose="02020603050405020304" pitchFamily="18" charset="0"/>
                        </a:rPr>
                        <a:t>Diferencial cambiario</a:t>
                      </a:r>
                      <a:endParaRPr lang="es-EC"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EC" sz="14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l">
                        <a:lnSpc>
                          <a:spcPct val="107000"/>
                        </a:lnSpc>
                        <a:spcAft>
                          <a:spcPts val="0"/>
                        </a:spcAft>
                      </a:pPr>
                      <a:r>
                        <a:rPr lang="es-EC" sz="1400" dirty="0" smtClean="0">
                          <a:solidFill>
                            <a:schemeClr val="bg1"/>
                          </a:solidFill>
                          <a:effectLst/>
                          <a:latin typeface="+mj-lt"/>
                          <a:ea typeface="Calibri" panose="020F0502020204030204" pitchFamily="34" charset="0"/>
                          <a:cs typeface="Times New Roman" panose="02020603050405020304" pitchFamily="18" charset="0"/>
                        </a:rPr>
                        <a:t>Diferencial cambiario %</a:t>
                      </a:r>
                      <a:endParaRPr lang="es-EC"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s-EC" sz="14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5279">
                <a:tc>
                  <a:txBody>
                    <a:bodyPr/>
                    <a:lstStyle/>
                    <a:p>
                      <a:pPr algn="l">
                        <a:lnSpc>
                          <a:spcPct val="107000"/>
                        </a:lnSpc>
                        <a:spcAft>
                          <a:spcPts val="0"/>
                        </a:spcAft>
                      </a:pPr>
                      <a:r>
                        <a:rPr lang="es-EC" sz="1200" dirty="0" smtClean="0">
                          <a:solidFill>
                            <a:schemeClr val="bg1"/>
                          </a:solidFill>
                          <a:effectLst/>
                          <a:latin typeface="+mj-lt"/>
                          <a:ea typeface="Calibri" panose="020F0502020204030204" pitchFamily="34" charset="0"/>
                          <a:cs typeface="Times New Roman" panose="02020603050405020304" pitchFamily="18" charset="0"/>
                        </a:rPr>
                        <a:t>Equivalencia</a:t>
                      </a:r>
                      <a:r>
                        <a:rPr lang="es-EC" sz="1200" baseline="0" dirty="0" smtClean="0">
                          <a:solidFill>
                            <a:schemeClr val="bg1"/>
                          </a:solidFill>
                          <a:effectLst/>
                          <a:latin typeface="+mj-lt"/>
                          <a:ea typeface="Calibri" panose="020F0502020204030204" pitchFamily="34" charset="0"/>
                          <a:cs typeface="Times New Roman" panose="02020603050405020304" pitchFamily="18" charset="0"/>
                        </a:rPr>
                        <a:t> USD </a:t>
                      </a:r>
                    </a:p>
                    <a:p>
                      <a:pPr algn="l">
                        <a:lnSpc>
                          <a:spcPct val="107000"/>
                        </a:lnSpc>
                        <a:spcAft>
                          <a:spcPts val="0"/>
                        </a:spcAft>
                      </a:pPr>
                      <a:r>
                        <a:rPr lang="es-EC" sz="1200" baseline="0" dirty="0" smtClean="0">
                          <a:solidFill>
                            <a:schemeClr val="bg1"/>
                          </a:solidFill>
                          <a:effectLst/>
                          <a:latin typeface="+mj-lt"/>
                          <a:ea typeface="Calibri" panose="020F0502020204030204" pitchFamily="34" charset="0"/>
                          <a:cs typeface="Times New Roman" panose="02020603050405020304" pitchFamily="18" charset="0"/>
                        </a:rPr>
                        <a:t>(Euro-USD)</a:t>
                      </a:r>
                      <a:endParaRPr lang="es-EC" sz="12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smtClean="0">
                          <a:solidFill>
                            <a:srgbClr val="000000"/>
                          </a:solidFill>
                          <a:effectLst/>
                          <a:latin typeface="+mj-lt"/>
                          <a:ea typeface="Calibri" panose="020F0502020204030204" pitchFamily="34" charset="0"/>
                          <a:cs typeface="Times New Roman" panose="02020603050405020304" pitchFamily="18" charset="0"/>
                        </a:rPr>
                        <a:t>$1,1204</a:t>
                      </a:r>
                      <a:endParaRPr lang="es-EC" sz="14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424653879"/>
              </p:ext>
            </p:extLst>
          </p:nvPr>
        </p:nvGraphicFramePr>
        <p:xfrm>
          <a:off x="6624537" y="404664"/>
          <a:ext cx="2123927" cy="5489636"/>
        </p:xfrm>
        <a:graphic>
          <a:graphicData uri="http://schemas.openxmlformats.org/drawingml/2006/table">
            <a:tbl>
              <a:tblPr firstRow="1" firstCol="1" bandRow="1">
                <a:tableStyleId>{5C22544A-7EE6-4342-B048-85BDC9FD1C3A}</a:tableStyleId>
              </a:tblPr>
              <a:tblGrid>
                <a:gridCol w="2123927"/>
              </a:tblGrid>
              <a:tr h="832094">
                <a:tc>
                  <a:txBody>
                    <a:bodyPr/>
                    <a:lstStyle/>
                    <a:p>
                      <a:pPr algn="ctr">
                        <a:lnSpc>
                          <a:spcPct val="107000"/>
                        </a:lnSpc>
                        <a:spcAft>
                          <a:spcPts val="0"/>
                        </a:spcAft>
                      </a:pPr>
                      <a:r>
                        <a:rPr lang="es-EC" sz="1400" dirty="0">
                          <a:solidFill>
                            <a:schemeClr val="bg1"/>
                          </a:solidFill>
                          <a:effectLst/>
                        </a:rPr>
                        <a:t>EUROZONA</a:t>
                      </a:r>
                    </a:p>
                    <a:p>
                      <a:pPr algn="ctr">
                        <a:lnSpc>
                          <a:spcPct val="107000"/>
                        </a:lnSpc>
                        <a:spcAft>
                          <a:spcPts val="0"/>
                        </a:spcAft>
                      </a:pPr>
                      <a:r>
                        <a:rPr lang="es-EC" sz="1400" dirty="0">
                          <a:solidFill>
                            <a:schemeClr val="bg1"/>
                          </a:solidFill>
                          <a:effectLst/>
                        </a:rPr>
                        <a:t>Valores en </a:t>
                      </a:r>
                      <a:r>
                        <a:rPr lang="es-EC" sz="1400" dirty="0" smtClean="0">
                          <a:solidFill>
                            <a:schemeClr val="bg1"/>
                          </a:solidFill>
                          <a:effectLst/>
                        </a:rPr>
                        <a:t>Euros</a:t>
                      </a:r>
                    </a:p>
                    <a:p>
                      <a:pPr algn="ctr">
                        <a:lnSpc>
                          <a:spcPct val="107000"/>
                        </a:lnSpc>
                        <a:spcAft>
                          <a:spcPts val="0"/>
                        </a:spcAft>
                      </a:pPr>
                      <a:r>
                        <a:rPr lang="es-EC"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(Yuan Revaluado</a:t>
                      </a:r>
                    </a:p>
                    <a:p>
                      <a:pPr algn="ctr">
                        <a:lnSpc>
                          <a:spcPct val="107000"/>
                        </a:lnSpc>
                        <a:spcAft>
                          <a:spcPts val="0"/>
                        </a:spcAft>
                      </a:pPr>
                      <a:r>
                        <a:rPr lang="es-EC"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-0,20)</a:t>
                      </a:r>
                      <a:endParaRPr lang="es-EC"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16046">
                <a:tc>
                  <a:txBody>
                    <a:bodyPr/>
                    <a:lstStyle/>
                    <a:p>
                      <a:pPr algn="ctr">
                        <a:lnSpc>
                          <a:spcPct val="107000"/>
                        </a:lnSpc>
                        <a:spcAft>
                          <a:spcPts val="0"/>
                        </a:spcAft>
                      </a:pPr>
                      <a:r>
                        <a:rPr lang="es-EC" sz="1400" b="0" dirty="0">
                          <a:solidFill>
                            <a:schemeClr val="tx1"/>
                          </a:solidFill>
                          <a:effectLst/>
                        </a:rPr>
                        <a:t>15034,38</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6046">
                <a:tc>
                  <a:txBody>
                    <a:bodyPr/>
                    <a:lstStyle/>
                    <a:p>
                      <a:pPr algn="ctr">
                        <a:lnSpc>
                          <a:spcPct val="107000"/>
                        </a:lnSpc>
                        <a:spcAft>
                          <a:spcPts val="0"/>
                        </a:spcAft>
                      </a:pPr>
                      <a:r>
                        <a:rPr lang="es-EC" sz="1400" b="0" dirty="0">
                          <a:solidFill>
                            <a:schemeClr val="tx1"/>
                          </a:solidFill>
                          <a:effectLst/>
                        </a:rPr>
                        <a:t>1500</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6046">
                <a:tc>
                  <a:txBody>
                    <a:bodyPr/>
                    <a:lstStyle/>
                    <a:p>
                      <a:pPr algn="ctr">
                        <a:lnSpc>
                          <a:spcPct val="107000"/>
                        </a:lnSpc>
                        <a:spcAft>
                          <a:spcPts val="0"/>
                        </a:spcAft>
                      </a:pPr>
                      <a:r>
                        <a:rPr lang="es-EC" sz="1400" b="0" dirty="0">
                          <a:solidFill>
                            <a:schemeClr val="tx1"/>
                          </a:solidFill>
                          <a:effectLst/>
                        </a:rPr>
                        <a:t>33,068</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6046">
                <a:tc>
                  <a:txBody>
                    <a:bodyPr/>
                    <a:lstStyle/>
                    <a:p>
                      <a:pPr algn="ctr">
                        <a:lnSpc>
                          <a:spcPct val="107000"/>
                        </a:lnSpc>
                        <a:spcAft>
                          <a:spcPts val="0"/>
                        </a:spcAft>
                      </a:pPr>
                      <a:r>
                        <a:rPr lang="es-EC" sz="1400" b="0" dirty="0">
                          <a:solidFill>
                            <a:schemeClr val="tx1"/>
                          </a:solidFill>
                          <a:effectLst/>
                        </a:rPr>
                        <a:t>16567,4488</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6046">
                <a:tc>
                  <a:txBody>
                    <a:bodyPr/>
                    <a:lstStyle/>
                    <a:p>
                      <a:pPr algn="ctr">
                        <a:lnSpc>
                          <a:spcPct val="107000"/>
                        </a:lnSpc>
                        <a:spcAft>
                          <a:spcPts val="0"/>
                        </a:spcAft>
                      </a:pPr>
                      <a:r>
                        <a:rPr lang="es-EC" sz="1400" b="0" dirty="0">
                          <a:solidFill>
                            <a:schemeClr val="tx1"/>
                          </a:solidFill>
                          <a:effectLst/>
                        </a:rPr>
                        <a:t>2435,414</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6046">
                <a:tc>
                  <a:txBody>
                    <a:bodyPr/>
                    <a:lstStyle/>
                    <a:p>
                      <a:pPr algn="ctr">
                        <a:lnSpc>
                          <a:spcPct val="107000"/>
                        </a:lnSpc>
                        <a:spcAft>
                          <a:spcPts val="0"/>
                        </a:spcAft>
                      </a:pPr>
                      <a:r>
                        <a:rPr lang="es-EC" sz="1400" b="0" dirty="0">
                          <a:solidFill>
                            <a:schemeClr val="tx1"/>
                          </a:solidFill>
                          <a:effectLst/>
                        </a:rPr>
                        <a:t>3990,60138</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6046">
                <a:tc>
                  <a:txBody>
                    <a:bodyPr/>
                    <a:lstStyle/>
                    <a:p>
                      <a:pPr algn="ctr">
                        <a:lnSpc>
                          <a:spcPct val="107000"/>
                        </a:lnSpc>
                        <a:spcAft>
                          <a:spcPts val="0"/>
                        </a:spcAft>
                      </a:pPr>
                      <a:r>
                        <a:rPr lang="es-EC" sz="1400" b="0" dirty="0">
                          <a:solidFill>
                            <a:schemeClr val="tx1"/>
                          </a:solidFill>
                          <a:effectLst/>
                        </a:rPr>
                        <a:t>22993,4651</a:t>
                      </a:r>
                      <a:endParaRPr lang="es-EC"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r>
              <a:tr h="416046">
                <a:tc>
                  <a:txBody>
                    <a:bodyPr/>
                    <a:lstStyle/>
                    <a:p>
                      <a:pPr algn="ctr">
                        <a:lnSpc>
                          <a:spcPct val="107000"/>
                        </a:lnSpc>
                        <a:spcAft>
                          <a:spcPts val="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7,27</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6046">
                <a:tc>
                  <a:txBody>
                    <a:bodyPr/>
                    <a:lstStyle/>
                    <a:p>
                      <a:pPr algn="ctr">
                        <a:lnSpc>
                          <a:spcPct val="107000"/>
                        </a:lnSpc>
                        <a:spcAft>
                          <a:spcPts val="0"/>
                        </a:spcAft>
                      </a:pPr>
                      <a:r>
                        <a:rPr lang="es-EC" sz="1400" b="1" dirty="0" smtClean="0">
                          <a:solidFill>
                            <a:srgbClr val="00B050"/>
                          </a:solidFill>
                          <a:effectLst/>
                          <a:latin typeface="+mj-lt"/>
                          <a:ea typeface="Calibri" panose="020F0502020204030204" pitchFamily="34" charset="0"/>
                          <a:cs typeface="Times New Roman" panose="02020603050405020304" pitchFamily="18" charset="0"/>
                        </a:rPr>
                        <a:t>+ € </a:t>
                      </a:r>
                      <a:r>
                        <a:rPr lang="es-EC" sz="1400" b="1" dirty="0" smtClean="0">
                          <a:solidFill>
                            <a:srgbClr val="00B050"/>
                          </a:solidFill>
                          <a:effectLst/>
                          <a:latin typeface="+mj-lt"/>
                          <a:ea typeface="Calibri" panose="020F0502020204030204" pitchFamily="34" charset="0"/>
                          <a:cs typeface="Times New Roman" panose="02020603050405020304" pitchFamily="18" charset="0"/>
                        </a:rPr>
                        <a:t>483,75</a:t>
                      </a:r>
                      <a:endParaRPr lang="es-EC" sz="1400" b="1" dirty="0">
                        <a:solidFill>
                          <a:srgbClr val="00B050"/>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6046">
                <a:tc>
                  <a:txBody>
                    <a:bodyPr/>
                    <a:lstStyle/>
                    <a:p>
                      <a:pPr algn="ctr">
                        <a:lnSpc>
                          <a:spcPct val="107000"/>
                        </a:lnSpc>
                        <a:spcAft>
                          <a:spcPts val="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+ 2,149</a:t>
                      </a:r>
                      <a:r>
                        <a:rPr lang="es-EC" sz="1400" b="0" dirty="0" smtClean="0">
                          <a:solidFill>
                            <a:schemeClr val="tx1"/>
                          </a:solidFill>
                          <a:effectLst/>
                          <a:latin typeface="+mj-lt"/>
                          <a:ea typeface="Calibri" panose="020F0502020204030204" pitchFamily="34" charset="0"/>
                          <a:cs typeface="Times New Roman" panose="02020603050405020304" pitchFamily="18" charset="0"/>
                        </a:rPr>
                        <a:t>%</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r h="416046">
                <a:tc>
                  <a:txBody>
                    <a:bodyPr/>
                    <a:lstStyle/>
                    <a:p>
                      <a:pPr algn="ctr">
                        <a:lnSpc>
                          <a:spcPct val="107000"/>
                        </a:lnSpc>
                        <a:spcAft>
                          <a:spcPts val="0"/>
                        </a:spcAft>
                      </a:pPr>
                      <a:r>
                        <a:rPr lang="es-EC" sz="1400" b="0" dirty="0" smtClean="0">
                          <a:solidFill>
                            <a:schemeClr val="tx1"/>
                          </a:solidFill>
                          <a:effectLst/>
                          <a:latin typeface="+mj-lt"/>
                          <a:ea typeface="Calibri" panose="020F0502020204030204" pitchFamily="34" charset="0"/>
                          <a:cs typeface="Times New Roman" panose="02020603050405020304" pitchFamily="18" charset="0"/>
                        </a:rPr>
                        <a:t>+ $</a:t>
                      </a:r>
                      <a:r>
                        <a:rPr lang="es-EC" sz="1400" b="0" dirty="0" smtClean="0">
                          <a:solidFill>
                            <a:schemeClr val="tx1"/>
                          </a:solidFill>
                          <a:effectLst/>
                          <a:latin typeface="+mj-lt"/>
                          <a:ea typeface="Calibri" panose="020F0502020204030204" pitchFamily="34" charset="0"/>
                          <a:cs typeface="Times New Roman" panose="02020603050405020304" pitchFamily="18" charset="0"/>
                        </a:rPr>
                        <a:t>541,80</a:t>
                      </a:r>
                      <a:endParaRPr lang="es-EC" sz="1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r>
            </a:tbl>
          </a:graphicData>
        </a:graphic>
      </p:graphicFrame>
    </p:spTree>
    <p:extLst>
      <p:ext uri="{BB962C8B-B14F-4D97-AF65-F5344CB8AC3E}">
        <p14:creationId xmlns:p14="http://schemas.microsoft.com/office/powerpoint/2010/main" val="1162613772"/>
      </p:ext>
    </p:extLst>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196752"/>
            <a:ext cx="8229600" cy="5116024"/>
          </a:xfrm>
        </p:spPr>
        <p:txBody>
          <a:bodyPr>
            <a:normAutofit fontScale="62500" lnSpcReduction="20000"/>
          </a:bodyPr>
          <a:lstStyle/>
          <a:p>
            <a:pPr lvl="0" algn="just"/>
            <a:r>
              <a:rPr lang="es-EC" dirty="0"/>
              <a:t>La dinámica comercial entre China y los países del G3, ha sido cada vez más amplia; sin embargo, estos países empiezan a sentirse amenazados por las reformas aplicadas y buscan frenar en cierta medida las importaciones procedentes de China a través de medidas </a:t>
            </a:r>
            <a:r>
              <a:rPr lang="es-EC" dirty="0" smtClean="0"/>
              <a:t>arancelarias y no </a:t>
            </a:r>
            <a:r>
              <a:rPr lang="es-EC" dirty="0"/>
              <a:t>arancelarias al comercio. Los países del G3 con mayor volumen de importaciones chinas son Estados Unidos y Japón. </a:t>
            </a:r>
            <a:r>
              <a:rPr lang="es-EC" dirty="0" smtClean="0"/>
              <a:t>Sin embargo, existe un panorama incierto respecto a la relación comercial entre China y Estados Unidos, debido a la toma del poder por parte de Donald </a:t>
            </a:r>
            <a:r>
              <a:rPr lang="es-EC" dirty="0" err="1" smtClean="0"/>
              <a:t>Trump</a:t>
            </a:r>
            <a:r>
              <a:rPr lang="es-EC" dirty="0" smtClean="0"/>
              <a:t>, su nuevo Presidente. </a:t>
            </a:r>
          </a:p>
          <a:p>
            <a:pPr algn="just"/>
            <a:r>
              <a:rPr lang="es-EC" dirty="0"/>
              <a:t>Aunque la influencia del tipo de cambio chino en los precios de importación al G3 no es la misma para cada uno de los involucrados, mantiene un efecto negativo para todos los casos, ya que provoca una profunda reducción de competitividad de estos países a nivel mundial, logrando así su objetivo particular de exportar cada vez más expandiendo su presencia al tomar los mercados que habían pertenecido a los países de la Tríada y adquirir más poder globalizador. Hay que tomar en cuenta que las exportaciones procedentes de China tienen una mayor representación en Estados Unidos y Japón que en la Eurozona; adicionalmente, Japón y China son similares en cuanto a política, economía, tecnología y son pioneros en utilizar la ventaja del atraso. Estados Unidos es pionero en lo que respecta a I+D, pero en muchos casos los productos chinos forman parte de las cadenas de suministros de estas empresas. </a:t>
            </a:r>
          </a:p>
        </p:txBody>
      </p:sp>
      <p:sp>
        <p:nvSpPr>
          <p:cNvPr id="3" name="Título 2"/>
          <p:cNvSpPr>
            <a:spLocks noGrp="1"/>
          </p:cNvSpPr>
          <p:nvPr>
            <p:ph type="title"/>
          </p:nvPr>
        </p:nvSpPr>
        <p:spPr>
          <a:xfrm>
            <a:off x="457200" y="116632"/>
            <a:ext cx="8229600" cy="1143000"/>
          </a:xfrm>
        </p:spPr>
        <p:txBody>
          <a:bodyPr/>
          <a:lstStyle/>
          <a:p>
            <a:r>
              <a:rPr lang="es-EC" dirty="0" smtClean="0"/>
              <a:t>CONCLUSIONES </a:t>
            </a:r>
            <a:endParaRPr lang="es-EC" dirty="0"/>
          </a:p>
        </p:txBody>
      </p:sp>
    </p:spTree>
    <p:extLst>
      <p:ext uri="{BB962C8B-B14F-4D97-AF65-F5344CB8AC3E}">
        <p14:creationId xmlns:p14="http://schemas.microsoft.com/office/powerpoint/2010/main" val="2355067971"/>
      </p:ext>
    </p:extLst>
  </p:cSld>
  <p:clrMapOvr>
    <a:masterClrMapping/>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481328"/>
            <a:ext cx="8229600" cy="4972008"/>
          </a:xfrm>
        </p:spPr>
        <p:txBody>
          <a:bodyPr>
            <a:normAutofit fontScale="77500" lnSpcReduction="20000"/>
          </a:bodyPr>
          <a:lstStyle/>
          <a:p>
            <a:pPr algn="just"/>
            <a:r>
              <a:rPr lang="es-EC" sz="2800" dirty="0" smtClean="0"/>
              <a:t>A excepción de las importaciones a la Eurozona, en los demás casos, el porcentaje de abaratamiento obtenida de la devaluación del Yuan, es menor que el porcentaje de encarecimiento cuando el Yuan se revalúa. </a:t>
            </a:r>
          </a:p>
          <a:p>
            <a:pPr algn="just"/>
            <a:r>
              <a:rPr lang="es-EC" sz="2800" dirty="0" smtClean="0"/>
              <a:t>Se </a:t>
            </a:r>
            <a:r>
              <a:rPr lang="es-EC" sz="2800" dirty="0"/>
              <a:t>debe tomar en cuenta que China aplica un modelo de promoción a las exportaciones y no de sustitución de importaciones; son compradores y a la vez competidores de empresas extranjeras. El enfoque de este país está en expandir su mercado cada vez más, con el objeto de adquirir mayor poder globalizador y posicionarse como el nuevo polo de poder mundial. Es el segundo país con mayor importaciones en el mundo, más estas importaciones sirven para el perfeccionamiento de sus productos o la creación de otros nuevos, mismos que serán exportados después con mayor valor agregado y a un precio competitivo a nivel mundial</a:t>
            </a:r>
            <a:r>
              <a:rPr lang="es-EC" sz="2800" dirty="0" smtClean="0"/>
              <a:t>.</a:t>
            </a:r>
            <a:endParaRPr lang="es-EC" dirty="0"/>
          </a:p>
        </p:txBody>
      </p:sp>
      <p:sp>
        <p:nvSpPr>
          <p:cNvPr id="3" name="Título 2"/>
          <p:cNvSpPr>
            <a:spLocks noGrp="1"/>
          </p:cNvSpPr>
          <p:nvPr>
            <p:ph type="title"/>
          </p:nvPr>
        </p:nvSpPr>
        <p:spPr/>
        <p:txBody>
          <a:bodyPr/>
          <a:lstStyle/>
          <a:p>
            <a:r>
              <a:rPr lang="es-EC" dirty="0" smtClean="0"/>
              <a:t>CONCLUSIONES</a:t>
            </a:r>
            <a:endParaRPr lang="es-EC" dirty="0"/>
          </a:p>
        </p:txBody>
      </p:sp>
    </p:spTree>
    <p:extLst>
      <p:ext uri="{BB962C8B-B14F-4D97-AF65-F5344CB8AC3E}">
        <p14:creationId xmlns:p14="http://schemas.microsoft.com/office/powerpoint/2010/main" val="4172315689"/>
      </p:ext>
    </p:extLst>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268760"/>
            <a:ext cx="8229600" cy="4900000"/>
          </a:xfrm>
        </p:spPr>
        <p:txBody>
          <a:bodyPr>
            <a:noAutofit/>
          </a:bodyPr>
          <a:lstStyle/>
          <a:p>
            <a:pPr lvl="0" algn="just"/>
            <a:r>
              <a:rPr lang="es-EC" sz="1800" dirty="0"/>
              <a:t>El modelo chino es muy específico, por lo que es difícil que otros países puedan copiarlo en su contexto. De hecho los países asiáticos que mantienen modelos similares, como son Japón y Corea del Sur, también mantienen sus bases en el confucianismo. Es por esta razón que China sigue siendo un país comunista aunque no aplique las mismas políticas que Cuba por ejemplo; pero su idiosincrasia y cultura ayudan a que sus políticas sean llevadas a cabo con éxito</a:t>
            </a:r>
            <a:r>
              <a:rPr lang="es-EC" sz="1800" dirty="0" smtClean="0"/>
              <a:t>.</a:t>
            </a:r>
          </a:p>
          <a:p>
            <a:pPr lvl="0" algn="just"/>
            <a:r>
              <a:rPr lang="es-EC" sz="1800" dirty="0" smtClean="0"/>
              <a:t>El nuevo acontecimiento mundial, referido a la toma del poder de Donald </a:t>
            </a:r>
            <a:r>
              <a:rPr lang="es-EC" sz="1800" dirty="0" err="1" smtClean="0"/>
              <a:t>Trump</a:t>
            </a:r>
            <a:r>
              <a:rPr lang="es-EC" sz="1800" dirty="0"/>
              <a:t> </a:t>
            </a:r>
            <a:r>
              <a:rPr lang="es-EC" sz="1800" dirty="0" smtClean="0"/>
              <a:t>y sus relaciones con China, podría significar una gran oportunidad para los países latinoamericanos en ciertos sectores, ya que se abrirían nuevas puertas a mercados con los que Estados Unidos está obstruyendo el flujo normal de comercio, como México, Rusia, China, etc.  </a:t>
            </a:r>
            <a:endParaRPr lang="es-EC" sz="1800" dirty="0"/>
          </a:p>
        </p:txBody>
      </p:sp>
      <p:sp>
        <p:nvSpPr>
          <p:cNvPr id="3" name="Título 2"/>
          <p:cNvSpPr>
            <a:spLocks noGrp="1"/>
          </p:cNvSpPr>
          <p:nvPr>
            <p:ph type="title"/>
          </p:nvPr>
        </p:nvSpPr>
        <p:spPr/>
        <p:txBody>
          <a:bodyPr/>
          <a:lstStyle/>
          <a:p>
            <a:r>
              <a:rPr lang="es-EC" dirty="0" smtClean="0"/>
              <a:t>RECOMENDACIONES</a:t>
            </a:r>
            <a:endParaRPr lang="es-EC" dirty="0"/>
          </a:p>
        </p:txBody>
      </p:sp>
    </p:spTree>
    <p:extLst>
      <p:ext uri="{BB962C8B-B14F-4D97-AF65-F5344CB8AC3E}">
        <p14:creationId xmlns:p14="http://schemas.microsoft.com/office/powerpoint/2010/main" val="872223477"/>
      </p:ext>
    </p:extLst>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2357430"/>
            <a:ext cx="8229600" cy="1519044"/>
          </a:xfrm>
        </p:spPr>
        <p:txBody>
          <a:bodyPr>
            <a:normAutofit/>
          </a:bodyPr>
          <a:lstStyle/>
          <a:p>
            <a:pPr algn="ctr">
              <a:buNone/>
            </a:pPr>
            <a:r>
              <a:rPr lang="es-EC" sz="8000" dirty="0" smtClean="0">
                <a:solidFill>
                  <a:schemeClr val="accent1">
                    <a:lumMod val="50000"/>
                  </a:schemeClr>
                </a:solidFill>
              </a:rPr>
              <a:t>GRACIAS</a:t>
            </a:r>
            <a:endParaRPr lang="es-EC" sz="8000" dirty="0">
              <a:solidFill>
                <a:schemeClr val="accent1">
                  <a:lumMod val="50000"/>
                </a:schemeClr>
              </a:solidFill>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t>Composición del PIB por sector</a:t>
            </a:r>
            <a:endParaRPr lang="es-EC" dirty="0"/>
          </a:p>
        </p:txBody>
      </p:sp>
      <p:graphicFrame>
        <p:nvGraphicFramePr>
          <p:cNvPr id="4" name="Gráfico 3"/>
          <p:cNvGraphicFramePr/>
          <p:nvPr>
            <p:extLst>
              <p:ext uri="{D42A27DB-BD31-4B8C-83A1-F6EECF244321}">
                <p14:modId xmlns:p14="http://schemas.microsoft.com/office/powerpoint/2010/main" val="554127115"/>
              </p:ext>
            </p:extLst>
          </p:nvPr>
        </p:nvGraphicFramePr>
        <p:xfrm>
          <a:off x="251520" y="1559104"/>
          <a:ext cx="8640960" cy="402193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179512" y="5581038"/>
            <a:ext cx="7830616" cy="368242"/>
          </a:xfrm>
          <a:prstGeom prst="rect">
            <a:avLst/>
          </a:prstGeom>
        </p:spPr>
        <p:txBody>
          <a:bodyPr wrap="square">
            <a:spAutoFit/>
          </a:bodyPr>
          <a:lstStyle/>
          <a:p>
            <a:pPr algn="just">
              <a:spcAft>
                <a:spcPts val="0"/>
              </a:spcAft>
            </a:pPr>
            <a:r>
              <a:rPr lang="es-EC" sz="900" b="1" i="1" dirty="0">
                <a:latin typeface="Arial" panose="020B0604020202020204" pitchFamily="34" charset="0"/>
                <a:ea typeface="Calibri" panose="020F0502020204030204" pitchFamily="34" charset="0"/>
              </a:rPr>
              <a:t>Gráfico </a:t>
            </a:r>
            <a:r>
              <a:rPr lang="es-EC" sz="900" b="1" i="1" dirty="0" smtClean="0">
                <a:latin typeface="Arial" panose="020B0604020202020204" pitchFamily="34" charset="0"/>
                <a:ea typeface="Calibri" panose="020F0502020204030204" pitchFamily="34" charset="0"/>
              </a:rPr>
              <a:t>2.</a:t>
            </a:r>
            <a:r>
              <a:rPr lang="es-EC" sz="900" b="1" dirty="0" smtClean="0">
                <a:latin typeface="Arial" panose="020B0604020202020204" pitchFamily="34" charset="0"/>
                <a:ea typeface="Calibri" panose="020F0502020204030204" pitchFamily="34" charset="0"/>
              </a:rPr>
              <a:t> </a:t>
            </a:r>
            <a:r>
              <a:rPr lang="es-EC" sz="900" dirty="0">
                <a:latin typeface="Arial" panose="020B0604020202020204" pitchFamily="34" charset="0"/>
                <a:ea typeface="Calibri" panose="020F0502020204030204" pitchFamily="34" charset="0"/>
              </a:rPr>
              <a:t>Composición del PIB por sectores</a:t>
            </a:r>
            <a:endParaRPr lang="es-EC" sz="900" b="1" dirty="0">
              <a:latin typeface="Arial" panose="020B0604020202020204" pitchFamily="34" charset="0"/>
              <a:ea typeface="Calibri" panose="020F0502020204030204" pitchFamily="34" charset="0"/>
            </a:endParaRPr>
          </a:p>
          <a:p>
            <a:pPr algn="just">
              <a:lnSpc>
                <a:spcPct val="107000"/>
              </a:lnSpc>
              <a:spcAft>
                <a:spcPts val="0"/>
              </a:spcAft>
            </a:pPr>
            <a:r>
              <a:rPr lang="es-EC" sz="900" b="1" dirty="0">
                <a:latin typeface="Arial" panose="020B0604020202020204" pitchFamily="34" charset="0"/>
                <a:ea typeface="Calibri" panose="020F0502020204030204" pitchFamily="34" charset="0"/>
                <a:cs typeface="Times New Roman" panose="02020603050405020304" pitchFamily="18" charset="0"/>
              </a:rPr>
              <a:t>Fuente: </a:t>
            </a:r>
            <a:r>
              <a:rPr lang="es-EC" sz="900" dirty="0">
                <a:latin typeface="Arial" panose="020B0604020202020204" pitchFamily="34" charset="0"/>
                <a:ea typeface="Calibri" panose="020F0502020204030204" pitchFamily="34" charset="0"/>
                <a:cs typeface="Times New Roman" panose="02020603050405020304" pitchFamily="18" charset="0"/>
              </a:rPr>
              <a:t>Ministerio de Asuntos Exteriores de España, 2016, Composición del PIB por </a:t>
            </a:r>
            <a:r>
              <a:rPr lang="es-EC" sz="900" dirty="0" smtClean="0">
                <a:latin typeface="Arial" panose="020B0604020202020204" pitchFamily="34" charset="0"/>
                <a:ea typeface="Calibri" panose="020F0502020204030204" pitchFamily="34" charset="0"/>
                <a:cs typeface="Times New Roman" panose="02020603050405020304" pitchFamily="18" charset="0"/>
              </a:rPr>
              <a:t>sectores</a:t>
            </a:r>
            <a:endParaRPr lang="es-EC" sz="9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3376226"/>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197768"/>
            <a:ext cx="8229600" cy="1143000"/>
          </a:xfrm>
        </p:spPr>
        <p:txBody>
          <a:bodyPr/>
          <a:lstStyle/>
          <a:p>
            <a:r>
              <a:rPr lang="es-EC" dirty="0" smtClean="0"/>
              <a:t>Moneda Oficial</a:t>
            </a:r>
            <a:endParaRPr lang="es-EC" dirty="0"/>
          </a:p>
        </p:txBody>
      </p:sp>
      <p:graphicFrame>
        <p:nvGraphicFramePr>
          <p:cNvPr id="4" name="Gráfico 3"/>
          <p:cNvGraphicFramePr/>
          <p:nvPr>
            <p:extLst>
              <p:ext uri="{D42A27DB-BD31-4B8C-83A1-F6EECF244321}">
                <p14:modId xmlns:p14="http://schemas.microsoft.com/office/powerpoint/2010/main" val="684962479"/>
              </p:ext>
            </p:extLst>
          </p:nvPr>
        </p:nvGraphicFramePr>
        <p:xfrm>
          <a:off x="251520" y="1124744"/>
          <a:ext cx="8640960"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179512" y="5581038"/>
            <a:ext cx="8712968" cy="368242"/>
          </a:xfrm>
          <a:prstGeom prst="rect">
            <a:avLst/>
          </a:prstGeom>
        </p:spPr>
        <p:txBody>
          <a:bodyPr wrap="square">
            <a:spAutoFit/>
          </a:bodyPr>
          <a:lstStyle/>
          <a:p>
            <a:pPr algn="just">
              <a:spcAft>
                <a:spcPts val="0"/>
              </a:spcAft>
            </a:pPr>
            <a:r>
              <a:rPr lang="es-EC" sz="900" b="1" i="1" dirty="0">
                <a:latin typeface="Arial" panose="020B0604020202020204" pitchFamily="34" charset="0"/>
                <a:ea typeface="Calibri" panose="020F0502020204030204" pitchFamily="34" charset="0"/>
              </a:rPr>
              <a:t>Gráfico </a:t>
            </a:r>
            <a:r>
              <a:rPr lang="es-EC" sz="900" b="1" i="1" dirty="0" smtClean="0">
                <a:latin typeface="Arial" panose="020B0604020202020204" pitchFamily="34" charset="0"/>
                <a:ea typeface="Calibri" panose="020F0502020204030204" pitchFamily="34" charset="0"/>
              </a:rPr>
              <a:t>3.</a:t>
            </a:r>
            <a:r>
              <a:rPr lang="es-EC" sz="900" b="1" dirty="0" smtClean="0">
                <a:latin typeface="Arial" panose="020B0604020202020204" pitchFamily="34" charset="0"/>
                <a:ea typeface="Calibri" panose="020F0502020204030204" pitchFamily="34" charset="0"/>
              </a:rPr>
              <a:t> </a:t>
            </a:r>
            <a:r>
              <a:rPr lang="es-EC" sz="900" dirty="0">
                <a:latin typeface="Arial" panose="020B0604020202020204" pitchFamily="34" charset="0"/>
                <a:ea typeface="Calibri" panose="020F0502020204030204" pitchFamily="34" charset="0"/>
              </a:rPr>
              <a:t>Cotización media del dólar y del euro de 2015 a Febrero 2016 </a:t>
            </a:r>
            <a:r>
              <a:rPr lang="es-EC" sz="900" dirty="0" smtClean="0">
                <a:latin typeface="Arial" panose="020B0604020202020204" pitchFamily="34" charset="0"/>
                <a:ea typeface="Calibri" panose="020F0502020204030204" pitchFamily="34" charset="0"/>
              </a:rPr>
              <a:t>(USD/RMB) (EURO/RMB)</a:t>
            </a:r>
            <a:endParaRPr lang="es-EC" sz="900" b="1" dirty="0">
              <a:latin typeface="Arial" panose="020B0604020202020204" pitchFamily="34" charset="0"/>
              <a:ea typeface="Calibri" panose="020F0502020204030204" pitchFamily="34" charset="0"/>
            </a:endParaRPr>
          </a:p>
          <a:p>
            <a:pPr algn="just">
              <a:lnSpc>
                <a:spcPct val="107000"/>
              </a:lnSpc>
              <a:spcAft>
                <a:spcPts val="0"/>
              </a:spcAft>
            </a:pPr>
            <a:r>
              <a:rPr lang="es-EC" sz="900" b="1" dirty="0">
                <a:latin typeface="Arial" panose="020B0604020202020204" pitchFamily="34" charset="0"/>
                <a:ea typeface="Calibri" panose="020F0502020204030204" pitchFamily="34" charset="0"/>
                <a:cs typeface="Times New Roman" panose="02020603050405020304" pitchFamily="18" charset="0"/>
              </a:rPr>
              <a:t>Fuente: </a:t>
            </a:r>
            <a:r>
              <a:rPr lang="es-EC" sz="900" dirty="0">
                <a:latin typeface="Arial" panose="020B0604020202020204" pitchFamily="34" charset="0"/>
                <a:ea typeface="Calibri" panose="020F0502020204030204" pitchFamily="34" charset="0"/>
                <a:cs typeface="Times New Roman" panose="02020603050405020304" pitchFamily="18" charset="0"/>
              </a:rPr>
              <a:t>FOREX, </a:t>
            </a:r>
            <a:r>
              <a:rPr lang="es-EC" sz="900" dirty="0" err="1">
                <a:latin typeface="Arial" panose="020B0604020202020204" pitchFamily="34" charset="0"/>
                <a:ea typeface="Calibri" panose="020F0502020204030204" pitchFamily="34" charset="0"/>
                <a:cs typeface="Times New Roman" panose="02020603050405020304" pitchFamily="18" charset="0"/>
              </a:rPr>
              <a:t>Investing</a:t>
            </a:r>
            <a:r>
              <a:rPr lang="es-EC" sz="900" dirty="0">
                <a:latin typeface="Arial" panose="020B0604020202020204" pitchFamily="34" charset="0"/>
                <a:ea typeface="Calibri" panose="020F0502020204030204" pitchFamily="34" charset="0"/>
                <a:cs typeface="Times New Roman" panose="02020603050405020304" pitchFamily="18" charset="0"/>
              </a:rPr>
              <a:t>, Histórico cotizaciones dólar- euro </a:t>
            </a:r>
          </a:p>
        </p:txBody>
      </p:sp>
    </p:spTree>
    <p:extLst>
      <p:ext uri="{BB962C8B-B14F-4D97-AF65-F5344CB8AC3E}">
        <p14:creationId xmlns:p14="http://schemas.microsoft.com/office/powerpoint/2010/main" val="2220816409"/>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116632"/>
            <a:ext cx="8229600" cy="1143000"/>
          </a:xfrm>
        </p:spPr>
        <p:txBody>
          <a:bodyPr/>
          <a:lstStyle/>
          <a:p>
            <a:r>
              <a:rPr lang="es-EC" dirty="0" smtClean="0">
                <a:hlinkClick r:id="rId3" action="ppaction://hlinksldjump"/>
              </a:rPr>
              <a:t>Moneda Oficial</a:t>
            </a:r>
            <a:endParaRPr lang="es-EC" dirty="0"/>
          </a:p>
        </p:txBody>
      </p:sp>
      <p:graphicFrame>
        <p:nvGraphicFramePr>
          <p:cNvPr id="4" name="Gráfico 3"/>
          <p:cNvGraphicFramePr/>
          <p:nvPr>
            <p:extLst>
              <p:ext uri="{D42A27DB-BD31-4B8C-83A1-F6EECF244321}">
                <p14:modId xmlns:p14="http://schemas.microsoft.com/office/powerpoint/2010/main" val="2124690869"/>
              </p:ext>
            </p:extLst>
          </p:nvPr>
        </p:nvGraphicFramePr>
        <p:xfrm>
          <a:off x="323528" y="1124744"/>
          <a:ext cx="8496944" cy="454419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323528" y="5668942"/>
            <a:ext cx="8524378" cy="368242"/>
          </a:xfrm>
          <a:prstGeom prst="rect">
            <a:avLst/>
          </a:prstGeom>
        </p:spPr>
        <p:txBody>
          <a:bodyPr wrap="square">
            <a:spAutoFit/>
          </a:bodyPr>
          <a:lstStyle/>
          <a:p>
            <a:pPr algn="just">
              <a:spcAft>
                <a:spcPts val="0"/>
              </a:spcAft>
            </a:pPr>
            <a:r>
              <a:rPr lang="es-EC" sz="900" b="1" i="1" dirty="0">
                <a:latin typeface="Arial" panose="020B0604020202020204" pitchFamily="34" charset="0"/>
                <a:ea typeface="Calibri" panose="020F0502020204030204" pitchFamily="34" charset="0"/>
              </a:rPr>
              <a:t>Gráfico </a:t>
            </a:r>
            <a:r>
              <a:rPr lang="es-EC" sz="900" b="1" i="1" dirty="0" smtClean="0">
                <a:latin typeface="Arial" panose="020B0604020202020204" pitchFamily="34" charset="0"/>
                <a:ea typeface="Calibri" panose="020F0502020204030204" pitchFamily="34" charset="0"/>
              </a:rPr>
              <a:t>4.</a:t>
            </a:r>
            <a:r>
              <a:rPr lang="es-EC" sz="900" b="1" dirty="0" smtClean="0">
                <a:latin typeface="Arial" panose="020B0604020202020204" pitchFamily="34" charset="0"/>
                <a:ea typeface="Calibri" panose="020F0502020204030204" pitchFamily="34" charset="0"/>
              </a:rPr>
              <a:t> </a:t>
            </a:r>
            <a:r>
              <a:rPr lang="es-EC" sz="900" dirty="0">
                <a:latin typeface="Arial" panose="020B0604020202020204" pitchFamily="34" charset="0"/>
                <a:ea typeface="Calibri" panose="020F0502020204030204" pitchFamily="34" charset="0"/>
              </a:rPr>
              <a:t>Cotización media del </a:t>
            </a:r>
            <a:r>
              <a:rPr lang="es-EC" sz="900" dirty="0" smtClean="0">
                <a:latin typeface="Arial" panose="020B0604020202020204" pitchFamily="34" charset="0"/>
                <a:ea typeface="Calibri" panose="020F0502020204030204" pitchFamily="34" charset="0"/>
              </a:rPr>
              <a:t>yen de </a:t>
            </a:r>
            <a:r>
              <a:rPr lang="es-EC" sz="900" dirty="0">
                <a:latin typeface="Arial" panose="020B0604020202020204" pitchFamily="34" charset="0"/>
                <a:ea typeface="Calibri" panose="020F0502020204030204" pitchFamily="34" charset="0"/>
              </a:rPr>
              <a:t>2015 a Febrero 2016 (JPY/RMB)</a:t>
            </a:r>
            <a:endParaRPr lang="es-EC" sz="900" b="1" dirty="0">
              <a:latin typeface="Arial" panose="020B0604020202020204" pitchFamily="34" charset="0"/>
              <a:ea typeface="Calibri" panose="020F0502020204030204" pitchFamily="34" charset="0"/>
            </a:endParaRPr>
          </a:p>
          <a:p>
            <a:pPr algn="just">
              <a:lnSpc>
                <a:spcPct val="107000"/>
              </a:lnSpc>
              <a:spcAft>
                <a:spcPts val="0"/>
              </a:spcAft>
            </a:pPr>
            <a:r>
              <a:rPr lang="es-EC" sz="900" b="1" dirty="0">
                <a:latin typeface="Arial" panose="020B0604020202020204" pitchFamily="34" charset="0"/>
                <a:ea typeface="Calibri" panose="020F0502020204030204" pitchFamily="34" charset="0"/>
                <a:cs typeface="Times New Roman" panose="02020603050405020304" pitchFamily="18" charset="0"/>
              </a:rPr>
              <a:t>Fuente: </a:t>
            </a:r>
            <a:r>
              <a:rPr lang="es-EC" sz="900" dirty="0">
                <a:latin typeface="Arial" panose="020B0604020202020204" pitchFamily="34" charset="0"/>
                <a:ea typeface="Calibri" panose="020F0502020204030204" pitchFamily="34" charset="0"/>
                <a:cs typeface="Times New Roman" panose="02020603050405020304" pitchFamily="18" charset="0"/>
              </a:rPr>
              <a:t>FOREX, </a:t>
            </a:r>
            <a:r>
              <a:rPr lang="es-EC" sz="900" dirty="0" err="1">
                <a:latin typeface="Arial" panose="020B0604020202020204" pitchFamily="34" charset="0"/>
                <a:ea typeface="Calibri" panose="020F0502020204030204" pitchFamily="34" charset="0"/>
                <a:cs typeface="Times New Roman" panose="02020603050405020304" pitchFamily="18" charset="0"/>
              </a:rPr>
              <a:t>Investing</a:t>
            </a:r>
            <a:r>
              <a:rPr lang="es-EC" sz="900" dirty="0">
                <a:latin typeface="Arial" panose="020B0604020202020204" pitchFamily="34" charset="0"/>
                <a:ea typeface="Calibri" panose="020F0502020204030204" pitchFamily="34" charset="0"/>
                <a:cs typeface="Times New Roman" panose="02020603050405020304" pitchFamily="18" charset="0"/>
              </a:rPr>
              <a:t>, Histórico cotización yen </a:t>
            </a:r>
          </a:p>
        </p:txBody>
      </p:sp>
    </p:spTree>
    <p:extLst>
      <p:ext uri="{BB962C8B-B14F-4D97-AF65-F5344CB8AC3E}">
        <p14:creationId xmlns:p14="http://schemas.microsoft.com/office/powerpoint/2010/main" val="1464846400"/>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t>Exportaciones</a:t>
            </a:r>
            <a:endParaRPr lang="es-EC" dirty="0"/>
          </a:p>
        </p:txBody>
      </p:sp>
      <p:graphicFrame>
        <p:nvGraphicFramePr>
          <p:cNvPr id="4" name="Gráfico 3"/>
          <p:cNvGraphicFramePr/>
          <p:nvPr>
            <p:extLst>
              <p:ext uri="{D42A27DB-BD31-4B8C-83A1-F6EECF244321}">
                <p14:modId xmlns:p14="http://schemas.microsoft.com/office/powerpoint/2010/main" val="1456810425"/>
              </p:ext>
            </p:extLst>
          </p:nvPr>
        </p:nvGraphicFramePr>
        <p:xfrm>
          <a:off x="323528" y="1268760"/>
          <a:ext cx="849694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1115616" y="5805264"/>
            <a:ext cx="7704856" cy="379015"/>
          </a:xfrm>
          <a:prstGeom prst="rect">
            <a:avLst/>
          </a:prstGeom>
        </p:spPr>
        <p:txBody>
          <a:bodyPr wrap="square">
            <a:spAutoFit/>
          </a:bodyPr>
          <a:lstStyle/>
          <a:p>
            <a:pPr algn="just">
              <a:spcAft>
                <a:spcPts val="0"/>
              </a:spcAft>
            </a:pPr>
            <a:r>
              <a:rPr lang="es-EC" sz="900" b="1" i="1" dirty="0">
                <a:latin typeface="Arial" panose="020B0604020202020204" pitchFamily="34" charset="0"/>
                <a:ea typeface="Calibri" panose="020F0502020204030204" pitchFamily="34" charset="0"/>
              </a:rPr>
              <a:t>Gráfico </a:t>
            </a:r>
            <a:r>
              <a:rPr lang="es-EC" sz="900" b="1" i="1" dirty="0" smtClean="0">
                <a:latin typeface="Arial" panose="020B0604020202020204" pitchFamily="34" charset="0"/>
                <a:ea typeface="Calibri" panose="020F0502020204030204" pitchFamily="34" charset="0"/>
              </a:rPr>
              <a:t>7</a:t>
            </a:r>
            <a:r>
              <a:rPr lang="es-EC" sz="900" i="1" dirty="0" smtClean="0">
                <a:latin typeface="Arial" panose="020B0604020202020204" pitchFamily="34" charset="0"/>
                <a:ea typeface="Calibri" panose="020F0502020204030204" pitchFamily="34" charset="0"/>
              </a:rPr>
              <a:t>.</a:t>
            </a:r>
            <a:r>
              <a:rPr lang="es-EC" sz="900" dirty="0" smtClean="0">
                <a:latin typeface="Arial" panose="020B0604020202020204" pitchFamily="34" charset="0"/>
                <a:ea typeface="Calibri" panose="020F0502020204030204" pitchFamily="34" charset="0"/>
              </a:rPr>
              <a:t> </a:t>
            </a:r>
            <a:r>
              <a:rPr lang="es-EC" sz="900" dirty="0">
                <a:latin typeface="Arial" panose="020B0604020202020204" pitchFamily="34" charset="0"/>
                <a:ea typeface="Calibri" panose="020F0502020204030204" pitchFamily="34" charset="0"/>
              </a:rPr>
              <a:t>Evolución exportaciones China 2010-2015 (a precios actuales, </a:t>
            </a:r>
            <a:r>
              <a:rPr lang="es-EC" sz="900" dirty="0" smtClean="0">
                <a:latin typeface="Arial" panose="020B0604020202020204" pitchFamily="34" charset="0"/>
                <a:ea typeface="Calibri" panose="020F0502020204030204" pitchFamily="34" charset="0"/>
              </a:rPr>
              <a:t>miles de millones de dólares)</a:t>
            </a:r>
            <a:endParaRPr lang="es-EC" sz="900" b="1" dirty="0">
              <a:latin typeface="Arial" panose="020B0604020202020204" pitchFamily="34" charset="0"/>
              <a:ea typeface="Calibri" panose="020F0502020204030204" pitchFamily="34" charset="0"/>
            </a:endParaRPr>
          </a:p>
          <a:p>
            <a:pPr algn="just">
              <a:lnSpc>
                <a:spcPct val="107000"/>
              </a:lnSpc>
              <a:spcAft>
                <a:spcPts val="0"/>
              </a:spcAft>
            </a:pPr>
            <a:r>
              <a:rPr lang="es-EC" sz="900" b="1" dirty="0">
                <a:latin typeface="Arial" panose="020B0604020202020204" pitchFamily="34" charset="0"/>
                <a:ea typeface="Calibri" panose="020F0502020204030204" pitchFamily="34" charset="0"/>
                <a:cs typeface="Times New Roman" panose="02020603050405020304" pitchFamily="18" charset="0"/>
              </a:rPr>
              <a:t>Fuente: </a:t>
            </a:r>
            <a:r>
              <a:rPr lang="es-EC" sz="900" dirty="0" err="1">
                <a:latin typeface="Arial" panose="020B0604020202020204" pitchFamily="34" charset="0"/>
                <a:ea typeface="Calibri" panose="020F0502020204030204" pitchFamily="34" charset="0"/>
                <a:cs typeface="Times New Roman" panose="02020603050405020304" pitchFamily="18" charset="0"/>
              </a:rPr>
              <a:t>Trademaps</a:t>
            </a:r>
            <a:r>
              <a:rPr lang="es-EC" sz="900" dirty="0">
                <a:latin typeface="Arial" panose="020B0604020202020204" pitchFamily="34" charset="0"/>
                <a:ea typeface="Calibri" panose="020F0502020204030204" pitchFamily="34" charset="0"/>
                <a:cs typeface="Times New Roman" panose="02020603050405020304" pitchFamily="18" charset="0"/>
              </a:rPr>
              <a:t>, 2016, Evolución exportaciones </a:t>
            </a:r>
            <a:r>
              <a:rPr lang="es-EC" sz="900" dirty="0" smtClean="0">
                <a:latin typeface="Arial" panose="020B0604020202020204" pitchFamily="34" charset="0"/>
                <a:ea typeface="Calibri" panose="020F0502020204030204" pitchFamily="34" charset="0"/>
                <a:cs typeface="Times New Roman" panose="02020603050405020304" pitchFamily="18" charset="0"/>
              </a:rPr>
              <a:t>China</a:t>
            </a:r>
            <a:endParaRPr lang="es-EC" sz="9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9732100"/>
      </p:ext>
    </p:extLst>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13152</TotalTime>
  <Words>6138</Words>
  <Application>Microsoft Office PowerPoint</Application>
  <PresentationFormat>Presentación en pantalla (4:3)</PresentationFormat>
  <Paragraphs>632</Paragraphs>
  <Slides>59</Slides>
  <Notes>51</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Concurrencia</vt:lpstr>
      <vt:lpstr>TIPO DE CAMBIO CHINO Y SU INFLUENCIA EN LOS PRECIOS DE IMPORTACIÓN AL G3</vt:lpstr>
      <vt:lpstr>Objetivo</vt:lpstr>
      <vt:lpstr>Presentación de PowerPoint</vt:lpstr>
      <vt:lpstr>Presentación de PowerPoint</vt:lpstr>
      <vt:lpstr>Producto Interno Bruto</vt:lpstr>
      <vt:lpstr>Composición del PIB por sector</vt:lpstr>
      <vt:lpstr>Moneda Oficial</vt:lpstr>
      <vt:lpstr>Moneda Oficial</vt:lpstr>
      <vt:lpstr>Exportaciones</vt:lpstr>
      <vt:lpstr>Importaciones</vt:lpstr>
      <vt:lpstr>Principales Productos Importados por China del mundo </vt:lpstr>
      <vt:lpstr>Principales Productos Exportados por China al mundo </vt:lpstr>
      <vt:lpstr>Presentación de PowerPoint</vt:lpstr>
      <vt:lpstr>Principales Compradores de productos chinos</vt:lpstr>
      <vt:lpstr>Principales proveedores de productos para China </vt:lpstr>
      <vt:lpstr>Presentación de PowerPoint</vt:lpstr>
      <vt:lpstr>Producto Interno Bruto</vt:lpstr>
      <vt:lpstr>Composición del PIB por sector</vt:lpstr>
      <vt:lpstr>Moneda oficial</vt:lpstr>
      <vt:lpstr>Exportaciones </vt:lpstr>
      <vt:lpstr>Importaciones</vt:lpstr>
      <vt:lpstr>Principales Productos Importados por Eurozona del mundo </vt:lpstr>
      <vt:lpstr>Principales Productos Exportados por Eurozona al mundo </vt:lpstr>
      <vt:lpstr>Presentación de PowerPoint</vt:lpstr>
      <vt:lpstr>Principales Compradores de productos de la Eurozona</vt:lpstr>
      <vt:lpstr>Principales proveedores de productos para la Eurozona  </vt:lpstr>
      <vt:lpstr>Presentación de PowerPoint</vt:lpstr>
      <vt:lpstr>Producto Interno Bruto (PIB)</vt:lpstr>
      <vt:lpstr>Composición del PIB por sector</vt:lpstr>
      <vt:lpstr>Moneda Oficial-YEN (JPY)</vt:lpstr>
      <vt:lpstr>Exportaciones</vt:lpstr>
      <vt:lpstr>Importaciones</vt:lpstr>
      <vt:lpstr>Principales Productos importados por Japón</vt:lpstr>
      <vt:lpstr>Principales Productos exportados por Japón</vt:lpstr>
      <vt:lpstr>Presentación de PowerPoint</vt:lpstr>
      <vt:lpstr>Principales proveedores de productos de Japón</vt:lpstr>
      <vt:lpstr>Principales clientes de productos para Japón</vt:lpstr>
      <vt:lpstr>Presentación de PowerPoint</vt:lpstr>
      <vt:lpstr>Producto Interno Bruto</vt:lpstr>
      <vt:lpstr>Composición del PIB por sector </vt:lpstr>
      <vt:lpstr>Moneda Oficial-Dólar (USD) </vt:lpstr>
      <vt:lpstr>Exportaciones</vt:lpstr>
      <vt:lpstr>Importaciones</vt:lpstr>
      <vt:lpstr>Principales Productos importados por Estados Unidos</vt:lpstr>
      <vt:lpstr>Principales Productos exportados por Estados Unidos</vt:lpstr>
      <vt:lpstr>Presentación de PowerPoint</vt:lpstr>
      <vt:lpstr>Principales Compradores productos USA</vt:lpstr>
      <vt:lpstr>Principales Proveedores de USA</vt:lpstr>
      <vt:lpstr>Presentación de PowerPoint</vt:lpstr>
      <vt:lpstr>China- USA.- Subpartida 8525.80.40</vt:lpstr>
      <vt:lpstr>China- Japón.- Subpartida 8544.11.00</vt:lpstr>
      <vt:lpstr>China- Eurozona.- Subpartida 8447.11.10</vt:lpstr>
      <vt:lpstr>Presentación de PowerPoint</vt:lpstr>
      <vt:lpstr>Presentación de PowerPoint</vt:lpstr>
      <vt:lpstr>Presentación de PowerPoint</vt:lpstr>
      <vt:lpstr>CONCLUSIONES </vt:lpstr>
      <vt:lpstr>CONCLUSIONES</vt:lpstr>
      <vt:lpstr>RECOMENDACIONES</vt:lpstr>
      <vt:lpstr>Presentación de PowerPoint</vt:lpstr>
    </vt:vector>
  </TitlesOfParts>
  <Company>RevolucionUnattended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Incidencia del Sistema Andino de Franja de Precios en la Industria Arrocera Ecuatoriana en el periodo 2010 - 2014</dc:title>
  <dc:creator>Bryan Borja</dc:creator>
  <cp:lastModifiedBy>Luis Correa</cp:lastModifiedBy>
  <cp:revision>440</cp:revision>
  <cp:lastPrinted>2017-02-03T20:21:13Z</cp:lastPrinted>
  <dcterms:created xsi:type="dcterms:W3CDTF">2016-01-13T02:15:02Z</dcterms:created>
  <dcterms:modified xsi:type="dcterms:W3CDTF">2017-02-08T00:14:42Z</dcterms:modified>
</cp:coreProperties>
</file>