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2" r:id="rId1"/>
  </p:sldMasterIdLst>
  <p:notesMasterIdLst>
    <p:notesMasterId r:id="rId26"/>
  </p:notesMasterIdLst>
  <p:handoutMasterIdLst>
    <p:handoutMasterId r:id="rId27"/>
  </p:handoutMasterIdLst>
  <p:sldIdLst>
    <p:sldId id="257" r:id="rId2"/>
    <p:sldId id="286" r:id="rId3"/>
    <p:sldId id="260" r:id="rId4"/>
    <p:sldId id="261" r:id="rId5"/>
    <p:sldId id="262" r:id="rId6"/>
    <p:sldId id="265" r:id="rId7"/>
    <p:sldId id="266" r:id="rId8"/>
    <p:sldId id="268" r:id="rId9"/>
    <p:sldId id="269" r:id="rId10"/>
    <p:sldId id="270" r:id="rId11"/>
    <p:sldId id="272" r:id="rId12"/>
    <p:sldId id="271" r:id="rId13"/>
    <p:sldId id="275" r:id="rId14"/>
    <p:sldId id="274" r:id="rId15"/>
    <p:sldId id="276" r:id="rId16"/>
    <p:sldId id="277" r:id="rId17"/>
    <p:sldId id="263" r:id="rId18"/>
    <p:sldId id="278" r:id="rId19"/>
    <p:sldId id="279" r:id="rId20"/>
    <p:sldId id="280" r:id="rId21"/>
    <p:sldId id="287" r:id="rId22"/>
    <p:sldId id="281" r:id="rId23"/>
    <p:sldId id="282" r:id="rId24"/>
    <p:sldId id="258" r:id="rId25"/>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8080"/>
    <a:srgbClr val="006666"/>
    <a:srgbClr val="339966"/>
    <a:srgbClr val="003366"/>
    <a:srgbClr val="FFFF00"/>
    <a:srgbClr val="FFFF66"/>
    <a:srgbClr val="336699"/>
    <a:srgbClr val="99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5" autoAdjust="0"/>
    <p:restoredTop sz="94075" autoAdjust="0"/>
  </p:normalViewPr>
  <p:slideViewPr>
    <p:cSldViewPr>
      <p:cViewPr varScale="1">
        <p:scale>
          <a:sx n="70" d="100"/>
          <a:sy n="70" d="100"/>
        </p:scale>
        <p:origin x="141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59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3B642-9A7B-4CC5-8BF7-5AA44C1FCF73}" type="doc">
      <dgm:prSet loTypeId="urn:microsoft.com/office/officeart/2005/8/layout/orgChart1" loCatId="hierarchy" qsTypeId="urn:microsoft.com/office/officeart/2005/8/quickstyle/3d4" qsCatId="3D" csTypeId="urn:microsoft.com/office/officeart/2005/8/colors/accent0_1" csCatId="mainScheme" phldr="1"/>
      <dgm:spPr/>
      <dgm:t>
        <a:bodyPr/>
        <a:lstStyle/>
        <a:p>
          <a:endParaRPr lang="es-CO"/>
        </a:p>
      </dgm:t>
    </dgm:pt>
    <dgm:pt modelId="{36E9F426-E076-4DE3-B62A-D6E7A1417335}">
      <dgm:prSet phldrT="[Texto]" custT="1"/>
      <dgm:spPr/>
      <dgm:t>
        <a:bodyPr/>
        <a:lstStyle/>
        <a:p>
          <a:r>
            <a:rPr lang="es-CO" sz="1000">
              <a:ln/>
              <a:latin typeface="Arial" panose="020B0604020202020204" pitchFamily="34" charset="0"/>
              <a:cs typeface="Arial" panose="020B0604020202020204" pitchFamily="34" charset="0"/>
            </a:rPr>
            <a:t>AVES</a:t>
          </a:r>
        </a:p>
      </dgm:t>
    </dgm:pt>
    <dgm:pt modelId="{04A0BA52-B741-436F-B8D7-967859D0AFBF}" type="parTrans" cxnId="{3EA5E643-E7E6-4015-9EEF-93FCA7EEF207}">
      <dgm:prSet/>
      <dgm:spPr/>
      <dgm:t>
        <a:bodyPr/>
        <a:lstStyle/>
        <a:p>
          <a:endParaRPr lang="es-CO"/>
        </a:p>
      </dgm:t>
    </dgm:pt>
    <dgm:pt modelId="{F66B5005-2667-42D6-9F4C-A0D62B001F5F}" type="sibTrans" cxnId="{3EA5E643-E7E6-4015-9EEF-93FCA7EEF207}">
      <dgm:prSet/>
      <dgm:spPr/>
      <dgm:t>
        <a:bodyPr/>
        <a:lstStyle/>
        <a:p>
          <a:endParaRPr lang="es-CO"/>
        </a:p>
      </dgm:t>
    </dgm:pt>
    <dgm:pt modelId="{B6CB0F6B-9F72-405A-8BED-D9EF3713B586}">
      <dgm:prSet custT="1"/>
      <dgm:spPr/>
      <dgm:t>
        <a:bodyPr/>
        <a:lstStyle/>
        <a:p>
          <a:r>
            <a:rPr lang="es-CO" sz="1000">
              <a:ln/>
              <a:latin typeface="Arial" panose="020B0604020202020204" pitchFamily="34" charset="0"/>
              <a:cs typeface="Arial" panose="020B0604020202020204" pitchFamily="34" charset="0"/>
            </a:rPr>
            <a:t>MAMÍFEROS</a:t>
          </a:r>
        </a:p>
      </dgm:t>
    </dgm:pt>
    <dgm:pt modelId="{0EEABF16-5A0D-451D-BE03-BD8AED15A014}" type="parTrans" cxnId="{BA12D118-9E06-494D-977E-31EF5EE02BE1}">
      <dgm:prSet/>
      <dgm:spPr/>
      <dgm:t>
        <a:bodyPr/>
        <a:lstStyle/>
        <a:p>
          <a:endParaRPr lang="es-CO"/>
        </a:p>
      </dgm:t>
    </dgm:pt>
    <dgm:pt modelId="{61A5B4EE-988D-4994-8C83-BC5A08217F56}" type="sibTrans" cxnId="{BA12D118-9E06-494D-977E-31EF5EE02BE1}">
      <dgm:prSet/>
      <dgm:spPr/>
      <dgm:t>
        <a:bodyPr/>
        <a:lstStyle/>
        <a:p>
          <a:endParaRPr lang="es-CO"/>
        </a:p>
      </dgm:t>
    </dgm:pt>
    <dgm:pt modelId="{08CB831B-DF20-4007-A5FA-5BDCE15159E7}">
      <dgm:prSet custT="1"/>
      <dgm:spPr/>
      <dgm:t>
        <a:bodyPr/>
        <a:lstStyle/>
        <a:p>
          <a:r>
            <a:rPr lang="es-CO" sz="1000">
              <a:ln/>
              <a:latin typeface="Arial" panose="020B0604020202020204" pitchFamily="34" charset="0"/>
              <a:cs typeface="Arial" panose="020B0604020202020204" pitchFamily="34" charset="0"/>
            </a:rPr>
            <a:t>BASE DE DATOS </a:t>
          </a:r>
        </a:p>
        <a:p>
          <a:r>
            <a:rPr lang="es-CO" sz="1000">
              <a:ln/>
              <a:latin typeface="Arial" panose="020B0604020202020204" pitchFamily="34" charset="0"/>
              <a:cs typeface="Arial" panose="020B0604020202020204" pitchFamily="34" charset="0"/>
            </a:rPr>
            <a:t>(en bruto)</a:t>
          </a:r>
        </a:p>
        <a:p>
          <a:r>
            <a:rPr lang="es-CO" sz="1000">
              <a:ln/>
              <a:latin typeface="Arial" panose="020B0604020202020204" pitchFamily="34" charset="0"/>
              <a:cs typeface="Arial" panose="020B0604020202020204" pitchFamily="34" charset="0"/>
            </a:rPr>
            <a:t>325 635 datos</a:t>
          </a:r>
        </a:p>
      </dgm:t>
    </dgm:pt>
    <dgm:pt modelId="{4362B5D0-CA24-48C4-8F86-CB19D167B639}" type="parTrans" cxnId="{94003A60-BC94-41E2-BA94-708E75BF700C}">
      <dgm:prSet/>
      <dgm:spPr/>
      <dgm:t>
        <a:bodyPr/>
        <a:lstStyle/>
        <a:p>
          <a:endParaRPr lang="es-CO"/>
        </a:p>
      </dgm:t>
    </dgm:pt>
    <dgm:pt modelId="{E05390C5-B626-4738-BA02-55B88C7E425C}" type="sibTrans" cxnId="{94003A60-BC94-41E2-BA94-708E75BF700C}">
      <dgm:prSet/>
      <dgm:spPr/>
      <dgm:t>
        <a:bodyPr/>
        <a:lstStyle/>
        <a:p>
          <a:endParaRPr lang="es-CO"/>
        </a:p>
      </dgm:t>
    </dgm:pt>
    <dgm:pt modelId="{8833EC19-6F81-427E-8CC1-796E0620B9ED}">
      <dgm:prSet custT="1"/>
      <dgm:spPr/>
      <dgm:t>
        <a:bodyPr/>
        <a:lstStyle/>
        <a:p>
          <a:r>
            <a:rPr lang="es-CO" sz="1000" dirty="0">
              <a:ln/>
              <a:latin typeface="Arial" panose="020B0604020202020204" pitchFamily="34" charset="0"/>
              <a:cs typeface="Arial" panose="020B0604020202020204" pitchFamily="34" charset="0"/>
            </a:rPr>
            <a:t>BASE DE DATOS</a:t>
          </a:r>
        </a:p>
        <a:p>
          <a:r>
            <a:rPr lang="es-CO" sz="1000" dirty="0">
              <a:ln/>
              <a:latin typeface="Arial" panose="020B0604020202020204" pitchFamily="34" charset="0"/>
              <a:cs typeface="Arial" panose="020B0604020202020204" pitchFamily="34" charset="0"/>
            </a:rPr>
            <a:t>(sin celdas de </a:t>
          </a:r>
          <a:r>
            <a:rPr lang="es-CO" sz="1000" dirty="0" smtClean="0">
              <a:ln/>
              <a:latin typeface="Arial" panose="020B0604020202020204" pitchFamily="34" charset="0"/>
              <a:cs typeface="Arial" panose="020B0604020202020204" pitchFamily="34" charset="0"/>
            </a:rPr>
            <a:t>información)</a:t>
          </a:r>
          <a:endParaRPr lang="es-CO" sz="1000" dirty="0">
            <a:ln/>
            <a:latin typeface="Arial" panose="020B0604020202020204" pitchFamily="34" charset="0"/>
            <a:cs typeface="Arial" panose="020B0604020202020204" pitchFamily="34" charset="0"/>
          </a:endParaRPr>
        </a:p>
        <a:p>
          <a:r>
            <a:rPr lang="es-CO" sz="1000" dirty="0">
              <a:ln/>
              <a:latin typeface="Arial" panose="020B0604020202020204" pitchFamily="34" charset="0"/>
              <a:cs typeface="Arial" panose="020B0604020202020204" pitchFamily="34" charset="0"/>
            </a:rPr>
            <a:t>325 555 datos</a:t>
          </a:r>
        </a:p>
      </dgm:t>
    </dgm:pt>
    <dgm:pt modelId="{256B1DD7-93E7-4C1B-8F8F-51AC0A3540A7}" type="parTrans" cxnId="{AA30258C-4E75-4986-B5F8-DB1F69A38D7A}">
      <dgm:prSet/>
      <dgm:spPr/>
      <dgm:t>
        <a:bodyPr/>
        <a:lstStyle/>
        <a:p>
          <a:endParaRPr lang="es-CO"/>
        </a:p>
      </dgm:t>
    </dgm:pt>
    <dgm:pt modelId="{6B38E5C4-13F6-464A-95DD-21C044F0BF87}" type="sibTrans" cxnId="{AA30258C-4E75-4986-B5F8-DB1F69A38D7A}">
      <dgm:prSet/>
      <dgm:spPr/>
      <dgm:t>
        <a:bodyPr/>
        <a:lstStyle/>
        <a:p>
          <a:endParaRPr lang="es-CO"/>
        </a:p>
      </dgm:t>
    </dgm:pt>
    <dgm:pt modelId="{3A438CA5-09E5-4799-88C1-B704E713190C}">
      <dgm:prSet custT="1"/>
      <dgm:spPr/>
      <dgm:t>
        <a:bodyPr/>
        <a:lstStyle/>
        <a:p>
          <a:r>
            <a:rPr lang="es-CO" sz="1000">
              <a:ln/>
              <a:latin typeface="Arial" panose="020B0604020202020204" pitchFamily="34" charset="0"/>
              <a:cs typeface="Arial" panose="020B0604020202020204" pitchFamily="34" charset="0"/>
            </a:rPr>
            <a:t>NO IDENTIFICADOS</a:t>
          </a:r>
        </a:p>
        <a:p>
          <a:r>
            <a:rPr lang="es-CO" sz="1000">
              <a:ln/>
              <a:latin typeface="Arial" panose="020B0604020202020204" pitchFamily="34" charset="0"/>
              <a:cs typeface="Arial" panose="020B0604020202020204" pitchFamily="34" charset="0"/>
            </a:rPr>
            <a:t>SIN DATOS</a:t>
          </a:r>
        </a:p>
      </dgm:t>
    </dgm:pt>
    <dgm:pt modelId="{823462FF-DA45-4A49-BBED-7B31AE0D197C}" type="parTrans" cxnId="{9A8CC816-734D-4FFD-9B73-B42E53162DE6}">
      <dgm:prSet/>
      <dgm:spPr/>
      <dgm:t>
        <a:bodyPr/>
        <a:lstStyle/>
        <a:p>
          <a:endParaRPr lang="es-CO"/>
        </a:p>
      </dgm:t>
    </dgm:pt>
    <dgm:pt modelId="{00471AC0-35F5-4B20-99C9-B39421FB9B0C}" type="sibTrans" cxnId="{9A8CC816-734D-4FFD-9B73-B42E53162DE6}">
      <dgm:prSet/>
      <dgm:spPr/>
      <dgm:t>
        <a:bodyPr/>
        <a:lstStyle/>
        <a:p>
          <a:endParaRPr lang="es-CO"/>
        </a:p>
      </dgm:t>
    </dgm:pt>
    <dgm:pt modelId="{B6FC04AC-5479-4EE2-9964-9668F8C0DF1F}">
      <dgm:prSet custT="1"/>
      <dgm:spPr/>
      <dgm:t>
        <a:bodyPr/>
        <a:lstStyle/>
        <a:p>
          <a:r>
            <a:rPr lang="es-CO" sz="1000">
              <a:ln/>
              <a:latin typeface="Arial" panose="020B0604020202020204" pitchFamily="34" charset="0"/>
              <a:cs typeface="Arial" panose="020B0604020202020204" pitchFamily="34" charset="0"/>
            </a:rPr>
            <a:t>ESPECIES</a:t>
          </a:r>
        </a:p>
        <a:p>
          <a:r>
            <a:rPr lang="es-CO" sz="1000">
              <a:ln/>
              <a:latin typeface="Arial" panose="020B0604020202020204" pitchFamily="34" charset="0"/>
              <a:cs typeface="Arial" panose="020B0604020202020204" pitchFamily="34" charset="0"/>
            </a:rPr>
            <a:t>Todas</a:t>
          </a:r>
        </a:p>
      </dgm:t>
    </dgm:pt>
    <dgm:pt modelId="{BDDF1856-F0FB-4589-B2D9-126D31F139E2}" type="parTrans" cxnId="{34D9E585-9F48-46C5-BFB6-2C60284B689E}">
      <dgm:prSet/>
      <dgm:spPr/>
      <dgm:t>
        <a:bodyPr/>
        <a:lstStyle/>
        <a:p>
          <a:endParaRPr lang="es-CO"/>
        </a:p>
      </dgm:t>
    </dgm:pt>
    <dgm:pt modelId="{9FE2C1AB-A972-44C8-B397-4002B9452C8C}" type="sibTrans" cxnId="{34D9E585-9F48-46C5-BFB6-2C60284B689E}">
      <dgm:prSet/>
      <dgm:spPr/>
      <dgm:t>
        <a:bodyPr/>
        <a:lstStyle/>
        <a:p>
          <a:endParaRPr lang="es-CO"/>
        </a:p>
      </dgm:t>
    </dgm:pt>
    <dgm:pt modelId="{29A167FA-1016-41FF-B69B-D3BAB486891F}">
      <dgm:prSet phldrT="[Texto]" custT="1"/>
      <dgm:spPr/>
      <dgm:t>
        <a:bodyPr/>
        <a:lstStyle/>
        <a:p>
          <a:r>
            <a:rPr lang="es-CO" sz="1000" dirty="0">
              <a:ln/>
              <a:latin typeface="Arial" panose="020B0604020202020204" pitchFamily="34" charset="0"/>
              <a:cs typeface="Arial" panose="020B0604020202020204" pitchFamily="34" charset="0"/>
            </a:rPr>
            <a:t>AÑOS</a:t>
          </a:r>
        </a:p>
        <a:p>
          <a:r>
            <a:rPr lang="es-CO" sz="1000" dirty="0">
              <a:ln/>
              <a:latin typeface="Arial" panose="020B0604020202020204" pitchFamily="34" charset="0"/>
              <a:cs typeface="Arial" panose="020B0604020202020204" pitchFamily="34" charset="0"/>
            </a:rPr>
            <a:t>2011 - 2012 - 2013 - 2014 - 2015</a:t>
          </a:r>
        </a:p>
      </dgm:t>
    </dgm:pt>
    <dgm:pt modelId="{8D4805DC-3391-494C-B821-3BEB4FAE3006}" type="sibTrans" cxnId="{487D9D5C-32FE-4CBC-954F-0758222B3FF5}">
      <dgm:prSet/>
      <dgm:spPr/>
      <dgm:t>
        <a:bodyPr/>
        <a:lstStyle/>
        <a:p>
          <a:endParaRPr lang="es-CO"/>
        </a:p>
      </dgm:t>
    </dgm:pt>
    <dgm:pt modelId="{18A0C234-4DCD-4BD1-86F3-72DAB48D9BF9}" type="parTrans" cxnId="{487D9D5C-32FE-4CBC-954F-0758222B3FF5}">
      <dgm:prSet/>
      <dgm:spPr/>
      <dgm:t>
        <a:bodyPr/>
        <a:lstStyle/>
        <a:p>
          <a:endParaRPr lang="es-CO"/>
        </a:p>
      </dgm:t>
    </dgm:pt>
    <dgm:pt modelId="{835C5AC8-B0FD-42D9-AA5C-C64D27E5EC5C}">
      <dgm:prSet custT="1"/>
      <dgm:spPr/>
      <dgm:t>
        <a:bodyPr/>
        <a:lstStyle/>
        <a:p>
          <a:r>
            <a:rPr lang="es-CO" sz="1000">
              <a:ln/>
              <a:latin typeface="Arial" panose="020B0604020202020204" pitchFamily="34" charset="0"/>
              <a:cs typeface="Arial" panose="020B0604020202020204" pitchFamily="34" charset="0"/>
            </a:rPr>
            <a:t>CÁMARAS TRAMPA</a:t>
          </a:r>
        </a:p>
        <a:p>
          <a:r>
            <a:rPr lang="es-CO" sz="1000">
              <a:ln/>
              <a:latin typeface="Arial" panose="020B0604020202020204" pitchFamily="34" charset="0"/>
              <a:cs typeface="Arial" panose="020B0604020202020204" pitchFamily="34" charset="0"/>
            </a:rPr>
            <a:t>30 Cámaras - 2 Grupos</a:t>
          </a:r>
        </a:p>
      </dgm:t>
    </dgm:pt>
    <dgm:pt modelId="{ADBDF7A1-9F49-4CB6-A0DF-CD0BFFE332C5}" type="parTrans" cxnId="{2A99A652-A05F-4F0F-A505-E44BECB50542}">
      <dgm:prSet/>
      <dgm:spPr/>
      <dgm:t>
        <a:bodyPr/>
        <a:lstStyle/>
        <a:p>
          <a:endParaRPr lang="es-CO"/>
        </a:p>
      </dgm:t>
    </dgm:pt>
    <dgm:pt modelId="{B8CFA843-E8AC-4CD6-98C1-E832903475CE}" type="sibTrans" cxnId="{2A99A652-A05F-4F0F-A505-E44BECB50542}">
      <dgm:prSet/>
      <dgm:spPr/>
      <dgm:t>
        <a:bodyPr/>
        <a:lstStyle/>
        <a:p>
          <a:endParaRPr lang="es-CO"/>
        </a:p>
      </dgm:t>
    </dgm:pt>
    <dgm:pt modelId="{9F886E66-888C-4B09-8CD7-EE0BDFC6A629}">
      <dgm:prSet custT="1"/>
      <dgm:spPr/>
      <dgm:t>
        <a:bodyPr/>
        <a:lstStyle/>
        <a:p>
          <a:r>
            <a:rPr lang="es-CO" sz="1000">
              <a:ln/>
              <a:latin typeface="Arial" panose="020B0604020202020204" pitchFamily="34" charset="0"/>
              <a:cs typeface="Arial" panose="020B0604020202020204" pitchFamily="34" charset="0"/>
            </a:rPr>
            <a:t>ESPECIES</a:t>
          </a:r>
        </a:p>
        <a:p>
          <a:r>
            <a:rPr lang="es-CO" sz="1000">
              <a:ln/>
              <a:latin typeface="Arial" panose="020B0604020202020204" pitchFamily="34" charset="0"/>
              <a:cs typeface="Arial" panose="020B0604020202020204" pitchFamily="34" charset="0"/>
            </a:rPr>
            <a:t>Vulnerables</a:t>
          </a:r>
        </a:p>
      </dgm:t>
    </dgm:pt>
    <dgm:pt modelId="{8F36A4D9-FA65-4EB0-8825-6D612A2B8B1C}" type="parTrans" cxnId="{BB0893A5-AA9C-4658-8CA3-D9FC3F115140}">
      <dgm:prSet/>
      <dgm:spPr/>
      <dgm:t>
        <a:bodyPr/>
        <a:lstStyle/>
        <a:p>
          <a:endParaRPr lang="es-CO"/>
        </a:p>
      </dgm:t>
    </dgm:pt>
    <dgm:pt modelId="{103E7764-DB62-4E50-BD99-67583E9B8B2D}" type="sibTrans" cxnId="{BB0893A5-AA9C-4658-8CA3-D9FC3F115140}">
      <dgm:prSet/>
      <dgm:spPr/>
      <dgm:t>
        <a:bodyPr/>
        <a:lstStyle/>
        <a:p>
          <a:endParaRPr lang="es-CO"/>
        </a:p>
      </dgm:t>
    </dgm:pt>
    <dgm:pt modelId="{4B9DA081-3362-48F7-87BB-32C91F02222D}">
      <dgm:prSet custT="1"/>
      <dgm:spPr/>
      <dgm:t>
        <a:bodyPr/>
        <a:lstStyle/>
        <a:p>
          <a:r>
            <a:rPr lang="es-CO" sz="1000">
              <a:ln/>
              <a:latin typeface="Arial" panose="020B0604020202020204" pitchFamily="34" charset="0"/>
              <a:cs typeface="Arial" panose="020B0604020202020204" pitchFamily="34" charset="0"/>
            </a:rPr>
            <a:t>PRESENCIAS</a:t>
          </a:r>
        </a:p>
      </dgm:t>
    </dgm:pt>
    <dgm:pt modelId="{22190254-A725-4A4A-8BD2-ED9F7D6C2D87}" type="parTrans" cxnId="{C3D7C431-EB2A-48A4-8481-9CE6753D0369}">
      <dgm:prSet/>
      <dgm:spPr/>
      <dgm:t>
        <a:bodyPr/>
        <a:lstStyle/>
        <a:p>
          <a:endParaRPr lang="es-CO"/>
        </a:p>
      </dgm:t>
    </dgm:pt>
    <dgm:pt modelId="{6A1768AF-9103-4535-9E77-F686AEF4D8C3}" type="sibTrans" cxnId="{C3D7C431-EB2A-48A4-8481-9CE6753D0369}">
      <dgm:prSet/>
      <dgm:spPr/>
      <dgm:t>
        <a:bodyPr/>
        <a:lstStyle/>
        <a:p>
          <a:endParaRPr lang="es-CO"/>
        </a:p>
      </dgm:t>
    </dgm:pt>
    <dgm:pt modelId="{09C836CC-03FC-480C-B398-56DB2601DDAA}" type="pres">
      <dgm:prSet presAssocID="{6FF3B642-9A7B-4CC5-8BF7-5AA44C1FCF73}" presName="hierChild1" presStyleCnt="0">
        <dgm:presLayoutVars>
          <dgm:orgChart val="1"/>
          <dgm:chPref val="1"/>
          <dgm:dir/>
          <dgm:animOne val="branch"/>
          <dgm:animLvl val="lvl"/>
          <dgm:resizeHandles/>
        </dgm:presLayoutVars>
      </dgm:prSet>
      <dgm:spPr/>
      <dgm:t>
        <a:bodyPr/>
        <a:lstStyle/>
        <a:p>
          <a:endParaRPr lang="es-CO"/>
        </a:p>
      </dgm:t>
    </dgm:pt>
    <dgm:pt modelId="{AEAC702C-D15E-498A-B7E2-1A4ADAB82B27}" type="pres">
      <dgm:prSet presAssocID="{08CB831B-DF20-4007-A5FA-5BDCE15159E7}" presName="hierRoot1" presStyleCnt="0">
        <dgm:presLayoutVars>
          <dgm:hierBranch val="init"/>
        </dgm:presLayoutVars>
      </dgm:prSet>
      <dgm:spPr/>
      <dgm:t>
        <a:bodyPr/>
        <a:lstStyle/>
        <a:p>
          <a:endParaRPr lang="es-CO"/>
        </a:p>
      </dgm:t>
    </dgm:pt>
    <dgm:pt modelId="{165DA76F-E9F4-462E-A1B5-515F141F62B9}" type="pres">
      <dgm:prSet presAssocID="{08CB831B-DF20-4007-A5FA-5BDCE15159E7}" presName="rootComposite1" presStyleCnt="0"/>
      <dgm:spPr/>
      <dgm:t>
        <a:bodyPr/>
        <a:lstStyle/>
        <a:p>
          <a:endParaRPr lang="es-CO"/>
        </a:p>
      </dgm:t>
    </dgm:pt>
    <dgm:pt modelId="{6BF7B2CC-2EB0-43C7-9E45-E39A1F8020DC}" type="pres">
      <dgm:prSet presAssocID="{08CB831B-DF20-4007-A5FA-5BDCE15159E7}" presName="rootText1" presStyleLbl="node0" presStyleIdx="0" presStyleCnt="1" custScaleX="363754" custScaleY="189807" custLinFactNeighborY="12116">
        <dgm:presLayoutVars>
          <dgm:chPref val="3"/>
        </dgm:presLayoutVars>
      </dgm:prSet>
      <dgm:spPr/>
      <dgm:t>
        <a:bodyPr/>
        <a:lstStyle/>
        <a:p>
          <a:endParaRPr lang="es-CO"/>
        </a:p>
      </dgm:t>
    </dgm:pt>
    <dgm:pt modelId="{4FD3110F-5817-408A-A1C8-2B93DBD55949}" type="pres">
      <dgm:prSet presAssocID="{08CB831B-DF20-4007-A5FA-5BDCE15159E7}" presName="rootConnector1" presStyleLbl="node1" presStyleIdx="0" presStyleCnt="0"/>
      <dgm:spPr/>
      <dgm:t>
        <a:bodyPr/>
        <a:lstStyle/>
        <a:p>
          <a:endParaRPr lang="es-CO"/>
        </a:p>
      </dgm:t>
    </dgm:pt>
    <dgm:pt modelId="{A8999D66-8DD0-49EE-9BB8-4FD85B59CFF8}" type="pres">
      <dgm:prSet presAssocID="{08CB831B-DF20-4007-A5FA-5BDCE15159E7}" presName="hierChild2" presStyleCnt="0"/>
      <dgm:spPr/>
      <dgm:t>
        <a:bodyPr/>
        <a:lstStyle/>
        <a:p>
          <a:endParaRPr lang="es-CO"/>
        </a:p>
      </dgm:t>
    </dgm:pt>
    <dgm:pt modelId="{9B1649A8-C9A5-4218-9036-7A158D0140CA}" type="pres">
      <dgm:prSet presAssocID="{256B1DD7-93E7-4C1B-8F8F-51AC0A3540A7}" presName="Name37" presStyleLbl="parChTrans1D2" presStyleIdx="0" presStyleCnt="1"/>
      <dgm:spPr/>
      <dgm:t>
        <a:bodyPr/>
        <a:lstStyle/>
        <a:p>
          <a:endParaRPr lang="es-CO"/>
        </a:p>
      </dgm:t>
    </dgm:pt>
    <dgm:pt modelId="{EBF06CA9-92F3-4699-93A5-0128409109F9}" type="pres">
      <dgm:prSet presAssocID="{8833EC19-6F81-427E-8CC1-796E0620B9ED}" presName="hierRoot2" presStyleCnt="0">
        <dgm:presLayoutVars>
          <dgm:hierBranch val="init"/>
        </dgm:presLayoutVars>
      </dgm:prSet>
      <dgm:spPr/>
      <dgm:t>
        <a:bodyPr/>
        <a:lstStyle/>
        <a:p>
          <a:endParaRPr lang="es-CO"/>
        </a:p>
      </dgm:t>
    </dgm:pt>
    <dgm:pt modelId="{EA63F53B-5AEB-41EB-B8C9-F4B7012F452F}" type="pres">
      <dgm:prSet presAssocID="{8833EC19-6F81-427E-8CC1-796E0620B9ED}" presName="rootComposite" presStyleCnt="0"/>
      <dgm:spPr/>
      <dgm:t>
        <a:bodyPr/>
        <a:lstStyle/>
        <a:p>
          <a:endParaRPr lang="es-CO"/>
        </a:p>
      </dgm:t>
    </dgm:pt>
    <dgm:pt modelId="{7C2969A9-8DD4-48AF-AA08-D2F4EA805D36}" type="pres">
      <dgm:prSet presAssocID="{8833EC19-6F81-427E-8CC1-796E0620B9ED}" presName="rootText" presStyleLbl="node2" presStyleIdx="0" presStyleCnt="1" custScaleX="363754" custScaleY="189807">
        <dgm:presLayoutVars>
          <dgm:chPref val="3"/>
        </dgm:presLayoutVars>
      </dgm:prSet>
      <dgm:spPr/>
      <dgm:t>
        <a:bodyPr/>
        <a:lstStyle/>
        <a:p>
          <a:endParaRPr lang="es-CO"/>
        </a:p>
      </dgm:t>
    </dgm:pt>
    <dgm:pt modelId="{918B0193-6E05-4A39-8D47-B313A3FE4983}" type="pres">
      <dgm:prSet presAssocID="{8833EC19-6F81-427E-8CC1-796E0620B9ED}" presName="rootConnector" presStyleLbl="node2" presStyleIdx="0" presStyleCnt="1"/>
      <dgm:spPr/>
      <dgm:t>
        <a:bodyPr/>
        <a:lstStyle/>
        <a:p>
          <a:endParaRPr lang="es-CO"/>
        </a:p>
      </dgm:t>
    </dgm:pt>
    <dgm:pt modelId="{52EDFE07-664C-4BD9-B913-A484C82062D6}" type="pres">
      <dgm:prSet presAssocID="{8833EC19-6F81-427E-8CC1-796E0620B9ED}" presName="hierChild4" presStyleCnt="0"/>
      <dgm:spPr/>
      <dgm:t>
        <a:bodyPr/>
        <a:lstStyle/>
        <a:p>
          <a:endParaRPr lang="es-CO"/>
        </a:p>
      </dgm:t>
    </dgm:pt>
    <dgm:pt modelId="{CACCAD8B-C133-481C-9DDB-C7BBA87BFBCD}" type="pres">
      <dgm:prSet presAssocID="{18A0C234-4DCD-4BD1-86F3-72DAB48D9BF9}" presName="Name37" presStyleLbl="parChTrans1D3" presStyleIdx="0" presStyleCnt="1"/>
      <dgm:spPr/>
      <dgm:t>
        <a:bodyPr/>
        <a:lstStyle/>
        <a:p>
          <a:endParaRPr lang="es-CO"/>
        </a:p>
      </dgm:t>
    </dgm:pt>
    <dgm:pt modelId="{536765EE-92AC-410D-9C77-9FDDC66C9E85}" type="pres">
      <dgm:prSet presAssocID="{29A167FA-1016-41FF-B69B-D3BAB486891F}" presName="hierRoot2" presStyleCnt="0">
        <dgm:presLayoutVars>
          <dgm:hierBranch/>
        </dgm:presLayoutVars>
      </dgm:prSet>
      <dgm:spPr/>
      <dgm:t>
        <a:bodyPr/>
        <a:lstStyle/>
        <a:p>
          <a:endParaRPr lang="es-CO"/>
        </a:p>
      </dgm:t>
    </dgm:pt>
    <dgm:pt modelId="{6CF364C5-4CA4-47E0-8D6D-F88FE017CCF8}" type="pres">
      <dgm:prSet presAssocID="{29A167FA-1016-41FF-B69B-D3BAB486891F}" presName="rootComposite" presStyleCnt="0"/>
      <dgm:spPr/>
      <dgm:t>
        <a:bodyPr/>
        <a:lstStyle/>
        <a:p>
          <a:endParaRPr lang="es-CO"/>
        </a:p>
      </dgm:t>
    </dgm:pt>
    <dgm:pt modelId="{4F6ADB48-0983-4E76-A850-7F19C4596073}" type="pres">
      <dgm:prSet presAssocID="{29A167FA-1016-41FF-B69B-D3BAB486891F}" presName="rootText" presStyleLbl="node3" presStyleIdx="0" presStyleCnt="1" custScaleX="363309" custScaleY="145501">
        <dgm:presLayoutVars>
          <dgm:chPref val="3"/>
        </dgm:presLayoutVars>
      </dgm:prSet>
      <dgm:spPr/>
      <dgm:t>
        <a:bodyPr/>
        <a:lstStyle/>
        <a:p>
          <a:endParaRPr lang="es-CO"/>
        </a:p>
      </dgm:t>
    </dgm:pt>
    <dgm:pt modelId="{C3BD4D25-16E2-45DC-BD14-79EBE7A14B68}" type="pres">
      <dgm:prSet presAssocID="{29A167FA-1016-41FF-B69B-D3BAB486891F}" presName="rootConnector" presStyleLbl="node3" presStyleIdx="0" presStyleCnt="1"/>
      <dgm:spPr/>
      <dgm:t>
        <a:bodyPr/>
        <a:lstStyle/>
        <a:p>
          <a:endParaRPr lang="es-CO"/>
        </a:p>
      </dgm:t>
    </dgm:pt>
    <dgm:pt modelId="{7167BF08-0D78-42FF-B69C-6A0F3356DC5A}" type="pres">
      <dgm:prSet presAssocID="{29A167FA-1016-41FF-B69B-D3BAB486891F}" presName="hierChild4" presStyleCnt="0"/>
      <dgm:spPr/>
      <dgm:t>
        <a:bodyPr/>
        <a:lstStyle/>
        <a:p>
          <a:endParaRPr lang="es-CO"/>
        </a:p>
      </dgm:t>
    </dgm:pt>
    <dgm:pt modelId="{A31706C1-D621-4C5A-872F-E629F7775EAC}" type="pres">
      <dgm:prSet presAssocID="{04A0BA52-B741-436F-B8D7-967859D0AFBF}" presName="Name35" presStyleLbl="parChTrans1D4" presStyleIdx="0" presStyleCnt="7" custSzX="1800000" custSzY="360000"/>
      <dgm:spPr/>
      <dgm:t>
        <a:bodyPr/>
        <a:lstStyle/>
        <a:p>
          <a:endParaRPr lang="es-CO"/>
        </a:p>
      </dgm:t>
    </dgm:pt>
    <dgm:pt modelId="{3F4E62BD-1D6D-4DFC-986D-F128D45079AB}" type="pres">
      <dgm:prSet presAssocID="{36E9F426-E076-4DE3-B62A-D6E7A1417335}" presName="hierRoot2" presStyleCnt="0">
        <dgm:presLayoutVars>
          <dgm:hierBranch val="init"/>
        </dgm:presLayoutVars>
      </dgm:prSet>
      <dgm:spPr/>
      <dgm:t>
        <a:bodyPr/>
        <a:lstStyle/>
        <a:p>
          <a:endParaRPr lang="es-CO"/>
        </a:p>
      </dgm:t>
    </dgm:pt>
    <dgm:pt modelId="{35B898DB-BFF3-49BA-85CC-50FF53C32A4D}" type="pres">
      <dgm:prSet presAssocID="{36E9F426-E076-4DE3-B62A-D6E7A1417335}" presName="rootComposite" presStyleCnt="0"/>
      <dgm:spPr/>
      <dgm:t>
        <a:bodyPr/>
        <a:lstStyle/>
        <a:p>
          <a:endParaRPr lang="es-CO"/>
        </a:p>
      </dgm:t>
    </dgm:pt>
    <dgm:pt modelId="{86C64FD8-2E7C-40CF-8B8D-A8BE6D863505}" type="pres">
      <dgm:prSet presAssocID="{36E9F426-E076-4DE3-B62A-D6E7A1417335}" presName="rootText" presStyleLbl="node4" presStyleIdx="0" presStyleCnt="7" custScaleX="231489" custScaleY="150278">
        <dgm:presLayoutVars>
          <dgm:chPref val="3"/>
        </dgm:presLayoutVars>
      </dgm:prSet>
      <dgm:spPr/>
      <dgm:t>
        <a:bodyPr/>
        <a:lstStyle/>
        <a:p>
          <a:endParaRPr lang="es-CO"/>
        </a:p>
      </dgm:t>
    </dgm:pt>
    <dgm:pt modelId="{B6D9AF78-3F64-4422-9781-E6F9900513EC}" type="pres">
      <dgm:prSet presAssocID="{36E9F426-E076-4DE3-B62A-D6E7A1417335}" presName="rootConnector" presStyleLbl="node4" presStyleIdx="0" presStyleCnt="7"/>
      <dgm:spPr/>
      <dgm:t>
        <a:bodyPr/>
        <a:lstStyle/>
        <a:p>
          <a:endParaRPr lang="es-CO"/>
        </a:p>
      </dgm:t>
    </dgm:pt>
    <dgm:pt modelId="{6DF7C7D3-D065-4ACD-86C7-B5F951A1858F}" type="pres">
      <dgm:prSet presAssocID="{36E9F426-E076-4DE3-B62A-D6E7A1417335}" presName="hierChild4" presStyleCnt="0"/>
      <dgm:spPr/>
      <dgm:t>
        <a:bodyPr/>
        <a:lstStyle/>
        <a:p>
          <a:endParaRPr lang="es-CO"/>
        </a:p>
      </dgm:t>
    </dgm:pt>
    <dgm:pt modelId="{8BD7005F-8E8F-4310-B99B-484B6F53A4E0}" type="pres">
      <dgm:prSet presAssocID="{36E9F426-E076-4DE3-B62A-D6E7A1417335}" presName="hierChild5" presStyleCnt="0"/>
      <dgm:spPr/>
      <dgm:t>
        <a:bodyPr/>
        <a:lstStyle/>
        <a:p>
          <a:endParaRPr lang="es-CO"/>
        </a:p>
      </dgm:t>
    </dgm:pt>
    <dgm:pt modelId="{6B4E2B03-3095-4E07-A951-4003445575F1}" type="pres">
      <dgm:prSet presAssocID="{0EEABF16-5A0D-451D-BE03-BD8AED15A014}" presName="Name35" presStyleLbl="parChTrans1D4" presStyleIdx="1" presStyleCnt="7" custSzX="1800000" custSzY="360000"/>
      <dgm:spPr/>
      <dgm:t>
        <a:bodyPr/>
        <a:lstStyle/>
        <a:p>
          <a:endParaRPr lang="es-CO"/>
        </a:p>
      </dgm:t>
    </dgm:pt>
    <dgm:pt modelId="{F0B4CC06-32B8-42B0-BBD5-8D86444A38B8}" type="pres">
      <dgm:prSet presAssocID="{B6CB0F6B-9F72-405A-8BED-D9EF3713B586}" presName="hierRoot2" presStyleCnt="0">
        <dgm:presLayoutVars>
          <dgm:hierBranch val="init"/>
        </dgm:presLayoutVars>
      </dgm:prSet>
      <dgm:spPr/>
      <dgm:t>
        <a:bodyPr/>
        <a:lstStyle/>
        <a:p>
          <a:endParaRPr lang="es-CO"/>
        </a:p>
      </dgm:t>
    </dgm:pt>
    <dgm:pt modelId="{1E7F6D7B-BEBC-48B2-B0F8-A04D1BD91176}" type="pres">
      <dgm:prSet presAssocID="{B6CB0F6B-9F72-405A-8BED-D9EF3713B586}" presName="rootComposite" presStyleCnt="0"/>
      <dgm:spPr/>
      <dgm:t>
        <a:bodyPr/>
        <a:lstStyle/>
        <a:p>
          <a:endParaRPr lang="es-CO"/>
        </a:p>
      </dgm:t>
    </dgm:pt>
    <dgm:pt modelId="{198128AF-36FD-4916-A2DD-AF56E1B359C6}" type="pres">
      <dgm:prSet presAssocID="{B6CB0F6B-9F72-405A-8BED-D9EF3713B586}" presName="rootText" presStyleLbl="node4" presStyleIdx="1" presStyleCnt="7" custScaleX="231489" custScaleY="150278">
        <dgm:presLayoutVars>
          <dgm:chPref val="3"/>
        </dgm:presLayoutVars>
      </dgm:prSet>
      <dgm:spPr/>
      <dgm:t>
        <a:bodyPr/>
        <a:lstStyle/>
        <a:p>
          <a:endParaRPr lang="es-CO"/>
        </a:p>
      </dgm:t>
    </dgm:pt>
    <dgm:pt modelId="{3EE3A3BC-9709-476E-8C14-7B6CB6C7A98A}" type="pres">
      <dgm:prSet presAssocID="{B6CB0F6B-9F72-405A-8BED-D9EF3713B586}" presName="rootConnector" presStyleLbl="node4" presStyleIdx="1" presStyleCnt="7"/>
      <dgm:spPr/>
      <dgm:t>
        <a:bodyPr/>
        <a:lstStyle/>
        <a:p>
          <a:endParaRPr lang="es-CO"/>
        </a:p>
      </dgm:t>
    </dgm:pt>
    <dgm:pt modelId="{F3396BBC-7878-43D9-BEF3-62882189D42B}" type="pres">
      <dgm:prSet presAssocID="{B6CB0F6B-9F72-405A-8BED-D9EF3713B586}" presName="hierChild4" presStyleCnt="0"/>
      <dgm:spPr/>
      <dgm:t>
        <a:bodyPr/>
        <a:lstStyle/>
        <a:p>
          <a:endParaRPr lang="es-CO"/>
        </a:p>
      </dgm:t>
    </dgm:pt>
    <dgm:pt modelId="{E8FAE634-9A81-4575-BC15-56820D7B4A8A}" type="pres">
      <dgm:prSet presAssocID="{BDDF1856-F0FB-4589-B2D9-126D31F139E2}" presName="Name37" presStyleLbl="parChTrans1D4" presStyleIdx="2" presStyleCnt="7" custSzX="1800000" custSzY="360000"/>
      <dgm:spPr/>
      <dgm:t>
        <a:bodyPr/>
        <a:lstStyle/>
        <a:p>
          <a:endParaRPr lang="es-CO"/>
        </a:p>
      </dgm:t>
    </dgm:pt>
    <dgm:pt modelId="{9D9F9C67-6AC8-4ABB-9717-7D4DE0084101}" type="pres">
      <dgm:prSet presAssocID="{B6FC04AC-5479-4EE2-9964-9668F8C0DF1F}" presName="hierRoot2" presStyleCnt="0">
        <dgm:presLayoutVars>
          <dgm:hierBranch/>
        </dgm:presLayoutVars>
      </dgm:prSet>
      <dgm:spPr/>
      <dgm:t>
        <a:bodyPr/>
        <a:lstStyle/>
        <a:p>
          <a:endParaRPr lang="es-CO"/>
        </a:p>
      </dgm:t>
    </dgm:pt>
    <dgm:pt modelId="{DD75886E-D272-4B62-ADDA-D2067B160749}" type="pres">
      <dgm:prSet presAssocID="{B6FC04AC-5479-4EE2-9964-9668F8C0DF1F}" presName="rootComposite" presStyleCnt="0"/>
      <dgm:spPr/>
      <dgm:t>
        <a:bodyPr/>
        <a:lstStyle/>
        <a:p>
          <a:endParaRPr lang="es-CO"/>
        </a:p>
      </dgm:t>
    </dgm:pt>
    <dgm:pt modelId="{F91D0401-3174-484D-8DB8-7634225DBC04}" type="pres">
      <dgm:prSet presAssocID="{B6FC04AC-5479-4EE2-9964-9668F8C0DF1F}" presName="rootText" presStyleLbl="node4" presStyleIdx="2" presStyleCnt="7" custScaleX="279469" custScaleY="145324">
        <dgm:presLayoutVars>
          <dgm:chPref val="3"/>
        </dgm:presLayoutVars>
      </dgm:prSet>
      <dgm:spPr/>
      <dgm:t>
        <a:bodyPr/>
        <a:lstStyle/>
        <a:p>
          <a:endParaRPr lang="es-CO"/>
        </a:p>
      </dgm:t>
    </dgm:pt>
    <dgm:pt modelId="{6B7B342F-6727-4E81-A1B3-10A845ECB26D}" type="pres">
      <dgm:prSet presAssocID="{B6FC04AC-5479-4EE2-9964-9668F8C0DF1F}" presName="rootConnector" presStyleLbl="node4" presStyleIdx="2" presStyleCnt="7"/>
      <dgm:spPr/>
      <dgm:t>
        <a:bodyPr/>
        <a:lstStyle/>
        <a:p>
          <a:endParaRPr lang="es-CO"/>
        </a:p>
      </dgm:t>
    </dgm:pt>
    <dgm:pt modelId="{85F8A3A2-712F-4D22-9F8A-4AF143D70068}" type="pres">
      <dgm:prSet presAssocID="{B6FC04AC-5479-4EE2-9964-9668F8C0DF1F}" presName="hierChild4" presStyleCnt="0"/>
      <dgm:spPr/>
      <dgm:t>
        <a:bodyPr/>
        <a:lstStyle/>
        <a:p>
          <a:endParaRPr lang="es-CO"/>
        </a:p>
      </dgm:t>
    </dgm:pt>
    <dgm:pt modelId="{C776E388-D2D2-48B1-ACAC-BE401184D391}" type="pres">
      <dgm:prSet presAssocID="{8F36A4D9-FA65-4EB0-8825-6D612A2B8B1C}" presName="Name35" presStyleLbl="parChTrans1D4" presStyleIdx="3" presStyleCnt="7" custSzX="1800000" custSzY="468002"/>
      <dgm:spPr/>
      <dgm:t>
        <a:bodyPr/>
        <a:lstStyle/>
        <a:p>
          <a:endParaRPr lang="es-CO"/>
        </a:p>
      </dgm:t>
    </dgm:pt>
    <dgm:pt modelId="{B55943D3-03CE-48C4-8E51-AF0075F6D66B}" type="pres">
      <dgm:prSet presAssocID="{9F886E66-888C-4B09-8CD7-EE0BDFC6A629}" presName="hierRoot2" presStyleCnt="0">
        <dgm:presLayoutVars>
          <dgm:hierBranch val="init"/>
        </dgm:presLayoutVars>
      </dgm:prSet>
      <dgm:spPr/>
      <dgm:t>
        <a:bodyPr/>
        <a:lstStyle/>
        <a:p>
          <a:endParaRPr lang="es-CO"/>
        </a:p>
      </dgm:t>
    </dgm:pt>
    <dgm:pt modelId="{FE30D853-2FB2-498E-AF4F-BFEAA0D46181}" type="pres">
      <dgm:prSet presAssocID="{9F886E66-888C-4B09-8CD7-EE0BDFC6A629}" presName="rootComposite" presStyleCnt="0"/>
      <dgm:spPr/>
      <dgm:t>
        <a:bodyPr/>
        <a:lstStyle/>
        <a:p>
          <a:endParaRPr lang="es-CO"/>
        </a:p>
      </dgm:t>
    </dgm:pt>
    <dgm:pt modelId="{99D19AED-FF64-4C68-8510-9F62B86CECDC}" type="pres">
      <dgm:prSet presAssocID="{9F886E66-888C-4B09-8CD7-EE0BDFC6A629}" presName="rootText" presStyleLbl="node4" presStyleIdx="3" presStyleCnt="7" custScaleX="279469" custScaleY="145324">
        <dgm:presLayoutVars>
          <dgm:chPref val="3"/>
        </dgm:presLayoutVars>
      </dgm:prSet>
      <dgm:spPr/>
      <dgm:t>
        <a:bodyPr/>
        <a:lstStyle/>
        <a:p>
          <a:endParaRPr lang="es-CO"/>
        </a:p>
      </dgm:t>
    </dgm:pt>
    <dgm:pt modelId="{E94F282C-965A-4CD4-BBAB-517C867D6D52}" type="pres">
      <dgm:prSet presAssocID="{9F886E66-888C-4B09-8CD7-EE0BDFC6A629}" presName="rootConnector" presStyleLbl="node4" presStyleIdx="3" presStyleCnt="7"/>
      <dgm:spPr/>
      <dgm:t>
        <a:bodyPr/>
        <a:lstStyle/>
        <a:p>
          <a:endParaRPr lang="es-CO"/>
        </a:p>
      </dgm:t>
    </dgm:pt>
    <dgm:pt modelId="{61E77175-6704-4CE3-B3DD-21B297142818}" type="pres">
      <dgm:prSet presAssocID="{9F886E66-888C-4B09-8CD7-EE0BDFC6A629}" presName="hierChild4" presStyleCnt="0"/>
      <dgm:spPr/>
      <dgm:t>
        <a:bodyPr/>
        <a:lstStyle/>
        <a:p>
          <a:endParaRPr lang="es-CO"/>
        </a:p>
      </dgm:t>
    </dgm:pt>
    <dgm:pt modelId="{C2F9BB27-F13C-48D2-B056-61D1E77E85B8}" type="pres">
      <dgm:prSet presAssocID="{ADBDF7A1-9F49-4CB6-A0DF-CD0BFFE332C5}" presName="Name37" presStyleLbl="parChTrans1D4" presStyleIdx="4" presStyleCnt="7" custSzX="1800000" custSzY="468002"/>
      <dgm:spPr/>
      <dgm:t>
        <a:bodyPr/>
        <a:lstStyle/>
        <a:p>
          <a:endParaRPr lang="es-CO"/>
        </a:p>
      </dgm:t>
    </dgm:pt>
    <dgm:pt modelId="{01600F56-0863-4FFD-98E8-5AFBE081F456}" type="pres">
      <dgm:prSet presAssocID="{835C5AC8-B0FD-42D9-AA5C-C64D27E5EC5C}" presName="hierRoot2" presStyleCnt="0">
        <dgm:presLayoutVars>
          <dgm:hierBranch val="init"/>
        </dgm:presLayoutVars>
      </dgm:prSet>
      <dgm:spPr/>
      <dgm:t>
        <a:bodyPr/>
        <a:lstStyle/>
        <a:p>
          <a:endParaRPr lang="es-CO"/>
        </a:p>
      </dgm:t>
    </dgm:pt>
    <dgm:pt modelId="{D6A84B39-B20D-492F-A6A2-E36BF5D03A4D}" type="pres">
      <dgm:prSet presAssocID="{835C5AC8-B0FD-42D9-AA5C-C64D27E5EC5C}" presName="rootComposite" presStyleCnt="0"/>
      <dgm:spPr/>
      <dgm:t>
        <a:bodyPr/>
        <a:lstStyle/>
        <a:p>
          <a:endParaRPr lang="es-CO"/>
        </a:p>
      </dgm:t>
    </dgm:pt>
    <dgm:pt modelId="{8FBC2291-DAA9-4075-B2B4-3C325BF5971D}" type="pres">
      <dgm:prSet presAssocID="{835C5AC8-B0FD-42D9-AA5C-C64D27E5EC5C}" presName="rootText" presStyleLbl="node4" presStyleIdx="4" presStyleCnt="7" custScaleX="279469" custScaleY="145324">
        <dgm:presLayoutVars>
          <dgm:chPref val="3"/>
        </dgm:presLayoutVars>
      </dgm:prSet>
      <dgm:spPr/>
      <dgm:t>
        <a:bodyPr/>
        <a:lstStyle/>
        <a:p>
          <a:endParaRPr lang="es-CO"/>
        </a:p>
      </dgm:t>
    </dgm:pt>
    <dgm:pt modelId="{E6BF4F27-0F47-40F4-A093-98CBE5A9D1C1}" type="pres">
      <dgm:prSet presAssocID="{835C5AC8-B0FD-42D9-AA5C-C64D27E5EC5C}" presName="rootConnector" presStyleLbl="node4" presStyleIdx="4" presStyleCnt="7"/>
      <dgm:spPr/>
      <dgm:t>
        <a:bodyPr/>
        <a:lstStyle/>
        <a:p>
          <a:endParaRPr lang="es-CO"/>
        </a:p>
      </dgm:t>
    </dgm:pt>
    <dgm:pt modelId="{24C12703-52DE-4B03-8BB5-BDB546307C34}" type="pres">
      <dgm:prSet presAssocID="{835C5AC8-B0FD-42D9-AA5C-C64D27E5EC5C}" presName="hierChild4" presStyleCnt="0"/>
      <dgm:spPr/>
      <dgm:t>
        <a:bodyPr/>
        <a:lstStyle/>
        <a:p>
          <a:endParaRPr lang="es-CO"/>
        </a:p>
      </dgm:t>
    </dgm:pt>
    <dgm:pt modelId="{8F1E8239-FF7C-499B-89DD-1E86AAB5E914}" type="pres">
      <dgm:prSet presAssocID="{22190254-A725-4A4A-8BD2-ED9F7D6C2D87}" presName="Name37" presStyleLbl="parChTrans1D4" presStyleIdx="5" presStyleCnt="7" custSzX="150658" custSzY="409727"/>
      <dgm:spPr/>
      <dgm:t>
        <a:bodyPr/>
        <a:lstStyle/>
        <a:p>
          <a:endParaRPr lang="es-CO"/>
        </a:p>
      </dgm:t>
    </dgm:pt>
    <dgm:pt modelId="{82549968-BE38-4857-92B5-B532E2431AAB}" type="pres">
      <dgm:prSet presAssocID="{4B9DA081-3362-48F7-87BB-32C91F02222D}" presName="hierRoot2" presStyleCnt="0">
        <dgm:presLayoutVars>
          <dgm:hierBranch/>
        </dgm:presLayoutVars>
      </dgm:prSet>
      <dgm:spPr/>
      <dgm:t>
        <a:bodyPr/>
        <a:lstStyle/>
        <a:p>
          <a:endParaRPr lang="es-CO"/>
        </a:p>
      </dgm:t>
    </dgm:pt>
    <dgm:pt modelId="{FE27D405-B3F9-4C67-B515-86259E397DD0}" type="pres">
      <dgm:prSet presAssocID="{4B9DA081-3362-48F7-87BB-32C91F02222D}" presName="rootComposite" presStyleCnt="0"/>
      <dgm:spPr/>
      <dgm:t>
        <a:bodyPr/>
        <a:lstStyle/>
        <a:p>
          <a:endParaRPr lang="es-CO"/>
        </a:p>
      </dgm:t>
    </dgm:pt>
    <dgm:pt modelId="{47287E5F-5373-435F-8A24-1A1508EC207F}" type="pres">
      <dgm:prSet presAssocID="{4B9DA081-3362-48F7-87BB-32C91F02222D}" presName="rootText" presStyleLbl="node4" presStyleIdx="5" presStyleCnt="7" custScaleX="299422" custScaleY="150088">
        <dgm:presLayoutVars>
          <dgm:chPref val="3"/>
        </dgm:presLayoutVars>
      </dgm:prSet>
      <dgm:spPr/>
      <dgm:t>
        <a:bodyPr/>
        <a:lstStyle/>
        <a:p>
          <a:endParaRPr lang="es-CO"/>
        </a:p>
      </dgm:t>
    </dgm:pt>
    <dgm:pt modelId="{0DAC2DC9-DF81-4C2E-817A-F6B025A342FD}" type="pres">
      <dgm:prSet presAssocID="{4B9DA081-3362-48F7-87BB-32C91F02222D}" presName="rootConnector" presStyleLbl="node4" presStyleIdx="5" presStyleCnt="7"/>
      <dgm:spPr/>
      <dgm:t>
        <a:bodyPr/>
        <a:lstStyle/>
        <a:p>
          <a:endParaRPr lang="es-CO"/>
        </a:p>
      </dgm:t>
    </dgm:pt>
    <dgm:pt modelId="{06DB39D3-BE0D-4B84-B4BA-4793C5C9351F}" type="pres">
      <dgm:prSet presAssocID="{4B9DA081-3362-48F7-87BB-32C91F02222D}" presName="hierChild4" presStyleCnt="0"/>
      <dgm:spPr/>
      <dgm:t>
        <a:bodyPr/>
        <a:lstStyle/>
        <a:p>
          <a:endParaRPr lang="es-CO"/>
        </a:p>
      </dgm:t>
    </dgm:pt>
    <dgm:pt modelId="{55ABECE2-3856-4E90-9C1E-D80FFFA6C2C9}" type="pres">
      <dgm:prSet presAssocID="{4B9DA081-3362-48F7-87BB-32C91F02222D}" presName="hierChild5" presStyleCnt="0"/>
      <dgm:spPr/>
      <dgm:t>
        <a:bodyPr/>
        <a:lstStyle/>
        <a:p>
          <a:endParaRPr lang="es-CO"/>
        </a:p>
      </dgm:t>
    </dgm:pt>
    <dgm:pt modelId="{AA06FC71-084D-43DD-8BC2-9755E8A49C1E}" type="pres">
      <dgm:prSet presAssocID="{835C5AC8-B0FD-42D9-AA5C-C64D27E5EC5C}" presName="hierChild5" presStyleCnt="0"/>
      <dgm:spPr/>
      <dgm:t>
        <a:bodyPr/>
        <a:lstStyle/>
        <a:p>
          <a:endParaRPr lang="es-CO"/>
        </a:p>
      </dgm:t>
    </dgm:pt>
    <dgm:pt modelId="{104FB5D1-8CA6-42A2-A3A9-F8BE727CA027}" type="pres">
      <dgm:prSet presAssocID="{9F886E66-888C-4B09-8CD7-EE0BDFC6A629}" presName="hierChild5" presStyleCnt="0"/>
      <dgm:spPr/>
      <dgm:t>
        <a:bodyPr/>
        <a:lstStyle/>
        <a:p>
          <a:endParaRPr lang="es-CO"/>
        </a:p>
      </dgm:t>
    </dgm:pt>
    <dgm:pt modelId="{C5E92936-A51E-47D3-942B-FFD1899480F8}" type="pres">
      <dgm:prSet presAssocID="{B6FC04AC-5479-4EE2-9964-9668F8C0DF1F}" presName="hierChild5" presStyleCnt="0"/>
      <dgm:spPr/>
      <dgm:t>
        <a:bodyPr/>
        <a:lstStyle/>
        <a:p>
          <a:endParaRPr lang="es-CO"/>
        </a:p>
      </dgm:t>
    </dgm:pt>
    <dgm:pt modelId="{FF2C1D19-23C0-461A-905B-0DBB093D2428}" type="pres">
      <dgm:prSet presAssocID="{B6CB0F6B-9F72-405A-8BED-D9EF3713B586}" presName="hierChild5" presStyleCnt="0"/>
      <dgm:spPr/>
      <dgm:t>
        <a:bodyPr/>
        <a:lstStyle/>
        <a:p>
          <a:endParaRPr lang="es-CO"/>
        </a:p>
      </dgm:t>
    </dgm:pt>
    <dgm:pt modelId="{565B298F-ECC7-42D9-B596-B771F962C72F}" type="pres">
      <dgm:prSet presAssocID="{823462FF-DA45-4A49-BBED-7B31AE0D197C}" presName="Name35" presStyleLbl="parChTrans1D4" presStyleIdx="6" presStyleCnt="7" custSzX="1800000" custSzY="360000"/>
      <dgm:spPr/>
      <dgm:t>
        <a:bodyPr/>
        <a:lstStyle/>
        <a:p>
          <a:endParaRPr lang="es-CO"/>
        </a:p>
      </dgm:t>
    </dgm:pt>
    <dgm:pt modelId="{AF1A0B78-6B06-49EA-B9D3-D07975280997}" type="pres">
      <dgm:prSet presAssocID="{3A438CA5-09E5-4799-88C1-B704E713190C}" presName="hierRoot2" presStyleCnt="0">
        <dgm:presLayoutVars>
          <dgm:hierBranch val="init"/>
        </dgm:presLayoutVars>
      </dgm:prSet>
      <dgm:spPr/>
      <dgm:t>
        <a:bodyPr/>
        <a:lstStyle/>
        <a:p>
          <a:endParaRPr lang="es-CO"/>
        </a:p>
      </dgm:t>
    </dgm:pt>
    <dgm:pt modelId="{E5939FDE-C216-49A3-8031-0AC9A82DD32B}" type="pres">
      <dgm:prSet presAssocID="{3A438CA5-09E5-4799-88C1-B704E713190C}" presName="rootComposite" presStyleCnt="0"/>
      <dgm:spPr/>
      <dgm:t>
        <a:bodyPr/>
        <a:lstStyle/>
        <a:p>
          <a:endParaRPr lang="es-CO"/>
        </a:p>
      </dgm:t>
    </dgm:pt>
    <dgm:pt modelId="{0DE0CEB4-8F7F-43FE-AD8A-2E8A35454F43}" type="pres">
      <dgm:prSet presAssocID="{3A438CA5-09E5-4799-88C1-B704E713190C}" presName="rootText" presStyleLbl="node4" presStyleIdx="6" presStyleCnt="7" custScaleX="231489" custScaleY="150278">
        <dgm:presLayoutVars>
          <dgm:chPref val="3"/>
        </dgm:presLayoutVars>
      </dgm:prSet>
      <dgm:spPr/>
      <dgm:t>
        <a:bodyPr/>
        <a:lstStyle/>
        <a:p>
          <a:endParaRPr lang="es-CO"/>
        </a:p>
      </dgm:t>
    </dgm:pt>
    <dgm:pt modelId="{E8D2A8BC-167C-4C2B-8FF7-BE4049E799F0}" type="pres">
      <dgm:prSet presAssocID="{3A438CA5-09E5-4799-88C1-B704E713190C}" presName="rootConnector" presStyleLbl="node4" presStyleIdx="6" presStyleCnt="7"/>
      <dgm:spPr/>
      <dgm:t>
        <a:bodyPr/>
        <a:lstStyle/>
        <a:p>
          <a:endParaRPr lang="es-CO"/>
        </a:p>
      </dgm:t>
    </dgm:pt>
    <dgm:pt modelId="{79013EC7-90A6-4057-A71E-EA3C78B8DC4F}" type="pres">
      <dgm:prSet presAssocID="{3A438CA5-09E5-4799-88C1-B704E713190C}" presName="hierChild4" presStyleCnt="0"/>
      <dgm:spPr/>
      <dgm:t>
        <a:bodyPr/>
        <a:lstStyle/>
        <a:p>
          <a:endParaRPr lang="es-CO"/>
        </a:p>
      </dgm:t>
    </dgm:pt>
    <dgm:pt modelId="{C2A98363-15D5-42F0-AAD6-D2C0F08A2453}" type="pres">
      <dgm:prSet presAssocID="{3A438CA5-09E5-4799-88C1-B704E713190C}" presName="hierChild5" presStyleCnt="0"/>
      <dgm:spPr/>
      <dgm:t>
        <a:bodyPr/>
        <a:lstStyle/>
        <a:p>
          <a:endParaRPr lang="es-CO"/>
        </a:p>
      </dgm:t>
    </dgm:pt>
    <dgm:pt modelId="{3B1BA10D-A2DB-41FB-BC55-158677AF4240}" type="pres">
      <dgm:prSet presAssocID="{29A167FA-1016-41FF-B69B-D3BAB486891F}" presName="hierChild5" presStyleCnt="0"/>
      <dgm:spPr/>
      <dgm:t>
        <a:bodyPr/>
        <a:lstStyle/>
        <a:p>
          <a:endParaRPr lang="es-CO"/>
        </a:p>
      </dgm:t>
    </dgm:pt>
    <dgm:pt modelId="{6226A3CA-CB7B-40A4-96CA-6F9ACD5A5C4C}" type="pres">
      <dgm:prSet presAssocID="{8833EC19-6F81-427E-8CC1-796E0620B9ED}" presName="hierChild5" presStyleCnt="0"/>
      <dgm:spPr/>
      <dgm:t>
        <a:bodyPr/>
        <a:lstStyle/>
        <a:p>
          <a:endParaRPr lang="es-CO"/>
        </a:p>
      </dgm:t>
    </dgm:pt>
    <dgm:pt modelId="{1923EED3-0802-4FB7-A80C-E09D88994DDE}" type="pres">
      <dgm:prSet presAssocID="{08CB831B-DF20-4007-A5FA-5BDCE15159E7}" presName="hierChild3" presStyleCnt="0"/>
      <dgm:spPr/>
      <dgm:t>
        <a:bodyPr/>
        <a:lstStyle/>
        <a:p>
          <a:endParaRPr lang="es-CO"/>
        </a:p>
      </dgm:t>
    </dgm:pt>
  </dgm:ptLst>
  <dgm:cxnLst>
    <dgm:cxn modelId="{6178553F-66C0-4AE8-8B8F-B2818C18D9FA}" type="presOf" srcId="{0EEABF16-5A0D-451D-BE03-BD8AED15A014}" destId="{6B4E2B03-3095-4E07-A951-4003445575F1}" srcOrd="0" destOrd="0" presId="urn:microsoft.com/office/officeart/2005/8/layout/orgChart1"/>
    <dgm:cxn modelId="{605DEE78-1A89-474F-8ABC-88C992870E0B}" type="presOf" srcId="{8833EC19-6F81-427E-8CC1-796E0620B9ED}" destId="{7C2969A9-8DD4-48AF-AA08-D2F4EA805D36}" srcOrd="0" destOrd="0" presId="urn:microsoft.com/office/officeart/2005/8/layout/orgChart1"/>
    <dgm:cxn modelId="{36A9292D-678F-408D-BB6D-4CF1ED43FE69}" type="presOf" srcId="{29A167FA-1016-41FF-B69B-D3BAB486891F}" destId="{4F6ADB48-0983-4E76-A850-7F19C4596073}" srcOrd="0" destOrd="0" presId="urn:microsoft.com/office/officeart/2005/8/layout/orgChart1"/>
    <dgm:cxn modelId="{4D9BC2AC-DF16-4C30-AA22-64A3144CFAAF}" type="presOf" srcId="{4B9DA081-3362-48F7-87BB-32C91F02222D}" destId="{0DAC2DC9-DF81-4C2E-817A-F6B025A342FD}" srcOrd="1" destOrd="0" presId="urn:microsoft.com/office/officeart/2005/8/layout/orgChart1"/>
    <dgm:cxn modelId="{457E2617-8C06-4252-8050-4D4E2CEE7E3B}" type="presOf" srcId="{18A0C234-4DCD-4BD1-86F3-72DAB48D9BF9}" destId="{CACCAD8B-C133-481C-9DDB-C7BBA87BFBCD}" srcOrd="0" destOrd="0" presId="urn:microsoft.com/office/officeart/2005/8/layout/orgChart1"/>
    <dgm:cxn modelId="{FCF7A314-6209-41EE-B4B4-E21A799EDF30}" type="presOf" srcId="{835C5AC8-B0FD-42D9-AA5C-C64D27E5EC5C}" destId="{8FBC2291-DAA9-4075-B2B4-3C325BF5971D}" srcOrd="0" destOrd="0" presId="urn:microsoft.com/office/officeart/2005/8/layout/orgChart1"/>
    <dgm:cxn modelId="{9A8CC816-734D-4FFD-9B73-B42E53162DE6}" srcId="{29A167FA-1016-41FF-B69B-D3BAB486891F}" destId="{3A438CA5-09E5-4799-88C1-B704E713190C}" srcOrd="2" destOrd="0" parTransId="{823462FF-DA45-4A49-BBED-7B31AE0D197C}" sibTransId="{00471AC0-35F5-4B20-99C9-B39421FB9B0C}"/>
    <dgm:cxn modelId="{C44799CB-B8D7-44DB-A179-313282F81B2C}" type="presOf" srcId="{ADBDF7A1-9F49-4CB6-A0DF-CD0BFFE332C5}" destId="{C2F9BB27-F13C-48D2-B056-61D1E77E85B8}" srcOrd="0" destOrd="0" presId="urn:microsoft.com/office/officeart/2005/8/layout/orgChart1"/>
    <dgm:cxn modelId="{34D9E585-9F48-46C5-BFB6-2C60284B689E}" srcId="{B6CB0F6B-9F72-405A-8BED-D9EF3713B586}" destId="{B6FC04AC-5479-4EE2-9964-9668F8C0DF1F}" srcOrd="0" destOrd="0" parTransId="{BDDF1856-F0FB-4589-B2D9-126D31F139E2}" sibTransId="{9FE2C1AB-A972-44C8-B397-4002B9452C8C}"/>
    <dgm:cxn modelId="{1460E75D-9DB9-4B18-8615-3989B41E0B4B}" type="presOf" srcId="{B6FC04AC-5479-4EE2-9964-9668F8C0DF1F}" destId="{F91D0401-3174-484D-8DB8-7634225DBC04}" srcOrd="0" destOrd="0" presId="urn:microsoft.com/office/officeart/2005/8/layout/orgChart1"/>
    <dgm:cxn modelId="{1719124F-CF75-4104-B871-92490FC393E8}" type="presOf" srcId="{9F886E66-888C-4B09-8CD7-EE0BDFC6A629}" destId="{E94F282C-965A-4CD4-BBAB-517C867D6D52}" srcOrd="1" destOrd="0" presId="urn:microsoft.com/office/officeart/2005/8/layout/orgChart1"/>
    <dgm:cxn modelId="{FE62B590-3210-4625-B1F2-CCF95FEA40C8}" type="presOf" srcId="{835C5AC8-B0FD-42D9-AA5C-C64D27E5EC5C}" destId="{E6BF4F27-0F47-40F4-A093-98CBE5A9D1C1}" srcOrd="1" destOrd="0" presId="urn:microsoft.com/office/officeart/2005/8/layout/orgChart1"/>
    <dgm:cxn modelId="{BB3DBDA1-93AA-4F91-8E9E-C07DA00B79F1}" type="presOf" srcId="{4B9DA081-3362-48F7-87BB-32C91F02222D}" destId="{47287E5F-5373-435F-8A24-1A1508EC207F}" srcOrd="0" destOrd="0" presId="urn:microsoft.com/office/officeart/2005/8/layout/orgChart1"/>
    <dgm:cxn modelId="{3F637054-A19E-4CDE-91E0-32EFAC97DA8B}" type="presOf" srcId="{22190254-A725-4A4A-8BD2-ED9F7D6C2D87}" destId="{8F1E8239-FF7C-499B-89DD-1E86AAB5E914}" srcOrd="0" destOrd="0" presId="urn:microsoft.com/office/officeart/2005/8/layout/orgChart1"/>
    <dgm:cxn modelId="{B8B67C80-1BEF-449C-AFBC-A0782613EB42}" type="presOf" srcId="{3A438CA5-09E5-4799-88C1-B704E713190C}" destId="{0DE0CEB4-8F7F-43FE-AD8A-2E8A35454F43}" srcOrd="0" destOrd="0" presId="urn:microsoft.com/office/officeart/2005/8/layout/orgChart1"/>
    <dgm:cxn modelId="{954EF996-B9D7-49BE-A7AF-AFD32C27A422}" type="presOf" srcId="{8833EC19-6F81-427E-8CC1-796E0620B9ED}" destId="{918B0193-6E05-4A39-8D47-B313A3FE4983}" srcOrd="1" destOrd="0" presId="urn:microsoft.com/office/officeart/2005/8/layout/orgChart1"/>
    <dgm:cxn modelId="{BA12D118-9E06-494D-977E-31EF5EE02BE1}" srcId="{29A167FA-1016-41FF-B69B-D3BAB486891F}" destId="{B6CB0F6B-9F72-405A-8BED-D9EF3713B586}" srcOrd="1" destOrd="0" parTransId="{0EEABF16-5A0D-451D-BE03-BD8AED15A014}" sibTransId="{61A5B4EE-988D-4994-8C83-BC5A08217F56}"/>
    <dgm:cxn modelId="{2A99A652-A05F-4F0F-A505-E44BECB50542}" srcId="{9F886E66-888C-4B09-8CD7-EE0BDFC6A629}" destId="{835C5AC8-B0FD-42D9-AA5C-C64D27E5EC5C}" srcOrd="0" destOrd="0" parTransId="{ADBDF7A1-9F49-4CB6-A0DF-CD0BFFE332C5}" sibTransId="{B8CFA843-E8AC-4CD6-98C1-E832903475CE}"/>
    <dgm:cxn modelId="{29A1C8B7-5B91-48F0-99E8-E135AA488898}" type="presOf" srcId="{29A167FA-1016-41FF-B69B-D3BAB486891F}" destId="{C3BD4D25-16E2-45DC-BD14-79EBE7A14B68}" srcOrd="1" destOrd="0" presId="urn:microsoft.com/office/officeart/2005/8/layout/orgChart1"/>
    <dgm:cxn modelId="{23732FEF-5B9E-49B9-BB50-105C4D5D0308}" type="presOf" srcId="{08CB831B-DF20-4007-A5FA-5BDCE15159E7}" destId="{4FD3110F-5817-408A-A1C8-2B93DBD55949}" srcOrd="1" destOrd="0" presId="urn:microsoft.com/office/officeart/2005/8/layout/orgChart1"/>
    <dgm:cxn modelId="{5D7EDF3C-4EE6-46C6-8F84-ED4EAD07CED4}" type="presOf" srcId="{B6CB0F6B-9F72-405A-8BED-D9EF3713B586}" destId="{3EE3A3BC-9709-476E-8C14-7B6CB6C7A98A}" srcOrd="1" destOrd="0" presId="urn:microsoft.com/office/officeart/2005/8/layout/orgChart1"/>
    <dgm:cxn modelId="{F59986E9-20A7-4BB6-BB13-91B638801747}" type="presOf" srcId="{256B1DD7-93E7-4C1B-8F8F-51AC0A3540A7}" destId="{9B1649A8-C9A5-4218-9036-7A158D0140CA}" srcOrd="0" destOrd="0" presId="urn:microsoft.com/office/officeart/2005/8/layout/orgChart1"/>
    <dgm:cxn modelId="{BB0893A5-AA9C-4658-8CA3-D9FC3F115140}" srcId="{B6FC04AC-5479-4EE2-9964-9668F8C0DF1F}" destId="{9F886E66-888C-4B09-8CD7-EE0BDFC6A629}" srcOrd="0" destOrd="0" parTransId="{8F36A4D9-FA65-4EB0-8825-6D612A2B8B1C}" sibTransId="{103E7764-DB62-4E50-BD99-67583E9B8B2D}"/>
    <dgm:cxn modelId="{D16D8B74-9747-4ADD-BD43-ACA1976EB48D}" type="presOf" srcId="{B6FC04AC-5479-4EE2-9964-9668F8C0DF1F}" destId="{6B7B342F-6727-4E81-A1B3-10A845ECB26D}" srcOrd="1" destOrd="0" presId="urn:microsoft.com/office/officeart/2005/8/layout/orgChart1"/>
    <dgm:cxn modelId="{C0BA91B8-3A94-403B-A76B-106C93756A72}" type="presOf" srcId="{B6CB0F6B-9F72-405A-8BED-D9EF3713B586}" destId="{198128AF-36FD-4916-A2DD-AF56E1B359C6}" srcOrd="0" destOrd="0" presId="urn:microsoft.com/office/officeart/2005/8/layout/orgChart1"/>
    <dgm:cxn modelId="{487D9D5C-32FE-4CBC-954F-0758222B3FF5}" srcId="{8833EC19-6F81-427E-8CC1-796E0620B9ED}" destId="{29A167FA-1016-41FF-B69B-D3BAB486891F}" srcOrd="0" destOrd="0" parTransId="{18A0C234-4DCD-4BD1-86F3-72DAB48D9BF9}" sibTransId="{8D4805DC-3391-494C-B821-3BEB4FAE3006}"/>
    <dgm:cxn modelId="{C3D7C431-EB2A-48A4-8481-9CE6753D0369}" srcId="{835C5AC8-B0FD-42D9-AA5C-C64D27E5EC5C}" destId="{4B9DA081-3362-48F7-87BB-32C91F02222D}" srcOrd="0" destOrd="0" parTransId="{22190254-A725-4A4A-8BD2-ED9F7D6C2D87}" sibTransId="{6A1768AF-9103-4535-9E77-F686AEF4D8C3}"/>
    <dgm:cxn modelId="{85E2E83D-4DBD-49B9-BEFB-1BE2925DB94C}" type="presOf" srcId="{6FF3B642-9A7B-4CC5-8BF7-5AA44C1FCF73}" destId="{09C836CC-03FC-480C-B398-56DB2601DDAA}" srcOrd="0" destOrd="0" presId="urn:microsoft.com/office/officeart/2005/8/layout/orgChart1"/>
    <dgm:cxn modelId="{39641C5F-412A-45B0-92D9-9DECDE944557}" type="presOf" srcId="{BDDF1856-F0FB-4589-B2D9-126D31F139E2}" destId="{E8FAE634-9A81-4575-BC15-56820D7B4A8A}" srcOrd="0" destOrd="0" presId="urn:microsoft.com/office/officeart/2005/8/layout/orgChart1"/>
    <dgm:cxn modelId="{F056F961-A54B-4A98-BE4C-C20C1CEC5BD7}" type="presOf" srcId="{36E9F426-E076-4DE3-B62A-D6E7A1417335}" destId="{B6D9AF78-3F64-4422-9781-E6F9900513EC}" srcOrd="1" destOrd="0" presId="urn:microsoft.com/office/officeart/2005/8/layout/orgChart1"/>
    <dgm:cxn modelId="{AA30258C-4E75-4986-B5F8-DB1F69A38D7A}" srcId="{08CB831B-DF20-4007-A5FA-5BDCE15159E7}" destId="{8833EC19-6F81-427E-8CC1-796E0620B9ED}" srcOrd="0" destOrd="0" parTransId="{256B1DD7-93E7-4C1B-8F8F-51AC0A3540A7}" sibTransId="{6B38E5C4-13F6-464A-95DD-21C044F0BF87}"/>
    <dgm:cxn modelId="{D1A685D1-A7EA-44F3-8D19-BA89B224E093}" type="presOf" srcId="{08CB831B-DF20-4007-A5FA-5BDCE15159E7}" destId="{6BF7B2CC-2EB0-43C7-9E45-E39A1F8020DC}" srcOrd="0" destOrd="0" presId="urn:microsoft.com/office/officeart/2005/8/layout/orgChart1"/>
    <dgm:cxn modelId="{D9FDBD1A-77FC-4C56-938D-52331CEF25A6}" type="presOf" srcId="{04A0BA52-B741-436F-B8D7-967859D0AFBF}" destId="{A31706C1-D621-4C5A-872F-E629F7775EAC}" srcOrd="0" destOrd="0" presId="urn:microsoft.com/office/officeart/2005/8/layout/orgChart1"/>
    <dgm:cxn modelId="{E59BF161-34EF-4B6D-A486-AD08B0745535}" type="presOf" srcId="{8F36A4D9-FA65-4EB0-8825-6D612A2B8B1C}" destId="{C776E388-D2D2-48B1-ACAC-BE401184D391}" srcOrd="0" destOrd="0" presId="urn:microsoft.com/office/officeart/2005/8/layout/orgChart1"/>
    <dgm:cxn modelId="{3EA5E643-E7E6-4015-9EEF-93FCA7EEF207}" srcId="{29A167FA-1016-41FF-B69B-D3BAB486891F}" destId="{36E9F426-E076-4DE3-B62A-D6E7A1417335}" srcOrd="0" destOrd="0" parTransId="{04A0BA52-B741-436F-B8D7-967859D0AFBF}" sibTransId="{F66B5005-2667-42D6-9F4C-A0D62B001F5F}"/>
    <dgm:cxn modelId="{94003A60-BC94-41E2-BA94-708E75BF700C}" srcId="{6FF3B642-9A7B-4CC5-8BF7-5AA44C1FCF73}" destId="{08CB831B-DF20-4007-A5FA-5BDCE15159E7}" srcOrd="0" destOrd="0" parTransId="{4362B5D0-CA24-48C4-8F86-CB19D167B639}" sibTransId="{E05390C5-B626-4738-BA02-55B88C7E425C}"/>
    <dgm:cxn modelId="{D7032B90-18B6-4EB0-B72E-5D7B0B9C8B2A}" type="presOf" srcId="{823462FF-DA45-4A49-BBED-7B31AE0D197C}" destId="{565B298F-ECC7-42D9-B596-B771F962C72F}" srcOrd="0" destOrd="0" presId="urn:microsoft.com/office/officeart/2005/8/layout/orgChart1"/>
    <dgm:cxn modelId="{91AF9823-C9D9-4285-BD57-A028E55761B2}" type="presOf" srcId="{9F886E66-888C-4B09-8CD7-EE0BDFC6A629}" destId="{99D19AED-FF64-4C68-8510-9F62B86CECDC}" srcOrd="0" destOrd="0" presId="urn:microsoft.com/office/officeart/2005/8/layout/orgChart1"/>
    <dgm:cxn modelId="{5BB2DE5E-3231-4DAF-9AAC-E726806A6036}" type="presOf" srcId="{3A438CA5-09E5-4799-88C1-B704E713190C}" destId="{E8D2A8BC-167C-4C2B-8FF7-BE4049E799F0}" srcOrd="1" destOrd="0" presId="urn:microsoft.com/office/officeart/2005/8/layout/orgChart1"/>
    <dgm:cxn modelId="{F20383BE-80FE-4F87-8D96-3A0EB8AAF9E9}" type="presOf" srcId="{36E9F426-E076-4DE3-B62A-D6E7A1417335}" destId="{86C64FD8-2E7C-40CF-8B8D-A8BE6D863505}" srcOrd="0" destOrd="0" presId="urn:microsoft.com/office/officeart/2005/8/layout/orgChart1"/>
    <dgm:cxn modelId="{6AFF021E-968D-44EE-B7A9-DE317C3EA61A}" type="presParOf" srcId="{09C836CC-03FC-480C-B398-56DB2601DDAA}" destId="{AEAC702C-D15E-498A-B7E2-1A4ADAB82B27}" srcOrd="0" destOrd="0" presId="urn:microsoft.com/office/officeart/2005/8/layout/orgChart1"/>
    <dgm:cxn modelId="{0832AAEB-67D6-41C1-BF90-05E62AE101DB}" type="presParOf" srcId="{AEAC702C-D15E-498A-B7E2-1A4ADAB82B27}" destId="{165DA76F-E9F4-462E-A1B5-515F141F62B9}" srcOrd="0" destOrd="0" presId="urn:microsoft.com/office/officeart/2005/8/layout/orgChart1"/>
    <dgm:cxn modelId="{7B257A7D-2F4C-444E-9071-3EA262BB29B9}" type="presParOf" srcId="{165DA76F-E9F4-462E-A1B5-515F141F62B9}" destId="{6BF7B2CC-2EB0-43C7-9E45-E39A1F8020DC}" srcOrd="0" destOrd="0" presId="urn:microsoft.com/office/officeart/2005/8/layout/orgChart1"/>
    <dgm:cxn modelId="{FD8B5103-48EB-4BB1-8297-4819D47B3436}" type="presParOf" srcId="{165DA76F-E9F4-462E-A1B5-515F141F62B9}" destId="{4FD3110F-5817-408A-A1C8-2B93DBD55949}" srcOrd="1" destOrd="0" presId="urn:microsoft.com/office/officeart/2005/8/layout/orgChart1"/>
    <dgm:cxn modelId="{CF4D7189-715A-4CF8-B2B9-16F6E0CCE6AE}" type="presParOf" srcId="{AEAC702C-D15E-498A-B7E2-1A4ADAB82B27}" destId="{A8999D66-8DD0-49EE-9BB8-4FD85B59CFF8}" srcOrd="1" destOrd="0" presId="urn:microsoft.com/office/officeart/2005/8/layout/orgChart1"/>
    <dgm:cxn modelId="{D214CF00-19E6-4CF4-8E67-69F69B7F6A1B}" type="presParOf" srcId="{A8999D66-8DD0-49EE-9BB8-4FD85B59CFF8}" destId="{9B1649A8-C9A5-4218-9036-7A158D0140CA}" srcOrd="0" destOrd="0" presId="urn:microsoft.com/office/officeart/2005/8/layout/orgChart1"/>
    <dgm:cxn modelId="{3A028A7F-903B-4A0F-A507-65BFE273028E}" type="presParOf" srcId="{A8999D66-8DD0-49EE-9BB8-4FD85B59CFF8}" destId="{EBF06CA9-92F3-4699-93A5-0128409109F9}" srcOrd="1" destOrd="0" presId="urn:microsoft.com/office/officeart/2005/8/layout/orgChart1"/>
    <dgm:cxn modelId="{B2E6EFB5-8BFD-40E1-AD57-DDAA121AEA84}" type="presParOf" srcId="{EBF06CA9-92F3-4699-93A5-0128409109F9}" destId="{EA63F53B-5AEB-41EB-B8C9-F4B7012F452F}" srcOrd="0" destOrd="0" presId="urn:microsoft.com/office/officeart/2005/8/layout/orgChart1"/>
    <dgm:cxn modelId="{5115B45C-B322-4B55-B0B3-75FD002CC1A5}" type="presParOf" srcId="{EA63F53B-5AEB-41EB-B8C9-F4B7012F452F}" destId="{7C2969A9-8DD4-48AF-AA08-D2F4EA805D36}" srcOrd="0" destOrd="0" presId="urn:microsoft.com/office/officeart/2005/8/layout/orgChart1"/>
    <dgm:cxn modelId="{C4C65C16-A295-4BC5-AC58-98EF47810AAC}" type="presParOf" srcId="{EA63F53B-5AEB-41EB-B8C9-F4B7012F452F}" destId="{918B0193-6E05-4A39-8D47-B313A3FE4983}" srcOrd="1" destOrd="0" presId="urn:microsoft.com/office/officeart/2005/8/layout/orgChart1"/>
    <dgm:cxn modelId="{8A8BF734-8B51-475B-BF0C-60B5CDCBBF28}" type="presParOf" srcId="{EBF06CA9-92F3-4699-93A5-0128409109F9}" destId="{52EDFE07-664C-4BD9-B913-A484C82062D6}" srcOrd="1" destOrd="0" presId="urn:microsoft.com/office/officeart/2005/8/layout/orgChart1"/>
    <dgm:cxn modelId="{F1988416-6952-4283-937D-FD5CD67ED588}" type="presParOf" srcId="{52EDFE07-664C-4BD9-B913-A484C82062D6}" destId="{CACCAD8B-C133-481C-9DDB-C7BBA87BFBCD}" srcOrd="0" destOrd="0" presId="urn:microsoft.com/office/officeart/2005/8/layout/orgChart1"/>
    <dgm:cxn modelId="{F6A97615-B97F-4B7E-A793-8147F84D1314}" type="presParOf" srcId="{52EDFE07-664C-4BD9-B913-A484C82062D6}" destId="{536765EE-92AC-410D-9C77-9FDDC66C9E85}" srcOrd="1" destOrd="0" presId="urn:microsoft.com/office/officeart/2005/8/layout/orgChart1"/>
    <dgm:cxn modelId="{E5838C95-3D56-448D-BB25-48EA5AD73532}" type="presParOf" srcId="{536765EE-92AC-410D-9C77-9FDDC66C9E85}" destId="{6CF364C5-4CA4-47E0-8D6D-F88FE017CCF8}" srcOrd="0" destOrd="0" presId="urn:microsoft.com/office/officeart/2005/8/layout/orgChart1"/>
    <dgm:cxn modelId="{408E1550-4721-433D-8A6F-D8053C005F84}" type="presParOf" srcId="{6CF364C5-4CA4-47E0-8D6D-F88FE017CCF8}" destId="{4F6ADB48-0983-4E76-A850-7F19C4596073}" srcOrd="0" destOrd="0" presId="urn:microsoft.com/office/officeart/2005/8/layout/orgChart1"/>
    <dgm:cxn modelId="{295A98CB-52DA-442D-AB30-C6344AE2FF0E}" type="presParOf" srcId="{6CF364C5-4CA4-47E0-8D6D-F88FE017CCF8}" destId="{C3BD4D25-16E2-45DC-BD14-79EBE7A14B68}" srcOrd="1" destOrd="0" presId="urn:microsoft.com/office/officeart/2005/8/layout/orgChart1"/>
    <dgm:cxn modelId="{2E1E6512-3F69-4F77-8402-69CE6D5E9D96}" type="presParOf" srcId="{536765EE-92AC-410D-9C77-9FDDC66C9E85}" destId="{7167BF08-0D78-42FF-B69C-6A0F3356DC5A}" srcOrd="1" destOrd="0" presId="urn:microsoft.com/office/officeart/2005/8/layout/orgChart1"/>
    <dgm:cxn modelId="{9E666929-3F5A-453D-B7A9-4F5294DF9F66}" type="presParOf" srcId="{7167BF08-0D78-42FF-B69C-6A0F3356DC5A}" destId="{A31706C1-D621-4C5A-872F-E629F7775EAC}" srcOrd="0" destOrd="0" presId="urn:microsoft.com/office/officeart/2005/8/layout/orgChart1"/>
    <dgm:cxn modelId="{B45DEED2-6BB8-4960-9E51-2876F22C2152}" type="presParOf" srcId="{7167BF08-0D78-42FF-B69C-6A0F3356DC5A}" destId="{3F4E62BD-1D6D-4DFC-986D-F128D45079AB}" srcOrd="1" destOrd="0" presId="urn:microsoft.com/office/officeart/2005/8/layout/orgChart1"/>
    <dgm:cxn modelId="{AC8D4CAD-9629-4CAF-B311-AFE91683EA14}" type="presParOf" srcId="{3F4E62BD-1D6D-4DFC-986D-F128D45079AB}" destId="{35B898DB-BFF3-49BA-85CC-50FF53C32A4D}" srcOrd="0" destOrd="0" presId="urn:microsoft.com/office/officeart/2005/8/layout/orgChart1"/>
    <dgm:cxn modelId="{B56FECD7-F5B2-49E2-AF69-3E21617F0999}" type="presParOf" srcId="{35B898DB-BFF3-49BA-85CC-50FF53C32A4D}" destId="{86C64FD8-2E7C-40CF-8B8D-A8BE6D863505}" srcOrd="0" destOrd="0" presId="urn:microsoft.com/office/officeart/2005/8/layout/orgChart1"/>
    <dgm:cxn modelId="{E3998883-2357-46B7-9451-4976E054AE1E}" type="presParOf" srcId="{35B898DB-BFF3-49BA-85CC-50FF53C32A4D}" destId="{B6D9AF78-3F64-4422-9781-E6F9900513EC}" srcOrd="1" destOrd="0" presId="urn:microsoft.com/office/officeart/2005/8/layout/orgChart1"/>
    <dgm:cxn modelId="{CD059A65-FF2C-429D-A71A-4B09FA440E3F}" type="presParOf" srcId="{3F4E62BD-1D6D-4DFC-986D-F128D45079AB}" destId="{6DF7C7D3-D065-4ACD-86C7-B5F951A1858F}" srcOrd="1" destOrd="0" presId="urn:microsoft.com/office/officeart/2005/8/layout/orgChart1"/>
    <dgm:cxn modelId="{3A4C4C2C-1095-4513-BF9E-D43E7422D6EC}" type="presParOf" srcId="{3F4E62BD-1D6D-4DFC-986D-F128D45079AB}" destId="{8BD7005F-8E8F-4310-B99B-484B6F53A4E0}" srcOrd="2" destOrd="0" presId="urn:microsoft.com/office/officeart/2005/8/layout/orgChart1"/>
    <dgm:cxn modelId="{F0633A15-26BF-4DDD-95F9-2DA208D7E9C7}" type="presParOf" srcId="{7167BF08-0D78-42FF-B69C-6A0F3356DC5A}" destId="{6B4E2B03-3095-4E07-A951-4003445575F1}" srcOrd="2" destOrd="0" presId="urn:microsoft.com/office/officeart/2005/8/layout/orgChart1"/>
    <dgm:cxn modelId="{8A5C979E-08FD-428C-AF5C-6D2A8841BF7A}" type="presParOf" srcId="{7167BF08-0D78-42FF-B69C-6A0F3356DC5A}" destId="{F0B4CC06-32B8-42B0-BBD5-8D86444A38B8}" srcOrd="3" destOrd="0" presId="urn:microsoft.com/office/officeart/2005/8/layout/orgChart1"/>
    <dgm:cxn modelId="{F8613F19-A71E-4CF3-B00A-C464DBA165E8}" type="presParOf" srcId="{F0B4CC06-32B8-42B0-BBD5-8D86444A38B8}" destId="{1E7F6D7B-BEBC-48B2-B0F8-A04D1BD91176}" srcOrd="0" destOrd="0" presId="urn:microsoft.com/office/officeart/2005/8/layout/orgChart1"/>
    <dgm:cxn modelId="{18D5CCBF-D5F5-41FC-BA26-DB26A2B9C79E}" type="presParOf" srcId="{1E7F6D7B-BEBC-48B2-B0F8-A04D1BD91176}" destId="{198128AF-36FD-4916-A2DD-AF56E1B359C6}" srcOrd="0" destOrd="0" presId="urn:microsoft.com/office/officeart/2005/8/layout/orgChart1"/>
    <dgm:cxn modelId="{57E72378-9F96-45B2-B80A-7B14478CD0DA}" type="presParOf" srcId="{1E7F6D7B-BEBC-48B2-B0F8-A04D1BD91176}" destId="{3EE3A3BC-9709-476E-8C14-7B6CB6C7A98A}" srcOrd="1" destOrd="0" presId="urn:microsoft.com/office/officeart/2005/8/layout/orgChart1"/>
    <dgm:cxn modelId="{4E6C7E9D-F85E-4D7C-A842-CEFB0173691A}" type="presParOf" srcId="{F0B4CC06-32B8-42B0-BBD5-8D86444A38B8}" destId="{F3396BBC-7878-43D9-BEF3-62882189D42B}" srcOrd="1" destOrd="0" presId="urn:microsoft.com/office/officeart/2005/8/layout/orgChart1"/>
    <dgm:cxn modelId="{977BDBEB-E7C0-409B-B67D-FCD7E4BEA36A}" type="presParOf" srcId="{F3396BBC-7878-43D9-BEF3-62882189D42B}" destId="{E8FAE634-9A81-4575-BC15-56820D7B4A8A}" srcOrd="0" destOrd="0" presId="urn:microsoft.com/office/officeart/2005/8/layout/orgChart1"/>
    <dgm:cxn modelId="{30F884ED-CE4B-4AE9-9F2A-A90D8D8D0904}" type="presParOf" srcId="{F3396BBC-7878-43D9-BEF3-62882189D42B}" destId="{9D9F9C67-6AC8-4ABB-9717-7D4DE0084101}" srcOrd="1" destOrd="0" presId="urn:microsoft.com/office/officeart/2005/8/layout/orgChart1"/>
    <dgm:cxn modelId="{F2223F6D-AD87-47C0-9081-4027FD590A63}" type="presParOf" srcId="{9D9F9C67-6AC8-4ABB-9717-7D4DE0084101}" destId="{DD75886E-D272-4B62-ADDA-D2067B160749}" srcOrd="0" destOrd="0" presId="urn:microsoft.com/office/officeart/2005/8/layout/orgChart1"/>
    <dgm:cxn modelId="{F63B6749-C6CB-444C-9B27-135D4EB62DD6}" type="presParOf" srcId="{DD75886E-D272-4B62-ADDA-D2067B160749}" destId="{F91D0401-3174-484D-8DB8-7634225DBC04}" srcOrd="0" destOrd="0" presId="urn:microsoft.com/office/officeart/2005/8/layout/orgChart1"/>
    <dgm:cxn modelId="{5D04F5BE-1F5E-40FF-AEC5-433EA36493C9}" type="presParOf" srcId="{DD75886E-D272-4B62-ADDA-D2067B160749}" destId="{6B7B342F-6727-4E81-A1B3-10A845ECB26D}" srcOrd="1" destOrd="0" presId="urn:microsoft.com/office/officeart/2005/8/layout/orgChart1"/>
    <dgm:cxn modelId="{2A0B493F-6986-4984-835C-167D7C2E6CD3}" type="presParOf" srcId="{9D9F9C67-6AC8-4ABB-9717-7D4DE0084101}" destId="{85F8A3A2-712F-4D22-9F8A-4AF143D70068}" srcOrd="1" destOrd="0" presId="urn:microsoft.com/office/officeart/2005/8/layout/orgChart1"/>
    <dgm:cxn modelId="{4E7B2327-39EF-4126-9D95-A894C772249C}" type="presParOf" srcId="{85F8A3A2-712F-4D22-9F8A-4AF143D70068}" destId="{C776E388-D2D2-48B1-ACAC-BE401184D391}" srcOrd="0" destOrd="0" presId="urn:microsoft.com/office/officeart/2005/8/layout/orgChart1"/>
    <dgm:cxn modelId="{716B136B-416F-492F-9E41-91549C4F08A4}" type="presParOf" srcId="{85F8A3A2-712F-4D22-9F8A-4AF143D70068}" destId="{B55943D3-03CE-48C4-8E51-AF0075F6D66B}" srcOrd="1" destOrd="0" presId="urn:microsoft.com/office/officeart/2005/8/layout/orgChart1"/>
    <dgm:cxn modelId="{48D3C903-EDFA-469E-8801-A670BDB4FF0E}" type="presParOf" srcId="{B55943D3-03CE-48C4-8E51-AF0075F6D66B}" destId="{FE30D853-2FB2-498E-AF4F-BFEAA0D46181}" srcOrd="0" destOrd="0" presId="urn:microsoft.com/office/officeart/2005/8/layout/orgChart1"/>
    <dgm:cxn modelId="{2ADF01AA-EB1E-4CFB-B6E2-F322999D732A}" type="presParOf" srcId="{FE30D853-2FB2-498E-AF4F-BFEAA0D46181}" destId="{99D19AED-FF64-4C68-8510-9F62B86CECDC}" srcOrd="0" destOrd="0" presId="urn:microsoft.com/office/officeart/2005/8/layout/orgChart1"/>
    <dgm:cxn modelId="{45441186-01B8-4CE1-A0F9-60607B053552}" type="presParOf" srcId="{FE30D853-2FB2-498E-AF4F-BFEAA0D46181}" destId="{E94F282C-965A-4CD4-BBAB-517C867D6D52}" srcOrd="1" destOrd="0" presId="urn:microsoft.com/office/officeart/2005/8/layout/orgChart1"/>
    <dgm:cxn modelId="{A604D8C0-21F9-4BAE-9E85-750089468A9E}" type="presParOf" srcId="{B55943D3-03CE-48C4-8E51-AF0075F6D66B}" destId="{61E77175-6704-4CE3-B3DD-21B297142818}" srcOrd="1" destOrd="0" presId="urn:microsoft.com/office/officeart/2005/8/layout/orgChart1"/>
    <dgm:cxn modelId="{963AD6D8-9B8E-40EF-9053-461BCF7778B6}" type="presParOf" srcId="{61E77175-6704-4CE3-B3DD-21B297142818}" destId="{C2F9BB27-F13C-48D2-B056-61D1E77E85B8}" srcOrd="0" destOrd="0" presId="urn:microsoft.com/office/officeart/2005/8/layout/orgChart1"/>
    <dgm:cxn modelId="{9299114F-9EA4-4479-893A-7575D49128B5}" type="presParOf" srcId="{61E77175-6704-4CE3-B3DD-21B297142818}" destId="{01600F56-0863-4FFD-98E8-5AFBE081F456}" srcOrd="1" destOrd="0" presId="urn:microsoft.com/office/officeart/2005/8/layout/orgChart1"/>
    <dgm:cxn modelId="{EE26D253-C24E-4DE1-9AF9-4C78EB16B266}" type="presParOf" srcId="{01600F56-0863-4FFD-98E8-5AFBE081F456}" destId="{D6A84B39-B20D-492F-A6A2-E36BF5D03A4D}" srcOrd="0" destOrd="0" presId="urn:microsoft.com/office/officeart/2005/8/layout/orgChart1"/>
    <dgm:cxn modelId="{26EB2DD1-3FB9-450E-BBC5-C2C481582BD6}" type="presParOf" srcId="{D6A84B39-B20D-492F-A6A2-E36BF5D03A4D}" destId="{8FBC2291-DAA9-4075-B2B4-3C325BF5971D}" srcOrd="0" destOrd="0" presId="urn:microsoft.com/office/officeart/2005/8/layout/orgChart1"/>
    <dgm:cxn modelId="{3D3E60F8-3B9E-413D-81D9-1F1BB298D7B9}" type="presParOf" srcId="{D6A84B39-B20D-492F-A6A2-E36BF5D03A4D}" destId="{E6BF4F27-0F47-40F4-A093-98CBE5A9D1C1}" srcOrd="1" destOrd="0" presId="urn:microsoft.com/office/officeart/2005/8/layout/orgChart1"/>
    <dgm:cxn modelId="{32426710-34E4-448F-9688-A579477BA3B4}" type="presParOf" srcId="{01600F56-0863-4FFD-98E8-5AFBE081F456}" destId="{24C12703-52DE-4B03-8BB5-BDB546307C34}" srcOrd="1" destOrd="0" presId="urn:microsoft.com/office/officeart/2005/8/layout/orgChart1"/>
    <dgm:cxn modelId="{A7DB1D87-390A-466F-82B8-267258D838F2}" type="presParOf" srcId="{24C12703-52DE-4B03-8BB5-BDB546307C34}" destId="{8F1E8239-FF7C-499B-89DD-1E86AAB5E914}" srcOrd="0" destOrd="0" presId="urn:microsoft.com/office/officeart/2005/8/layout/orgChart1"/>
    <dgm:cxn modelId="{D048ABD8-1F34-40A4-ACE8-580A21864D9C}" type="presParOf" srcId="{24C12703-52DE-4B03-8BB5-BDB546307C34}" destId="{82549968-BE38-4857-92B5-B532E2431AAB}" srcOrd="1" destOrd="0" presId="urn:microsoft.com/office/officeart/2005/8/layout/orgChart1"/>
    <dgm:cxn modelId="{A3C589F8-7D95-4411-91E3-560E21669C0D}" type="presParOf" srcId="{82549968-BE38-4857-92B5-B532E2431AAB}" destId="{FE27D405-B3F9-4C67-B515-86259E397DD0}" srcOrd="0" destOrd="0" presId="urn:microsoft.com/office/officeart/2005/8/layout/orgChart1"/>
    <dgm:cxn modelId="{84452681-B5DD-4D08-89DA-32C6CD0EC86A}" type="presParOf" srcId="{FE27D405-B3F9-4C67-B515-86259E397DD0}" destId="{47287E5F-5373-435F-8A24-1A1508EC207F}" srcOrd="0" destOrd="0" presId="urn:microsoft.com/office/officeart/2005/8/layout/orgChart1"/>
    <dgm:cxn modelId="{C3B7FC4B-FDD1-4AD8-90C5-03294326CF17}" type="presParOf" srcId="{FE27D405-B3F9-4C67-B515-86259E397DD0}" destId="{0DAC2DC9-DF81-4C2E-817A-F6B025A342FD}" srcOrd="1" destOrd="0" presId="urn:microsoft.com/office/officeart/2005/8/layout/orgChart1"/>
    <dgm:cxn modelId="{47854B44-74BF-46B4-A5A3-BBE1C77E0F6F}" type="presParOf" srcId="{82549968-BE38-4857-92B5-B532E2431AAB}" destId="{06DB39D3-BE0D-4B84-B4BA-4793C5C9351F}" srcOrd="1" destOrd="0" presId="urn:microsoft.com/office/officeart/2005/8/layout/orgChart1"/>
    <dgm:cxn modelId="{261DD002-A4F8-4118-9E43-056640D45322}" type="presParOf" srcId="{82549968-BE38-4857-92B5-B532E2431AAB}" destId="{55ABECE2-3856-4E90-9C1E-D80FFFA6C2C9}" srcOrd="2" destOrd="0" presId="urn:microsoft.com/office/officeart/2005/8/layout/orgChart1"/>
    <dgm:cxn modelId="{06192722-529A-4467-96B2-B2675E789965}" type="presParOf" srcId="{01600F56-0863-4FFD-98E8-5AFBE081F456}" destId="{AA06FC71-084D-43DD-8BC2-9755E8A49C1E}" srcOrd="2" destOrd="0" presId="urn:microsoft.com/office/officeart/2005/8/layout/orgChart1"/>
    <dgm:cxn modelId="{CEDDDAB2-1259-4515-A6D5-ACA2BE654490}" type="presParOf" srcId="{B55943D3-03CE-48C4-8E51-AF0075F6D66B}" destId="{104FB5D1-8CA6-42A2-A3A9-F8BE727CA027}" srcOrd="2" destOrd="0" presId="urn:microsoft.com/office/officeart/2005/8/layout/orgChart1"/>
    <dgm:cxn modelId="{8E0B1842-E51E-4F1B-9D92-57588A2CB897}" type="presParOf" srcId="{9D9F9C67-6AC8-4ABB-9717-7D4DE0084101}" destId="{C5E92936-A51E-47D3-942B-FFD1899480F8}" srcOrd="2" destOrd="0" presId="urn:microsoft.com/office/officeart/2005/8/layout/orgChart1"/>
    <dgm:cxn modelId="{0B8DFAA1-CA5E-43D9-8D41-2FBDD1C9E911}" type="presParOf" srcId="{F0B4CC06-32B8-42B0-BBD5-8D86444A38B8}" destId="{FF2C1D19-23C0-461A-905B-0DBB093D2428}" srcOrd="2" destOrd="0" presId="urn:microsoft.com/office/officeart/2005/8/layout/orgChart1"/>
    <dgm:cxn modelId="{4C6A3183-8422-443F-9A78-981A4165F486}" type="presParOf" srcId="{7167BF08-0D78-42FF-B69C-6A0F3356DC5A}" destId="{565B298F-ECC7-42D9-B596-B771F962C72F}" srcOrd="4" destOrd="0" presId="urn:microsoft.com/office/officeart/2005/8/layout/orgChart1"/>
    <dgm:cxn modelId="{20150BF6-8C1C-433F-A205-20A0C0372727}" type="presParOf" srcId="{7167BF08-0D78-42FF-B69C-6A0F3356DC5A}" destId="{AF1A0B78-6B06-49EA-B9D3-D07975280997}" srcOrd="5" destOrd="0" presId="urn:microsoft.com/office/officeart/2005/8/layout/orgChart1"/>
    <dgm:cxn modelId="{0D535F96-5669-491E-AF1A-C75AABA48E23}" type="presParOf" srcId="{AF1A0B78-6B06-49EA-B9D3-D07975280997}" destId="{E5939FDE-C216-49A3-8031-0AC9A82DD32B}" srcOrd="0" destOrd="0" presId="urn:microsoft.com/office/officeart/2005/8/layout/orgChart1"/>
    <dgm:cxn modelId="{7CDA3773-5651-4627-992D-6F48A74ACF19}" type="presParOf" srcId="{E5939FDE-C216-49A3-8031-0AC9A82DD32B}" destId="{0DE0CEB4-8F7F-43FE-AD8A-2E8A35454F43}" srcOrd="0" destOrd="0" presId="urn:microsoft.com/office/officeart/2005/8/layout/orgChart1"/>
    <dgm:cxn modelId="{AAD38717-AEA7-495A-9E5F-9D9236DD6575}" type="presParOf" srcId="{E5939FDE-C216-49A3-8031-0AC9A82DD32B}" destId="{E8D2A8BC-167C-4C2B-8FF7-BE4049E799F0}" srcOrd="1" destOrd="0" presId="urn:microsoft.com/office/officeart/2005/8/layout/orgChart1"/>
    <dgm:cxn modelId="{68A9B884-341F-45F6-AA05-5C170420704C}" type="presParOf" srcId="{AF1A0B78-6B06-49EA-B9D3-D07975280997}" destId="{79013EC7-90A6-4057-A71E-EA3C78B8DC4F}" srcOrd="1" destOrd="0" presId="urn:microsoft.com/office/officeart/2005/8/layout/orgChart1"/>
    <dgm:cxn modelId="{381FEE43-A7BA-40A2-8FDD-63C605E81E56}" type="presParOf" srcId="{AF1A0B78-6B06-49EA-B9D3-D07975280997}" destId="{C2A98363-15D5-42F0-AAD6-D2C0F08A2453}" srcOrd="2" destOrd="0" presId="urn:microsoft.com/office/officeart/2005/8/layout/orgChart1"/>
    <dgm:cxn modelId="{BAA1FF81-2C0B-4F2E-B9C5-60A5A26987DA}" type="presParOf" srcId="{536765EE-92AC-410D-9C77-9FDDC66C9E85}" destId="{3B1BA10D-A2DB-41FB-BC55-158677AF4240}" srcOrd="2" destOrd="0" presId="urn:microsoft.com/office/officeart/2005/8/layout/orgChart1"/>
    <dgm:cxn modelId="{FF872371-576A-416E-B753-4CEB59A4C1EE}" type="presParOf" srcId="{EBF06CA9-92F3-4699-93A5-0128409109F9}" destId="{6226A3CA-CB7B-40A4-96CA-6F9ACD5A5C4C}" srcOrd="2" destOrd="0" presId="urn:microsoft.com/office/officeart/2005/8/layout/orgChart1"/>
    <dgm:cxn modelId="{14165075-ABD8-437E-A8F9-A5876FD7C339}" type="presParOf" srcId="{AEAC702C-D15E-498A-B7E2-1A4ADAB82B27}" destId="{1923EED3-0802-4FB7-A80C-E09D88994DDE}" srcOrd="2" destOrd="0" presId="urn:microsoft.com/office/officeart/2005/8/layout/orgChart1"/>
  </dgm:cxnLst>
  <dgm:bg/>
  <dgm:whole>
    <a:ln w="12700" cap="rnd">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B298F-ECC7-42D9-B596-B771F962C72F}">
      <dsp:nvSpPr>
        <dsp:cNvPr id="0" name=""/>
        <dsp:cNvSpPr/>
      </dsp:nvSpPr>
      <dsp:spPr>
        <a:xfrm>
          <a:off x="2309881" y="2229598"/>
          <a:ext cx="1582282" cy="131472"/>
        </a:xfrm>
        <a:custGeom>
          <a:avLst/>
          <a:gdLst/>
          <a:ahLst/>
          <a:cxnLst/>
          <a:rect l="0" t="0" r="0" b="0"/>
          <a:pathLst>
            <a:path>
              <a:moveTo>
                <a:pt x="0" y="0"/>
              </a:moveTo>
              <a:lnTo>
                <a:pt x="0" y="65672"/>
              </a:lnTo>
              <a:lnTo>
                <a:pt x="1582282" y="65672"/>
              </a:lnTo>
              <a:lnTo>
                <a:pt x="1582282" y="13147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F1E8239-FF7C-499B-89DD-1E86AAB5E914}">
      <dsp:nvSpPr>
        <dsp:cNvPr id="0" name=""/>
        <dsp:cNvSpPr/>
      </dsp:nvSpPr>
      <dsp:spPr>
        <a:xfrm>
          <a:off x="1610021" y="4591982"/>
          <a:ext cx="262447" cy="366383"/>
        </a:xfrm>
        <a:custGeom>
          <a:avLst/>
          <a:gdLst/>
          <a:ahLst/>
          <a:cxnLst/>
          <a:rect l="0" t="0" r="0" b="0"/>
          <a:pathLst>
            <a:path>
              <a:moveTo>
                <a:pt x="0" y="0"/>
              </a:moveTo>
              <a:lnTo>
                <a:pt x="0" y="366383"/>
              </a:lnTo>
              <a:lnTo>
                <a:pt x="262447" y="366383"/>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2F9BB27-F13C-48D2-B056-61D1E77E85B8}">
      <dsp:nvSpPr>
        <dsp:cNvPr id="0" name=""/>
        <dsp:cNvSpPr/>
      </dsp:nvSpPr>
      <dsp:spPr>
        <a:xfrm>
          <a:off x="2264160" y="4005600"/>
          <a:ext cx="91440" cy="131472"/>
        </a:xfrm>
        <a:custGeom>
          <a:avLst/>
          <a:gdLst/>
          <a:ahLst/>
          <a:cxnLst/>
          <a:rect l="0" t="0" r="0" b="0"/>
          <a:pathLst>
            <a:path>
              <a:moveTo>
                <a:pt x="45720" y="0"/>
              </a:moveTo>
              <a:lnTo>
                <a:pt x="45720" y="13147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776E388-D2D2-48B1-ACAC-BE401184D391}">
      <dsp:nvSpPr>
        <dsp:cNvPr id="0" name=""/>
        <dsp:cNvSpPr/>
      </dsp:nvSpPr>
      <dsp:spPr>
        <a:xfrm>
          <a:off x="2264160" y="3418774"/>
          <a:ext cx="91440" cy="131472"/>
        </a:xfrm>
        <a:custGeom>
          <a:avLst/>
          <a:gdLst/>
          <a:ahLst/>
          <a:cxnLst/>
          <a:rect l="0" t="0" r="0" b="0"/>
          <a:pathLst>
            <a:path>
              <a:moveTo>
                <a:pt x="45720" y="0"/>
              </a:moveTo>
              <a:lnTo>
                <a:pt x="45720" y="13147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8FAE634-9A81-4575-BC15-56820D7B4A8A}">
      <dsp:nvSpPr>
        <dsp:cNvPr id="0" name=""/>
        <dsp:cNvSpPr/>
      </dsp:nvSpPr>
      <dsp:spPr>
        <a:xfrm>
          <a:off x="2264160" y="2831947"/>
          <a:ext cx="91440" cy="131472"/>
        </a:xfrm>
        <a:custGeom>
          <a:avLst/>
          <a:gdLst/>
          <a:ahLst/>
          <a:cxnLst/>
          <a:rect l="0" t="0" r="0" b="0"/>
          <a:pathLst>
            <a:path>
              <a:moveTo>
                <a:pt x="45720" y="0"/>
              </a:moveTo>
              <a:lnTo>
                <a:pt x="45720" y="13147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B4E2B03-3095-4E07-A951-4003445575F1}">
      <dsp:nvSpPr>
        <dsp:cNvPr id="0" name=""/>
        <dsp:cNvSpPr/>
      </dsp:nvSpPr>
      <dsp:spPr>
        <a:xfrm>
          <a:off x="2264160" y="2229598"/>
          <a:ext cx="91440" cy="131472"/>
        </a:xfrm>
        <a:custGeom>
          <a:avLst/>
          <a:gdLst/>
          <a:ahLst/>
          <a:cxnLst/>
          <a:rect l="0" t="0" r="0" b="0"/>
          <a:pathLst>
            <a:path>
              <a:moveTo>
                <a:pt x="45720" y="0"/>
              </a:moveTo>
              <a:lnTo>
                <a:pt x="45720" y="13147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31706C1-D621-4C5A-872F-E629F7775EAC}">
      <dsp:nvSpPr>
        <dsp:cNvPr id="0" name=""/>
        <dsp:cNvSpPr/>
      </dsp:nvSpPr>
      <dsp:spPr>
        <a:xfrm>
          <a:off x="727598" y="2229598"/>
          <a:ext cx="1582282" cy="131472"/>
        </a:xfrm>
        <a:custGeom>
          <a:avLst/>
          <a:gdLst/>
          <a:ahLst/>
          <a:cxnLst/>
          <a:rect l="0" t="0" r="0" b="0"/>
          <a:pathLst>
            <a:path>
              <a:moveTo>
                <a:pt x="1582282" y="0"/>
              </a:moveTo>
              <a:lnTo>
                <a:pt x="1582282" y="65672"/>
              </a:lnTo>
              <a:lnTo>
                <a:pt x="0" y="65672"/>
              </a:lnTo>
              <a:lnTo>
                <a:pt x="0" y="13147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ACCAD8B-C133-481C-9DDB-C7BBA87BFBCD}">
      <dsp:nvSpPr>
        <dsp:cNvPr id="0" name=""/>
        <dsp:cNvSpPr/>
      </dsp:nvSpPr>
      <dsp:spPr>
        <a:xfrm>
          <a:off x="2264161" y="1642217"/>
          <a:ext cx="91440" cy="131472"/>
        </a:xfrm>
        <a:custGeom>
          <a:avLst/>
          <a:gdLst/>
          <a:ahLst/>
          <a:cxnLst/>
          <a:rect l="0" t="0" r="0" b="0"/>
          <a:pathLst>
            <a:path>
              <a:moveTo>
                <a:pt x="45720" y="0"/>
              </a:moveTo>
              <a:lnTo>
                <a:pt x="45720" y="131472"/>
              </a:lnTo>
            </a:path>
          </a:pathLst>
        </a:custGeom>
        <a:noFill/>
        <a:ln w="25400" cap="flat" cmpd="sng" algn="ctr">
          <a:solidFill>
            <a:schemeClr val="dk1">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B1649A8-C9A5-4218-9036-7A158D0140CA}">
      <dsp:nvSpPr>
        <dsp:cNvPr id="0" name=""/>
        <dsp:cNvSpPr/>
      </dsp:nvSpPr>
      <dsp:spPr>
        <a:xfrm>
          <a:off x="2264161" y="953972"/>
          <a:ext cx="91440" cy="93509"/>
        </a:xfrm>
        <a:custGeom>
          <a:avLst/>
          <a:gdLst/>
          <a:ahLst/>
          <a:cxnLst/>
          <a:rect l="0" t="0" r="0" b="0"/>
          <a:pathLst>
            <a:path>
              <a:moveTo>
                <a:pt x="45720" y="0"/>
              </a:moveTo>
              <a:lnTo>
                <a:pt x="45720" y="93509"/>
              </a:lnTo>
            </a:path>
          </a:pathLst>
        </a:custGeom>
        <a:noFill/>
        <a:ln w="25400" cap="flat" cmpd="sng" algn="ctr">
          <a:solidFill>
            <a:schemeClr val="dk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BF7B2CC-2EB0-43C7-9E45-E39A1F8020DC}">
      <dsp:nvSpPr>
        <dsp:cNvPr id="0" name=""/>
        <dsp:cNvSpPr/>
      </dsp:nvSpPr>
      <dsp:spPr>
        <a:xfrm>
          <a:off x="1170105" y="359237"/>
          <a:ext cx="2279550" cy="59473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BASE DE DATOS </a:t>
          </a:r>
        </a:p>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(en bruto)</a:t>
          </a:r>
        </a:p>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325 635 datos</a:t>
          </a:r>
        </a:p>
      </dsp:txBody>
      <dsp:txXfrm>
        <a:off x="1170105" y="359237"/>
        <a:ext cx="2279550" cy="594735"/>
      </dsp:txXfrm>
    </dsp:sp>
    <dsp:sp modelId="{7C2969A9-8DD4-48AF-AA08-D2F4EA805D36}">
      <dsp:nvSpPr>
        <dsp:cNvPr id="0" name=""/>
        <dsp:cNvSpPr/>
      </dsp:nvSpPr>
      <dsp:spPr>
        <a:xfrm>
          <a:off x="1170105" y="1047481"/>
          <a:ext cx="2279550" cy="594735"/>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dirty="0">
              <a:ln/>
              <a:latin typeface="Arial" panose="020B0604020202020204" pitchFamily="34" charset="0"/>
              <a:cs typeface="Arial" panose="020B0604020202020204" pitchFamily="34" charset="0"/>
            </a:rPr>
            <a:t>BASE DE DATOS</a:t>
          </a:r>
        </a:p>
        <a:p>
          <a:pPr lvl="0" algn="ctr" defTabSz="444500">
            <a:lnSpc>
              <a:spcPct val="90000"/>
            </a:lnSpc>
            <a:spcBef>
              <a:spcPct val="0"/>
            </a:spcBef>
            <a:spcAft>
              <a:spcPct val="35000"/>
            </a:spcAft>
          </a:pPr>
          <a:r>
            <a:rPr lang="es-CO" sz="1000" kern="1200" dirty="0">
              <a:ln/>
              <a:latin typeface="Arial" panose="020B0604020202020204" pitchFamily="34" charset="0"/>
              <a:cs typeface="Arial" panose="020B0604020202020204" pitchFamily="34" charset="0"/>
            </a:rPr>
            <a:t>(sin celdas de </a:t>
          </a:r>
          <a:r>
            <a:rPr lang="es-CO" sz="1000" kern="1200" dirty="0" smtClean="0">
              <a:ln/>
              <a:latin typeface="Arial" panose="020B0604020202020204" pitchFamily="34" charset="0"/>
              <a:cs typeface="Arial" panose="020B0604020202020204" pitchFamily="34" charset="0"/>
            </a:rPr>
            <a:t>información)</a:t>
          </a:r>
          <a:endParaRPr lang="es-CO" sz="1000" kern="1200" dirty="0">
            <a:ln/>
            <a:latin typeface="Arial" panose="020B0604020202020204" pitchFamily="34" charset="0"/>
            <a:cs typeface="Arial" panose="020B0604020202020204" pitchFamily="34" charset="0"/>
          </a:endParaRPr>
        </a:p>
        <a:p>
          <a:pPr lvl="0" algn="ctr" defTabSz="444500">
            <a:lnSpc>
              <a:spcPct val="90000"/>
            </a:lnSpc>
            <a:spcBef>
              <a:spcPct val="0"/>
            </a:spcBef>
            <a:spcAft>
              <a:spcPct val="35000"/>
            </a:spcAft>
          </a:pPr>
          <a:r>
            <a:rPr lang="es-CO" sz="1000" kern="1200" dirty="0">
              <a:ln/>
              <a:latin typeface="Arial" panose="020B0604020202020204" pitchFamily="34" charset="0"/>
              <a:cs typeface="Arial" panose="020B0604020202020204" pitchFamily="34" charset="0"/>
            </a:rPr>
            <a:t>325 555 datos</a:t>
          </a:r>
        </a:p>
      </dsp:txBody>
      <dsp:txXfrm>
        <a:off x="1170105" y="1047481"/>
        <a:ext cx="2279550" cy="594735"/>
      </dsp:txXfrm>
    </dsp:sp>
    <dsp:sp modelId="{4F6ADB48-0983-4E76-A850-7F19C4596073}">
      <dsp:nvSpPr>
        <dsp:cNvPr id="0" name=""/>
        <dsp:cNvSpPr/>
      </dsp:nvSpPr>
      <dsp:spPr>
        <a:xfrm>
          <a:off x="1171500" y="1773690"/>
          <a:ext cx="2276761" cy="455908"/>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dirty="0">
              <a:ln/>
              <a:latin typeface="Arial" panose="020B0604020202020204" pitchFamily="34" charset="0"/>
              <a:cs typeface="Arial" panose="020B0604020202020204" pitchFamily="34" charset="0"/>
            </a:rPr>
            <a:t>AÑOS</a:t>
          </a:r>
        </a:p>
        <a:p>
          <a:pPr lvl="0" algn="ctr" defTabSz="444500">
            <a:lnSpc>
              <a:spcPct val="90000"/>
            </a:lnSpc>
            <a:spcBef>
              <a:spcPct val="0"/>
            </a:spcBef>
            <a:spcAft>
              <a:spcPct val="35000"/>
            </a:spcAft>
          </a:pPr>
          <a:r>
            <a:rPr lang="es-CO" sz="1000" kern="1200" dirty="0">
              <a:ln/>
              <a:latin typeface="Arial" panose="020B0604020202020204" pitchFamily="34" charset="0"/>
              <a:cs typeface="Arial" panose="020B0604020202020204" pitchFamily="34" charset="0"/>
            </a:rPr>
            <a:t>2011 - 2012 - 2013 - 2014 - 2015</a:t>
          </a:r>
        </a:p>
      </dsp:txBody>
      <dsp:txXfrm>
        <a:off x="1171500" y="1773690"/>
        <a:ext cx="2276761" cy="455908"/>
      </dsp:txXfrm>
    </dsp:sp>
    <dsp:sp modelId="{86C64FD8-2E7C-40CF-8B8D-A8BE6D863505}">
      <dsp:nvSpPr>
        <dsp:cNvPr id="0" name=""/>
        <dsp:cNvSpPr/>
      </dsp:nvSpPr>
      <dsp:spPr>
        <a:xfrm>
          <a:off x="2258" y="2361071"/>
          <a:ext cx="1450680" cy="47087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AVES</a:t>
          </a:r>
        </a:p>
      </dsp:txBody>
      <dsp:txXfrm>
        <a:off x="2258" y="2361071"/>
        <a:ext cx="1450680" cy="470876"/>
      </dsp:txXfrm>
    </dsp:sp>
    <dsp:sp modelId="{198128AF-36FD-4916-A2DD-AF56E1B359C6}">
      <dsp:nvSpPr>
        <dsp:cNvPr id="0" name=""/>
        <dsp:cNvSpPr/>
      </dsp:nvSpPr>
      <dsp:spPr>
        <a:xfrm>
          <a:off x="1584540" y="2361071"/>
          <a:ext cx="1450680" cy="47087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MAMÍFEROS</a:t>
          </a:r>
        </a:p>
      </dsp:txBody>
      <dsp:txXfrm>
        <a:off x="1584540" y="2361071"/>
        <a:ext cx="1450680" cy="470876"/>
      </dsp:txXfrm>
    </dsp:sp>
    <dsp:sp modelId="{F91D0401-3174-484D-8DB8-7634225DBC04}">
      <dsp:nvSpPr>
        <dsp:cNvPr id="0" name=""/>
        <dsp:cNvSpPr/>
      </dsp:nvSpPr>
      <dsp:spPr>
        <a:xfrm>
          <a:off x="1434201" y="2963420"/>
          <a:ext cx="1751358" cy="45535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ESPECIES</a:t>
          </a:r>
        </a:p>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Todas</a:t>
          </a:r>
        </a:p>
      </dsp:txBody>
      <dsp:txXfrm>
        <a:off x="1434201" y="2963420"/>
        <a:ext cx="1751358" cy="455353"/>
      </dsp:txXfrm>
    </dsp:sp>
    <dsp:sp modelId="{99D19AED-FF64-4C68-8510-9F62B86CECDC}">
      <dsp:nvSpPr>
        <dsp:cNvPr id="0" name=""/>
        <dsp:cNvSpPr/>
      </dsp:nvSpPr>
      <dsp:spPr>
        <a:xfrm>
          <a:off x="1434201" y="3550247"/>
          <a:ext cx="1751358" cy="45535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ESPECIES</a:t>
          </a:r>
        </a:p>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Vulnerables</a:t>
          </a:r>
        </a:p>
      </dsp:txBody>
      <dsp:txXfrm>
        <a:off x="1434201" y="3550247"/>
        <a:ext cx="1751358" cy="455353"/>
      </dsp:txXfrm>
    </dsp:sp>
    <dsp:sp modelId="{8FBC2291-DAA9-4075-B2B4-3C325BF5971D}">
      <dsp:nvSpPr>
        <dsp:cNvPr id="0" name=""/>
        <dsp:cNvSpPr/>
      </dsp:nvSpPr>
      <dsp:spPr>
        <a:xfrm>
          <a:off x="1435056" y="4137073"/>
          <a:ext cx="1749648" cy="454908"/>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CÁMARAS TRAMPA</a:t>
          </a:r>
        </a:p>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30 Cámaras - 2 Grupos</a:t>
          </a:r>
        </a:p>
      </dsp:txBody>
      <dsp:txXfrm>
        <a:off x="1435056" y="4137073"/>
        <a:ext cx="1749648" cy="454908"/>
      </dsp:txXfrm>
    </dsp:sp>
    <dsp:sp modelId="{47287E5F-5373-435F-8A24-1A1508EC207F}">
      <dsp:nvSpPr>
        <dsp:cNvPr id="0" name=""/>
        <dsp:cNvSpPr/>
      </dsp:nvSpPr>
      <dsp:spPr>
        <a:xfrm>
          <a:off x="1872468" y="4723455"/>
          <a:ext cx="1874566" cy="469821"/>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PRESENCIAS</a:t>
          </a:r>
        </a:p>
      </dsp:txBody>
      <dsp:txXfrm>
        <a:off x="1872468" y="4723455"/>
        <a:ext cx="1874566" cy="469821"/>
      </dsp:txXfrm>
    </dsp:sp>
    <dsp:sp modelId="{0DE0CEB4-8F7F-43FE-AD8A-2E8A35454F43}">
      <dsp:nvSpPr>
        <dsp:cNvPr id="0" name=""/>
        <dsp:cNvSpPr/>
      </dsp:nvSpPr>
      <dsp:spPr>
        <a:xfrm>
          <a:off x="3166822" y="2361071"/>
          <a:ext cx="1450680" cy="470876"/>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NO IDENTIFICADOS</a:t>
          </a:r>
        </a:p>
        <a:p>
          <a:pPr lvl="0" algn="ctr" defTabSz="444500">
            <a:lnSpc>
              <a:spcPct val="90000"/>
            </a:lnSpc>
            <a:spcBef>
              <a:spcPct val="0"/>
            </a:spcBef>
            <a:spcAft>
              <a:spcPct val="35000"/>
            </a:spcAft>
          </a:pPr>
          <a:r>
            <a:rPr lang="es-CO" sz="1000" kern="1200">
              <a:ln/>
              <a:latin typeface="Arial" panose="020B0604020202020204" pitchFamily="34" charset="0"/>
              <a:cs typeface="Arial" panose="020B0604020202020204" pitchFamily="34" charset="0"/>
            </a:rPr>
            <a:t>SIN DATOS</a:t>
          </a:r>
        </a:p>
      </dsp:txBody>
      <dsp:txXfrm>
        <a:off x="3166822" y="2361071"/>
        <a:ext cx="1450680" cy="4708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26/04/2017</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smtClean="0"/>
              <a:t>CÓDIGO: SGC.DI.269       VERSIÓN: 1.0        DICIEMBRE 13 2011</a:t>
            </a:r>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26/04/2017</a:t>
            </a:fld>
            <a:endParaRPr lang="es-ES"/>
          </a:p>
        </p:txBody>
      </p:sp>
      <p:sp>
        <p:nvSpPr>
          <p:cNvPr id="4" name="3 Marcador de imagen de diapositiva"/>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smtClean="0"/>
              <a:t>CÓDIGO: SGC.DI.269       VERSIÓN: 1.0        DICIEMBRE 13 2011</a:t>
            </a:r>
            <a:endParaRPr lang="es-ES"/>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jp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extLst>
              <p:ext uri="{D42A27DB-BD31-4B8C-83A1-F6EECF244321}">
                <p14:modId xmlns:p14="http://schemas.microsoft.com/office/powerpoint/2010/main" val="2893143435"/>
              </p:ext>
            </p:extLst>
          </p:nvPr>
        </p:nvGraphicFramePr>
        <p:xfrm>
          <a:off x="-19050" y="798612"/>
          <a:ext cx="9163050" cy="5212600"/>
        </p:xfrm>
        <a:graphic>
          <a:graphicData uri="http://schemas.openxmlformats.org/presentationml/2006/ole">
            <mc:AlternateContent xmlns:mc="http://schemas.openxmlformats.org/markup-compatibility/2006">
              <mc:Choice xmlns:v="urn:schemas-microsoft-com:vml" Requires="v">
                <p:oleObj spid="_x0000_s1142" name="CorelDRAW" r:id="rId3" imgW="9168480" imgH="5375520" progId="">
                  <p:embed/>
                </p:oleObj>
              </mc:Choice>
              <mc:Fallback>
                <p:oleObj name="CorelDRAW" r:id="rId3" imgW="9168480" imgH="537552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98612"/>
                        <a:ext cx="9163050" cy="5212600"/>
                      </a:xfrm>
                      <a:prstGeom prst="rect">
                        <a:avLst/>
                      </a:prstGeom>
                      <a:noFill/>
                      <a:ln>
                        <a:noFill/>
                      </a:ln>
                      <a:effectLs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7"/>
            <a:ext cx="9144000" cy="1065213"/>
          </a:xfrm>
          <a:prstGeom prst="rect">
            <a:avLst/>
          </a:prstGeom>
          <a:noFill/>
          <a:ln w="9525">
            <a:solidFill>
              <a:schemeClr val="tx1"/>
            </a:solidFill>
            <a:miter lim="800000"/>
            <a:headEnd/>
            <a:tailEnd/>
          </a:ln>
        </p:spPr>
      </p:pic>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1521" y="42903"/>
            <a:ext cx="3092216" cy="798612"/>
          </a:xfrm>
          <a:prstGeom prst="rect">
            <a:avLst/>
          </a:prstGeom>
        </p:spPr>
      </p:pic>
      <p:pic>
        <p:nvPicPr>
          <p:cNvPr id="3" name="Imagen 2"/>
          <p:cNvPicPr>
            <a:picLocks noChangeAspect="1"/>
          </p:cNvPicPr>
          <p:nvPr userDrawn="1"/>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075290" y="0"/>
            <a:ext cx="1068710" cy="1068710"/>
          </a:xfrm>
          <a:prstGeom prst="rect">
            <a:avLst/>
          </a:prstGeom>
        </p:spPr>
      </p:pic>
      <p:sp>
        <p:nvSpPr>
          <p:cNvPr id="4" name="CuadroTexto 3"/>
          <p:cNvSpPr txBox="1"/>
          <p:nvPr userDrawn="1"/>
        </p:nvSpPr>
        <p:spPr>
          <a:xfrm>
            <a:off x="5284614" y="275394"/>
            <a:ext cx="2808312" cy="646331"/>
          </a:xfrm>
          <a:prstGeom prst="rect">
            <a:avLst/>
          </a:prstGeom>
          <a:noFill/>
        </p:spPr>
        <p:txBody>
          <a:bodyPr wrap="square" rtlCol="0">
            <a:spAutoFit/>
          </a:bodyPr>
          <a:lstStyle/>
          <a:p>
            <a:pPr algn="ctr"/>
            <a:r>
              <a:rPr lang="es-EC" sz="1800" dirty="0" smtClean="0">
                <a:effectLst>
                  <a:outerShdw blurRad="38100" dist="38100" dir="2700000" algn="tl">
                    <a:srgbClr val="000000">
                      <a:alpha val="43137"/>
                    </a:srgbClr>
                  </a:outerShdw>
                </a:effectLst>
                <a:latin typeface="Vivaldi" panose="03020602050506090804" pitchFamily="66" charset="0"/>
              </a:rPr>
              <a:t>Carrera de Ingeniería</a:t>
            </a:r>
            <a:r>
              <a:rPr lang="es-EC" sz="1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1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1800" dirty="0">
              <a:effectLst>
                <a:outerShdw blurRad="38100" dist="38100" dir="2700000" algn="tl">
                  <a:srgbClr val="000000">
                    <a:alpha val="43137"/>
                  </a:srgbClr>
                </a:outerShdw>
              </a:effectLst>
              <a:latin typeface="Vivaldi" panose="03020602050506090804" pitchFamily="66" charset="0"/>
            </a:endParaRPr>
          </a:p>
        </p:txBody>
      </p:sp>
      <p:sp>
        <p:nvSpPr>
          <p:cNvPr id="10" name="1 Título"/>
          <p:cNvSpPr>
            <a:spLocks noGrp="1"/>
          </p:cNvSpPr>
          <p:nvPr>
            <p:ph type="title"/>
          </p:nvPr>
        </p:nvSpPr>
        <p:spPr>
          <a:xfrm>
            <a:off x="1400108" y="2983986"/>
            <a:ext cx="7559916" cy="1362075"/>
          </a:xfrm>
          <a:prstGeom prst="rect">
            <a:avLst/>
          </a:prstGeom>
        </p:spPr>
        <p:txBody>
          <a:bodyPr anchor="t"/>
          <a:lstStyle>
            <a:lvl1pPr algn="l">
              <a:defRPr sz="4000" b="1" cap="all">
                <a:solidFill>
                  <a:srgbClr val="FF0000"/>
                </a:solidFill>
                <a:latin typeface="Century Schoolbook" panose="02040604050505020304" pitchFamily="18" charset="0"/>
              </a:defRPr>
            </a:lvl1pPr>
          </a:lstStyle>
          <a:p>
            <a:r>
              <a:rPr lang="es-ES" dirty="0" smtClean="0"/>
              <a:t>Haga clic para modificar el estilo de título del patrón</a:t>
            </a:r>
            <a:endParaRPr lang="es-ES" dirty="0"/>
          </a:p>
        </p:txBody>
      </p:sp>
      <p:sp>
        <p:nvSpPr>
          <p:cNvPr id="11" name="2 Marcador de texto"/>
          <p:cNvSpPr>
            <a:spLocks noGrp="1"/>
          </p:cNvSpPr>
          <p:nvPr>
            <p:ph type="body" idx="1"/>
          </p:nvPr>
        </p:nvSpPr>
        <p:spPr>
          <a:xfrm>
            <a:off x="1187624" y="1444943"/>
            <a:ext cx="7772400" cy="1500187"/>
          </a:xfrm>
          <a:prstGeom prst="rect">
            <a:avLst/>
          </a:prstGeom>
        </p:spPr>
        <p:txBody>
          <a:bodyPr anchor="b"/>
          <a:lstStyle>
            <a:lvl1pPr marL="0" indent="0">
              <a:buNone/>
              <a:defRPr sz="2000">
                <a:solidFill>
                  <a:schemeClr val="tx1"/>
                </a:solidFill>
                <a:latin typeface="High Tower Text" panose="02040502050506030303"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smtClean="0"/>
              <a:t>Haga clic para modificar el estilo de texto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673037"/>
            <a:ext cx="8229600" cy="1044852"/>
          </a:xfrm>
          <a:prstGeom prst="rect">
            <a:avLst/>
          </a:prstGeom>
        </p:spPr>
        <p:txBody>
          <a:bodyPr/>
          <a:lstStyle>
            <a:lvl1pPr>
              <a:defRPr>
                <a:solidFill>
                  <a:srgbClr val="FF0000"/>
                </a:solidFill>
                <a:latin typeface="Century Schoolbook" panose="02040604050505020304" pitchFamily="18" charset="0"/>
              </a:defRPr>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1988842"/>
            <a:ext cx="8229600" cy="4137323"/>
          </a:xfrm>
          <a:prstGeom prst="rect">
            <a:avLst/>
          </a:prstGeom>
        </p:spPr>
        <p:txBody>
          <a:bodyPr vert="eaVert"/>
          <a:lstStyle>
            <a:lvl1pPr>
              <a:defRPr>
                <a:solidFill>
                  <a:schemeClr val="tx1"/>
                </a:solidFill>
                <a:latin typeface="High Tower Text" panose="02040502050506030303" pitchFamily="18" charset="0"/>
              </a:defRPr>
            </a:lvl1pPr>
            <a:lvl2pPr>
              <a:defRPr>
                <a:solidFill>
                  <a:schemeClr val="tx1"/>
                </a:solidFill>
                <a:latin typeface="High Tower Text" panose="02040502050506030303" pitchFamily="18" charset="0"/>
              </a:defRPr>
            </a:lvl2pPr>
            <a:lvl3pPr>
              <a:defRPr>
                <a:solidFill>
                  <a:schemeClr val="tx1"/>
                </a:solidFill>
                <a:latin typeface="High Tower Text" panose="02040502050506030303" pitchFamily="18" charset="0"/>
              </a:defRPr>
            </a:lvl3pPr>
            <a:lvl4pPr>
              <a:defRPr>
                <a:solidFill>
                  <a:schemeClr val="tx1"/>
                </a:solidFill>
                <a:latin typeface="High Tower Text" panose="02040502050506030303" pitchFamily="18" charset="0"/>
              </a:defRPr>
            </a:lvl4pPr>
            <a:lvl5pPr>
              <a:defRPr>
                <a:solidFill>
                  <a:schemeClr val="tx1"/>
                </a:solidFill>
                <a:latin typeface="High Tower Text" panose="02040502050506030303" pitchFamily="18"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pic>
        <p:nvPicPr>
          <p:cNvPr id="4" name="Imagen 3"/>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5" name="CuadroTexto 4"/>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16923"/>
            <a:ext cx="2021582" cy="5232359"/>
          </a:xfrm>
          <a:prstGeom prst="rect">
            <a:avLst/>
          </a:prstGeom>
        </p:spPr>
        <p:txBody>
          <a:bodyPr vert="eaVert"/>
          <a:lstStyle>
            <a:lvl1pPr algn="l">
              <a:defRPr>
                <a:solidFill>
                  <a:srgbClr val="FF0000"/>
                </a:solidFill>
                <a:latin typeface="Century Schoolbook" panose="02040604050505020304" pitchFamily="18" charset="0"/>
              </a:defRPr>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1" y="716923"/>
            <a:ext cx="5915000" cy="5232359"/>
          </a:xfrm>
          <a:prstGeom prst="rect">
            <a:avLst/>
          </a:prstGeom>
        </p:spPr>
        <p:txBody>
          <a:bodyPr vert="eaVert"/>
          <a:lstStyle>
            <a:lvl1pPr>
              <a:defRPr>
                <a:solidFill>
                  <a:schemeClr val="tx1"/>
                </a:solidFill>
                <a:latin typeface="High Tower Text" panose="02040502050506030303" pitchFamily="18" charset="0"/>
              </a:defRPr>
            </a:lvl1pPr>
            <a:lvl2pPr>
              <a:defRPr>
                <a:solidFill>
                  <a:schemeClr val="tx1"/>
                </a:solidFill>
                <a:latin typeface="High Tower Text" panose="02040502050506030303" pitchFamily="18" charset="0"/>
              </a:defRPr>
            </a:lvl2pPr>
            <a:lvl3pPr>
              <a:defRPr>
                <a:solidFill>
                  <a:schemeClr val="tx1"/>
                </a:solidFill>
                <a:latin typeface="High Tower Text" panose="02040502050506030303" pitchFamily="18" charset="0"/>
              </a:defRPr>
            </a:lvl3pPr>
            <a:lvl4pPr>
              <a:defRPr>
                <a:solidFill>
                  <a:schemeClr val="tx1"/>
                </a:solidFill>
                <a:latin typeface="High Tower Text" panose="02040502050506030303" pitchFamily="18" charset="0"/>
              </a:defRPr>
            </a:lvl4pPr>
            <a:lvl5pPr>
              <a:defRPr>
                <a:solidFill>
                  <a:schemeClr val="tx1"/>
                </a:solidFill>
                <a:latin typeface="High Tower Text" panose="02040502050506030303" pitchFamily="18"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pic>
        <p:nvPicPr>
          <p:cNvPr id="4" name="Imagen 3"/>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5" name="CuadroTexto 4"/>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5" name="Imagen 4"/>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6" name="CuadroTexto 5"/>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3858"/>
            <a:ext cx="8229600" cy="4242306"/>
          </a:xfrm>
          <a:prstGeom prst="rect">
            <a:avLst/>
          </a:prstGeom>
        </p:spPr>
        <p:txBody>
          <a:bodyPr/>
          <a:lstStyle>
            <a:lvl1pPr>
              <a:defRPr>
                <a:solidFill>
                  <a:schemeClr val="tx1"/>
                </a:solidFill>
                <a:latin typeface="High Tower Text" panose="02040502050506030303" pitchFamily="18" charset="0"/>
              </a:defRPr>
            </a:lvl1pPr>
            <a:lvl2pPr>
              <a:defRPr>
                <a:solidFill>
                  <a:schemeClr val="tx1"/>
                </a:solidFill>
                <a:latin typeface="High Tower Text" panose="02040502050506030303" pitchFamily="18" charset="0"/>
              </a:defRPr>
            </a:lvl2pPr>
            <a:lvl3pPr>
              <a:defRPr>
                <a:solidFill>
                  <a:schemeClr val="tx1"/>
                </a:solidFill>
                <a:latin typeface="High Tower Text" panose="02040502050506030303" pitchFamily="18" charset="0"/>
              </a:defRPr>
            </a:lvl3pPr>
            <a:lvl4pPr>
              <a:defRPr>
                <a:solidFill>
                  <a:schemeClr val="tx1"/>
                </a:solidFill>
                <a:latin typeface="High Tower Text" panose="02040502050506030303" pitchFamily="18" charset="0"/>
              </a:defRPr>
            </a:lvl4pPr>
            <a:lvl5pPr>
              <a:defRPr>
                <a:solidFill>
                  <a:schemeClr val="tx1"/>
                </a:solidFill>
                <a:latin typeface="High Tower Text" panose="02040502050506030303" pitchFamily="18"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Título"/>
          <p:cNvSpPr>
            <a:spLocks noGrp="1"/>
          </p:cNvSpPr>
          <p:nvPr>
            <p:ph type="title"/>
          </p:nvPr>
        </p:nvSpPr>
        <p:spPr>
          <a:xfrm>
            <a:off x="442516" y="626964"/>
            <a:ext cx="8244284" cy="1073844"/>
          </a:xfrm>
          <a:prstGeom prst="rect">
            <a:avLst/>
          </a:prstGeom>
        </p:spPr>
        <p:txBody>
          <a:bodyPr/>
          <a:lstStyle>
            <a:lvl1pPr>
              <a:defRPr sz="3200">
                <a:solidFill>
                  <a:srgbClr val="FF0000"/>
                </a:solidFill>
                <a:latin typeface="Century Schoolbook" panose="02040604050505020304" pitchFamily="18" charset="0"/>
              </a:defRPr>
            </a:lvl1pPr>
          </a:lstStyle>
          <a:p>
            <a:r>
              <a:rPr lang="es-ES" dirty="0" smtClean="0"/>
              <a:t>Haga clic para modificar el estilo de título del patrón</a:t>
            </a:r>
            <a:endParaRPr lang="es-EC" dirty="0"/>
          </a:p>
        </p:txBody>
      </p:sp>
      <p:pic>
        <p:nvPicPr>
          <p:cNvPr id="5" name="Imagen 4"/>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6" name="CuadroTexto 5"/>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a:prstGeom prst="rect">
            <a:avLst/>
          </a:prstGeom>
        </p:spPr>
        <p:txBody>
          <a:bodyPr anchor="t"/>
          <a:lstStyle>
            <a:lvl1pPr algn="l">
              <a:defRPr sz="4000" b="1" cap="all">
                <a:solidFill>
                  <a:srgbClr val="FF0000"/>
                </a:solidFill>
                <a:latin typeface="Century Schoolbook" panose="02040604050505020304" pitchFamily="18" charset="0"/>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solidFill>
                <a:latin typeface="High Tower Text" panose="02040502050506030303"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smtClean="0"/>
              <a:t>Haga clic para modificar el estilo de texto del patrón</a:t>
            </a:r>
          </a:p>
        </p:txBody>
      </p:sp>
      <p:pic>
        <p:nvPicPr>
          <p:cNvPr id="4" name="Imagen 3"/>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5" name="CuadroTexto 4"/>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874"/>
            <a:ext cx="8229600" cy="1099407"/>
          </a:xfrm>
          <a:prstGeom prst="rect">
            <a:avLst/>
          </a:prstGeom>
        </p:spPr>
        <p:txBody>
          <a:bodyPr/>
          <a:lstStyle>
            <a:lvl1pPr>
              <a:defRPr>
                <a:solidFill>
                  <a:srgbClr val="FF0000"/>
                </a:solidFill>
                <a:latin typeface="Century Schoolbook" panose="02040604050505020304" pitchFamily="18" charset="0"/>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0" y="1772816"/>
            <a:ext cx="4038600" cy="4353347"/>
          </a:xfrm>
          <a:prstGeom prst="rect">
            <a:avLst/>
          </a:prstGeom>
        </p:spPr>
        <p:txBody>
          <a:bodyPr/>
          <a:lstStyle>
            <a:lvl1pPr>
              <a:defRPr sz="2800">
                <a:solidFill>
                  <a:schemeClr val="tx1"/>
                </a:solidFill>
                <a:latin typeface="High Tower Text" panose="02040502050506030303" pitchFamily="18" charset="0"/>
              </a:defRPr>
            </a:lvl1pPr>
            <a:lvl2pPr>
              <a:defRPr sz="2400">
                <a:solidFill>
                  <a:schemeClr val="tx1"/>
                </a:solidFill>
                <a:latin typeface="High Tower Text" panose="02040502050506030303" pitchFamily="18" charset="0"/>
              </a:defRPr>
            </a:lvl2pPr>
            <a:lvl3pPr>
              <a:defRPr sz="2000">
                <a:solidFill>
                  <a:schemeClr val="tx1"/>
                </a:solidFill>
                <a:latin typeface="High Tower Text" panose="02040502050506030303" pitchFamily="18" charset="0"/>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1772816"/>
            <a:ext cx="4038600" cy="4353347"/>
          </a:xfrm>
          <a:prstGeom prst="rect">
            <a:avLst/>
          </a:prstGeom>
        </p:spPr>
        <p:txBody>
          <a:bodyPr/>
          <a:lstStyle>
            <a:lvl1pPr>
              <a:defRPr sz="2800">
                <a:solidFill>
                  <a:schemeClr val="tx1"/>
                </a:solidFill>
                <a:latin typeface="High Tower Text" panose="02040502050506030303" pitchFamily="18" charset="0"/>
              </a:defRPr>
            </a:lvl1pPr>
            <a:lvl2pPr>
              <a:defRPr sz="2400">
                <a:solidFill>
                  <a:schemeClr val="tx1"/>
                </a:solidFill>
                <a:latin typeface="High Tower Text" panose="02040502050506030303" pitchFamily="18" charset="0"/>
              </a:defRPr>
            </a:lvl2pPr>
            <a:lvl3pPr>
              <a:defRPr sz="2000">
                <a:solidFill>
                  <a:schemeClr val="tx1"/>
                </a:solidFill>
                <a:latin typeface="High Tower Text" panose="02040502050506030303" pitchFamily="18" charset="0"/>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pic>
        <p:nvPicPr>
          <p:cNvPr id="5" name="Imagen 4"/>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6" name="CuadroTexto 5"/>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4372" y="608710"/>
            <a:ext cx="8229600" cy="1051005"/>
          </a:xfrm>
          <a:prstGeom prst="rect">
            <a:avLst/>
          </a:prstGeom>
        </p:spPr>
        <p:txBody>
          <a:bodyPr/>
          <a:lstStyle>
            <a:lvl1pPr>
              <a:defRPr>
                <a:solidFill>
                  <a:srgbClr val="FF0000"/>
                </a:solidFill>
                <a:latin typeface="Century Schoolbook" panose="02040604050505020304" pitchFamily="18" charset="0"/>
              </a:defRPr>
            </a:lvl1pPr>
          </a:lstStyle>
          <a:p>
            <a:r>
              <a:rPr lang="es-ES" dirty="0" smtClean="0"/>
              <a:t>Ingrese el título</a:t>
            </a:r>
            <a:endParaRPr lang="es-ES" dirty="0"/>
          </a:p>
        </p:txBody>
      </p:sp>
      <p:sp>
        <p:nvSpPr>
          <p:cNvPr id="3" name="2 Marcador de texto"/>
          <p:cNvSpPr>
            <a:spLocks noGrp="1"/>
          </p:cNvSpPr>
          <p:nvPr>
            <p:ph type="body" idx="1"/>
          </p:nvPr>
        </p:nvSpPr>
        <p:spPr>
          <a:xfrm>
            <a:off x="457200" y="1776505"/>
            <a:ext cx="4040188" cy="588270"/>
          </a:xfrm>
          <a:prstGeom prst="rect">
            <a:avLst/>
          </a:prstGeom>
        </p:spPr>
        <p:txBody>
          <a:bodyPr anchor="b"/>
          <a:lstStyle>
            <a:lvl1pPr marL="0" indent="0">
              <a:buNone/>
              <a:defRPr sz="2400" b="1">
                <a:solidFill>
                  <a:schemeClr val="tx1"/>
                </a:solidFill>
                <a:latin typeface="High Tower Text" panose="0204050205050603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492897"/>
            <a:ext cx="4040188" cy="3633267"/>
          </a:xfrm>
          <a:prstGeom prst="rect">
            <a:avLst/>
          </a:prstGeom>
        </p:spPr>
        <p:txBody>
          <a:bodyPr/>
          <a:lstStyle>
            <a:lvl1pPr>
              <a:defRPr sz="2400">
                <a:solidFill>
                  <a:schemeClr val="tx1"/>
                </a:solidFill>
                <a:latin typeface="High Tower Text" panose="02040502050506030303" pitchFamily="18" charset="0"/>
              </a:defRPr>
            </a:lvl1pPr>
            <a:lvl2pPr>
              <a:defRPr sz="2000">
                <a:solidFill>
                  <a:schemeClr val="tx1"/>
                </a:solidFill>
                <a:latin typeface="High Tower Text" panose="02040502050506030303" pitchFamily="18" charset="0"/>
              </a:defRPr>
            </a:lvl2pPr>
            <a:lvl3pPr>
              <a:defRPr sz="1800">
                <a:solidFill>
                  <a:schemeClr val="tx1"/>
                </a:solidFill>
                <a:latin typeface="High Tower Text" panose="02040502050506030303" pitchFamily="18" charset="0"/>
              </a:defRPr>
            </a:lvl3pPr>
            <a:lvl4pPr>
              <a:defRPr sz="1600">
                <a:solidFill>
                  <a:schemeClr val="tx1"/>
                </a:solidFill>
                <a:latin typeface="High Tower Text" panose="02040502050506030303" pitchFamily="18" charset="0"/>
              </a:defRPr>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645026" y="1776505"/>
            <a:ext cx="4041775" cy="588270"/>
          </a:xfrm>
          <a:prstGeom prst="rect">
            <a:avLst/>
          </a:prstGeom>
        </p:spPr>
        <p:txBody>
          <a:bodyPr anchor="b"/>
          <a:lstStyle>
            <a:lvl1pPr marL="0" indent="0">
              <a:buNone/>
              <a:defRPr sz="2400" b="1">
                <a:solidFill>
                  <a:schemeClr val="tx1"/>
                </a:solidFill>
                <a:latin typeface="High Tower Text" panose="0204050205050603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6" y="2492897"/>
            <a:ext cx="4041775" cy="3633267"/>
          </a:xfrm>
          <a:prstGeom prst="rect">
            <a:avLst/>
          </a:prstGeom>
        </p:spPr>
        <p:txBody>
          <a:bodyPr/>
          <a:lstStyle>
            <a:lvl1pPr>
              <a:defRPr sz="2400">
                <a:solidFill>
                  <a:schemeClr val="tx1"/>
                </a:solidFill>
                <a:latin typeface="High Tower Text" panose="02040502050506030303" pitchFamily="18" charset="0"/>
              </a:defRPr>
            </a:lvl1pPr>
            <a:lvl2pPr>
              <a:defRPr sz="2000">
                <a:solidFill>
                  <a:schemeClr val="tx1"/>
                </a:solidFill>
                <a:latin typeface="High Tower Text" panose="02040502050506030303" pitchFamily="18" charset="0"/>
              </a:defRPr>
            </a:lvl2pPr>
            <a:lvl3pPr>
              <a:defRPr sz="1800">
                <a:solidFill>
                  <a:schemeClr val="tx1"/>
                </a:solidFill>
                <a:latin typeface="High Tower Text" panose="02040502050506030303" pitchFamily="18" charset="0"/>
              </a:defRPr>
            </a:lvl3pPr>
            <a:lvl4pPr>
              <a:defRPr sz="1600">
                <a:solidFill>
                  <a:schemeClr val="tx1"/>
                </a:solidFill>
                <a:latin typeface="High Tower Text" panose="02040502050506030303" pitchFamily="18" charset="0"/>
              </a:defRPr>
            </a:lvl4pPr>
            <a:lvl5pPr>
              <a:defRPr sz="1600">
                <a:solidFill>
                  <a:schemeClr val="tx1"/>
                </a:solidFill>
                <a:latin typeface="High Tower Text" panose="02040502050506030303" pitchFamily="18" charset="0"/>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pic>
        <p:nvPicPr>
          <p:cNvPr id="7" name="Imagen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8" name="CuadroTexto 7"/>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78408" y="674059"/>
            <a:ext cx="8229600" cy="1143000"/>
          </a:xfrm>
          <a:prstGeom prst="rect">
            <a:avLst/>
          </a:prstGeom>
        </p:spPr>
        <p:txBody>
          <a:bodyPr/>
          <a:lstStyle>
            <a:lvl1pPr>
              <a:defRPr>
                <a:solidFill>
                  <a:srgbClr val="FF0000"/>
                </a:solidFill>
                <a:latin typeface="Century Schoolbook" panose="02040604050505020304" pitchFamily="18" charset="0"/>
              </a:defRPr>
            </a:lvl1pPr>
          </a:lstStyle>
          <a:p>
            <a:r>
              <a:rPr lang="es-ES" dirty="0" smtClean="0"/>
              <a:t>Haga clic para modificar el estilo de título del patrón</a:t>
            </a:r>
            <a:endParaRPr lang="es-ES" dirty="0"/>
          </a:p>
        </p:txBody>
      </p:sp>
      <p:pic>
        <p:nvPicPr>
          <p:cNvPr id="3" name="Imagen 2"/>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4" name="CuadroTexto 3"/>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3" name="CuadroTexto 2"/>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626964"/>
            <a:ext cx="2959848" cy="1001150"/>
          </a:xfrm>
          <a:prstGeom prst="rect">
            <a:avLst/>
          </a:prstGeom>
        </p:spPr>
        <p:txBody>
          <a:bodyPr anchor="b"/>
          <a:lstStyle>
            <a:lvl1pPr algn="l">
              <a:defRPr sz="2000" b="1">
                <a:solidFill>
                  <a:srgbClr val="FF0000"/>
                </a:solidFill>
                <a:latin typeface="Century Schoolbook" panose="02040604050505020304" pitchFamily="18"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626966"/>
            <a:ext cx="5029398" cy="5499199"/>
          </a:xfrm>
          <a:prstGeom prst="rect">
            <a:avLst/>
          </a:prstGeom>
        </p:spPr>
        <p:txBody>
          <a:bodyPr/>
          <a:lstStyle>
            <a:lvl1pPr>
              <a:defRPr sz="3200">
                <a:solidFill>
                  <a:schemeClr val="tx1"/>
                </a:solidFill>
                <a:latin typeface="High Tower Text" panose="02040502050506030303" pitchFamily="18" charset="0"/>
              </a:defRPr>
            </a:lvl1pPr>
            <a:lvl2pPr>
              <a:defRPr sz="2800">
                <a:solidFill>
                  <a:schemeClr val="tx1"/>
                </a:solidFill>
                <a:latin typeface="High Tower Text" panose="02040502050506030303" pitchFamily="18" charset="0"/>
              </a:defRPr>
            </a:lvl2pPr>
            <a:lvl3pPr>
              <a:defRPr sz="2400">
                <a:solidFill>
                  <a:schemeClr val="tx1"/>
                </a:solidFill>
                <a:latin typeface="High Tower Text" panose="02040502050506030303" pitchFamily="18" charset="0"/>
              </a:defRPr>
            </a:lvl3pPr>
            <a:lvl4pPr>
              <a:defRPr sz="2000">
                <a:solidFill>
                  <a:schemeClr val="tx1"/>
                </a:solidFill>
                <a:latin typeface="High Tower Text" panose="02040502050506030303" pitchFamily="18" charset="0"/>
              </a:defRPr>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01" y="1718752"/>
            <a:ext cx="2959848" cy="4407413"/>
          </a:xfrm>
          <a:prstGeom prst="rect">
            <a:avLst/>
          </a:prstGeom>
        </p:spPr>
        <p:txBody>
          <a:bodyPr/>
          <a:lstStyle>
            <a:lvl1pPr marL="0" indent="0">
              <a:buNone/>
              <a:defRPr sz="1400">
                <a:solidFill>
                  <a:schemeClr val="tx1"/>
                </a:solidFill>
                <a:latin typeface="High Tower Text" panose="0204050205050603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pic>
        <p:nvPicPr>
          <p:cNvPr id="5" name="Imagen 4"/>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6" name="CuadroTexto 5"/>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653136"/>
            <a:ext cx="5486400" cy="714202"/>
          </a:xfrm>
          <a:prstGeom prst="rect">
            <a:avLst/>
          </a:prstGeom>
        </p:spPr>
        <p:txBody>
          <a:bodyPr anchor="b"/>
          <a:lstStyle>
            <a:lvl1pPr algn="l">
              <a:defRPr sz="2000" b="1">
                <a:solidFill>
                  <a:srgbClr val="FF0000"/>
                </a:solidFill>
                <a:latin typeface="Century Schoolbook" panose="02040604050505020304" pitchFamily="18" charset="0"/>
              </a:defRPr>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612777"/>
            <a:ext cx="5486400" cy="4040361"/>
          </a:xfrm>
          <a:prstGeom prst="rect">
            <a:avLst/>
          </a:prstGeom>
        </p:spPr>
        <p:txBody>
          <a:bodyPr/>
          <a:lstStyle>
            <a:lvl1pPr marL="0" indent="0">
              <a:buNone/>
              <a:defRPr sz="3200">
                <a:solidFill>
                  <a:schemeClr val="tx1"/>
                </a:solidFill>
                <a:latin typeface="High Tower Text" panose="020405020505060303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1"/>
                </a:solidFill>
                <a:latin typeface="High Tower Text" panose="0204050205050603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pic>
        <p:nvPicPr>
          <p:cNvPr id="5" name="Imagen 4"/>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6" name="CuadroTexto 5"/>
          <p:cNvSpPr txBox="1"/>
          <p:nvPr userDrawn="1"/>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7"/>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p:nvSpPr>
        <p:spPr bwMode="auto">
          <a:xfrm rot="10800000" flipH="1">
            <a:off x="25401" y="6235700"/>
            <a:ext cx="6659563"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p:nvSpPr>
        <p:spPr bwMode="auto">
          <a:xfrm rot="10800000" flipH="1">
            <a:off x="25401" y="6283325"/>
            <a:ext cx="6659563"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pic>
        <p:nvPicPr>
          <p:cNvPr id="11" name="1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pic>
        <p:nvPicPr>
          <p:cNvPr id="12" name="Imagen 11"/>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0" y="15404"/>
            <a:ext cx="611560" cy="611560"/>
          </a:xfrm>
          <a:prstGeom prst="rect">
            <a:avLst/>
          </a:prstGeom>
        </p:spPr>
      </p:pic>
      <p:sp>
        <p:nvSpPr>
          <p:cNvPr id="13" name="CuadroTexto 12"/>
          <p:cNvSpPr txBox="1"/>
          <p:nvPr/>
        </p:nvSpPr>
        <p:spPr>
          <a:xfrm>
            <a:off x="492472" y="105361"/>
            <a:ext cx="1432694" cy="338554"/>
          </a:xfrm>
          <a:prstGeom prst="rect">
            <a:avLst/>
          </a:prstGeom>
          <a:noFill/>
        </p:spPr>
        <p:txBody>
          <a:bodyPr wrap="square" rtlCol="0">
            <a:spAutoFit/>
          </a:bodyPr>
          <a:lstStyle/>
          <a:p>
            <a:pPr algn="ctr"/>
            <a:r>
              <a:rPr lang="es-EC" sz="800" dirty="0" smtClean="0">
                <a:effectLst>
                  <a:outerShdw blurRad="38100" dist="38100" dir="2700000" algn="tl">
                    <a:srgbClr val="000000">
                      <a:alpha val="43137"/>
                    </a:srgbClr>
                  </a:outerShdw>
                </a:effectLst>
                <a:latin typeface="Vivaldi" panose="03020602050506090804" pitchFamily="66" charset="0"/>
              </a:rPr>
              <a:t>Carrera de Ingeniería</a:t>
            </a:r>
            <a:r>
              <a:rPr lang="es-EC" sz="800" baseline="0" dirty="0" smtClean="0">
                <a:effectLst>
                  <a:outerShdw blurRad="38100" dist="38100" dir="2700000" algn="tl">
                    <a:srgbClr val="000000">
                      <a:alpha val="43137"/>
                    </a:srgbClr>
                  </a:outerShdw>
                </a:effectLst>
                <a:latin typeface="Vivaldi" panose="03020602050506090804" pitchFamily="66" charset="0"/>
              </a:rPr>
              <a:t> Geográfica</a:t>
            </a:r>
          </a:p>
          <a:p>
            <a:pPr algn="ctr"/>
            <a:r>
              <a:rPr lang="es-EC" sz="800" baseline="0" dirty="0" smtClean="0">
                <a:effectLst>
                  <a:outerShdw blurRad="38100" dist="38100" dir="2700000" algn="tl">
                    <a:srgbClr val="000000">
                      <a:alpha val="43137"/>
                    </a:srgbClr>
                  </a:outerShdw>
                </a:effectLst>
                <a:latin typeface="Vivaldi" panose="03020602050506090804" pitchFamily="66" charset="0"/>
              </a:rPr>
              <a:t> y del Medio Ambiente</a:t>
            </a:r>
            <a:endParaRPr lang="es-EC" sz="800" dirty="0">
              <a:effectLst>
                <a:outerShdw blurRad="38100" dist="38100" dir="2700000" algn="tl">
                  <a:srgbClr val="000000">
                    <a:alpha val="43137"/>
                  </a:srgbClr>
                </a:outerShdw>
              </a:effectLst>
              <a:latin typeface="Vivaldi" panose="03020602050506090804" pitchFamily="66"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iming>
    <p:tnLst>
      <p:par>
        <p:cTn id="1" dur="indefinite" restart="never" nodeType="tmRoot"/>
      </p:par>
    </p:tnLst>
  </p:timing>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tmp"/></Relationships>
</file>

<file path=ppt/slides/_rels/slide13.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0469" y="1196752"/>
            <a:ext cx="6696744" cy="1362075"/>
          </a:xfrm>
        </p:spPr>
        <p:txBody>
          <a:bodyPr/>
          <a:lstStyle/>
          <a:p>
            <a:pPr algn="ctr">
              <a:lnSpc>
                <a:spcPct val="150000"/>
              </a:lnSpc>
            </a:pPr>
            <a:r>
              <a:rPr lang="es-ES" sz="1600" i="0" dirty="0" smtClean="0">
                <a:solidFill>
                  <a:schemeClr val="tx1"/>
                </a:solidFill>
                <a:effectLst/>
                <a:latin typeface="+mj-lt"/>
              </a:rPr>
              <a:t>“DETERMINACIÓN </a:t>
            </a:r>
            <a:r>
              <a:rPr lang="es-ES" sz="1600" i="0" dirty="0">
                <a:solidFill>
                  <a:schemeClr val="tx1"/>
                </a:solidFill>
                <a:effectLst/>
                <a:latin typeface="+mj-lt"/>
              </a:rPr>
              <a:t>DE ÁREAS DE INFLUENCIA DE ESPECIES VULNERABLES REGISTRADAS EN LAS CÁMARAS TRAMPA UBICADAS EN LA ESTACIÓN CIENTÍFICA YASUNÍ A TRAVÉS DE MODELOS GEOESTADÍSTICOS Y DE MÁXIMA ENTROPÍA”</a:t>
            </a:r>
            <a:endParaRPr lang="es-CO" sz="1600" i="0" dirty="0">
              <a:solidFill>
                <a:schemeClr val="tx1"/>
              </a:solidFill>
              <a:effectLst/>
              <a:latin typeface="+mj-lt"/>
            </a:endParaRPr>
          </a:p>
        </p:txBody>
      </p:sp>
      <p:sp>
        <p:nvSpPr>
          <p:cNvPr id="7" name="Rectángulo 6"/>
          <p:cNvSpPr/>
          <p:nvPr/>
        </p:nvSpPr>
        <p:spPr>
          <a:xfrm>
            <a:off x="1800469" y="5288767"/>
            <a:ext cx="6696744" cy="307777"/>
          </a:xfrm>
          <a:prstGeom prst="rect">
            <a:avLst/>
          </a:prstGeom>
        </p:spPr>
        <p:txBody>
          <a:bodyPr wrap="square">
            <a:spAutoFit/>
          </a:bodyPr>
          <a:lstStyle/>
          <a:p>
            <a:pPr algn="ctr"/>
            <a:r>
              <a:rPr lang="es-ES" sz="1400" b="1" dirty="0"/>
              <a:t> </a:t>
            </a:r>
            <a:r>
              <a:rPr lang="es-ES" sz="1400" b="1" dirty="0" err="1" smtClean="0"/>
              <a:t>SANGOLQUÍ</a:t>
            </a:r>
            <a:r>
              <a:rPr lang="es-CO" sz="1400" dirty="0"/>
              <a:t> </a:t>
            </a:r>
            <a:r>
              <a:rPr lang="es-CO" sz="1400" dirty="0" smtClean="0"/>
              <a:t>- </a:t>
            </a:r>
            <a:r>
              <a:rPr lang="es-ES" sz="1400" b="1" dirty="0" smtClean="0"/>
              <a:t>2017</a:t>
            </a:r>
            <a:endParaRPr lang="es-EC" sz="1400" i="1" dirty="0">
              <a:latin typeface="High Tower Text" panose="02040502050506030303" pitchFamily="18" charset="0"/>
            </a:endParaRPr>
          </a:p>
        </p:txBody>
      </p:sp>
      <p:sp>
        <p:nvSpPr>
          <p:cNvPr id="3" name="Rectángulo 2"/>
          <p:cNvSpPr/>
          <p:nvPr/>
        </p:nvSpPr>
        <p:spPr>
          <a:xfrm>
            <a:off x="1794360" y="3089690"/>
            <a:ext cx="6696744" cy="1668214"/>
          </a:xfrm>
          <a:prstGeom prst="rect">
            <a:avLst/>
          </a:prstGeom>
        </p:spPr>
        <p:txBody>
          <a:bodyPr wrap="square">
            <a:spAutoFit/>
          </a:bodyPr>
          <a:lstStyle/>
          <a:p>
            <a:pPr algn="ctr">
              <a:lnSpc>
                <a:spcPct val="150000"/>
              </a:lnSpc>
            </a:pPr>
            <a:r>
              <a:rPr lang="pt-BR" sz="1400" b="1" dirty="0" smtClean="0"/>
              <a:t>Autor</a:t>
            </a:r>
            <a:r>
              <a:rPr lang="pt-BR" sz="1400" b="1" dirty="0"/>
              <a:t>: Irene </a:t>
            </a:r>
            <a:r>
              <a:rPr lang="pt-BR" sz="1400" b="1" dirty="0" err="1"/>
              <a:t>Patricia</a:t>
            </a:r>
            <a:r>
              <a:rPr lang="pt-BR" sz="1400" b="1" dirty="0"/>
              <a:t> </a:t>
            </a:r>
            <a:r>
              <a:rPr lang="pt-BR" sz="1400" b="1" dirty="0" err="1"/>
              <a:t>Quishpe</a:t>
            </a:r>
            <a:r>
              <a:rPr lang="pt-BR" sz="1400" b="1" dirty="0"/>
              <a:t> </a:t>
            </a:r>
            <a:r>
              <a:rPr lang="pt-BR" sz="1400" b="1" dirty="0" err="1"/>
              <a:t>Iza</a:t>
            </a:r>
            <a:endParaRPr lang="pt-BR" sz="1400" b="1" dirty="0"/>
          </a:p>
          <a:p>
            <a:pPr algn="ctr">
              <a:lnSpc>
                <a:spcPct val="150000"/>
              </a:lnSpc>
            </a:pPr>
            <a:r>
              <a:rPr lang="es-CO" sz="1400" b="1" dirty="0"/>
              <a:t>Director del proyecto: Ing. Izar </a:t>
            </a:r>
            <a:r>
              <a:rPr lang="es-CO" sz="1400" b="1" dirty="0" err="1"/>
              <a:t>Sinde</a:t>
            </a:r>
            <a:r>
              <a:rPr lang="es-CO" sz="1400" b="1" dirty="0"/>
              <a:t> </a:t>
            </a:r>
            <a:r>
              <a:rPr lang="es-CO" sz="1400" b="1" dirty="0" err="1"/>
              <a:t>Gonzalez</a:t>
            </a:r>
            <a:r>
              <a:rPr lang="es-CO" sz="1400" b="1" dirty="0"/>
              <a:t>, Mg. </a:t>
            </a:r>
          </a:p>
          <a:p>
            <a:pPr algn="ctr">
              <a:lnSpc>
                <a:spcPct val="150000"/>
              </a:lnSpc>
            </a:pPr>
            <a:r>
              <a:rPr lang="es-CO" sz="1400" b="1" dirty="0"/>
              <a:t>Director de Carrera: Ing. Wilson Jácome, Mg.</a:t>
            </a:r>
          </a:p>
          <a:p>
            <a:pPr algn="ctr">
              <a:lnSpc>
                <a:spcPct val="150000"/>
              </a:lnSpc>
            </a:pPr>
            <a:r>
              <a:rPr lang="pt-BR" sz="1400" b="1" dirty="0"/>
              <a:t>Oponente designado: Ing. Ricardo </a:t>
            </a:r>
            <a:r>
              <a:rPr lang="pt-BR" sz="1400" b="1" dirty="0" err="1"/>
              <a:t>Pachacama</a:t>
            </a:r>
            <a:r>
              <a:rPr lang="pt-BR" sz="1400" b="1" dirty="0"/>
              <a:t>, Mg.</a:t>
            </a:r>
          </a:p>
          <a:p>
            <a:pPr algn="ctr">
              <a:lnSpc>
                <a:spcPct val="150000"/>
              </a:lnSpc>
            </a:pPr>
            <a:r>
              <a:rPr lang="es-CO" sz="1400" b="1" dirty="0"/>
              <a:t>Secretario académico: Dr. Marcelo Mejía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52736" y="714313"/>
            <a:ext cx="8444374" cy="738664"/>
          </a:xfrm>
          <a:prstGeom prst="rect">
            <a:avLst/>
          </a:prstGeom>
        </p:spPr>
        <p:txBody>
          <a:bodyPr wrap="square">
            <a:spAutoFit/>
          </a:bodyPr>
          <a:lstStyle/>
          <a:p>
            <a:r>
              <a:rPr lang="es-ES" sz="1400" dirty="0" err="1"/>
              <a:t>Sweets</a:t>
            </a:r>
            <a:r>
              <a:rPr lang="es-ES" sz="1400" dirty="0"/>
              <a:t> (1988) recomienda la siguiente interpretación para </a:t>
            </a:r>
            <a:r>
              <a:rPr lang="es-ES" sz="1400" dirty="0" err="1"/>
              <a:t>AUC</a:t>
            </a:r>
            <a:r>
              <a:rPr lang="es-ES" sz="1400" dirty="0"/>
              <a:t> para los modelos generados: </a:t>
            </a:r>
            <a:endParaRPr lang="es-ES" sz="1400" dirty="0" smtClean="0"/>
          </a:p>
          <a:p>
            <a:r>
              <a:rPr lang="es-ES" sz="1400" dirty="0" smtClean="0"/>
              <a:t>Excelente </a:t>
            </a:r>
            <a:r>
              <a:rPr lang="es-ES" sz="1400" dirty="0"/>
              <a:t>si el </a:t>
            </a:r>
            <a:r>
              <a:rPr lang="es-ES" sz="1400" dirty="0" err="1"/>
              <a:t>AUC</a:t>
            </a:r>
            <a:r>
              <a:rPr lang="es-ES" sz="1400" dirty="0"/>
              <a:t>&gt;0.90; Buena si 0.80&lt;</a:t>
            </a:r>
            <a:r>
              <a:rPr lang="es-ES" sz="1400" dirty="0" err="1"/>
              <a:t>AUC</a:t>
            </a:r>
            <a:r>
              <a:rPr lang="es-ES" sz="1400" dirty="0"/>
              <a:t>&lt;0.90; Aceptable si 0.70&lt;</a:t>
            </a:r>
            <a:r>
              <a:rPr lang="es-ES" sz="1400" dirty="0" err="1"/>
              <a:t>AUC</a:t>
            </a:r>
            <a:r>
              <a:rPr lang="es-ES" sz="1400" dirty="0"/>
              <a:t>&lt;0.80; Mala si 0.60&lt;</a:t>
            </a:r>
            <a:r>
              <a:rPr lang="es-ES" sz="1400" dirty="0" err="1"/>
              <a:t>AUC</a:t>
            </a:r>
            <a:r>
              <a:rPr lang="es-ES" sz="1400" dirty="0"/>
              <a:t>&lt;0.70; No válida si 0.50&lt;</a:t>
            </a:r>
            <a:r>
              <a:rPr lang="es-ES" sz="1400" dirty="0" err="1"/>
              <a:t>AUC</a:t>
            </a:r>
            <a:r>
              <a:rPr lang="es-ES" sz="1400" dirty="0"/>
              <a:t>&lt; 0.60</a:t>
            </a:r>
          </a:p>
        </p:txBody>
      </p:sp>
      <p:pic>
        <p:nvPicPr>
          <p:cNvPr id="9" name="Imagen 8"/>
          <p:cNvPicPr/>
          <p:nvPr/>
        </p:nvPicPr>
        <p:blipFill>
          <a:blip r:embed="rId2" cstate="print">
            <a:extLst>
              <a:ext uri="{28A0092B-C50C-407E-A947-70E740481C1C}">
                <a14:useLocalDpi xmlns:a14="http://schemas.microsoft.com/office/drawing/2010/main" val="0"/>
              </a:ext>
            </a:extLst>
          </a:blip>
          <a:stretch>
            <a:fillRect/>
          </a:stretch>
        </p:blipFill>
        <p:spPr>
          <a:xfrm>
            <a:off x="5807444" y="4375195"/>
            <a:ext cx="3115782" cy="2277153"/>
          </a:xfrm>
          <a:prstGeom prst="rect">
            <a:avLst/>
          </a:prstGeom>
        </p:spPr>
      </p:pic>
      <p:pic>
        <p:nvPicPr>
          <p:cNvPr id="10" name="Imagen 9"/>
          <p:cNvPicPr/>
          <p:nvPr/>
        </p:nvPicPr>
        <p:blipFill>
          <a:blip r:embed="rId3" cstate="print">
            <a:extLst>
              <a:ext uri="{28A0092B-C50C-407E-A947-70E740481C1C}">
                <a14:useLocalDpi xmlns:a14="http://schemas.microsoft.com/office/drawing/2010/main" val="0"/>
              </a:ext>
            </a:extLst>
          </a:blip>
          <a:stretch>
            <a:fillRect/>
          </a:stretch>
        </p:blipFill>
        <p:spPr>
          <a:xfrm>
            <a:off x="643867" y="4411173"/>
            <a:ext cx="3115782" cy="2277153"/>
          </a:xfrm>
          <a:prstGeom prst="rect">
            <a:avLst/>
          </a:prstGeom>
        </p:spPr>
      </p:pic>
      <p:pic>
        <p:nvPicPr>
          <p:cNvPr id="11" name="Imagen 10"/>
          <p:cNvPicPr/>
          <p:nvPr/>
        </p:nvPicPr>
        <p:blipFill>
          <a:blip r:embed="rId4">
            <a:extLst>
              <a:ext uri="{28A0092B-C50C-407E-A947-70E740481C1C}">
                <a14:useLocalDpi xmlns:a14="http://schemas.microsoft.com/office/drawing/2010/main" val="0"/>
              </a:ext>
            </a:extLst>
          </a:blip>
          <a:stretch>
            <a:fillRect/>
          </a:stretch>
        </p:blipFill>
        <p:spPr>
          <a:xfrm>
            <a:off x="206364" y="1718395"/>
            <a:ext cx="3990788" cy="2385257"/>
          </a:xfrm>
          <a:prstGeom prst="rect">
            <a:avLst/>
          </a:prstGeom>
        </p:spPr>
      </p:pic>
      <p:pic>
        <p:nvPicPr>
          <p:cNvPr id="12" name="Imagen 11"/>
          <p:cNvPicPr/>
          <p:nvPr/>
        </p:nvPicPr>
        <p:blipFill>
          <a:blip r:embed="rId5">
            <a:extLst>
              <a:ext uri="{28A0092B-C50C-407E-A947-70E740481C1C}">
                <a14:useLocalDpi xmlns:a14="http://schemas.microsoft.com/office/drawing/2010/main" val="0"/>
              </a:ext>
            </a:extLst>
          </a:blip>
          <a:stretch>
            <a:fillRect/>
          </a:stretch>
        </p:blipFill>
        <p:spPr>
          <a:xfrm>
            <a:off x="4906322" y="1718394"/>
            <a:ext cx="3990788" cy="2385257"/>
          </a:xfrm>
          <a:prstGeom prst="rect">
            <a:avLst/>
          </a:prstGeom>
        </p:spPr>
      </p:pic>
    </p:spTree>
    <p:extLst>
      <p:ext uri="{BB962C8B-B14F-4D97-AF65-F5344CB8AC3E}">
        <p14:creationId xmlns:p14="http://schemas.microsoft.com/office/powerpoint/2010/main" val="3820608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pPr algn="just"/>
            <a:r>
              <a:rPr lang="es-CO" sz="2800" i="1" dirty="0" smtClean="0">
                <a:solidFill>
                  <a:srgbClr val="006699"/>
                </a:solidFill>
                <a:effectLst>
                  <a:outerShdw blurRad="38100" dist="38100" dir="2700000" algn="tl">
                    <a:srgbClr val="000000">
                      <a:alpha val="43137"/>
                    </a:srgbClr>
                  </a:outerShdw>
                </a:effectLst>
                <a:latin typeface="Arial" panose="020B0604020202020204" pitchFamily="34" charset="0"/>
              </a:rPr>
              <a:t>Geoestadística</a:t>
            </a:r>
            <a:endParaRPr lang="es-ES" sz="2800" i="1" dirty="0">
              <a:solidFill>
                <a:srgbClr val="006699"/>
              </a:solidFill>
              <a:effectLst>
                <a:outerShdw blurRad="38100" dist="38100" dir="2700000" algn="tl">
                  <a:srgbClr val="000000">
                    <a:alpha val="43137"/>
                  </a:srgbClr>
                </a:outerShdw>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ángulo 3"/>
              <p:cNvSpPr/>
              <p:nvPr/>
            </p:nvSpPr>
            <p:spPr>
              <a:xfrm>
                <a:off x="467544" y="1256115"/>
                <a:ext cx="3456384" cy="1571456"/>
              </a:xfrm>
              <a:prstGeom prst="rect">
                <a:avLst/>
              </a:prstGeom>
            </p:spPr>
            <p:txBody>
              <a:bodyPr wrap="square">
                <a:spAutoFit/>
              </a:bodyPr>
              <a:lstStyle/>
              <a:p>
                <a:r>
                  <a:rPr lang="es-CO" sz="1400" dirty="0" smtClean="0"/>
                  <a:t>Índice de abundancia relativa </a:t>
                </a:r>
                <a:endParaRPr lang="es-ES" sz="1400" dirty="0"/>
              </a:p>
              <a:p>
                <a:pPr/>
                <a14:m>
                  <m:oMathPara xmlns:m="http://schemas.openxmlformats.org/officeDocument/2006/math">
                    <m:oMathParaPr>
                      <m:jc m:val="centerGroup"/>
                    </m:oMathParaPr>
                    <m:oMath xmlns:m="http://schemas.openxmlformats.org/officeDocument/2006/math">
                      <m:r>
                        <a:rPr lang="es-ES" sz="1400" i="1">
                          <a:effectLst/>
                          <a:latin typeface="Cambria Math" panose="02040503050406030204" pitchFamily="18" charset="0"/>
                          <a:ea typeface="Calibri" panose="020F0502020204030204" pitchFamily="34" charset="0"/>
                          <a:cs typeface="Times New Roman" panose="02020603050405020304" pitchFamily="18" charset="0"/>
                        </a:rPr>
                        <m:t>𝐼𝐴𝑅</m:t>
                      </m:r>
                      <m:r>
                        <a:rPr lang="es-ES" sz="1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ES" sz="1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S" sz="1400" i="1">
                              <a:effectLst/>
                              <a:latin typeface="Cambria Math" panose="02040503050406030204" pitchFamily="18" charset="0"/>
                              <a:ea typeface="Calibri" panose="020F0502020204030204" pitchFamily="34" charset="0"/>
                              <a:cs typeface="Times New Roman" panose="02020603050405020304" pitchFamily="18" charset="0"/>
                            </a:rPr>
                            <m:t>𝑁</m:t>
                          </m:r>
                        </m:num>
                        <m:den>
                          <m:r>
                            <a:rPr lang="es-ES" sz="1400" i="1">
                              <a:effectLst/>
                              <a:latin typeface="Cambria Math" panose="02040503050406030204" pitchFamily="18" charset="0"/>
                              <a:ea typeface="Calibri" panose="020F0502020204030204" pitchFamily="34" charset="0"/>
                              <a:cs typeface="Times New Roman" panose="02020603050405020304" pitchFamily="18" charset="0"/>
                            </a:rPr>
                            <m:t>𝐸𝑀</m:t>
                          </m:r>
                        </m:den>
                      </m:f>
                      <m:r>
                        <a:rPr lang="es-ES" sz="1400" i="1">
                          <a:effectLst/>
                          <a:latin typeface="Cambria Math" panose="02040503050406030204" pitchFamily="18" charset="0"/>
                          <a:ea typeface="Calibri" panose="020F0502020204030204" pitchFamily="34" charset="0"/>
                          <a:cs typeface="Times New Roman" panose="02020603050405020304" pitchFamily="18" charset="0"/>
                        </a:rPr>
                        <m:t>∗100</m:t>
                      </m:r>
                    </m:oMath>
                  </m:oMathPara>
                </a14:m>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p>
                <a:r>
                  <a:rPr lang="es-ES" sz="1400" dirty="0">
                    <a:effectLst/>
                    <a:latin typeface="Arial" panose="020B0604020202020204" pitchFamily="34" charset="0"/>
                    <a:ea typeface="Times New Roman" panose="02020603050405020304" pitchFamily="18" charset="0"/>
                    <a:cs typeface="Times New Roman" panose="02020603050405020304" pitchFamily="18" charset="0"/>
                  </a:rPr>
                  <a:t>Donde:</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s-ES" sz="1400" i="1">
                          <a:effectLst/>
                          <a:latin typeface="Cambria Math" panose="02040503050406030204" pitchFamily="18" charset="0"/>
                          <a:ea typeface="Calibri" panose="020F0502020204030204" pitchFamily="34" charset="0"/>
                          <a:cs typeface="Times New Roman" panose="02020603050405020304" pitchFamily="18" charset="0"/>
                        </a:rPr>
                        <m:t>𝑁</m:t>
                      </m:r>
                      <m:r>
                        <a:rPr lang="es-ES" sz="1400" i="1">
                          <a:effectLst/>
                          <a:latin typeface="Cambria Math" panose="02040503050406030204" pitchFamily="18" charset="0"/>
                          <a:ea typeface="Calibri" panose="020F0502020204030204" pitchFamily="34" charset="0"/>
                          <a:cs typeface="Times New Roman" panose="02020603050405020304" pitchFamily="18" charset="0"/>
                        </a:rPr>
                        <m:t>:</m:t>
                      </m:r>
                      <m:r>
                        <a:rPr lang="es-ES" sz="1400" i="1">
                          <a:effectLst/>
                          <a:latin typeface="Cambria Math" panose="02040503050406030204" pitchFamily="18" charset="0"/>
                          <a:ea typeface="Calibri" panose="020F0502020204030204" pitchFamily="34" charset="0"/>
                          <a:cs typeface="Times New Roman" panose="02020603050405020304" pitchFamily="18" charset="0"/>
                        </a:rPr>
                        <m:t>𝑛</m:t>
                      </m:r>
                      <m:r>
                        <a:rPr lang="es-ES" sz="1400" i="1">
                          <a:effectLst/>
                          <a:latin typeface="Cambria Math" panose="02040503050406030204" pitchFamily="18" charset="0"/>
                          <a:ea typeface="Calibri" panose="020F0502020204030204" pitchFamily="34" charset="0"/>
                          <a:cs typeface="Times New Roman" panose="02020603050405020304" pitchFamily="18" charset="0"/>
                        </a:rPr>
                        <m:t>ú</m:t>
                      </m:r>
                      <m:r>
                        <a:rPr lang="es-ES" sz="1400" i="1">
                          <a:effectLst/>
                          <a:latin typeface="Cambria Math" panose="02040503050406030204" pitchFamily="18" charset="0"/>
                          <a:ea typeface="Calibri" panose="020F0502020204030204" pitchFamily="34" charset="0"/>
                          <a:cs typeface="Times New Roman" panose="02020603050405020304" pitchFamily="18" charset="0"/>
                        </a:rPr>
                        <m:t>𝑚𝑒𝑟𝑜</m:t>
                      </m:r>
                      <m:r>
                        <a:rPr lang="es-ES" sz="1400" i="1">
                          <a:effectLst/>
                          <a:latin typeface="Cambria Math" panose="02040503050406030204" pitchFamily="18" charset="0"/>
                          <a:ea typeface="Calibri" panose="020F0502020204030204" pitchFamily="34" charset="0"/>
                          <a:cs typeface="Times New Roman" panose="02020603050405020304" pitchFamily="18" charset="0"/>
                        </a:rPr>
                        <m:t> </m:t>
                      </m:r>
                      <m:r>
                        <a:rPr lang="es-ES" sz="1400" i="1">
                          <a:effectLst/>
                          <a:latin typeface="Cambria Math" panose="02040503050406030204" pitchFamily="18" charset="0"/>
                          <a:ea typeface="Calibri" panose="020F0502020204030204" pitchFamily="34" charset="0"/>
                          <a:cs typeface="Times New Roman" panose="02020603050405020304" pitchFamily="18" charset="0"/>
                        </a:rPr>
                        <m:t>𝑡𝑜𝑡𝑎𝑙</m:t>
                      </m:r>
                      <m:r>
                        <a:rPr lang="es-ES" sz="1400" i="1">
                          <a:effectLst/>
                          <a:latin typeface="Cambria Math" panose="02040503050406030204" pitchFamily="18" charset="0"/>
                          <a:ea typeface="Calibri" panose="020F0502020204030204" pitchFamily="34" charset="0"/>
                          <a:cs typeface="Times New Roman" panose="02020603050405020304" pitchFamily="18" charset="0"/>
                        </a:rPr>
                        <m:t> </m:t>
                      </m:r>
                      <m:r>
                        <a:rPr lang="es-ES" sz="1400" i="1">
                          <a:effectLst/>
                          <a:latin typeface="Cambria Math" panose="02040503050406030204" pitchFamily="18" charset="0"/>
                          <a:ea typeface="Calibri" panose="020F0502020204030204" pitchFamily="34" charset="0"/>
                          <a:cs typeface="Times New Roman" panose="02020603050405020304" pitchFamily="18" charset="0"/>
                        </a:rPr>
                        <m:t>𝑑𝑒</m:t>
                      </m:r>
                      <m:r>
                        <a:rPr lang="es-ES" sz="1400" i="1">
                          <a:effectLst/>
                          <a:latin typeface="Cambria Math" panose="02040503050406030204" pitchFamily="18" charset="0"/>
                          <a:ea typeface="Calibri" panose="020F0502020204030204" pitchFamily="34" charset="0"/>
                          <a:cs typeface="Times New Roman" panose="02020603050405020304" pitchFamily="18" charset="0"/>
                        </a:rPr>
                        <m:t> </m:t>
                      </m:r>
                      <m:r>
                        <a:rPr lang="es-ES" sz="1400" i="1">
                          <a:effectLst/>
                          <a:latin typeface="Cambria Math" panose="02040503050406030204" pitchFamily="18" charset="0"/>
                          <a:ea typeface="Calibri" panose="020F0502020204030204" pitchFamily="34" charset="0"/>
                          <a:cs typeface="Times New Roman" panose="02020603050405020304" pitchFamily="18" charset="0"/>
                        </a:rPr>
                        <m:t>𝑓𝑜𝑡𝑜𝑔𝑟𝑎𝑓𝑖𝑎𝑠</m:t>
                      </m:r>
                    </m:oMath>
                  </m:oMathPara>
                </a14:m>
                <a:endParaRPr lang="es-CO" sz="1400" i="1" dirty="0" smtClean="0">
                  <a:effectLst/>
                  <a:latin typeface="Cambria Math" panose="02040503050406030204" pitchFamily="18"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s-ES" sz="1400" i="1">
                          <a:effectLst/>
                          <a:latin typeface="Cambria Math" panose="02040503050406030204" pitchFamily="18" charset="0"/>
                          <a:ea typeface="Calibri" panose="020F0502020204030204" pitchFamily="34" charset="0"/>
                          <a:cs typeface="Times New Roman" panose="02020603050405020304" pitchFamily="18" charset="0"/>
                        </a:rPr>
                        <m:t> </m:t>
                      </m:r>
                      <m:r>
                        <a:rPr lang="es-ES" sz="1400" i="1">
                          <a:effectLst/>
                          <a:latin typeface="Cambria Math" panose="02040503050406030204" pitchFamily="18" charset="0"/>
                          <a:ea typeface="Calibri" panose="020F0502020204030204" pitchFamily="34" charset="0"/>
                          <a:cs typeface="Times New Roman" panose="02020603050405020304" pitchFamily="18" charset="0"/>
                        </a:rPr>
                        <m:t>𝑖𝑛𝑑𝑒𝑝𝑒𝑛𝑑𝑖𝑒𝑛𝑡𝑒𝑠</m:t>
                      </m:r>
                    </m:oMath>
                  </m:oMathPara>
                </a14:m>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s-ES" sz="1400" i="1">
                          <a:effectLst/>
                          <a:latin typeface="Cambria Math" panose="02040503050406030204" pitchFamily="18" charset="0"/>
                          <a:ea typeface="Calibri" panose="020F0502020204030204" pitchFamily="34" charset="0"/>
                          <a:cs typeface="Times New Roman" panose="02020603050405020304" pitchFamily="18" charset="0"/>
                        </a:rPr>
                        <m:t>𝐸𝑀</m:t>
                      </m:r>
                      <m:r>
                        <a:rPr lang="es-ES" sz="1400" i="1">
                          <a:effectLst/>
                          <a:latin typeface="Cambria Math" panose="02040503050406030204" pitchFamily="18" charset="0"/>
                          <a:ea typeface="Calibri" panose="020F0502020204030204" pitchFamily="34" charset="0"/>
                          <a:cs typeface="Times New Roman" panose="02020603050405020304" pitchFamily="18" charset="0"/>
                        </a:rPr>
                        <m:t>:</m:t>
                      </m:r>
                      <m:r>
                        <a:rPr lang="es-ES" sz="1400" i="1">
                          <a:effectLst/>
                          <a:latin typeface="Cambria Math" panose="02040503050406030204" pitchFamily="18" charset="0"/>
                          <a:ea typeface="Calibri" panose="020F0502020204030204" pitchFamily="34" charset="0"/>
                          <a:cs typeface="Times New Roman" panose="02020603050405020304" pitchFamily="18" charset="0"/>
                        </a:rPr>
                        <m:t>𝑒𝑠𝑓𝑢𝑒𝑟𝑧𝑜</m:t>
                      </m:r>
                      <m:r>
                        <a:rPr lang="es-ES" sz="1400" i="1">
                          <a:effectLst/>
                          <a:latin typeface="Cambria Math" panose="02040503050406030204" pitchFamily="18" charset="0"/>
                          <a:ea typeface="Calibri" panose="020F0502020204030204" pitchFamily="34" charset="0"/>
                          <a:cs typeface="Times New Roman" panose="02020603050405020304" pitchFamily="18" charset="0"/>
                        </a:rPr>
                        <m:t> </m:t>
                      </m:r>
                      <m:r>
                        <a:rPr lang="es-ES" sz="1400" i="1">
                          <a:effectLst/>
                          <a:latin typeface="Cambria Math" panose="02040503050406030204" pitchFamily="18" charset="0"/>
                          <a:ea typeface="Calibri" panose="020F0502020204030204" pitchFamily="34" charset="0"/>
                          <a:cs typeface="Times New Roman" panose="02020603050405020304" pitchFamily="18" charset="0"/>
                        </a:rPr>
                        <m:t>𝑑𝑒</m:t>
                      </m:r>
                      <m:r>
                        <a:rPr lang="es-ES" sz="1400" i="1">
                          <a:effectLst/>
                          <a:latin typeface="Cambria Math" panose="02040503050406030204" pitchFamily="18" charset="0"/>
                          <a:ea typeface="Calibri" panose="020F0502020204030204" pitchFamily="34" charset="0"/>
                          <a:cs typeface="Times New Roman" panose="02020603050405020304" pitchFamily="18" charset="0"/>
                        </a:rPr>
                        <m:t> </m:t>
                      </m:r>
                      <m:r>
                        <a:rPr lang="es-ES" sz="1400" i="1">
                          <a:effectLst/>
                          <a:latin typeface="Cambria Math" panose="02040503050406030204" pitchFamily="18" charset="0"/>
                          <a:ea typeface="Calibri" panose="020F0502020204030204" pitchFamily="34" charset="0"/>
                          <a:cs typeface="Times New Roman" panose="02020603050405020304" pitchFamily="18" charset="0"/>
                        </a:rPr>
                        <m:t>𝑚𝑢𝑒𝑠𝑡𝑟𝑒𝑜</m:t>
                      </m:r>
                    </m:oMath>
                  </m:oMathPara>
                </a14:m>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467544" y="1256115"/>
                <a:ext cx="3456384" cy="1571456"/>
              </a:xfrm>
              <a:prstGeom prst="rect">
                <a:avLst/>
              </a:prstGeom>
              <a:blipFill rotWithShape="0">
                <a:blip r:embed="rId2"/>
                <a:stretch>
                  <a:fillRect l="-529" t="-775" b="-1163"/>
                </a:stretch>
              </a:blipFill>
            </p:spPr>
            <p:txBody>
              <a:bodyPr/>
              <a:lstStyle/>
              <a:p>
                <a:r>
                  <a:rPr lang="es-ES">
                    <a:noFill/>
                  </a:rPr>
                  <a:t> </a:t>
                </a:r>
              </a:p>
            </p:txBody>
          </p:sp>
        </mc:Fallback>
      </mc:AlternateContent>
      <p:pic>
        <p:nvPicPr>
          <p:cNvPr id="3074" name="Imagen 5" descr="Recorte de pantalla"/>
          <p:cNvPicPr>
            <a:picLocks noChangeAspect="1" noChangeArrowheads="1"/>
          </p:cNvPicPr>
          <p:nvPr/>
        </p:nvPicPr>
        <p:blipFill>
          <a:blip r:embed="rId3">
            <a:extLst>
              <a:ext uri="{28A0092B-C50C-407E-A947-70E740481C1C}">
                <a14:useLocalDpi xmlns:a14="http://schemas.microsoft.com/office/drawing/2010/main" val="0"/>
              </a:ext>
            </a:extLst>
          </a:blip>
          <a:srcRect l="2940" t="1756" r="798" b="5420"/>
          <a:stretch>
            <a:fillRect/>
          </a:stretch>
        </p:blipFill>
        <p:spPr bwMode="auto">
          <a:xfrm>
            <a:off x="4860032" y="1303871"/>
            <a:ext cx="1896633" cy="2144020"/>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4" descr="Recorte de pantalla"/>
          <p:cNvPicPr>
            <a:picLocks noChangeAspect="1" noChangeArrowheads="1"/>
          </p:cNvPicPr>
          <p:nvPr/>
        </p:nvPicPr>
        <p:blipFill>
          <a:blip r:embed="rId4">
            <a:extLst>
              <a:ext uri="{28A0092B-C50C-407E-A947-70E740481C1C}">
                <a14:useLocalDpi xmlns:a14="http://schemas.microsoft.com/office/drawing/2010/main" val="0"/>
              </a:ext>
            </a:extLst>
          </a:blip>
          <a:srcRect l="3168" t="1503" r="2892" b="5106"/>
          <a:stretch>
            <a:fillRect/>
          </a:stretch>
        </p:blipFill>
        <p:spPr bwMode="auto">
          <a:xfrm>
            <a:off x="6982221" y="1307319"/>
            <a:ext cx="1874143" cy="21440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8" name="Rectangle 5"/>
          <p:cNvSpPr>
            <a:spLocks noChangeArrowheads="1"/>
          </p:cNvSpPr>
          <p:nvPr/>
        </p:nvSpPr>
        <p:spPr bwMode="auto">
          <a:xfrm>
            <a:off x="5885270" y="3342501"/>
            <a:ext cx="174278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ES" sz="900" b="1" i="0" u="none" strike="noStrike" cap="none" normalizeH="0" baseline="0" dirty="0" smtClean="0" bmk="_Toc476095902">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Diagrama de Caja preliminar</a:t>
            </a:r>
            <a:endParaRPr kumimoji="0" lang="es-CO" altLang="es-ES" sz="1600" b="0" i="0" u="none" strike="noStrike" cap="none" normalizeH="0" baseline="0" dirty="0" smtClean="0">
              <a:ln>
                <a:noFill/>
              </a:ln>
              <a:solidFill>
                <a:schemeClr val="tx1"/>
              </a:solidFill>
              <a:effectLst/>
              <a:latin typeface="Arial" panose="020B0604020202020204" pitchFamily="34" charset="0"/>
            </a:endParaRPr>
          </a:p>
        </p:txBody>
      </p:sp>
      <p:sp>
        <p:nvSpPr>
          <p:cNvPr id="11" name="Rectángulo 10"/>
          <p:cNvSpPr/>
          <p:nvPr/>
        </p:nvSpPr>
        <p:spPr>
          <a:xfrm>
            <a:off x="5501353" y="4036400"/>
            <a:ext cx="3013086" cy="1600438"/>
          </a:xfrm>
          <a:prstGeom prst="rect">
            <a:avLst/>
          </a:prstGeom>
        </p:spPr>
        <p:txBody>
          <a:bodyPr wrap="square">
            <a:spAutoFit/>
          </a:bodyPr>
          <a:lstStyle/>
          <a:p>
            <a:r>
              <a:rPr lang="es-ES" sz="1400" i="1" dirty="0"/>
              <a:t>Tapirus </a:t>
            </a:r>
            <a:r>
              <a:rPr lang="es-ES" sz="1400" i="1" dirty="0" smtClean="0"/>
              <a:t>terrestris: </a:t>
            </a:r>
            <a:r>
              <a:rPr lang="es-CO" sz="1400" dirty="0" smtClean="0"/>
              <a:t>55 datos</a:t>
            </a:r>
          </a:p>
          <a:p>
            <a:r>
              <a:rPr lang="es-CO" sz="1400" dirty="0" smtClean="0"/>
              <a:t>50 Puntos – modelamiento (90%)</a:t>
            </a:r>
          </a:p>
          <a:p>
            <a:r>
              <a:rPr lang="es-CO" sz="1400" dirty="0" smtClean="0"/>
              <a:t>5 </a:t>
            </a:r>
            <a:r>
              <a:rPr lang="es-CO" sz="1400" dirty="0"/>
              <a:t>Puntos </a:t>
            </a:r>
            <a:r>
              <a:rPr lang="es-CO" sz="1400" dirty="0" smtClean="0"/>
              <a:t>– validación (10</a:t>
            </a:r>
            <a:r>
              <a:rPr lang="es-CO" sz="1400" dirty="0"/>
              <a:t>%)</a:t>
            </a:r>
            <a:endParaRPr lang="es-CO" sz="1400" dirty="0" smtClean="0"/>
          </a:p>
          <a:p>
            <a:endParaRPr lang="es-CO" sz="1400" i="1" dirty="0" smtClean="0"/>
          </a:p>
          <a:p>
            <a:r>
              <a:rPr lang="es-CO" sz="1400" i="1" dirty="0" smtClean="0"/>
              <a:t>Tayassu pecari: </a:t>
            </a:r>
            <a:r>
              <a:rPr lang="es-CO" sz="1400" dirty="0" smtClean="0"/>
              <a:t>53 datos</a:t>
            </a:r>
          </a:p>
          <a:p>
            <a:r>
              <a:rPr lang="es-CO" sz="1400" dirty="0" smtClean="0"/>
              <a:t>48 </a:t>
            </a:r>
            <a:r>
              <a:rPr lang="es-CO" sz="1400" dirty="0"/>
              <a:t>Puntos </a:t>
            </a:r>
            <a:r>
              <a:rPr lang="es-CO" sz="1400" dirty="0" smtClean="0"/>
              <a:t>– modelamiento </a:t>
            </a:r>
            <a:r>
              <a:rPr lang="es-CO" sz="1400" dirty="0"/>
              <a:t>(90%)</a:t>
            </a:r>
          </a:p>
          <a:p>
            <a:r>
              <a:rPr lang="es-CO" sz="1400" dirty="0"/>
              <a:t>5 Puntos </a:t>
            </a:r>
            <a:r>
              <a:rPr lang="es-CO" sz="1400" dirty="0" smtClean="0"/>
              <a:t>– validación (10</a:t>
            </a:r>
            <a:r>
              <a:rPr lang="es-CO" sz="1400" dirty="0"/>
              <a:t>%)</a:t>
            </a:r>
          </a:p>
        </p:txBody>
      </p:sp>
      <p:pic>
        <p:nvPicPr>
          <p:cNvPr id="9" name="Imagen 8"/>
          <p:cNvPicPr>
            <a:picLocks noChangeAspect="1"/>
          </p:cNvPicPr>
          <p:nvPr/>
        </p:nvPicPr>
        <p:blipFill rotWithShape="1">
          <a:blip r:embed="rId5"/>
          <a:srcRect l="21221" t="17749" r="21073" b="53937"/>
          <a:stretch/>
        </p:blipFill>
        <p:spPr>
          <a:xfrm>
            <a:off x="269879" y="2924944"/>
            <a:ext cx="4446137" cy="1226534"/>
          </a:xfrm>
          <a:prstGeom prst="rect">
            <a:avLst/>
          </a:prstGeom>
        </p:spPr>
      </p:pic>
      <p:pic>
        <p:nvPicPr>
          <p:cNvPr id="10" name="Imagen 9"/>
          <p:cNvPicPr>
            <a:picLocks noChangeAspect="1"/>
          </p:cNvPicPr>
          <p:nvPr/>
        </p:nvPicPr>
        <p:blipFill rotWithShape="1">
          <a:blip r:embed="rId6"/>
          <a:srcRect l="21220" t="29301" r="16556" b="28344"/>
          <a:stretch/>
        </p:blipFill>
        <p:spPr>
          <a:xfrm>
            <a:off x="269879" y="4437111"/>
            <a:ext cx="4590153" cy="1756641"/>
          </a:xfrm>
          <a:prstGeom prst="rect">
            <a:avLst/>
          </a:prstGeom>
        </p:spPr>
      </p:pic>
    </p:spTree>
    <p:extLst>
      <p:ext uri="{BB962C8B-B14F-4D97-AF65-F5344CB8AC3E}">
        <p14:creationId xmlns:p14="http://schemas.microsoft.com/office/powerpoint/2010/main" val="300979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pPr algn="just"/>
            <a:r>
              <a:rPr lang="es-CO" sz="2800" i="1" dirty="0" smtClean="0">
                <a:solidFill>
                  <a:srgbClr val="006699"/>
                </a:solidFill>
                <a:effectLst>
                  <a:outerShdw blurRad="38100" dist="38100" dir="2700000" algn="tl">
                    <a:srgbClr val="000000">
                      <a:alpha val="43137"/>
                    </a:srgbClr>
                  </a:outerShdw>
                </a:effectLst>
                <a:latin typeface="Arial" panose="020B0604020202020204" pitchFamily="34" charset="0"/>
              </a:rPr>
              <a:t>Etapas de la Geoestadística</a:t>
            </a:r>
            <a:endParaRPr lang="es-ES" sz="2800" i="1" dirty="0">
              <a:solidFill>
                <a:srgbClr val="006699"/>
              </a:solidFill>
              <a:effectLst>
                <a:outerShdw blurRad="38100" dist="38100" dir="2700000" algn="tl">
                  <a:srgbClr val="000000">
                    <a:alpha val="43137"/>
                  </a:srgbClr>
                </a:outerShdw>
              </a:effectLst>
              <a:latin typeface="Arial" panose="020B0604020202020204" pitchFamily="34" charset="0"/>
            </a:endParaRPr>
          </a:p>
        </p:txBody>
      </p:sp>
      <p:sp>
        <p:nvSpPr>
          <p:cNvPr id="8" name="Rectángulo 7"/>
          <p:cNvSpPr/>
          <p:nvPr/>
        </p:nvSpPr>
        <p:spPr>
          <a:xfrm>
            <a:off x="251520" y="1333491"/>
            <a:ext cx="2740879" cy="369332"/>
          </a:xfrm>
          <a:prstGeom prst="rect">
            <a:avLst/>
          </a:prstGeom>
        </p:spPr>
        <p:txBody>
          <a:bodyPr wrap="none">
            <a:spAutoFit/>
          </a:bodyPr>
          <a:lstStyle/>
          <a:p>
            <a:r>
              <a:rPr lang="es-ES" b="1"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1. Análisis </a:t>
            </a:r>
            <a:r>
              <a:rPr lang="es-ES" b="1" dirty="0">
                <a:solidFill>
                  <a:srgbClr val="00B050"/>
                </a:solidFill>
                <a:latin typeface="Arial" panose="020B0604020202020204" pitchFamily="34" charset="0"/>
                <a:ea typeface="Times New Roman" panose="02020603050405020304" pitchFamily="18" charset="0"/>
                <a:cs typeface="Arial" panose="020B0604020202020204" pitchFamily="34" charset="0"/>
              </a:rPr>
              <a:t>Exploratorio</a:t>
            </a:r>
            <a:endParaRPr lang="es-ES" dirty="0">
              <a:solidFill>
                <a:srgbClr val="00B050"/>
              </a:solidFill>
            </a:endParaRPr>
          </a:p>
        </p:txBody>
      </p:sp>
      <p:pic>
        <p:nvPicPr>
          <p:cNvPr id="11" name="Imagen 10"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40" y="4595075"/>
            <a:ext cx="4211439" cy="1656184"/>
          </a:xfrm>
          <a:prstGeom prst="rect">
            <a:avLst/>
          </a:prstGeom>
        </p:spPr>
      </p:pic>
      <p:pic>
        <p:nvPicPr>
          <p:cNvPr id="12" name="Imagen 11"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143908"/>
            <a:ext cx="3067727" cy="2058808"/>
          </a:xfrm>
          <a:prstGeom prst="rect">
            <a:avLst/>
          </a:prstGeom>
        </p:spPr>
      </p:pic>
      <p:pic>
        <p:nvPicPr>
          <p:cNvPr id="13" name="Imagen 1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8734" y="3202716"/>
            <a:ext cx="3566466" cy="2894604"/>
          </a:xfrm>
          <a:prstGeom prst="rect">
            <a:avLst/>
          </a:prstGeom>
        </p:spPr>
      </p:pic>
      <p:pic>
        <p:nvPicPr>
          <p:cNvPr id="4" name="Imagen 3"/>
          <p:cNvPicPr>
            <a:picLocks noChangeAspect="1"/>
          </p:cNvPicPr>
          <p:nvPr/>
        </p:nvPicPr>
        <p:blipFill rotWithShape="1">
          <a:blip r:embed="rId5"/>
          <a:srcRect l="22882" t="15629" r="16454" b="18500"/>
          <a:stretch/>
        </p:blipFill>
        <p:spPr>
          <a:xfrm>
            <a:off x="184840" y="1772815"/>
            <a:ext cx="4891216" cy="2822259"/>
          </a:xfrm>
          <a:prstGeom prst="rect">
            <a:avLst/>
          </a:prstGeom>
        </p:spPr>
      </p:pic>
      <p:sp>
        <p:nvSpPr>
          <p:cNvPr id="5" name="CuadroTexto 4"/>
          <p:cNvSpPr txBox="1"/>
          <p:nvPr/>
        </p:nvSpPr>
        <p:spPr>
          <a:xfrm>
            <a:off x="6141867" y="2995800"/>
            <a:ext cx="1800200" cy="230832"/>
          </a:xfrm>
          <a:prstGeom prst="rect">
            <a:avLst/>
          </a:prstGeom>
          <a:solidFill>
            <a:schemeClr val="bg1"/>
          </a:solidFill>
        </p:spPr>
        <p:txBody>
          <a:bodyPr wrap="square" rtlCol="0">
            <a:spAutoFit/>
          </a:bodyPr>
          <a:lstStyle/>
          <a:p>
            <a:r>
              <a:rPr lang="es-CO" sz="900" b="1" dirty="0" smtClean="0">
                <a:latin typeface="+mj-lt"/>
              </a:rPr>
              <a:t>Diagrama de Caja del AIR</a:t>
            </a:r>
            <a:endParaRPr lang="es-ES" sz="900" b="1" dirty="0">
              <a:latin typeface="+mj-lt"/>
            </a:endParaRPr>
          </a:p>
        </p:txBody>
      </p:sp>
      <p:sp>
        <p:nvSpPr>
          <p:cNvPr id="14" name="CuadroTexto 13"/>
          <p:cNvSpPr txBox="1"/>
          <p:nvPr/>
        </p:nvSpPr>
        <p:spPr>
          <a:xfrm>
            <a:off x="1439537" y="5974209"/>
            <a:ext cx="1525357" cy="230832"/>
          </a:xfrm>
          <a:prstGeom prst="rect">
            <a:avLst/>
          </a:prstGeom>
          <a:solidFill>
            <a:schemeClr val="bg1"/>
          </a:solidFill>
        </p:spPr>
        <p:txBody>
          <a:bodyPr wrap="square" rtlCol="0">
            <a:spAutoFit/>
          </a:bodyPr>
          <a:lstStyle/>
          <a:p>
            <a:r>
              <a:rPr lang="es-CO" sz="900" b="1" dirty="0" smtClean="0">
                <a:latin typeface="+mj-lt"/>
              </a:rPr>
              <a:t>Histograma del AIR</a:t>
            </a:r>
            <a:endParaRPr lang="es-ES" sz="900" b="1" dirty="0">
              <a:latin typeface="+mj-lt"/>
            </a:endParaRPr>
          </a:p>
        </p:txBody>
      </p:sp>
      <p:sp>
        <p:nvSpPr>
          <p:cNvPr id="15" name="CuadroTexto 14"/>
          <p:cNvSpPr txBox="1"/>
          <p:nvPr/>
        </p:nvSpPr>
        <p:spPr>
          <a:xfrm>
            <a:off x="5729150" y="4399533"/>
            <a:ext cx="2481618" cy="230832"/>
          </a:xfrm>
          <a:prstGeom prst="rect">
            <a:avLst/>
          </a:prstGeom>
          <a:solidFill>
            <a:schemeClr val="bg1"/>
          </a:solidFill>
        </p:spPr>
        <p:txBody>
          <a:bodyPr wrap="square" rtlCol="0">
            <a:spAutoFit/>
          </a:bodyPr>
          <a:lstStyle/>
          <a:p>
            <a:r>
              <a:rPr lang="es-CO" sz="900" b="1" dirty="0" smtClean="0">
                <a:latin typeface="+mj-lt"/>
              </a:rPr>
              <a:t>Gráfico de dispersión – </a:t>
            </a:r>
            <a:r>
              <a:rPr lang="es-CO" sz="900" b="1" i="1" dirty="0" smtClean="0">
                <a:latin typeface="+mj-lt"/>
              </a:rPr>
              <a:t>Tapirus terrestris </a:t>
            </a:r>
            <a:endParaRPr lang="es-ES" sz="900" b="1" i="1" dirty="0">
              <a:latin typeface="+mj-lt"/>
            </a:endParaRPr>
          </a:p>
        </p:txBody>
      </p:sp>
      <p:sp>
        <p:nvSpPr>
          <p:cNvPr id="16" name="CuadroTexto 15"/>
          <p:cNvSpPr txBox="1"/>
          <p:nvPr/>
        </p:nvSpPr>
        <p:spPr>
          <a:xfrm>
            <a:off x="5801158" y="5949280"/>
            <a:ext cx="2481618" cy="230832"/>
          </a:xfrm>
          <a:prstGeom prst="rect">
            <a:avLst/>
          </a:prstGeom>
          <a:solidFill>
            <a:schemeClr val="bg1"/>
          </a:solidFill>
        </p:spPr>
        <p:txBody>
          <a:bodyPr wrap="square" rtlCol="0">
            <a:spAutoFit/>
          </a:bodyPr>
          <a:lstStyle/>
          <a:p>
            <a:r>
              <a:rPr lang="es-CO" sz="900" b="1" dirty="0" smtClean="0">
                <a:latin typeface="+mj-lt"/>
              </a:rPr>
              <a:t>Gráfico de dispersión – </a:t>
            </a:r>
            <a:r>
              <a:rPr lang="es-CO" sz="900" b="1" i="1" dirty="0" smtClean="0">
                <a:latin typeface="+mj-lt"/>
              </a:rPr>
              <a:t>Tayassu pecari </a:t>
            </a:r>
            <a:endParaRPr lang="es-ES" sz="900" b="1" i="1" dirty="0">
              <a:latin typeface="+mj-lt"/>
            </a:endParaRPr>
          </a:p>
        </p:txBody>
      </p:sp>
    </p:spTree>
    <p:extLst>
      <p:ext uri="{BB962C8B-B14F-4D97-AF65-F5344CB8AC3E}">
        <p14:creationId xmlns:p14="http://schemas.microsoft.com/office/powerpoint/2010/main" val="580872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84840" y="809945"/>
            <a:ext cx="2663934" cy="369332"/>
          </a:xfrm>
          <a:prstGeom prst="rect">
            <a:avLst/>
          </a:prstGeom>
        </p:spPr>
        <p:txBody>
          <a:bodyPr wrap="none">
            <a:spAutoFit/>
          </a:bodyPr>
          <a:lstStyle/>
          <a:p>
            <a:r>
              <a:rPr lang="es-ES" b="1"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2. Análisis </a:t>
            </a:r>
            <a:r>
              <a:rPr lang="es-ES" b="1" dirty="0">
                <a:solidFill>
                  <a:srgbClr val="00B050"/>
                </a:solidFill>
                <a:latin typeface="Arial" panose="020B0604020202020204" pitchFamily="34" charset="0"/>
                <a:ea typeface="Times New Roman" panose="02020603050405020304" pitchFamily="18" charset="0"/>
                <a:cs typeface="Arial" panose="020B0604020202020204" pitchFamily="34" charset="0"/>
              </a:rPr>
              <a:t>Estructural </a:t>
            </a:r>
            <a:endParaRPr lang="es-ES" dirty="0">
              <a:solidFill>
                <a:srgbClr val="00B050"/>
              </a:solidFill>
            </a:endParaRPr>
          </a:p>
        </p:txBody>
      </p:sp>
      <p:sp>
        <p:nvSpPr>
          <p:cNvPr id="2" name="Rectángulo 1"/>
          <p:cNvSpPr/>
          <p:nvPr/>
        </p:nvSpPr>
        <p:spPr>
          <a:xfrm>
            <a:off x="214744" y="3065682"/>
            <a:ext cx="3091016" cy="738664"/>
          </a:xfrm>
          <a:prstGeom prst="rect">
            <a:avLst/>
          </a:prstGeom>
        </p:spPr>
        <p:txBody>
          <a:bodyPr wrap="square">
            <a:spAutoFit/>
          </a:bodyPr>
          <a:lstStyle/>
          <a:p>
            <a:pPr lvl="0" algn="just"/>
            <a:r>
              <a:rPr lang="es-ES" sz="1400" dirty="0">
                <a:latin typeface="Arial" panose="020B0604020202020204" pitchFamily="34" charset="0"/>
                <a:ea typeface="Calibri" panose="020F0502020204030204" pitchFamily="34" charset="0"/>
                <a:cs typeface="Times New Roman" panose="02020603050405020304" pitchFamily="18" charset="0"/>
              </a:rPr>
              <a:t>Tamaño del </a:t>
            </a:r>
            <a:r>
              <a:rPr lang="es-ES" sz="1400" dirty="0" err="1">
                <a:latin typeface="Arial" panose="020B0604020202020204" pitchFamily="34" charset="0"/>
                <a:ea typeface="Calibri" panose="020F0502020204030204" pitchFamily="34" charset="0"/>
                <a:cs typeface="Times New Roman" panose="02020603050405020304" pitchFamily="18" charset="0"/>
              </a:rPr>
              <a:t>lag</a:t>
            </a:r>
            <a:r>
              <a:rPr lang="es-ES" sz="1400" dirty="0">
                <a:latin typeface="Arial" panose="020B0604020202020204" pitchFamily="34" charset="0"/>
                <a:ea typeface="Calibri" panose="020F0502020204030204" pitchFamily="34" charset="0"/>
                <a:cs typeface="Times New Roman" panose="02020603050405020304" pitchFamily="18" charset="0"/>
              </a:rPr>
              <a:t>: 1050 m</a:t>
            </a:r>
          </a:p>
          <a:p>
            <a:pPr lvl="0" algn="just"/>
            <a:r>
              <a:rPr lang="es-ES" sz="1400" dirty="0">
                <a:latin typeface="Arial" panose="020B0604020202020204" pitchFamily="34" charset="0"/>
                <a:ea typeface="Calibri" panose="020F0502020204030204" pitchFamily="34" charset="0"/>
                <a:cs typeface="Times New Roman" panose="02020603050405020304" pitchFamily="18" charset="0"/>
              </a:rPr>
              <a:t>Número de </a:t>
            </a:r>
            <a:r>
              <a:rPr lang="es-ES" sz="1400" dirty="0" err="1">
                <a:latin typeface="Arial" panose="020B0604020202020204" pitchFamily="34" charset="0"/>
                <a:ea typeface="Calibri" panose="020F0502020204030204" pitchFamily="34" charset="0"/>
                <a:cs typeface="Times New Roman" panose="02020603050405020304" pitchFamily="18" charset="0"/>
              </a:rPr>
              <a:t>lag</a:t>
            </a:r>
            <a:r>
              <a:rPr lang="es-ES" sz="1400" dirty="0">
                <a:latin typeface="Arial" panose="020B0604020202020204" pitchFamily="34" charset="0"/>
                <a:ea typeface="Calibri" panose="020F0502020204030204" pitchFamily="34" charset="0"/>
                <a:cs typeface="Times New Roman" panose="02020603050405020304" pitchFamily="18" charset="0"/>
              </a:rPr>
              <a:t>: 10</a:t>
            </a:r>
          </a:p>
          <a:p>
            <a:pPr lvl="0" algn="just"/>
            <a:r>
              <a:rPr lang="es-ES" sz="1400" dirty="0">
                <a:latin typeface="Arial" panose="020B0604020202020204" pitchFamily="34" charset="0"/>
                <a:ea typeface="Calibri" panose="020F0502020204030204" pitchFamily="34" charset="0"/>
                <a:cs typeface="Times New Roman" panose="02020603050405020304" pitchFamily="18" charset="0"/>
              </a:rPr>
              <a:t>Tolerancia en distancia: 525 m</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241" y="2771348"/>
            <a:ext cx="4867954" cy="1857634"/>
          </a:xfrm>
          <a:prstGeom prst="rect">
            <a:avLst/>
          </a:prstGeom>
        </p:spPr>
      </p:pic>
      <p:sp>
        <p:nvSpPr>
          <p:cNvPr id="5" name="Rectángulo 4"/>
          <p:cNvSpPr/>
          <p:nvPr/>
        </p:nvSpPr>
        <p:spPr>
          <a:xfrm>
            <a:off x="190057" y="2575380"/>
            <a:ext cx="3217612" cy="456535"/>
          </a:xfrm>
          <a:prstGeom prst="rect">
            <a:avLst/>
          </a:prstGeom>
        </p:spPr>
        <p:txBody>
          <a:bodyPr wrap="none">
            <a:spAutoFit/>
          </a:bodyPr>
          <a:lstStyle/>
          <a:p>
            <a:pPr marL="285750" lvl="0" indent="-285750" algn="just">
              <a:lnSpc>
                <a:spcPct val="150000"/>
              </a:lnSpc>
              <a:buFont typeface="Arial" panose="020B0604020202020204" pitchFamily="34" charset="0"/>
              <a:buChar char="•"/>
            </a:pPr>
            <a:r>
              <a:rPr lang="es-ES" b="1" dirty="0">
                <a:latin typeface="Arial" panose="020B0604020202020204" pitchFamily="34" charset="0"/>
                <a:ea typeface="Calibri" panose="020F0502020204030204" pitchFamily="34" charset="0"/>
                <a:cs typeface="Times New Roman" panose="02020603050405020304" pitchFamily="18" charset="0"/>
              </a:rPr>
              <a:t>Variograma experimental</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84840" y="3804272"/>
            <a:ext cx="2610586" cy="456535"/>
          </a:xfrm>
          <a:prstGeom prst="rect">
            <a:avLst/>
          </a:prstGeom>
        </p:spPr>
        <p:txBody>
          <a:bodyPr wrap="none">
            <a:spAutoFit/>
          </a:bodyPr>
          <a:lstStyle/>
          <a:p>
            <a:pPr marL="285750" lvl="0" indent="-285750" algn="just">
              <a:lnSpc>
                <a:spcPct val="150000"/>
              </a:lnSpc>
              <a:buFont typeface="Arial" panose="020B0604020202020204" pitchFamily="34" charset="0"/>
              <a:buChar char="•"/>
            </a:pPr>
            <a:r>
              <a:rPr lang="es-ES" b="1" dirty="0">
                <a:latin typeface="Arial" panose="020B0604020202020204" pitchFamily="34" charset="0"/>
                <a:ea typeface="Calibri" panose="020F0502020204030204" pitchFamily="34" charset="0"/>
                <a:cs typeface="Times New Roman" panose="02020603050405020304" pitchFamily="18" charset="0"/>
              </a:rPr>
              <a:t>Variograma Teórico</a:t>
            </a:r>
            <a:endParaRPr lang="es-ES"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334" y="4760767"/>
            <a:ext cx="4820323" cy="1829055"/>
          </a:xfrm>
          <a:prstGeom prst="rect">
            <a:avLst/>
          </a:prstGeom>
        </p:spPr>
      </p:pic>
      <p:pic>
        <p:nvPicPr>
          <p:cNvPr id="3" name="Imagen 2"/>
          <p:cNvPicPr>
            <a:picLocks noChangeAspect="1"/>
          </p:cNvPicPr>
          <p:nvPr/>
        </p:nvPicPr>
        <p:blipFill rotWithShape="1">
          <a:blip r:embed="rId4"/>
          <a:srcRect l="22842" t="28426" r="15174" b="36219"/>
          <a:stretch/>
        </p:blipFill>
        <p:spPr>
          <a:xfrm>
            <a:off x="184840" y="4365104"/>
            <a:ext cx="4027120" cy="1685039"/>
          </a:xfrm>
          <a:prstGeom prst="rect">
            <a:avLst/>
          </a:prstGeom>
        </p:spPr>
      </p:pic>
      <p:sp>
        <p:nvSpPr>
          <p:cNvPr id="10" name="CuadroTexto 9"/>
          <p:cNvSpPr txBox="1"/>
          <p:nvPr/>
        </p:nvSpPr>
        <p:spPr>
          <a:xfrm>
            <a:off x="5553686" y="4375565"/>
            <a:ext cx="2481618" cy="230832"/>
          </a:xfrm>
          <a:prstGeom prst="rect">
            <a:avLst/>
          </a:prstGeom>
          <a:solidFill>
            <a:schemeClr val="bg1"/>
          </a:solidFill>
        </p:spPr>
        <p:txBody>
          <a:bodyPr wrap="square" rtlCol="0">
            <a:spAutoFit/>
          </a:bodyPr>
          <a:lstStyle/>
          <a:p>
            <a:pPr algn="ctr"/>
            <a:r>
              <a:rPr lang="es-CO" sz="900" b="1" dirty="0" smtClean="0">
                <a:latin typeface="+mj-lt"/>
              </a:rPr>
              <a:t>Variograma Experimental</a:t>
            </a:r>
            <a:r>
              <a:rPr lang="es-CO" sz="900" b="1" i="1" dirty="0" smtClean="0">
                <a:latin typeface="+mj-lt"/>
              </a:rPr>
              <a:t> </a:t>
            </a:r>
            <a:endParaRPr lang="es-ES" sz="900" b="1" i="1" dirty="0">
              <a:latin typeface="+mj-lt"/>
            </a:endParaRPr>
          </a:p>
        </p:txBody>
      </p:sp>
      <p:sp>
        <p:nvSpPr>
          <p:cNvPr id="11" name="CuadroTexto 10"/>
          <p:cNvSpPr txBox="1"/>
          <p:nvPr/>
        </p:nvSpPr>
        <p:spPr>
          <a:xfrm>
            <a:off x="5724128" y="6329520"/>
            <a:ext cx="2481618" cy="230832"/>
          </a:xfrm>
          <a:prstGeom prst="rect">
            <a:avLst/>
          </a:prstGeom>
          <a:solidFill>
            <a:schemeClr val="bg1"/>
          </a:solidFill>
        </p:spPr>
        <p:txBody>
          <a:bodyPr wrap="square" rtlCol="0">
            <a:spAutoFit/>
          </a:bodyPr>
          <a:lstStyle/>
          <a:p>
            <a:pPr algn="ctr"/>
            <a:r>
              <a:rPr lang="es-CO" sz="900" b="1" dirty="0" smtClean="0">
                <a:latin typeface="+mj-lt"/>
              </a:rPr>
              <a:t>Variograma Teórico</a:t>
            </a:r>
            <a:r>
              <a:rPr lang="es-CO" sz="900" b="1" i="1" dirty="0" smtClean="0">
                <a:latin typeface="+mj-lt"/>
              </a:rPr>
              <a:t> </a:t>
            </a:r>
            <a:endParaRPr lang="es-ES" sz="900" b="1" i="1" dirty="0">
              <a:latin typeface="+mj-lt"/>
            </a:endParaRPr>
          </a:p>
        </p:txBody>
      </p:sp>
      <mc:AlternateContent xmlns:mc="http://schemas.openxmlformats.org/markup-compatibility/2006" xmlns:a14="http://schemas.microsoft.com/office/drawing/2010/main">
        <mc:Choice Requires="a14">
          <p:sp>
            <p:nvSpPr>
              <p:cNvPr id="12" name="Rectángulo 11"/>
              <p:cNvSpPr/>
              <p:nvPr/>
            </p:nvSpPr>
            <p:spPr>
              <a:xfrm>
                <a:off x="214744" y="1557959"/>
                <a:ext cx="2629117" cy="524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𝛾</m:t>
                      </m:r>
                      <m:d>
                        <m:dPr>
                          <m:ctrlPr>
                            <a:rPr lang="es-ES" sz="1400" i="1">
                              <a:latin typeface="Cambria Math" panose="02040503050406030204" pitchFamily="18" charset="0"/>
                            </a:rPr>
                          </m:ctrlPr>
                        </m:dPr>
                        <m:e>
                          <m:r>
                            <a:rPr lang="es-ES" sz="1400" i="1">
                              <a:latin typeface="Cambria Math" panose="02040503050406030204" pitchFamily="18" charset="0"/>
                            </a:rPr>
                            <m:t>h</m:t>
                          </m:r>
                        </m:e>
                      </m:d>
                      <m:r>
                        <a:rPr lang="es-ES" sz="1400" i="0">
                          <a:latin typeface="Cambria Math" panose="02040503050406030204" pitchFamily="18" charset="0"/>
                        </a:rPr>
                        <m:t>=</m:t>
                      </m:r>
                      <m:f>
                        <m:fPr>
                          <m:ctrlPr>
                            <a:rPr lang="es-ES" sz="1400" i="1">
                              <a:latin typeface="Cambria Math" panose="02040503050406030204" pitchFamily="18" charset="0"/>
                            </a:rPr>
                          </m:ctrlPr>
                        </m:fPr>
                        <m:num>
                          <m:nary>
                            <m:naryPr>
                              <m:chr m:val="∑"/>
                              <m:limLoc m:val="undOvr"/>
                              <m:ctrlPr>
                                <a:rPr lang="es-ES" sz="1400" i="1">
                                  <a:latin typeface="Cambria Math" panose="02040503050406030204" pitchFamily="18" charset="0"/>
                                </a:rPr>
                              </m:ctrlPr>
                            </m:naryPr>
                            <m:sub>
                              <m:r>
                                <a:rPr lang="es-ES" sz="1400" i="1">
                                  <a:latin typeface="Cambria Math" panose="02040503050406030204" pitchFamily="18" charset="0"/>
                                </a:rPr>
                                <m:t>𝑖</m:t>
                              </m:r>
                              <m:r>
                                <a:rPr lang="es-ES" sz="1400" i="0">
                                  <a:latin typeface="Cambria Math" panose="02040503050406030204" pitchFamily="18" charset="0"/>
                                </a:rPr>
                                <m:t>=1</m:t>
                              </m:r>
                            </m:sub>
                            <m:sup>
                              <m:r>
                                <a:rPr lang="es-ES" sz="1400" i="1">
                                  <a:latin typeface="Cambria Math" panose="02040503050406030204" pitchFamily="18" charset="0"/>
                                </a:rPr>
                                <m:t>𝑛</m:t>
                              </m:r>
                            </m:sup>
                            <m:e>
                              <m:sSup>
                                <m:sSupPr>
                                  <m:ctrlPr>
                                    <a:rPr lang="es-ES" sz="1400" i="1">
                                      <a:latin typeface="Cambria Math" panose="02040503050406030204" pitchFamily="18" charset="0"/>
                                    </a:rPr>
                                  </m:ctrlPr>
                                </m:sSupPr>
                                <m:e>
                                  <m:d>
                                    <m:dPr>
                                      <m:begChr m:val="["/>
                                      <m:endChr m:val="]"/>
                                      <m:ctrlPr>
                                        <a:rPr lang="es-ES" sz="1400" i="1">
                                          <a:latin typeface="Cambria Math" panose="02040503050406030204" pitchFamily="18" charset="0"/>
                                        </a:rPr>
                                      </m:ctrlPr>
                                    </m:dPr>
                                    <m:e>
                                      <m:r>
                                        <a:rPr lang="es-ES" sz="1400" i="1">
                                          <a:latin typeface="Cambria Math" panose="02040503050406030204" pitchFamily="18" charset="0"/>
                                        </a:rPr>
                                        <m:t>𝑍</m:t>
                                      </m:r>
                                      <m:d>
                                        <m:dPr>
                                          <m:ctrlPr>
                                            <a:rPr lang="es-ES" sz="1400" i="1">
                                              <a:latin typeface="Cambria Math" panose="02040503050406030204" pitchFamily="18" charset="0"/>
                                            </a:rPr>
                                          </m:ctrlPr>
                                        </m:dPr>
                                        <m:e>
                                          <m:r>
                                            <a:rPr lang="es-ES" sz="1400" i="1">
                                              <a:latin typeface="Cambria Math" panose="02040503050406030204" pitchFamily="18" charset="0"/>
                                            </a:rPr>
                                            <m:t>𝑥</m:t>
                                          </m:r>
                                          <m:r>
                                            <a:rPr lang="es-ES" sz="1400" i="0">
                                              <a:latin typeface="Cambria Math" panose="02040503050406030204" pitchFamily="18" charset="0"/>
                                            </a:rPr>
                                            <m:t>+</m:t>
                                          </m:r>
                                          <m:r>
                                            <a:rPr lang="es-ES" sz="1400" i="1">
                                              <a:latin typeface="Cambria Math" panose="02040503050406030204" pitchFamily="18" charset="0"/>
                                            </a:rPr>
                                            <m:t>h</m:t>
                                          </m:r>
                                        </m:e>
                                      </m:d>
                                      <m:r>
                                        <a:rPr lang="es-ES" sz="1400" i="0">
                                          <a:latin typeface="Cambria Math" panose="02040503050406030204" pitchFamily="18" charset="0"/>
                                        </a:rPr>
                                        <m:t>−</m:t>
                                      </m:r>
                                      <m:r>
                                        <a:rPr lang="es-ES" sz="1400" i="1">
                                          <a:latin typeface="Cambria Math" panose="02040503050406030204" pitchFamily="18" charset="0"/>
                                        </a:rPr>
                                        <m:t>𝑍</m:t>
                                      </m:r>
                                      <m:d>
                                        <m:dPr>
                                          <m:ctrlPr>
                                            <a:rPr lang="es-ES" sz="1400" i="1">
                                              <a:latin typeface="Cambria Math" panose="02040503050406030204" pitchFamily="18" charset="0"/>
                                            </a:rPr>
                                          </m:ctrlPr>
                                        </m:dPr>
                                        <m:e>
                                          <m:r>
                                            <a:rPr lang="es-ES" sz="1400" i="1">
                                              <a:latin typeface="Cambria Math" panose="02040503050406030204" pitchFamily="18" charset="0"/>
                                            </a:rPr>
                                            <m:t>𝑥</m:t>
                                          </m:r>
                                        </m:e>
                                      </m:d>
                                    </m:e>
                                  </m:d>
                                </m:e>
                                <m:sup>
                                  <m:r>
                                    <a:rPr lang="es-ES" sz="1400" i="0">
                                      <a:latin typeface="Cambria Math" panose="02040503050406030204" pitchFamily="18" charset="0"/>
                                    </a:rPr>
                                    <m:t>2</m:t>
                                  </m:r>
                                </m:sup>
                              </m:sSup>
                            </m:e>
                          </m:nary>
                        </m:num>
                        <m:den>
                          <m:r>
                            <a:rPr lang="es-ES" sz="1400" i="0">
                              <a:latin typeface="Cambria Math" panose="02040503050406030204" pitchFamily="18" charset="0"/>
                            </a:rPr>
                            <m:t>2</m:t>
                          </m:r>
                          <m:r>
                            <a:rPr lang="es-ES" sz="1400" i="1">
                              <a:latin typeface="Cambria Math" panose="02040503050406030204" pitchFamily="18" charset="0"/>
                            </a:rPr>
                            <m:t>𝑛</m:t>
                          </m:r>
                        </m:den>
                      </m:f>
                    </m:oMath>
                  </m:oMathPara>
                </a14:m>
                <a:endParaRPr lang="es-E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214744" y="1557959"/>
                <a:ext cx="2629117" cy="524567"/>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3097158" y="1445779"/>
                <a:ext cx="6012010" cy="738664"/>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Times New Roman" panose="02020603050405020304" pitchFamily="18" charset="0"/>
                          <a:cs typeface="Times New Roman" panose="02020603050405020304" pitchFamily="18" charset="0"/>
                        </a:rPr>
                        <m:t>𝑍</m:t>
                      </m:r>
                      <m:d>
                        <m:d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𝑣𝑎𝑙𝑜𝑟</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𝑙𝑎</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𝑣𝑎𝑟𝑖𝑎𝑏𝑙𝑒</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𝑒𝑛</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𝑢𝑛</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𝑠𝑖𝑡𝑖𝑜</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𝑥</m:t>
                      </m:r>
                    </m:oMath>
                  </m:oMathPara>
                </a14:m>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𝑍</m:t>
                      </m:r>
                      <m:d>
                        <m:dPr>
                          <m:ctrlPr>
                            <a:rPr lang="es-ES" sz="1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h</m:t>
                          </m:r>
                        </m:e>
                      </m:d>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𝑣𝑎𝑙𝑜𝑟</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𝑚𝑢𝑒𝑠𝑡𝑟𝑎𝑙</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𝑠𝑒𝑝𝑎𝑟𝑎𝑑𝑜</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𝑣𝑎𝑙𝑜𝑟</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𝑎𝑛𝑒𝑟𝑖𝑜𝑟</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𝑝𝑜𝑟</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𝑢𝑛𝑎</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𝑑𝑖𝑠𝑡𝑛𝑎𝑖𝑎</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h</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ú</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𝑚𝑒𝑟𝑜</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𝑝𝑎𝑟𝑒𝑗𝑎𝑠</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𝑞𝑢𝑒</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𝑠𝑒</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𝑒𝑛𝑐𝑢𝑒𝑛𝑡𝑟𝑎𝑛</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𝑠𝑒𝑝𝑎𝑟𝑎𝑑𝑎𝑠</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𝑝𝑜𝑟</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𝑑𝑖𝑐h𝑎</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S" sz="1400" i="1">
                          <a:effectLst/>
                          <a:latin typeface="Cambria Math" panose="02040503050406030204" pitchFamily="18" charset="0"/>
                          <a:ea typeface="Times New Roman" panose="02020603050405020304" pitchFamily="18" charset="0"/>
                          <a:cs typeface="Times New Roman" panose="02020603050405020304" pitchFamily="18" charset="0"/>
                        </a:rPr>
                        <m:t>𝑑𝑖𝑠𝑡𝑎𝑛𝑐𝑖𝑎</m:t>
                      </m:r>
                    </m:oMath>
                  </m:oMathPara>
                </a14:m>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3097158" y="1445779"/>
                <a:ext cx="6012010" cy="738664"/>
              </a:xfrm>
              <a:prstGeom prst="rect">
                <a:avLst/>
              </a:prstGeom>
              <a:blipFill rotWithShape="0">
                <a:blip r:embed="rId6"/>
                <a:stretch>
                  <a:fillRect b="-3306"/>
                </a:stretch>
              </a:blipFill>
            </p:spPr>
            <p:txBody>
              <a:bodyPr/>
              <a:lstStyle/>
              <a:p>
                <a:r>
                  <a:rPr lang="es-ES">
                    <a:noFill/>
                  </a:rPr>
                  <a:t> </a:t>
                </a:r>
              </a:p>
            </p:txBody>
          </p:sp>
        </mc:Fallback>
      </mc:AlternateContent>
    </p:spTree>
    <p:extLst>
      <p:ext uri="{BB962C8B-B14F-4D97-AF65-F5344CB8AC3E}">
        <p14:creationId xmlns:p14="http://schemas.microsoft.com/office/powerpoint/2010/main" val="76618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84840" y="809945"/>
            <a:ext cx="2663934" cy="369332"/>
          </a:xfrm>
          <a:prstGeom prst="rect">
            <a:avLst/>
          </a:prstGeom>
        </p:spPr>
        <p:txBody>
          <a:bodyPr wrap="none">
            <a:spAutoFit/>
          </a:bodyPr>
          <a:lstStyle/>
          <a:p>
            <a:r>
              <a:rPr lang="es-ES" b="1"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2. Análisis </a:t>
            </a:r>
            <a:r>
              <a:rPr lang="es-ES" b="1" dirty="0">
                <a:solidFill>
                  <a:srgbClr val="00B050"/>
                </a:solidFill>
                <a:latin typeface="Arial" panose="020B0604020202020204" pitchFamily="34" charset="0"/>
                <a:ea typeface="Times New Roman" panose="02020603050405020304" pitchFamily="18" charset="0"/>
                <a:cs typeface="Arial" panose="020B0604020202020204" pitchFamily="34" charset="0"/>
              </a:rPr>
              <a:t>Estructural </a:t>
            </a:r>
            <a:endParaRPr lang="es-ES" dirty="0">
              <a:solidFill>
                <a:srgbClr val="00B050"/>
              </a:solidFill>
            </a:endParaRPr>
          </a:p>
        </p:txBody>
      </p:sp>
      <p:sp>
        <p:nvSpPr>
          <p:cNvPr id="5" name="Rectángulo 4"/>
          <p:cNvSpPr/>
          <p:nvPr/>
        </p:nvSpPr>
        <p:spPr>
          <a:xfrm>
            <a:off x="306954" y="1439316"/>
            <a:ext cx="2550763" cy="369332"/>
          </a:xfrm>
          <a:prstGeom prst="rect">
            <a:avLst/>
          </a:prstGeom>
        </p:spPr>
        <p:txBody>
          <a:bodyPr wrap="none">
            <a:spAutoFit/>
          </a:bodyPr>
          <a:lstStyle/>
          <a:p>
            <a:pPr marL="285750" lvl="0" indent="-285750">
              <a:buFont typeface="Arial" panose="020B0604020202020204" pitchFamily="34" charset="0"/>
              <a:buChar char="•"/>
            </a:pPr>
            <a:r>
              <a:rPr lang="es-ES" b="1" dirty="0"/>
              <a:t>Validación cruzada</a:t>
            </a:r>
            <a:endParaRPr lang="en-US" dirty="0"/>
          </a:p>
        </p:txBody>
      </p:sp>
      <p:sp>
        <p:nvSpPr>
          <p:cNvPr id="3" name="2 Rectángulo"/>
          <p:cNvSpPr/>
          <p:nvPr/>
        </p:nvSpPr>
        <p:spPr>
          <a:xfrm>
            <a:off x="467544" y="2136339"/>
            <a:ext cx="4572000" cy="800219"/>
          </a:xfrm>
          <a:prstGeom prst="rect">
            <a:avLst/>
          </a:prstGeom>
        </p:spPr>
        <p:txBody>
          <a:bodyPr>
            <a:spAutoFit/>
          </a:bodyPr>
          <a:lstStyle/>
          <a:p>
            <a:pPr lvl="0"/>
            <a:r>
              <a:rPr lang="es-ES" sz="1400" b="1" dirty="0"/>
              <a:t>Mínimo de muestras en vecindad:</a:t>
            </a:r>
            <a:r>
              <a:rPr lang="es-ES" sz="1400" dirty="0"/>
              <a:t> 8 muestras</a:t>
            </a:r>
            <a:endParaRPr lang="en-US" sz="1400" dirty="0"/>
          </a:p>
          <a:p>
            <a:pPr lvl="0"/>
            <a:r>
              <a:rPr lang="es-ES" sz="1400" b="1" dirty="0"/>
              <a:t>Máximo de muestras en vecindad:</a:t>
            </a:r>
            <a:r>
              <a:rPr lang="es-ES" sz="1400" dirty="0"/>
              <a:t> 16 muestras</a:t>
            </a:r>
            <a:endParaRPr lang="en-US" sz="1400" dirty="0"/>
          </a:p>
          <a:p>
            <a:pPr lvl="0"/>
            <a:r>
              <a:rPr lang="es-ES" sz="1400" b="1" dirty="0" smtClean="0"/>
              <a:t>Máxima </a:t>
            </a:r>
            <a:r>
              <a:rPr lang="es-ES" sz="1400" b="1" dirty="0"/>
              <a:t>distancia de búsqueda: </a:t>
            </a:r>
            <a:r>
              <a:rPr lang="es-ES" sz="1400" dirty="0"/>
              <a:t>6000 m</a:t>
            </a:r>
            <a:r>
              <a:rPr lang="es-ES" dirty="0"/>
              <a:t>.</a:t>
            </a:r>
            <a:endParaRPr lang="en-US" dirty="0"/>
          </a:p>
        </p:txBody>
      </p:sp>
      <p:pic>
        <p:nvPicPr>
          <p:cNvPr id="6" name="5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48" y="3397981"/>
            <a:ext cx="4855192" cy="2160240"/>
          </a:xfrm>
          <a:prstGeom prst="rect">
            <a:avLst/>
          </a:prstGeom>
        </p:spPr>
      </p:pic>
      <p:sp>
        <p:nvSpPr>
          <p:cNvPr id="7" name="6 Rectángulo"/>
          <p:cNvSpPr/>
          <p:nvPr/>
        </p:nvSpPr>
        <p:spPr>
          <a:xfrm>
            <a:off x="6084168" y="3575347"/>
            <a:ext cx="2286000" cy="1169551"/>
          </a:xfrm>
          <a:prstGeom prst="rect">
            <a:avLst/>
          </a:prstGeom>
        </p:spPr>
        <p:txBody>
          <a:bodyPr wrap="square">
            <a:spAutoFit/>
          </a:bodyPr>
          <a:lstStyle/>
          <a:p>
            <a:r>
              <a:rPr lang="es-ES" sz="1400" i="1" dirty="0" err="1"/>
              <a:t>Tapirus</a:t>
            </a:r>
            <a:r>
              <a:rPr lang="es-ES" sz="1400" i="1" dirty="0"/>
              <a:t> </a:t>
            </a:r>
            <a:r>
              <a:rPr lang="es-ES" sz="1400" i="1" dirty="0" err="1"/>
              <a:t>terrestris</a:t>
            </a:r>
            <a:r>
              <a:rPr lang="es-ES" sz="1400" i="1" dirty="0"/>
              <a:t> </a:t>
            </a:r>
            <a:endParaRPr lang="es-ES" sz="1400" dirty="0"/>
          </a:p>
          <a:p>
            <a:r>
              <a:rPr lang="es-ES" sz="1400" dirty="0" smtClean="0"/>
              <a:t>[-</a:t>
            </a:r>
            <a:r>
              <a:rPr lang="es-ES" sz="1400" dirty="0"/>
              <a:t>5; 5] </a:t>
            </a:r>
            <a:r>
              <a:rPr lang="es-ES" sz="1400" dirty="0" smtClean="0"/>
              <a:t>IAR</a:t>
            </a:r>
            <a:endParaRPr lang="es-ES" sz="1400" dirty="0"/>
          </a:p>
          <a:p>
            <a:endParaRPr lang="es-ES" sz="1400" i="1" dirty="0" smtClean="0"/>
          </a:p>
          <a:p>
            <a:r>
              <a:rPr lang="es-ES" sz="1400" i="1" dirty="0" err="1" smtClean="0"/>
              <a:t>Tayassu</a:t>
            </a:r>
            <a:r>
              <a:rPr lang="es-ES" sz="1400" i="1" dirty="0" smtClean="0"/>
              <a:t> </a:t>
            </a:r>
            <a:r>
              <a:rPr lang="es-ES" sz="1400" i="1" dirty="0" err="1" smtClean="0"/>
              <a:t>pecari</a:t>
            </a:r>
            <a:r>
              <a:rPr lang="es-ES" sz="1400" dirty="0" smtClean="0"/>
              <a:t>  </a:t>
            </a:r>
          </a:p>
          <a:p>
            <a:r>
              <a:rPr lang="es-ES" sz="1400" dirty="0" smtClean="0"/>
              <a:t>[-</a:t>
            </a:r>
            <a:r>
              <a:rPr lang="es-ES" sz="1400" dirty="0"/>
              <a:t>2; 2</a:t>
            </a:r>
            <a:r>
              <a:rPr lang="es-ES" sz="1400" dirty="0" smtClean="0"/>
              <a:t>] IAR</a:t>
            </a:r>
            <a:endParaRPr lang="en-US" sz="1400" dirty="0"/>
          </a:p>
        </p:txBody>
      </p:sp>
      <p:sp>
        <p:nvSpPr>
          <p:cNvPr id="9" name="CuadroTexto 8"/>
          <p:cNvSpPr txBox="1"/>
          <p:nvPr/>
        </p:nvSpPr>
        <p:spPr>
          <a:xfrm>
            <a:off x="1129525" y="5327389"/>
            <a:ext cx="3456384" cy="230832"/>
          </a:xfrm>
          <a:prstGeom prst="rect">
            <a:avLst/>
          </a:prstGeom>
          <a:solidFill>
            <a:schemeClr val="bg1"/>
          </a:solidFill>
        </p:spPr>
        <p:txBody>
          <a:bodyPr wrap="square" rtlCol="0">
            <a:spAutoFit/>
          </a:bodyPr>
          <a:lstStyle/>
          <a:p>
            <a:r>
              <a:rPr lang="es-CO" sz="900" b="1" dirty="0" smtClean="0">
                <a:latin typeface="+mj-lt"/>
              </a:rPr>
              <a:t>         Histograma de Error de la Validación Cruzada</a:t>
            </a:r>
            <a:endParaRPr lang="es-ES" sz="900" b="1" dirty="0">
              <a:latin typeface="+mj-lt"/>
            </a:endParaRPr>
          </a:p>
        </p:txBody>
      </p:sp>
    </p:spTree>
    <p:extLst>
      <p:ext uri="{BB962C8B-B14F-4D97-AF65-F5344CB8AC3E}">
        <p14:creationId xmlns:p14="http://schemas.microsoft.com/office/powerpoint/2010/main" val="555289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84840" y="809945"/>
            <a:ext cx="1877437" cy="646331"/>
          </a:xfrm>
          <a:prstGeom prst="rect">
            <a:avLst/>
          </a:prstGeom>
        </p:spPr>
        <p:txBody>
          <a:bodyPr wrap="none">
            <a:spAutoFit/>
          </a:bodyPr>
          <a:lstStyle/>
          <a:p>
            <a:r>
              <a:rPr lang="es-ES" b="1" dirty="0">
                <a:solidFill>
                  <a:srgbClr val="00B050"/>
                </a:solidFill>
                <a:latin typeface="Arial" panose="020B0604020202020204" pitchFamily="34" charset="0"/>
                <a:ea typeface="Times New Roman" panose="02020603050405020304" pitchFamily="18" charset="0"/>
                <a:cs typeface="Arial" panose="020B0604020202020204" pitchFamily="34" charset="0"/>
              </a:rPr>
              <a:t>3</a:t>
            </a:r>
            <a:r>
              <a:rPr lang="es-ES" b="1"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 </a:t>
            </a:r>
            <a:r>
              <a:rPr lang="es-ES" b="1" dirty="0">
                <a:solidFill>
                  <a:srgbClr val="00B050"/>
                </a:solidFill>
                <a:latin typeface="Arial" panose="020B0604020202020204" pitchFamily="34" charset="0"/>
                <a:ea typeface="Times New Roman" panose="02020603050405020304" pitchFamily="18" charset="0"/>
                <a:cs typeface="Arial" panose="020B0604020202020204" pitchFamily="34" charset="0"/>
              </a:rPr>
              <a:t>Predicciones</a:t>
            </a:r>
          </a:p>
          <a:p>
            <a:endParaRPr lang="es-ES" dirty="0">
              <a:solidFill>
                <a:srgbClr val="00B050"/>
              </a:solidFill>
            </a:endParaRPr>
          </a:p>
        </p:txBody>
      </p:sp>
      <p:pic>
        <p:nvPicPr>
          <p:cNvPr id="3" name="2 Imagen" descr="Recorte de pantalla"/>
          <p:cNvPicPr>
            <a:picLocks noChangeAspect="1"/>
          </p:cNvPicPr>
          <p:nvPr/>
        </p:nvPicPr>
        <p:blipFill rotWithShape="1">
          <a:blip r:embed="rId2">
            <a:extLst>
              <a:ext uri="{28A0092B-C50C-407E-A947-70E740481C1C}">
                <a14:useLocalDpi xmlns:a14="http://schemas.microsoft.com/office/drawing/2010/main" val="0"/>
              </a:ext>
            </a:extLst>
          </a:blip>
          <a:srcRect t="13181"/>
          <a:stretch/>
        </p:blipFill>
        <p:spPr>
          <a:xfrm>
            <a:off x="184840" y="1729665"/>
            <a:ext cx="3762900" cy="2381957"/>
          </a:xfrm>
          <a:prstGeom prst="rect">
            <a:avLst/>
          </a:prstGeom>
        </p:spPr>
      </p:pic>
      <p:pic>
        <p:nvPicPr>
          <p:cNvPr id="10" name="9 Imagen" descr="Recorte de pantalla"/>
          <p:cNvPicPr>
            <a:picLocks noChangeAspect="1"/>
          </p:cNvPicPr>
          <p:nvPr/>
        </p:nvPicPr>
        <p:blipFill rotWithShape="1">
          <a:blip r:embed="rId3">
            <a:extLst>
              <a:ext uri="{28A0092B-C50C-407E-A947-70E740481C1C}">
                <a14:useLocalDpi xmlns:a14="http://schemas.microsoft.com/office/drawing/2010/main" val="0"/>
              </a:ext>
            </a:extLst>
          </a:blip>
          <a:srcRect t="10577"/>
          <a:stretch/>
        </p:blipFill>
        <p:spPr>
          <a:xfrm>
            <a:off x="4788024" y="1700808"/>
            <a:ext cx="3791479" cy="2410814"/>
          </a:xfrm>
          <a:prstGeom prst="rect">
            <a:avLst/>
          </a:prstGeom>
        </p:spPr>
      </p:pic>
      <p:sp>
        <p:nvSpPr>
          <p:cNvPr id="5" name="CuadroTexto 4"/>
          <p:cNvSpPr txBox="1"/>
          <p:nvPr/>
        </p:nvSpPr>
        <p:spPr>
          <a:xfrm>
            <a:off x="930132" y="3880790"/>
            <a:ext cx="2705764" cy="230832"/>
          </a:xfrm>
          <a:prstGeom prst="rect">
            <a:avLst/>
          </a:prstGeom>
          <a:solidFill>
            <a:schemeClr val="bg1"/>
          </a:solidFill>
        </p:spPr>
        <p:txBody>
          <a:bodyPr wrap="square" rtlCol="0">
            <a:spAutoFit/>
          </a:bodyPr>
          <a:lstStyle/>
          <a:p>
            <a:r>
              <a:rPr lang="es-CO" sz="900" b="1" dirty="0" smtClean="0">
                <a:latin typeface="+mj-lt"/>
              </a:rPr>
              <a:t>    Predicción Kriging- </a:t>
            </a:r>
            <a:r>
              <a:rPr lang="es-CO" sz="900" b="1" i="1" dirty="0" smtClean="0">
                <a:latin typeface="+mj-lt"/>
              </a:rPr>
              <a:t>Tapirus terrestris</a:t>
            </a:r>
            <a:endParaRPr lang="es-ES" sz="900" b="1" i="1" dirty="0">
              <a:latin typeface="+mj-lt"/>
            </a:endParaRPr>
          </a:p>
        </p:txBody>
      </p:sp>
      <p:sp>
        <p:nvSpPr>
          <p:cNvPr id="6" name="CuadroTexto 5"/>
          <p:cNvSpPr txBox="1"/>
          <p:nvPr/>
        </p:nvSpPr>
        <p:spPr>
          <a:xfrm>
            <a:off x="5330881" y="3880790"/>
            <a:ext cx="2705764" cy="230832"/>
          </a:xfrm>
          <a:prstGeom prst="rect">
            <a:avLst/>
          </a:prstGeom>
          <a:solidFill>
            <a:schemeClr val="bg1"/>
          </a:solidFill>
        </p:spPr>
        <p:txBody>
          <a:bodyPr wrap="square" rtlCol="0">
            <a:spAutoFit/>
          </a:bodyPr>
          <a:lstStyle/>
          <a:p>
            <a:r>
              <a:rPr lang="es-CO" sz="900" b="1" dirty="0" smtClean="0">
                <a:latin typeface="+mj-lt"/>
              </a:rPr>
              <a:t>            Predicción Kriging- </a:t>
            </a:r>
            <a:r>
              <a:rPr lang="es-CO" sz="900" b="1" i="1" dirty="0" smtClean="0">
                <a:latin typeface="+mj-lt"/>
              </a:rPr>
              <a:t>Tayassu pecari</a:t>
            </a:r>
            <a:endParaRPr lang="es-ES" sz="900" b="1" i="1" dirty="0">
              <a:latin typeface="+mj-lt"/>
            </a:endParaRPr>
          </a:p>
        </p:txBody>
      </p:sp>
    </p:spTree>
    <p:extLst>
      <p:ext uri="{BB962C8B-B14F-4D97-AF65-F5344CB8AC3E}">
        <p14:creationId xmlns:p14="http://schemas.microsoft.com/office/powerpoint/2010/main" val="1268119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pPr algn="just"/>
            <a:r>
              <a:rPr lang="es-CO" sz="2800" i="1" dirty="0" smtClean="0">
                <a:solidFill>
                  <a:srgbClr val="006699"/>
                </a:solidFill>
                <a:effectLst>
                  <a:outerShdw blurRad="38100" dist="38100" dir="2700000" algn="tl">
                    <a:srgbClr val="000000">
                      <a:alpha val="43137"/>
                    </a:srgbClr>
                  </a:outerShdw>
                </a:effectLst>
                <a:latin typeface="Arial" panose="020B0604020202020204" pitchFamily="34" charset="0"/>
              </a:rPr>
              <a:t>Validación del modelo</a:t>
            </a:r>
            <a:endParaRPr lang="es-ES" sz="2800" i="1" dirty="0">
              <a:solidFill>
                <a:srgbClr val="006699"/>
              </a:solidFill>
              <a:effectLst>
                <a:outerShdw blurRad="38100" dist="38100" dir="2700000" algn="tl">
                  <a:srgbClr val="000000">
                    <a:alpha val="43137"/>
                  </a:srgbClr>
                </a:outerShdw>
              </a:effectLst>
              <a:latin typeface="Arial" panose="020B0604020202020204" pitchFamily="34" charset="0"/>
            </a:endParaRPr>
          </a:p>
        </p:txBody>
      </p:sp>
      <p:pic>
        <p:nvPicPr>
          <p:cNvPr id="2" name="1 Imagen" descr="Recorte de pantalla"/>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1520" y="1283049"/>
            <a:ext cx="4277322" cy="3143689"/>
          </a:xfrm>
          <a:prstGeom prst="rect">
            <a:avLst/>
          </a:prstGeom>
        </p:spPr>
      </p:pic>
      <p:pic>
        <p:nvPicPr>
          <p:cNvPr id="4" name="3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268760"/>
            <a:ext cx="4248743" cy="3172268"/>
          </a:xfrm>
          <a:prstGeom prst="rect">
            <a:avLst/>
          </a:prstGeom>
        </p:spPr>
      </p:pic>
      <p:pic>
        <p:nvPicPr>
          <p:cNvPr id="7" name="Imagen 6"/>
          <p:cNvPicPr>
            <a:picLocks noChangeAspect="1"/>
          </p:cNvPicPr>
          <p:nvPr/>
        </p:nvPicPr>
        <p:blipFill rotWithShape="1">
          <a:blip r:embed="rId4"/>
          <a:srcRect l="14027" t="41145" r="25429" b="18501"/>
          <a:stretch/>
        </p:blipFill>
        <p:spPr>
          <a:xfrm>
            <a:off x="467544" y="4581128"/>
            <a:ext cx="3960440" cy="1311609"/>
          </a:xfrm>
          <a:prstGeom prst="rect">
            <a:avLst/>
          </a:prstGeom>
        </p:spPr>
      </p:pic>
      <p:pic>
        <p:nvPicPr>
          <p:cNvPr id="8" name="Imagen 7"/>
          <p:cNvPicPr>
            <a:picLocks noChangeAspect="1"/>
          </p:cNvPicPr>
          <p:nvPr/>
        </p:nvPicPr>
        <p:blipFill rotWithShape="1">
          <a:blip r:embed="rId5"/>
          <a:srcRect l="13805" t="33315" r="25878" b="26174"/>
          <a:stretch/>
        </p:blipFill>
        <p:spPr>
          <a:xfrm>
            <a:off x="4931854" y="4581128"/>
            <a:ext cx="3960626" cy="1311609"/>
          </a:xfrm>
          <a:prstGeom prst="rect">
            <a:avLst/>
          </a:prstGeom>
        </p:spPr>
      </p:pic>
      <p:sp>
        <p:nvSpPr>
          <p:cNvPr id="10" name="CuadroTexto 9"/>
          <p:cNvSpPr txBox="1"/>
          <p:nvPr/>
        </p:nvSpPr>
        <p:spPr>
          <a:xfrm>
            <a:off x="467544" y="4210196"/>
            <a:ext cx="3960440" cy="230832"/>
          </a:xfrm>
          <a:prstGeom prst="rect">
            <a:avLst/>
          </a:prstGeom>
          <a:solidFill>
            <a:schemeClr val="bg1"/>
          </a:solidFill>
        </p:spPr>
        <p:txBody>
          <a:bodyPr wrap="square" rtlCol="0">
            <a:spAutoFit/>
          </a:bodyPr>
          <a:lstStyle/>
          <a:p>
            <a:r>
              <a:rPr lang="es-CO" sz="900" b="1" dirty="0" smtClean="0"/>
              <a:t>  Mapa </a:t>
            </a:r>
            <a:r>
              <a:rPr lang="es-CO" sz="900" b="1" dirty="0"/>
              <a:t>de puntos del Modelamiento y Validación - </a:t>
            </a:r>
            <a:r>
              <a:rPr lang="es-CO" sz="900" b="1" i="1" dirty="0"/>
              <a:t>Tapirus terrestris</a:t>
            </a:r>
            <a:endParaRPr lang="es-ES" sz="900" b="1" i="1" dirty="0">
              <a:latin typeface="+mj-lt"/>
            </a:endParaRPr>
          </a:p>
        </p:txBody>
      </p:sp>
      <p:sp>
        <p:nvSpPr>
          <p:cNvPr id="11" name="CuadroTexto 10"/>
          <p:cNvSpPr txBox="1"/>
          <p:nvPr/>
        </p:nvSpPr>
        <p:spPr>
          <a:xfrm>
            <a:off x="4888882" y="4212294"/>
            <a:ext cx="3960440" cy="230832"/>
          </a:xfrm>
          <a:prstGeom prst="rect">
            <a:avLst/>
          </a:prstGeom>
          <a:solidFill>
            <a:schemeClr val="bg1"/>
          </a:solidFill>
        </p:spPr>
        <p:txBody>
          <a:bodyPr wrap="square" rtlCol="0">
            <a:spAutoFit/>
          </a:bodyPr>
          <a:lstStyle/>
          <a:p>
            <a:r>
              <a:rPr lang="es-CO" sz="900" b="1" dirty="0" smtClean="0"/>
              <a:t>      Mapa </a:t>
            </a:r>
            <a:r>
              <a:rPr lang="es-CO" sz="900" b="1" dirty="0"/>
              <a:t>de puntos del Modelamiento y Validación - </a:t>
            </a:r>
            <a:r>
              <a:rPr lang="es-CO" sz="900" b="1" i="1" dirty="0"/>
              <a:t>Tayassu pecari</a:t>
            </a:r>
            <a:endParaRPr lang="es-ES" sz="900" b="1" i="1" dirty="0">
              <a:latin typeface="+mj-lt"/>
            </a:endParaRPr>
          </a:p>
        </p:txBody>
      </p:sp>
    </p:spTree>
    <p:extLst>
      <p:ext uri="{BB962C8B-B14F-4D97-AF65-F5344CB8AC3E}">
        <p14:creationId xmlns:p14="http://schemas.microsoft.com/office/powerpoint/2010/main" val="146101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r>
              <a:rPr lang="es-ES" sz="2800" dirty="0" smtClean="0">
                <a:solidFill>
                  <a:srgbClr val="006699"/>
                </a:solidFill>
                <a:effectLst>
                  <a:outerShdw blurRad="38100" dist="38100" dir="2700000" algn="tl">
                    <a:srgbClr val="000000">
                      <a:alpha val="43137"/>
                    </a:srgbClr>
                  </a:outerShdw>
                </a:effectLst>
                <a:latin typeface="Arial" panose="020B0604020202020204" pitchFamily="34" charset="0"/>
              </a:rPr>
              <a:t>Resultados</a:t>
            </a:r>
            <a:endParaRPr lang="es-CO" sz="2800" dirty="0">
              <a:solidFill>
                <a:srgbClr val="006699"/>
              </a:solidFill>
              <a:effectLst>
                <a:outerShdw blurRad="38100" dist="38100" dir="2700000" algn="tl">
                  <a:srgbClr val="000000">
                    <a:alpha val="43137"/>
                  </a:srgbClr>
                </a:outerShdw>
              </a:effectLst>
            </a:endParaRPr>
          </a:p>
        </p:txBody>
      </p:sp>
      <p:sp>
        <p:nvSpPr>
          <p:cNvPr id="5" name="Rectángulo 7"/>
          <p:cNvSpPr/>
          <p:nvPr/>
        </p:nvSpPr>
        <p:spPr>
          <a:xfrm>
            <a:off x="2411760" y="1340768"/>
            <a:ext cx="3557384" cy="369332"/>
          </a:xfrm>
          <a:prstGeom prst="rect">
            <a:avLst/>
          </a:prstGeom>
        </p:spPr>
        <p:txBody>
          <a:bodyPr wrap="none">
            <a:spAutoFit/>
          </a:bodyPr>
          <a:lstStyle/>
          <a:p>
            <a:r>
              <a:rPr lang="es-ES" b="1" dirty="0" smtClean="0">
                <a:solidFill>
                  <a:srgbClr val="00B050"/>
                </a:solidFill>
                <a:latin typeface="Arial" panose="020B0604020202020204" pitchFamily="34" charset="0"/>
                <a:cs typeface="Arial" panose="020B0604020202020204" pitchFamily="34" charset="0"/>
              </a:rPr>
              <a:t>Modelos de Máxima Entropía </a:t>
            </a:r>
            <a:endParaRPr lang="es-ES" dirty="0">
              <a:solidFill>
                <a:srgbClr val="00B050"/>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26124"/>
            <a:ext cx="4991313" cy="3529335"/>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383" y="2203921"/>
            <a:ext cx="4991313" cy="3529335"/>
          </a:xfrm>
          <a:prstGeom prst="rect">
            <a:avLst/>
          </a:prstGeom>
        </p:spPr>
      </p:pic>
    </p:spTree>
    <p:extLst>
      <p:ext uri="{BB962C8B-B14F-4D97-AF65-F5344CB8AC3E}">
        <p14:creationId xmlns:p14="http://schemas.microsoft.com/office/powerpoint/2010/main" val="196547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r>
              <a:rPr lang="es-ES" sz="2800" dirty="0" smtClean="0">
                <a:solidFill>
                  <a:srgbClr val="006699"/>
                </a:solidFill>
                <a:effectLst>
                  <a:outerShdw blurRad="38100" dist="38100" dir="2700000" algn="tl">
                    <a:srgbClr val="000000">
                      <a:alpha val="43137"/>
                    </a:srgbClr>
                  </a:outerShdw>
                </a:effectLst>
                <a:latin typeface="Arial" panose="020B0604020202020204" pitchFamily="34" charset="0"/>
              </a:rPr>
              <a:t>Resultados</a:t>
            </a:r>
            <a:endParaRPr lang="es-CO" sz="2800" dirty="0">
              <a:solidFill>
                <a:srgbClr val="006699"/>
              </a:solidFill>
              <a:effectLst>
                <a:outerShdw blurRad="38100" dist="38100" dir="2700000" algn="tl">
                  <a:srgbClr val="000000">
                    <a:alpha val="43137"/>
                  </a:srgbClr>
                </a:outerShdw>
              </a:effectLst>
            </a:endParaRPr>
          </a:p>
        </p:txBody>
      </p:sp>
      <p:sp>
        <p:nvSpPr>
          <p:cNvPr id="5" name="Rectángulo 7"/>
          <p:cNvSpPr/>
          <p:nvPr/>
        </p:nvSpPr>
        <p:spPr>
          <a:xfrm>
            <a:off x="2411760" y="1340768"/>
            <a:ext cx="2967479" cy="369332"/>
          </a:xfrm>
          <a:prstGeom prst="rect">
            <a:avLst/>
          </a:prstGeom>
        </p:spPr>
        <p:txBody>
          <a:bodyPr wrap="none">
            <a:spAutoFit/>
          </a:bodyPr>
          <a:lstStyle/>
          <a:p>
            <a:r>
              <a:rPr lang="es-ES" b="1" dirty="0" smtClean="0">
                <a:solidFill>
                  <a:srgbClr val="00B050"/>
                </a:solidFill>
                <a:latin typeface="Arial" panose="020B0604020202020204" pitchFamily="34" charset="0"/>
                <a:cs typeface="Arial" panose="020B0604020202020204" pitchFamily="34" charset="0"/>
              </a:rPr>
              <a:t>Modelos Geoestadísticos</a:t>
            </a:r>
            <a:endParaRPr lang="es-ES" dirty="0">
              <a:solidFill>
                <a:srgbClr val="00B050"/>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91" y="1870177"/>
            <a:ext cx="5014091" cy="354544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8046" y="2132856"/>
            <a:ext cx="5014091" cy="3545442"/>
          </a:xfrm>
          <a:prstGeom prst="rect">
            <a:avLst/>
          </a:prstGeom>
        </p:spPr>
      </p:pic>
    </p:spTree>
    <p:extLst>
      <p:ext uri="{BB962C8B-B14F-4D97-AF65-F5344CB8AC3E}">
        <p14:creationId xmlns:p14="http://schemas.microsoft.com/office/powerpoint/2010/main" val="332255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r>
              <a:rPr lang="es-ES" sz="2800" dirty="0" smtClean="0">
                <a:solidFill>
                  <a:srgbClr val="006699"/>
                </a:solidFill>
                <a:effectLst>
                  <a:outerShdw blurRad="38100" dist="38100" dir="2700000" algn="tl">
                    <a:srgbClr val="000000">
                      <a:alpha val="43137"/>
                    </a:srgbClr>
                  </a:outerShdw>
                </a:effectLst>
                <a:latin typeface="Arial" panose="020B0604020202020204" pitchFamily="34" charset="0"/>
              </a:rPr>
              <a:t>Resultados</a:t>
            </a:r>
            <a:endParaRPr lang="es-CO" sz="2800" dirty="0">
              <a:solidFill>
                <a:srgbClr val="006699"/>
              </a:solidFill>
              <a:effectLst>
                <a:outerShdw blurRad="38100" dist="38100" dir="2700000" algn="tl">
                  <a:srgbClr val="000000">
                    <a:alpha val="43137"/>
                  </a:srgbClr>
                </a:outerShdw>
              </a:effectLst>
            </a:endParaRPr>
          </a:p>
        </p:txBody>
      </p:sp>
      <p:sp>
        <p:nvSpPr>
          <p:cNvPr id="5" name="Rectángulo 7"/>
          <p:cNvSpPr/>
          <p:nvPr/>
        </p:nvSpPr>
        <p:spPr>
          <a:xfrm>
            <a:off x="2411760" y="1340768"/>
            <a:ext cx="2646878" cy="369332"/>
          </a:xfrm>
          <a:prstGeom prst="rect">
            <a:avLst/>
          </a:prstGeom>
        </p:spPr>
        <p:txBody>
          <a:bodyPr wrap="none">
            <a:spAutoFit/>
          </a:bodyPr>
          <a:lstStyle/>
          <a:p>
            <a:r>
              <a:rPr lang="es-ES" b="1" dirty="0" smtClean="0">
                <a:solidFill>
                  <a:srgbClr val="00B050"/>
                </a:solidFill>
                <a:latin typeface="Arial" panose="020B0604020202020204" pitchFamily="34" charset="0"/>
                <a:cs typeface="Arial" panose="020B0604020202020204" pitchFamily="34" charset="0"/>
              </a:rPr>
              <a:t>Mapas de Correlación</a:t>
            </a:r>
            <a:endParaRPr lang="es-ES" dirty="0">
              <a:solidFill>
                <a:srgbClr val="00B050"/>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69" y="1737634"/>
            <a:ext cx="5076056" cy="3589257"/>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1988840"/>
            <a:ext cx="5076056" cy="3589257"/>
          </a:xfrm>
          <a:prstGeom prst="rect">
            <a:avLst/>
          </a:prstGeom>
        </p:spPr>
      </p:pic>
    </p:spTree>
    <p:extLst>
      <p:ext uri="{BB962C8B-B14F-4D97-AF65-F5344CB8AC3E}">
        <p14:creationId xmlns:p14="http://schemas.microsoft.com/office/powerpoint/2010/main" val="151329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2742" y="1556792"/>
            <a:ext cx="8280920" cy="738664"/>
          </a:xfrm>
          <a:prstGeom prst="rect">
            <a:avLst/>
          </a:prstGeom>
        </p:spPr>
        <p:txBody>
          <a:bodyPr wrap="square">
            <a:spAutoFit/>
          </a:bodyPr>
          <a:lstStyle/>
          <a:p>
            <a:pPr lvl="0" algn="just"/>
            <a:r>
              <a:rPr lang="es-ES" sz="1400" dirty="0" smtClean="0"/>
              <a:t>Alrededor de 30 </a:t>
            </a:r>
            <a:r>
              <a:rPr lang="es-ES" sz="1400" dirty="0"/>
              <a:t>000 áreas protegidas que se encuentran distribuidas por todo el </a:t>
            </a:r>
            <a:r>
              <a:rPr lang="es-ES" sz="1400" dirty="0" smtClean="0"/>
              <a:t>mundo,</a:t>
            </a:r>
          </a:p>
          <a:p>
            <a:pPr lvl="0" algn="just"/>
            <a:endParaRPr lang="es-ES" sz="1400" dirty="0"/>
          </a:p>
          <a:p>
            <a:pPr lvl="0" algn="just"/>
            <a:r>
              <a:rPr lang="es-ES" sz="1400" dirty="0" smtClean="0"/>
              <a:t>9.5</a:t>
            </a:r>
            <a:r>
              <a:rPr lang="es-ES" sz="1400" dirty="0"/>
              <a:t>% de la superficie terrestre, superando la superficie total de China e </a:t>
            </a:r>
            <a:r>
              <a:rPr lang="es-ES" sz="1400" dirty="0" smtClean="0"/>
              <a:t>India.  </a:t>
            </a:r>
            <a:endParaRPr lang="es-CO" sz="1400" dirty="0"/>
          </a:p>
        </p:txBody>
      </p:sp>
      <p:sp>
        <p:nvSpPr>
          <p:cNvPr id="3" name="Rectángulo 2"/>
          <p:cNvSpPr/>
          <p:nvPr/>
        </p:nvSpPr>
        <p:spPr>
          <a:xfrm>
            <a:off x="467544" y="620688"/>
            <a:ext cx="8280920" cy="523220"/>
          </a:xfrm>
          <a:prstGeom prst="rect">
            <a:avLst/>
          </a:prstGeom>
        </p:spPr>
        <p:txBody>
          <a:bodyPr wrap="square">
            <a:spAutoFit/>
          </a:bodyPr>
          <a:lstStyle/>
          <a:p>
            <a:r>
              <a:rPr lang="es-ES" sz="2800" dirty="0" smtClean="0">
                <a:solidFill>
                  <a:srgbClr val="006699"/>
                </a:solidFill>
                <a:effectLst>
                  <a:outerShdw blurRad="38100" dist="38100" dir="2700000" algn="tl">
                    <a:srgbClr val="000000">
                      <a:alpha val="43137"/>
                    </a:srgbClr>
                  </a:outerShdw>
                </a:effectLst>
                <a:latin typeface="Arial" panose="020B0604020202020204" pitchFamily="34" charset="0"/>
              </a:rPr>
              <a:t>Introducción </a:t>
            </a:r>
            <a:endParaRPr lang="es-CO" sz="2800" dirty="0">
              <a:solidFill>
                <a:srgbClr val="006699"/>
              </a:solidFill>
              <a:effectLst>
                <a:outerShdw blurRad="38100" dist="38100" dir="2700000" algn="tl">
                  <a:srgbClr val="000000">
                    <a:alpha val="43137"/>
                  </a:srgbClr>
                </a:outerShdw>
              </a:effectLst>
            </a:endParaRPr>
          </a:p>
        </p:txBody>
      </p:sp>
      <p:sp>
        <p:nvSpPr>
          <p:cNvPr id="4" name="Rectángulo 3"/>
          <p:cNvSpPr/>
          <p:nvPr/>
        </p:nvSpPr>
        <p:spPr>
          <a:xfrm>
            <a:off x="611560" y="2852936"/>
            <a:ext cx="3168352" cy="2031325"/>
          </a:xfrm>
          <a:prstGeom prst="rect">
            <a:avLst/>
          </a:prstGeom>
        </p:spPr>
        <p:txBody>
          <a:bodyPr wrap="square">
            <a:spAutoFit/>
          </a:bodyPr>
          <a:lstStyle/>
          <a:p>
            <a:pPr lvl="0" algn="ctr"/>
            <a:r>
              <a:rPr lang="es-ES" sz="1400" b="1" dirty="0" smtClean="0"/>
              <a:t>Parque Nacional Yasuní</a:t>
            </a:r>
          </a:p>
          <a:p>
            <a:pPr lvl="0"/>
            <a:endParaRPr lang="es-ES" sz="1400" dirty="0" smtClean="0"/>
          </a:p>
          <a:p>
            <a:pPr lvl="0"/>
            <a:r>
              <a:rPr lang="es-ES" sz="1400" dirty="0" smtClean="0"/>
              <a:t>Tiene aproximadamente (especies)</a:t>
            </a:r>
          </a:p>
          <a:p>
            <a:pPr lvl="0"/>
            <a:endParaRPr lang="es-ES" sz="1400" dirty="0" smtClean="0"/>
          </a:p>
          <a:p>
            <a:pPr lvl="0"/>
            <a:r>
              <a:rPr lang="es-ES" sz="1400" dirty="0" smtClean="0"/>
              <a:t>Árboles: </a:t>
            </a:r>
            <a:r>
              <a:rPr lang="es-ES" sz="1400" dirty="0"/>
              <a:t>1 300 </a:t>
            </a:r>
          </a:p>
          <a:p>
            <a:pPr lvl="0"/>
            <a:r>
              <a:rPr lang="es-ES" sz="1400" dirty="0" smtClean="0"/>
              <a:t>Aves: </a:t>
            </a:r>
            <a:r>
              <a:rPr lang="es-ES" sz="1400" dirty="0"/>
              <a:t>610</a:t>
            </a:r>
            <a:r>
              <a:rPr lang="es-ES" sz="1400" dirty="0" smtClean="0"/>
              <a:t> </a:t>
            </a:r>
            <a:endParaRPr lang="es-ES" sz="1400" dirty="0"/>
          </a:p>
          <a:p>
            <a:pPr lvl="0"/>
            <a:r>
              <a:rPr lang="es-ES" sz="1400" dirty="0" smtClean="0"/>
              <a:t>Peces: </a:t>
            </a:r>
            <a:r>
              <a:rPr lang="es-ES" sz="1400" dirty="0"/>
              <a:t>268</a:t>
            </a:r>
            <a:r>
              <a:rPr lang="es-ES" sz="1400" dirty="0" smtClean="0"/>
              <a:t> </a:t>
            </a:r>
            <a:endParaRPr lang="es-ES" sz="1400" dirty="0"/>
          </a:p>
          <a:p>
            <a:pPr lvl="0"/>
            <a:r>
              <a:rPr lang="es-ES" sz="1400" dirty="0" smtClean="0"/>
              <a:t>Primates: </a:t>
            </a:r>
            <a:r>
              <a:rPr lang="es-ES" sz="1400" dirty="0"/>
              <a:t>13 </a:t>
            </a:r>
          </a:p>
          <a:p>
            <a:r>
              <a:rPr lang="es-ES" sz="1400" dirty="0" smtClean="0"/>
              <a:t>Mamíferos: 200</a:t>
            </a:r>
            <a:endParaRPr lang="es-ES" sz="1400" dirty="0"/>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4326" t="6951" r="13775" b="17450"/>
          <a:stretch/>
        </p:blipFill>
        <p:spPr>
          <a:xfrm>
            <a:off x="4860032" y="2852936"/>
            <a:ext cx="3432380" cy="2376264"/>
          </a:xfrm>
          <a:prstGeom prst="rect">
            <a:avLst/>
          </a:prstGeom>
        </p:spPr>
      </p:pic>
    </p:spTree>
    <p:extLst>
      <p:ext uri="{BB962C8B-B14F-4D97-AF65-F5344CB8AC3E}">
        <p14:creationId xmlns:p14="http://schemas.microsoft.com/office/powerpoint/2010/main" val="1078363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r>
              <a:rPr lang="es-ES" sz="2800" dirty="0" smtClean="0">
                <a:solidFill>
                  <a:srgbClr val="006699"/>
                </a:solidFill>
                <a:effectLst>
                  <a:outerShdw blurRad="38100" dist="38100" dir="2700000" algn="tl">
                    <a:srgbClr val="000000">
                      <a:alpha val="43137"/>
                    </a:srgbClr>
                  </a:outerShdw>
                </a:effectLst>
                <a:latin typeface="Arial" panose="020B0604020202020204" pitchFamily="34" charset="0"/>
              </a:rPr>
              <a:t>Resultados</a:t>
            </a:r>
            <a:endParaRPr lang="es-CO" sz="2800" dirty="0">
              <a:solidFill>
                <a:srgbClr val="006699"/>
              </a:solidFill>
              <a:effectLst>
                <a:outerShdw blurRad="38100" dist="38100" dir="2700000" algn="tl">
                  <a:srgbClr val="000000">
                    <a:alpha val="43137"/>
                  </a:srgbClr>
                </a:outerShdw>
              </a:effectLst>
            </a:endParaRPr>
          </a:p>
        </p:txBody>
      </p:sp>
      <p:sp>
        <p:nvSpPr>
          <p:cNvPr id="5" name="Rectángulo 7"/>
          <p:cNvSpPr/>
          <p:nvPr/>
        </p:nvSpPr>
        <p:spPr>
          <a:xfrm>
            <a:off x="2411760" y="1340768"/>
            <a:ext cx="3801041" cy="369332"/>
          </a:xfrm>
          <a:prstGeom prst="rect">
            <a:avLst/>
          </a:prstGeom>
        </p:spPr>
        <p:txBody>
          <a:bodyPr wrap="none">
            <a:spAutoFit/>
          </a:bodyPr>
          <a:lstStyle/>
          <a:p>
            <a:r>
              <a:rPr lang="es-ES" b="1" dirty="0" smtClean="0">
                <a:solidFill>
                  <a:srgbClr val="00B050"/>
                </a:solidFill>
                <a:latin typeface="Arial" panose="020B0604020202020204" pitchFamily="34" charset="0"/>
                <a:cs typeface="Arial" panose="020B0604020202020204" pitchFamily="34" charset="0"/>
              </a:rPr>
              <a:t>Mapas de las Áreas de Influencia</a:t>
            </a:r>
            <a:endParaRPr lang="es-ES" dirty="0">
              <a:solidFill>
                <a:srgbClr val="00B050"/>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910370"/>
            <a:ext cx="4989979" cy="352839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793" y="2204864"/>
            <a:ext cx="4989979" cy="3528392"/>
          </a:xfrm>
          <a:prstGeom prst="rect">
            <a:avLst/>
          </a:prstGeom>
        </p:spPr>
      </p:pic>
    </p:spTree>
    <p:extLst>
      <p:ext uri="{BB962C8B-B14F-4D97-AF65-F5344CB8AC3E}">
        <p14:creationId xmlns:p14="http://schemas.microsoft.com/office/powerpoint/2010/main" val="416848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r>
              <a:rPr lang="es-ES" sz="2800" dirty="0" err="1" smtClean="0">
                <a:solidFill>
                  <a:srgbClr val="006699"/>
                </a:solidFill>
                <a:effectLst>
                  <a:outerShdw blurRad="38100" dist="38100" dir="2700000" algn="tl">
                    <a:srgbClr val="000000">
                      <a:alpha val="43137"/>
                    </a:srgbClr>
                  </a:outerShdw>
                </a:effectLst>
                <a:latin typeface="Arial" panose="020B0604020202020204" pitchFamily="34" charset="0"/>
              </a:rPr>
              <a:t>Discusion</a:t>
            </a:r>
            <a:r>
              <a:rPr lang="es-ES" sz="2800" dirty="0" smtClean="0">
                <a:solidFill>
                  <a:srgbClr val="006699"/>
                </a:solidFill>
                <a:effectLst>
                  <a:outerShdw blurRad="38100" dist="38100" dir="2700000" algn="tl">
                    <a:srgbClr val="000000">
                      <a:alpha val="43137"/>
                    </a:srgbClr>
                  </a:outerShdw>
                </a:effectLst>
                <a:latin typeface="Arial" panose="020B0604020202020204" pitchFamily="34" charset="0"/>
              </a:rPr>
              <a:t> </a:t>
            </a:r>
            <a:endParaRPr lang="es-CO" sz="2800" dirty="0">
              <a:solidFill>
                <a:srgbClr val="006699"/>
              </a:solidFill>
              <a:effectLst>
                <a:outerShdw blurRad="38100" dist="38100" dir="2700000" algn="tl">
                  <a:srgbClr val="000000">
                    <a:alpha val="43137"/>
                  </a:srgbClr>
                </a:outerShdw>
              </a:effectLst>
            </a:endParaRPr>
          </a:p>
        </p:txBody>
      </p:sp>
      <p:sp>
        <p:nvSpPr>
          <p:cNvPr id="2" name="1 Rectángulo"/>
          <p:cNvSpPr/>
          <p:nvPr/>
        </p:nvSpPr>
        <p:spPr>
          <a:xfrm>
            <a:off x="971600" y="1556792"/>
            <a:ext cx="6984776" cy="4185761"/>
          </a:xfrm>
          <a:prstGeom prst="rect">
            <a:avLst/>
          </a:prstGeom>
        </p:spPr>
        <p:txBody>
          <a:bodyPr wrap="square">
            <a:spAutoFit/>
          </a:bodyPr>
          <a:lstStyle/>
          <a:p>
            <a:pPr algn="just"/>
            <a:r>
              <a:rPr lang="es-ES" sz="1400" dirty="0" smtClean="0"/>
              <a:t>	En </a:t>
            </a:r>
            <a:r>
              <a:rPr lang="es-ES" sz="1400" dirty="0"/>
              <a:t>un estudio realizado con el </a:t>
            </a:r>
            <a:r>
              <a:rPr lang="es-ES" sz="1400" i="1" dirty="0"/>
              <a:t>Tapirus </a:t>
            </a:r>
            <a:r>
              <a:rPr lang="es-ES" sz="1400" i="1" dirty="0" err="1"/>
              <a:t>terretris</a:t>
            </a:r>
            <a:r>
              <a:rPr lang="es-ES" sz="1400" i="1" dirty="0"/>
              <a:t> </a:t>
            </a:r>
            <a:r>
              <a:rPr lang="es-ES" sz="1400" dirty="0"/>
              <a:t>se obtiene un modelo de máxima entropía excelente, bajo la evaluación del </a:t>
            </a:r>
            <a:r>
              <a:rPr lang="es-ES" sz="1400" dirty="0" err="1"/>
              <a:t>AUC</a:t>
            </a:r>
            <a:r>
              <a:rPr lang="es-ES" sz="1400" dirty="0"/>
              <a:t> en comparación al nuestro que es aceptable, esto se debe a la gran diferencia del área de estudio dicha investigación se realizó a nivel de países en los cuales consta Ecuador, Perú y Colombia, tomando en cuenta que tiene 55 datos igual a este estudio. Además predice que para el 2080 el </a:t>
            </a:r>
            <a:r>
              <a:rPr lang="es-ES" sz="1400" i="1" dirty="0"/>
              <a:t>Tapirus </a:t>
            </a:r>
            <a:r>
              <a:rPr lang="es-ES" sz="1400" i="1" dirty="0" err="1"/>
              <a:t>terretris</a:t>
            </a:r>
            <a:r>
              <a:rPr lang="es-ES" sz="1400" i="1" dirty="0"/>
              <a:t> </a:t>
            </a:r>
            <a:r>
              <a:rPr lang="es-ES" sz="1400" dirty="0"/>
              <a:t>será una especie en peligro crítico (Iturralde, 2010).</a:t>
            </a:r>
          </a:p>
          <a:p>
            <a:pPr algn="just"/>
            <a:r>
              <a:rPr lang="es-ES" sz="1400" dirty="0"/>
              <a:t>	</a:t>
            </a:r>
            <a:endParaRPr lang="es-ES" sz="1400" dirty="0" smtClean="0"/>
          </a:p>
          <a:p>
            <a:pPr algn="just"/>
            <a:endParaRPr lang="es-ES" sz="1400" dirty="0"/>
          </a:p>
          <a:p>
            <a:pPr algn="just"/>
            <a:r>
              <a:rPr lang="es-ES" sz="1400" dirty="0" smtClean="0"/>
              <a:t>	El </a:t>
            </a:r>
            <a:r>
              <a:rPr lang="es-ES" sz="1400" dirty="0"/>
              <a:t>presente estudio concuerda con los que dice Durango</a:t>
            </a:r>
            <a:r>
              <a:rPr lang="es-CO" sz="1400" dirty="0"/>
              <a:t> (2011)</a:t>
            </a:r>
            <a:r>
              <a:rPr lang="es-ES" sz="1400" dirty="0"/>
              <a:t> que los resultados confirman el gran aporte que dan las cámaras trampa en especial para estudios relacionados con mamíferos medianos, al reducir costos y dar información de especies que son difíciles de ser detectadas en observaciones directas en la localidad, algunas consideradas en peligro. Con dichos datos se pueden realizar más análisis como en este caso para aplicar geoestadística y así obtener áreas de influencia de las especies. Además aportan con información útil sobre la abundancia, los patrones diarios de actividad y el estado de conservación de las especies. Cabe recalcar que Durango estudio cinco especies en las cuales están el </a:t>
            </a:r>
            <a:r>
              <a:rPr lang="es-ES" sz="1400" i="1" dirty="0"/>
              <a:t>Tapirus terrestris</a:t>
            </a:r>
            <a:r>
              <a:rPr lang="es-ES" sz="1400" dirty="0"/>
              <a:t> y el </a:t>
            </a:r>
            <a:r>
              <a:rPr lang="es-ES" sz="1400" i="1" dirty="0"/>
              <a:t>Tayassu pecari</a:t>
            </a:r>
            <a:r>
              <a:rPr lang="es-ES" sz="1400" dirty="0"/>
              <a:t>.</a:t>
            </a:r>
          </a:p>
        </p:txBody>
      </p:sp>
    </p:spTree>
    <p:extLst>
      <p:ext uri="{BB962C8B-B14F-4D97-AF65-F5344CB8AC3E}">
        <p14:creationId xmlns:p14="http://schemas.microsoft.com/office/powerpoint/2010/main" val="2135645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r>
              <a:rPr lang="es-ES" sz="2800" dirty="0" smtClean="0">
                <a:solidFill>
                  <a:srgbClr val="006699"/>
                </a:solidFill>
                <a:effectLst>
                  <a:outerShdw blurRad="38100" dist="38100" dir="2700000" algn="tl">
                    <a:srgbClr val="000000">
                      <a:alpha val="43137"/>
                    </a:srgbClr>
                  </a:outerShdw>
                </a:effectLst>
                <a:latin typeface="Arial" panose="020B0604020202020204" pitchFamily="34" charset="0"/>
              </a:rPr>
              <a:t>Conclusiones</a:t>
            </a:r>
            <a:endParaRPr lang="es-CO" sz="2800" dirty="0">
              <a:solidFill>
                <a:srgbClr val="006699"/>
              </a:solidFill>
              <a:effectLst>
                <a:outerShdw blurRad="38100" dist="38100" dir="2700000" algn="tl">
                  <a:srgbClr val="000000">
                    <a:alpha val="43137"/>
                  </a:srgbClr>
                </a:outerShdw>
              </a:effectLst>
            </a:endParaRPr>
          </a:p>
        </p:txBody>
      </p:sp>
      <p:sp>
        <p:nvSpPr>
          <p:cNvPr id="2" name="1 Rectángulo"/>
          <p:cNvSpPr/>
          <p:nvPr/>
        </p:nvSpPr>
        <p:spPr>
          <a:xfrm>
            <a:off x="1115616" y="1166829"/>
            <a:ext cx="6984776" cy="3754874"/>
          </a:xfrm>
          <a:prstGeom prst="rect">
            <a:avLst/>
          </a:prstGeom>
        </p:spPr>
        <p:txBody>
          <a:bodyPr wrap="square">
            <a:spAutoFit/>
          </a:bodyPr>
          <a:lstStyle/>
          <a:p>
            <a:pPr lvl="0" algn="just"/>
            <a:r>
              <a:rPr lang="es-ES" sz="1400" dirty="0"/>
              <a:t>Se evidencia claramente que los datos de índice de abundancia relativa no son los adecuados para el análisis </a:t>
            </a:r>
            <a:r>
              <a:rPr lang="es-ES" sz="1400" dirty="0" err="1"/>
              <a:t>geoestadístico</a:t>
            </a:r>
            <a:r>
              <a:rPr lang="es-ES" sz="1400" dirty="0"/>
              <a:t> por tener varias falencias e irrumpir en algunas reglas de la </a:t>
            </a:r>
            <a:r>
              <a:rPr lang="es-ES" sz="1400" dirty="0" err="1"/>
              <a:t>geoestadística</a:t>
            </a:r>
            <a:r>
              <a:rPr lang="es-ES" sz="1400" dirty="0"/>
              <a:t> como son</a:t>
            </a:r>
            <a:r>
              <a:rPr lang="es-ES" sz="1400" dirty="0" smtClean="0"/>
              <a:t>:</a:t>
            </a:r>
          </a:p>
          <a:p>
            <a:pPr marL="285750" lvl="0" indent="-285750" algn="just">
              <a:buFont typeface="Arial" panose="020B0604020202020204" pitchFamily="34" charset="0"/>
              <a:buChar char="•"/>
            </a:pPr>
            <a:endParaRPr lang="en-US" sz="1400" dirty="0"/>
          </a:p>
          <a:p>
            <a:pPr marL="800100" lvl="1" indent="-342900" algn="just">
              <a:buFont typeface="+mj-lt"/>
              <a:buAutoNum type="alphaLcPeriod"/>
            </a:pPr>
            <a:r>
              <a:rPr lang="es-ES" sz="1400" dirty="0"/>
              <a:t>tener un coeficiente de variación </a:t>
            </a:r>
            <a:r>
              <a:rPr lang="es-ES" sz="1400" dirty="0" smtClean="0"/>
              <a:t>alto </a:t>
            </a:r>
            <a:endParaRPr lang="en-US" sz="1400" dirty="0"/>
          </a:p>
          <a:p>
            <a:pPr marL="800100" lvl="1" indent="-342900" algn="just">
              <a:buFont typeface="+mj-lt"/>
              <a:buAutoNum type="alphaLcPeriod"/>
            </a:pPr>
            <a:r>
              <a:rPr lang="es-ES" sz="1400" dirty="0"/>
              <a:t>tener efecto pepita en uno de los modelos</a:t>
            </a:r>
            <a:endParaRPr lang="en-US" sz="1400" dirty="0"/>
          </a:p>
          <a:p>
            <a:pPr marL="800100" lvl="1" indent="-342900" algn="just">
              <a:buFont typeface="+mj-lt"/>
              <a:buAutoNum type="alphaLcPeriod"/>
            </a:pPr>
            <a:r>
              <a:rPr lang="es-ES" sz="1400" dirty="0"/>
              <a:t>tener valores atípicos que afectan al modelo drásticamente.</a:t>
            </a:r>
            <a:endParaRPr lang="en-US" sz="1400" dirty="0"/>
          </a:p>
          <a:p>
            <a:pPr marL="800100" lvl="1" indent="-342900" algn="just">
              <a:buFont typeface="+mj-lt"/>
              <a:buAutoNum type="alphaLcPeriod"/>
            </a:pPr>
            <a:r>
              <a:rPr lang="es-ES" sz="1400" dirty="0"/>
              <a:t>contar con un número insuficiente de datos</a:t>
            </a:r>
            <a:r>
              <a:rPr lang="es-ES" sz="1400" dirty="0" smtClean="0"/>
              <a:t>.</a:t>
            </a:r>
          </a:p>
          <a:p>
            <a:pPr lvl="1" algn="just"/>
            <a:endParaRPr lang="en-US" sz="1400" dirty="0"/>
          </a:p>
          <a:p>
            <a:pPr lvl="0" algn="just"/>
            <a:r>
              <a:rPr lang="es-ES" sz="1400" dirty="0"/>
              <a:t>El área de estudio al tener un área aproximada de 220 km</a:t>
            </a:r>
            <a:r>
              <a:rPr lang="es-ES" sz="1400" baseline="30000" dirty="0"/>
              <a:t>2</a:t>
            </a:r>
            <a:r>
              <a:rPr lang="es-ES" sz="1400" dirty="0"/>
              <a:t> es pequeña para un estudio con la herramienta </a:t>
            </a:r>
            <a:r>
              <a:rPr lang="es-ES" sz="1400" dirty="0" err="1"/>
              <a:t>maxent</a:t>
            </a:r>
            <a:r>
              <a:rPr lang="es-ES" sz="1400" dirty="0"/>
              <a:t>, ya que estudios relacionados abarcan territorios grandes como países o la unión de algunos de ellos</a:t>
            </a:r>
            <a:r>
              <a:rPr lang="es-ES" sz="1400" dirty="0" smtClean="0"/>
              <a:t>.</a:t>
            </a:r>
          </a:p>
          <a:p>
            <a:pPr lvl="0" algn="just"/>
            <a:r>
              <a:rPr lang="es-ES" sz="1400" dirty="0" smtClean="0"/>
              <a:t>.</a:t>
            </a:r>
            <a:endParaRPr lang="en-US" sz="1400" dirty="0"/>
          </a:p>
          <a:p>
            <a:pPr lvl="0" algn="just"/>
            <a:r>
              <a:rPr lang="es-ES" sz="1400" dirty="0"/>
              <a:t>Las áreas de influencia de las especies dentro de la zona de estudio son en su mayoría buena y regular. Estas son zonas en las que se podría crear un régimen de protección especial para las especies. De esa manera se podría favorecer su desarrollo y garantizar su supervivencia a amenazas antrópicas y naturales.</a:t>
            </a:r>
            <a:endParaRPr lang="en-US" sz="1400" dirty="0"/>
          </a:p>
        </p:txBody>
      </p:sp>
    </p:spTree>
    <p:extLst>
      <p:ext uri="{BB962C8B-B14F-4D97-AF65-F5344CB8AC3E}">
        <p14:creationId xmlns:p14="http://schemas.microsoft.com/office/powerpoint/2010/main" val="33237676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r>
              <a:rPr lang="es-ES" sz="2800" dirty="0" smtClean="0">
                <a:solidFill>
                  <a:srgbClr val="006699"/>
                </a:solidFill>
                <a:effectLst>
                  <a:outerShdw blurRad="38100" dist="38100" dir="2700000" algn="tl">
                    <a:srgbClr val="000000">
                      <a:alpha val="43137"/>
                    </a:srgbClr>
                  </a:outerShdw>
                </a:effectLst>
                <a:latin typeface="Arial" panose="020B0604020202020204" pitchFamily="34" charset="0"/>
              </a:rPr>
              <a:t>Recomendaciones</a:t>
            </a:r>
            <a:endParaRPr lang="es-CO" sz="2800" dirty="0">
              <a:solidFill>
                <a:srgbClr val="006699"/>
              </a:solidFill>
              <a:effectLst>
                <a:outerShdw blurRad="38100" dist="38100" dir="2700000" algn="tl">
                  <a:srgbClr val="000000">
                    <a:alpha val="43137"/>
                  </a:srgbClr>
                </a:outerShdw>
              </a:effectLst>
            </a:endParaRPr>
          </a:p>
        </p:txBody>
      </p:sp>
      <p:sp>
        <p:nvSpPr>
          <p:cNvPr id="2" name="1 Rectángulo"/>
          <p:cNvSpPr/>
          <p:nvPr/>
        </p:nvSpPr>
        <p:spPr>
          <a:xfrm>
            <a:off x="1115616" y="1844824"/>
            <a:ext cx="6984776" cy="2677656"/>
          </a:xfrm>
          <a:prstGeom prst="rect">
            <a:avLst/>
          </a:prstGeom>
        </p:spPr>
        <p:txBody>
          <a:bodyPr wrap="square">
            <a:spAutoFit/>
          </a:bodyPr>
          <a:lstStyle/>
          <a:p>
            <a:pPr lvl="0" algn="just"/>
            <a:r>
              <a:rPr lang="es-ES" sz="1400" dirty="0"/>
              <a:t>Para poder comprobar la bondad de los modelos sería recomendable llevar a cabo en el lugar de estudio una toma de muestras exhaustiva  para verificar si los resultados propuestos son correctos</a:t>
            </a:r>
            <a:r>
              <a:rPr lang="es-ES" sz="1400" dirty="0" smtClean="0"/>
              <a:t>.</a:t>
            </a:r>
          </a:p>
          <a:p>
            <a:pPr lvl="0" algn="just"/>
            <a:endParaRPr lang="en-US" sz="1400" dirty="0"/>
          </a:p>
          <a:p>
            <a:pPr lvl="0" algn="just"/>
            <a:r>
              <a:rPr lang="es-ES" sz="1400" dirty="0"/>
              <a:t>Se recomienda revisar en campo la ubicación de las cámaras que tienen un mayor índice de abundancia relativa, para obtener una causalidad a la mayor presencia de animales en dichos lugares. Esta abundancia anómala se puede deber a la existencia de salares o aguajales en dichas zonas las hace atractivas a las especies objeto de estudio</a:t>
            </a:r>
            <a:r>
              <a:rPr lang="es-ES" sz="1400" dirty="0" smtClean="0"/>
              <a:t>.</a:t>
            </a:r>
          </a:p>
          <a:p>
            <a:pPr lvl="0" algn="just"/>
            <a:endParaRPr lang="en-US" sz="1400" dirty="0"/>
          </a:p>
          <a:p>
            <a:pPr lvl="0" algn="just"/>
            <a:r>
              <a:rPr lang="es-ES" sz="1400" dirty="0"/>
              <a:t>Para poder obtener mejores resultados en el modelo </a:t>
            </a:r>
            <a:r>
              <a:rPr lang="es-ES" sz="1400" dirty="0" err="1"/>
              <a:t>geoestadístico</a:t>
            </a:r>
            <a:r>
              <a:rPr lang="es-ES" sz="1400" dirty="0"/>
              <a:t> se recomienda tener más datos para así disminuir el rango de error.</a:t>
            </a:r>
            <a:endParaRPr lang="en-US" sz="1400" dirty="0"/>
          </a:p>
        </p:txBody>
      </p:sp>
    </p:spTree>
    <p:extLst>
      <p:ext uri="{BB962C8B-B14F-4D97-AF65-F5344CB8AC3E}">
        <p14:creationId xmlns:p14="http://schemas.microsoft.com/office/powerpoint/2010/main" val="3600605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9468" y="1196752"/>
            <a:ext cx="5400600" cy="1938992"/>
          </a:xfrm>
          <a:prstGeom prst="rect">
            <a:avLst/>
          </a:prstGeom>
        </p:spPr>
        <p:txBody>
          <a:bodyPr wrap="square">
            <a:spAutoFit/>
          </a:bodyPr>
          <a:lstStyle/>
          <a:p>
            <a:pPr algn="ctr"/>
            <a:r>
              <a:rPr lang="es-ES" sz="2400" dirty="0" smtClean="0">
                <a:latin typeface="Chaparral Pro Light" panose="02060403030505090203" pitchFamily="18" charset="0"/>
                <a:ea typeface="Calibri" panose="020F0502020204030204" pitchFamily="34" charset="0"/>
              </a:rPr>
              <a:t>“La tierra proporciona lo suficiente para </a:t>
            </a:r>
          </a:p>
          <a:p>
            <a:pPr algn="ctr"/>
            <a:r>
              <a:rPr lang="es-ES" sz="2400" dirty="0" smtClean="0">
                <a:latin typeface="Chaparral Pro Light" panose="02060403030505090203" pitchFamily="18" charset="0"/>
                <a:ea typeface="Calibri" panose="020F0502020204030204" pitchFamily="34" charset="0"/>
              </a:rPr>
              <a:t>satisfacer las necesidades de cada hombre, </a:t>
            </a:r>
          </a:p>
          <a:p>
            <a:pPr algn="ctr"/>
            <a:r>
              <a:rPr lang="es-ES" sz="2400" dirty="0" smtClean="0">
                <a:latin typeface="Chaparral Pro Light" panose="02060403030505090203" pitchFamily="18" charset="0"/>
                <a:ea typeface="Calibri" panose="020F0502020204030204" pitchFamily="34" charset="0"/>
              </a:rPr>
              <a:t>pero no la codicia de cada hombre”</a:t>
            </a:r>
          </a:p>
          <a:p>
            <a:pPr algn="ctr"/>
            <a:endParaRPr lang="es-ES" sz="2400" dirty="0" smtClean="0">
              <a:latin typeface="Chaparral Pro Light" panose="02060403030505090203" pitchFamily="18" charset="0"/>
              <a:ea typeface="Calibri" panose="020F0502020204030204" pitchFamily="34" charset="0"/>
            </a:endParaRPr>
          </a:p>
          <a:p>
            <a:pPr algn="r"/>
            <a:r>
              <a:rPr lang="es-ES" sz="2400" dirty="0" smtClean="0">
                <a:latin typeface="Chaparral Pro Light" panose="02060403030505090203" pitchFamily="18" charset="0"/>
              </a:rPr>
              <a:t>Gandhi</a:t>
            </a:r>
            <a:endParaRPr lang="es-CO" sz="2400" dirty="0">
              <a:latin typeface="Chaparral Pro Light" panose="02060403030505090203" pitchFamily="18" charset="0"/>
            </a:endParaRPr>
          </a:p>
        </p:txBody>
      </p:sp>
      <p:sp>
        <p:nvSpPr>
          <p:cNvPr id="3" name="Rectángulo 2"/>
          <p:cNvSpPr/>
          <p:nvPr/>
        </p:nvSpPr>
        <p:spPr>
          <a:xfrm>
            <a:off x="2483768" y="3789040"/>
            <a:ext cx="4572000" cy="707886"/>
          </a:xfrm>
          <a:prstGeom prst="rect">
            <a:avLst/>
          </a:prstGeom>
        </p:spPr>
        <p:txBody>
          <a:bodyPr>
            <a:spAutoFit/>
          </a:bodyPr>
          <a:lstStyle/>
          <a:p>
            <a:pPr algn="ctr"/>
            <a:r>
              <a:rPr lang="es-ES" sz="4000" dirty="0" smtClean="0">
                <a:effectLst>
                  <a:outerShdw blurRad="38100" dist="38100" dir="2700000" algn="tl">
                    <a:srgbClr val="000000">
                      <a:alpha val="43137"/>
                    </a:srgbClr>
                  </a:outerShdw>
                </a:effectLst>
                <a:latin typeface="Arial" panose="020B0604020202020204" pitchFamily="34" charset="0"/>
                <a:ea typeface="Calibri" panose="020F0502020204030204" pitchFamily="34" charset="0"/>
              </a:rPr>
              <a:t>GRACIAS</a:t>
            </a:r>
            <a:endParaRPr lang="es-CO"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4800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r>
              <a:rPr lang="es-CO" sz="2800" dirty="0" smtClean="0">
                <a:solidFill>
                  <a:srgbClr val="006699"/>
                </a:solidFill>
                <a:effectLst>
                  <a:outerShdw blurRad="38100" dist="38100" dir="2700000" algn="tl">
                    <a:srgbClr val="000000">
                      <a:alpha val="43137"/>
                    </a:srgbClr>
                  </a:outerShdw>
                </a:effectLst>
              </a:rPr>
              <a:t>Problema</a:t>
            </a:r>
            <a:endParaRPr lang="es-CO" sz="2800" dirty="0">
              <a:solidFill>
                <a:srgbClr val="006699"/>
              </a:solidFill>
              <a:effectLst>
                <a:outerShdw blurRad="38100" dist="38100" dir="2700000" algn="tl">
                  <a:srgbClr val="000000">
                    <a:alpha val="43137"/>
                  </a:srgbClr>
                </a:outerShdw>
              </a:effectLst>
            </a:endParaRPr>
          </a:p>
        </p:txBody>
      </p:sp>
      <p:pic>
        <p:nvPicPr>
          <p:cNvPr id="8" name="Imagen 7"/>
          <p:cNvPicPr>
            <a:picLocks noChangeAspect="1"/>
          </p:cNvPicPr>
          <p:nvPr/>
        </p:nvPicPr>
        <p:blipFill rotWithShape="1">
          <a:blip r:embed="rId2" cstate="print">
            <a:extLst>
              <a:ext uri="{28A0092B-C50C-407E-A947-70E740481C1C}">
                <a14:useLocalDpi xmlns:a14="http://schemas.microsoft.com/office/drawing/2010/main" val="0"/>
              </a:ext>
            </a:extLst>
          </a:blip>
          <a:srcRect l="12201" t="5901" r="16401" b="10100"/>
          <a:stretch/>
        </p:blipFill>
        <p:spPr>
          <a:xfrm>
            <a:off x="2156199" y="3913892"/>
            <a:ext cx="1428821" cy="2241288"/>
          </a:xfrm>
          <a:prstGeom prst="rect">
            <a:avLst/>
          </a:prstGeom>
        </p:spPr>
      </p:pic>
      <p:pic>
        <p:nvPicPr>
          <p:cNvPr id="9" name="Imagen 8"/>
          <p:cNvPicPr>
            <a:picLocks noChangeAspect="1"/>
          </p:cNvPicPr>
          <p:nvPr/>
        </p:nvPicPr>
        <p:blipFill rotWithShape="1">
          <a:blip r:embed="rId3" cstate="print">
            <a:extLst>
              <a:ext uri="{28A0092B-C50C-407E-A947-70E740481C1C}">
                <a14:useLocalDpi xmlns:a14="http://schemas.microsoft.com/office/drawing/2010/main" val="0"/>
              </a:ext>
            </a:extLst>
          </a:blip>
          <a:srcRect l="5113" t="8000" r="5113" b="12201"/>
          <a:stretch/>
        </p:blipFill>
        <p:spPr>
          <a:xfrm>
            <a:off x="980400" y="1268760"/>
            <a:ext cx="3780421" cy="2520280"/>
          </a:xfrm>
          <a:prstGeom prst="rect">
            <a:avLst/>
          </a:prstGeom>
        </p:spPr>
      </p:pic>
      <p:sp>
        <p:nvSpPr>
          <p:cNvPr id="12" name="Rectángulo 11"/>
          <p:cNvSpPr/>
          <p:nvPr/>
        </p:nvSpPr>
        <p:spPr>
          <a:xfrm>
            <a:off x="5364088" y="1426840"/>
            <a:ext cx="3092575" cy="3108543"/>
          </a:xfrm>
          <a:prstGeom prst="rect">
            <a:avLst/>
          </a:prstGeom>
        </p:spPr>
        <p:txBody>
          <a:bodyPr wrap="square">
            <a:spAutoFit/>
          </a:bodyPr>
          <a:lstStyle/>
          <a:p>
            <a:r>
              <a:rPr lang="es-ES" sz="1400" dirty="0" smtClean="0">
                <a:latin typeface="Arial" panose="020B0604020202020204" pitchFamily="34" charset="0"/>
                <a:ea typeface="Calibri" panose="020F0502020204030204" pitchFamily="34" charset="0"/>
              </a:rPr>
              <a:t>Extinción:</a:t>
            </a:r>
          </a:p>
          <a:p>
            <a:r>
              <a:rPr lang="es-ES" sz="1400" dirty="0" smtClean="0">
                <a:latin typeface="Arial" panose="020B0604020202020204" pitchFamily="34" charset="0"/>
                <a:ea typeface="Calibri" panose="020F0502020204030204" pitchFamily="34" charset="0"/>
              </a:rPr>
              <a:t>Desaparición o perturbación </a:t>
            </a:r>
            <a:r>
              <a:rPr lang="es-ES" sz="1400" dirty="0">
                <a:latin typeface="Arial" panose="020B0604020202020204" pitchFamily="34" charset="0"/>
                <a:ea typeface="Calibri" panose="020F0502020204030204" pitchFamily="34" charset="0"/>
              </a:rPr>
              <a:t>de los hábitats </a:t>
            </a:r>
            <a:endParaRPr lang="es-CO" sz="1400" dirty="0"/>
          </a:p>
          <a:p>
            <a:endParaRPr lang="es-ES" sz="1400" dirty="0" smtClean="0"/>
          </a:p>
          <a:p>
            <a:r>
              <a:rPr lang="es-ES" sz="1400" dirty="0" smtClean="0"/>
              <a:t>Debido:</a:t>
            </a:r>
          </a:p>
          <a:p>
            <a:pPr marL="285750" indent="-285750">
              <a:buFont typeface="Arial" panose="020B0604020202020204" pitchFamily="34" charset="0"/>
              <a:buChar char="•"/>
            </a:pPr>
            <a:r>
              <a:rPr lang="es-ES" sz="1400" dirty="0"/>
              <a:t>D</a:t>
            </a:r>
            <a:r>
              <a:rPr lang="es-ES" sz="1400" dirty="0" smtClean="0"/>
              <a:t>eforestación,</a:t>
            </a:r>
          </a:p>
          <a:p>
            <a:pPr marL="285750" indent="-285750">
              <a:buFont typeface="Arial" panose="020B0604020202020204" pitchFamily="34" charset="0"/>
              <a:buChar char="•"/>
            </a:pPr>
            <a:r>
              <a:rPr lang="es-ES" sz="1400" dirty="0"/>
              <a:t>E</a:t>
            </a:r>
            <a:r>
              <a:rPr lang="es-ES" sz="1400" dirty="0" smtClean="0"/>
              <a:t>xpansión de la frontera agrícola</a:t>
            </a:r>
          </a:p>
          <a:p>
            <a:pPr marL="285750" indent="-285750">
              <a:buFont typeface="Arial" panose="020B0604020202020204" pitchFamily="34" charset="0"/>
              <a:buChar char="•"/>
            </a:pPr>
            <a:r>
              <a:rPr lang="es-ES" sz="1400" dirty="0"/>
              <a:t>A</a:t>
            </a:r>
            <a:r>
              <a:rPr lang="es-ES" sz="1400" dirty="0" smtClean="0"/>
              <a:t>sentamientos humanos</a:t>
            </a:r>
          </a:p>
          <a:p>
            <a:pPr marL="285750" indent="-285750">
              <a:buFont typeface="Arial" panose="020B0604020202020204" pitchFamily="34" charset="0"/>
              <a:buChar char="•"/>
            </a:pPr>
            <a:r>
              <a:rPr lang="es-ES" sz="1400" dirty="0"/>
              <a:t>C</a:t>
            </a:r>
            <a:r>
              <a:rPr lang="es-ES" sz="1400" dirty="0" smtClean="0"/>
              <a:t>aza ilegal - comercio de pieles</a:t>
            </a:r>
            <a:endParaRPr lang="es-CO" sz="1400" dirty="0" smtClean="0"/>
          </a:p>
          <a:p>
            <a:endParaRPr lang="es-ES" sz="1400" dirty="0" smtClean="0"/>
          </a:p>
          <a:p>
            <a:r>
              <a:rPr lang="es-ES" sz="1400" dirty="0"/>
              <a:t>A</a:t>
            </a:r>
            <a:r>
              <a:rPr lang="es-ES" sz="1400" dirty="0" smtClean="0"/>
              <a:t>lteración del equilibrio ecológico</a:t>
            </a:r>
          </a:p>
          <a:p>
            <a:endParaRPr lang="es-ES" sz="1400" dirty="0" smtClean="0"/>
          </a:p>
          <a:p>
            <a:pPr marL="285750" indent="-285750">
              <a:buFont typeface="Arial" panose="020B0604020202020204" pitchFamily="34" charset="0"/>
              <a:buChar char="•"/>
            </a:pPr>
            <a:r>
              <a:rPr lang="es-ES" sz="1400" dirty="0"/>
              <a:t>P</a:t>
            </a:r>
            <a:r>
              <a:rPr lang="es-ES" sz="1400" dirty="0" smtClean="0"/>
              <a:t>rospección petrolera,</a:t>
            </a:r>
          </a:p>
          <a:p>
            <a:pPr marL="285750" indent="-285750">
              <a:buFont typeface="Arial" panose="020B0604020202020204" pitchFamily="34" charset="0"/>
              <a:buChar char="•"/>
            </a:pPr>
            <a:r>
              <a:rPr lang="es-ES" sz="1400" dirty="0"/>
              <a:t>A</a:t>
            </a:r>
            <a:r>
              <a:rPr lang="es-ES" sz="1400" dirty="0" smtClean="0"/>
              <a:t>pertura de carreteras</a:t>
            </a:r>
          </a:p>
        </p:txBody>
      </p:sp>
    </p:spTree>
    <p:extLst>
      <p:ext uri="{BB962C8B-B14F-4D97-AF65-F5344CB8AC3E}">
        <p14:creationId xmlns:p14="http://schemas.microsoft.com/office/powerpoint/2010/main" val="393763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2742" y="1556792"/>
            <a:ext cx="8280920" cy="4308872"/>
          </a:xfrm>
          <a:prstGeom prst="rect">
            <a:avLst/>
          </a:prstGeom>
        </p:spPr>
        <p:txBody>
          <a:bodyPr wrap="square">
            <a:spAutoFit/>
          </a:bodyPr>
          <a:lstStyle/>
          <a:p>
            <a:pPr lvl="0"/>
            <a:r>
              <a:rPr lang="es-CO" b="1" dirty="0">
                <a:solidFill>
                  <a:srgbClr val="00B050"/>
                </a:solidFill>
                <a:latin typeface="Arial" panose="020B0604020202020204" pitchFamily="34" charset="0"/>
                <a:ea typeface="Times New Roman" panose="02020603050405020304" pitchFamily="18" charset="0"/>
                <a:cs typeface="Arial" panose="020B0604020202020204" pitchFamily="34" charset="0"/>
              </a:rPr>
              <a:t>Objetivo General</a:t>
            </a:r>
          </a:p>
          <a:p>
            <a:pPr lvl="0" algn="just"/>
            <a:endParaRPr lang="es-CO" sz="1400" dirty="0" smtClean="0"/>
          </a:p>
          <a:p>
            <a:pPr lvl="0" algn="just"/>
            <a:r>
              <a:rPr lang="es-CO" sz="1400" dirty="0" smtClean="0"/>
              <a:t>Determinar </a:t>
            </a:r>
            <a:r>
              <a:rPr lang="es-CO" sz="1400" dirty="0"/>
              <a:t>las áreas de influencia de las especies vulnerables que habitan en la zona de estudio ubicada en el Parque Nacional Yasuní, por medio de estudios geoestadísticos de los registros de las cámaras trampa y del modelo de máxima entropía.</a:t>
            </a:r>
          </a:p>
          <a:p>
            <a:pPr lvl="0" algn="just"/>
            <a:endParaRPr lang="es-CO" sz="1400" dirty="0" smtClean="0"/>
          </a:p>
          <a:p>
            <a:pPr lvl="0"/>
            <a:r>
              <a:rPr lang="es-CO" b="1" dirty="0">
                <a:solidFill>
                  <a:srgbClr val="00B050"/>
                </a:solidFill>
                <a:latin typeface="Arial" panose="020B0604020202020204" pitchFamily="34" charset="0"/>
                <a:ea typeface="Times New Roman" panose="02020603050405020304" pitchFamily="18" charset="0"/>
                <a:cs typeface="Arial" panose="020B0604020202020204" pitchFamily="34" charset="0"/>
              </a:rPr>
              <a:t>Objetivos Específicos</a:t>
            </a:r>
          </a:p>
          <a:p>
            <a:pPr marL="285750" lvl="0" indent="-285750" algn="just">
              <a:buFont typeface="Arial" panose="020B0604020202020204" pitchFamily="34" charset="0"/>
              <a:buChar char="•"/>
            </a:pPr>
            <a:endParaRPr lang="es-CO" sz="1400" dirty="0" smtClean="0"/>
          </a:p>
          <a:p>
            <a:pPr marL="285750" lvl="0" indent="-285750" algn="just">
              <a:buFont typeface="Arial" panose="020B0604020202020204" pitchFamily="34" charset="0"/>
              <a:buChar char="•"/>
            </a:pPr>
            <a:r>
              <a:rPr lang="es-CO" sz="1400" dirty="0" smtClean="0"/>
              <a:t>Depurar </a:t>
            </a:r>
            <a:r>
              <a:rPr lang="es-CO" sz="1400" dirty="0"/>
              <a:t>la base de datos de las especies registradas por las cámaras trampa, entregada por Tropical </a:t>
            </a:r>
            <a:r>
              <a:rPr lang="es-CO" sz="1400" dirty="0" err="1"/>
              <a:t>Ecology</a:t>
            </a:r>
            <a:r>
              <a:rPr lang="es-CO" sz="1400" dirty="0"/>
              <a:t> </a:t>
            </a:r>
            <a:r>
              <a:rPr lang="es-CO" sz="1400" dirty="0" err="1"/>
              <a:t>Assessment</a:t>
            </a:r>
            <a:r>
              <a:rPr lang="es-CO" sz="1400" dirty="0"/>
              <a:t> &amp; </a:t>
            </a:r>
            <a:r>
              <a:rPr lang="es-CO" sz="1400" dirty="0" err="1"/>
              <a:t>Monitoring</a:t>
            </a:r>
            <a:r>
              <a:rPr lang="es-CO" sz="1400" dirty="0"/>
              <a:t> Network (</a:t>
            </a:r>
            <a:r>
              <a:rPr lang="es-CO" sz="1400" dirty="0" err="1"/>
              <a:t>TEAM</a:t>
            </a:r>
            <a:r>
              <a:rPr lang="es-CO" sz="1400" dirty="0" smtClean="0"/>
              <a:t>)</a:t>
            </a:r>
          </a:p>
          <a:p>
            <a:pPr lvl="0" algn="just"/>
            <a:endParaRPr lang="es-CO" sz="1400" dirty="0"/>
          </a:p>
          <a:p>
            <a:pPr marL="285750" lvl="0" indent="-285750" algn="just">
              <a:buFont typeface="Arial" panose="020B0604020202020204" pitchFamily="34" charset="0"/>
              <a:buChar char="•"/>
            </a:pPr>
            <a:r>
              <a:rPr lang="es-CO" sz="1400" dirty="0" smtClean="0"/>
              <a:t>Determinar </a:t>
            </a:r>
            <a:r>
              <a:rPr lang="es-CO" sz="1400" dirty="0"/>
              <a:t>la distribución de las especies mediante el modelo de Máxima Entropía</a:t>
            </a:r>
            <a:r>
              <a:rPr lang="es-CO" sz="1400" dirty="0" smtClean="0"/>
              <a:t>.</a:t>
            </a:r>
          </a:p>
          <a:p>
            <a:pPr lvl="0" algn="just"/>
            <a:endParaRPr lang="es-CO" sz="1400" dirty="0"/>
          </a:p>
          <a:p>
            <a:pPr marL="285750" lvl="0" indent="-285750" algn="just">
              <a:buFont typeface="Arial" panose="020B0604020202020204" pitchFamily="34" charset="0"/>
              <a:buChar char="•"/>
            </a:pPr>
            <a:r>
              <a:rPr lang="es-CO" sz="1400" dirty="0" smtClean="0"/>
              <a:t>Realizar </a:t>
            </a:r>
            <a:r>
              <a:rPr lang="es-CO" sz="1400" dirty="0"/>
              <a:t>el estudio geoestadístico de las diferentes especies vulnerables presentes en la base de datos</a:t>
            </a:r>
            <a:r>
              <a:rPr lang="es-CO" sz="1400" dirty="0" smtClean="0"/>
              <a:t>.</a:t>
            </a:r>
          </a:p>
          <a:p>
            <a:pPr lvl="0" algn="just"/>
            <a:endParaRPr lang="es-CO" sz="1400" dirty="0"/>
          </a:p>
          <a:p>
            <a:pPr marL="285750" lvl="0" indent="-285750" algn="just">
              <a:buFont typeface="Arial" panose="020B0604020202020204" pitchFamily="34" charset="0"/>
              <a:buChar char="•"/>
            </a:pPr>
            <a:r>
              <a:rPr lang="es-CO" sz="1400" dirty="0" smtClean="0"/>
              <a:t>Contrastar </a:t>
            </a:r>
            <a:r>
              <a:rPr lang="es-CO" sz="1400" dirty="0"/>
              <a:t>los datos geoestadísticos con el modelo de Máxima Entropía de cada especie para determinar áreas de influencia en los cuales el desarrollo del ciclo vital de las especies en vulnerabilidad sea más favorable. </a:t>
            </a:r>
          </a:p>
        </p:txBody>
      </p:sp>
      <p:sp>
        <p:nvSpPr>
          <p:cNvPr id="3" name="Rectángulo 2"/>
          <p:cNvSpPr/>
          <p:nvPr/>
        </p:nvSpPr>
        <p:spPr>
          <a:xfrm>
            <a:off x="467544" y="620688"/>
            <a:ext cx="8280920" cy="523220"/>
          </a:xfrm>
          <a:prstGeom prst="rect">
            <a:avLst/>
          </a:prstGeom>
        </p:spPr>
        <p:txBody>
          <a:bodyPr wrap="square">
            <a:spAutoFit/>
          </a:bodyPr>
          <a:lstStyle/>
          <a:p>
            <a:r>
              <a:rPr lang="es-ES" sz="2800" dirty="0" smtClean="0">
                <a:solidFill>
                  <a:srgbClr val="006699"/>
                </a:solidFill>
                <a:effectLst>
                  <a:outerShdw blurRad="38100" dist="38100" dir="2700000" algn="tl">
                    <a:srgbClr val="000000">
                      <a:alpha val="43137"/>
                    </a:srgbClr>
                  </a:outerShdw>
                </a:effectLst>
                <a:latin typeface="Arial" panose="020B0604020202020204" pitchFamily="34" charset="0"/>
              </a:rPr>
              <a:t>Objetivos:</a:t>
            </a:r>
            <a:endParaRPr lang="es-CO" sz="2800" dirty="0">
              <a:solidFill>
                <a:srgbClr val="0066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3339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04248" y="1556792"/>
            <a:ext cx="1944216" cy="1815882"/>
          </a:xfrm>
          <a:prstGeom prst="rect">
            <a:avLst/>
          </a:prstGeom>
        </p:spPr>
        <p:txBody>
          <a:bodyPr wrap="square">
            <a:spAutoFit/>
          </a:bodyPr>
          <a:lstStyle/>
          <a:p>
            <a:pPr lvl="0" algn="just"/>
            <a:r>
              <a:rPr lang="es-ES" sz="1400" dirty="0"/>
              <a:t>La Estación Científica Yasuní fue creada y es administrada por la Facultad de Biología de la Pontificia Universidad Católica del Ecuador (</a:t>
            </a:r>
            <a:r>
              <a:rPr lang="es-ES" sz="1400" dirty="0" err="1"/>
              <a:t>PUCE</a:t>
            </a:r>
            <a:r>
              <a:rPr lang="es-ES" sz="1400" dirty="0"/>
              <a:t>) </a:t>
            </a:r>
            <a:r>
              <a:rPr lang="es-ES" sz="1400" dirty="0" smtClean="0"/>
              <a:t>- 1994</a:t>
            </a:r>
          </a:p>
        </p:txBody>
      </p:sp>
      <p:sp>
        <p:nvSpPr>
          <p:cNvPr id="3" name="Rectángulo 2"/>
          <p:cNvSpPr/>
          <p:nvPr/>
        </p:nvSpPr>
        <p:spPr>
          <a:xfrm>
            <a:off x="467544" y="620688"/>
            <a:ext cx="8280920" cy="523220"/>
          </a:xfrm>
          <a:prstGeom prst="rect">
            <a:avLst/>
          </a:prstGeom>
        </p:spPr>
        <p:txBody>
          <a:bodyPr wrap="square">
            <a:spAutoFit/>
          </a:bodyPr>
          <a:lstStyle/>
          <a:p>
            <a:r>
              <a:rPr lang="es-ES" sz="2800" dirty="0">
                <a:solidFill>
                  <a:srgbClr val="006699"/>
                </a:solidFill>
                <a:effectLst>
                  <a:outerShdw blurRad="38100" dist="38100" dir="2700000" algn="tl">
                    <a:srgbClr val="000000">
                      <a:alpha val="43137"/>
                    </a:srgbClr>
                  </a:outerShdw>
                </a:effectLst>
                <a:latin typeface="Arial" panose="020B0604020202020204" pitchFamily="34" charset="0"/>
              </a:rPr>
              <a:t>Área de Estudio</a:t>
            </a:r>
            <a:endParaRPr lang="es-CO" sz="2800" dirty="0">
              <a:solidFill>
                <a:srgbClr val="006699"/>
              </a:solidFill>
              <a:effectLst>
                <a:outerShdw blurRad="38100" dist="38100" dir="2700000" algn="tl">
                  <a:srgbClr val="000000">
                    <a:alpha val="43137"/>
                  </a:srgbClr>
                </a:outerShdw>
              </a:effectLst>
            </a:endParaRPr>
          </a:p>
        </p:txBody>
      </p:sp>
      <p:sp>
        <p:nvSpPr>
          <p:cNvPr id="6" name="Rectángulo 5"/>
          <p:cNvSpPr/>
          <p:nvPr/>
        </p:nvSpPr>
        <p:spPr>
          <a:xfrm>
            <a:off x="6804248" y="3933056"/>
            <a:ext cx="1944216" cy="523220"/>
          </a:xfrm>
          <a:prstGeom prst="rect">
            <a:avLst/>
          </a:prstGeom>
        </p:spPr>
        <p:txBody>
          <a:bodyPr wrap="square">
            <a:spAutoFit/>
          </a:bodyPr>
          <a:lstStyle/>
          <a:p>
            <a:r>
              <a:rPr lang="es-ES" sz="1400" dirty="0" smtClean="0">
                <a:latin typeface="Arial" panose="020B0604020202020204" pitchFamily="34" charset="0"/>
                <a:ea typeface="Calibri" panose="020F0502020204030204" pitchFamily="34" charset="0"/>
              </a:rPr>
              <a:t>Área aproximada </a:t>
            </a:r>
          </a:p>
          <a:p>
            <a:r>
              <a:rPr lang="es-ES" sz="1400" dirty="0" smtClean="0">
                <a:latin typeface="Arial" panose="020B0604020202020204" pitchFamily="34" charset="0"/>
                <a:ea typeface="Calibri" panose="020F0502020204030204" pitchFamily="34" charset="0"/>
              </a:rPr>
              <a:t>220 </a:t>
            </a:r>
            <a:r>
              <a:rPr lang="es-ES" sz="1400" dirty="0">
                <a:latin typeface="Arial" panose="020B0604020202020204" pitchFamily="34" charset="0"/>
                <a:ea typeface="Calibri" panose="020F0502020204030204" pitchFamily="34" charset="0"/>
              </a:rPr>
              <a:t>km</a:t>
            </a:r>
            <a:r>
              <a:rPr lang="es-ES" sz="1400" baseline="30000" dirty="0">
                <a:latin typeface="Arial" panose="020B0604020202020204" pitchFamily="34" charset="0"/>
                <a:ea typeface="Calibri" panose="020F0502020204030204" pitchFamily="34" charset="0"/>
              </a:rPr>
              <a:t>2</a:t>
            </a:r>
            <a:endParaRPr lang="es-CO" sz="14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 y="1268760"/>
            <a:ext cx="6660232" cy="4713450"/>
          </a:xfrm>
          <a:prstGeom prst="rect">
            <a:avLst/>
          </a:prstGeom>
        </p:spPr>
      </p:pic>
    </p:spTree>
    <p:extLst>
      <p:ext uri="{BB962C8B-B14F-4D97-AF65-F5344CB8AC3E}">
        <p14:creationId xmlns:p14="http://schemas.microsoft.com/office/powerpoint/2010/main" val="830259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60033" y="770694"/>
            <a:ext cx="4127832" cy="369332"/>
          </a:xfrm>
          <a:prstGeom prst="rect">
            <a:avLst/>
          </a:prstGeom>
        </p:spPr>
        <p:txBody>
          <a:bodyPr wrap="square">
            <a:spAutoFit/>
          </a:bodyPr>
          <a:lstStyle/>
          <a:p>
            <a:r>
              <a:rPr lang="es-CO" b="1" dirty="0">
                <a:solidFill>
                  <a:srgbClr val="00B050"/>
                </a:solidFill>
                <a:latin typeface="Arial" panose="020B0604020202020204" pitchFamily="34" charset="0"/>
                <a:ea typeface="Times New Roman" panose="02020603050405020304" pitchFamily="18" charset="0"/>
                <a:cs typeface="Arial" panose="020B0604020202020204" pitchFamily="34" charset="0"/>
              </a:rPr>
              <a:t>Depuración de la base de </a:t>
            </a:r>
            <a:r>
              <a:rPr lang="es-CO" b="1" dirty="0" smtClean="0">
                <a:solidFill>
                  <a:srgbClr val="00B050"/>
                </a:solidFill>
                <a:latin typeface="Arial" panose="020B0604020202020204" pitchFamily="34" charset="0"/>
                <a:ea typeface="Times New Roman" panose="02020603050405020304" pitchFamily="18" charset="0"/>
                <a:cs typeface="Arial" panose="020B0604020202020204" pitchFamily="34" charset="0"/>
              </a:rPr>
              <a:t>datos</a:t>
            </a:r>
            <a:endParaRPr lang="es-CO" sz="2800" dirty="0">
              <a:solidFill>
                <a:srgbClr val="006699"/>
              </a:solidFill>
              <a:effectLst>
                <a:outerShdw blurRad="38100" dist="38100" dir="2700000" algn="tl">
                  <a:srgbClr val="000000">
                    <a:alpha val="43137"/>
                  </a:srgbClr>
                </a:outerShdw>
              </a:effectLst>
            </a:endParaRPr>
          </a:p>
        </p:txBody>
      </p:sp>
      <p:graphicFrame>
        <p:nvGraphicFramePr>
          <p:cNvPr id="7" name="Diagrama 6"/>
          <p:cNvGraphicFramePr/>
          <p:nvPr>
            <p:extLst>
              <p:ext uri="{D42A27DB-BD31-4B8C-83A1-F6EECF244321}">
                <p14:modId xmlns:p14="http://schemas.microsoft.com/office/powerpoint/2010/main" val="874901064"/>
              </p:ext>
            </p:extLst>
          </p:nvPr>
        </p:nvGraphicFramePr>
        <p:xfrm>
          <a:off x="179512" y="578745"/>
          <a:ext cx="4619762" cy="5514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791846466"/>
              </p:ext>
            </p:extLst>
          </p:nvPr>
        </p:nvGraphicFramePr>
        <p:xfrm>
          <a:off x="4276165" y="1623373"/>
          <a:ext cx="4711700" cy="1008380"/>
        </p:xfrm>
        <a:graphic>
          <a:graphicData uri="http://schemas.openxmlformats.org/drawingml/2006/table">
            <a:tbl>
              <a:tblPr firstRow="1" firstCol="1" bandRow="1">
                <a:tableStyleId>{9D7B26C5-4107-4FEC-AEDC-1716B250A1EF}</a:tableStyleId>
              </a:tblPr>
              <a:tblGrid>
                <a:gridCol w="1509395"/>
                <a:gridCol w="640080"/>
                <a:gridCol w="640715"/>
                <a:gridCol w="640080"/>
                <a:gridCol w="640715"/>
                <a:gridCol w="640715"/>
              </a:tblGrid>
              <a:tr h="252095">
                <a:tc>
                  <a:txBody>
                    <a:bodyPr/>
                    <a:lstStyle/>
                    <a:p>
                      <a:pPr algn="ctr">
                        <a:lnSpc>
                          <a:spcPct val="150000"/>
                        </a:lnSpc>
                      </a:pPr>
                      <a:r>
                        <a:rPr lang="es-ES" sz="1000" cap="all" dirty="0">
                          <a:effectLst/>
                        </a:rPr>
                        <a:t>Año</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cap="all">
                          <a:effectLst/>
                        </a:rPr>
                        <a:t>2011</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cap="all">
                          <a:effectLst/>
                        </a:rPr>
                        <a:t>2012</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cap="all">
                          <a:effectLst/>
                        </a:rPr>
                        <a:t>2013</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cap="all">
                          <a:effectLst/>
                        </a:rPr>
                        <a:t>2014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cap="all">
                          <a:effectLst/>
                        </a:rPr>
                        <a:t>2015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52095">
                <a:tc>
                  <a:txBody>
                    <a:bodyPr/>
                    <a:lstStyle/>
                    <a:p>
                      <a:pPr algn="ctr">
                        <a:lnSpc>
                          <a:spcPct val="150000"/>
                        </a:lnSpc>
                      </a:pPr>
                      <a:r>
                        <a:rPr lang="es-ES" sz="1000" cap="all">
                          <a:effectLst/>
                        </a:rPr>
                        <a:t>Mamíferos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a:effectLst/>
                        </a:rPr>
                        <a:t>31</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a:effectLst/>
                        </a:rPr>
                        <a:t>29</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dirty="0">
                          <a:effectLst/>
                        </a:rPr>
                        <a:t>29</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a:effectLst/>
                        </a:rPr>
                        <a:t>27</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a:effectLst/>
                        </a:rPr>
                        <a:t>28</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52095">
                <a:tc>
                  <a:txBody>
                    <a:bodyPr/>
                    <a:lstStyle/>
                    <a:p>
                      <a:pPr algn="ctr">
                        <a:lnSpc>
                          <a:spcPct val="150000"/>
                        </a:lnSpc>
                      </a:pPr>
                      <a:r>
                        <a:rPr lang="es-ES" sz="1000" cap="all">
                          <a:effectLst/>
                        </a:rPr>
                        <a:t>Sin identificar</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a:effectLst/>
                        </a:rPr>
                        <a:t>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a:effectLst/>
                        </a:rPr>
                        <a:t>0</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a:effectLst/>
                        </a:rPr>
                        <a:t>3</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a:effectLst/>
                        </a:rPr>
                        <a:t>5</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pPr>
                      <a:r>
                        <a:rPr lang="es-ES" sz="1000">
                          <a:effectLst/>
                        </a:rPr>
                        <a:t>4</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252095">
                <a:tc>
                  <a:txBody>
                    <a:bodyPr/>
                    <a:lstStyle/>
                    <a:p>
                      <a:pPr algn="ctr">
                        <a:lnSpc>
                          <a:spcPct val="150000"/>
                        </a:lnSpc>
                      </a:pPr>
                      <a:r>
                        <a:rPr lang="es-ES" sz="1000" cap="all">
                          <a:effectLst/>
                        </a:rPr>
                        <a:t>Aves</a:t>
                      </a:r>
                      <a:endParaRPr lang="es-E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50000"/>
                        </a:lnSpc>
                      </a:pPr>
                      <a:r>
                        <a:rPr lang="es-ES" sz="1000" dirty="0">
                          <a:effectLst/>
                        </a:rPr>
                        <a:t>No se dividió por especies</a:t>
                      </a:r>
                      <a:endParaRPr lang="es-E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8" name="Rectángulo 7"/>
          <p:cNvSpPr/>
          <p:nvPr/>
        </p:nvSpPr>
        <p:spPr>
          <a:xfrm>
            <a:off x="5004048" y="3839304"/>
            <a:ext cx="3013086" cy="738664"/>
          </a:xfrm>
          <a:prstGeom prst="rect">
            <a:avLst/>
          </a:prstGeom>
        </p:spPr>
        <p:txBody>
          <a:bodyPr wrap="square">
            <a:spAutoFit/>
          </a:bodyPr>
          <a:lstStyle/>
          <a:p>
            <a:r>
              <a:rPr lang="es-ES" sz="1400" i="1" dirty="0"/>
              <a:t>Tapirus </a:t>
            </a:r>
            <a:r>
              <a:rPr lang="es-ES" sz="1400" i="1" dirty="0" smtClean="0"/>
              <a:t>terrestris: </a:t>
            </a:r>
            <a:r>
              <a:rPr lang="es-CO" sz="1400" dirty="0" smtClean="0"/>
              <a:t>55 datos</a:t>
            </a:r>
          </a:p>
          <a:p>
            <a:endParaRPr lang="es-CO" sz="1400" dirty="0" smtClean="0"/>
          </a:p>
          <a:p>
            <a:r>
              <a:rPr lang="es-CO" sz="1400" i="1" dirty="0"/>
              <a:t>Tayassu </a:t>
            </a:r>
            <a:r>
              <a:rPr lang="es-CO" sz="1400" i="1" dirty="0" smtClean="0"/>
              <a:t>pecari: </a:t>
            </a:r>
            <a:r>
              <a:rPr lang="es-CO" sz="1400" dirty="0" smtClean="0"/>
              <a:t>53 datos</a:t>
            </a:r>
            <a:endParaRPr lang="es-ES" sz="1400" dirty="0"/>
          </a:p>
        </p:txBody>
      </p:sp>
      <p:sp>
        <p:nvSpPr>
          <p:cNvPr id="9" name="Rectángulo 8"/>
          <p:cNvSpPr/>
          <p:nvPr/>
        </p:nvSpPr>
        <p:spPr>
          <a:xfrm>
            <a:off x="2339752" y="55525"/>
            <a:ext cx="2520280" cy="523220"/>
          </a:xfrm>
          <a:prstGeom prst="rect">
            <a:avLst/>
          </a:prstGeom>
        </p:spPr>
        <p:txBody>
          <a:bodyPr wrap="square">
            <a:spAutoFit/>
          </a:bodyPr>
          <a:lstStyle/>
          <a:p>
            <a:r>
              <a:rPr lang="es-CO" sz="2800" dirty="0" smtClean="0">
                <a:solidFill>
                  <a:srgbClr val="006699"/>
                </a:solidFill>
                <a:effectLst>
                  <a:outerShdw blurRad="38100" dist="38100" dir="2700000" algn="tl">
                    <a:srgbClr val="000000">
                      <a:alpha val="43137"/>
                    </a:srgbClr>
                  </a:outerShdw>
                </a:effectLst>
                <a:latin typeface="Arial" panose="020B0604020202020204" pitchFamily="34" charset="0"/>
              </a:rPr>
              <a:t>Metodología</a:t>
            </a:r>
            <a:endParaRPr lang="es-CO" sz="2800" dirty="0">
              <a:solidFill>
                <a:srgbClr val="0066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1187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pPr algn="just"/>
            <a:r>
              <a:rPr lang="es-ES" sz="2800" i="1" dirty="0">
                <a:solidFill>
                  <a:srgbClr val="006699"/>
                </a:solidFill>
                <a:effectLst>
                  <a:outerShdw blurRad="38100" dist="38100" dir="2700000" algn="tl">
                    <a:srgbClr val="000000">
                      <a:alpha val="43137"/>
                    </a:srgbClr>
                  </a:outerShdw>
                </a:effectLst>
                <a:latin typeface="Arial" panose="020B0604020202020204" pitchFamily="34" charset="0"/>
              </a:rPr>
              <a:t>Tapirus terrestris </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768" y="4252451"/>
            <a:ext cx="2771800" cy="1847398"/>
          </a:xfrm>
          <a:prstGeom prst="rect">
            <a:avLst/>
          </a:prstGeom>
        </p:spPr>
      </p:pic>
      <p:sp>
        <p:nvSpPr>
          <p:cNvPr id="5" name="Rectángulo 4"/>
          <p:cNvSpPr/>
          <p:nvPr/>
        </p:nvSpPr>
        <p:spPr>
          <a:xfrm>
            <a:off x="4283968" y="1143908"/>
            <a:ext cx="4464496" cy="3108543"/>
          </a:xfrm>
          <a:prstGeom prst="rect">
            <a:avLst/>
          </a:prstGeom>
        </p:spPr>
        <p:txBody>
          <a:bodyPr wrap="square">
            <a:spAutoFit/>
          </a:bodyPr>
          <a:lstStyle/>
          <a:p>
            <a:r>
              <a:rPr lang="es-ES" sz="1400" dirty="0"/>
              <a:t>Presente en Colombia hasta el sur de Brasil, </a:t>
            </a:r>
            <a:endParaRPr lang="es-ES" sz="1400" dirty="0" smtClean="0"/>
          </a:p>
          <a:p>
            <a:r>
              <a:rPr lang="es-ES" sz="1400" dirty="0" smtClean="0"/>
              <a:t>norte </a:t>
            </a:r>
            <a:r>
              <a:rPr lang="es-ES" sz="1400" dirty="0"/>
              <a:t>de Argentina y Paraguay</a:t>
            </a:r>
          </a:p>
          <a:p>
            <a:endParaRPr lang="es-ES" sz="1400" dirty="0" smtClean="0"/>
          </a:p>
          <a:p>
            <a:r>
              <a:rPr lang="es-ES" sz="1400" dirty="0" smtClean="0"/>
              <a:t>Aguajales: Pantanos de palmera </a:t>
            </a:r>
          </a:p>
          <a:p>
            <a:r>
              <a:rPr lang="es-ES" sz="1400" i="1" dirty="0" err="1" smtClean="0"/>
              <a:t>Mauritia</a:t>
            </a:r>
            <a:r>
              <a:rPr lang="es-ES" sz="1400" i="1" dirty="0" smtClean="0"/>
              <a:t> flexuosa </a:t>
            </a:r>
            <a:r>
              <a:rPr lang="es-ES" sz="1400" dirty="0" smtClean="0"/>
              <a:t>- frutos – época seca</a:t>
            </a:r>
          </a:p>
          <a:p>
            <a:r>
              <a:rPr lang="es-ES" sz="1400" dirty="0"/>
              <a:t>D</a:t>
            </a:r>
            <a:r>
              <a:rPr lang="es-ES" sz="1400" dirty="0" smtClean="0"/>
              <a:t>ispersores </a:t>
            </a:r>
            <a:r>
              <a:rPr lang="es-ES" sz="1400" dirty="0"/>
              <a:t>de </a:t>
            </a:r>
            <a:r>
              <a:rPr lang="es-ES" sz="1400" dirty="0" smtClean="0"/>
              <a:t>semillas</a:t>
            </a:r>
          </a:p>
          <a:p>
            <a:r>
              <a:rPr lang="es-ES" sz="1400" dirty="0" smtClean="0"/>
              <a:t> </a:t>
            </a:r>
          </a:p>
          <a:p>
            <a:r>
              <a:rPr lang="es-ES" sz="1400" dirty="0" smtClean="0"/>
              <a:t>Herbívoros</a:t>
            </a:r>
          </a:p>
          <a:p>
            <a:r>
              <a:rPr lang="es-ES" sz="1400" dirty="0"/>
              <a:t>Se alimenta: ramas </a:t>
            </a:r>
            <a:r>
              <a:rPr lang="es-ES" sz="1400" dirty="0" smtClean="0"/>
              <a:t>tiernas y frutos </a:t>
            </a:r>
          </a:p>
          <a:p>
            <a:endParaRPr lang="es-ES" sz="1400" dirty="0" smtClean="0"/>
          </a:p>
          <a:p>
            <a:r>
              <a:rPr lang="es-ES" sz="1400" dirty="0" smtClean="0"/>
              <a:t>Saladeros: sistemas acuáticos mas pequeños</a:t>
            </a:r>
          </a:p>
          <a:p>
            <a:r>
              <a:rPr lang="es-ES" sz="1400" dirty="0" smtClean="0"/>
              <a:t>Satisfacer su deficiencias </a:t>
            </a:r>
            <a:r>
              <a:rPr lang="es-ES" sz="1400" dirty="0"/>
              <a:t>de </a:t>
            </a:r>
            <a:r>
              <a:rPr lang="es-ES" sz="1400" dirty="0" smtClean="0"/>
              <a:t>minerales</a:t>
            </a:r>
          </a:p>
          <a:p>
            <a:endParaRPr lang="es-CO" sz="1400" dirty="0"/>
          </a:p>
          <a:p>
            <a:r>
              <a:rPr lang="es-ES" sz="1400" dirty="0"/>
              <a:t>Hábitos nocturnos y </a:t>
            </a:r>
            <a:r>
              <a:rPr lang="es-ES" sz="1400" dirty="0" smtClean="0"/>
              <a:t>solitaria</a:t>
            </a:r>
            <a:endParaRPr lang="es-ES" sz="1400" dirty="0"/>
          </a:p>
        </p:txBody>
      </p:sp>
      <p:sp>
        <p:nvSpPr>
          <p:cNvPr id="8" name="Rectángulo 7"/>
          <p:cNvSpPr/>
          <p:nvPr/>
        </p:nvSpPr>
        <p:spPr>
          <a:xfrm>
            <a:off x="465473" y="3806129"/>
            <a:ext cx="3455035" cy="2031325"/>
          </a:xfrm>
          <a:prstGeom prst="rect">
            <a:avLst/>
          </a:prstGeom>
        </p:spPr>
        <p:txBody>
          <a:bodyPr wrap="square">
            <a:spAutoFit/>
          </a:bodyPr>
          <a:lstStyle/>
          <a:p>
            <a:pPr algn="just"/>
            <a:r>
              <a:rPr lang="es-ES" sz="1400" b="1" dirty="0"/>
              <a:t>Nombres Comunes</a:t>
            </a:r>
            <a:r>
              <a:rPr lang="es-ES" sz="1400" b="1" dirty="0" smtClean="0"/>
              <a:t>:</a:t>
            </a:r>
            <a:endParaRPr lang="es-ES" sz="1400" dirty="0" smtClean="0">
              <a:latin typeface="Arial" panose="020B0604020202020204" pitchFamily="34" charset="0"/>
              <a:ea typeface="Calibri" panose="020F0502020204030204" pitchFamily="34" charset="0"/>
            </a:endParaRPr>
          </a:p>
          <a:p>
            <a:pPr lvl="0"/>
            <a:r>
              <a:rPr lang="es-ES" sz="1400" dirty="0" smtClean="0">
                <a:latin typeface="Arial" panose="020B0604020202020204" pitchFamily="34" charset="0"/>
                <a:ea typeface="Calibri" panose="020F0502020204030204" pitchFamily="34" charset="0"/>
              </a:rPr>
              <a:t>tapir</a:t>
            </a:r>
            <a:r>
              <a:rPr lang="es-ES" sz="1400" dirty="0">
                <a:latin typeface="Arial" panose="020B0604020202020204" pitchFamily="34" charset="0"/>
                <a:ea typeface="Calibri" panose="020F0502020204030204" pitchFamily="34" charset="0"/>
              </a:rPr>
              <a:t>, tapir de tierras bajas,</a:t>
            </a:r>
            <a:r>
              <a:rPr lang="es-ES" sz="1400" dirty="0">
                <a:latin typeface="Arial" panose="020B0604020202020204" pitchFamily="34" charset="0"/>
                <a:ea typeface="Calibri" panose="020F0502020204030204" pitchFamily="34" charset="0"/>
                <a:cs typeface="Times New Roman" panose="02020603050405020304" pitchFamily="18" charset="0"/>
              </a:rPr>
              <a:t> </a:t>
            </a:r>
            <a:endParaRPr lang="es-ES" sz="1400" dirty="0" smtClean="0">
              <a:latin typeface="Arial" panose="020B0604020202020204" pitchFamily="34" charset="0"/>
              <a:ea typeface="Calibri" panose="020F0502020204030204" pitchFamily="34" charset="0"/>
              <a:cs typeface="Times New Roman" panose="02020603050405020304" pitchFamily="18" charset="0"/>
            </a:endParaRPr>
          </a:p>
          <a:p>
            <a:pPr lvl="0"/>
            <a:r>
              <a:rPr lang="es-ES" sz="1400" dirty="0" smtClean="0">
                <a:latin typeface="Arial" panose="020B0604020202020204" pitchFamily="34" charset="0"/>
                <a:ea typeface="Calibri" panose="020F0502020204030204" pitchFamily="34" charset="0"/>
              </a:rPr>
              <a:t>tapir </a:t>
            </a:r>
            <a:r>
              <a:rPr lang="es-ES" sz="1400" dirty="0">
                <a:latin typeface="Arial" panose="020B0604020202020204" pitchFamily="34" charset="0"/>
                <a:ea typeface="Calibri" panose="020F0502020204030204" pitchFamily="34" charset="0"/>
              </a:rPr>
              <a:t>brasileño, tapir amazónico, sudamericana tapir, danta, </a:t>
            </a:r>
            <a:r>
              <a:rPr lang="es-ES" sz="1400" dirty="0" smtClean="0">
                <a:latin typeface="Arial" panose="020B0604020202020204" pitchFamily="34" charset="0"/>
                <a:ea typeface="Calibri" panose="020F0502020204030204" pitchFamily="34" charset="0"/>
              </a:rPr>
              <a:t>anta</a:t>
            </a:r>
            <a:endParaRPr lang="es-CO" sz="1400" dirty="0" smtClean="0"/>
          </a:p>
          <a:p>
            <a:endParaRPr lang="es-ES" sz="1400" dirty="0" smtClean="0"/>
          </a:p>
          <a:p>
            <a:r>
              <a:rPr lang="es-ES" sz="1400" dirty="0" smtClean="0"/>
              <a:t>Estatus </a:t>
            </a:r>
            <a:r>
              <a:rPr lang="es-ES" sz="1400" dirty="0"/>
              <a:t>de conservación:</a:t>
            </a:r>
          </a:p>
          <a:p>
            <a:pPr marL="285750" lvl="0" indent="-285750">
              <a:buFont typeface="Arial" panose="020B0604020202020204" pitchFamily="34" charset="0"/>
              <a:buChar char="•"/>
            </a:pPr>
            <a:r>
              <a:rPr lang="es-ES" sz="1400" b="1" dirty="0"/>
              <a:t>Lista Roja </a:t>
            </a:r>
            <a:r>
              <a:rPr lang="es-ES" sz="1400" b="1" dirty="0" err="1"/>
              <a:t>UICN</a:t>
            </a:r>
            <a:r>
              <a:rPr lang="es-ES" sz="1400" b="1" dirty="0"/>
              <a:t>: </a:t>
            </a:r>
            <a:r>
              <a:rPr lang="es-ES" sz="1400" dirty="0"/>
              <a:t>Vulnerable</a:t>
            </a:r>
          </a:p>
          <a:p>
            <a:pPr marL="285750" indent="-285750">
              <a:buFont typeface="Arial" panose="020B0604020202020204" pitchFamily="34" charset="0"/>
              <a:buChar char="•"/>
            </a:pPr>
            <a:r>
              <a:rPr lang="es-ES" sz="1400" b="1" dirty="0"/>
              <a:t>Lista Roja Ecuador: </a:t>
            </a:r>
            <a:r>
              <a:rPr lang="es-ES" sz="1400" dirty="0"/>
              <a:t>En </a:t>
            </a:r>
            <a:r>
              <a:rPr lang="es-ES" sz="1400" dirty="0" smtClean="0"/>
              <a:t>peligro</a:t>
            </a:r>
          </a:p>
          <a:p>
            <a:pPr marL="285750" indent="-285750">
              <a:buFont typeface="Arial" panose="020B0604020202020204" pitchFamily="34" charset="0"/>
              <a:buChar char="•"/>
            </a:pPr>
            <a:endParaRPr lang="es-CO" sz="1400" dirty="0"/>
          </a:p>
        </p:txBody>
      </p:sp>
      <p:pic>
        <p:nvPicPr>
          <p:cNvPr id="9" name="Imagen 8" descr="http://zoologia.puce.edu.ec/Vertebrados/Recursos/imagen/Mammalia/Tapirus%20terrestri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73" y="1331163"/>
            <a:ext cx="3455035" cy="2303145"/>
          </a:xfrm>
          <a:prstGeom prst="rect">
            <a:avLst/>
          </a:prstGeom>
          <a:noFill/>
          <a:ln>
            <a:noFill/>
          </a:ln>
        </p:spPr>
      </p:pic>
      <p:sp>
        <p:nvSpPr>
          <p:cNvPr id="7" name="Rectángulo 6"/>
          <p:cNvSpPr/>
          <p:nvPr/>
        </p:nvSpPr>
        <p:spPr>
          <a:xfrm>
            <a:off x="7023692" y="4292448"/>
            <a:ext cx="1724772" cy="1600438"/>
          </a:xfrm>
          <a:prstGeom prst="rect">
            <a:avLst/>
          </a:prstGeom>
        </p:spPr>
        <p:txBody>
          <a:bodyPr wrap="square">
            <a:spAutoFit/>
          </a:bodyPr>
          <a:lstStyle/>
          <a:p>
            <a:r>
              <a:rPr lang="es-ES" sz="1400" dirty="0"/>
              <a:t>Pare una sola cría</a:t>
            </a:r>
          </a:p>
          <a:p>
            <a:endParaRPr lang="es-CO" sz="1400" dirty="0"/>
          </a:p>
          <a:p>
            <a:r>
              <a:rPr lang="es-ES" sz="1400" dirty="0"/>
              <a:t>Gestación: </a:t>
            </a:r>
            <a:endParaRPr lang="es-ES" sz="1400" dirty="0" smtClean="0"/>
          </a:p>
          <a:p>
            <a:r>
              <a:rPr lang="es-ES" sz="1400" dirty="0" smtClean="0"/>
              <a:t>385 </a:t>
            </a:r>
            <a:r>
              <a:rPr lang="es-ES" sz="1400" dirty="0"/>
              <a:t>a 412 días </a:t>
            </a:r>
          </a:p>
          <a:p>
            <a:endParaRPr lang="es-ES" sz="1400" dirty="0" smtClean="0"/>
          </a:p>
          <a:p>
            <a:r>
              <a:rPr lang="es-ES" sz="1400" dirty="0" smtClean="0"/>
              <a:t>Madurez </a:t>
            </a:r>
            <a:r>
              <a:rPr lang="es-ES" sz="1400" dirty="0"/>
              <a:t>sexual: </a:t>
            </a:r>
            <a:endParaRPr lang="es-ES" sz="1400" dirty="0" smtClean="0"/>
          </a:p>
          <a:p>
            <a:r>
              <a:rPr lang="es-ES" sz="1400" dirty="0" smtClean="0"/>
              <a:t>2 </a:t>
            </a:r>
            <a:r>
              <a:rPr lang="es-ES" sz="1400" dirty="0"/>
              <a:t>años</a:t>
            </a:r>
          </a:p>
        </p:txBody>
      </p:sp>
    </p:spTree>
    <p:extLst>
      <p:ext uri="{BB962C8B-B14F-4D97-AF65-F5344CB8AC3E}">
        <p14:creationId xmlns:p14="http://schemas.microsoft.com/office/powerpoint/2010/main" val="338127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pPr algn="just"/>
            <a:r>
              <a:rPr lang="es-ES" sz="2800" i="1" dirty="0">
                <a:solidFill>
                  <a:srgbClr val="006699"/>
                </a:solidFill>
                <a:effectLst>
                  <a:outerShdw blurRad="38100" dist="38100" dir="2700000" algn="tl">
                    <a:srgbClr val="000000">
                      <a:alpha val="43137"/>
                    </a:srgbClr>
                  </a:outerShdw>
                </a:effectLst>
                <a:latin typeface="Arial" panose="020B0604020202020204" pitchFamily="34" charset="0"/>
              </a:rPr>
              <a:t>Tayassu pecari </a:t>
            </a:r>
          </a:p>
        </p:txBody>
      </p:sp>
      <p:sp>
        <p:nvSpPr>
          <p:cNvPr id="5" name="Rectángulo 4"/>
          <p:cNvSpPr/>
          <p:nvPr/>
        </p:nvSpPr>
        <p:spPr>
          <a:xfrm>
            <a:off x="4485035" y="1027686"/>
            <a:ext cx="4464496" cy="2677656"/>
          </a:xfrm>
          <a:prstGeom prst="rect">
            <a:avLst/>
          </a:prstGeom>
        </p:spPr>
        <p:txBody>
          <a:bodyPr wrap="square">
            <a:spAutoFit/>
          </a:bodyPr>
          <a:lstStyle/>
          <a:p>
            <a:r>
              <a:rPr lang="es-ES" sz="1400" dirty="0" smtClean="0"/>
              <a:t>Depende </a:t>
            </a:r>
            <a:r>
              <a:rPr lang="es-ES" sz="1400" dirty="0"/>
              <a:t>mucho del </a:t>
            </a:r>
            <a:r>
              <a:rPr lang="es-ES" sz="1400" dirty="0" smtClean="0"/>
              <a:t>agua, frecuentar </a:t>
            </a:r>
            <a:r>
              <a:rPr lang="es-ES" sz="1400" dirty="0"/>
              <a:t>zonas con cuerpos de agua</a:t>
            </a:r>
          </a:p>
          <a:p>
            <a:endParaRPr lang="es-ES" sz="1400" dirty="0" smtClean="0"/>
          </a:p>
          <a:p>
            <a:r>
              <a:rPr lang="es-ES" sz="1400" dirty="0" smtClean="0"/>
              <a:t>Frugívoro</a:t>
            </a:r>
            <a:endParaRPr lang="es-ES" sz="1400" dirty="0"/>
          </a:p>
          <a:p>
            <a:r>
              <a:rPr lang="es-ES" sz="1400" dirty="0" smtClean="0"/>
              <a:t>Se </a:t>
            </a:r>
            <a:r>
              <a:rPr lang="es-ES" sz="1400" dirty="0"/>
              <a:t>a</a:t>
            </a:r>
            <a:r>
              <a:rPr lang="es-ES" sz="1400" dirty="0" smtClean="0"/>
              <a:t>limenta:  </a:t>
            </a:r>
            <a:r>
              <a:rPr lang="es-ES" sz="1400" dirty="0"/>
              <a:t>tallos, hojas, raíces, </a:t>
            </a:r>
            <a:r>
              <a:rPr lang="es-ES" sz="1400" dirty="0" smtClean="0"/>
              <a:t>flores, </a:t>
            </a:r>
            <a:r>
              <a:rPr lang="es-ES" sz="1400" dirty="0"/>
              <a:t>caracoles, milpiés, lombrices, otros invertebrados </a:t>
            </a:r>
            <a:r>
              <a:rPr lang="es-ES" sz="1400" dirty="0" smtClean="0"/>
              <a:t>que </a:t>
            </a:r>
            <a:r>
              <a:rPr lang="es-ES" sz="1400" dirty="0"/>
              <a:t>son un suplemento alimenticio en su dieta</a:t>
            </a:r>
            <a:endParaRPr lang="es-CO" sz="1400" dirty="0"/>
          </a:p>
          <a:p>
            <a:endParaRPr lang="es-ES" sz="1400" dirty="0" smtClean="0"/>
          </a:p>
          <a:p>
            <a:r>
              <a:rPr lang="es-ES" sz="1400" dirty="0" smtClean="0"/>
              <a:t>Dispersor </a:t>
            </a:r>
            <a:r>
              <a:rPr lang="es-ES" sz="1400" dirty="0"/>
              <a:t>de semillas</a:t>
            </a:r>
            <a:endParaRPr lang="es-ES" sz="1400" dirty="0" smtClean="0"/>
          </a:p>
          <a:p>
            <a:endParaRPr lang="es-ES" sz="1400" dirty="0" smtClean="0"/>
          </a:p>
          <a:p>
            <a:r>
              <a:rPr lang="es-ES" sz="1400" dirty="0" smtClean="0"/>
              <a:t>Hábitos diurnos y sociales</a:t>
            </a:r>
          </a:p>
          <a:p>
            <a:r>
              <a:rPr lang="es-ES" sz="1400" dirty="0"/>
              <a:t>G</a:t>
            </a:r>
            <a:r>
              <a:rPr lang="es-ES" sz="1400" dirty="0" smtClean="0"/>
              <a:t>rupos </a:t>
            </a:r>
            <a:r>
              <a:rPr lang="es-ES" sz="1400" dirty="0"/>
              <a:t>o </a:t>
            </a:r>
            <a:r>
              <a:rPr lang="es-ES" sz="1400" dirty="0" smtClean="0"/>
              <a:t>manadas: </a:t>
            </a:r>
            <a:r>
              <a:rPr lang="es-ES" sz="1400" dirty="0"/>
              <a:t>10 </a:t>
            </a:r>
            <a:r>
              <a:rPr lang="es-ES" sz="1400" dirty="0" smtClean="0"/>
              <a:t>– 300 individuos </a:t>
            </a:r>
          </a:p>
        </p:txBody>
      </p:sp>
      <p:sp>
        <p:nvSpPr>
          <p:cNvPr id="8" name="Rectángulo 7"/>
          <p:cNvSpPr/>
          <p:nvPr/>
        </p:nvSpPr>
        <p:spPr>
          <a:xfrm>
            <a:off x="457802" y="3513788"/>
            <a:ext cx="3455035" cy="3108543"/>
          </a:xfrm>
          <a:prstGeom prst="rect">
            <a:avLst/>
          </a:prstGeom>
        </p:spPr>
        <p:txBody>
          <a:bodyPr wrap="square">
            <a:spAutoFit/>
          </a:bodyPr>
          <a:lstStyle/>
          <a:p>
            <a:pPr algn="just"/>
            <a:r>
              <a:rPr lang="es-ES" sz="1400" b="1" dirty="0"/>
              <a:t>Nombres Comunes</a:t>
            </a:r>
            <a:r>
              <a:rPr lang="es-ES" sz="1400" b="1" dirty="0" smtClean="0"/>
              <a:t>:</a:t>
            </a:r>
            <a:endParaRPr lang="es-ES" sz="1400" dirty="0" smtClean="0">
              <a:latin typeface="Arial" panose="020B0604020202020204" pitchFamily="34" charset="0"/>
              <a:ea typeface="Calibri" panose="020F0502020204030204" pitchFamily="34" charset="0"/>
            </a:endParaRPr>
          </a:p>
          <a:p>
            <a:pPr lvl="0"/>
            <a:r>
              <a:rPr lang="es-ES" sz="1400" dirty="0" smtClean="0">
                <a:latin typeface="Arial" panose="020B0604020202020204" pitchFamily="34" charset="0"/>
                <a:ea typeface="Calibri" panose="020F0502020204030204" pitchFamily="34" charset="0"/>
              </a:rPr>
              <a:t>pecarí </a:t>
            </a:r>
            <a:r>
              <a:rPr lang="es-ES" sz="1400" dirty="0">
                <a:latin typeface="Arial" panose="020B0604020202020204" pitchFamily="34" charset="0"/>
                <a:ea typeface="Calibri" panose="020F0502020204030204" pitchFamily="34" charset="0"/>
              </a:rPr>
              <a:t>de labios blancos, pecarí barbiblanco, </a:t>
            </a:r>
            <a:r>
              <a:rPr lang="es-ES" sz="1400" dirty="0" err="1">
                <a:latin typeface="Arial" panose="020B0604020202020204" pitchFamily="34" charset="0"/>
                <a:ea typeface="Calibri" panose="020F0502020204030204" pitchFamily="34" charset="0"/>
              </a:rPr>
              <a:t>guanguana</a:t>
            </a:r>
            <a:r>
              <a:rPr lang="es-ES" sz="1400" dirty="0">
                <a:latin typeface="Arial" panose="020B0604020202020204" pitchFamily="34" charset="0"/>
                <a:ea typeface="Calibri" panose="020F0502020204030204" pitchFamily="34" charset="0"/>
              </a:rPr>
              <a:t>, </a:t>
            </a:r>
            <a:r>
              <a:rPr lang="es-ES" sz="1400" dirty="0" err="1">
                <a:latin typeface="Arial" panose="020B0604020202020204" pitchFamily="34" charset="0"/>
                <a:ea typeface="Calibri" panose="020F0502020204030204" pitchFamily="34" charset="0"/>
              </a:rPr>
              <a:t>manao</a:t>
            </a:r>
            <a:r>
              <a:rPr lang="es-ES" sz="1400" dirty="0">
                <a:latin typeface="Arial" panose="020B0604020202020204" pitchFamily="34" charset="0"/>
                <a:ea typeface="Calibri" panose="020F0502020204030204" pitchFamily="34" charset="0"/>
              </a:rPr>
              <a:t>, </a:t>
            </a:r>
            <a:r>
              <a:rPr lang="es-ES" sz="1400" dirty="0" err="1">
                <a:latin typeface="Arial" panose="020B0604020202020204" pitchFamily="34" charset="0"/>
                <a:ea typeface="Calibri" panose="020F0502020204030204" pitchFamily="34" charset="0"/>
              </a:rPr>
              <a:t>katí</a:t>
            </a:r>
            <a:endParaRPr lang="es-ES" sz="1400" dirty="0" smtClean="0"/>
          </a:p>
          <a:p>
            <a:endParaRPr lang="es-ES" sz="1400" dirty="0" smtClean="0"/>
          </a:p>
          <a:p>
            <a:r>
              <a:rPr lang="es-ES" sz="1400" dirty="0" smtClean="0"/>
              <a:t>Estatus </a:t>
            </a:r>
            <a:r>
              <a:rPr lang="es-ES" sz="1400" dirty="0"/>
              <a:t>de conservación:</a:t>
            </a:r>
          </a:p>
          <a:p>
            <a:pPr marL="285750" lvl="0" indent="-285750">
              <a:buFont typeface="Arial" panose="020B0604020202020204" pitchFamily="34" charset="0"/>
              <a:buChar char="•"/>
            </a:pPr>
            <a:r>
              <a:rPr lang="es-ES" sz="1400" b="1" dirty="0"/>
              <a:t>Lista Roja </a:t>
            </a:r>
            <a:r>
              <a:rPr lang="es-ES" sz="1400" b="1" dirty="0" err="1"/>
              <a:t>UICN</a:t>
            </a:r>
            <a:r>
              <a:rPr lang="es-ES" sz="1400" b="1" dirty="0"/>
              <a:t>: </a:t>
            </a:r>
            <a:r>
              <a:rPr lang="es-ES" sz="1400" dirty="0"/>
              <a:t>Vulnerable</a:t>
            </a:r>
          </a:p>
          <a:p>
            <a:pPr marL="285750" indent="-285750">
              <a:buFont typeface="Arial" panose="020B0604020202020204" pitchFamily="34" charset="0"/>
              <a:buChar char="•"/>
            </a:pPr>
            <a:r>
              <a:rPr lang="es-ES" sz="1400" b="1" dirty="0"/>
              <a:t>Lista Roja Ecuador: </a:t>
            </a:r>
            <a:r>
              <a:rPr lang="es-ES" sz="1400" dirty="0"/>
              <a:t>En </a:t>
            </a:r>
            <a:r>
              <a:rPr lang="es-ES" sz="1400" dirty="0" smtClean="0"/>
              <a:t>peligro</a:t>
            </a:r>
          </a:p>
          <a:p>
            <a:pPr marL="285750" indent="-285750">
              <a:buFont typeface="Arial" panose="020B0604020202020204" pitchFamily="34" charset="0"/>
              <a:buChar char="•"/>
            </a:pPr>
            <a:endParaRPr lang="es-CO" sz="1400" dirty="0"/>
          </a:p>
          <a:p>
            <a:r>
              <a:rPr lang="es-ES" sz="1400" dirty="0"/>
              <a:t>Sólo habita en el continente Americano, desde el sudeste de México, a través de América Central hasta el norte de Argentina y el sur de Brasil</a:t>
            </a:r>
          </a:p>
          <a:p>
            <a:endParaRPr lang="es-ES" sz="1400" dirty="0" smtClean="0"/>
          </a:p>
          <a:p>
            <a:pPr marL="285750" indent="-285750">
              <a:buFont typeface="Arial" panose="020B0604020202020204" pitchFamily="34" charset="0"/>
              <a:buChar char="•"/>
            </a:pPr>
            <a:endParaRPr lang="es-CO" sz="1400" dirty="0"/>
          </a:p>
        </p:txBody>
      </p:sp>
      <p:sp>
        <p:nvSpPr>
          <p:cNvPr id="7" name="Rectángulo 6"/>
          <p:cNvSpPr/>
          <p:nvPr/>
        </p:nvSpPr>
        <p:spPr>
          <a:xfrm>
            <a:off x="7308304" y="3941543"/>
            <a:ext cx="1724772" cy="1661993"/>
          </a:xfrm>
          <a:prstGeom prst="rect">
            <a:avLst/>
          </a:prstGeom>
        </p:spPr>
        <p:txBody>
          <a:bodyPr wrap="square">
            <a:spAutoFit/>
          </a:bodyPr>
          <a:lstStyle/>
          <a:p>
            <a:r>
              <a:rPr lang="es-ES" sz="1400" dirty="0"/>
              <a:t>Pare </a:t>
            </a:r>
            <a:r>
              <a:rPr lang="es-ES" sz="1400" dirty="0" smtClean="0"/>
              <a:t>1 – 3 cría</a:t>
            </a:r>
            <a:endParaRPr lang="es-ES" sz="1400" dirty="0"/>
          </a:p>
          <a:p>
            <a:endParaRPr lang="es-CO" sz="1400" dirty="0"/>
          </a:p>
          <a:p>
            <a:r>
              <a:rPr lang="es-ES" sz="1400" dirty="0"/>
              <a:t>Gestación: </a:t>
            </a:r>
            <a:endParaRPr lang="es-ES" sz="1400" dirty="0" smtClean="0"/>
          </a:p>
          <a:p>
            <a:r>
              <a:rPr lang="es-ES" sz="1400" dirty="0"/>
              <a:t>156 -162 </a:t>
            </a:r>
            <a:r>
              <a:rPr lang="es-ES" sz="1400" dirty="0" smtClean="0"/>
              <a:t>días </a:t>
            </a:r>
            <a:endParaRPr lang="es-ES" sz="1400" dirty="0"/>
          </a:p>
          <a:p>
            <a:endParaRPr lang="es-ES" sz="1400" dirty="0" smtClean="0"/>
          </a:p>
          <a:p>
            <a:r>
              <a:rPr lang="es-ES" sz="1400" dirty="0" smtClean="0"/>
              <a:t>Madurez </a:t>
            </a:r>
            <a:r>
              <a:rPr lang="es-ES" sz="1400" dirty="0"/>
              <a:t>sexual: </a:t>
            </a:r>
            <a:endParaRPr lang="es-ES" sz="1400" dirty="0" smtClean="0"/>
          </a:p>
          <a:p>
            <a:r>
              <a:rPr lang="es-ES" sz="1400" dirty="0" smtClean="0"/>
              <a:t>1- 2 </a:t>
            </a:r>
            <a:r>
              <a:rPr lang="es-ES" sz="1400" dirty="0"/>
              <a:t>años</a:t>
            </a:r>
          </a:p>
        </p:txBody>
      </p:sp>
      <p:pic>
        <p:nvPicPr>
          <p:cNvPr id="11" name="Imagen 10"/>
          <p:cNvPicPr/>
          <p:nvPr/>
        </p:nvPicPr>
        <p:blipFill rotWithShape="1">
          <a:blip r:embed="rId2">
            <a:extLst>
              <a:ext uri="{28A0092B-C50C-407E-A947-70E740481C1C}">
                <a14:useLocalDpi xmlns:a14="http://schemas.microsoft.com/office/drawing/2010/main" val="0"/>
              </a:ext>
            </a:extLst>
          </a:blip>
          <a:srcRect l="3241" r="19445"/>
          <a:stretch/>
        </p:blipFill>
        <p:spPr bwMode="auto">
          <a:xfrm>
            <a:off x="457802" y="1226133"/>
            <a:ext cx="3462706" cy="1986843"/>
          </a:xfrm>
          <a:prstGeom prst="rect">
            <a:avLst/>
          </a:prstGeom>
          <a:noFill/>
          <a:ln>
            <a:noFill/>
          </a:ln>
          <a:extLst>
            <a:ext uri="{53640926-AAD7-44D8-BBD7-CCE9431645EC}">
              <a14:shadowObscured xmlns:a14="http://schemas.microsoft.com/office/drawing/2010/main"/>
            </a:ext>
          </a:extLst>
        </p:spPr>
      </p:pic>
      <p:pic>
        <p:nvPicPr>
          <p:cNvPr id="12" name="Imagen 11"/>
          <p:cNvPicPr/>
          <p:nvPr/>
        </p:nvPicPr>
        <p:blipFill rotWithShape="1">
          <a:blip r:embed="rId3">
            <a:extLst>
              <a:ext uri="{28A0092B-C50C-407E-A947-70E740481C1C}">
                <a14:useLocalDpi xmlns:a14="http://schemas.microsoft.com/office/drawing/2010/main" val="0"/>
              </a:ext>
            </a:extLst>
          </a:blip>
          <a:srcRect l="4883" t="2000" r="5148" b="4442"/>
          <a:stretch/>
        </p:blipFill>
        <p:spPr bwMode="auto">
          <a:xfrm>
            <a:off x="4320793" y="3739431"/>
            <a:ext cx="2396490" cy="2882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521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7544" y="620688"/>
            <a:ext cx="8280920" cy="523220"/>
          </a:xfrm>
          <a:prstGeom prst="rect">
            <a:avLst/>
          </a:prstGeom>
        </p:spPr>
        <p:txBody>
          <a:bodyPr wrap="square">
            <a:spAutoFit/>
          </a:bodyPr>
          <a:lstStyle/>
          <a:p>
            <a:pPr algn="just"/>
            <a:r>
              <a:rPr lang="es-ES" sz="2800" i="1" dirty="0" smtClean="0">
                <a:solidFill>
                  <a:srgbClr val="006699"/>
                </a:solidFill>
                <a:effectLst>
                  <a:outerShdw blurRad="38100" dist="38100" dir="2700000" algn="tl">
                    <a:srgbClr val="000000">
                      <a:alpha val="43137"/>
                    </a:srgbClr>
                  </a:outerShdw>
                </a:effectLst>
                <a:latin typeface="Arial" panose="020B0604020202020204" pitchFamily="34" charset="0"/>
              </a:rPr>
              <a:t>Máxima Entropía </a:t>
            </a:r>
            <a:endParaRPr lang="es-ES" sz="2800" i="1" dirty="0">
              <a:solidFill>
                <a:srgbClr val="006699"/>
              </a:solidFill>
              <a:effectLst>
                <a:outerShdw blurRad="38100" dist="38100" dir="2700000" algn="tl">
                  <a:srgbClr val="000000">
                    <a:alpha val="43137"/>
                  </a:srgbClr>
                </a:outerShdw>
              </a:effectLst>
              <a:latin typeface="Arial" panose="020B0604020202020204" pitchFamily="34" charset="0"/>
            </a:endParaRPr>
          </a:p>
        </p:txBody>
      </p:sp>
      <p:pic>
        <p:nvPicPr>
          <p:cNvPr id="5" name="Imagen 4"/>
          <p:cNvPicPr>
            <a:picLocks noChangeAspect="1"/>
          </p:cNvPicPr>
          <p:nvPr/>
        </p:nvPicPr>
        <p:blipFill rotWithShape="1">
          <a:blip r:embed="rId2"/>
          <a:srcRect l="26202" t="16877" r="21503" b="46064"/>
          <a:stretch/>
        </p:blipFill>
        <p:spPr>
          <a:xfrm>
            <a:off x="236973" y="1484784"/>
            <a:ext cx="3902979" cy="1944215"/>
          </a:xfrm>
          <a:prstGeom prst="rect">
            <a:avLst/>
          </a:prstGeom>
        </p:spPr>
      </p:pic>
      <p:pic>
        <p:nvPicPr>
          <p:cNvPr id="6" name="Imagen 5"/>
          <p:cNvPicPr>
            <a:picLocks noChangeAspect="1"/>
          </p:cNvPicPr>
          <p:nvPr/>
        </p:nvPicPr>
        <p:blipFill rotWithShape="1">
          <a:blip r:embed="rId3"/>
          <a:srcRect l="17348" t="16549" r="11065" b="16533"/>
          <a:stretch/>
        </p:blipFill>
        <p:spPr>
          <a:xfrm>
            <a:off x="323528" y="3645024"/>
            <a:ext cx="3816424" cy="2325897"/>
          </a:xfrm>
          <a:prstGeom prst="rect">
            <a:avLst/>
          </a:prstGeom>
        </p:spPr>
      </p:pic>
      <p:pic>
        <p:nvPicPr>
          <p:cNvPr id="7" name="Imagen 6"/>
          <p:cNvPicPr>
            <a:picLocks noChangeAspect="1"/>
          </p:cNvPicPr>
          <p:nvPr/>
        </p:nvPicPr>
        <p:blipFill rotWithShape="1">
          <a:blip r:embed="rId4"/>
          <a:srcRect l="35611" t="10625" r="31738" b="11610"/>
          <a:stretch/>
        </p:blipFill>
        <p:spPr>
          <a:xfrm>
            <a:off x="4499992" y="620688"/>
            <a:ext cx="4464497" cy="5350233"/>
          </a:xfrm>
          <a:prstGeom prst="rect">
            <a:avLst/>
          </a:prstGeom>
        </p:spPr>
      </p:pic>
    </p:spTree>
    <p:extLst>
      <p:ext uri="{BB962C8B-B14F-4D97-AF65-F5344CB8AC3E}">
        <p14:creationId xmlns:p14="http://schemas.microsoft.com/office/powerpoint/2010/main" val="2705903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2885</TotalTime>
  <Words>1232</Words>
  <Application>Microsoft Office PowerPoint</Application>
  <PresentationFormat>Presentación en pantalla (4:3)</PresentationFormat>
  <Paragraphs>239</Paragraphs>
  <Slides>24</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4" baseType="lpstr">
      <vt:lpstr>Arial</vt:lpstr>
      <vt:lpstr>Calibri</vt:lpstr>
      <vt:lpstr>Cambria Math</vt:lpstr>
      <vt:lpstr>Century Schoolbook</vt:lpstr>
      <vt:lpstr>Chaparral Pro Light</vt:lpstr>
      <vt:lpstr>High Tower Text</vt:lpstr>
      <vt:lpstr>Times New Roman</vt:lpstr>
      <vt:lpstr>Vivaldi</vt:lpstr>
      <vt:lpstr>Diseño predeterminado</vt:lpstr>
      <vt:lpstr>CorelDRAW</vt:lpstr>
      <vt:lpstr>“DETERMINACIÓN DE ÁREAS DE INFLUENCIA DE ESPECIES VULNERABLES REGISTRADAS EN LAS CÁMARAS TRAMPA UBICADAS EN LA ESTACIÓN CIENTÍFICA YASUNÍ A TRAVÉS DE MODELOS GEOESTADÍSTICOS Y DE MÁXIMA ENTROPÍA”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ESPE</dc:creator>
  <dc:description>VERSIÓN 1.0 - MAYO 23 2009</dc:description>
  <cp:lastModifiedBy>Asus</cp:lastModifiedBy>
  <cp:revision>258</cp:revision>
  <dcterms:created xsi:type="dcterms:W3CDTF">2008-08-08T13:28:34Z</dcterms:created>
  <dcterms:modified xsi:type="dcterms:W3CDTF">2017-04-26T06:03:24Z</dcterms:modified>
</cp:coreProperties>
</file>