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50"/>
  </p:notesMasterIdLst>
  <p:sldIdLst>
    <p:sldId id="256" r:id="rId4"/>
    <p:sldId id="257" r:id="rId5"/>
    <p:sldId id="258" r:id="rId6"/>
    <p:sldId id="260" r:id="rId7"/>
    <p:sldId id="259" r:id="rId8"/>
    <p:sldId id="261" r:id="rId9"/>
    <p:sldId id="262" r:id="rId10"/>
    <p:sldId id="263" r:id="rId11"/>
    <p:sldId id="265" r:id="rId12"/>
    <p:sldId id="266" r:id="rId13"/>
    <p:sldId id="267" r:id="rId14"/>
    <p:sldId id="269" r:id="rId15"/>
    <p:sldId id="268" r:id="rId16"/>
    <p:sldId id="270" r:id="rId17"/>
    <p:sldId id="271" r:id="rId18"/>
    <p:sldId id="276" r:id="rId19"/>
    <p:sldId id="277" r:id="rId20"/>
    <p:sldId id="272" r:id="rId21"/>
    <p:sldId id="273" r:id="rId22"/>
    <p:sldId id="278" r:id="rId23"/>
    <p:sldId id="279" r:id="rId24"/>
    <p:sldId id="274" r:id="rId25"/>
    <p:sldId id="280" r:id="rId26"/>
    <p:sldId id="282" r:id="rId27"/>
    <p:sldId id="283" r:id="rId28"/>
    <p:sldId id="286" r:id="rId29"/>
    <p:sldId id="287" r:id="rId30"/>
    <p:sldId id="289" r:id="rId31"/>
    <p:sldId id="285" r:id="rId32"/>
    <p:sldId id="294" r:id="rId33"/>
    <p:sldId id="295" r:id="rId34"/>
    <p:sldId id="296" r:id="rId35"/>
    <p:sldId id="291" r:id="rId36"/>
    <p:sldId id="297" r:id="rId37"/>
    <p:sldId id="292" r:id="rId38"/>
    <p:sldId id="290" r:id="rId39"/>
    <p:sldId id="293" r:id="rId40"/>
    <p:sldId id="299" r:id="rId41"/>
    <p:sldId id="298" r:id="rId42"/>
    <p:sldId id="300" r:id="rId43"/>
    <p:sldId id="301" r:id="rId44"/>
    <p:sldId id="303" r:id="rId45"/>
    <p:sldId id="306" r:id="rId46"/>
    <p:sldId id="304" r:id="rId47"/>
    <p:sldId id="305" r:id="rId48"/>
    <p:sldId id="307"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248643-5293-42AC-9CB0-F05A49DD095C}" type="doc">
      <dgm:prSet loTypeId="urn:microsoft.com/office/officeart/2005/8/layout/lProcess3" loCatId="process" qsTypeId="urn:microsoft.com/office/officeart/2005/8/quickstyle/simple1" qsCatId="simple" csTypeId="urn:microsoft.com/office/officeart/2005/8/colors/colorful1" csCatId="colorful" phldr="1"/>
      <dgm:spPr/>
      <dgm:t>
        <a:bodyPr/>
        <a:lstStyle/>
        <a:p>
          <a:endParaRPr lang="es-ES"/>
        </a:p>
      </dgm:t>
    </dgm:pt>
    <dgm:pt modelId="{213BAD31-5902-4FEE-A961-0A9886CC39EC}">
      <dgm:prSet phldrT="[Texto]" custT="1"/>
      <dgm:spPr/>
      <dgm:t>
        <a:bodyPr/>
        <a:lstStyle/>
        <a:p>
          <a:r>
            <a:rPr lang="es-ES" sz="1600" b="1" dirty="0"/>
            <a:t>Desarrollo de las civilizaciones</a:t>
          </a:r>
        </a:p>
      </dgm:t>
    </dgm:pt>
    <dgm:pt modelId="{2AF343B9-6153-4528-A94C-03DF49C4913A}" type="parTrans" cxnId="{3FBAA12D-35F2-43FB-ABCD-86C04DA8B53D}">
      <dgm:prSet/>
      <dgm:spPr/>
      <dgm:t>
        <a:bodyPr/>
        <a:lstStyle/>
        <a:p>
          <a:endParaRPr lang="es-ES" sz="1600"/>
        </a:p>
      </dgm:t>
    </dgm:pt>
    <dgm:pt modelId="{325A1DBA-E907-4010-972E-44E14E2DABE7}" type="sibTrans" cxnId="{3FBAA12D-35F2-43FB-ABCD-86C04DA8B53D}">
      <dgm:prSet/>
      <dgm:spPr/>
      <dgm:t>
        <a:bodyPr/>
        <a:lstStyle/>
        <a:p>
          <a:endParaRPr lang="es-ES" sz="1600"/>
        </a:p>
      </dgm:t>
    </dgm:pt>
    <dgm:pt modelId="{30E267DC-2342-4171-BA6B-2870CB5682C4}">
      <dgm:prSet phldrT="[Texto]" custT="1"/>
      <dgm:spPr/>
      <dgm:t>
        <a:bodyPr/>
        <a:lstStyle/>
        <a:p>
          <a:r>
            <a:rPr lang="es-ES" sz="1600" dirty="0"/>
            <a:t>Falla de los Sistemas</a:t>
          </a:r>
        </a:p>
      </dgm:t>
    </dgm:pt>
    <dgm:pt modelId="{20669FC5-9402-4E4E-968D-C28E1C5F2BE9}" type="parTrans" cxnId="{81FF8016-B7BC-4CC6-B8EC-FA5F84569260}">
      <dgm:prSet/>
      <dgm:spPr/>
      <dgm:t>
        <a:bodyPr/>
        <a:lstStyle/>
        <a:p>
          <a:endParaRPr lang="es-ES" sz="1600"/>
        </a:p>
      </dgm:t>
    </dgm:pt>
    <dgm:pt modelId="{A5E0BFD3-3904-4A46-9DEA-FB44F34FC4BC}" type="sibTrans" cxnId="{81FF8016-B7BC-4CC6-B8EC-FA5F84569260}">
      <dgm:prSet/>
      <dgm:spPr/>
      <dgm:t>
        <a:bodyPr/>
        <a:lstStyle/>
        <a:p>
          <a:endParaRPr lang="es-ES" sz="1600"/>
        </a:p>
      </dgm:t>
    </dgm:pt>
    <dgm:pt modelId="{49F0FF25-6E33-4B01-88DB-6198B342A793}">
      <dgm:prSet phldrT="[Texto]" custT="1"/>
      <dgm:spPr/>
      <dgm:t>
        <a:bodyPr/>
        <a:lstStyle/>
        <a:p>
          <a:r>
            <a:rPr lang="es-ES" sz="1600" dirty="0"/>
            <a:t>Fuerzas de distinta naturaleza</a:t>
          </a:r>
        </a:p>
      </dgm:t>
    </dgm:pt>
    <dgm:pt modelId="{2FF0BA7A-11E9-474E-80E8-1930307C77F4}" type="parTrans" cxnId="{EFD68DEC-FFEE-490B-8137-D12E114C2571}">
      <dgm:prSet/>
      <dgm:spPr/>
      <dgm:t>
        <a:bodyPr/>
        <a:lstStyle/>
        <a:p>
          <a:endParaRPr lang="es-ES" sz="1600"/>
        </a:p>
      </dgm:t>
    </dgm:pt>
    <dgm:pt modelId="{419E8DCB-8EC7-4651-BF0B-A8CE05EC09E3}" type="sibTrans" cxnId="{EFD68DEC-FFEE-490B-8137-D12E114C2571}">
      <dgm:prSet/>
      <dgm:spPr/>
      <dgm:t>
        <a:bodyPr/>
        <a:lstStyle/>
        <a:p>
          <a:endParaRPr lang="es-ES" sz="1600"/>
        </a:p>
      </dgm:t>
    </dgm:pt>
    <dgm:pt modelId="{FFFD1400-6E45-4112-9B82-16616658FAB3}">
      <dgm:prSet phldrT="[Texto]" custT="1"/>
      <dgm:spPr/>
      <dgm:t>
        <a:bodyPr/>
        <a:lstStyle/>
        <a:p>
          <a:r>
            <a:rPr lang="es-ES" sz="1600" b="1" dirty="0"/>
            <a:t>Estudios y caracterización</a:t>
          </a:r>
        </a:p>
      </dgm:t>
    </dgm:pt>
    <dgm:pt modelId="{CC384BE0-D3E6-4C37-8BC6-690468DC365F}" type="parTrans" cxnId="{649BDE9F-6F3C-465E-911F-E0ACB0865E8A}">
      <dgm:prSet/>
      <dgm:spPr/>
      <dgm:t>
        <a:bodyPr/>
        <a:lstStyle/>
        <a:p>
          <a:endParaRPr lang="es-ES" sz="1600"/>
        </a:p>
      </dgm:t>
    </dgm:pt>
    <dgm:pt modelId="{18ADE278-E82A-4CF1-8B51-D33C308542AE}" type="sibTrans" cxnId="{649BDE9F-6F3C-465E-911F-E0ACB0865E8A}">
      <dgm:prSet/>
      <dgm:spPr/>
      <dgm:t>
        <a:bodyPr/>
        <a:lstStyle/>
        <a:p>
          <a:endParaRPr lang="es-ES" sz="1600"/>
        </a:p>
      </dgm:t>
    </dgm:pt>
    <dgm:pt modelId="{13CA7546-BE2E-439A-9860-16C31217D331}">
      <dgm:prSet phldrT="[Texto]" custT="1"/>
      <dgm:spPr/>
      <dgm:t>
        <a:bodyPr/>
        <a:lstStyle/>
        <a:p>
          <a:r>
            <a:rPr lang="es-ES" sz="1600" dirty="0"/>
            <a:t>Formulaciones matemáticas</a:t>
          </a:r>
        </a:p>
      </dgm:t>
    </dgm:pt>
    <dgm:pt modelId="{4B7AAF18-34E2-4696-AC04-9C5BFAB2E9CD}" type="parTrans" cxnId="{A4061B35-EFC7-40CD-98DE-352B2645FBC7}">
      <dgm:prSet/>
      <dgm:spPr/>
      <dgm:t>
        <a:bodyPr/>
        <a:lstStyle/>
        <a:p>
          <a:endParaRPr lang="es-ES" sz="1600"/>
        </a:p>
      </dgm:t>
    </dgm:pt>
    <dgm:pt modelId="{0D13C392-9D56-4EF6-9E27-CD8486722EDE}" type="sibTrans" cxnId="{A4061B35-EFC7-40CD-98DE-352B2645FBC7}">
      <dgm:prSet/>
      <dgm:spPr/>
      <dgm:t>
        <a:bodyPr/>
        <a:lstStyle/>
        <a:p>
          <a:endParaRPr lang="es-ES" sz="1600"/>
        </a:p>
      </dgm:t>
    </dgm:pt>
    <dgm:pt modelId="{0B6B5128-D394-4BDC-9D34-48C509EAE7C5}">
      <dgm:prSet phldrT="[Texto]" custT="1"/>
      <dgm:spPr/>
      <dgm:t>
        <a:bodyPr/>
        <a:lstStyle/>
        <a:p>
          <a:r>
            <a:rPr lang="es-ES" sz="1600" dirty="0"/>
            <a:t>Simular comportamientos</a:t>
          </a:r>
        </a:p>
      </dgm:t>
    </dgm:pt>
    <dgm:pt modelId="{AE8C0A87-B78E-43A6-9FE7-DCB092CBFBE6}" type="parTrans" cxnId="{F7197C7C-872E-4EFC-8C50-96F134C65DD8}">
      <dgm:prSet/>
      <dgm:spPr/>
      <dgm:t>
        <a:bodyPr/>
        <a:lstStyle/>
        <a:p>
          <a:endParaRPr lang="es-ES" sz="1600"/>
        </a:p>
      </dgm:t>
    </dgm:pt>
    <dgm:pt modelId="{BE94238D-5872-4037-BF1E-757A3509731B}" type="sibTrans" cxnId="{F7197C7C-872E-4EFC-8C50-96F134C65DD8}">
      <dgm:prSet/>
      <dgm:spPr/>
      <dgm:t>
        <a:bodyPr/>
        <a:lstStyle/>
        <a:p>
          <a:endParaRPr lang="es-ES" sz="1600"/>
        </a:p>
      </dgm:t>
    </dgm:pt>
    <dgm:pt modelId="{D93BC6AB-EDF8-40B5-8758-F17566D882C0}">
      <dgm:prSet phldrT="[Texto]" custT="1"/>
      <dgm:spPr/>
      <dgm:t>
        <a:bodyPr/>
        <a:lstStyle/>
        <a:p>
          <a:r>
            <a:rPr lang="es-ES" sz="1600" b="1" dirty="0"/>
            <a:t>Elementos Finitos</a:t>
          </a:r>
        </a:p>
      </dgm:t>
    </dgm:pt>
    <dgm:pt modelId="{83B1E05D-7DB0-42D5-AF63-6AE6D8BEE09E}" type="parTrans" cxnId="{2C53FDE2-14E6-4233-9EA2-6C5313F9C5D9}">
      <dgm:prSet/>
      <dgm:spPr/>
      <dgm:t>
        <a:bodyPr/>
        <a:lstStyle/>
        <a:p>
          <a:endParaRPr lang="es-ES" sz="1600"/>
        </a:p>
      </dgm:t>
    </dgm:pt>
    <dgm:pt modelId="{A4CD1ADB-661E-4134-BB93-30AFD62B604E}" type="sibTrans" cxnId="{2C53FDE2-14E6-4233-9EA2-6C5313F9C5D9}">
      <dgm:prSet/>
      <dgm:spPr/>
      <dgm:t>
        <a:bodyPr/>
        <a:lstStyle/>
        <a:p>
          <a:endParaRPr lang="es-ES" sz="1600"/>
        </a:p>
      </dgm:t>
    </dgm:pt>
    <dgm:pt modelId="{55152A21-6A0F-4CFA-BA9C-24B113B94578}">
      <dgm:prSet phldrT="[Texto]" custT="1"/>
      <dgm:spPr/>
      <dgm:t>
        <a:bodyPr/>
        <a:lstStyle/>
        <a:p>
          <a:r>
            <a:rPr lang="es-ES" sz="1600" dirty="0"/>
            <a:t>1943 Richard </a:t>
          </a:r>
          <a:r>
            <a:rPr lang="es-ES" sz="1600" dirty="0" err="1"/>
            <a:t>Courant</a:t>
          </a:r>
          <a:r>
            <a:rPr lang="es-ES" sz="1600" dirty="0"/>
            <a:t> – método de Ritz</a:t>
          </a:r>
        </a:p>
      </dgm:t>
    </dgm:pt>
    <dgm:pt modelId="{53E90066-4067-445D-A86C-2925061A9903}" type="parTrans" cxnId="{B37C9228-3D39-4A37-956E-8BC4C285597F}">
      <dgm:prSet/>
      <dgm:spPr/>
      <dgm:t>
        <a:bodyPr/>
        <a:lstStyle/>
        <a:p>
          <a:endParaRPr lang="es-ES" sz="1600"/>
        </a:p>
      </dgm:t>
    </dgm:pt>
    <dgm:pt modelId="{4250694C-AB03-4225-BEF6-C250EB3981DD}" type="sibTrans" cxnId="{B37C9228-3D39-4A37-956E-8BC4C285597F}">
      <dgm:prSet/>
      <dgm:spPr/>
      <dgm:t>
        <a:bodyPr/>
        <a:lstStyle/>
        <a:p>
          <a:endParaRPr lang="es-ES" sz="1600"/>
        </a:p>
      </dgm:t>
    </dgm:pt>
    <dgm:pt modelId="{EB59AF5F-8662-43E3-BFCE-56601E153DDF}">
      <dgm:prSet phldrT="[Texto]" custT="1"/>
      <dgm:spPr/>
      <dgm:t>
        <a:bodyPr/>
        <a:lstStyle/>
        <a:p>
          <a:r>
            <a:rPr lang="es-ES" sz="1600" dirty="0"/>
            <a:t>Actualidad</a:t>
          </a:r>
        </a:p>
      </dgm:t>
    </dgm:pt>
    <dgm:pt modelId="{9F8D785E-97EF-47B2-9AE7-EBC88C7DFAC4}" type="parTrans" cxnId="{7F8663D5-B648-4F8C-B3F8-A55A2A035238}">
      <dgm:prSet/>
      <dgm:spPr/>
      <dgm:t>
        <a:bodyPr/>
        <a:lstStyle/>
        <a:p>
          <a:endParaRPr lang="es-ES" sz="1600"/>
        </a:p>
      </dgm:t>
    </dgm:pt>
    <dgm:pt modelId="{8F7BFCF0-F63C-41E7-A5E7-07CC3450E3BC}" type="sibTrans" cxnId="{7F8663D5-B648-4F8C-B3F8-A55A2A035238}">
      <dgm:prSet/>
      <dgm:spPr/>
      <dgm:t>
        <a:bodyPr/>
        <a:lstStyle/>
        <a:p>
          <a:endParaRPr lang="es-ES" sz="1600"/>
        </a:p>
      </dgm:t>
    </dgm:pt>
    <dgm:pt modelId="{187E1DC4-83FA-4D04-A0CC-81A9052D1800}" type="pres">
      <dgm:prSet presAssocID="{27248643-5293-42AC-9CB0-F05A49DD095C}" presName="Name0" presStyleCnt="0">
        <dgm:presLayoutVars>
          <dgm:chPref val="3"/>
          <dgm:dir/>
          <dgm:animLvl val="lvl"/>
          <dgm:resizeHandles/>
        </dgm:presLayoutVars>
      </dgm:prSet>
      <dgm:spPr/>
    </dgm:pt>
    <dgm:pt modelId="{188EE208-A86C-44E7-A29F-19F6E4B334D6}" type="pres">
      <dgm:prSet presAssocID="{213BAD31-5902-4FEE-A961-0A9886CC39EC}" presName="horFlow" presStyleCnt="0"/>
      <dgm:spPr/>
    </dgm:pt>
    <dgm:pt modelId="{7634434B-A8D3-4933-83BB-A08EC3A8B0CE}" type="pres">
      <dgm:prSet presAssocID="{213BAD31-5902-4FEE-A961-0A9886CC39EC}" presName="bigChev" presStyleLbl="node1" presStyleIdx="0" presStyleCnt="3"/>
      <dgm:spPr/>
    </dgm:pt>
    <dgm:pt modelId="{0024C53C-9653-4090-9BAF-B50931373091}" type="pres">
      <dgm:prSet presAssocID="{20669FC5-9402-4E4E-968D-C28E1C5F2BE9}" presName="parTrans" presStyleCnt="0"/>
      <dgm:spPr/>
    </dgm:pt>
    <dgm:pt modelId="{8557E026-D4AE-47F7-9FC1-007365824BF2}" type="pres">
      <dgm:prSet presAssocID="{30E267DC-2342-4171-BA6B-2870CB5682C4}" presName="node" presStyleLbl="alignAccFollowNode1" presStyleIdx="0" presStyleCnt="6">
        <dgm:presLayoutVars>
          <dgm:bulletEnabled val="1"/>
        </dgm:presLayoutVars>
      </dgm:prSet>
      <dgm:spPr/>
    </dgm:pt>
    <dgm:pt modelId="{D57CB421-C7FF-47AB-9DAD-84156E6AA05E}" type="pres">
      <dgm:prSet presAssocID="{A5E0BFD3-3904-4A46-9DEA-FB44F34FC4BC}" presName="sibTrans" presStyleCnt="0"/>
      <dgm:spPr/>
    </dgm:pt>
    <dgm:pt modelId="{BDC849BD-5E88-4C43-8E50-CEA1D9E670DD}" type="pres">
      <dgm:prSet presAssocID="{49F0FF25-6E33-4B01-88DB-6198B342A793}" presName="node" presStyleLbl="alignAccFollowNode1" presStyleIdx="1" presStyleCnt="6">
        <dgm:presLayoutVars>
          <dgm:bulletEnabled val="1"/>
        </dgm:presLayoutVars>
      </dgm:prSet>
      <dgm:spPr/>
    </dgm:pt>
    <dgm:pt modelId="{AB579755-47B3-4054-88F2-7A8F4661A2CA}" type="pres">
      <dgm:prSet presAssocID="{213BAD31-5902-4FEE-A961-0A9886CC39EC}" presName="vSp" presStyleCnt="0"/>
      <dgm:spPr/>
    </dgm:pt>
    <dgm:pt modelId="{A96E4AA0-CD65-4204-BA1B-52B8126E57E6}" type="pres">
      <dgm:prSet presAssocID="{FFFD1400-6E45-4112-9B82-16616658FAB3}" presName="horFlow" presStyleCnt="0"/>
      <dgm:spPr/>
    </dgm:pt>
    <dgm:pt modelId="{ED3ACF2A-0C60-459D-9404-378FCB97F662}" type="pres">
      <dgm:prSet presAssocID="{FFFD1400-6E45-4112-9B82-16616658FAB3}" presName="bigChev" presStyleLbl="node1" presStyleIdx="1" presStyleCnt="3"/>
      <dgm:spPr/>
    </dgm:pt>
    <dgm:pt modelId="{6ABFC6B9-87B4-4032-91CD-8D5C0B06C6DE}" type="pres">
      <dgm:prSet presAssocID="{4B7AAF18-34E2-4696-AC04-9C5BFAB2E9CD}" presName="parTrans" presStyleCnt="0"/>
      <dgm:spPr/>
    </dgm:pt>
    <dgm:pt modelId="{E218D826-5D87-4A3B-A04E-A642CA9F9C40}" type="pres">
      <dgm:prSet presAssocID="{13CA7546-BE2E-439A-9860-16C31217D331}" presName="node" presStyleLbl="alignAccFollowNode1" presStyleIdx="2" presStyleCnt="6">
        <dgm:presLayoutVars>
          <dgm:bulletEnabled val="1"/>
        </dgm:presLayoutVars>
      </dgm:prSet>
      <dgm:spPr/>
    </dgm:pt>
    <dgm:pt modelId="{0744090E-82D8-43C3-8854-C091170DBFC1}" type="pres">
      <dgm:prSet presAssocID="{0D13C392-9D56-4EF6-9E27-CD8486722EDE}" presName="sibTrans" presStyleCnt="0"/>
      <dgm:spPr/>
    </dgm:pt>
    <dgm:pt modelId="{B25D31B1-292F-494B-B167-412D3348E167}" type="pres">
      <dgm:prSet presAssocID="{0B6B5128-D394-4BDC-9D34-48C509EAE7C5}" presName="node" presStyleLbl="alignAccFollowNode1" presStyleIdx="3" presStyleCnt="6">
        <dgm:presLayoutVars>
          <dgm:bulletEnabled val="1"/>
        </dgm:presLayoutVars>
      </dgm:prSet>
      <dgm:spPr/>
    </dgm:pt>
    <dgm:pt modelId="{580E4CFC-2DF6-456F-A6EB-EA66343519AB}" type="pres">
      <dgm:prSet presAssocID="{FFFD1400-6E45-4112-9B82-16616658FAB3}" presName="vSp" presStyleCnt="0"/>
      <dgm:spPr/>
    </dgm:pt>
    <dgm:pt modelId="{C983169D-34D2-414F-87E1-690C413F9738}" type="pres">
      <dgm:prSet presAssocID="{D93BC6AB-EDF8-40B5-8758-F17566D882C0}" presName="horFlow" presStyleCnt="0"/>
      <dgm:spPr/>
    </dgm:pt>
    <dgm:pt modelId="{BAD3C3A2-5DF7-4D12-9450-42F373CC0F70}" type="pres">
      <dgm:prSet presAssocID="{D93BC6AB-EDF8-40B5-8758-F17566D882C0}" presName="bigChev" presStyleLbl="node1" presStyleIdx="2" presStyleCnt="3"/>
      <dgm:spPr/>
    </dgm:pt>
    <dgm:pt modelId="{CBE74CA2-4D3A-44D8-BA0F-9BED025DE503}" type="pres">
      <dgm:prSet presAssocID="{53E90066-4067-445D-A86C-2925061A9903}" presName="parTrans" presStyleCnt="0"/>
      <dgm:spPr/>
    </dgm:pt>
    <dgm:pt modelId="{21C45F04-99A7-42EB-B3B5-0430DBD101D0}" type="pres">
      <dgm:prSet presAssocID="{55152A21-6A0F-4CFA-BA9C-24B113B94578}" presName="node" presStyleLbl="alignAccFollowNode1" presStyleIdx="4" presStyleCnt="6">
        <dgm:presLayoutVars>
          <dgm:bulletEnabled val="1"/>
        </dgm:presLayoutVars>
      </dgm:prSet>
      <dgm:spPr/>
    </dgm:pt>
    <dgm:pt modelId="{367E2310-CA1B-400D-8EC1-9ABAA8237930}" type="pres">
      <dgm:prSet presAssocID="{4250694C-AB03-4225-BEF6-C250EB3981DD}" presName="sibTrans" presStyleCnt="0"/>
      <dgm:spPr/>
    </dgm:pt>
    <dgm:pt modelId="{00460A1F-3197-4746-B158-12802B838C37}" type="pres">
      <dgm:prSet presAssocID="{EB59AF5F-8662-43E3-BFCE-56601E153DDF}" presName="node" presStyleLbl="alignAccFollowNode1" presStyleIdx="5" presStyleCnt="6" custLinFactNeighborX="2280">
        <dgm:presLayoutVars>
          <dgm:bulletEnabled val="1"/>
        </dgm:presLayoutVars>
      </dgm:prSet>
      <dgm:spPr/>
    </dgm:pt>
  </dgm:ptLst>
  <dgm:cxnLst>
    <dgm:cxn modelId="{83D8EB02-A553-46BF-A1E9-0D0392FCD3E1}" type="presOf" srcId="{27248643-5293-42AC-9CB0-F05A49DD095C}" destId="{187E1DC4-83FA-4D04-A0CC-81A9052D1800}" srcOrd="0" destOrd="0" presId="urn:microsoft.com/office/officeart/2005/8/layout/lProcess3"/>
    <dgm:cxn modelId="{75FC9605-6D38-4E1C-981E-0560FB97B9E3}" type="presOf" srcId="{30E267DC-2342-4171-BA6B-2870CB5682C4}" destId="{8557E026-D4AE-47F7-9FC1-007365824BF2}" srcOrd="0" destOrd="0" presId="urn:microsoft.com/office/officeart/2005/8/layout/lProcess3"/>
    <dgm:cxn modelId="{0E91FF15-A68A-4B32-9300-1CE287AFDC3B}" type="presOf" srcId="{213BAD31-5902-4FEE-A961-0A9886CC39EC}" destId="{7634434B-A8D3-4933-83BB-A08EC3A8B0CE}" srcOrd="0" destOrd="0" presId="urn:microsoft.com/office/officeart/2005/8/layout/lProcess3"/>
    <dgm:cxn modelId="{81FF8016-B7BC-4CC6-B8EC-FA5F84569260}" srcId="{213BAD31-5902-4FEE-A961-0A9886CC39EC}" destId="{30E267DC-2342-4171-BA6B-2870CB5682C4}" srcOrd="0" destOrd="0" parTransId="{20669FC5-9402-4E4E-968D-C28E1C5F2BE9}" sibTransId="{A5E0BFD3-3904-4A46-9DEA-FB44F34FC4BC}"/>
    <dgm:cxn modelId="{B37C9228-3D39-4A37-956E-8BC4C285597F}" srcId="{D93BC6AB-EDF8-40B5-8758-F17566D882C0}" destId="{55152A21-6A0F-4CFA-BA9C-24B113B94578}" srcOrd="0" destOrd="0" parTransId="{53E90066-4067-445D-A86C-2925061A9903}" sibTransId="{4250694C-AB03-4225-BEF6-C250EB3981DD}"/>
    <dgm:cxn modelId="{3FBAA12D-35F2-43FB-ABCD-86C04DA8B53D}" srcId="{27248643-5293-42AC-9CB0-F05A49DD095C}" destId="{213BAD31-5902-4FEE-A961-0A9886CC39EC}" srcOrd="0" destOrd="0" parTransId="{2AF343B9-6153-4528-A94C-03DF49C4913A}" sibTransId="{325A1DBA-E907-4010-972E-44E14E2DABE7}"/>
    <dgm:cxn modelId="{A4061B35-EFC7-40CD-98DE-352B2645FBC7}" srcId="{FFFD1400-6E45-4112-9B82-16616658FAB3}" destId="{13CA7546-BE2E-439A-9860-16C31217D331}" srcOrd="0" destOrd="0" parTransId="{4B7AAF18-34E2-4696-AC04-9C5BFAB2E9CD}" sibTransId="{0D13C392-9D56-4EF6-9E27-CD8486722EDE}"/>
    <dgm:cxn modelId="{2B0CA035-48D7-43AC-B0AB-556D858C00E6}" type="presOf" srcId="{0B6B5128-D394-4BDC-9D34-48C509EAE7C5}" destId="{B25D31B1-292F-494B-B167-412D3348E167}" srcOrd="0" destOrd="0" presId="urn:microsoft.com/office/officeart/2005/8/layout/lProcess3"/>
    <dgm:cxn modelId="{8004A640-EBF7-4BBD-84FA-9EA0F5D7943E}" type="presOf" srcId="{FFFD1400-6E45-4112-9B82-16616658FAB3}" destId="{ED3ACF2A-0C60-459D-9404-378FCB97F662}" srcOrd="0" destOrd="0" presId="urn:microsoft.com/office/officeart/2005/8/layout/lProcess3"/>
    <dgm:cxn modelId="{16DC3E5E-862B-41A5-8EAB-82D96BA0BB45}" type="presOf" srcId="{D93BC6AB-EDF8-40B5-8758-F17566D882C0}" destId="{BAD3C3A2-5DF7-4D12-9450-42F373CC0F70}" srcOrd="0" destOrd="0" presId="urn:microsoft.com/office/officeart/2005/8/layout/lProcess3"/>
    <dgm:cxn modelId="{63A75F65-0B22-4511-88B0-534C4625487F}" type="presOf" srcId="{49F0FF25-6E33-4B01-88DB-6198B342A793}" destId="{BDC849BD-5E88-4C43-8E50-CEA1D9E670DD}" srcOrd="0" destOrd="0" presId="urn:microsoft.com/office/officeart/2005/8/layout/lProcess3"/>
    <dgm:cxn modelId="{F7197C7C-872E-4EFC-8C50-96F134C65DD8}" srcId="{FFFD1400-6E45-4112-9B82-16616658FAB3}" destId="{0B6B5128-D394-4BDC-9D34-48C509EAE7C5}" srcOrd="1" destOrd="0" parTransId="{AE8C0A87-B78E-43A6-9FE7-DCB092CBFBE6}" sibTransId="{BE94238D-5872-4037-BF1E-757A3509731B}"/>
    <dgm:cxn modelId="{C4C2A681-E75C-43AB-99C3-F073BC2C5E2C}" type="presOf" srcId="{13CA7546-BE2E-439A-9860-16C31217D331}" destId="{E218D826-5D87-4A3B-A04E-A642CA9F9C40}" srcOrd="0" destOrd="0" presId="urn:microsoft.com/office/officeart/2005/8/layout/lProcess3"/>
    <dgm:cxn modelId="{649BDE9F-6F3C-465E-911F-E0ACB0865E8A}" srcId="{27248643-5293-42AC-9CB0-F05A49DD095C}" destId="{FFFD1400-6E45-4112-9B82-16616658FAB3}" srcOrd="1" destOrd="0" parTransId="{CC384BE0-D3E6-4C37-8BC6-690468DC365F}" sibTransId="{18ADE278-E82A-4CF1-8B51-D33C308542AE}"/>
    <dgm:cxn modelId="{229765B5-62AE-4943-8534-8D1F1808ADD1}" type="presOf" srcId="{55152A21-6A0F-4CFA-BA9C-24B113B94578}" destId="{21C45F04-99A7-42EB-B3B5-0430DBD101D0}" srcOrd="0" destOrd="0" presId="urn:microsoft.com/office/officeart/2005/8/layout/lProcess3"/>
    <dgm:cxn modelId="{6BAD22D3-52C6-45BF-B212-6F37F766C842}" type="presOf" srcId="{EB59AF5F-8662-43E3-BFCE-56601E153DDF}" destId="{00460A1F-3197-4746-B158-12802B838C37}" srcOrd="0" destOrd="0" presId="urn:microsoft.com/office/officeart/2005/8/layout/lProcess3"/>
    <dgm:cxn modelId="{7F8663D5-B648-4F8C-B3F8-A55A2A035238}" srcId="{D93BC6AB-EDF8-40B5-8758-F17566D882C0}" destId="{EB59AF5F-8662-43E3-BFCE-56601E153DDF}" srcOrd="1" destOrd="0" parTransId="{9F8D785E-97EF-47B2-9AE7-EBC88C7DFAC4}" sibTransId="{8F7BFCF0-F63C-41E7-A5E7-07CC3450E3BC}"/>
    <dgm:cxn modelId="{2C53FDE2-14E6-4233-9EA2-6C5313F9C5D9}" srcId="{27248643-5293-42AC-9CB0-F05A49DD095C}" destId="{D93BC6AB-EDF8-40B5-8758-F17566D882C0}" srcOrd="2" destOrd="0" parTransId="{83B1E05D-7DB0-42D5-AF63-6AE6D8BEE09E}" sibTransId="{A4CD1ADB-661E-4134-BB93-30AFD62B604E}"/>
    <dgm:cxn modelId="{EFD68DEC-FFEE-490B-8137-D12E114C2571}" srcId="{213BAD31-5902-4FEE-A961-0A9886CC39EC}" destId="{49F0FF25-6E33-4B01-88DB-6198B342A793}" srcOrd="1" destOrd="0" parTransId="{2FF0BA7A-11E9-474E-80E8-1930307C77F4}" sibTransId="{419E8DCB-8EC7-4651-BF0B-A8CE05EC09E3}"/>
    <dgm:cxn modelId="{7AD286C0-EFD6-43BB-90FE-ABE0AE45A387}" type="presParOf" srcId="{187E1DC4-83FA-4D04-A0CC-81A9052D1800}" destId="{188EE208-A86C-44E7-A29F-19F6E4B334D6}" srcOrd="0" destOrd="0" presId="urn:microsoft.com/office/officeart/2005/8/layout/lProcess3"/>
    <dgm:cxn modelId="{21E233BC-14BE-46EF-8876-5ECA4068D96D}" type="presParOf" srcId="{188EE208-A86C-44E7-A29F-19F6E4B334D6}" destId="{7634434B-A8D3-4933-83BB-A08EC3A8B0CE}" srcOrd="0" destOrd="0" presId="urn:microsoft.com/office/officeart/2005/8/layout/lProcess3"/>
    <dgm:cxn modelId="{2FC82144-8CF0-444E-8B20-A7BD27BFCA8F}" type="presParOf" srcId="{188EE208-A86C-44E7-A29F-19F6E4B334D6}" destId="{0024C53C-9653-4090-9BAF-B50931373091}" srcOrd="1" destOrd="0" presId="urn:microsoft.com/office/officeart/2005/8/layout/lProcess3"/>
    <dgm:cxn modelId="{3D2F9710-F799-4A6E-A3F9-214DE41CAE4F}" type="presParOf" srcId="{188EE208-A86C-44E7-A29F-19F6E4B334D6}" destId="{8557E026-D4AE-47F7-9FC1-007365824BF2}" srcOrd="2" destOrd="0" presId="urn:microsoft.com/office/officeart/2005/8/layout/lProcess3"/>
    <dgm:cxn modelId="{E0CF0A64-B60B-4C22-81BC-4540B44BD7F5}" type="presParOf" srcId="{188EE208-A86C-44E7-A29F-19F6E4B334D6}" destId="{D57CB421-C7FF-47AB-9DAD-84156E6AA05E}" srcOrd="3" destOrd="0" presId="urn:microsoft.com/office/officeart/2005/8/layout/lProcess3"/>
    <dgm:cxn modelId="{D668D29A-4E01-4DC6-A29C-EC2D3150B2A7}" type="presParOf" srcId="{188EE208-A86C-44E7-A29F-19F6E4B334D6}" destId="{BDC849BD-5E88-4C43-8E50-CEA1D9E670DD}" srcOrd="4" destOrd="0" presId="urn:microsoft.com/office/officeart/2005/8/layout/lProcess3"/>
    <dgm:cxn modelId="{BAB22E0E-3EAE-43D3-8219-09D0689D9EAA}" type="presParOf" srcId="{187E1DC4-83FA-4D04-A0CC-81A9052D1800}" destId="{AB579755-47B3-4054-88F2-7A8F4661A2CA}" srcOrd="1" destOrd="0" presId="urn:microsoft.com/office/officeart/2005/8/layout/lProcess3"/>
    <dgm:cxn modelId="{C2A45C88-467C-4C6F-996A-1C738CBC73B3}" type="presParOf" srcId="{187E1DC4-83FA-4D04-A0CC-81A9052D1800}" destId="{A96E4AA0-CD65-4204-BA1B-52B8126E57E6}" srcOrd="2" destOrd="0" presId="urn:microsoft.com/office/officeart/2005/8/layout/lProcess3"/>
    <dgm:cxn modelId="{D1E22690-F563-4C01-8009-93DFC514EEB8}" type="presParOf" srcId="{A96E4AA0-CD65-4204-BA1B-52B8126E57E6}" destId="{ED3ACF2A-0C60-459D-9404-378FCB97F662}" srcOrd="0" destOrd="0" presId="urn:microsoft.com/office/officeart/2005/8/layout/lProcess3"/>
    <dgm:cxn modelId="{31F430BA-D9C0-462C-9B01-FD19C82B6615}" type="presParOf" srcId="{A96E4AA0-CD65-4204-BA1B-52B8126E57E6}" destId="{6ABFC6B9-87B4-4032-91CD-8D5C0B06C6DE}" srcOrd="1" destOrd="0" presId="urn:microsoft.com/office/officeart/2005/8/layout/lProcess3"/>
    <dgm:cxn modelId="{DB990C19-D54A-4978-9F3D-0212896F59C9}" type="presParOf" srcId="{A96E4AA0-CD65-4204-BA1B-52B8126E57E6}" destId="{E218D826-5D87-4A3B-A04E-A642CA9F9C40}" srcOrd="2" destOrd="0" presId="urn:microsoft.com/office/officeart/2005/8/layout/lProcess3"/>
    <dgm:cxn modelId="{8ACE2A07-8ABA-46FD-ADB1-57FCC2C5793C}" type="presParOf" srcId="{A96E4AA0-CD65-4204-BA1B-52B8126E57E6}" destId="{0744090E-82D8-43C3-8854-C091170DBFC1}" srcOrd="3" destOrd="0" presId="urn:microsoft.com/office/officeart/2005/8/layout/lProcess3"/>
    <dgm:cxn modelId="{6F59CA05-315A-4E98-AB59-8FE0F9664614}" type="presParOf" srcId="{A96E4AA0-CD65-4204-BA1B-52B8126E57E6}" destId="{B25D31B1-292F-494B-B167-412D3348E167}" srcOrd="4" destOrd="0" presId="urn:microsoft.com/office/officeart/2005/8/layout/lProcess3"/>
    <dgm:cxn modelId="{648F41F7-2CB3-4188-9B85-F23424B357B2}" type="presParOf" srcId="{187E1DC4-83FA-4D04-A0CC-81A9052D1800}" destId="{580E4CFC-2DF6-456F-A6EB-EA66343519AB}" srcOrd="3" destOrd="0" presId="urn:microsoft.com/office/officeart/2005/8/layout/lProcess3"/>
    <dgm:cxn modelId="{77109DAB-818F-4D83-96ED-C856B06E6E32}" type="presParOf" srcId="{187E1DC4-83FA-4D04-A0CC-81A9052D1800}" destId="{C983169D-34D2-414F-87E1-690C413F9738}" srcOrd="4" destOrd="0" presId="urn:microsoft.com/office/officeart/2005/8/layout/lProcess3"/>
    <dgm:cxn modelId="{400206DE-AFAA-4097-A9D1-BBBA5516447E}" type="presParOf" srcId="{C983169D-34D2-414F-87E1-690C413F9738}" destId="{BAD3C3A2-5DF7-4D12-9450-42F373CC0F70}" srcOrd="0" destOrd="0" presId="urn:microsoft.com/office/officeart/2005/8/layout/lProcess3"/>
    <dgm:cxn modelId="{D54FCE64-E799-4469-8D6A-4E8AE08D11EF}" type="presParOf" srcId="{C983169D-34D2-414F-87E1-690C413F9738}" destId="{CBE74CA2-4D3A-44D8-BA0F-9BED025DE503}" srcOrd="1" destOrd="0" presId="urn:microsoft.com/office/officeart/2005/8/layout/lProcess3"/>
    <dgm:cxn modelId="{B8766733-952A-4449-98DA-1B976986C09F}" type="presParOf" srcId="{C983169D-34D2-414F-87E1-690C413F9738}" destId="{21C45F04-99A7-42EB-B3B5-0430DBD101D0}" srcOrd="2" destOrd="0" presId="urn:microsoft.com/office/officeart/2005/8/layout/lProcess3"/>
    <dgm:cxn modelId="{EAA5F343-1ECE-474A-B318-0CC0CD5122CD}" type="presParOf" srcId="{C983169D-34D2-414F-87E1-690C413F9738}" destId="{367E2310-CA1B-400D-8EC1-9ABAA8237930}" srcOrd="3" destOrd="0" presId="urn:microsoft.com/office/officeart/2005/8/layout/lProcess3"/>
    <dgm:cxn modelId="{964D1029-762C-4189-A696-F742EBAC90FB}" type="presParOf" srcId="{C983169D-34D2-414F-87E1-690C413F9738}" destId="{00460A1F-3197-4746-B158-12802B838C37}"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248643-5293-42AC-9CB0-F05A49DD095C}" type="doc">
      <dgm:prSet loTypeId="urn:microsoft.com/office/officeart/2005/8/layout/lProcess3" loCatId="process" qsTypeId="urn:microsoft.com/office/officeart/2005/8/quickstyle/simple1" qsCatId="simple" csTypeId="urn:microsoft.com/office/officeart/2005/8/colors/accent1_1" csCatId="accent1" phldr="1"/>
      <dgm:spPr/>
      <dgm:t>
        <a:bodyPr/>
        <a:lstStyle/>
        <a:p>
          <a:endParaRPr lang="es-ES"/>
        </a:p>
      </dgm:t>
    </dgm:pt>
    <dgm:pt modelId="{213BAD31-5902-4FEE-A961-0A9886CC39EC}">
      <dgm:prSet phldrT="[Texto]" custT="1"/>
      <dgm:spPr/>
      <dgm:t>
        <a:bodyPr/>
        <a:lstStyle/>
        <a:p>
          <a:r>
            <a:rPr lang="es-ES" sz="1600" b="1" dirty="0"/>
            <a:t>Candanedo y Miranda (2015)</a:t>
          </a:r>
        </a:p>
      </dgm:t>
    </dgm:pt>
    <dgm:pt modelId="{2AF343B9-6153-4528-A94C-03DF49C4913A}" type="parTrans" cxnId="{3FBAA12D-35F2-43FB-ABCD-86C04DA8B53D}">
      <dgm:prSet/>
      <dgm:spPr/>
      <dgm:t>
        <a:bodyPr/>
        <a:lstStyle/>
        <a:p>
          <a:endParaRPr lang="es-ES" sz="1600"/>
        </a:p>
      </dgm:t>
    </dgm:pt>
    <dgm:pt modelId="{325A1DBA-E907-4010-972E-44E14E2DABE7}" type="sibTrans" cxnId="{3FBAA12D-35F2-43FB-ABCD-86C04DA8B53D}">
      <dgm:prSet/>
      <dgm:spPr/>
      <dgm:t>
        <a:bodyPr/>
        <a:lstStyle/>
        <a:p>
          <a:endParaRPr lang="es-ES" sz="1600"/>
        </a:p>
      </dgm:t>
    </dgm:pt>
    <dgm:pt modelId="{30E267DC-2342-4171-BA6B-2870CB5682C4}">
      <dgm:prSet phldrT="[Texto]" custT="1"/>
      <dgm:spPr/>
      <dgm:t>
        <a:bodyPr/>
        <a:lstStyle/>
        <a:p>
          <a:r>
            <a:rPr lang="es-ES" sz="1600" dirty="0"/>
            <a:t>“Diseño de estructuras con amortiguamiento viscoso” </a:t>
          </a:r>
        </a:p>
      </dgm:t>
    </dgm:pt>
    <dgm:pt modelId="{20669FC5-9402-4E4E-968D-C28E1C5F2BE9}" type="parTrans" cxnId="{81FF8016-B7BC-4CC6-B8EC-FA5F84569260}">
      <dgm:prSet/>
      <dgm:spPr/>
      <dgm:t>
        <a:bodyPr/>
        <a:lstStyle/>
        <a:p>
          <a:endParaRPr lang="es-ES" sz="1600"/>
        </a:p>
      </dgm:t>
    </dgm:pt>
    <dgm:pt modelId="{A5E0BFD3-3904-4A46-9DEA-FB44F34FC4BC}" type="sibTrans" cxnId="{81FF8016-B7BC-4CC6-B8EC-FA5F84569260}">
      <dgm:prSet/>
      <dgm:spPr/>
      <dgm:t>
        <a:bodyPr/>
        <a:lstStyle/>
        <a:p>
          <a:endParaRPr lang="es-ES" sz="1600"/>
        </a:p>
      </dgm:t>
    </dgm:pt>
    <dgm:pt modelId="{49F0FF25-6E33-4B01-88DB-6198B342A793}">
      <dgm:prSet phldrT="[Texto]" custT="1"/>
      <dgm:spPr/>
      <dgm:t>
        <a:bodyPr/>
        <a:lstStyle/>
        <a:p>
          <a:r>
            <a:rPr lang="es-ES" sz="1600" dirty="0"/>
            <a:t>Análisis estructural civil con uso de software.</a:t>
          </a:r>
        </a:p>
      </dgm:t>
    </dgm:pt>
    <dgm:pt modelId="{2FF0BA7A-11E9-474E-80E8-1930307C77F4}" type="parTrans" cxnId="{EFD68DEC-FFEE-490B-8137-D12E114C2571}">
      <dgm:prSet/>
      <dgm:spPr/>
      <dgm:t>
        <a:bodyPr/>
        <a:lstStyle/>
        <a:p>
          <a:endParaRPr lang="es-ES" sz="1600"/>
        </a:p>
      </dgm:t>
    </dgm:pt>
    <dgm:pt modelId="{419E8DCB-8EC7-4651-BF0B-A8CE05EC09E3}" type="sibTrans" cxnId="{EFD68DEC-FFEE-490B-8137-D12E114C2571}">
      <dgm:prSet/>
      <dgm:spPr/>
      <dgm:t>
        <a:bodyPr/>
        <a:lstStyle/>
        <a:p>
          <a:endParaRPr lang="es-ES" sz="1600"/>
        </a:p>
      </dgm:t>
    </dgm:pt>
    <dgm:pt modelId="{FFFD1400-6E45-4112-9B82-16616658FAB3}">
      <dgm:prSet phldrT="[Texto]" custT="1"/>
      <dgm:spPr/>
      <dgm:t>
        <a:bodyPr/>
        <a:lstStyle/>
        <a:p>
          <a:r>
            <a:rPr lang="es-ES" sz="1600" b="1" dirty="0"/>
            <a:t>Calero y Salazar (2008)</a:t>
          </a:r>
        </a:p>
      </dgm:t>
    </dgm:pt>
    <dgm:pt modelId="{CC384BE0-D3E6-4C37-8BC6-690468DC365F}" type="parTrans" cxnId="{649BDE9F-6F3C-465E-911F-E0ACB0865E8A}">
      <dgm:prSet/>
      <dgm:spPr/>
      <dgm:t>
        <a:bodyPr/>
        <a:lstStyle/>
        <a:p>
          <a:endParaRPr lang="es-ES" sz="1600"/>
        </a:p>
      </dgm:t>
    </dgm:pt>
    <dgm:pt modelId="{18ADE278-E82A-4CF1-8B51-D33C308542AE}" type="sibTrans" cxnId="{649BDE9F-6F3C-465E-911F-E0ACB0865E8A}">
      <dgm:prSet/>
      <dgm:spPr/>
      <dgm:t>
        <a:bodyPr/>
        <a:lstStyle/>
        <a:p>
          <a:endParaRPr lang="es-ES" sz="1600"/>
        </a:p>
      </dgm:t>
    </dgm:pt>
    <dgm:pt modelId="{13CA7546-BE2E-439A-9860-16C31217D331}">
      <dgm:prSet phldrT="[Texto]" custT="1"/>
      <dgm:spPr/>
      <dgm:t>
        <a:bodyPr/>
        <a:lstStyle/>
        <a:p>
          <a:r>
            <a:rPr lang="es-ES" sz="1600" dirty="0"/>
            <a:t>“Análisis y simulación del comportamiento mecánico un amortiguador </a:t>
          </a:r>
          <a:r>
            <a:rPr lang="es-ES" sz="1600" dirty="0" err="1"/>
            <a:t>hidraúlico</a:t>
          </a:r>
          <a:r>
            <a:rPr lang="es-ES" sz="1600" dirty="0"/>
            <a:t>”</a:t>
          </a:r>
        </a:p>
      </dgm:t>
    </dgm:pt>
    <dgm:pt modelId="{4B7AAF18-34E2-4696-AC04-9C5BFAB2E9CD}" type="parTrans" cxnId="{A4061B35-EFC7-40CD-98DE-352B2645FBC7}">
      <dgm:prSet/>
      <dgm:spPr/>
      <dgm:t>
        <a:bodyPr/>
        <a:lstStyle/>
        <a:p>
          <a:endParaRPr lang="es-ES" sz="1600"/>
        </a:p>
      </dgm:t>
    </dgm:pt>
    <dgm:pt modelId="{0D13C392-9D56-4EF6-9E27-CD8486722EDE}" type="sibTrans" cxnId="{A4061B35-EFC7-40CD-98DE-352B2645FBC7}">
      <dgm:prSet/>
      <dgm:spPr/>
      <dgm:t>
        <a:bodyPr/>
        <a:lstStyle/>
        <a:p>
          <a:endParaRPr lang="es-ES" sz="1600"/>
        </a:p>
      </dgm:t>
    </dgm:pt>
    <dgm:pt modelId="{0B6B5128-D394-4BDC-9D34-48C509EAE7C5}">
      <dgm:prSet phldrT="[Texto]" custT="1"/>
      <dgm:spPr/>
      <dgm:t>
        <a:bodyPr/>
        <a:lstStyle/>
        <a:p>
          <a:r>
            <a:rPr lang="es-ES" sz="1600" dirty="0"/>
            <a:t>Caracterización de las propiedades del amortiguador y su influencia en estructuras.</a:t>
          </a:r>
        </a:p>
      </dgm:t>
    </dgm:pt>
    <dgm:pt modelId="{AE8C0A87-B78E-43A6-9FE7-DCB092CBFBE6}" type="parTrans" cxnId="{F7197C7C-872E-4EFC-8C50-96F134C65DD8}">
      <dgm:prSet/>
      <dgm:spPr/>
      <dgm:t>
        <a:bodyPr/>
        <a:lstStyle/>
        <a:p>
          <a:endParaRPr lang="es-ES" sz="1600"/>
        </a:p>
      </dgm:t>
    </dgm:pt>
    <dgm:pt modelId="{BE94238D-5872-4037-BF1E-757A3509731B}" type="sibTrans" cxnId="{F7197C7C-872E-4EFC-8C50-96F134C65DD8}">
      <dgm:prSet/>
      <dgm:spPr/>
      <dgm:t>
        <a:bodyPr/>
        <a:lstStyle/>
        <a:p>
          <a:endParaRPr lang="es-ES" sz="1600"/>
        </a:p>
      </dgm:t>
    </dgm:pt>
    <dgm:pt modelId="{187E1DC4-83FA-4D04-A0CC-81A9052D1800}" type="pres">
      <dgm:prSet presAssocID="{27248643-5293-42AC-9CB0-F05A49DD095C}" presName="Name0" presStyleCnt="0">
        <dgm:presLayoutVars>
          <dgm:chPref val="3"/>
          <dgm:dir/>
          <dgm:animLvl val="lvl"/>
          <dgm:resizeHandles/>
        </dgm:presLayoutVars>
      </dgm:prSet>
      <dgm:spPr/>
    </dgm:pt>
    <dgm:pt modelId="{188EE208-A86C-44E7-A29F-19F6E4B334D6}" type="pres">
      <dgm:prSet presAssocID="{213BAD31-5902-4FEE-A961-0A9886CC39EC}" presName="horFlow" presStyleCnt="0"/>
      <dgm:spPr/>
    </dgm:pt>
    <dgm:pt modelId="{7634434B-A8D3-4933-83BB-A08EC3A8B0CE}" type="pres">
      <dgm:prSet presAssocID="{213BAD31-5902-4FEE-A961-0A9886CC39EC}" presName="bigChev" presStyleLbl="node1" presStyleIdx="0" presStyleCnt="2"/>
      <dgm:spPr/>
    </dgm:pt>
    <dgm:pt modelId="{0024C53C-9653-4090-9BAF-B50931373091}" type="pres">
      <dgm:prSet presAssocID="{20669FC5-9402-4E4E-968D-C28E1C5F2BE9}" presName="parTrans" presStyleCnt="0"/>
      <dgm:spPr/>
    </dgm:pt>
    <dgm:pt modelId="{8557E026-D4AE-47F7-9FC1-007365824BF2}" type="pres">
      <dgm:prSet presAssocID="{30E267DC-2342-4171-BA6B-2870CB5682C4}" presName="node" presStyleLbl="alignAccFollowNode1" presStyleIdx="0" presStyleCnt="4">
        <dgm:presLayoutVars>
          <dgm:bulletEnabled val="1"/>
        </dgm:presLayoutVars>
      </dgm:prSet>
      <dgm:spPr/>
    </dgm:pt>
    <dgm:pt modelId="{D57CB421-C7FF-47AB-9DAD-84156E6AA05E}" type="pres">
      <dgm:prSet presAssocID="{A5E0BFD3-3904-4A46-9DEA-FB44F34FC4BC}" presName="sibTrans" presStyleCnt="0"/>
      <dgm:spPr/>
    </dgm:pt>
    <dgm:pt modelId="{BDC849BD-5E88-4C43-8E50-CEA1D9E670DD}" type="pres">
      <dgm:prSet presAssocID="{49F0FF25-6E33-4B01-88DB-6198B342A793}" presName="node" presStyleLbl="alignAccFollowNode1" presStyleIdx="1" presStyleCnt="4">
        <dgm:presLayoutVars>
          <dgm:bulletEnabled val="1"/>
        </dgm:presLayoutVars>
      </dgm:prSet>
      <dgm:spPr/>
    </dgm:pt>
    <dgm:pt modelId="{AB579755-47B3-4054-88F2-7A8F4661A2CA}" type="pres">
      <dgm:prSet presAssocID="{213BAD31-5902-4FEE-A961-0A9886CC39EC}" presName="vSp" presStyleCnt="0"/>
      <dgm:spPr/>
    </dgm:pt>
    <dgm:pt modelId="{A96E4AA0-CD65-4204-BA1B-52B8126E57E6}" type="pres">
      <dgm:prSet presAssocID="{FFFD1400-6E45-4112-9B82-16616658FAB3}" presName="horFlow" presStyleCnt="0"/>
      <dgm:spPr/>
    </dgm:pt>
    <dgm:pt modelId="{ED3ACF2A-0C60-459D-9404-378FCB97F662}" type="pres">
      <dgm:prSet presAssocID="{FFFD1400-6E45-4112-9B82-16616658FAB3}" presName="bigChev" presStyleLbl="node1" presStyleIdx="1" presStyleCnt="2"/>
      <dgm:spPr/>
    </dgm:pt>
    <dgm:pt modelId="{6ABFC6B9-87B4-4032-91CD-8D5C0B06C6DE}" type="pres">
      <dgm:prSet presAssocID="{4B7AAF18-34E2-4696-AC04-9C5BFAB2E9CD}" presName="parTrans" presStyleCnt="0"/>
      <dgm:spPr/>
    </dgm:pt>
    <dgm:pt modelId="{E218D826-5D87-4A3B-A04E-A642CA9F9C40}" type="pres">
      <dgm:prSet presAssocID="{13CA7546-BE2E-439A-9860-16C31217D331}" presName="node" presStyleLbl="alignAccFollowNode1" presStyleIdx="2" presStyleCnt="4" custScaleY="108177">
        <dgm:presLayoutVars>
          <dgm:bulletEnabled val="1"/>
        </dgm:presLayoutVars>
      </dgm:prSet>
      <dgm:spPr/>
    </dgm:pt>
    <dgm:pt modelId="{0744090E-82D8-43C3-8854-C091170DBFC1}" type="pres">
      <dgm:prSet presAssocID="{0D13C392-9D56-4EF6-9E27-CD8486722EDE}" presName="sibTrans" presStyleCnt="0"/>
      <dgm:spPr/>
    </dgm:pt>
    <dgm:pt modelId="{B25D31B1-292F-494B-B167-412D3348E167}" type="pres">
      <dgm:prSet presAssocID="{0B6B5128-D394-4BDC-9D34-48C509EAE7C5}" presName="node" presStyleLbl="alignAccFollowNode1" presStyleIdx="3" presStyleCnt="4">
        <dgm:presLayoutVars>
          <dgm:bulletEnabled val="1"/>
        </dgm:presLayoutVars>
      </dgm:prSet>
      <dgm:spPr/>
    </dgm:pt>
  </dgm:ptLst>
  <dgm:cxnLst>
    <dgm:cxn modelId="{83D8EB02-A553-46BF-A1E9-0D0392FCD3E1}" type="presOf" srcId="{27248643-5293-42AC-9CB0-F05A49DD095C}" destId="{187E1DC4-83FA-4D04-A0CC-81A9052D1800}" srcOrd="0" destOrd="0" presId="urn:microsoft.com/office/officeart/2005/8/layout/lProcess3"/>
    <dgm:cxn modelId="{75FC9605-6D38-4E1C-981E-0560FB97B9E3}" type="presOf" srcId="{30E267DC-2342-4171-BA6B-2870CB5682C4}" destId="{8557E026-D4AE-47F7-9FC1-007365824BF2}" srcOrd="0" destOrd="0" presId="urn:microsoft.com/office/officeart/2005/8/layout/lProcess3"/>
    <dgm:cxn modelId="{0E91FF15-A68A-4B32-9300-1CE287AFDC3B}" type="presOf" srcId="{213BAD31-5902-4FEE-A961-0A9886CC39EC}" destId="{7634434B-A8D3-4933-83BB-A08EC3A8B0CE}" srcOrd="0" destOrd="0" presId="urn:microsoft.com/office/officeart/2005/8/layout/lProcess3"/>
    <dgm:cxn modelId="{81FF8016-B7BC-4CC6-B8EC-FA5F84569260}" srcId="{213BAD31-5902-4FEE-A961-0A9886CC39EC}" destId="{30E267DC-2342-4171-BA6B-2870CB5682C4}" srcOrd="0" destOrd="0" parTransId="{20669FC5-9402-4E4E-968D-C28E1C5F2BE9}" sibTransId="{A5E0BFD3-3904-4A46-9DEA-FB44F34FC4BC}"/>
    <dgm:cxn modelId="{3FBAA12D-35F2-43FB-ABCD-86C04DA8B53D}" srcId="{27248643-5293-42AC-9CB0-F05A49DD095C}" destId="{213BAD31-5902-4FEE-A961-0A9886CC39EC}" srcOrd="0" destOrd="0" parTransId="{2AF343B9-6153-4528-A94C-03DF49C4913A}" sibTransId="{325A1DBA-E907-4010-972E-44E14E2DABE7}"/>
    <dgm:cxn modelId="{A4061B35-EFC7-40CD-98DE-352B2645FBC7}" srcId="{FFFD1400-6E45-4112-9B82-16616658FAB3}" destId="{13CA7546-BE2E-439A-9860-16C31217D331}" srcOrd="0" destOrd="0" parTransId="{4B7AAF18-34E2-4696-AC04-9C5BFAB2E9CD}" sibTransId="{0D13C392-9D56-4EF6-9E27-CD8486722EDE}"/>
    <dgm:cxn modelId="{2B0CA035-48D7-43AC-B0AB-556D858C00E6}" type="presOf" srcId="{0B6B5128-D394-4BDC-9D34-48C509EAE7C5}" destId="{B25D31B1-292F-494B-B167-412D3348E167}" srcOrd="0" destOrd="0" presId="urn:microsoft.com/office/officeart/2005/8/layout/lProcess3"/>
    <dgm:cxn modelId="{8004A640-EBF7-4BBD-84FA-9EA0F5D7943E}" type="presOf" srcId="{FFFD1400-6E45-4112-9B82-16616658FAB3}" destId="{ED3ACF2A-0C60-459D-9404-378FCB97F662}" srcOrd="0" destOrd="0" presId="urn:microsoft.com/office/officeart/2005/8/layout/lProcess3"/>
    <dgm:cxn modelId="{63A75F65-0B22-4511-88B0-534C4625487F}" type="presOf" srcId="{49F0FF25-6E33-4B01-88DB-6198B342A793}" destId="{BDC849BD-5E88-4C43-8E50-CEA1D9E670DD}" srcOrd="0" destOrd="0" presId="urn:microsoft.com/office/officeart/2005/8/layout/lProcess3"/>
    <dgm:cxn modelId="{F7197C7C-872E-4EFC-8C50-96F134C65DD8}" srcId="{FFFD1400-6E45-4112-9B82-16616658FAB3}" destId="{0B6B5128-D394-4BDC-9D34-48C509EAE7C5}" srcOrd="1" destOrd="0" parTransId="{AE8C0A87-B78E-43A6-9FE7-DCB092CBFBE6}" sibTransId="{BE94238D-5872-4037-BF1E-757A3509731B}"/>
    <dgm:cxn modelId="{C4C2A681-E75C-43AB-99C3-F073BC2C5E2C}" type="presOf" srcId="{13CA7546-BE2E-439A-9860-16C31217D331}" destId="{E218D826-5D87-4A3B-A04E-A642CA9F9C40}" srcOrd="0" destOrd="0" presId="urn:microsoft.com/office/officeart/2005/8/layout/lProcess3"/>
    <dgm:cxn modelId="{649BDE9F-6F3C-465E-911F-E0ACB0865E8A}" srcId="{27248643-5293-42AC-9CB0-F05A49DD095C}" destId="{FFFD1400-6E45-4112-9B82-16616658FAB3}" srcOrd="1" destOrd="0" parTransId="{CC384BE0-D3E6-4C37-8BC6-690468DC365F}" sibTransId="{18ADE278-E82A-4CF1-8B51-D33C308542AE}"/>
    <dgm:cxn modelId="{EFD68DEC-FFEE-490B-8137-D12E114C2571}" srcId="{213BAD31-5902-4FEE-A961-0A9886CC39EC}" destId="{49F0FF25-6E33-4B01-88DB-6198B342A793}" srcOrd="1" destOrd="0" parTransId="{2FF0BA7A-11E9-474E-80E8-1930307C77F4}" sibTransId="{419E8DCB-8EC7-4651-BF0B-A8CE05EC09E3}"/>
    <dgm:cxn modelId="{7AD286C0-EFD6-43BB-90FE-ABE0AE45A387}" type="presParOf" srcId="{187E1DC4-83FA-4D04-A0CC-81A9052D1800}" destId="{188EE208-A86C-44E7-A29F-19F6E4B334D6}" srcOrd="0" destOrd="0" presId="urn:microsoft.com/office/officeart/2005/8/layout/lProcess3"/>
    <dgm:cxn modelId="{21E233BC-14BE-46EF-8876-5ECA4068D96D}" type="presParOf" srcId="{188EE208-A86C-44E7-A29F-19F6E4B334D6}" destId="{7634434B-A8D3-4933-83BB-A08EC3A8B0CE}" srcOrd="0" destOrd="0" presId="urn:microsoft.com/office/officeart/2005/8/layout/lProcess3"/>
    <dgm:cxn modelId="{2FC82144-8CF0-444E-8B20-A7BD27BFCA8F}" type="presParOf" srcId="{188EE208-A86C-44E7-A29F-19F6E4B334D6}" destId="{0024C53C-9653-4090-9BAF-B50931373091}" srcOrd="1" destOrd="0" presId="urn:microsoft.com/office/officeart/2005/8/layout/lProcess3"/>
    <dgm:cxn modelId="{3D2F9710-F799-4A6E-A3F9-214DE41CAE4F}" type="presParOf" srcId="{188EE208-A86C-44E7-A29F-19F6E4B334D6}" destId="{8557E026-D4AE-47F7-9FC1-007365824BF2}" srcOrd="2" destOrd="0" presId="urn:microsoft.com/office/officeart/2005/8/layout/lProcess3"/>
    <dgm:cxn modelId="{E0CF0A64-B60B-4C22-81BC-4540B44BD7F5}" type="presParOf" srcId="{188EE208-A86C-44E7-A29F-19F6E4B334D6}" destId="{D57CB421-C7FF-47AB-9DAD-84156E6AA05E}" srcOrd="3" destOrd="0" presId="urn:microsoft.com/office/officeart/2005/8/layout/lProcess3"/>
    <dgm:cxn modelId="{D668D29A-4E01-4DC6-A29C-EC2D3150B2A7}" type="presParOf" srcId="{188EE208-A86C-44E7-A29F-19F6E4B334D6}" destId="{BDC849BD-5E88-4C43-8E50-CEA1D9E670DD}" srcOrd="4" destOrd="0" presId="urn:microsoft.com/office/officeart/2005/8/layout/lProcess3"/>
    <dgm:cxn modelId="{BAB22E0E-3EAE-43D3-8219-09D0689D9EAA}" type="presParOf" srcId="{187E1DC4-83FA-4D04-A0CC-81A9052D1800}" destId="{AB579755-47B3-4054-88F2-7A8F4661A2CA}" srcOrd="1" destOrd="0" presId="urn:microsoft.com/office/officeart/2005/8/layout/lProcess3"/>
    <dgm:cxn modelId="{C2A45C88-467C-4C6F-996A-1C738CBC73B3}" type="presParOf" srcId="{187E1DC4-83FA-4D04-A0CC-81A9052D1800}" destId="{A96E4AA0-CD65-4204-BA1B-52B8126E57E6}" srcOrd="2" destOrd="0" presId="urn:microsoft.com/office/officeart/2005/8/layout/lProcess3"/>
    <dgm:cxn modelId="{D1E22690-F563-4C01-8009-93DFC514EEB8}" type="presParOf" srcId="{A96E4AA0-CD65-4204-BA1B-52B8126E57E6}" destId="{ED3ACF2A-0C60-459D-9404-378FCB97F662}" srcOrd="0" destOrd="0" presId="urn:microsoft.com/office/officeart/2005/8/layout/lProcess3"/>
    <dgm:cxn modelId="{31F430BA-D9C0-462C-9B01-FD19C82B6615}" type="presParOf" srcId="{A96E4AA0-CD65-4204-BA1B-52B8126E57E6}" destId="{6ABFC6B9-87B4-4032-91CD-8D5C0B06C6DE}" srcOrd="1" destOrd="0" presId="urn:microsoft.com/office/officeart/2005/8/layout/lProcess3"/>
    <dgm:cxn modelId="{DB990C19-D54A-4978-9F3D-0212896F59C9}" type="presParOf" srcId="{A96E4AA0-CD65-4204-BA1B-52B8126E57E6}" destId="{E218D826-5D87-4A3B-A04E-A642CA9F9C40}" srcOrd="2" destOrd="0" presId="urn:microsoft.com/office/officeart/2005/8/layout/lProcess3"/>
    <dgm:cxn modelId="{8ACE2A07-8ABA-46FD-ADB1-57FCC2C5793C}" type="presParOf" srcId="{A96E4AA0-CD65-4204-BA1B-52B8126E57E6}" destId="{0744090E-82D8-43C3-8854-C091170DBFC1}" srcOrd="3" destOrd="0" presId="urn:microsoft.com/office/officeart/2005/8/layout/lProcess3"/>
    <dgm:cxn modelId="{6F59CA05-315A-4E98-AB59-8FE0F9664614}" type="presParOf" srcId="{A96E4AA0-CD65-4204-BA1B-52B8126E57E6}" destId="{B25D31B1-292F-494B-B167-412D3348E167}"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934A3D-CF0B-4BE5-8BAE-73F00A8D3180}" type="doc">
      <dgm:prSet loTypeId="urn:microsoft.com/office/officeart/2005/8/layout/hierarchy3" loCatId="hierarchy" qsTypeId="urn:microsoft.com/office/officeart/2005/8/quickstyle/simple1" qsCatId="simple" csTypeId="urn:microsoft.com/office/officeart/2005/8/colors/accent5_1" csCatId="accent5" phldr="1"/>
      <dgm:spPr/>
      <dgm:t>
        <a:bodyPr/>
        <a:lstStyle/>
        <a:p>
          <a:endParaRPr lang="es-ES"/>
        </a:p>
      </dgm:t>
    </dgm:pt>
    <dgm:pt modelId="{45260097-D299-4811-BE53-3DB18F916639}">
      <dgm:prSet phldrT="[Texto]" custT="1"/>
      <dgm:spPr/>
      <dgm:t>
        <a:bodyPr/>
        <a:lstStyle/>
        <a:p>
          <a:r>
            <a:rPr lang="es-ES" sz="1600" dirty="0"/>
            <a:t>V. Libres</a:t>
          </a:r>
        </a:p>
      </dgm:t>
    </dgm:pt>
    <dgm:pt modelId="{7B1DAEE4-C50D-4FC8-8092-40116080346B}" type="parTrans" cxnId="{2635B15C-5AB5-4BE2-B2DC-B3433DB148C5}">
      <dgm:prSet/>
      <dgm:spPr/>
      <dgm:t>
        <a:bodyPr/>
        <a:lstStyle/>
        <a:p>
          <a:endParaRPr lang="es-ES" sz="1600"/>
        </a:p>
      </dgm:t>
    </dgm:pt>
    <dgm:pt modelId="{D99048C3-3C56-40B3-A45E-356CF118B5B8}" type="sibTrans" cxnId="{2635B15C-5AB5-4BE2-B2DC-B3433DB148C5}">
      <dgm:prSet/>
      <dgm:spPr/>
      <dgm:t>
        <a:bodyPr/>
        <a:lstStyle/>
        <a:p>
          <a:endParaRPr lang="es-ES" sz="1600"/>
        </a:p>
      </dgm:t>
    </dgm:pt>
    <dgm:pt modelId="{9B83C9DC-467E-40A8-9542-D022FA4AC9F7}">
      <dgm:prSet phldrT="[Texto]" custT="1"/>
      <dgm:spPr/>
      <dgm:t>
        <a:bodyPr/>
        <a:lstStyle/>
        <a:p>
          <a:r>
            <a:rPr lang="es-ES" sz="1600" dirty="0"/>
            <a:t>Sin Amortiguamiento</a:t>
          </a:r>
        </a:p>
        <a:p>
          <a:endParaRPr lang="es-ES" sz="1600" dirty="0"/>
        </a:p>
      </dgm:t>
    </dgm:pt>
    <dgm:pt modelId="{0431125C-18CC-4FF2-A856-D3B67197A9FC}" type="parTrans" cxnId="{375DCBD5-4093-418D-8C36-F6906F9176D3}">
      <dgm:prSet/>
      <dgm:spPr/>
      <dgm:t>
        <a:bodyPr/>
        <a:lstStyle/>
        <a:p>
          <a:endParaRPr lang="es-ES" sz="1600"/>
        </a:p>
      </dgm:t>
    </dgm:pt>
    <dgm:pt modelId="{951C9AAE-AB04-430F-BA87-78E593E0FAA4}" type="sibTrans" cxnId="{375DCBD5-4093-418D-8C36-F6906F9176D3}">
      <dgm:prSet/>
      <dgm:spPr/>
      <dgm:t>
        <a:bodyPr/>
        <a:lstStyle/>
        <a:p>
          <a:endParaRPr lang="es-ES" sz="1600"/>
        </a:p>
      </dgm:t>
    </dgm:pt>
    <dgm:pt modelId="{7730A882-F5D5-48DA-AD96-E2CB71DCC61C}">
      <dgm:prSet phldrT="[Texto]" custT="1"/>
      <dgm:spPr/>
      <dgm:t>
        <a:bodyPr/>
        <a:lstStyle/>
        <a:p>
          <a:r>
            <a:rPr lang="es-ES" sz="1600" dirty="0"/>
            <a:t>Con amortiguamiento</a:t>
          </a:r>
        </a:p>
        <a:p>
          <a:endParaRPr lang="es-ES" sz="1600" dirty="0"/>
        </a:p>
      </dgm:t>
    </dgm:pt>
    <dgm:pt modelId="{D3B72AD8-C392-4EC0-90C3-6AAC40957E55}" type="parTrans" cxnId="{4F0DC5A2-2D4E-4658-902C-BC2D22553D0F}">
      <dgm:prSet/>
      <dgm:spPr/>
      <dgm:t>
        <a:bodyPr/>
        <a:lstStyle/>
        <a:p>
          <a:endParaRPr lang="es-ES" sz="1600"/>
        </a:p>
      </dgm:t>
    </dgm:pt>
    <dgm:pt modelId="{1E5C8C79-7377-4BB2-A99A-B4B9FF7A678F}" type="sibTrans" cxnId="{4F0DC5A2-2D4E-4658-902C-BC2D22553D0F}">
      <dgm:prSet/>
      <dgm:spPr/>
      <dgm:t>
        <a:bodyPr/>
        <a:lstStyle/>
        <a:p>
          <a:endParaRPr lang="es-ES" sz="1600"/>
        </a:p>
      </dgm:t>
    </dgm:pt>
    <dgm:pt modelId="{60A89BE2-2E9C-45FB-81F4-E79BE1AC9617}">
      <dgm:prSet phldrT="[Texto]" custT="1"/>
      <dgm:spPr/>
      <dgm:t>
        <a:bodyPr/>
        <a:lstStyle/>
        <a:p>
          <a:r>
            <a:rPr lang="es-ES" sz="1600" dirty="0"/>
            <a:t>V. Forzadas</a:t>
          </a:r>
        </a:p>
      </dgm:t>
    </dgm:pt>
    <dgm:pt modelId="{7D85B3AC-E537-49EC-8E79-98B63A02F384}" type="parTrans" cxnId="{85971422-71B4-497A-9B3A-6F10232A1D28}">
      <dgm:prSet/>
      <dgm:spPr/>
      <dgm:t>
        <a:bodyPr/>
        <a:lstStyle/>
        <a:p>
          <a:endParaRPr lang="es-ES" sz="1600"/>
        </a:p>
      </dgm:t>
    </dgm:pt>
    <dgm:pt modelId="{DAA28250-5DBF-4483-AEE3-F9D4A5EFE547}" type="sibTrans" cxnId="{85971422-71B4-497A-9B3A-6F10232A1D28}">
      <dgm:prSet/>
      <dgm:spPr/>
      <dgm:t>
        <a:bodyPr/>
        <a:lstStyle/>
        <a:p>
          <a:endParaRPr lang="es-ES" sz="1600"/>
        </a:p>
      </dgm:t>
    </dgm:pt>
    <dgm:pt modelId="{954B865C-0FC1-4B22-AD69-BDC7AA9D01D9}">
      <dgm:prSet phldrT="[Texto]" custT="1"/>
      <dgm:spPr/>
      <dgm:t>
        <a:bodyPr/>
        <a:lstStyle/>
        <a:p>
          <a:r>
            <a:rPr lang="es-ES" sz="1600" dirty="0"/>
            <a:t>Sin Amortiguamiento</a:t>
          </a:r>
        </a:p>
        <a:p>
          <a:endParaRPr lang="es-ES" sz="1600" dirty="0"/>
        </a:p>
      </dgm:t>
    </dgm:pt>
    <dgm:pt modelId="{90DF960F-D1CB-47CF-A683-A6DCC1FEC57C}" type="parTrans" cxnId="{781FF061-87B3-4A70-B1C5-6E40DA6CDFE0}">
      <dgm:prSet/>
      <dgm:spPr/>
      <dgm:t>
        <a:bodyPr/>
        <a:lstStyle/>
        <a:p>
          <a:endParaRPr lang="es-ES" sz="1600"/>
        </a:p>
      </dgm:t>
    </dgm:pt>
    <dgm:pt modelId="{1B34570F-AF33-4240-8A7A-B940C28BEF99}" type="sibTrans" cxnId="{781FF061-87B3-4A70-B1C5-6E40DA6CDFE0}">
      <dgm:prSet/>
      <dgm:spPr/>
      <dgm:t>
        <a:bodyPr/>
        <a:lstStyle/>
        <a:p>
          <a:endParaRPr lang="es-ES" sz="1600"/>
        </a:p>
      </dgm:t>
    </dgm:pt>
    <dgm:pt modelId="{A054C025-02AC-42FF-BA3D-5F0A33ECF89D}">
      <dgm:prSet phldrT="[Texto]" custT="1"/>
      <dgm:spPr/>
      <dgm:t>
        <a:bodyPr/>
        <a:lstStyle/>
        <a:p>
          <a:r>
            <a:rPr lang="es-ES" sz="1600" dirty="0"/>
            <a:t>Con Amortiguamiento</a:t>
          </a:r>
        </a:p>
        <a:p>
          <a:endParaRPr lang="es-ES" sz="1600" dirty="0"/>
        </a:p>
      </dgm:t>
    </dgm:pt>
    <dgm:pt modelId="{0BE1D167-AEFB-48A0-BDC2-5B4F2056A8A7}" type="parTrans" cxnId="{38FED5EE-6191-49D8-8F1A-CA7FE74E8317}">
      <dgm:prSet/>
      <dgm:spPr/>
      <dgm:t>
        <a:bodyPr/>
        <a:lstStyle/>
        <a:p>
          <a:endParaRPr lang="es-ES" sz="1600"/>
        </a:p>
      </dgm:t>
    </dgm:pt>
    <dgm:pt modelId="{6B5AB865-6033-4D71-9938-7F4944698D90}" type="sibTrans" cxnId="{38FED5EE-6191-49D8-8F1A-CA7FE74E8317}">
      <dgm:prSet/>
      <dgm:spPr/>
      <dgm:t>
        <a:bodyPr/>
        <a:lstStyle/>
        <a:p>
          <a:endParaRPr lang="es-ES" sz="1600"/>
        </a:p>
      </dgm:t>
    </dgm:pt>
    <dgm:pt modelId="{A7113102-7110-4F58-A5F6-33D3D4E8F2D9}" type="pres">
      <dgm:prSet presAssocID="{5A934A3D-CF0B-4BE5-8BAE-73F00A8D3180}" presName="diagram" presStyleCnt="0">
        <dgm:presLayoutVars>
          <dgm:chPref val="1"/>
          <dgm:dir/>
          <dgm:animOne val="branch"/>
          <dgm:animLvl val="lvl"/>
          <dgm:resizeHandles/>
        </dgm:presLayoutVars>
      </dgm:prSet>
      <dgm:spPr/>
    </dgm:pt>
    <dgm:pt modelId="{0C837F68-C47E-4A27-BDD2-5D5F6ABE3526}" type="pres">
      <dgm:prSet presAssocID="{45260097-D299-4811-BE53-3DB18F916639}" presName="root" presStyleCnt="0"/>
      <dgm:spPr/>
    </dgm:pt>
    <dgm:pt modelId="{E9C7506E-F3F2-4C6D-B6A2-C3DDE993BEF2}" type="pres">
      <dgm:prSet presAssocID="{45260097-D299-4811-BE53-3DB18F916639}" presName="rootComposite" presStyleCnt="0"/>
      <dgm:spPr/>
    </dgm:pt>
    <dgm:pt modelId="{E12C43DC-449A-4AFF-93DB-C0D286B77B6D}" type="pres">
      <dgm:prSet presAssocID="{45260097-D299-4811-BE53-3DB18F916639}" presName="rootText" presStyleLbl="node1" presStyleIdx="0" presStyleCnt="2"/>
      <dgm:spPr/>
    </dgm:pt>
    <dgm:pt modelId="{1EB01868-8B83-426F-8DAC-5C787EF99DAB}" type="pres">
      <dgm:prSet presAssocID="{45260097-D299-4811-BE53-3DB18F916639}" presName="rootConnector" presStyleLbl="node1" presStyleIdx="0" presStyleCnt="2"/>
      <dgm:spPr/>
    </dgm:pt>
    <dgm:pt modelId="{3149C66B-4DD0-4BEE-A80D-B628AA05DA53}" type="pres">
      <dgm:prSet presAssocID="{45260097-D299-4811-BE53-3DB18F916639}" presName="childShape" presStyleCnt="0"/>
      <dgm:spPr/>
    </dgm:pt>
    <dgm:pt modelId="{D5EEC1E7-F9FB-44C5-BB1D-3ABA6100B8F7}" type="pres">
      <dgm:prSet presAssocID="{0431125C-18CC-4FF2-A856-D3B67197A9FC}" presName="Name13" presStyleLbl="parChTrans1D2" presStyleIdx="0" presStyleCnt="4"/>
      <dgm:spPr/>
    </dgm:pt>
    <dgm:pt modelId="{8B402364-A517-496B-A1AC-553493ECF5F7}" type="pres">
      <dgm:prSet presAssocID="{9B83C9DC-467E-40A8-9542-D022FA4AC9F7}" presName="childText" presStyleLbl="bgAcc1" presStyleIdx="0" presStyleCnt="4" custScaleX="114175">
        <dgm:presLayoutVars>
          <dgm:bulletEnabled val="1"/>
        </dgm:presLayoutVars>
      </dgm:prSet>
      <dgm:spPr/>
    </dgm:pt>
    <dgm:pt modelId="{A773A059-4B59-4DB0-8DA5-CC25318B9C29}" type="pres">
      <dgm:prSet presAssocID="{D3B72AD8-C392-4EC0-90C3-6AAC40957E55}" presName="Name13" presStyleLbl="parChTrans1D2" presStyleIdx="1" presStyleCnt="4"/>
      <dgm:spPr/>
    </dgm:pt>
    <dgm:pt modelId="{B4B0138C-A238-4192-8648-5268BF8514EE}" type="pres">
      <dgm:prSet presAssocID="{7730A882-F5D5-48DA-AD96-E2CB71DCC61C}" presName="childText" presStyleLbl="bgAcc1" presStyleIdx="1" presStyleCnt="4" custScaleX="113617">
        <dgm:presLayoutVars>
          <dgm:bulletEnabled val="1"/>
        </dgm:presLayoutVars>
      </dgm:prSet>
      <dgm:spPr/>
    </dgm:pt>
    <dgm:pt modelId="{AD651803-204A-4DEE-B92C-1B222226B3CA}" type="pres">
      <dgm:prSet presAssocID="{60A89BE2-2E9C-45FB-81F4-E79BE1AC9617}" presName="root" presStyleCnt="0"/>
      <dgm:spPr/>
    </dgm:pt>
    <dgm:pt modelId="{EC353EEF-7648-42B1-8ACD-5D7BFD7D0D0B}" type="pres">
      <dgm:prSet presAssocID="{60A89BE2-2E9C-45FB-81F4-E79BE1AC9617}" presName="rootComposite" presStyleCnt="0"/>
      <dgm:spPr/>
    </dgm:pt>
    <dgm:pt modelId="{91F8DD2F-5C9C-470F-91C6-0ACF95155B99}" type="pres">
      <dgm:prSet presAssocID="{60A89BE2-2E9C-45FB-81F4-E79BE1AC9617}" presName="rootText" presStyleLbl="node1" presStyleIdx="1" presStyleCnt="2"/>
      <dgm:spPr/>
    </dgm:pt>
    <dgm:pt modelId="{F9809976-CD19-4313-AEA3-3E951B60D6A6}" type="pres">
      <dgm:prSet presAssocID="{60A89BE2-2E9C-45FB-81F4-E79BE1AC9617}" presName="rootConnector" presStyleLbl="node1" presStyleIdx="1" presStyleCnt="2"/>
      <dgm:spPr/>
    </dgm:pt>
    <dgm:pt modelId="{449021A7-62BA-424B-8031-CFA4D667E1D1}" type="pres">
      <dgm:prSet presAssocID="{60A89BE2-2E9C-45FB-81F4-E79BE1AC9617}" presName="childShape" presStyleCnt="0"/>
      <dgm:spPr/>
    </dgm:pt>
    <dgm:pt modelId="{DB733291-B0EC-4F52-AB4F-757AF3B70494}" type="pres">
      <dgm:prSet presAssocID="{90DF960F-D1CB-47CF-A683-A6DCC1FEC57C}" presName="Name13" presStyleLbl="parChTrans1D2" presStyleIdx="2" presStyleCnt="4"/>
      <dgm:spPr/>
    </dgm:pt>
    <dgm:pt modelId="{95F35D6E-7FD9-4CDA-9649-0D7F0DBE4600}" type="pres">
      <dgm:prSet presAssocID="{954B865C-0FC1-4B22-AD69-BDC7AA9D01D9}" presName="childText" presStyleLbl="bgAcc1" presStyleIdx="2" presStyleCnt="4" custScaleX="126058">
        <dgm:presLayoutVars>
          <dgm:bulletEnabled val="1"/>
        </dgm:presLayoutVars>
      </dgm:prSet>
      <dgm:spPr/>
    </dgm:pt>
    <dgm:pt modelId="{C83E7D5C-ADE5-48E9-9344-C19862A72066}" type="pres">
      <dgm:prSet presAssocID="{0BE1D167-AEFB-48A0-BDC2-5B4F2056A8A7}" presName="Name13" presStyleLbl="parChTrans1D2" presStyleIdx="3" presStyleCnt="4"/>
      <dgm:spPr/>
    </dgm:pt>
    <dgm:pt modelId="{F71855C2-9555-474B-9C3D-96EB48C817DE}" type="pres">
      <dgm:prSet presAssocID="{A054C025-02AC-42FF-BA3D-5F0A33ECF89D}" presName="childText" presStyleLbl="bgAcc1" presStyleIdx="3" presStyleCnt="4" custScaleX="129163">
        <dgm:presLayoutVars>
          <dgm:bulletEnabled val="1"/>
        </dgm:presLayoutVars>
      </dgm:prSet>
      <dgm:spPr/>
    </dgm:pt>
  </dgm:ptLst>
  <dgm:cxnLst>
    <dgm:cxn modelId="{85971422-71B4-497A-9B3A-6F10232A1D28}" srcId="{5A934A3D-CF0B-4BE5-8BAE-73F00A8D3180}" destId="{60A89BE2-2E9C-45FB-81F4-E79BE1AC9617}" srcOrd="1" destOrd="0" parTransId="{7D85B3AC-E537-49EC-8E79-98B63A02F384}" sibTransId="{DAA28250-5DBF-4483-AEE3-F9D4A5EFE547}"/>
    <dgm:cxn modelId="{D84D0A2E-FFAE-4BEA-A081-860DC840E154}" type="presOf" srcId="{5A934A3D-CF0B-4BE5-8BAE-73F00A8D3180}" destId="{A7113102-7110-4F58-A5F6-33D3D4E8F2D9}" srcOrd="0" destOrd="0" presId="urn:microsoft.com/office/officeart/2005/8/layout/hierarchy3"/>
    <dgm:cxn modelId="{A073843B-1F5A-43C8-A139-640C19C45079}" type="presOf" srcId="{90DF960F-D1CB-47CF-A683-A6DCC1FEC57C}" destId="{DB733291-B0EC-4F52-AB4F-757AF3B70494}" srcOrd="0" destOrd="0" presId="urn:microsoft.com/office/officeart/2005/8/layout/hierarchy3"/>
    <dgm:cxn modelId="{2635B15C-5AB5-4BE2-B2DC-B3433DB148C5}" srcId="{5A934A3D-CF0B-4BE5-8BAE-73F00A8D3180}" destId="{45260097-D299-4811-BE53-3DB18F916639}" srcOrd="0" destOrd="0" parTransId="{7B1DAEE4-C50D-4FC8-8092-40116080346B}" sibTransId="{D99048C3-3C56-40B3-A45E-356CF118B5B8}"/>
    <dgm:cxn modelId="{781FF061-87B3-4A70-B1C5-6E40DA6CDFE0}" srcId="{60A89BE2-2E9C-45FB-81F4-E79BE1AC9617}" destId="{954B865C-0FC1-4B22-AD69-BDC7AA9D01D9}" srcOrd="0" destOrd="0" parTransId="{90DF960F-D1CB-47CF-A683-A6DCC1FEC57C}" sibTransId="{1B34570F-AF33-4240-8A7A-B940C28BEF99}"/>
    <dgm:cxn modelId="{E09A4468-896B-451D-83A0-B827BB578ACE}" type="presOf" srcId="{A054C025-02AC-42FF-BA3D-5F0A33ECF89D}" destId="{F71855C2-9555-474B-9C3D-96EB48C817DE}" srcOrd="0" destOrd="0" presId="urn:microsoft.com/office/officeart/2005/8/layout/hierarchy3"/>
    <dgm:cxn modelId="{49532B4E-3952-4A4A-85C1-0C129CC53784}" type="presOf" srcId="{45260097-D299-4811-BE53-3DB18F916639}" destId="{1EB01868-8B83-426F-8DAC-5C787EF99DAB}" srcOrd="1" destOrd="0" presId="urn:microsoft.com/office/officeart/2005/8/layout/hierarchy3"/>
    <dgm:cxn modelId="{ACCC9381-3865-4AAA-A767-C8AA2E0EBA87}" type="presOf" srcId="{D3B72AD8-C392-4EC0-90C3-6AAC40957E55}" destId="{A773A059-4B59-4DB0-8DA5-CC25318B9C29}" srcOrd="0" destOrd="0" presId="urn:microsoft.com/office/officeart/2005/8/layout/hierarchy3"/>
    <dgm:cxn modelId="{8869548E-AEDF-4B3F-AFC4-FE1855750EED}" type="presOf" srcId="{45260097-D299-4811-BE53-3DB18F916639}" destId="{E12C43DC-449A-4AFF-93DB-C0D286B77B6D}" srcOrd="0" destOrd="0" presId="urn:microsoft.com/office/officeart/2005/8/layout/hierarchy3"/>
    <dgm:cxn modelId="{4F0DC5A2-2D4E-4658-902C-BC2D22553D0F}" srcId="{45260097-D299-4811-BE53-3DB18F916639}" destId="{7730A882-F5D5-48DA-AD96-E2CB71DCC61C}" srcOrd="1" destOrd="0" parTransId="{D3B72AD8-C392-4EC0-90C3-6AAC40957E55}" sibTransId="{1E5C8C79-7377-4BB2-A99A-B4B9FF7A678F}"/>
    <dgm:cxn modelId="{C80170C1-3CC6-4DD5-A5D3-A34B25764F48}" type="presOf" srcId="{954B865C-0FC1-4B22-AD69-BDC7AA9D01D9}" destId="{95F35D6E-7FD9-4CDA-9649-0D7F0DBE4600}" srcOrd="0" destOrd="0" presId="urn:microsoft.com/office/officeart/2005/8/layout/hierarchy3"/>
    <dgm:cxn modelId="{BE5A45C4-374F-4190-B474-912BE1F54A24}" type="presOf" srcId="{0BE1D167-AEFB-48A0-BDC2-5B4F2056A8A7}" destId="{C83E7D5C-ADE5-48E9-9344-C19862A72066}" srcOrd="0" destOrd="0" presId="urn:microsoft.com/office/officeart/2005/8/layout/hierarchy3"/>
    <dgm:cxn modelId="{84A579CE-16D8-4BAB-B577-4398DDAA0C1B}" type="presOf" srcId="{60A89BE2-2E9C-45FB-81F4-E79BE1AC9617}" destId="{F9809976-CD19-4313-AEA3-3E951B60D6A6}" srcOrd="1" destOrd="0" presId="urn:microsoft.com/office/officeart/2005/8/layout/hierarchy3"/>
    <dgm:cxn modelId="{375DCBD5-4093-418D-8C36-F6906F9176D3}" srcId="{45260097-D299-4811-BE53-3DB18F916639}" destId="{9B83C9DC-467E-40A8-9542-D022FA4AC9F7}" srcOrd="0" destOrd="0" parTransId="{0431125C-18CC-4FF2-A856-D3B67197A9FC}" sibTransId="{951C9AAE-AB04-430F-BA87-78E593E0FAA4}"/>
    <dgm:cxn modelId="{68A89BDC-FDFB-49B1-A543-36D27D544D24}" type="presOf" srcId="{60A89BE2-2E9C-45FB-81F4-E79BE1AC9617}" destId="{91F8DD2F-5C9C-470F-91C6-0ACF95155B99}" srcOrd="0" destOrd="0" presId="urn:microsoft.com/office/officeart/2005/8/layout/hierarchy3"/>
    <dgm:cxn modelId="{1901F5DF-6CAF-4C54-BA38-AA4D9DC7C103}" type="presOf" srcId="{9B83C9DC-467E-40A8-9542-D022FA4AC9F7}" destId="{8B402364-A517-496B-A1AC-553493ECF5F7}" srcOrd="0" destOrd="0" presId="urn:microsoft.com/office/officeart/2005/8/layout/hierarchy3"/>
    <dgm:cxn modelId="{334572E0-E635-46CB-9474-4D49101481F1}" type="presOf" srcId="{7730A882-F5D5-48DA-AD96-E2CB71DCC61C}" destId="{B4B0138C-A238-4192-8648-5268BF8514EE}" srcOrd="0" destOrd="0" presId="urn:microsoft.com/office/officeart/2005/8/layout/hierarchy3"/>
    <dgm:cxn modelId="{38FED5EE-6191-49D8-8F1A-CA7FE74E8317}" srcId="{60A89BE2-2E9C-45FB-81F4-E79BE1AC9617}" destId="{A054C025-02AC-42FF-BA3D-5F0A33ECF89D}" srcOrd="1" destOrd="0" parTransId="{0BE1D167-AEFB-48A0-BDC2-5B4F2056A8A7}" sibTransId="{6B5AB865-6033-4D71-9938-7F4944698D90}"/>
    <dgm:cxn modelId="{FB129DF7-FF4B-42F0-A1CC-B5CE15DA91BC}" type="presOf" srcId="{0431125C-18CC-4FF2-A856-D3B67197A9FC}" destId="{D5EEC1E7-F9FB-44C5-BB1D-3ABA6100B8F7}" srcOrd="0" destOrd="0" presId="urn:microsoft.com/office/officeart/2005/8/layout/hierarchy3"/>
    <dgm:cxn modelId="{9943B560-AB5C-4145-A307-1E760FC53569}" type="presParOf" srcId="{A7113102-7110-4F58-A5F6-33D3D4E8F2D9}" destId="{0C837F68-C47E-4A27-BDD2-5D5F6ABE3526}" srcOrd="0" destOrd="0" presId="urn:microsoft.com/office/officeart/2005/8/layout/hierarchy3"/>
    <dgm:cxn modelId="{5DADF5B2-0BE5-4743-8C79-B54FF6BB4434}" type="presParOf" srcId="{0C837F68-C47E-4A27-BDD2-5D5F6ABE3526}" destId="{E9C7506E-F3F2-4C6D-B6A2-C3DDE993BEF2}" srcOrd="0" destOrd="0" presId="urn:microsoft.com/office/officeart/2005/8/layout/hierarchy3"/>
    <dgm:cxn modelId="{EF9D1D76-DCA2-4DBE-BA9E-77B24DB816DC}" type="presParOf" srcId="{E9C7506E-F3F2-4C6D-B6A2-C3DDE993BEF2}" destId="{E12C43DC-449A-4AFF-93DB-C0D286B77B6D}" srcOrd="0" destOrd="0" presId="urn:microsoft.com/office/officeart/2005/8/layout/hierarchy3"/>
    <dgm:cxn modelId="{02A77239-A48A-431F-8C9D-BDF1660D3139}" type="presParOf" srcId="{E9C7506E-F3F2-4C6D-B6A2-C3DDE993BEF2}" destId="{1EB01868-8B83-426F-8DAC-5C787EF99DAB}" srcOrd="1" destOrd="0" presId="urn:microsoft.com/office/officeart/2005/8/layout/hierarchy3"/>
    <dgm:cxn modelId="{36F2F833-A572-4BA7-87DB-22326B272831}" type="presParOf" srcId="{0C837F68-C47E-4A27-BDD2-5D5F6ABE3526}" destId="{3149C66B-4DD0-4BEE-A80D-B628AA05DA53}" srcOrd="1" destOrd="0" presId="urn:microsoft.com/office/officeart/2005/8/layout/hierarchy3"/>
    <dgm:cxn modelId="{88D2DD4C-389A-44DC-A3E2-62023F52B660}" type="presParOf" srcId="{3149C66B-4DD0-4BEE-A80D-B628AA05DA53}" destId="{D5EEC1E7-F9FB-44C5-BB1D-3ABA6100B8F7}" srcOrd="0" destOrd="0" presId="urn:microsoft.com/office/officeart/2005/8/layout/hierarchy3"/>
    <dgm:cxn modelId="{D0536549-EEB7-4B42-A48F-17B4493070F2}" type="presParOf" srcId="{3149C66B-4DD0-4BEE-A80D-B628AA05DA53}" destId="{8B402364-A517-496B-A1AC-553493ECF5F7}" srcOrd="1" destOrd="0" presId="urn:microsoft.com/office/officeart/2005/8/layout/hierarchy3"/>
    <dgm:cxn modelId="{1E6D1BCF-6C5E-4150-9946-6F887EACFFB6}" type="presParOf" srcId="{3149C66B-4DD0-4BEE-A80D-B628AA05DA53}" destId="{A773A059-4B59-4DB0-8DA5-CC25318B9C29}" srcOrd="2" destOrd="0" presId="urn:microsoft.com/office/officeart/2005/8/layout/hierarchy3"/>
    <dgm:cxn modelId="{B85F3B40-2081-46FE-93FE-10C832CC2360}" type="presParOf" srcId="{3149C66B-4DD0-4BEE-A80D-B628AA05DA53}" destId="{B4B0138C-A238-4192-8648-5268BF8514EE}" srcOrd="3" destOrd="0" presId="urn:microsoft.com/office/officeart/2005/8/layout/hierarchy3"/>
    <dgm:cxn modelId="{E9D141C5-1BAA-4EBE-B007-164CE18F96E8}" type="presParOf" srcId="{A7113102-7110-4F58-A5F6-33D3D4E8F2D9}" destId="{AD651803-204A-4DEE-B92C-1B222226B3CA}" srcOrd="1" destOrd="0" presId="urn:microsoft.com/office/officeart/2005/8/layout/hierarchy3"/>
    <dgm:cxn modelId="{DC8170D9-B872-444D-A1AC-F799157483D8}" type="presParOf" srcId="{AD651803-204A-4DEE-B92C-1B222226B3CA}" destId="{EC353EEF-7648-42B1-8ACD-5D7BFD7D0D0B}" srcOrd="0" destOrd="0" presId="urn:microsoft.com/office/officeart/2005/8/layout/hierarchy3"/>
    <dgm:cxn modelId="{B0C07140-FCB0-45B5-949E-0AB93B1F3CDA}" type="presParOf" srcId="{EC353EEF-7648-42B1-8ACD-5D7BFD7D0D0B}" destId="{91F8DD2F-5C9C-470F-91C6-0ACF95155B99}" srcOrd="0" destOrd="0" presId="urn:microsoft.com/office/officeart/2005/8/layout/hierarchy3"/>
    <dgm:cxn modelId="{63A67E6D-3073-494B-8219-C089B03B0B34}" type="presParOf" srcId="{EC353EEF-7648-42B1-8ACD-5D7BFD7D0D0B}" destId="{F9809976-CD19-4313-AEA3-3E951B60D6A6}" srcOrd="1" destOrd="0" presId="urn:microsoft.com/office/officeart/2005/8/layout/hierarchy3"/>
    <dgm:cxn modelId="{501B4E70-90E5-4869-AF73-71ED5C033CB5}" type="presParOf" srcId="{AD651803-204A-4DEE-B92C-1B222226B3CA}" destId="{449021A7-62BA-424B-8031-CFA4D667E1D1}" srcOrd="1" destOrd="0" presId="urn:microsoft.com/office/officeart/2005/8/layout/hierarchy3"/>
    <dgm:cxn modelId="{0B73E2D0-DB13-46CF-BC26-E58BF7663449}" type="presParOf" srcId="{449021A7-62BA-424B-8031-CFA4D667E1D1}" destId="{DB733291-B0EC-4F52-AB4F-757AF3B70494}" srcOrd="0" destOrd="0" presId="urn:microsoft.com/office/officeart/2005/8/layout/hierarchy3"/>
    <dgm:cxn modelId="{437AFB5F-BE20-49DF-921C-1D9A00FBB184}" type="presParOf" srcId="{449021A7-62BA-424B-8031-CFA4D667E1D1}" destId="{95F35D6E-7FD9-4CDA-9649-0D7F0DBE4600}" srcOrd="1" destOrd="0" presId="urn:microsoft.com/office/officeart/2005/8/layout/hierarchy3"/>
    <dgm:cxn modelId="{E4524A74-CB9A-4A4E-B60E-F3F3A6A6E4BD}" type="presParOf" srcId="{449021A7-62BA-424B-8031-CFA4D667E1D1}" destId="{C83E7D5C-ADE5-48E9-9344-C19862A72066}" srcOrd="2" destOrd="0" presId="urn:microsoft.com/office/officeart/2005/8/layout/hierarchy3"/>
    <dgm:cxn modelId="{15FD3913-EC6C-445E-8E0B-6D9844FFA8C4}" type="presParOf" srcId="{449021A7-62BA-424B-8031-CFA4D667E1D1}" destId="{F71855C2-9555-474B-9C3D-96EB48C817DE}"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4434B-A8D3-4933-83BB-A08EC3A8B0CE}">
      <dsp:nvSpPr>
        <dsp:cNvPr id="0" name=""/>
        <dsp:cNvSpPr/>
      </dsp:nvSpPr>
      <dsp:spPr>
        <a:xfrm>
          <a:off x="35851" y="2335"/>
          <a:ext cx="3351213" cy="1340485"/>
        </a:xfrm>
        <a:prstGeom prst="chevron">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t>Desarrollo de las civilizaciones</a:t>
          </a:r>
        </a:p>
      </dsp:txBody>
      <dsp:txXfrm>
        <a:off x="706094" y="2335"/>
        <a:ext cx="2010728" cy="1340485"/>
      </dsp:txXfrm>
    </dsp:sp>
    <dsp:sp modelId="{8557E026-D4AE-47F7-9FC1-007365824BF2}">
      <dsp:nvSpPr>
        <dsp:cNvPr id="0" name=""/>
        <dsp:cNvSpPr/>
      </dsp:nvSpPr>
      <dsp:spPr>
        <a:xfrm>
          <a:off x="2951407" y="116277"/>
          <a:ext cx="2781507" cy="1112602"/>
        </a:xfrm>
        <a:prstGeom prst="chevron">
          <a:avLst/>
        </a:prstGeom>
        <a:solidFill>
          <a:schemeClr val="accent2">
            <a:tint val="40000"/>
            <a:alpha val="90000"/>
            <a:hueOff val="0"/>
            <a:satOff val="0"/>
            <a:lumOff val="0"/>
            <a:alphaOff val="0"/>
          </a:schemeClr>
        </a:solidFill>
        <a:ln w="1397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kern="1200" dirty="0"/>
            <a:t>Falla de los Sistemas</a:t>
          </a:r>
        </a:p>
      </dsp:txBody>
      <dsp:txXfrm>
        <a:off x="3507708" y="116277"/>
        <a:ext cx="1668905" cy="1112602"/>
      </dsp:txXfrm>
    </dsp:sp>
    <dsp:sp modelId="{BDC849BD-5E88-4C43-8E50-CEA1D9E670DD}">
      <dsp:nvSpPr>
        <dsp:cNvPr id="0" name=""/>
        <dsp:cNvSpPr/>
      </dsp:nvSpPr>
      <dsp:spPr>
        <a:xfrm>
          <a:off x="5343503" y="116277"/>
          <a:ext cx="2781507" cy="1112602"/>
        </a:xfrm>
        <a:prstGeom prst="chevron">
          <a:avLst/>
        </a:prstGeom>
        <a:solidFill>
          <a:schemeClr val="accent3">
            <a:tint val="40000"/>
            <a:alpha val="90000"/>
            <a:hueOff val="0"/>
            <a:satOff val="0"/>
            <a:lumOff val="0"/>
            <a:alphaOff val="0"/>
          </a:schemeClr>
        </a:solidFill>
        <a:ln w="1397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kern="1200" dirty="0"/>
            <a:t>Fuerzas de distinta naturaleza</a:t>
          </a:r>
        </a:p>
      </dsp:txBody>
      <dsp:txXfrm>
        <a:off x="5899804" y="116277"/>
        <a:ext cx="1668905" cy="1112602"/>
      </dsp:txXfrm>
    </dsp:sp>
    <dsp:sp modelId="{ED3ACF2A-0C60-459D-9404-378FCB97F662}">
      <dsp:nvSpPr>
        <dsp:cNvPr id="0" name=""/>
        <dsp:cNvSpPr/>
      </dsp:nvSpPr>
      <dsp:spPr>
        <a:xfrm>
          <a:off x="35851" y="1530489"/>
          <a:ext cx="3351213" cy="1340485"/>
        </a:xfrm>
        <a:prstGeom prst="chevron">
          <a:avLst/>
        </a:prstGeom>
        <a:solidFill>
          <a:schemeClr val="accent3">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t>Estudios y caracterización</a:t>
          </a:r>
        </a:p>
      </dsp:txBody>
      <dsp:txXfrm>
        <a:off x="706094" y="1530489"/>
        <a:ext cx="2010728" cy="1340485"/>
      </dsp:txXfrm>
    </dsp:sp>
    <dsp:sp modelId="{E218D826-5D87-4A3B-A04E-A642CA9F9C40}">
      <dsp:nvSpPr>
        <dsp:cNvPr id="0" name=""/>
        <dsp:cNvSpPr/>
      </dsp:nvSpPr>
      <dsp:spPr>
        <a:xfrm>
          <a:off x="2951407" y="1644430"/>
          <a:ext cx="2781507" cy="1112602"/>
        </a:xfrm>
        <a:prstGeom prst="chevron">
          <a:avLst/>
        </a:prstGeom>
        <a:solidFill>
          <a:schemeClr val="accent4">
            <a:tint val="40000"/>
            <a:alpha val="90000"/>
            <a:hueOff val="0"/>
            <a:satOff val="0"/>
            <a:lumOff val="0"/>
            <a:alphaOff val="0"/>
          </a:schemeClr>
        </a:solidFill>
        <a:ln w="1397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kern="1200" dirty="0"/>
            <a:t>Formulaciones matemáticas</a:t>
          </a:r>
        </a:p>
      </dsp:txBody>
      <dsp:txXfrm>
        <a:off x="3507708" y="1644430"/>
        <a:ext cx="1668905" cy="1112602"/>
      </dsp:txXfrm>
    </dsp:sp>
    <dsp:sp modelId="{B25D31B1-292F-494B-B167-412D3348E167}">
      <dsp:nvSpPr>
        <dsp:cNvPr id="0" name=""/>
        <dsp:cNvSpPr/>
      </dsp:nvSpPr>
      <dsp:spPr>
        <a:xfrm>
          <a:off x="5343503" y="1644430"/>
          <a:ext cx="2781507" cy="1112602"/>
        </a:xfrm>
        <a:prstGeom prst="chevron">
          <a:avLst/>
        </a:prstGeom>
        <a:solidFill>
          <a:schemeClr val="accent5">
            <a:tint val="40000"/>
            <a:alpha val="90000"/>
            <a:hueOff val="0"/>
            <a:satOff val="0"/>
            <a:lumOff val="0"/>
            <a:alphaOff val="0"/>
          </a:schemeClr>
        </a:solidFill>
        <a:ln w="1397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kern="1200" dirty="0"/>
            <a:t>Simular comportamientos</a:t>
          </a:r>
        </a:p>
      </dsp:txBody>
      <dsp:txXfrm>
        <a:off x="5899804" y="1644430"/>
        <a:ext cx="1668905" cy="1112602"/>
      </dsp:txXfrm>
    </dsp:sp>
    <dsp:sp modelId="{BAD3C3A2-5DF7-4D12-9450-42F373CC0F70}">
      <dsp:nvSpPr>
        <dsp:cNvPr id="0" name=""/>
        <dsp:cNvSpPr/>
      </dsp:nvSpPr>
      <dsp:spPr>
        <a:xfrm>
          <a:off x="35851" y="3058642"/>
          <a:ext cx="3351213" cy="1340485"/>
        </a:xfrm>
        <a:prstGeom prst="chevron">
          <a:avLst/>
        </a:prstGeom>
        <a:solidFill>
          <a:schemeClr val="accent4">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t>Elementos Finitos</a:t>
          </a:r>
        </a:p>
      </dsp:txBody>
      <dsp:txXfrm>
        <a:off x="706094" y="3058642"/>
        <a:ext cx="2010728" cy="1340485"/>
      </dsp:txXfrm>
    </dsp:sp>
    <dsp:sp modelId="{21C45F04-99A7-42EB-B3B5-0430DBD101D0}">
      <dsp:nvSpPr>
        <dsp:cNvPr id="0" name=""/>
        <dsp:cNvSpPr/>
      </dsp:nvSpPr>
      <dsp:spPr>
        <a:xfrm>
          <a:off x="2951407" y="3172583"/>
          <a:ext cx="2781507" cy="1112602"/>
        </a:xfrm>
        <a:prstGeom prst="chevron">
          <a:avLst/>
        </a:prstGeom>
        <a:solidFill>
          <a:schemeClr val="accent6">
            <a:tint val="40000"/>
            <a:alpha val="90000"/>
            <a:hueOff val="0"/>
            <a:satOff val="0"/>
            <a:lumOff val="0"/>
            <a:alphaOff val="0"/>
          </a:schemeClr>
        </a:solidFill>
        <a:ln w="1397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kern="1200" dirty="0"/>
            <a:t>1943 Richard </a:t>
          </a:r>
          <a:r>
            <a:rPr lang="es-ES" sz="1600" kern="1200" dirty="0" err="1"/>
            <a:t>Courant</a:t>
          </a:r>
          <a:r>
            <a:rPr lang="es-ES" sz="1600" kern="1200" dirty="0"/>
            <a:t> – método de Ritz</a:t>
          </a:r>
        </a:p>
      </dsp:txBody>
      <dsp:txXfrm>
        <a:off x="3507708" y="3172583"/>
        <a:ext cx="1668905" cy="1112602"/>
      </dsp:txXfrm>
    </dsp:sp>
    <dsp:sp modelId="{00460A1F-3197-4746-B158-12802B838C37}">
      <dsp:nvSpPr>
        <dsp:cNvPr id="0" name=""/>
        <dsp:cNvSpPr/>
      </dsp:nvSpPr>
      <dsp:spPr>
        <a:xfrm>
          <a:off x="5352382" y="3172583"/>
          <a:ext cx="2781507" cy="1112602"/>
        </a:xfrm>
        <a:prstGeom prst="chevron">
          <a:avLst/>
        </a:prstGeom>
        <a:solidFill>
          <a:schemeClr val="accent2">
            <a:tint val="40000"/>
            <a:alpha val="90000"/>
            <a:hueOff val="0"/>
            <a:satOff val="0"/>
            <a:lumOff val="0"/>
            <a:alphaOff val="0"/>
          </a:schemeClr>
        </a:solidFill>
        <a:ln w="1397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kern="1200" dirty="0"/>
            <a:t>Actualidad</a:t>
          </a:r>
        </a:p>
      </dsp:txBody>
      <dsp:txXfrm>
        <a:off x="5908683" y="3172583"/>
        <a:ext cx="1668905" cy="11126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4434B-A8D3-4933-83BB-A08EC3A8B0CE}">
      <dsp:nvSpPr>
        <dsp:cNvPr id="0" name=""/>
        <dsp:cNvSpPr/>
      </dsp:nvSpPr>
      <dsp:spPr>
        <a:xfrm>
          <a:off x="2330" y="779865"/>
          <a:ext cx="3601181" cy="1440472"/>
        </a:xfrm>
        <a:prstGeom prst="chevron">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t>Candanedo y Miranda (2015)</a:t>
          </a:r>
        </a:p>
      </dsp:txBody>
      <dsp:txXfrm>
        <a:off x="722566" y="779865"/>
        <a:ext cx="2160709" cy="1440472"/>
      </dsp:txXfrm>
    </dsp:sp>
    <dsp:sp modelId="{8557E026-D4AE-47F7-9FC1-007365824BF2}">
      <dsp:nvSpPr>
        <dsp:cNvPr id="0" name=""/>
        <dsp:cNvSpPr/>
      </dsp:nvSpPr>
      <dsp:spPr>
        <a:xfrm>
          <a:off x="3135358" y="902305"/>
          <a:ext cx="2988980" cy="1195592"/>
        </a:xfrm>
        <a:prstGeom prst="chevron">
          <a:avLst/>
        </a:prstGeom>
        <a:solidFill>
          <a:schemeClr val="lt1">
            <a:alpha val="90000"/>
            <a:tint val="40000"/>
            <a:hueOff val="0"/>
            <a:satOff val="0"/>
            <a:lumOff val="0"/>
            <a:alphaOff val="0"/>
          </a:schemeClr>
        </a:solidFill>
        <a:ln w="1397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kern="1200" dirty="0"/>
            <a:t>“Diseño de estructuras con amortiguamiento viscoso” </a:t>
          </a:r>
        </a:p>
      </dsp:txBody>
      <dsp:txXfrm>
        <a:off x="3733154" y="902305"/>
        <a:ext cx="1793388" cy="1195592"/>
      </dsp:txXfrm>
    </dsp:sp>
    <dsp:sp modelId="{BDC849BD-5E88-4C43-8E50-CEA1D9E670DD}">
      <dsp:nvSpPr>
        <dsp:cNvPr id="0" name=""/>
        <dsp:cNvSpPr/>
      </dsp:nvSpPr>
      <dsp:spPr>
        <a:xfrm>
          <a:off x="5705881" y="902305"/>
          <a:ext cx="2988980" cy="1195592"/>
        </a:xfrm>
        <a:prstGeom prst="chevron">
          <a:avLst/>
        </a:prstGeom>
        <a:solidFill>
          <a:schemeClr val="lt1">
            <a:alpha val="90000"/>
            <a:tint val="40000"/>
            <a:hueOff val="0"/>
            <a:satOff val="0"/>
            <a:lumOff val="0"/>
            <a:alphaOff val="0"/>
          </a:schemeClr>
        </a:solidFill>
        <a:ln w="1397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kern="1200" dirty="0"/>
            <a:t>Análisis estructural civil con uso de software.</a:t>
          </a:r>
        </a:p>
      </dsp:txBody>
      <dsp:txXfrm>
        <a:off x="6303677" y="902305"/>
        <a:ext cx="1793388" cy="1195592"/>
      </dsp:txXfrm>
    </dsp:sp>
    <dsp:sp modelId="{ED3ACF2A-0C60-459D-9404-378FCB97F662}">
      <dsp:nvSpPr>
        <dsp:cNvPr id="0" name=""/>
        <dsp:cNvSpPr/>
      </dsp:nvSpPr>
      <dsp:spPr>
        <a:xfrm>
          <a:off x="2330" y="2422003"/>
          <a:ext cx="3601181" cy="1440472"/>
        </a:xfrm>
        <a:prstGeom prst="chevron">
          <a:avLst/>
        </a:prstGeom>
        <a:solidFill>
          <a:schemeClr val="lt1">
            <a:hueOff val="0"/>
            <a:satOff val="0"/>
            <a:lumOff val="0"/>
            <a:alphaOff val="0"/>
          </a:schemeClr>
        </a:solidFill>
        <a:ln w="1397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t>Calero y Salazar (2008)</a:t>
          </a:r>
        </a:p>
      </dsp:txBody>
      <dsp:txXfrm>
        <a:off x="722566" y="2422003"/>
        <a:ext cx="2160709" cy="1440472"/>
      </dsp:txXfrm>
    </dsp:sp>
    <dsp:sp modelId="{E218D826-5D87-4A3B-A04E-A642CA9F9C40}">
      <dsp:nvSpPr>
        <dsp:cNvPr id="0" name=""/>
        <dsp:cNvSpPr/>
      </dsp:nvSpPr>
      <dsp:spPr>
        <a:xfrm>
          <a:off x="3135358" y="2495561"/>
          <a:ext cx="2988980" cy="1293355"/>
        </a:xfrm>
        <a:prstGeom prst="chevron">
          <a:avLst/>
        </a:prstGeom>
        <a:solidFill>
          <a:schemeClr val="lt1">
            <a:alpha val="90000"/>
            <a:tint val="40000"/>
            <a:hueOff val="0"/>
            <a:satOff val="0"/>
            <a:lumOff val="0"/>
            <a:alphaOff val="0"/>
          </a:schemeClr>
        </a:solidFill>
        <a:ln w="1397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kern="1200" dirty="0"/>
            <a:t>“Análisis y simulación del comportamiento mecánico un amortiguador </a:t>
          </a:r>
          <a:r>
            <a:rPr lang="es-ES" sz="1600" kern="1200" dirty="0" err="1"/>
            <a:t>hidraúlico</a:t>
          </a:r>
          <a:r>
            <a:rPr lang="es-ES" sz="1600" kern="1200" dirty="0"/>
            <a:t>”</a:t>
          </a:r>
        </a:p>
      </dsp:txBody>
      <dsp:txXfrm>
        <a:off x="3782036" y="2495561"/>
        <a:ext cx="1695625" cy="1293355"/>
      </dsp:txXfrm>
    </dsp:sp>
    <dsp:sp modelId="{B25D31B1-292F-494B-B167-412D3348E167}">
      <dsp:nvSpPr>
        <dsp:cNvPr id="0" name=""/>
        <dsp:cNvSpPr/>
      </dsp:nvSpPr>
      <dsp:spPr>
        <a:xfrm>
          <a:off x="5705881" y="2544443"/>
          <a:ext cx="2988980" cy="1195592"/>
        </a:xfrm>
        <a:prstGeom prst="chevron">
          <a:avLst/>
        </a:prstGeom>
        <a:solidFill>
          <a:schemeClr val="lt1">
            <a:alpha val="90000"/>
            <a:tint val="40000"/>
            <a:hueOff val="0"/>
            <a:satOff val="0"/>
            <a:lumOff val="0"/>
            <a:alphaOff val="0"/>
          </a:schemeClr>
        </a:solidFill>
        <a:ln w="1397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kern="1200" dirty="0"/>
            <a:t>Caracterización de las propiedades del amortiguador y su influencia en estructuras.</a:t>
          </a:r>
        </a:p>
      </dsp:txBody>
      <dsp:txXfrm>
        <a:off x="6303677" y="2544443"/>
        <a:ext cx="1793388" cy="11955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C43DC-449A-4AFF-93DB-C0D286B77B6D}">
      <dsp:nvSpPr>
        <dsp:cNvPr id="0" name=""/>
        <dsp:cNvSpPr/>
      </dsp:nvSpPr>
      <dsp:spPr>
        <a:xfrm>
          <a:off x="387546" y="675"/>
          <a:ext cx="2077762" cy="1038881"/>
        </a:xfrm>
        <a:prstGeom prst="roundRect">
          <a:avLst>
            <a:gd name="adj" fmla="val 10000"/>
          </a:avLst>
        </a:prstGeom>
        <a:solidFill>
          <a:schemeClr val="lt1">
            <a:hueOff val="0"/>
            <a:satOff val="0"/>
            <a:lumOff val="0"/>
            <a:alphaOff val="0"/>
          </a:schemeClr>
        </a:solidFill>
        <a:ln w="1397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 sz="1600" kern="1200" dirty="0"/>
            <a:t>V. Libres</a:t>
          </a:r>
        </a:p>
      </dsp:txBody>
      <dsp:txXfrm>
        <a:off x="417974" y="31103"/>
        <a:ext cx="2016906" cy="978025"/>
      </dsp:txXfrm>
    </dsp:sp>
    <dsp:sp modelId="{D5EEC1E7-F9FB-44C5-BB1D-3ABA6100B8F7}">
      <dsp:nvSpPr>
        <dsp:cNvPr id="0" name=""/>
        <dsp:cNvSpPr/>
      </dsp:nvSpPr>
      <dsp:spPr>
        <a:xfrm>
          <a:off x="595322" y="1039556"/>
          <a:ext cx="207776" cy="779160"/>
        </a:xfrm>
        <a:custGeom>
          <a:avLst/>
          <a:gdLst/>
          <a:ahLst/>
          <a:cxnLst/>
          <a:rect l="0" t="0" r="0" b="0"/>
          <a:pathLst>
            <a:path>
              <a:moveTo>
                <a:pt x="0" y="0"/>
              </a:moveTo>
              <a:lnTo>
                <a:pt x="0" y="779160"/>
              </a:lnTo>
              <a:lnTo>
                <a:pt x="207776" y="779160"/>
              </a:lnTo>
            </a:path>
          </a:pathLst>
        </a:custGeom>
        <a:noFill/>
        <a:ln w="1397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402364-A517-496B-A1AC-553493ECF5F7}">
      <dsp:nvSpPr>
        <dsp:cNvPr id="0" name=""/>
        <dsp:cNvSpPr/>
      </dsp:nvSpPr>
      <dsp:spPr>
        <a:xfrm>
          <a:off x="803098" y="1299276"/>
          <a:ext cx="1897828" cy="1038881"/>
        </a:xfrm>
        <a:prstGeom prst="roundRect">
          <a:avLst>
            <a:gd name="adj" fmla="val 10000"/>
          </a:avLst>
        </a:prstGeom>
        <a:solidFill>
          <a:schemeClr val="accent5">
            <a:alpha val="90000"/>
            <a:tint val="40000"/>
            <a:hueOff val="0"/>
            <a:satOff val="0"/>
            <a:lumOff val="0"/>
            <a:alphaOff val="0"/>
          </a:schemeClr>
        </a:solidFill>
        <a:ln w="1397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 sz="1600" kern="1200" dirty="0"/>
            <a:t>Sin Amortiguamiento</a:t>
          </a:r>
        </a:p>
        <a:p>
          <a:pPr marL="0" lvl="0" indent="0" algn="ctr" defTabSz="711200">
            <a:lnSpc>
              <a:spcPct val="90000"/>
            </a:lnSpc>
            <a:spcBef>
              <a:spcPct val="0"/>
            </a:spcBef>
            <a:spcAft>
              <a:spcPct val="35000"/>
            </a:spcAft>
            <a:buNone/>
          </a:pPr>
          <a:endParaRPr lang="es-ES" sz="1600" kern="1200" dirty="0"/>
        </a:p>
      </dsp:txBody>
      <dsp:txXfrm>
        <a:off x="833526" y="1329704"/>
        <a:ext cx="1836972" cy="978025"/>
      </dsp:txXfrm>
    </dsp:sp>
    <dsp:sp modelId="{A773A059-4B59-4DB0-8DA5-CC25318B9C29}">
      <dsp:nvSpPr>
        <dsp:cNvPr id="0" name=""/>
        <dsp:cNvSpPr/>
      </dsp:nvSpPr>
      <dsp:spPr>
        <a:xfrm>
          <a:off x="595322" y="1039556"/>
          <a:ext cx="207776" cy="2077762"/>
        </a:xfrm>
        <a:custGeom>
          <a:avLst/>
          <a:gdLst/>
          <a:ahLst/>
          <a:cxnLst/>
          <a:rect l="0" t="0" r="0" b="0"/>
          <a:pathLst>
            <a:path>
              <a:moveTo>
                <a:pt x="0" y="0"/>
              </a:moveTo>
              <a:lnTo>
                <a:pt x="0" y="2077762"/>
              </a:lnTo>
              <a:lnTo>
                <a:pt x="207776" y="2077762"/>
              </a:lnTo>
            </a:path>
          </a:pathLst>
        </a:custGeom>
        <a:noFill/>
        <a:ln w="1397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B0138C-A238-4192-8648-5268BF8514EE}">
      <dsp:nvSpPr>
        <dsp:cNvPr id="0" name=""/>
        <dsp:cNvSpPr/>
      </dsp:nvSpPr>
      <dsp:spPr>
        <a:xfrm>
          <a:off x="803098" y="2597878"/>
          <a:ext cx="1888553" cy="1038881"/>
        </a:xfrm>
        <a:prstGeom prst="roundRect">
          <a:avLst>
            <a:gd name="adj" fmla="val 10000"/>
          </a:avLst>
        </a:prstGeom>
        <a:solidFill>
          <a:schemeClr val="accent5">
            <a:alpha val="90000"/>
            <a:tint val="40000"/>
            <a:hueOff val="0"/>
            <a:satOff val="0"/>
            <a:lumOff val="0"/>
            <a:alphaOff val="0"/>
          </a:schemeClr>
        </a:solidFill>
        <a:ln w="1397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 sz="1600" kern="1200" dirty="0"/>
            <a:t>Con amortiguamiento</a:t>
          </a:r>
        </a:p>
        <a:p>
          <a:pPr marL="0" lvl="0" indent="0" algn="ctr" defTabSz="711200">
            <a:lnSpc>
              <a:spcPct val="90000"/>
            </a:lnSpc>
            <a:spcBef>
              <a:spcPct val="0"/>
            </a:spcBef>
            <a:spcAft>
              <a:spcPct val="35000"/>
            </a:spcAft>
            <a:buNone/>
          </a:pPr>
          <a:endParaRPr lang="es-ES" sz="1600" kern="1200" dirty="0"/>
        </a:p>
      </dsp:txBody>
      <dsp:txXfrm>
        <a:off x="833526" y="2628306"/>
        <a:ext cx="1827697" cy="978025"/>
      </dsp:txXfrm>
    </dsp:sp>
    <dsp:sp modelId="{91F8DD2F-5C9C-470F-91C6-0ACF95155B99}">
      <dsp:nvSpPr>
        <dsp:cNvPr id="0" name=""/>
        <dsp:cNvSpPr/>
      </dsp:nvSpPr>
      <dsp:spPr>
        <a:xfrm>
          <a:off x="2984749" y="675"/>
          <a:ext cx="2077762" cy="1038881"/>
        </a:xfrm>
        <a:prstGeom prst="roundRect">
          <a:avLst>
            <a:gd name="adj" fmla="val 10000"/>
          </a:avLst>
        </a:prstGeom>
        <a:solidFill>
          <a:schemeClr val="lt1">
            <a:hueOff val="0"/>
            <a:satOff val="0"/>
            <a:lumOff val="0"/>
            <a:alphaOff val="0"/>
          </a:schemeClr>
        </a:solidFill>
        <a:ln w="1397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 sz="1600" kern="1200" dirty="0"/>
            <a:t>V. Forzadas</a:t>
          </a:r>
        </a:p>
      </dsp:txBody>
      <dsp:txXfrm>
        <a:off x="3015177" y="31103"/>
        <a:ext cx="2016906" cy="978025"/>
      </dsp:txXfrm>
    </dsp:sp>
    <dsp:sp modelId="{DB733291-B0EC-4F52-AB4F-757AF3B70494}">
      <dsp:nvSpPr>
        <dsp:cNvPr id="0" name=""/>
        <dsp:cNvSpPr/>
      </dsp:nvSpPr>
      <dsp:spPr>
        <a:xfrm>
          <a:off x="3192525" y="1039556"/>
          <a:ext cx="207776" cy="779160"/>
        </a:xfrm>
        <a:custGeom>
          <a:avLst/>
          <a:gdLst/>
          <a:ahLst/>
          <a:cxnLst/>
          <a:rect l="0" t="0" r="0" b="0"/>
          <a:pathLst>
            <a:path>
              <a:moveTo>
                <a:pt x="0" y="0"/>
              </a:moveTo>
              <a:lnTo>
                <a:pt x="0" y="779160"/>
              </a:lnTo>
              <a:lnTo>
                <a:pt x="207776" y="779160"/>
              </a:lnTo>
            </a:path>
          </a:pathLst>
        </a:custGeom>
        <a:noFill/>
        <a:ln w="1397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F35D6E-7FD9-4CDA-9649-0D7F0DBE4600}">
      <dsp:nvSpPr>
        <dsp:cNvPr id="0" name=""/>
        <dsp:cNvSpPr/>
      </dsp:nvSpPr>
      <dsp:spPr>
        <a:xfrm>
          <a:off x="3400301" y="1299276"/>
          <a:ext cx="2095348" cy="1038881"/>
        </a:xfrm>
        <a:prstGeom prst="roundRect">
          <a:avLst>
            <a:gd name="adj" fmla="val 10000"/>
          </a:avLst>
        </a:prstGeom>
        <a:solidFill>
          <a:schemeClr val="accent5">
            <a:alpha val="90000"/>
            <a:tint val="40000"/>
            <a:hueOff val="0"/>
            <a:satOff val="0"/>
            <a:lumOff val="0"/>
            <a:alphaOff val="0"/>
          </a:schemeClr>
        </a:solidFill>
        <a:ln w="1397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 sz="1600" kern="1200" dirty="0"/>
            <a:t>Sin Amortiguamiento</a:t>
          </a:r>
        </a:p>
        <a:p>
          <a:pPr marL="0" lvl="0" indent="0" algn="ctr" defTabSz="711200">
            <a:lnSpc>
              <a:spcPct val="90000"/>
            </a:lnSpc>
            <a:spcBef>
              <a:spcPct val="0"/>
            </a:spcBef>
            <a:spcAft>
              <a:spcPct val="35000"/>
            </a:spcAft>
            <a:buNone/>
          </a:pPr>
          <a:endParaRPr lang="es-ES" sz="1600" kern="1200" dirty="0"/>
        </a:p>
      </dsp:txBody>
      <dsp:txXfrm>
        <a:off x="3430729" y="1329704"/>
        <a:ext cx="2034492" cy="978025"/>
      </dsp:txXfrm>
    </dsp:sp>
    <dsp:sp modelId="{C83E7D5C-ADE5-48E9-9344-C19862A72066}">
      <dsp:nvSpPr>
        <dsp:cNvPr id="0" name=""/>
        <dsp:cNvSpPr/>
      </dsp:nvSpPr>
      <dsp:spPr>
        <a:xfrm>
          <a:off x="3192525" y="1039556"/>
          <a:ext cx="207776" cy="2077762"/>
        </a:xfrm>
        <a:custGeom>
          <a:avLst/>
          <a:gdLst/>
          <a:ahLst/>
          <a:cxnLst/>
          <a:rect l="0" t="0" r="0" b="0"/>
          <a:pathLst>
            <a:path>
              <a:moveTo>
                <a:pt x="0" y="0"/>
              </a:moveTo>
              <a:lnTo>
                <a:pt x="0" y="2077762"/>
              </a:lnTo>
              <a:lnTo>
                <a:pt x="207776" y="2077762"/>
              </a:lnTo>
            </a:path>
          </a:pathLst>
        </a:custGeom>
        <a:noFill/>
        <a:ln w="1397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1855C2-9555-474B-9C3D-96EB48C817DE}">
      <dsp:nvSpPr>
        <dsp:cNvPr id="0" name=""/>
        <dsp:cNvSpPr/>
      </dsp:nvSpPr>
      <dsp:spPr>
        <a:xfrm>
          <a:off x="3400301" y="2597878"/>
          <a:ext cx="2146960" cy="1038881"/>
        </a:xfrm>
        <a:prstGeom prst="roundRect">
          <a:avLst>
            <a:gd name="adj" fmla="val 10000"/>
          </a:avLst>
        </a:prstGeom>
        <a:solidFill>
          <a:schemeClr val="accent5">
            <a:alpha val="90000"/>
            <a:tint val="40000"/>
            <a:hueOff val="0"/>
            <a:satOff val="0"/>
            <a:lumOff val="0"/>
            <a:alphaOff val="0"/>
          </a:schemeClr>
        </a:solidFill>
        <a:ln w="1397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 sz="1600" kern="1200" dirty="0"/>
            <a:t>Con Amortiguamiento</a:t>
          </a:r>
        </a:p>
        <a:p>
          <a:pPr marL="0" lvl="0" indent="0" algn="ctr" defTabSz="711200">
            <a:lnSpc>
              <a:spcPct val="90000"/>
            </a:lnSpc>
            <a:spcBef>
              <a:spcPct val="0"/>
            </a:spcBef>
            <a:spcAft>
              <a:spcPct val="35000"/>
            </a:spcAft>
            <a:buNone/>
          </a:pPr>
          <a:endParaRPr lang="es-ES" sz="1600" kern="1200" dirty="0"/>
        </a:p>
      </dsp:txBody>
      <dsp:txXfrm>
        <a:off x="3430729" y="2628306"/>
        <a:ext cx="2086104" cy="97802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0E3F8-8157-48AC-90DC-039F89AE415D}" type="datetimeFigureOut">
              <a:rPr lang="es-EC" smtClean="0"/>
              <a:t>14/6/2017</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81647F-98EF-4BFC-95D5-C0FCE790E273}" type="slidenum">
              <a:rPr lang="es-EC" smtClean="0"/>
              <a:t>‹Nº›</a:t>
            </a:fld>
            <a:endParaRPr lang="es-EC"/>
          </a:p>
        </p:txBody>
      </p:sp>
    </p:spTree>
    <p:extLst>
      <p:ext uri="{BB962C8B-B14F-4D97-AF65-F5344CB8AC3E}">
        <p14:creationId xmlns:p14="http://schemas.microsoft.com/office/powerpoint/2010/main" val="2355333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36E638B2-AEB5-46F9-9D73-5D34B3F5947C}" type="datetimeFigureOut">
              <a:rPr lang="es-EC" smtClean="0"/>
              <a:t>14/6/2017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C72E5E1-0EBD-4951-B9D8-5CBB160D986F}" type="slidenum">
              <a:rPr lang="es-EC" smtClean="0"/>
              <a:t>‹Nº›</a:t>
            </a:fld>
            <a:endParaRPr lang="es-EC"/>
          </a:p>
        </p:txBody>
      </p:sp>
    </p:spTree>
    <p:extLst>
      <p:ext uri="{BB962C8B-B14F-4D97-AF65-F5344CB8AC3E}">
        <p14:creationId xmlns:p14="http://schemas.microsoft.com/office/powerpoint/2010/main" val="255370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6E638B2-AEB5-46F9-9D73-5D34B3F5947C}" type="datetimeFigureOut">
              <a:rPr lang="es-EC" smtClean="0"/>
              <a:t>14/6/2017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C72E5E1-0EBD-4951-B9D8-5CBB160D986F}" type="slidenum">
              <a:rPr lang="es-EC" smtClean="0"/>
              <a:t>‹Nº›</a:t>
            </a:fld>
            <a:endParaRPr lang="es-EC"/>
          </a:p>
        </p:txBody>
      </p:sp>
    </p:spTree>
    <p:extLst>
      <p:ext uri="{BB962C8B-B14F-4D97-AF65-F5344CB8AC3E}">
        <p14:creationId xmlns:p14="http://schemas.microsoft.com/office/powerpoint/2010/main" val="3840061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36E638B2-AEB5-46F9-9D73-5D34B3F5947C}" type="datetimeFigureOut">
              <a:rPr lang="es-EC" smtClean="0"/>
              <a:t>14/6/2017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C72E5E1-0EBD-4951-B9D8-5CBB160D986F}" type="slidenum">
              <a:rPr lang="es-EC" smtClean="0"/>
              <a:t>‹Nº›</a:t>
            </a:fld>
            <a:endParaRPr lang="es-EC"/>
          </a:p>
        </p:txBody>
      </p:sp>
    </p:spTree>
    <p:extLst>
      <p:ext uri="{BB962C8B-B14F-4D97-AF65-F5344CB8AC3E}">
        <p14:creationId xmlns:p14="http://schemas.microsoft.com/office/powerpoint/2010/main" val="3508414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46967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3895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6/14/2017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85218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30778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845127" y="2507550"/>
            <a:ext cx="5156200" cy="36805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172200" y="2507550"/>
            <a:ext cx="5181601" cy="36805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6/14/2017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2846316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6/14/2017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2236023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6/14/2017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65100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6/14/2017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28470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6E638B2-AEB5-46F9-9D73-5D34B3F5947C}" type="datetimeFigureOut">
              <a:rPr lang="es-EC" smtClean="0"/>
              <a:t>14/6/2017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C72E5E1-0EBD-4951-B9D8-5CBB160D986F}" type="slidenum">
              <a:rPr lang="es-EC" smtClean="0"/>
              <a:t>‹Nº›</a:t>
            </a:fld>
            <a:endParaRPr lang="es-EC"/>
          </a:p>
        </p:txBody>
      </p:sp>
    </p:spTree>
    <p:extLst>
      <p:ext uri="{BB962C8B-B14F-4D97-AF65-F5344CB8AC3E}">
        <p14:creationId xmlns:p14="http://schemas.microsoft.com/office/powerpoint/2010/main" val="1126951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6/14/2017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20666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790899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6/14/2017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530433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7" name="Rectangle 6"/>
          <p:cNvSpPr/>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B61BEF0D-F0BB-DE4B-95CE-6DB70DBA9567}" type="datetimeFigureOut">
              <a:rPr lang="en-US" smtClean="0"/>
              <a:pPr/>
              <a:t>6/14/2017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7968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07960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1"/>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6/14/2017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950068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5538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s-ES"/>
              <a:t>Editar el estilo de texto del patrón</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6/14/2017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1" name="Rectangle 10"/>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37075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6/14/2017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127075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6/14/2017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5" name="Rectangle 4"/>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27457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36E638B2-AEB5-46F9-9D73-5D34B3F5947C}" type="datetimeFigureOut">
              <a:rPr lang="es-EC" smtClean="0"/>
              <a:t>14/6/2017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C72E5E1-0EBD-4951-B9D8-5CBB160D986F}" type="slidenum">
              <a:rPr lang="es-EC" smtClean="0"/>
              <a:t>‹Nº›</a:t>
            </a:fld>
            <a:endParaRPr lang="es-EC"/>
          </a:p>
        </p:txBody>
      </p:sp>
    </p:spTree>
    <p:extLst>
      <p:ext uri="{BB962C8B-B14F-4D97-AF65-F5344CB8AC3E}">
        <p14:creationId xmlns:p14="http://schemas.microsoft.com/office/powerpoint/2010/main" val="25484617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2800" b="1"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6/14/2017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723805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chemeClr val="bg1"/>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6/14/2017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015402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12279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99585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6E638B2-AEB5-46F9-9D73-5D34B3F5947C}" type="datetimeFigureOut">
              <a:rPr lang="es-EC" smtClean="0"/>
              <a:t>14/6/2017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7C72E5E1-0EBD-4951-B9D8-5CBB160D986F}" type="slidenum">
              <a:rPr lang="es-EC" smtClean="0"/>
              <a:t>‹Nº›</a:t>
            </a:fld>
            <a:endParaRPr lang="es-EC"/>
          </a:p>
        </p:txBody>
      </p:sp>
    </p:spTree>
    <p:extLst>
      <p:ext uri="{BB962C8B-B14F-4D97-AF65-F5344CB8AC3E}">
        <p14:creationId xmlns:p14="http://schemas.microsoft.com/office/powerpoint/2010/main" val="3933853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845127" y="2507550"/>
            <a:ext cx="5156200" cy="36805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172200" y="2507550"/>
            <a:ext cx="5181601" cy="36805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36E638B2-AEB5-46F9-9D73-5D34B3F5947C}" type="datetimeFigureOut">
              <a:rPr lang="es-EC" smtClean="0"/>
              <a:t>14/6/2017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7C72E5E1-0EBD-4951-B9D8-5CBB160D986F}" type="slidenum">
              <a:rPr lang="es-EC" smtClean="0"/>
              <a:t>‹Nº›</a:t>
            </a:fld>
            <a:endParaRPr lang="es-EC"/>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1027375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6E638B2-AEB5-46F9-9D73-5D34B3F5947C}" type="datetimeFigureOut">
              <a:rPr lang="es-EC" smtClean="0"/>
              <a:t>14/6/2017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7C72E5E1-0EBD-4951-B9D8-5CBB160D986F}" type="slidenum">
              <a:rPr lang="es-EC" smtClean="0"/>
              <a:t>‹Nº›</a:t>
            </a:fld>
            <a:endParaRPr lang="es-EC"/>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655644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638B2-AEB5-46F9-9D73-5D34B3F5947C}" type="datetimeFigureOut">
              <a:rPr lang="es-EC" smtClean="0"/>
              <a:t>14/6/2017</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7C72E5E1-0EBD-4951-B9D8-5CBB160D986F}" type="slidenum">
              <a:rPr lang="es-EC" smtClean="0"/>
              <a:t>‹Nº›</a:t>
            </a:fld>
            <a:endParaRPr lang="es-EC"/>
          </a:p>
        </p:txBody>
      </p:sp>
    </p:spTree>
    <p:extLst>
      <p:ext uri="{BB962C8B-B14F-4D97-AF65-F5344CB8AC3E}">
        <p14:creationId xmlns:p14="http://schemas.microsoft.com/office/powerpoint/2010/main" val="1679800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36E638B2-AEB5-46F9-9D73-5D34B3F5947C}" type="datetimeFigureOut">
              <a:rPr lang="es-EC" smtClean="0"/>
              <a:t>14/6/2017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7C72E5E1-0EBD-4951-B9D8-5CBB160D986F}" type="slidenum">
              <a:rPr lang="es-EC" smtClean="0"/>
              <a:t>‹Nº›</a:t>
            </a:fld>
            <a:endParaRPr lang="es-EC"/>
          </a:p>
        </p:txBody>
      </p:sp>
    </p:spTree>
    <p:extLst>
      <p:ext uri="{BB962C8B-B14F-4D97-AF65-F5344CB8AC3E}">
        <p14:creationId xmlns:p14="http://schemas.microsoft.com/office/powerpoint/2010/main" val="1973436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36E638B2-AEB5-46F9-9D73-5D34B3F5947C}" type="datetimeFigureOut">
              <a:rPr lang="es-EC" smtClean="0"/>
              <a:t>14/6/2017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7C72E5E1-0EBD-4951-B9D8-5CBB160D986F}" type="slidenum">
              <a:rPr lang="es-EC" smtClean="0"/>
              <a:t>‹Nº›</a:t>
            </a:fld>
            <a:endParaRPr lang="es-EC"/>
          </a:p>
        </p:txBody>
      </p:sp>
    </p:spTree>
    <p:extLst>
      <p:ext uri="{BB962C8B-B14F-4D97-AF65-F5344CB8AC3E}">
        <p14:creationId xmlns:p14="http://schemas.microsoft.com/office/powerpoint/2010/main" val="3962326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36E638B2-AEB5-46F9-9D73-5D34B3F5947C}" type="datetimeFigureOut">
              <a:rPr lang="es-EC" smtClean="0"/>
              <a:t>14/6/2017</a:t>
            </a:fld>
            <a:endParaRPr lang="es-EC"/>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s-EC"/>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7C72E5E1-0EBD-4951-B9D8-5CBB160D986F}" type="slidenum">
              <a:rPr lang="es-EC" smtClean="0"/>
              <a:t>‹Nº›</a:t>
            </a:fld>
            <a:endParaRPr lang="es-EC"/>
          </a:p>
        </p:txBody>
      </p:sp>
    </p:spTree>
    <p:extLst>
      <p:ext uri="{BB962C8B-B14F-4D97-AF65-F5344CB8AC3E}">
        <p14:creationId xmlns:p14="http://schemas.microsoft.com/office/powerpoint/2010/main" val="1713587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B61BEF0D-F0BB-DE4B-95CE-6DB70DBA9567}" type="datetimeFigureOut">
              <a:rPr lang="en-US" smtClean="0"/>
              <a:pPr/>
              <a:t>6/14/2017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905402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94198"/>
            <a:ext cx="9692640" cy="1397124"/>
          </a:xfrm>
          <a:prstGeom prst="rect">
            <a:avLst/>
          </a:prstGeom>
        </p:spPr>
        <p:txBody>
          <a:bodyPr vert="horz" lIns="91440" tIns="27432"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accent1">
                    <a:lumMod val="40000"/>
                    <a:lumOff val="60000"/>
                  </a:schemeClr>
                </a:solidFill>
              </a:defRPr>
            </a:lvl1pPr>
          </a:lstStyle>
          <a:p>
            <a:fld id="{B61BEF0D-F0BB-DE4B-95CE-6DB70DBA9567}" type="datetimeFigureOut">
              <a:rPr lang="en-US" smtClean="0"/>
              <a:pPr/>
              <a:t>6/14/2017</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accent1">
                    <a:lumMod val="60000"/>
                    <a:lumOff val="40000"/>
                  </a:schemeClr>
                </a:solidFill>
                <a:latin typeface="+mj-lt"/>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911001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350.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openxmlformats.org/officeDocument/2006/relationships/image" Target="../media/image430.png"/><Relationship Id="rId13"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20.png"/><Relationship Id="rId12"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410.png"/><Relationship Id="rId11" Type="http://schemas.openxmlformats.org/officeDocument/2006/relationships/image" Target="../media/image460.png"/><Relationship Id="rId5" Type="http://schemas.openxmlformats.org/officeDocument/2006/relationships/image" Target="../media/image400.png"/><Relationship Id="rId10" Type="http://schemas.openxmlformats.org/officeDocument/2006/relationships/image" Target="../media/image450.png"/><Relationship Id="rId4" Type="http://schemas.openxmlformats.org/officeDocument/2006/relationships/image" Target="../media/image44.png"/><Relationship Id="rId9" Type="http://schemas.openxmlformats.org/officeDocument/2006/relationships/image" Target="../media/image440.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3.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430.png"/><Relationship Id="rId11" Type="http://schemas.openxmlformats.org/officeDocument/2006/relationships/image" Target="../media/image53.png"/><Relationship Id="rId5" Type="http://schemas.openxmlformats.org/officeDocument/2006/relationships/image" Target="../media/image400.png"/><Relationship Id="rId10" Type="http://schemas.openxmlformats.org/officeDocument/2006/relationships/image" Target="../media/image52.png"/><Relationship Id="rId4" Type="http://schemas.openxmlformats.org/officeDocument/2006/relationships/image" Target="../media/image44.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4.wmf"/><Relationship Id="rId7" Type="http://schemas.openxmlformats.org/officeDocument/2006/relationships/image" Target="../media/image68.wmf"/><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67.wmf"/><Relationship Id="rId5" Type="http://schemas.openxmlformats.org/officeDocument/2006/relationships/image" Target="../media/image66.wmf"/><Relationship Id="rId4" Type="http://schemas.openxmlformats.org/officeDocument/2006/relationships/image" Target="../media/image65.wmf"/></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69.wmf"/><Relationship Id="rId7" Type="http://schemas.openxmlformats.org/officeDocument/2006/relationships/image" Target="../media/image73.wmf"/><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72.wmf"/><Relationship Id="rId5" Type="http://schemas.openxmlformats.org/officeDocument/2006/relationships/image" Target="../media/image71.wmf"/><Relationship Id="rId4" Type="http://schemas.openxmlformats.org/officeDocument/2006/relationships/image" Target="../media/image70.wmf"/></Relationships>
</file>

<file path=ppt/slides/_rels/slide2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4.png"/><Relationship Id="rId7" Type="http://schemas.openxmlformats.org/officeDocument/2006/relationships/image" Target="../media/image78.wmf"/><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77.wmf"/><Relationship Id="rId5" Type="http://schemas.openxmlformats.org/officeDocument/2006/relationships/image" Target="../media/image76.wmf"/><Relationship Id="rId4" Type="http://schemas.openxmlformats.org/officeDocument/2006/relationships/image" Target="../media/image75.wmf"/></Relationships>
</file>

<file path=ppt/slides/_rels/slide2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9.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0.png"/><Relationship Id="rId9" Type="http://schemas.openxmlformats.org/officeDocument/2006/relationships/image" Target="../media/image86.png"/></Relationships>
</file>

<file path=ppt/slides/_rels/slide23.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07.emf"/><Relationship Id="rId5" Type="http://schemas.openxmlformats.org/officeDocument/2006/relationships/image" Target="../media/image106.emf"/><Relationship Id="rId4" Type="http://schemas.openxmlformats.org/officeDocument/2006/relationships/image" Target="../media/image105.emf"/></Relationships>
</file>

<file path=ppt/slides/_rels/slide26.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110.emf"/><Relationship Id="rId4" Type="http://schemas.openxmlformats.org/officeDocument/2006/relationships/image" Target="../media/image109.emf"/></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14.emf"/><Relationship Id="rId5" Type="http://schemas.openxmlformats.org/officeDocument/2006/relationships/image" Target="../media/image113.emf"/><Relationship Id="rId4" Type="http://schemas.openxmlformats.org/officeDocument/2006/relationships/image" Target="../media/image112.emf"/></Relationships>
</file>

<file path=ppt/slides/_rels/slide28.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117.emf"/><Relationship Id="rId4" Type="http://schemas.openxmlformats.org/officeDocument/2006/relationships/image" Target="../media/image116.emf"/></Relationships>
</file>

<file path=ppt/slides/_rels/slide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120.png"/><Relationship Id="rId4" Type="http://schemas.openxmlformats.org/officeDocument/2006/relationships/image" Target="../media/image119.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123.png"/><Relationship Id="rId4" Type="http://schemas.openxmlformats.org/officeDocument/2006/relationships/image" Target="../media/image122.png"/></Relationships>
</file>

<file path=ppt/slides/_rels/slide3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126.png"/><Relationship Id="rId4" Type="http://schemas.openxmlformats.org/officeDocument/2006/relationships/image" Target="../media/image125.png"/></Relationships>
</file>

<file path=ppt/slides/_rels/slide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129.png"/><Relationship Id="rId4" Type="http://schemas.openxmlformats.org/officeDocument/2006/relationships/image" Target="../media/image128.png"/></Relationships>
</file>

<file path=ppt/slides/_rels/slide3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131.png"/></Relationships>
</file>

<file path=ppt/slides/_rels/slide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133.png"/></Relationships>
</file>

<file path=ppt/slides/_rels/slide3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136.png"/><Relationship Id="rId4" Type="http://schemas.openxmlformats.org/officeDocument/2006/relationships/image" Target="../media/image135.png"/></Relationships>
</file>

<file path=ppt/slides/_rels/slide36.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40.jpeg"/><Relationship Id="rId5" Type="http://schemas.openxmlformats.org/officeDocument/2006/relationships/image" Target="../media/image139.png"/><Relationship Id="rId4" Type="http://schemas.openxmlformats.org/officeDocument/2006/relationships/image" Target="../media/image138.png"/><Relationship Id="rId9" Type="http://schemas.openxmlformats.org/officeDocument/2006/relationships/image" Target="../media/image143.jpeg"/></Relationships>
</file>

<file path=ppt/slides/_rels/slide37.xml.rels><?xml version="1.0" encoding="UTF-8" standalone="yes"?>
<Relationships xmlns="http://schemas.openxmlformats.org/package/2006/relationships"><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3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151.jpeg"/><Relationship Id="rId4" Type="http://schemas.openxmlformats.org/officeDocument/2006/relationships/image" Target="../media/image150.jpeg"/></Relationships>
</file>

<file path=ppt/slides/_rels/slide3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156.jpeg"/><Relationship Id="rId7" Type="http://schemas.openxmlformats.org/officeDocument/2006/relationships/image" Target="../media/image160.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41.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1.jpeg"/><Relationship Id="rId7" Type="http://schemas.openxmlformats.org/officeDocument/2006/relationships/image" Target="../media/image165.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jpeg"/><Relationship Id="rId9" Type="http://schemas.openxmlformats.org/officeDocument/2006/relationships/image" Target="../media/image167.png"/></Relationships>
</file>

<file path=ppt/slides/_rels/slide42.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43.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68.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png"/><Relationship Id="rId7" Type="http://schemas.openxmlformats.org/officeDocument/2006/relationships/diagramColors" Target="../diagrams/colors3.xml"/><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diagramQuickStyle" Target="../diagrams/quickStyle3.xml"/><Relationship Id="rId11" Type="http://schemas.openxmlformats.org/officeDocument/2006/relationships/image" Target="../media/image12.png"/><Relationship Id="rId5" Type="http://schemas.openxmlformats.org/officeDocument/2006/relationships/diagramLayout" Target="../diagrams/layout3.xml"/><Relationship Id="rId10" Type="http://schemas.openxmlformats.org/officeDocument/2006/relationships/image" Target="../media/image11.png"/><Relationship Id="rId4" Type="http://schemas.openxmlformats.org/officeDocument/2006/relationships/diagramData" Target="../diagrams/data3.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0.jpeg"/><Relationship Id="rId7"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1.jpe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5421" y="238409"/>
            <a:ext cx="3782292" cy="88111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2477771" y="1285607"/>
            <a:ext cx="7101624" cy="338554"/>
          </a:xfrm>
          <a:prstGeom prst="rect">
            <a:avLst/>
          </a:prstGeom>
          <a:noFill/>
        </p:spPr>
        <p:txBody>
          <a:bodyPr wrap="none" rtlCol="0">
            <a:spAutoFit/>
          </a:bodyPr>
          <a:lstStyle/>
          <a:p>
            <a:r>
              <a:rPr lang="en-US" sz="1600" b="1" dirty="0"/>
              <a:t>DEPARTAMENTO DE CIENCIAS DE LA ENERGÍA Y MECÁNICA</a:t>
            </a:r>
          </a:p>
        </p:txBody>
      </p:sp>
      <p:sp>
        <p:nvSpPr>
          <p:cNvPr id="5" name="CuadroTexto 4"/>
          <p:cNvSpPr txBox="1"/>
          <p:nvPr/>
        </p:nvSpPr>
        <p:spPr>
          <a:xfrm>
            <a:off x="2730876" y="1753621"/>
            <a:ext cx="6274474" cy="584775"/>
          </a:xfrm>
          <a:prstGeom prst="rect">
            <a:avLst/>
          </a:prstGeom>
          <a:noFill/>
        </p:spPr>
        <p:txBody>
          <a:bodyPr wrap="none" rtlCol="0">
            <a:spAutoFit/>
          </a:bodyPr>
          <a:lstStyle/>
          <a:p>
            <a:pPr algn="ctr"/>
            <a:r>
              <a:rPr lang="en-US" sz="1600" dirty="0"/>
              <a:t>TRABAJO DE TITULACIÓN PREVIO A LA OBTENCIÓN DEL</a:t>
            </a:r>
          </a:p>
          <a:p>
            <a:pPr algn="ctr"/>
            <a:r>
              <a:rPr lang="en-US" sz="1600" dirty="0"/>
              <a:t> TÍTULO DE INGENIERO MECÁNICO</a:t>
            </a:r>
          </a:p>
        </p:txBody>
      </p:sp>
      <p:sp>
        <p:nvSpPr>
          <p:cNvPr id="6" name="Título 1"/>
          <p:cNvSpPr>
            <a:spLocks noGrp="1"/>
          </p:cNvSpPr>
          <p:nvPr>
            <p:ph type="ctrTitle"/>
          </p:nvPr>
        </p:nvSpPr>
        <p:spPr>
          <a:xfrm>
            <a:off x="1179659" y="2434886"/>
            <a:ext cx="8874261" cy="1100847"/>
          </a:xfrm>
        </p:spPr>
        <p:txBody>
          <a:bodyPr>
            <a:noAutofit/>
          </a:bodyPr>
          <a:lstStyle/>
          <a:p>
            <a:pPr algn="ctr">
              <a:lnSpc>
                <a:spcPct val="150000"/>
              </a:lnSpc>
            </a:pPr>
            <a:r>
              <a:rPr lang="es-EC" sz="1600" dirty="0"/>
              <a:t>Tema: Modelamiento matemático por el método de elementos finitos del comportamiento de un pórtico con amortiguamiento viscoso y construcción de un prototipo a escala.</a:t>
            </a:r>
          </a:p>
        </p:txBody>
      </p:sp>
      <p:sp>
        <p:nvSpPr>
          <p:cNvPr id="7" name="Subtítulo 2"/>
          <p:cNvSpPr>
            <a:spLocks noGrp="1"/>
          </p:cNvSpPr>
          <p:nvPr>
            <p:ph type="subTitle" idx="1"/>
          </p:nvPr>
        </p:nvSpPr>
        <p:spPr>
          <a:xfrm>
            <a:off x="1314715" y="3663000"/>
            <a:ext cx="3378182" cy="686854"/>
          </a:xfrm>
        </p:spPr>
        <p:txBody>
          <a:bodyPr>
            <a:normAutofit/>
          </a:bodyPr>
          <a:lstStyle/>
          <a:p>
            <a:pPr algn="ctr"/>
            <a:r>
              <a:rPr lang="en-US" sz="1100" b="1" dirty="0">
                <a:solidFill>
                  <a:srgbClr val="002060"/>
                </a:solidFill>
              </a:rPr>
              <a:t>AUTOR</a:t>
            </a:r>
          </a:p>
          <a:p>
            <a:pPr algn="ctr"/>
            <a:r>
              <a:rPr lang="en-US" sz="1500" dirty="0"/>
              <a:t>Paredes Gordillo Marco Antonio </a:t>
            </a:r>
          </a:p>
        </p:txBody>
      </p:sp>
      <p:sp>
        <p:nvSpPr>
          <p:cNvPr id="9" name="Subtítulo 2"/>
          <p:cNvSpPr txBox="1">
            <a:spLocks/>
          </p:cNvSpPr>
          <p:nvPr/>
        </p:nvSpPr>
        <p:spPr>
          <a:xfrm>
            <a:off x="390823" y="4658575"/>
            <a:ext cx="5225967" cy="891989"/>
          </a:xfrm>
          <a:prstGeom prst="rect">
            <a:avLst/>
          </a:prstGeom>
        </p:spPr>
        <p:txBody>
          <a:bodyPr vert="horz" lIns="91440" tIns="45720" rIns="91440" bIns="45720" rtlCol="0">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200" kern="1200" spc="30" baseline="0">
                <a:solidFill>
                  <a:schemeClr val="tx1">
                    <a:lumMod val="75000"/>
                  </a:schemeClr>
                </a:solidFill>
                <a:latin typeface="+mn-lt"/>
                <a:ea typeface="+mn-ea"/>
                <a:cs typeface="+mn-cs"/>
              </a:defRPr>
            </a:lvl1pPr>
            <a:lvl2pPr marL="457200" indent="0" algn="ctr" defTabSz="914400" rtl="0" eaLnBrk="1" latinLnBrk="0" hangingPunct="1">
              <a:lnSpc>
                <a:spcPct val="90000"/>
              </a:lnSpc>
              <a:spcBef>
                <a:spcPts val="300"/>
              </a:spcBef>
              <a:spcAft>
                <a:spcPts val="30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300"/>
              </a:spcBef>
              <a:spcAft>
                <a:spcPts val="30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en-US" sz="1100" b="1" dirty="0">
                <a:solidFill>
                  <a:srgbClr val="002060"/>
                </a:solidFill>
              </a:rPr>
              <a:t>DESIGNADO DE LA CARRERA</a:t>
            </a:r>
          </a:p>
          <a:p>
            <a:pPr algn="ctr"/>
            <a:r>
              <a:rPr lang="en-US" sz="1500" dirty="0" err="1"/>
              <a:t>Ing</a:t>
            </a:r>
            <a:r>
              <a:rPr lang="en-US" sz="1500" dirty="0"/>
              <a:t>. </a:t>
            </a:r>
            <a:r>
              <a:rPr lang="en-US" sz="1500" dirty="0" err="1"/>
              <a:t>Arla</a:t>
            </a:r>
            <a:r>
              <a:rPr lang="en-US" sz="1500" dirty="0"/>
              <a:t> </a:t>
            </a:r>
            <a:r>
              <a:rPr lang="en-US" sz="1500" dirty="0" err="1"/>
              <a:t>Odio</a:t>
            </a:r>
            <a:r>
              <a:rPr lang="en-US" sz="1500" dirty="0"/>
              <a:t> Sandra Magdalena</a:t>
            </a:r>
          </a:p>
          <a:p>
            <a:pPr algn="ctr"/>
            <a:endParaRPr lang="en-US" sz="1600" dirty="0"/>
          </a:p>
        </p:txBody>
      </p:sp>
      <p:sp>
        <p:nvSpPr>
          <p:cNvPr id="10" name="Subtítulo 2"/>
          <p:cNvSpPr txBox="1">
            <a:spLocks/>
          </p:cNvSpPr>
          <p:nvPr/>
        </p:nvSpPr>
        <p:spPr>
          <a:xfrm>
            <a:off x="5517106" y="4638401"/>
            <a:ext cx="5225967" cy="891989"/>
          </a:xfrm>
          <a:prstGeom prst="rect">
            <a:avLst/>
          </a:prstGeom>
        </p:spPr>
        <p:txBody>
          <a:bodyPr vert="horz" lIns="91440" tIns="45720" rIns="91440" bIns="45720" rtlCol="0">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200" kern="1200" spc="30" baseline="0">
                <a:solidFill>
                  <a:schemeClr val="tx1">
                    <a:lumMod val="75000"/>
                  </a:schemeClr>
                </a:solidFill>
                <a:latin typeface="+mn-lt"/>
                <a:ea typeface="+mn-ea"/>
                <a:cs typeface="+mn-cs"/>
              </a:defRPr>
            </a:lvl1pPr>
            <a:lvl2pPr marL="457200" indent="0" algn="ctr" defTabSz="914400" rtl="0" eaLnBrk="1" latinLnBrk="0" hangingPunct="1">
              <a:lnSpc>
                <a:spcPct val="90000"/>
              </a:lnSpc>
              <a:spcBef>
                <a:spcPts val="300"/>
              </a:spcBef>
              <a:spcAft>
                <a:spcPts val="30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300"/>
              </a:spcBef>
              <a:spcAft>
                <a:spcPts val="30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en-US" sz="1100" b="1" dirty="0">
                <a:solidFill>
                  <a:srgbClr val="002060"/>
                </a:solidFill>
              </a:rPr>
              <a:t>DESIGANDO DEL DEPARTAMENTO</a:t>
            </a:r>
          </a:p>
          <a:p>
            <a:pPr algn="ctr"/>
            <a:r>
              <a:rPr lang="en-US" sz="1500" dirty="0" err="1"/>
              <a:t>Ing</a:t>
            </a:r>
            <a:r>
              <a:rPr lang="en-US" sz="1500" dirty="0"/>
              <a:t>. </a:t>
            </a:r>
            <a:r>
              <a:rPr lang="en-US" sz="1500" dirty="0" err="1"/>
              <a:t>Echeverría</a:t>
            </a:r>
            <a:r>
              <a:rPr lang="en-US" sz="1500" dirty="0"/>
              <a:t> </a:t>
            </a:r>
            <a:r>
              <a:rPr lang="en-US" sz="1500" dirty="0" err="1"/>
              <a:t>Yánez</a:t>
            </a:r>
            <a:r>
              <a:rPr lang="en-US" sz="1500" dirty="0"/>
              <a:t> Jaime Fernando</a:t>
            </a:r>
          </a:p>
        </p:txBody>
      </p:sp>
      <p:sp>
        <p:nvSpPr>
          <p:cNvPr id="11" name="Rectángulo 10"/>
          <p:cNvSpPr/>
          <p:nvPr/>
        </p:nvSpPr>
        <p:spPr>
          <a:xfrm>
            <a:off x="2602960" y="5510215"/>
            <a:ext cx="5927976" cy="692497"/>
          </a:xfrm>
          <a:prstGeom prst="rect">
            <a:avLst/>
          </a:prstGeom>
        </p:spPr>
        <p:txBody>
          <a:bodyPr wrap="square">
            <a:spAutoFit/>
          </a:bodyPr>
          <a:lstStyle/>
          <a:p>
            <a:pPr algn="ctr"/>
            <a:r>
              <a:rPr lang="en-US" sz="1100" b="1" dirty="0">
                <a:solidFill>
                  <a:srgbClr val="002060"/>
                </a:solidFill>
              </a:rPr>
              <a:t>SECRETARIO ACADÉMICO</a:t>
            </a:r>
          </a:p>
          <a:p>
            <a:pPr algn="ctr"/>
            <a:endParaRPr lang="en-US" sz="1300" b="1" dirty="0"/>
          </a:p>
          <a:p>
            <a:pPr algn="ctr"/>
            <a:r>
              <a:rPr lang="en-US" sz="1500" dirty="0"/>
              <a:t>Dr. </a:t>
            </a:r>
            <a:r>
              <a:rPr lang="en-US" sz="1500" dirty="0" err="1"/>
              <a:t>Mejía</a:t>
            </a:r>
            <a:r>
              <a:rPr lang="en-US" sz="1500" dirty="0"/>
              <a:t> Mena Marcelo</a:t>
            </a:r>
          </a:p>
        </p:txBody>
      </p:sp>
      <p:sp>
        <p:nvSpPr>
          <p:cNvPr id="12" name="Rectángulo 11"/>
          <p:cNvSpPr/>
          <p:nvPr/>
        </p:nvSpPr>
        <p:spPr>
          <a:xfrm>
            <a:off x="4067035" y="6436327"/>
            <a:ext cx="3167855" cy="323165"/>
          </a:xfrm>
          <a:prstGeom prst="rect">
            <a:avLst/>
          </a:prstGeom>
        </p:spPr>
        <p:txBody>
          <a:bodyPr wrap="none">
            <a:spAutoFit/>
          </a:bodyPr>
          <a:lstStyle/>
          <a:p>
            <a:pPr algn="ctr"/>
            <a:r>
              <a:rPr lang="en-US" sz="1500" b="1" dirty="0" err="1"/>
              <a:t>Salgolquí</a:t>
            </a:r>
            <a:r>
              <a:rPr lang="en-US" sz="1500" b="1" dirty="0"/>
              <a:t>, 09 de </a:t>
            </a:r>
            <a:r>
              <a:rPr lang="en-US" sz="1500" b="1" dirty="0" err="1"/>
              <a:t>Junio</a:t>
            </a:r>
            <a:r>
              <a:rPr lang="en-US" sz="1500" b="1" dirty="0"/>
              <a:t> de 2017</a:t>
            </a:r>
          </a:p>
        </p:txBody>
      </p:sp>
      <p:sp>
        <p:nvSpPr>
          <p:cNvPr id="13" name="Subtítulo 2"/>
          <p:cNvSpPr txBox="1">
            <a:spLocks/>
          </p:cNvSpPr>
          <p:nvPr/>
        </p:nvSpPr>
        <p:spPr>
          <a:xfrm>
            <a:off x="6286219" y="3691567"/>
            <a:ext cx="3687740" cy="686854"/>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200" kern="1200" spc="30" baseline="0">
                <a:solidFill>
                  <a:schemeClr val="tx1">
                    <a:lumMod val="75000"/>
                  </a:schemeClr>
                </a:solidFill>
                <a:latin typeface="+mn-lt"/>
                <a:ea typeface="+mn-ea"/>
                <a:cs typeface="+mn-cs"/>
              </a:defRPr>
            </a:lvl1pPr>
            <a:lvl2pPr marL="457200" indent="0" algn="ctr" defTabSz="914400" rtl="0" eaLnBrk="1" latinLnBrk="0" hangingPunct="1">
              <a:lnSpc>
                <a:spcPct val="90000"/>
              </a:lnSpc>
              <a:spcBef>
                <a:spcPts val="300"/>
              </a:spcBef>
              <a:spcAft>
                <a:spcPts val="30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300"/>
              </a:spcBef>
              <a:spcAft>
                <a:spcPts val="30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en-US" sz="1300" b="1" dirty="0">
                <a:solidFill>
                  <a:srgbClr val="002060"/>
                </a:solidFill>
              </a:rPr>
              <a:t>TUTOR</a:t>
            </a:r>
          </a:p>
          <a:p>
            <a:pPr algn="ctr"/>
            <a:r>
              <a:rPr lang="en-US" sz="1800" dirty="0" err="1"/>
              <a:t>Ing</a:t>
            </a:r>
            <a:r>
              <a:rPr lang="en-US" sz="1800" dirty="0"/>
              <a:t>. Olmedo Salazar José Fernando</a:t>
            </a:r>
          </a:p>
        </p:txBody>
      </p:sp>
    </p:spTree>
    <p:extLst>
      <p:ext uri="{BB962C8B-B14F-4D97-AF65-F5344CB8AC3E}">
        <p14:creationId xmlns:p14="http://schemas.microsoft.com/office/powerpoint/2010/main" val="597608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p:nvPr/>
        </p:nvPicPr>
        <p:blipFill rotWithShape="1">
          <a:blip r:embed="rId3"/>
          <a:srcRect b="8105"/>
          <a:stretch/>
        </p:blipFill>
        <p:spPr bwMode="auto">
          <a:xfrm>
            <a:off x="5692140" y="2600741"/>
            <a:ext cx="5315829" cy="2785696"/>
          </a:xfrm>
          <a:prstGeom prst="rect">
            <a:avLst/>
          </a:prstGeom>
          <a:noFill/>
          <a:ln>
            <a:solidFill>
              <a:schemeClr val="tx1"/>
            </a:solidFill>
          </a:ln>
          <a:extLst>
            <a:ext uri="{53640926-AAD7-44D8-BBD7-CCE9431645EC}">
              <a14:shadowObscured xmlns:a14="http://schemas.microsoft.com/office/drawing/2010/main"/>
            </a:ext>
          </a:extLst>
        </p:spPr>
      </p:pic>
      <p:sp>
        <p:nvSpPr>
          <p:cNvPr id="3" name="Rectángulo 2"/>
          <p:cNvSpPr/>
          <p:nvPr/>
        </p:nvSpPr>
        <p:spPr>
          <a:xfrm>
            <a:off x="685800" y="2932223"/>
            <a:ext cx="4229100" cy="90194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dirty="0"/>
              <a:t>Discretización de un cuerpo o medio continuo</a:t>
            </a:r>
          </a:p>
        </p:txBody>
      </p:sp>
      <p:sp>
        <p:nvSpPr>
          <p:cNvPr id="7" name="Rectángulo 6"/>
          <p:cNvSpPr/>
          <p:nvPr/>
        </p:nvSpPr>
        <p:spPr>
          <a:xfrm>
            <a:off x="685800" y="4313361"/>
            <a:ext cx="4229100" cy="90194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a:t>Subelementos conectados mediante nodos</a:t>
            </a:r>
          </a:p>
        </p:txBody>
      </p:sp>
      <p:sp>
        <p:nvSpPr>
          <p:cNvPr id="8" name="Rectángulo 7"/>
          <p:cNvSpPr/>
          <p:nvPr/>
        </p:nvSpPr>
        <p:spPr>
          <a:xfrm>
            <a:off x="1978270" y="1390735"/>
            <a:ext cx="4229100" cy="90194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dirty="0"/>
              <a:t>Dinámica estructural</a:t>
            </a:r>
          </a:p>
        </p:txBody>
      </p:sp>
      <p:sp>
        <p:nvSpPr>
          <p:cNvPr id="9" name="Rectángulo 8"/>
          <p:cNvSpPr/>
          <p:nvPr/>
        </p:nvSpPr>
        <p:spPr>
          <a:xfrm>
            <a:off x="1881555" y="5694499"/>
            <a:ext cx="4229100" cy="9019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Sistemas de múltiples grados de libertad</a:t>
            </a:r>
          </a:p>
        </p:txBody>
      </p:sp>
      <p:sp>
        <p:nvSpPr>
          <p:cNvPr id="10" name="Rectángulo: esquinas redondeadas 9"/>
          <p:cNvSpPr/>
          <p:nvPr/>
        </p:nvSpPr>
        <p:spPr>
          <a:xfrm>
            <a:off x="7728439" y="232165"/>
            <a:ext cx="3279530" cy="115702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_tradnl" b="1" dirty="0"/>
              <a:t>MÉTODO DE LOS ELEMENTOS FINITOS APLICADO AL ANÁLISIS VIBRATORIO</a:t>
            </a:r>
            <a:endParaRPr lang="es-EC" b="1" dirty="0"/>
          </a:p>
        </p:txBody>
      </p:sp>
    </p:spTree>
    <p:extLst>
      <p:ext uri="{BB962C8B-B14F-4D97-AF65-F5344CB8AC3E}">
        <p14:creationId xmlns:p14="http://schemas.microsoft.com/office/powerpoint/2010/main" val="1044841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p:nvPr/>
        </p:nvPicPr>
        <p:blipFill>
          <a:blip r:embed="rId3"/>
          <a:srcRect/>
          <a:stretch>
            <a:fillRect/>
          </a:stretch>
        </p:blipFill>
        <p:spPr bwMode="auto">
          <a:xfrm>
            <a:off x="963765" y="1912341"/>
            <a:ext cx="5341759" cy="1589443"/>
          </a:xfrm>
          <a:prstGeom prst="rect">
            <a:avLst/>
          </a:prstGeom>
          <a:noFill/>
          <a:ln w="9525">
            <a:solidFill>
              <a:schemeClr val="tx1"/>
            </a:solidFill>
            <a:miter lim="800000"/>
            <a:headEnd/>
            <a:tailEnd/>
          </a:ln>
        </p:spPr>
      </p:pic>
      <mc:AlternateContent xmlns:mc="http://schemas.openxmlformats.org/markup-compatibility/2006" xmlns:a14="http://schemas.microsoft.com/office/drawing/2010/main">
        <mc:Choice Requires="a14">
          <p:sp>
            <p:nvSpPr>
              <p:cNvPr id="5" name="Rectángulo 4"/>
              <p:cNvSpPr/>
              <p:nvPr/>
            </p:nvSpPr>
            <p:spPr>
              <a:xfrm>
                <a:off x="8980235" y="1996797"/>
                <a:ext cx="122706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𝑆</m:t>
                          </m:r>
                        </m:sub>
                      </m:sSub>
                      <m:r>
                        <a:rPr lang="es-EC" i="0">
                          <a:latin typeface="Cambria Math" panose="02040503050406030204" pitchFamily="18" charset="0"/>
                        </a:rPr>
                        <m:t>=</m:t>
                      </m:r>
                      <m:r>
                        <a:rPr lang="es-EC" i="1">
                          <a:latin typeface="Cambria Math" panose="02040503050406030204" pitchFamily="18" charset="0"/>
                        </a:rPr>
                        <m:t>𝑘</m:t>
                      </m:r>
                      <m:r>
                        <a:rPr lang="es-EC" i="0">
                          <a:latin typeface="Cambria Math" panose="02040503050406030204" pitchFamily="18" charset="0"/>
                        </a:rPr>
                        <m:t>∗</m:t>
                      </m:r>
                      <m:r>
                        <a:rPr lang="es-EC" i="1">
                          <a:latin typeface="Cambria Math" panose="02040503050406030204" pitchFamily="18" charset="0"/>
                        </a:rPr>
                        <m:t>𝑢</m:t>
                      </m:r>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8980235" y="1996797"/>
                <a:ext cx="1227066" cy="369332"/>
              </a:xfrm>
              <a:prstGeom prst="rect">
                <a:avLst/>
              </a:prstGeom>
              <a:blipFill>
                <a:blip r:embed="rId4"/>
                <a:stretch>
                  <a:fillRect b="-1666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8955024" y="2866317"/>
                <a:ext cx="124142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𝐷</m:t>
                          </m:r>
                        </m:sub>
                      </m:sSub>
                      <m:r>
                        <a:rPr lang="es-EC" i="0">
                          <a:latin typeface="Cambria Math" panose="02040503050406030204" pitchFamily="18" charset="0"/>
                        </a:rPr>
                        <m:t>=</m:t>
                      </m:r>
                      <m:r>
                        <a:rPr lang="es-EC" i="1">
                          <a:latin typeface="Cambria Math" panose="02040503050406030204" pitchFamily="18" charset="0"/>
                        </a:rPr>
                        <m:t>𝑐</m:t>
                      </m:r>
                      <m:r>
                        <a:rPr lang="es-EC" i="0">
                          <a:latin typeface="Cambria Math" panose="02040503050406030204" pitchFamily="18" charset="0"/>
                        </a:rPr>
                        <m:t>∗</m:t>
                      </m:r>
                      <m:acc>
                        <m:accPr>
                          <m:chr m:val="̇"/>
                          <m:ctrlPr>
                            <a:rPr lang="es-EC" i="1">
                              <a:latin typeface="Cambria Math" panose="02040503050406030204" pitchFamily="18" charset="0"/>
                            </a:rPr>
                          </m:ctrlPr>
                        </m:accPr>
                        <m:e>
                          <m:r>
                            <a:rPr lang="es-EC" i="1">
                              <a:latin typeface="Cambria Math" panose="02040503050406030204" pitchFamily="18" charset="0"/>
                            </a:rPr>
                            <m:t>𝑢</m:t>
                          </m:r>
                        </m:e>
                      </m:acc>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8955024" y="2866317"/>
                <a:ext cx="1241429" cy="369332"/>
              </a:xfrm>
              <a:prstGeom prst="rect">
                <a:avLst/>
              </a:prstGeom>
              <a:blipFill>
                <a:blip r:embed="rId5"/>
                <a:stretch>
                  <a:fillRect b="-1639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8939250" y="3643029"/>
                <a:ext cx="12729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𝐼</m:t>
                          </m:r>
                        </m:sub>
                      </m:sSub>
                      <m:r>
                        <a:rPr lang="es-EC" i="0">
                          <a:latin typeface="Cambria Math" panose="02040503050406030204" pitchFamily="18" charset="0"/>
                        </a:rPr>
                        <m:t>=</m:t>
                      </m:r>
                      <m:r>
                        <a:rPr lang="es-EC" i="1">
                          <a:latin typeface="Cambria Math" panose="02040503050406030204" pitchFamily="18" charset="0"/>
                        </a:rPr>
                        <m:t>𝑚</m:t>
                      </m:r>
                      <m:r>
                        <a:rPr lang="es-EC" i="0">
                          <a:latin typeface="Cambria Math" panose="02040503050406030204" pitchFamily="18" charset="0"/>
                        </a:rPr>
                        <m:t>∗</m:t>
                      </m:r>
                      <m:acc>
                        <m:accPr>
                          <m:chr m:val="̈"/>
                          <m:ctrlPr>
                            <a:rPr lang="es-EC" i="1">
                              <a:latin typeface="Cambria Math" panose="02040503050406030204" pitchFamily="18" charset="0"/>
                            </a:rPr>
                          </m:ctrlPr>
                        </m:accPr>
                        <m:e>
                          <m:r>
                            <a:rPr lang="es-EC" i="1">
                              <a:latin typeface="Cambria Math" panose="02040503050406030204" pitchFamily="18" charset="0"/>
                            </a:rPr>
                            <m:t>𝑢</m:t>
                          </m:r>
                        </m:e>
                      </m:acc>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8939250" y="3643029"/>
                <a:ext cx="1272976" cy="369332"/>
              </a:xfrm>
              <a:prstGeom prst="rect">
                <a:avLst/>
              </a:prstGeom>
              <a:blipFill>
                <a:blip r:embed="rId6"/>
                <a:stretch>
                  <a:fillRect r="-14354" b="-1666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2413344" y="4122437"/>
                <a:ext cx="227472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𝑚</m:t>
                      </m:r>
                      <m:acc>
                        <m:accPr>
                          <m:chr m:val="̈"/>
                          <m:ctrlPr>
                            <a:rPr lang="es-EC" i="1">
                              <a:latin typeface="Cambria Math" panose="02040503050406030204" pitchFamily="18" charset="0"/>
                            </a:rPr>
                          </m:ctrlPr>
                        </m:accPr>
                        <m:e>
                          <m:r>
                            <a:rPr lang="es-EC" i="1">
                              <a:latin typeface="Cambria Math" panose="02040503050406030204" pitchFamily="18" charset="0"/>
                            </a:rPr>
                            <m:t>𝑢</m:t>
                          </m:r>
                        </m:e>
                      </m:acc>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𝐷</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𝑆</m:t>
                          </m:r>
                        </m:sub>
                      </m:sSub>
                      <m:r>
                        <a:rPr lang="es-EC" i="0">
                          <a:latin typeface="Cambria Math" panose="02040503050406030204" pitchFamily="18" charset="0"/>
                        </a:rPr>
                        <m:t>=</m:t>
                      </m:r>
                      <m:r>
                        <a:rPr lang="es-EC" i="1">
                          <a:latin typeface="Cambria Math" panose="02040503050406030204" pitchFamily="18" charset="0"/>
                        </a:rPr>
                        <m:t>𝑓</m:t>
                      </m:r>
                      <m:d>
                        <m:dPr>
                          <m:ctrlPr>
                            <a:rPr lang="es-EC" i="1">
                              <a:latin typeface="Cambria Math" panose="02040503050406030204" pitchFamily="18" charset="0"/>
                            </a:rPr>
                          </m:ctrlPr>
                        </m:dPr>
                        <m:e>
                          <m:r>
                            <a:rPr lang="es-EC" i="1">
                              <a:latin typeface="Cambria Math" panose="02040503050406030204" pitchFamily="18" charset="0"/>
                            </a:rPr>
                            <m:t>𝑡</m:t>
                          </m:r>
                        </m:e>
                      </m:d>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2413344" y="4122437"/>
                <a:ext cx="2274725" cy="369332"/>
              </a:xfrm>
              <a:prstGeom prst="rect">
                <a:avLst/>
              </a:prstGeom>
              <a:blipFill>
                <a:blip r:embed="rId7"/>
                <a:stretch>
                  <a:fillRect b="-16393"/>
                </a:stretch>
              </a:blipFill>
            </p:spPr>
            <p:txBody>
              <a:bodyPr/>
              <a:lstStyle/>
              <a:p>
                <a:r>
                  <a:rPr lang="es-EC">
                    <a:noFill/>
                  </a:rPr>
                  <a:t> </a:t>
                </a:r>
              </a:p>
            </p:txBody>
          </p:sp>
        </mc:Fallback>
      </mc:AlternateContent>
      <p:pic>
        <p:nvPicPr>
          <p:cNvPr id="9" name="Imagen 8"/>
          <p:cNvPicPr/>
          <p:nvPr/>
        </p:nvPicPr>
        <p:blipFill rotWithShape="1">
          <a:blip r:embed="rId8"/>
          <a:srcRect b="18296"/>
          <a:stretch/>
        </p:blipFill>
        <p:spPr bwMode="auto">
          <a:xfrm>
            <a:off x="963766" y="4628160"/>
            <a:ext cx="6214582" cy="2001239"/>
          </a:xfrm>
          <a:prstGeom prst="rect">
            <a:avLst/>
          </a:prstGeom>
          <a:noFill/>
          <a:ln>
            <a:solidFill>
              <a:schemeClr val="tx1"/>
            </a:solid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0" name="Rectángulo 9"/>
              <p:cNvSpPr/>
              <p:nvPr/>
            </p:nvSpPr>
            <p:spPr>
              <a:xfrm>
                <a:off x="8396082" y="4578995"/>
                <a:ext cx="21091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𝐼</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𝐷</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𝑆</m:t>
                          </m:r>
                        </m:sub>
                      </m:sSub>
                      <m:r>
                        <a:rPr lang="es-EC" i="0">
                          <a:latin typeface="Cambria Math" panose="02040503050406030204" pitchFamily="18" charset="0"/>
                        </a:rPr>
                        <m:t>=</m:t>
                      </m:r>
                      <m:r>
                        <a:rPr lang="es-EC" i="1">
                          <a:latin typeface="Cambria Math" panose="02040503050406030204" pitchFamily="18" charset="0"/>
                        </a:rPr>
                        <m:t>𝑓</m:t>
                      </m:r>
                      <m:d>
                        <m:dPr>
                          <m:ctrlPr>
                            <a:rPr lang="es-EC" i="1">
                              <a:latin typeface="Cambria Math" panose="02040503050406030204" pitchFamily="18" charset="0"/>
                            </a:rPr>
                          </m:ctrlPr>
                        </m:dPr>
                        <m:e>
                          <m:r>
                            <a:rPr lang="es-EC" i="1">
                              <a:latin typeface="Cambria Math" panose="02040503050406030204" pitchFamily="18" charset="0"/>
                            </a:rPr>
                            <m:t>𝑡</m:t>
                          </m:r>
                        </m:e>
                      </m:d>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8396082" y="4578995"/>
                <a:ext cx="2109103" cy="369332"/>
              </a:xfrm>
              <a:prstGeom prst="rect">
                <a:avLst/>
              </a:prstGeom>
              <a:blipFill>
                <a:blip r:embed="rId9"/>
                <a:stretch>
                  <a:fillRect b="-1639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8129638" y="4981235"/>
                <a:ext cx="23778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𝑚</m:t>
                      </m:r>
                      <m:acc>
                        <m:accPr>
                          <m:chr m:val="̈"/>
                          <m:ctrlPr>
                            <a:rPr lang="es-EC" i="1">
                              <a:latin typeface="Cambria Math" panose="02040503050406030204" pitchFamily="18" charset="0"/>
                            </a:rPr>
                          </m:ctrlPr>
                        </m:accPr>
                        <m:e>
                          <m:r>
                            <a:rPr lang="es-EC" i="1">
                              <a:latin typeface="Cambria Math" panose="02040503050406030204" pitchFamily="18" charset="0"/>
                            </a:rPr>
                            <m:t>𝑢</m:t>
                          </m:r>
                        </m:e>
                      </m:acc>
                      <m:r>
                        <a:rPr lang="es-EC" i="0">
                          <a:latin typeface="Cambria Math" panose="02040503050406030204" pitchFamily="18" charset="0"/>
                        </a:rPr>
                        <m:t>+</m:t>
                      </m:r>
                      <m:r>
                        <a:rPr lang="es-EC" i="1">
                          <a:latin typeface="Cambria Math" panose="02040503050406030204" pitchFamily="18" charset="0"/>
                        </a:rPr>
                        <m:t>𝑐</m:t>
                      </m:r>
                      <m:acc>
                        <m:accPr>
                          <m:chr m:val="̇"/>
                          <m:ctrlPr>
                            <a:rPr lang="es-EC" i="1">
                              <a:latin typeface="Cambria Math" panose="02040503050406030204" pitchFamily="18" charset="0"/>
                            </a:rPr>
                          </m:ctrlPr>
                        </m:accPr>
                        <m:e>
                          <m:r>
                            <a:rPr lang="es-EC" i="1">
                              <a:latin typeface="Cambria Math" panose="02040503050406030204" pitchFamily="18" charset="0"/>
                            </a:rPr>
                            <m:t>𝑢</m:t>
                          </m:r>
                        </m:e>
                      </m:acc>
                      <m:r>
                        <a:rPr lang="es-EC" i="0">
                          <a:latin typeface="Cambria Math" panose="02040503050406030204" pitchFamily="18" charset="0"/>
                        </a:rPr>
                        <m:t>+</m:t>
                      </m:r>
                      <m:r>
                        <a:rPr lang="es-EC" i="1">
                          <a:latin typeface="Cambria Math" panose="02040503050406030204" pitchFamily="18" charset="0"/>
                        </a:rPr>
                        <m:t>𝑘𝑢</m:t>
                      </m:r>
                      <m:r>
                        <a:rPr lang="es-EC" i="0">
                          <a:latin typeface="Cambria Math" panose="02040503050406030204" pitchFamily="18" charset="0"/>
                        </a:rPr>
                        <m:t>=</m:t>
                      </m:r>
                      <m:r>
                        <a:rPr lang="es-EC" i="1">
                          <a:latin typeface="Cambria Math" panose="02040503050406030204" pitchFamily="18" charset="0"/>
                        </a:rPr>
                        <m:t>𝑓</m:t>
                      </m:r>
                      <m:d>
                        <m:dPr>
                          <m:ctrlPr>
                            <a:rPr lang="es-EC" i="1">
                              <a:latin typeface="Cambria Math" panose="02040503050406030204" pitchFamily="18" charset="0"/>
                            </a:rPr>
                          </m:ctrlPr>
                        </m:dPr>
                        <m:e>
                          <m:r>
                            <a:rPr lang="es-EC" i="1">
                              <a:latin typeface="Cambria Math" panose="02040503050406030204" pitchFamily="18" charset="0"/>
                            </a:rPr>
                            <m:t>𝑡</m:t>
                          </m:r>
                        </m:e>
                      </m:d>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8129638" y="4981235"/>
                <a:ext cx="2377894" cy="369332"/>
              </a:xfrm>
              <a:prstGeom prst="rect">
                <a:avLst/>
              </a:prstGeom>
              <a:blipFill>
                <a:blip r:embed="rId10"/>
                <a:stretch>
                  <a:fillRect b="-1639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7532967" y="6120575"/>
                <a:ext cx="3571234" cy="3978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b="1" i="1">
                              <a:latin typeface="Cambria Math" panose="02040503050406030204" pitchFamily="18" charset="0"/>
                            </a:rPr>
                          </m:ctrlPr>
                        </m:dPr>
                        <m:e>
                          <m:r>
                            <a:rPr lang="es-EC" b="1" i="1">
                              <a:latin typeface="Cambria Math" panose="02040503050406030204" pitchFamily="18" charset="0"/>
                            </a:rPr>
                            <m:t>𝑴</m:t>
                          </m:r>
                        </m:e>
                      </m:d>
                      <m:r>
                        <a:rPr lang="es-EC" b="1" i="0">
                          <a:latin typeface="Cambria Math" panose="02040503050406030204" pitchFamily="18" charset="0"/>
                        </a:rPr>
                        <m:t>{</m:t>
                      </m:r>
                      <m:acc>
                        <m:accPr>
                          <m:chr m:val="̈"/>
                          <m:ctrlPr>
                            <a:rPr lang="es-EC" b="1" i="1">
                              <a:latin typeface="Cambria Math" panose="02040503050406030204" pitchFamily="18" charset="0"/>
                            </a:rPr>
                          </m:ctrlPr>
                        </m:accPr>
                        <m:e>
                          <m:r>
                            <a:rPr lang="es-EC" b="1" i="1">
                              <a:latin typeface="Cambria Math" panose="02040503050406030204" pitchFamily="18" charset="0"/>
                            </a:rPr>
                            <m:t>𝑼</m:t>
                          </m:r>
                        </m:e>
                      </m:acc>
                      <m:r>
                        <a:rPr lang="es-EC" b="1" i="0">
                          <a:latin typeface="Cambria Math" panose="02040503050406030204" pitchFamily="18" charset="0"/>
                        </a:rPr>
                        <m:t>}+</m:t>
                      </m:r>
                      <m:d>
                        <m:dPr>
                          <m:begChr m:val="["/>
                          <m:endChr m:val="]"/>
                          <m:ctrlPr>
                            <a:rPr lang="es-EC" b="1" i="1">
                              <a:latin typeface="Cambria Math" panose="02040503050406030204" pitchFamily="18" charset="0"/>
                            </a:rPr>
                          </m:ctrlPr>
                        </m:dPr>
                        <m:e>
                          <m:r>
                            <a:rPr lang="es-EC" b="1" i="1">
                              <a:latin typeface="Cambria Math" panose="02040503050406030204" pitchFamily="18" charset="0"/>
                            </a:rPr>
                            <m:t>𝑪</m:t>
                          </m:r>
                        </m:e>
                      </m:d>
                      <m:r>
                        <a:rPr lang="es-EC" b="1" i="0">
                          <a:latin typeface="Cambria Math" panose="02040503050406030204" pitchFamily="18" charset="0"/>
                        </a:rPr>
                        <m:t>{</m:t>
                      </m:r>
                      <m:acc>
                        <m:accPr>
                          <m:chr m:val="̇"/>
                          <m:ctrlPr>
                            <a:rPr lang="es-EC" b="1" i="1">
                              <a:latin typeface="Cambria Math" panose="02040503050406030204" pitchFamily="18" charset="0"/>
                            </a:rPr>
                          </m:ctrlPr>
                        </m:accPr>
                        <m:e>
                          <m:d>
                            <m:dPr>
                              <m:begChr m:val=""/>
                              <m:endChr m:val="}"/>
                              <m:ctrlPr>
                                <a:rPr lang="es-EC" b="1" i="1">
                                  <a:latin typeface="Cambria Math" panose="02040503050406030204" pitchFamily="18" charset="0"/>
                                </a:rPr>
                              </m:ctrlPr>
                            </m:dPr>
                            <m:e>
                              <m:r>
                                <a:rPr lang="es-EC" b="1" i="1">
                                  <a:latin typeface="Cambria Math" panose="02040503050406030204" pitchFamily="18" charset="0"/>
                                </a:rPr>
                                <m:t>𝑼</m:t>
                              </m:r>
                            </m:e>
                          </m:d>
                        </m:e>
                      </m:acc>
                      <m:r>
                        <a:rPr lang="es-EC" b="1" i="0">
                          <a:latin typeface="Cambria Math" panose="02040503050406030204" pitchFamily="18" charset="0"/>
                        </a:rPr>
                        <m:t>+[</m:t>
                      </m:r>
                      <m:r>
                        <a:rPr lang="es-EC" b="1" i="1">
                          <a:latin typeface="Cambria Math" panose="02040503050406030204" pitchFamily="18" charset="0"/>
                        </a:rPr>
                        <m:t>𝑲</m:t>
                      </m:r>
                      <m:r>
                        <a:rPr lang="es-EC" b="1" i="0">
                          <a:latin typeface="Cambria Math" panose="02040503050406030204" pitchFamily="18" charset="0"/>
                        </a:rPr>
                        <m:t>]{</m:t>
                      </m:r>
                      <m:r>
                        <a:rPr lang="es-EC" b="1" i="1">
                          <a:latin typeface="Cambria Math" panose="02040503050406030204" pitchFamily="18" charset="0"/>
                        </a:rPr>
                        <m:t>𝑼</m:t>
                      </m:r>
                      <m:r>
                        <a:rPr lang="es-EC" b="1" i="0">
                          <a:latin typeface="Cambria Math" panose="02040503050406030204" pitchFamily="18" charset="0"/>
                        </a:rPr>
                        <m:t>}=</m:t>
                      </m:r>
                      <m:r>
                        <a:rPr lang="es-EC" b="1" i="1">
                          <a:latin typeface="Cambria Math" panose="02040503050406030204" pitchFamily="18" charset="0"/>
                        </a:rPr>
                        <m:t>𝑭</m:t>
                      </m:r>
                      <m:d>
                        <m:dPr>
                          <m:ctrlPr>
                            <a:rPr lang="es-EC" b="1" i="1">
                              <a:latin typeface="Cambria Math" panose="02040503050406030204" pitchFamily="18" charset="0"/>
                            </a:rPr>
                          </m:ctrlPr>
                        </m:dPr>
                        <m:e>
                          <m:r>
                            <a:rPr lang="es-EC" b="1" i="1">
                              <a:latin typeface="Cambria Math" panose="02040503050406030204" pitchFamily="18" charset="0"/>
                            </a:rPr>
                            <m:t>𝒕</m:t>
                          </m:r>
                        </m:e>
                      </m:d>
                    </m:oMath>
                  </m:oMathPara>
                </a14:m>
                <a:endParaRPr lang="es-EC" b="1" dirty="0"/>
              </a:p>
            </p:txBody>
          </p:sp>
        </mc:Choice>
        <mc:Fallback xmlns="">
          <p:sp>
            <p:nvSpPr>
              <p:cNvPr id="12" name="Rectángulo 11"/>
              <p:cNvSpPr>
                <a:spLocks noRot="1" noChangeAspect="1" noMove="1" noResize="1" noEditPoints="1" noAdjustHandles="1" noChangeArrowheads="1" noChangeShapeType="1" noTextEdit="1"/>
              </p:cNvSpPr>
              <p:nvPr/>
            </p:nvSpPr>
            <p:spPr>
              <a:xfrm>
                <a:off x="7532967" y="6120575"/>
                <a:ext cx="3571234" cy="397866"/>
              </a:xfrm>
              <a:prstGeom prst="rect">
                <a:avLst/>
              </a:prstGeom>
              <a:blipFill>
                <a:blip r:embed="rId11"/>
                <a:stretch>
                  <a:fillRect t="-109231" b="-1800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2510230" y="3446148"/>
                <a:ext cx="2080954" cy="763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s-EC" i="1">
                              <a:latin typeface="Cambria Math" panose="02040503050406030204" pitchFamily="18" charset="0"/>
                            </a:rPr>
                          </m:ctrlPr>
                        </m:naryPr>
                        <m:sub/>
                        <m:sup/>
                        <m:e>
                          <m:r>
                            <a:rPr lang="es-EC" i="1">
                              <a:latin typeface="Cambria Math" panose="02040503050406030204" pitchFamily="18" charset="0"/>
                            </a:rPr>
                            <m:t>𝐹𝑢𝑒𝑟𝑧𝑎𝑠</m:t>
                          </m:r>
                          <m:r>
                            <a:rPr lang="es-EC" i="0">
                              <a:latin typeface="Cambria Math" panose="02040503050406030204" pitchFamily="18" charset="0"/>
                            </a:rPr>
                            <m:t>=</m:t>
                          </m:r>
                          <m:r>
                            <a:rPr lang="es-EC" i="1">
                              <a:latin typeface="Cambria Math" panose="02040503050406030204" pitchFamily="18" charset="0"/>
                            </a:rPr>
                            <m:t>𝑚</m:t>
                          </m:r>
                          <m:acc>
                            <m:accPr>
                              <m:chr m:val="̈"/>
                              <m:ctrlPr>
                                <a:rPr lang="es-EC" i="1">
                                  <a:latin typeface="Cambria Math" panose="02040503050406030204" pitchFamily="18" charset="0"/>
                                </a:rPr>
                              </m:ctrlPr>
                            </m:accPr>
                            <m:e>
                              <m:r>
                                <a:rPr lang="es-EC" i="1">
                                  <a:latin typeface="Cambria Math" panose="02040503050406030204" pitchFamily="18" charset="0"/>
                                </a:rPr>
                                <m:t>𝑢</m:t>
                              </m:r>
                            </m:e>
                          </m:acc>
                        </m:e>
                      </m:nary>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2510230" y="3446148"/>
                <a:ext cx="2080954" cy="763094"/>
              </a:xfrm>
              <a:prstGeom prst="rect">
                <a:avLst/>
              </a:prstGeom>
              <a:blipFill>
                <a:blip r:embed="rId12"/>
                <a:stretch>
                  <a:fillRect/>
                </a:stretch>
              </a:blipFill>
            </p:spPr>
            <p:txBody>
              <a:bodyPr/>
              <a:lstStyle/>
              <a:p>
                <a:r>
                  <a:rPr lang="es-EC">
                    <a:noFill/>
                  </a:rPr>
                  <a:t> </a:t>
                </a:r>
              </a:p>
            </p:txBody>
          </p:sp>
        </mc:Fallback>
      </mc:AlternateContent>
      <p:sp>
        <p:nvSpPr>
          <p:cNvPr id="14" name="CuadroTexto 13"/>
          <p:cNvSpPr txBox="1"/>
          <p:nvPr/>
        </p:nvSpPr>
        <p:spPr>
          <a:xfrm>
            <a:off x="753731" y="1147731"/>
            <a:ext cx="5761828"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s-ES_tradnl" b="1" dirty="0"/>
              <a:t>Aplicación de la segunda ley de newton para obtener la ecuación diferencial de movimiento</a:t>
            </a:r>
            <a:endParaRPr lang="es-EC" b="1" dirty="0"/>
          </a:p>
        </p:txBody>
      </p:sp>
      <p:sp>
        <p:nvSpPr>
          <p:cNvPr id="15" name="CuadroTexto 14"/>
          <p:cNvSpPr txBox="1"/>
          <p:nvPr/>
        </p:nvSpPr>
        <p:spPr>
          <a:xfrm>
            <a:off x="7814785" y="1649581"/>
            <a:ext cx="2261973" cy="369332"/>
          </a:xfrm>
          <a:prstGeom prst="rect">
            <a:avLst/>
          </a:prstGeom>
          <a:noFill/>
        </p:spPr>
        <p:txBody>
          <a:bodyPr wrap="square" rtlCol="0">
            <a:spAutoFit/>
          </a:bodyPr>
          <a:lstStyle/>
          <a:p>
            <a:pPr marL="285750" indent="-285750">
              <a:buFont typeface="Arial" panose="020B0604020202020204" pitchFamily="34" charset="0"/>
              <a:buChar char="•"/>
            </a:pPr>
            <a:r>
              <a:rPr lang="es-EC" dirty="0"/>
              <a:t>Fuerza elástica</a:t>
            </a:r>
          </a:p>
        </p:txBody>
      </p:sp>
      <p:sp>
        <p:nvSpPr>
          <p:cNvPr id="16" name="CuadroTexto 15"/>
          <p:cNvSpPr txBox="1"/>
          <p:nvPr/>
        </p:nvSpPr>
        <p:spPr>
          <a:xfrm>
            <a:off x="7786061" y="2522397"/>
            <a:ext cx="3443991" cy="369332"/>
          </a:xfrm>
          <a:prstGeom prst="rect">
            <a:avLst/>
          </a:prstGeom>
          <a:noFill/>
        </p:spPr>
        <p:txBody>
          <a:bodyPr wrap="square" rtlCol="0">
            <a:spAutoFit/>
          </a:bodyPr>
          <a:lstStyle/>
          <a:p>
            <a:pPr marL="285750" indent="-285750">
              <a:buFont typeface="Arial" panose="020B0604020202020204" pitchFamily="34" charset="0"/>
              <a:buChar char="•"/>
            </a:pPr>
            <a:r>
              <a:rPr lang="es-EC" dirty="0"/>
              <a:t>Fuerza de amortiguamiento</a:t>
            </a:r>
          </a:p>
        </p:txBody>
      </p:sp>
      <p:sp>
        <p:nvSpPr>
          <p:cNvPr id="17" name="CuadroTexto 16"/>
          <p:cNvSpPr txBox="1"/>
          <p:nvPr/>
        </p:nvSpPr>
        <p:spPr>
          <a:xfrm>
            <a:off x="7804499" y="3299109"/>
            <a:ext cx="2330117" cy="369332"/>
          </a:xfrm>
          <a:prstGeom prst="rect">
            <a:avLst/>
          </a:prstGeom>
          <a:noFill/>
        </p:spPr>
        <p:txBody>
          <a:bodyPr wrap="square" rtlCol="0">
            <a:spAutoFit/>
          </a:bodyPr>
          <a:lstStyle/>
          <a:p>
            <a:pPr marL="285750" indent="-285750">
              <a:buFont typeface="Arial" panose="020B0604020202020204" pitchFamily="34" charset="0"/>
              <a:buChar char="•"/>
            </a:pPr>
            <a:r>
              <a:rPr lang="es-EC" dirty="0"/>
              <a:t>Fuerza inercial</a:t>
            </a:r>
          </a:p>
        </p:txBody>
      </p:sp>
      <p:sp>
        <p:nvSpPr>
          <p:cNvPr id="18" name="CuadroTexto 17"/>
          <p:cNvSpPr txBox="1"/>
          <p:nvPr/>
        </p:nvSpPr>
        <p:spPr>
          <a:xfrm>
            <a:off x="7407116" y="5434781"/>
            <a:ext cx="3822935" cy="646331"/>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spAutoFit/>
          </a:bodyPr>
          <a:lstStyle/>
          <a:p>
            <a:pPr algn="ctr"/>
            <a:r>
              <a:rPr lang="es-EC" dirty="0"/>
              <a:t>Ecuación de movimiento expresada en forma matricial:</a:t>
            </a:r>
          </a:p>
        </p:txBody>
      </p:sp>
      <p:sp>
        <p:nvSpPr>
          <p:cNvPr id="20" name="Rectángulo: esquinas redondeadas 19"/>
          <p:cNvSpPr/>
          <p:nvPr/>
        </p:nvSpPr>
        <p:spPr>
          <a:xfrm>
            <a:off x="7728439" y="232165"/>
            <a:ext cx="3279530" cy="115702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_tradnl" b="1" dirty="0"/>
              <a:t>MÉTODO DE LOS ELEMENTOS FINITOS APLICADO AL ANÁLISIS VIBRATORIO</a:t>
            </a:r>
            <a:endParaRPr lang="es-EC" b="1" dirty="0"/>
          </a:p>
        </p:txBody>
      </p:sp>
    </p:spTree>
    <p:extLst>
      <p:ext uri="{BB962C8B-B14F-4D97-AF65-F5344CB8AC3E}">
        <p14:creationId xmlns:p14="http://schemas.microsoft.com/office/powerpoint/2010/main" val="4254116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923192" y="1336431"/>
            <a:ext cx="449287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EC" dirty="0"/>
              <a:t>Grados de libertad en un pórtico plano</a:t>
            </a:r>
          </a:p>
        </p:txBody>
      </p:sp>
      <p:pic>
        <p:nvPicPr>
          <p:cNvPr id="5" name="Imagen 4"/>
          <p:cNvPicPr/>
          <p:nvPr/>
        </p:nvPicPr>
        <p:blipFill rotWithShape="1">
          <a:blip r:embed="rId3"/>
          <a:srcRect b="5806"/>
          <a:stretch/>
        </p:blipFill>
        <p:spPr bwMode="auto">
          <a:xfrm>
            <a:off x="1177289" y="2049434"/>
            <a:ext cx="5548825" cy="4175520"/>
          </a:xfrm>
          <a:prstGeom prst="rect">
            <a:avLst/>
          </a:prstGeom>
          <a:noFill/>
          <a:ln>
            <a:solidFill>
              <a:schemeClr val="tx1"/>
            </a:solidFill>
          </a:ln>
          <a:extLst>
            <a:ext uri="{53640926-AAD7-44D8-BBD7-CCE9431645EC}">
              <a14:shadowObscured xmlns:a14="http://schemas.microsoft.com/office/drawing/2010/main"/>
            </a:ext>
          </a:extLst>
        </p:spPr>
      </p:pic>
      <p:pic>
        <p:nvPicPr>
          <p:cNvPr id="6" name="Imagen 5"/>
          <p:cNvPicPr/>
          <p:nvPr/>
        </p:nvPicPr>
        <p:blipFill>
          <a:blip r:embed="rId4">
            <a:extLst>
              <a:ext uri="{28A0092B-C50C-407E-A947-70E740481C1C}">
                <a14:useLocalDpi xmlns:a14="http://schemas.microsoft.com/office/drawing/2010/main" val="0"/>
              </a:ext>
            </a:extLst>
          </a:blip>
          <a:srcRect/>
          <a:stretch>
            <a:fillRect/>
          </a:stretch>
        </p:blipFill>
        <p:spPr bwMode="auto">
          <a:xfrm>
            <a:off x="7530317" y="2049434"/>
            <a:ext cx="3363351" cy="4175520"/>
          </a:xfrm>
          <a:prstGeom prst="rect">
            <a:avLst/>
          </a:prstGeom>
          <a:noFill/>
          <a:ln>
            <a:noFill/>
          </a:ln>
        </p:spPr>
      </p:pic>
      <p:sp>
        <p:nvSpPr>
          <p:cNvPr id="7" name="CuadroTexto 6"/>
          <p:cNvSpPr txBox="1"/>
          <p:nvPr/>
        </p:nvSpPr>
        <p:spPr>
          <a:xfrm>
            <a:off x="1880165" y="6224954"/>
            <a:ext cx="4001889" cy="307777"/>
          </a:xfrm>
          <a:prstGeom prst="rect">
            <a:avLst/>
          </a:prstGeom>
          <a:noFill/>
        </p:spPr>
        <p:txBody>
          <a:bodyPr wrap="square" rtlCol="0">
            <a:spAutoFit/>
          </a:bodyPr>
          <a:lstStyle/>
          <a:p>
            <a:r>
              <a:rPr lang="es-EC" sz="1400" dirty="0"/>
              <a:t>Grados de libertad de un elemento de pórtico</a:t>
            </a:r>
          </a:p>
        </p:txBody>
      </p:sp>
      <p:sp>
        <p:nvSpPr>
          <p:cNvPr id="8" name="CuadroTexto 7"/>
          <p:cNvSpPr txBox="1"/>
          <p:nvPr/>
        </p:nvSpPr>
        <p:spPr>
          <a:xfrm>
            <a:off x="8317525" y="6224954"/>
            <a:ext cx="1626576" cy="307777"/>
          </a:xfrm>
          <a:prstGeom prst="rect">
            <a:avLst/>
          </a:prstGeom>
          <a:noFill/>
        </p:spPr>
        <p:txBody>
          <a:bodyPr wrap="square" rtlCol="0">
            <a:spAutoFit/>
          </a:bodyPr>
          <a:lstStyle/>
          <a:p>
            <a:pPr algn="ctr"/>
            <a:r>
              <a:rPr lang="es-EC" sz="1400" dirty="0"/>
              <a:t>Pórtico plano</a:t>
            </a:r>
          </a:p>
        </p:txBody>
      </p:sp>
      <p:sp>
        <p:nvSpPr>
          <p:cNvPr id="9" name="Rectángulo: esquinas redondeadas 8"/>
          <p:cNvSpPr/>
          <p:nvPr/>
        </p:nvSpPr>
        <p:spPr>
          <a:xfrm>
            <a:off x="7728439" y="232165"/>
            <a:ext cx="3279530" cy="760595"/>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b="1" dirty="0"/>
              <a:t>MODELAMIENTO MATEMÁTICO</a:t>
            </a:r>
            <a:endParaRPr lang="es-EC" b="1" dirty="0"/>
          </a:p>
        </p:txBody>
      </p:sp>
    </p:spTree>
    <p:extLst>
      <p:ext uri="{BB962C8B-B14F-4D97-AF65-F5344CB8AC3E}">
        <p14:creationId xmlns:p14="http://schemas.microsoft.com/office/powerpoint/2010/main" val="958752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538912" y="1187720"/>
            <a:ext cx="3611057"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MX" dirty="0"/>
              <a:t>Transformación de coordenadas</a:t>
            </a:r>
            <a:endParaRPr lang="es-EC" dirty="0"/>
          </a:p>
        </p:txBody>
      </p:sp>
      <p:pic>
        <p:nvPicPr>
          <p:cNvPr id="5" name="Imagen 4"/>
          <p:cNvPicPr/>
          <p:nvPr/>
        </p:nvPicPr>
        <p:blipFill>
          <a:blip r:embed="rId3"/>
          <a:stretch>
            <a:fillRect/>
          </a:stretch>
        </p:blipFill>
        <p:spPr>
          <a:xfrm>
            <a:off x="538912" y="2115095"/>
            <a:ext cx="5088165" cy="3726496"/>
          </a:xfrm>
          <a:prstGeom prst="rect">
            <a:avLst/>
          </a:prstGeom>
          <a:ln w="9525">
            <a:solidFill>
              <a:schemeClr val="tx1"/>
            </a:solidFill>
          </a:ln>
        </p:spPr>
      </p:pic>
      <p:sp>
        <p:nvSpPr>
          <p:cNvPr id="3" name="CuadroTexto 2"/>
          <p:cNvSpPr txBox="1"/>
          <p:nvPr/>
        </p:nvSpPr>
        <p:spPr>
          <a:xfrm>
            <a:off x="538912" y="5809196"/>
            <a:ext cx="4976446" cy="523220"/>
          </a:xfrm>
          <a:prstGeom prst="rect">
            <a:avLst/>
          </a:prstGeom>
          <a:noFill/>
        </p:spPr>
        <p:txBody>
          <a:bodyPr wrap="square" rtlCol="0">
            <a:spAutoFit/>
          </a:bodyPr>
          <a:lstStyle/>
          <a:p>
            <a:pPr algn="ctr"/>
            <a:r>
              <a:rPr lang="es-MX" sz="1400" dirty="0"/>
              <a:t>Representación de un elemento de pórtico en coordenadas locales y globales </a:t>
            </a:r>
            <a:endParaRPr lang="es-EC" sz="1400" dirty="0"/>
          </a:p>
        </p:txBody>
      </p:sp>
      <mc:AlternateContent xmlns:mc="http://schemas.openxmlformats.org/markup-compatibility/2006" xmlns:a14="http://schemas.microsoft.com/office/drawing/2010/main">
        <mc:Choice Requires="a14">
          <p:sp>
            <p:nvSpPr>
              <p:cNvPr id="6" name="Rectángulo 5"/>
              <p:cNvSpPr/>
              <p:nvPr/>
            </p:nvSpPr>
            <p:spPr>
              <a:xfrm>
                <a:off x="6388386" y="1188525"/>
                <a:ext cx="4417170" cy="3684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C" sz="1600" i="1">
                              <a:latin typeface="Cambria Math" panose="02040503050406030204" pitchFamily="18" charset="0"/>
                            </a:rPr>
                          </m:ctrlPr>
                        </m:accPr>
                        <m:e>
                          <m:r>
                            <a:rPr lang="es-EC" sz="1600" i="1">
                              <a:latin typeface="Cambria Math" panose="02040503050406030204" pitchFamily="18" charset="0"/>
                            </a:rPr>
                            <m:t>𝑈</m:t>
                          </m:r>
                        </m:e>
                      </m:acc>
                      <m:d>
                        <m:dPr>
                          <m:ctrlPr>
                            <a:rPr lang="es-EC" sz="1600" i="1">
                              <a:latin typeface="Cambria Math" panose="02040503050406030204" pitchFamily="18" charset="0"/>
                            </a:rPr>
                          </m:ctrlPr>
                        </m:dPr>
                        <m:e>
                          <m:r>
                            <a:rPr lang="es-EC" sz="1600" i="1">
                              <a:latin typeface="Cambria Math" panose="02040503050406030204" pitchFamily="18" charset="0"/>
                            </a:rPr>
                            <m:t>𝑡</m:t>
                          </m:r>
                        </m:e>
                      </m:d>
                      <m:r>
                        <a:rPr lang="es-EC" sz="1600" i="0">
                          <a:latin typeface="Cambria Math" panose="02040503050406030204" pitchFamily="18" charset="0"/>
                        </a:rPr>
                        <m:t>=</m:t>
                      </m:r>
                      <m:sSup>
                        <m:sSupPr>
                          <m:ctrlPr>
                            <a:rPr lang="es-EC" sz="1600" i="1">
                              <a:latin typeface="Cambria Math" panose="02040503050406030204" pitchFamily="18" charset="0"/>
                            </a:rPr>
                          </m:ctrlPr>
                        </m:sSupPr>
                        <m:e>
                          <m:d>
                            <m:dPr>
                              <m:begChr m:val="["/>
                              <m:endChr m:val="]"/>
                              <m:ctrlPr>
                                <a:rPr lang="es-EC" sz="1600" i="1">
                                  <a:latin typeface="Cambria Math" panose="02040503050406030204" pitchFamily="18" charset="0"/>
                                </a:rPr>
                              </m:ctrlPr>
                            </m:dPr>
                            <m:e>
                              <m:d>
                                <m:dPr>
                                  <m:begChr m:val=""/>
                                  <m:ctrlPr>
                                    <a:rPr lang="es-EC" sz="1600" i="1">
                                      <a:latin typeface="Cambria Math" panose="02040503050406030204" pitchFamily="18" charset="0"/>
                                    </a:rPr>
                                  </m:ctrlPr>
                                </m:dPr>
                                <m:e>
                                  <m:sSub>
                                    <m:sSubPr>
                                      <m:ctrlPr>
                                        <a:rPr lang="es-EC" sz="1600" i="1">
                                          <a:latin typeface="Cambria Math" panose="02040503050406030204" pitchFamily="18" charset="0"/>
                                        </a:rPr>
                                      </m:ctrlPr>
                                    </m:sSubPr>
                                    <m:e>
                                      <m:r>
                                        <a:rPr lang="es-EC" sz="1600" i="1">
                                          <a:latin typeface="Cambria Math" panose="02040503050406030204" pitchFamily="18" charset="0"/>
                                        </a:rPr>
                                        <m:t>𝑈</m:t>
                                      </m:r>
                                    </m:e>
                                    <m:sub>
                                      <m:r>
                                        <a:rPr lang="es-EC" sz="1600" i="0">
                                          <a:latin typeface="Cambria Math" panose="02040503050406030204" pitchFamily="18" charset="0"/>
                                        </a:rPr>
                                        <m:t>1</m:t>
                                      </m:r>
                                    </m:sub>
                                  </m:sSub>
                                  <m:r>
                                    <a:rPr lang="es-EC" sz="1600" i="0">
                                      <a:latin typeface="Cambria Math" panose="02040503050406030204" pitchFamily="18" charset="0"/>
                                    </a:rPr>
                                    <m:t>(</m:t>
                                  </m:r>
                                  <m:r>
                                    <a:rPr lang="es-EC" sz="1600" i="1">
                                      <a:latin typeface="Cambria Math" panose="02040503050406030204" pitchFamily="18" charset="0"/>
                                    </a:rPr>
                                    <m:t>𝑡</m:t>
                                  </m:r>
                                  <m:r>
                                    <a:rPr lang="es-EC" sz="1600" i="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𝑈</m:t>
                                      </m:r>
                                    </m:e>
                                    <m:sub>
                                      <m:r>
                                        <a:rPr lang="es-EC" sz="1600" i="0">
                                          <a:latin typeface="Cambria Math" panose="02040503050406030204" pitchFamily="18" charset="0"/>
                                        </a:rPr>
                                        <m:t>2</m:t>
                                      </m:r>
                                    </m:sub>
                                  </m:sSub>
                                  <m:r>
                                    <a:rPr lang="es-EC" sz="1600" i="0">
                                      <a:latin typeface="Cambria Math" panose="02040503050406030204" pitchFamily="18" charset="0"/>
                                    </a:rPr>
                                    <m:t>(</m:t>
                                  </m:r>
                                  <m:r>
                                    <a:rPr lang="es-EC" sz="1600" i="1">
                                      <a:latin typeface="Cambria Math" panose="02040503050406030204" pitchFamily="18" charset="0"/>
                                    </a:rPr>
                                    <m:t>𝑡</m:t>
                                  </m:r>
                                  <m:r>
                                    <a:rPr lang="es-EC" sz="1600" i="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𝑈</m:t>
                                      </m:r>
                                    </m:e>
                                    <m:sub>
                                      <m:r>
                                        <a:rPr lang="es-EC" sz="1600" i="0">
                                          <a:latin typeface="Cambria Math" panose="02040503050406030204" pitchFamily="18" charset="0"/>
                                        </a:rPr>
                                        <m:t>3</m:t>
                                      </m:r>
                                    </m:sub>
                                  </m:sSub>
                                  <m:r>
                                    <a:rPr lang="es-EC" sz="1600" i="0">
                                      <a:latin typeface="Cambria Math" panose="02040503050406030204" pitchFamily="18" charset="0"/>
                                    </a:rPr>
                                    <m:t>(</m:t>
                                  </m:r>
                                  <m:r>
                                    <a:rPr lang="es-EC" sz="1600" i="1">
                                      <a:latin typeface="Cambria Math" panose="02040503050406030204" pitchFamily="18" charset="0"/>
                                    </a:rPr>
                                    <m:t>𝑡</m:t>
                                  </m:r>
                                  <m:r>
                                    <a:rPr lang="es-EC" sz="1600" i="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𝑈</m:t>
                                      </m:r>
                                    </m:e>
                                    <m:sub>
                                      <m:r>
                                        <a:rPr lang="es-EC" sz="1600" i="0">
                                          <a:latin typeface="Cambria Math" panose="02040503050406030204" pitchFamily="18" charset="0"/>
                                        </a:rPr>
                                        <m:t>4</m:t>
                                      </m:r>
                                    </m:sub>
                                  </m:sSub>
                                  <m:r>
                                    <a:rPr lang="es-EC" sz="1600" i="0">
                                      <a:latin typeface="Cambria Math" panose="02040503050406030204" pitchFamily="18" charset="0"/>
                                    </a:rPr>
                                    <m:t>(</m:t>
                                  </m:r>
                                  <m:r>
                                    <a:rPr lang="es-EC" sz="1600" i="1">
                                      <a:latin typeface="Cambria Math" panose="02040503050406030204" pitchFamily="18" charset="0"/>
                                    </a:rPr>
                                    <m:t>𝑡</m:t>
                                  </m:r>
                                  <m:r>
                                    <a:rPr lang="es-EC" sz="1600" i="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𝑈</m:t>
                                      </m:r>
                                    </m:e>
                                    <m:sub>
                                      <m:r>
                                        <a:rPr lang="es-EC" sz="1600" i="0">
                                          <a:latin typeface="Cambria Math" panose="02040503050406030204" pitchFamily="18" charset="0"/>
                                        </a:rPr>
                                        <m:t>5</m:t>
                                      </m:r>
                                    </m:sub>
                                  </m:sSub>
                                  <m:r>
                                    <a:rPr lang="es-EC" sz="1600" i="0">
                                      <a:latin typeface="Cambria Math" panose="02040503050406030204" pitchFamily="18" charset="0"/>
                                    </a:rPr>
                                    <m:t>(</m:t>
                                  </m:r>
                                  <m:r>
                                    <a:rPr lang="es-EC" sz="1600" i="1">
                                      <a:latin typeface="Cambria Math" panose="02040503050406030204" pitchFamily="18" charset="0"/>
                                    </a:rPr>
                                    <m:t>𝑡</m:t>
                                  </m:r>
                                  <m:r>
                                    <a:rPr lang="es-EC" sz="1600" i="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𝑈</m:t>
                                      </m:r>
                                    </m:e>
                                    <m:sub>
                                      <m:r>
                                        <a:rPr lang="es-EC" sz="1600" i="0">
                                          <a:latin typeface="Cambria Math" panose="02040503050406030204" pitchFamily="18" charset="0"/>
                                        </a:rPr>
                                        <m:t>6</m:t>
                                      </m:r>
                                    </m:sub>
                                  </m:sSub>
                                  <m:r>
                                    <a:rPr lang="es-EC" sz="1600" i="0">
                                      <a:latin typeface="Cambria Math" panose="02040503050406030204" pitchFamily="18" charset="0"/>
                                    </a:rPr>
                                    <m:t>(</m:t>
                                  </m:r>
                                  <m:r>
                                    <a:rPr lang="es-EC" sz="1600" i="1">
                                      <a:latin typeface="Cambria Math" panose="02040503050406030204" pitchFamily="18" charset="0"/>
                                    </a:rPr>
                                    <m:t>𝑡</m:t>
                                  </m:r>
                                </m:e>
                              </m:d>
                            </m:e>
                          </m:d>
                        </m:e>
                        <m:sup>
                          <m:r>
                            <a:rPr lang="es-EC" sz="1600" i="1">
                              <a:latin typeface="Cambria Math" panose="02040503050406030204" pitchFamily="18" charset="0"/>
                            </a:rPr>
                            <m:t>𝑇</m:t>
                          </m:r>
                        </m:sup>
                      </m:sSup>
                    </m:oMath>
                  </m:oMathPara>
                </a14:m>
                <a:endParaRPr lang="es-EC" sz="1600" dirty="0"/>
              </a:p>
            </p:txBody>
          </p:sp>
        </mc:Choice>
        <mc:Fallback xmlns="">
          <p:sp>
            <p:nvSpPr>
              <p:cNvPr id="6" name="Rectángulo 5"/>
              <p:cNvSpPr>
                <a:spLocks noRot="1" noChangeAspect="1" noMove="1" noResize="1" noEditPoints="1" noAdjustHandles="1" noChangeArrowheads="1" noChangeShapeType="1" noTextEdit="1"/>
              </p:cNvSpPr>
              <p:nvPr/>
            </p:nvSpPr>
            <p:spPr>
              <a:xfrm>
                <a:off x="6388386" y="1188525"/>
                <a:ext cx="4417170" cy="368499"/>
              </a:xfrm>
              <a:prstGeom prst="rect">
                <a:avLst/>
              </a:prstGeom>
              <a:blipFill>
                <a:blip r:embed="rId4"/>
                <a:stretch>
                  <a:fillRect t="-91667" r="-5241" b="-1600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6388386" y="1704991"/>
                <a:ext cx="4325030"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C" sz="1600" i="1">
                              <a:latin typeface="Cambria Math" panose="02040503050406030204" pitchFamily="18" charset="0"/>
                            </a:rPr>
                          </m:ctrlPr>
                        </m:accPr>
                        <m:e>
                          <m:r>
                            <a:rPr lang="es-EC" sz="1600" i="1">
                              <a:latin typeface="Cambria Math" panose="02040503050406030204" pitchFamily="18" charset="0"/>
                            </a:rPr>
                            <m:t>𝑢</m:t>
                          </m:r>
                        </m:e>
                      </m:acc>
                      <m:d>
                        <m:dPr>
                          <m:ctrlPr>
                            <a:rPr lang="es-EC" sz="1600" i="1">
                              <a:latin typeface="Cambria Math" panose="02040503050406030204" pitchFamily="18" charset="0"/>
                            </a:rPr>
                          </m:ctrlPr>
                        </m:dPr>
                        <m:e>
                          <m:r>
                            <a:rPr lang="es-EC" sz="1600" i="1">
                              <a:latin typeface="Cambria Math" panose="02040503050406030204" pitchFamily="18" charset="0"/>
                            </a:rPr>
                            <m:t>𝑡</m:t>
                          </m:r>
                        </m:e>
                      </m:d>
                      <m:r>
                        <a:rPr lang="es-EC" sz="1600" i="0">
                          <a:latin typeface="Cambria Math" panose="02040503050406030204" pitchFamily="18" charset="0"/>
                        </a:rPr>
                        <m:t>=</m:t>
                      </m:r>
                      <m:sSup>
                        <m:sSupPr>
                          <m:ctrlPr>
                            <a:rPr lang="es-EC" sz="1600" i="1">
                              <a:latin typeface="Cambria Math" panose="02040503050406030204" pitchFamily="18" charset="0"/>
                            </a:rPr>
                          </m:ctrlPr>
                        </m:sSupPr>
                        <m:e>
                          <m:d>
                            <m:dPr>
                              <m:begChr m:val="["/>
                              <m:endChr m:val="]"/>
                              <m:ctrlPr>
                                <a:rPr lang="es-EC" sz="1600" i="1">
                                  <a:latin typeface="Cambria Math" panose="02040503050406030204" pitchFamily="18" charset="0"/>
                                </a:rPr>
                              </m:ctrlPr>
                            </m:dPr>
                            <m:e>
                              <m:d>
                                <m:dPr>
                                  <m:begChr m:val=""/>
                                  <m:ctrlPr>
                                    <a:rPr lang="es-EC" sz="1600" i="1">
                                      <a:latin typeface="Cambria Math" panose="02040503050406030204" pitchFamily="18" charset="0"/>
                                    </a:rPr>
                                  </m:ctrlPr>
                                </m:dPr>
                                <m:e>
                                  <m:sSub>
                                    <m:sSubPr>
                                      <m:ctrlPr>
                                        <a:rPr lang="es-EC" sz="1600" i="1">
                                          <a:latin typeface="Cambria Math" panose="02040503050406030204" pitchFamily="18" charset="0"/>
                                        </a:rPr>
                                      </m:ctrlPr>
                                    </m:sSubPr>
                                    <m:e>
                                      <m:r>
                                        <a:rPr lang="es-EC" sz="1600" i="1">
                                          <a:latin typeface="Cambria Math" panose="02040503050406030204" pitchFamily="18" charset="0"/>
                                        </a:rPr>
                                        <m:t>𝑢</m:t>
                                      </m:r>
                                    </m:e>
                                    <m:sub>
                                      <m:r>
                                        <a:rPr lang="es-EC" sz="1600" i="0">
                                          <a:latin typeface="Cambria Math" panose="02040503050406030204" pitchFamily="18" charset="0"/>
                                        </a:rPr>
                                        <m:t>1</m:t>
                                      </m:r>
                                    </m:sub>
                                  </m:sSub>
                                  <m:r>
                                    <a:rPr lang="es-EC" sz="1600" i="0">
                                      <a:latin typeface="Cambria Math" panose="02040503050406030204" pitchFamily="18" charset="0"/>
                                    </a:rPr>
                                    <m:t>(</m:t>
                                  </m:r>
                                  <m:r>
                                    <a:rPr lang="es-EC" sz="1600" i="1">
                                      <a:latin typeface="Cambria Math" panose="02040503050406030204" pitchFamily="18" charset="0"/>
                                    </a:rPr>
                                    <m:t>𝑡</m:t>
                                  </m:r>
                                  <m:r>
                                    <a:rPr lang="es-EC" sz="1600" i="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𝑢</m:t>
                                      </m:r>
                                    </m:e>
                                    <m:sub>
                                      <m:r>
                                        <a:rPr lang="es-EC" sz="1600" i="0">
                                          <a:latin typeface="Cambria Math" panose="02040503050406030204" pitchFamily="18" charset="0"/>
                                        </a:rPr>
                                        <m:t>2</m:t>
                                      </m:r>
                                    </m:sub>
                                  </m:sSub>
                                  <m:r>
                                    <a:rPr lang="es-EC" sz="1600" i="0">
                                      <a:latin typeface="Cambria Math" panose="02040503050406030204" pitchFamily="18" charset="0"/>
                                    </a:rPr>
                                    <m:t>(</m:t>
                                  </m:r>
                                  <m:r>
                                    <a:rPr lang="es-EC" sz="1600" i="1">
                                      <a:latin typeface="Cambria Math" panose="02040503050406030204" pitchFamily="18" charset="0"/>
                                    </a:rPr>
                                    <m:t>𝑡</m:t>
                                  </m:r>
                                  <m:r>
                                    <a:rPr lang="es-EC" sz="1600" i="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𝑢</m:t>
                                      </m:r>
                                    </m:e>
                                    <m:sub>
                                      <m:r>
                                        <a:rPr lang="es-EC" sz="1600" i="0">
                                          <a:latin typeface="Cambria Math" panose="02040503050406030204" pitchFamily="18" charset="0"/>
                                        </a:rPr>
                                        <m:t>3</m:t>
                                      </m:r>
                                    </m:sub>
                                  </m:sSub>
                                  <m:r>
                                    <a:rPr lang="es-EC" sz="1600" i="0">
                                      <a:latin typeface="Cambria Math" panose="02040503050406030204" pitchFamily="18" charset="0"/>
                                    </a:rPr>
                                    <m:t>(</m:t>
                                  </m:r>
                                  <m:r>
                                    <a:rPr lang="es-EC" sz="1600" i="1">
                                      <a:latin typeface="Cambria Math" panose="02040503050406030204" pitchFamily="18" charset="0"/>
                                    </a:rPr>
                                    <m:t>𝑡</m:t>
                                  </m:r>
                                  <m:r>
                                    <a:rPr lang="es-EC" sz="1600" i="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𝑢</m:t>
                                      </m:r>
                                    </m:e>
                                    <m:sub>
                                      <m:r>
                                        <a:rPr lang="es-EC" sz="1600" i="0">
                                          <a:latin typeface="Cambria Math" panose="02040503050406030204" pitchFamily="18" charset="0"/>
                                        </a:rPr>
                                        <m:t>4</m:t>
                                      </m:r>
                                    </m:sub>
                                  </m:sSub>
                                  <m:r>
                                    <a:rPr lang="es-EC" sz="1600" i="0">
                                      <a:latin typeface="Cambria Math" panose="02040503050406030204" pitchFamily="18" charset="0"/>
                                    </a:rPr>
                                    <m:t>(</m:t>
                                  </m:r>
                                  <m:r>
                                    <a:rPr lang="es-EC" sz="1600" i="1">
                                      <a:latin typeface="Cambria Math" panose="02040503050406030204" pitchFamily="18" charset="0"/>
                                    </a:rPr>
                                    <m:t>𝑡</m:t>
                                  </m:r>
                                  <m:r>
                                    <a:rPr lang="es-EC" sz="1600" i="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𝑢</m:t>
                                      </m:r>
                                    </m:e>
                                    <m:sub>
                                      <m:r>
                                        <a:rPr lang="es-EC" sz="1600" i="0">
                                          <a:latin typeface="Cambria Math" panose="02040503050406030204" pitchFamily="18" charset="0"/>
                                        </a:rPr>
                                        <m:t>5</m:t>
                                      </m:r>
                                    </m:sub>
                                  </m:sSub>
                                  <m:r>
                                    <a:rPr lang="es-EC" sz="1600" i="0">
                                      <a:latin typeface="Cambria Math" panose="02040503050406030204" pitchFamily="18" charset="0"/>
                                    </a:rPr>
                                    <m:t>(</m:t>
                                  </m:r>
                                  <m:r>
                                    <a:rPr lang="es-EC" sz="1600" i="1">
                                      <a:latin typeface="Cambria Math" panose="02040503050406030204" pitchFamily="18" charset="0"/>
                                    </a:rPr>
                                    <m:t>𝑡</m:t>
                                  </m:r>
                                  <m:r>
                                    <a:rPr lang="es-EC" sz="1600" i="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𝑢</m:t>
                                      </m:r>
                                    </m:e>
                                    <m:sub>
                                      <m:r>
                                        <a:rPr lang="es-EC" sz="1600" i="0">
                                          <a:latin typeface="Cambria Math" panose="02040503050406030204" pitchFamily="18" charset="0"/>
                                        </a:rPr>
                                        <m:t>6</m:t>
                                      </m:r>
                                    </m:sub>
                                  </m:sSub>
                                  <m:r>
                                    <a:rPr lang="es-EC" sz="1600" i="0">
                                      <a:latin typeface="Cambria Math" panose="02040503050406030204" pitchFamily="18" charset="0"/>
                                    </a:rPr>
                                    <m:t>(</m:t>
                                  </m:r>
                                  <m:r>
                                    <a:rPr lang="es-EC" sz="1600" i="1">
                                      <a:latin typeface="Cambria Math" panose="02040503050406030204" pitchFamily="18" charset="0"/>
                                    </a:rPr>
                                    <m:t>𝑡</m:t>
                                  </m:r>
                                </m:e>
                              </m:d>
                            </m:e>
                          </m:d>
                        </m:e>
                        <m:sup>
                          <m:r>
                            <a:rPr lang="es-EC" sz="1600" i="1">
                              <a:latin typeface="Cambria Math" panose="02040503050406030204" pitchFamily="18" charset="0"/>
                            </a:rPr>
                            <m:t>𝑇</m:t>
                          </m:r>
                        </m:sup>
                      </m:sSup>
                    </m:oMath>
                  </m:oMathPara>
                </a14:m>
                <a:endParaRPr lang="es-EC" sz="1600" dirty="0"/>
              </a:p>
            </p:txBody>
          </p:sp>
        </mc:Choice>
        <mc:Fallback xmlns="">
          <p:sp>
            <p:nvSpPr>
              <p:cNvPr id="7" name="Rectángulo 6"/>
              <p:cNvSpPr>
                <a:spLocks noRot="1" noChangeAspect="1" noMove="1" noResize="1" noEditPoints="1" noAdjustHandles="1" noChangeArrowheads="1" noChangeShapeType="1" noTextEdit="1"/>
              </p:cNvSpPr>
              <p:nvPr/>
            </p:nvSpPr>
            <p:spPr>
              <a:xfrm>
                <a:off x="6388386" y="1704991"/>
                <a:ext cx="4325030" cy="338554"/>
              </a:xfrm>
              <a:prstGeom prst="rect">
                <a:avLst/>
              </a:prstGeom>
              <a:blipFill>
                <a:blip r:embed="rId5"/>
                <a:stretch>
                  <a:fillRect t="-107273" r="-5501" b="-176364"/>
                </a:stretch>
              </a:blipFill>
            </p:spPr>
            <p:txBody>
              <a:bodyPr/>
              <a:lstStyle/>
              <a:p>
                <a:r>
                  <a:rPr lang="es-EC">
                    <a:noFill/>
                  </a:rPr>
                  <a:t> </a:t>
                </a:r>
              </a:p>
            </p:txBody>
          </p:sp>
        </mc:Fallback>
      </mc:AlternateContent>
      <p:pic>
        <p:nvPicPr>
          <p:cNvPr id="10" name="Imagen 9"/>
          <p:cNvPicPr>
            <a:picLocks noChangeAspect="1"/>
          </p:cNvPicPr>
          <p:nvPr/>
        </p:nvPicPr>
        <p:blipFill>
          <a:blip r:embed="rId6"/>
          <a:stretch>
            <a:fillRect/>
          </a:stretch>
        </p:blipFill>
        <p:spPr>
          <a:xfrm>
            <a:off x="5790214" y="2183929"/>
            <a:ext cx="5476875" cy="1514475"/>
          </a:xfrm>
          <a:prstGeom prst="rect">
            <a:avLst/>
          </a:prstGeom>
        </p:spPr>
      </p:pic>
      <mc:AlternateContent xmlns:mc="http://schemas.openxmlformats.org/markup-compatibility/2006" xmlns:a14="http://schemas.microsoft.com/office/drawing/2010/main">
        <mc:Choice Requires="a14">
          <p:sp>
            <p:nvSpPr>
              <p:cNvPr id="11" name="Rectángulo 10"/>
              <p:cNvSpPr/>
              <p:nvPr/>
            </p:nvSpPr>
            <p:spPr>
              <a:xfrm>
                <a:off x="7747828" y="3794094"/>
                <a:ext cx="1561645" cy="3684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C" sz="1600" i="1">
                              <a:latin typeface="Cambria Math" panose="02040503050406030204" pitchFamily="18" charset="0"/>
                            </a:rPr>
                          </m:ctrlPr>
                        </m:accPr>
                        <m:e>
                          <m:r>
                            <a:rPr lang="es-EC" sz="1600" i="1">
                              <a:latin typeface="Cambria Math" panose="02040503050406030204" pitchFamily="18" charset="0"/>
                            </a:rPr>
                            <m:t>𝑢</m:t>
                          </m:r>
                        </m:e>
                      </m:acc>
                      <m:d>
                        <m:dPr>
                          <m:ctrlPr>
                            <a:rPr lang="es-EC" sz="1600" i="1">
                              <a:latin typeface="Cambria Math" panose="02040503050406030204" pitchFamily="18" charset="0"/>
                            </a:rPr>
                          </m:ctrlPr>
                        </m:dPr>
                        <m:e>
                          <m:r>
                            <a:rPr lang="es-EC" sz="1600" i="1">
                              <a:latin typeface="Cambria Math" panose="02040503050406030204" pitchFamily="18" charset="0"/>
                            </a:rPr>
                            <m:t>𝑡</m:t>
                          </m:r>
                        </m:e>
                      </m:d>
                      <m:r>
                        <a:rPr lang="es-EC" sz="1600" i="0">
                          <a:latin typeface="Cambria Math" panose="02040503050406030204" pitchFamily="18" charset="0"/>
                        </a:rPr>
                        <m:t>=</m:t>
                      </m:r>
                      <m:d>
                        <m:dPr>
                          <m:begChr m:val="["/>
                          <m:endChr m:val="]"/>
                          <m:ctrlPr>
                            <a:rPr lang="es-EC" sz="1600" i="1">
                              <a:latin typeface="Cambria Math" panose="02040503050406030204" pitchFamily="18" charset="0"/>
                            </a:rPr>
                          </m:ctrlPr>
                        </m:dPr>
                        <m:e>
                          <m:r>
                            <a:rPr lang="es-EC" sz="1600" i="1">
                              <a:latin typeface="Cambria Math" panose="02040503050406030204" pitchFamily="18" charset="0"/>
                            </a:rPr>
                            <m:t>𝑇</m:t>
                          </m:r>
                        </m:e>
                      </m:d>
                      <m:acc>
                        <m:accPr>
                          <m:chr m:val="⃗"/>
                          <m:ctrlPr>
                            <a:rPr lang="es-EC" sz="1600" i="1">
                              <a:latin typeface="Cambria Math" panose="02040503050406030204" pitchFamily="18" charset="0"/>
                            </a:rPr>
                          </m:ctrlPr>
                        </m:accPr>
                        <m:e>
                          <m:r>
                            <a:rPr lang="es-EC" sz="1600" i="1">
                              <a:latin typeface="Cambria Math" panose="02040503050406030204" pitchFamily="18" charset="0"/>
                            </a:rPr>
                            <m:t>𝑈</m:t>
                          </m:r>
                        </m:e>
                      </m:acc>
                      <m:d>
                        <m:dPr>
                          <m:ctrlPr>
                            <a:rPr lang="es-EC" sz="1600" i="1">
                              <a:latin typeface="Cambria Math" panose="02040503050406030204" pitchFamily="18" charset="0"/>
                            </a:rPr>
                          </m:ctrlPr>
                        </m:dPr>
                        <m:e>
                          <m:r>
                            <a:rPr lang="es-EC" sz="1600" i="1">
                              <a:latin typeface="Cambria Math" panose="02040503050406030204" pitchFamily="18" charset="0"/>
                            </a:rPr>
                            <m:t>𝑡</m:t>
                          </m:r>
                        </m:e>
                      </m:d>
                    </m:oMath>
                  </m:oMathPara>
                </a14:m>
                <a:endParaRPr lang="es-EC" sz="1600" dirty="0"/>
              </a:p>
            </p:txBody>
          </p:sp>
        </mc:Choice>
        <mc:Fallback xmlns="">
          <p:sp>
            <p:nvSpPr>
              <p:cNvPr id="11" name="Rectángulo 10"/>
              <p:cNvSpPr>
                <a:spLocks noRot="1" noChangeAspect="1" noMove="1" noResize="1" noEditPoints="1" noAdjustHandles="1" noChangeArrowheads="1" noChangeShapeType="1" noTextEdit="1"/>
              </p:cNvSpPr>
              <p:nvPr/>
            </p:nvSpPr>
            <p:spPr>
              <a:xfrm>
                <a:off x="7747828" y="3794094"/>
                <a:ext cx="1561645" cy="368499"/>
              </a:xfrm>
              <a:prstGeom prst="rect">
                <a:avLst/>
              </a:prstGeom>
              <a:blipFill>
                <a:blip r:embed="rId7"/>
                <a:stretch>
                  <a:fillRect/>
                </a:stretch>
              </a:blipFill>
            </p:spPr>
            <p:txBody>
              <a:bodyPr/>
              <a:lstStyle/>
              <a:p>
                <a:r>
                  <a:rPr lang="es-EC">
                    <a:noFill/>
                  </a:rPr>
                  <a:t> </a:t>
                </a:r>
              </a:p>
            </p:txBody>
          </p:sp>
        </mc:Fallback>
      </mc:AlternateContent>
      <p:pic>
        <p:nvPicPr>
          <p:cNvPr id="13" name="Imagen 12"/>
          <p:cNvPicPr>
            <a:picLocks noChangeAspect="1"/>
          </p:cNvPicPr>
          <p:nvPr/>
        </p:nvPicPr>
        <p:blipFill>
          <a:blip r:embed="rId8"/>
          <a:stretch>
            <a:fillRect/>
          </a:stretch>
        </p:blipFill>
        <p:spPr>
          <a:xfrm>
            <a:off x="6223600" y="5023083"/>
            <a:ext cx="4816186" cy="1572226"/>
          </a:xfrm>
          <a:prstGeom prst="rect">
            <a:avLst/>
          </a:prstGeom>
        </p:spPr>
      </p:pic>
      <p:sp>
        <p:nvSpPr>
          <p:cNvPr id="14" name="CuadroTexto 13"/>
          <p:cNvSpPr txBox="1"/>
          <p:nvPr/>
        </p:nvSpPr>
        <p:spPr>
          <a:xfrm>
            <a:off x="6309117" y="4325309"/>
            <a:ext cx="4570965" cy="646331"/>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spAutoFit/>
          </a:bodyPr>
          <a:lstStyle/>
          <a:p>
            <a:pPr algn="ctr"/>
            <a:r>
              <a:rPr lang="es-MX" dirty="0"/>
              <a:t>Matriz de transformación para un elemento de pórtico</a:t>
            </a:r>
            <a:endParaRPr lang="es-EC" dirty="0"/>
          </a:p>
        </p:txBody>
      </p:sp>
      <p:sp>
        <p:nvSpPr>
          <p:cNvPr id="15" name="CuadroTexto 14"/>
          <p:cNvSpPr txBox="1"/>
          <p:nvPr/>
        </p:nvSpPr>
        <p:spPr>
          <a:xfrm>
            <a:off x="6223600" y="819193"/>
            <a:ext cx="4742000" cy="369332"/>
          </a:xfrm>
          <a:prstGeom prst="rect">
            <a:avLst/>
          </a:prstGeom>
          <a:noFill/>
        </p:spPr>
        <p:txBody>
          <a:bodyPr wrap="square" rtlCol="0">
            <a:spAutoFit/>
          </a:bodyPr>
          <a:lstStyle/>
          <a:p>
            <a:r>
              <a:rPr lang="es-MX" dirty="0"/>
              <a:t>Vectores en coordenadas globales y locales:</a:t>
            </a:r>
            <a:endParaRPr lang="es-EC" dirty="0"/>
          </a:p>
        </p:txBody>
      </p:sp>
      <p:sp>
        <p:nvSpPr>
          <p:cNvPr id="16" name="Rectángulo: esquinas redondeadas 15"/>
          <p:cNvSpPr/>
          <p:nvPr/>
        </p:nvSpPr>
        <p:spPr>
          <a:xfrm>
            <a:off x="8247185" y="111645"/>
            <a:ext cx="2910064" cy="64423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b="1" dirty="0"/>
              <a:t>MODELAMIENTO MATEMÁTICO</a:t>
            </a:r>
            <a:endParaRPr lang="es-EC" b="1" dirty="0"/>
          </a:p>
        </p:txBody>
      </p:sp>
    </p:spTree>
    <p:extLst>
      <p:ext uri="{BB962C8B-B14F-4D97-AF65-F5344CB8AC3E}">
        <p14:creationId xmlns:p14="http://schemas.microsoft.com/office/powerpoint/2010/main" val="857600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072661" y="1301262"/>
            <a:ext cx="2875085"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dirty="0"/>
              <a:t>Ensamble de matrices</a:t>
            </a:r>
            <a:endParaRPr lang="es-EC" dirty="0"/>
          </a:p>
        </p:txBody>
      </p:sp>
      <p:sp>
        <p:nvSpPr>
          <p:cNvPr id="3" name="CuadroTexto 2"/>
          <p:cNvSpPr txBox="1"/>
          <p:nvPr/>
        </p:nvSpPr>
        <p:spPr>
          <a:xfrm>
            <a:off x="1389184" y="1794430"/>
            <a:ext cx="5389685" cy="369332"/>
          </a:xfrm>
          <a:prstGeom prst="rect">
            <a:avLst/>
          </a:prstGeom>
          <a:noFill/>
        </p:spPr>
        <p:txBody>
          <a:bodyPr wrap="square" rtlCol="0">
            <a:spAutoFit/>
          </a:bodyPr>
          <a:lstStyle/>
          <a:p>
            <a:pPr marL="285750" indent="-285750">
              <a:buFont typeface="Arial" panose="020B0604020202020204" pitchFamily="34" charset="0"/>
              <a:buChar char="•"/>
            </a:pPr>
            <a:r>
              <a:rPr lang="es-MX" dirty="0"/>
              <a:t>Método de expansión directa o llenado directo</a:t>
            </a:r>
            <a:endParaRPr lang="es-EC" dirty="0"/>
          </a:p>
        </p:txBody>
      </p:sp>
      <p:pic>
        <p:nvPicPr>
          <p:cNvPr id="5" name="Imagen 4"/>
          <p:cNvPicPr>
            <a:picLocks noChangeAspect="1"/>
          </p:cNvPicPr>
          <p:nvPr/>
        </p:nvPicPr>
        <p:blipFill>
          <a:blip r:embed="rId3"/>
          <a:stretch>
            <a:fillRect/>
          </a:stretch>
        </p:blipFill>
        <p:spPr>
          <a:xfrm>
            <a:off x="4464660" y="2341845"/>
            <a:ext cx="3641847" cy="4149761"/>
          </a:xfrm>
          <a:prstGeom prst="rect">
            <a:avLst/>
          </a:prstGeom>
        </p:spPr>
      </p:pic>
      <p:sp>
        <p:nvSpPr>
          <p:cNvPr id="7" name="Rectángulo: esquinas redondeadas 6"/>
          <p:cNvSpPr/>
          <p:nvPr/>
        </p:nvSpPr>
        <p:spPr>
          <a:xfrm>
            <a:off x="7728439" y="232165"/>
            <a:ext cx="3279530" cy="760595"/>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b="1" dirty="0"/>
              <a:t>MODELAMIENTO MATEMÁTICO</a:t>
            </a:r>
            <a:endParaRPr lang="es-EC" b="1" dirty="0"/>
          </a:p>
        </p:txBody>
      </p:sp>
    </p:spTree>
    <p:extLst>
      <p:ext uri="{BB962C8B-B14F-4D97-AF65-F5344CB8AC3E}">
        <p14:creationId xmlns:p14="http://schemas.microsoft.com/office/powerpoint/2010/main" val="628559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567362" y="1189704"/>
            <a:ext cx="3131088"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MX" dirty="0"/>
              <a:t>Planteamiento de matrices</a:t>
            </a:r>
            <a:endParaRPr lang="es-EC" dirty="0"/>
          </a:p>
        </p:txBody>
      </p:sp>
      <p:sp>
        <p:nvSpPr>
          <p:cNvPr id="3" name="CuadroTexto 2"/>
          <p:cNvSpPr txBox="1"/>
          <p:nvPr/>
        </p:nvSpPr>
        <p:spPr>
          <a:xfrm>
            <a:off x="787170" y="1812957"/>
            <a:ext cx="204395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MX" b="1" i="1" dirty="0"/>
              <a:t>Matriz de masa</a:t>
            </a:r>
            <a:endParaRPr lang="es-EC" b="1" i="1" dirty="0"/>
          </a:p>
        </p:txBody>
      </p:sp>
      <p:pic>
        <p:nvPicPr>
          <p:cNvPr id="5" name="Imagen 4"/>
          <p:cNvPicPr/>
          <p:nvPr/>
        </p:nvPicPr>
        <p:blipFill rotWithShape="1">
          <a:blip r:embed="rId3"/>
          <a:srcRect r="49489"/>
          <a:stretch/>
        </p:blipFill>
        <p:spPr bwMode="auto">
          <a:xfrm>
            <a:off x="4487666" y="469521"/>
            <a:ext cx="3208020" cy="1311275"/>
          </a:xfrm>
          <a:prstGeom prst="rect">
            <a:avLst/>
          </a:prstGeom>
          <a:noFill/>
          <a:ln>
            <a:solidFill>
              <a:schemeClr val="tx1"/>
            </a:solidFill>
          </a:ln>
          <a:extLst>
            <a:ext uri="{53640926-AAD7-44D8-BBD7-CCE9431645EC}">
              <a14:shadowObscured xmlns:a14="http://schemas.microsoft.com/office/drawing/2010/main"/>
            </a:ext>
          </a:extLst>
        </p:spPr>
      </p:pic>
      <p:pic>
        <p:nvPicPr>
          <p:cNvPr id="6" name="Imagen 5"/>
          <p:cNvPicPr/>
          <p:nvPr/>
        </p:nvPicPr>
        <p:blipFill rotWithShape="1">
          <a:blip r:embed="rId4"/>
          <a:srcRect r="49197"/>
          <a:stretch/>
        </p:blipFill>
        <p:spPr bwMode="auto">
          <a:xfrm>
            <a:off x="7895931" y="460570"/>
            <a:ext cx="3340783" cy="1333500"/>
          </a:xfrm>
          <a:prstGeom prst="rect">
            <a:avLst/>
          </a:prstGeom>
          <a:noFill/>
          <a:ln>
            <a:solidFill>
              <a:schemeClr val="tx1"/>
            </a:solid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7" name="Rectángulo 6"/>
              <p:cNvSpPr/>
              <p:nvPr/>
            </p:nvSpPr>
            <p:spPr>
              <a:xfrm>
                <a:off x="4994135" y="1853926"/>
                <a:ext cx="193450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𝑢</m:t>
                      </m:r>
                      <m:d>
                        <m:dPr>
                          <m:ctrlPr>
                            <a:rPr lang="es-EC" sz="1400" i="1">
                              <a:latin typeface="Cambria Math" panose="02040503050406030204" pitchFamily="18" charset="0"/>
                            </a:rPr>
                          </m:ctrlPr>
                        </m:dPr>
                        <m:e>
                          <m:r>
                            <a:rPr lang="es-EC" sz="1400" i="1">
                              <a:latin typeface="Cambria Math" panose="02040503050406030204" pitchFamily="18" charset="0"/>
                            </a:rPr>
                            <m:t>𝑥</m:t>
                          </m:r>
                          <m:r>
                            <a:rPr lang="es-EC" sz="1400" i="0">
                              <a:latin typeface="Cambria Math" panose="02040503050406030204" pitchFamily="18" charset="0"/>
                            </a:rPr>
                            <m:t>,</m:t>
                          </m:r>
                          <m:r>
                            <a:rPr lang="es-EC" sz="1400" i="1">
                              <a:latin typeface="Cambria Math" panose="02040503050406030204" pitchFamily="18" charset="0"/>
                            </a:rPr>
                            <m:t>𝑡</m:t>
                          </m:r>
                        </m:e>
                      </m:d>
                      <m:r>
                        <a:rPr lang="es-EC" sz="1400" i="0">
                          <a:latin typeface="Cambria Math" panose="02040503050406030204" pitchFamily="18" charset="0"/>
                        </a:rPr>
                        <m:t>=</m:t>
                      </m:r>
                      <m:r>
                        <a:rPr lang="es-EC" sz="1400" i="1">
                          <a:latin typeface="Cambria Math" panose="02040503050406030204" pitchFamily="18" charset="0"/>
                        </a:rPr>
                        <m:t>𝑎</m:t>
                      </m:r>
                      <m:d>
                        <m:dPr>
                          <m:ctrlPr>
                            <a:rPr lang="es-EC" sz="1400" i="1">
                              <a:latin typeface="Cambria Math" panose="02040503050406030204" pitchFamily="18" charset="0"/>
                            </a:rPr>
                          </m:ctrlPr>
                        </m:dPr>
                        <m:e>
                          <m:r>
                            <a:rPr lang="es-EC" sz="1400" i="1">
                              <a:latin typeface="Cambria Math" panose="02040503050406030204" pitchFamily="18" charset="0"/>
                            </a:rPr>
                            <m:t>𝑡</m:t>
                          </m:r>
                        </m:e>
                      </m:d>
                      <m:r>
                        <a:rPr lang="es-EC" sz="1400" i="0">
                          <a:latin typeface="Cambria Math" panose="02040503050406030204" pitchFamily="18" charset="0"/>
                        </a:rPr>
                        <m:t>+</m:t>
                      </m:r>
                      <m:r>
                        <a:rPr lang="es-EC" sz="1400" i="1">
                          <a:latin typeface="Cambria Math" panose="02040503050406030204" pitchFamily="18" charset="0"/>
                        </a:rPr>
                        <m:t>𝑏</m:t>
                      </m:r>
                      <m:r>
                        <a:rPr lang="es-EC" sz="1400" i="0">
                          <a:latin typeface="Cambria Math" panose="02040503050406030204" pitchFamily="18" charset="0"/>
                        </a:rPr>
                        <m:t>(</m:t>
                      </m:r>
                      <m:r>
                        <a:rPr lang="es-EC" sz="1400" i="1">
                          <a:latin typeface="Cambria Math" panose="02040503050406030204" pitchFamily="18" charset="0"/>
                        </a:rPr>
                        <m:t>𝑡</m:t>
                      </m:r>
                      <m:r>
                        <a:rPr lang="es-EC" sz="1400" i="0">
                          <a:latin typeface="Cambria Math" panose="02040503050406030204" pitchFamily="18" charset="0"/>
                        </a:rPr>
                        <m:t>)</m:t>
                      </m:r>
                      <m:r>
                        <a:rPr lang="es-EC" sz="1400" i="1">
                          <a:latin typeface="Cambria Math" panose="02040503050406030204" pitchFamily="18" charset="0"/>
                        </a:rPr>
                        <m:t>𝑥</m:t>
                      </m:r>
                    </m:oMath>
                  </m:oMathPara>
                </a14:m>
                <a:endParaRPr lang="es-EC" sz="1400" dirty="0"/>
              </a:p>
            </p:txBody>
          </p:sp>
        </mc:Choice>
        <mc:Fallback xmlns="">
          <p:sp>
            <p:nvSpPr>
              <p:cNvPr id="7" name="Rectángulo 6"/>
              <p:cNvSpPr>
                <a:spLocks noRot="1" noChangeAspect="1" noMove="1" noResize="1" noEditPoints="1" noAdjustHandles="1" noChangeArrowheads="1" noChangeShapeType="1" noTextEdit="1"/>
              </p:cNvSpPr>
              <p:nvPr/>
            </p:nvSpPr>
            <p:spPr>
              <a:xfrm>
                <a:off x="4994135" y="1853926"/>
                <a:ext cx="1934504" cy="307777"/>
              </a:xfrm>
              <a:prstGeom prst="rect">
                <a:avLst/>
              </a:prstGeom>
              <a:blipFill>
                <a:blip r:embed="rId5"/>
                <a:stretch>
                  <a:fillRect b="-980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4827835" y="2234833"/>
                <a:ext cx="2459328" cy="6142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𝑇</m:t>
                      </m:r>
                      <m:d>
                        <m:dPr>
                          <m:ctrlPr>
                            <a:rPr lang="es-EC" sz="1400" i="1">
                              <a:latin typeface="Cambria Math" panose="02040503050406030204" pitchFamily="18" charset="0"/>
                            </a:rPr>
                          </m:ctrlPr>
                        </m:dPr>
                        <m:e>
                          <m:r>
                            <a:rPr lang="es-EC" sz="1400" i="1">
                              <a:latin typeface="Cambria Math" panose="02040503050406030204" pitchFamily="18" charset="0"/>
                            </a:rPr>
                            <m:t>𝑡</m:t>
                          </m:r>
                        </m:e>
                      </m:d>
                      <m:r>
                        <a:rPr lang="es-EC" sz="1400" i="0">
                          <a:latin typeface="Cambria Math" panose="02040503050406030204" pitchFamily="18" charset="0"/>
                        </a:rPr>
                        <m:t>=</m:t>
                      </m:r>
                      <m:f>
                        <m:fPr>
                          <m:ctrlPr>
                            <a:rPr lang="es-EC" sz="1400" i="1">
                              <a:latin typeface="Cambria Math" panose="02040503050406030204" pitchFamily="18" charset="0"/>
                            </a:rPr>
                          </m:ctrlPr>
                        </m:fPr>
                        <m:num>
                          <m:r>
                            <a:rPr lang="es-EC" sz="1400" i="0">
                              <a:latin typeface="Cambria Math" panose="02040503050406030204" pitchFamily="18" charset="0"/>
                            </a:rPr>
                            <m:t>1</m:t>
                          </m:r>
                        </m:num>
                        <m:den>
                          <m:r>
                            <a:rPr lang="es-EC" sz="1400" i="0">
                              <a:latin typeface="Cambria Math" panose="02040503050406030204" pitchFamily="18" charset="0"/>
                            </a:rPr>
                            <m:t>2</m:t>
                          </m:r>
                        </m:den>
                      </m:f>
                      <m:nary>
                        <m:naryPr>
                          <m:limLoc m:val="subSup"/>
                          <m:ctrlPr>
                            <a:rPr lang="es-EC" sz="1400" i="1">
                              <a:latin typeface="Cambria Math" panose="02040503050406030204" pitchFamily="18" charset="0"/>
                            </a:rPr>
                          </m:ctrlPr>
                        </m:naryPr>
                        <m:sub>
                          <m:r>
                            <a:rPr lang="es-EC" sz="1400" i="0">
                              <a:latin typeface="Cambria Math" panose="02040503050406030204" pitchFamily="18" charset="0"/>
                            </a:rPr>
                            <m:t>0</m:t>
                          </m:r>
                        </m:sub>
                        <m:sup>
                          <m:r>
                            <a:rPr lang="es-EC" sz="1400" i="1">
                              <a:latin typeface="Cambria Math" panose="02040503050406030204" pitchFamily="18" charset="0"/>
                            </a:rPr>
                            <m:t>𝑙</m:t>
                          </m:r>
                        </m:sup>
                        <m:e>
                          <m:r>
                            <a:rPr lang="es-EC" sz="1400" i="1">
                              <a:latin typeface="Cambria Math" panose="02040503050406030204" pitchFamily="18" charset="0"/>
                            </a:rPr>
                            <m:t>𝜌</m:t>
                          </m:r>
                          <m:r>
                            <a:rPr lang="es-EC" sz="1400" i="1">
                              <a:latin typeface="Cambria Math" panose="02040503050406030204" pitchFamily="18" charset="0"/>
                            </a:rPr>
                            <m:t>𝐴</m:t>
                          </m:r>
                          <m:sSup>
                            <m:sSupPr>
                              <m:ctrlPr>
                                <a:rPr lang="es-EC" sz="1400" i="1">
                                  <a:latin typeface="Cambria Math" panose="02040503050406030204" pitchFamily="18" charset="0"/>
                                </a:rPr>
                              </m:ctrlPr>
                            </m:sSupPr>
                            <m:e>
                              <m:d>
                                <m:dPr>
                                  <m:begChr m:val="["/>
                                  <m:endChr m:val="]"/>
                                  <m:ctrlPr>
                                    <a:rPr lang="es-EC" sz="1400" i="1">
                                      <a:latin typeface="Cambria Math" panose="02040503050406030204" pitchFamily="18" charset="0"/>
                                    </a:rPr>
                                  </m:ctrlPr>
                                </m:dPr>
                                <m:e>
                                  <m:f>
                                    <m:fPr>
                                      <m:ctrlPr>
                                        <a:rPr lang="es-EC" sz="1400" i="1">
                                          <a:latin typeface="Cambria Math" panose="02040503050406030204" pitchFamily="18" charset="0"/>
                                        </a:rPr>
                                      </m:ctrlPr>
                                    </m:fPr>
                                    <m:num>
                                      <m:r>
                                        <a:rPr lang="es-EC" sz="1400" i="0">
                                          <a:latin typeface="Cambria Math" panose="02040503050406030204" pitchFamily="18" charset="0"/>
                                        </a:rPr>
                                        <m:t>𝜕</m:t>
                                      </m:r>
                                      <m:r>
                                        <a:rPr lang="es-EC" sz="1400" i="1">
                                          <a:latin typeface="Cambria Math" panose="02040503050406030204" pitchFamily="18" charset="0"/>
                                        </a:rPr>
                                        <m:t>𝑢</m:t>
                                      </m:r>
                                      <m:d>
                                        <m:dPr>
                                          <m:ctrlPr>
                                            <a:rPr lang="es-EC" sz="1400" i="1">
                                              <a:latin typeface="Cambria Math" panose="02040503050406030204" pitchFamily="18" charset="0"/>
                                            </a:rPr>
                                          </m:ctrlPr>
                                        </m:dPr>
                                        <m:e>
                                          <m:r>
                                            <a:rPr lang="es-EC" sz="1400" i="1">
                                              <a:latin typeface="Cambria Math" panose="02040503050406030204" pitchFamily="18" charset="0"/>
                                            </a:rPr>
                                            <m:t>𝑥</m:t>
                                          </m:r>
                                          <m:r>
                                            <a:rPr lang="es-EC" sz="1400" i="0">
                                              <a:latin typeface="Cambria Math" panose="02040503050406030204" pitchFamily="18" charset="0"/>
                                            </a:rPr>
                                            <m:t>,</m:t>
                                          </m:r>
                                          <m:r>
                                            <a:rPr lang="es-EC" sz="1400" i="1">
                                              <a:latin typeface="Cambria Math" panose="02040503050406030204" pitchFamily="18" charset="0"/>
                                            </a:rPr>
                                            <m:t>𝑡</m:t>
                                          </m:r>
                                        </m:e>
                                      </m:d>
                                    </m:num>
                                    <m:den>
                                      <m:r>
                                        <a:rPr lang="es-EC" sz="1400" i="0">
                                          <a:latin typeface="Cambria Math" panose="02040503050406030204" pitchFamily="18" charset="0"/>
                                        </a:rPr>
                                        <m:t>𝜕</m:t>
                                      </m:r>
                                      <m:r>
                                        <a:rPr lang="es-EC" sz="1400" i="1">
                                          <a:latin typeface="Cambria Math" panose="02040503050406030204" pitchFamily="18" charset="0"/>
                                        </a:rPr>
                                        <m:t>𝑡</m:t>
                                      </m:r>
                                    </m:den>
                                  </m:f>
                                </m:e>
                              </m:d>
                            </m:e>
                            <m:sup>
                              <m:r>
                                <a:rPr lang="es-EC" sz="1400" i="0">
                                  <a:latin typeface="Cambria Math" panose="02040503050406030204" pitchFamily="18" charset="0"/>
                                </a:rPr>
                                <m:t>2</m:t>
                              </m:r>
                            </m:sup>
                          </m:sSup>
                          <m:r>
                            <a:rPr lang="es-EC" sz="1400" i="1">
                              <a:latin typeface="Cambria Math" panose="02040503050406030204" pitchFamily="18" charset="0"/>
                            </a:rPr>
                            <m:t>𝑑𝑥</m:t>
                          </m:r>
                        </m:e>
                      </m:nary>
                    </m:oMath>
                  </m:oMathPara>
                </a14:m>
                <a:endParaRPr lang="es-EC" sz="1400" dirty="0"/>
              </a:p>
            </p:txBody>
          </p:sp>
        </mc:Choice>
        <mc:Fallback xmlns="">
          <p:sp>
            <p:nvSpPr>
              <p:cNvPr id="8" name="Rectángulo 7"/>
              <p:cNvSpPr>
                <a:spLocks noRot="1" noChangeAspect="1" noMove="1" noResize="1" noEditPoints="1" noAdjustHandles="1" noChangeArrowheads="1" noChangeShapeType="1" noTextEdit="1"/>
              </p:cNvSpPr>
              <p:nvPr/>
            </p:nvSpPr>
            <p:spPr>
              <a:xfrm>
                <a:off x="4827835" y="2234833"/>
                <a:ext cx="2459328" cy="614271"/>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5100596" y="2963661"/>
                <a:ext cx="1564274" cy="5013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sz="1400" i="1">
                              <a:latin typeface="Cambria Math" panose="02040503050406030204" pitchFamily="18" charset="0"/>
                            </a:rPr>
                          </m:ctrlPr>
                        </m:dPr>
                        <m:e>
                          <m:r>
                            <a:rPr lang="es-EC" sz="1400" i="1">
                              <a:latin typeface="Cambria Math" panose="02040503050406030204" pitchFamily="18" charset="0"/>
                            </a:rPr>
                            <m:t>𝑚</m:t>
                          </m:r>
                        </m:e>
                      </m:d>
                      <m:r>
                        <a:rPr lang="es-EC" sz="1400" i="0">
                          <a:latin typeface="Cambria Math" panose="02040503050406030204" pitchFamily="18" charset="0"/>
                        </a:rPr>
                        <m:t>=</m:t>
                      </m:r>
                      <m:f>
                        <m:fPr>
                          <m:ctrlPr>
                            <a:rPr lang="es-EC" sz="1400" i="1">
                              <a:latin typeface="Cambria Math" panose="02040503050406030204" pitchFamily="18" charset="0"/>
                            </a:rPr>
                          </m:ctrlPr>
                        </m:fPr>
                        <m:num>
                          <m:r>
                            <a:rPr lang="es-EC" sz="1400" i="1">
                              <a:latin typeface="Cambria Math" panose="02040503050406030204" pitchFamily="18" charset="0"/>
                            </a:rPr>
                            <m:t>𝜌</m:t>
                          </m:r>
                          <m:r>
                            <a:rPr lang="es-EC" sz="1400" i="1">
                              <a:latin typeface="Cambria Math" panose="02040503050406030204" pitchFamily="18" charset="0"/>
                            </a:rPr>
                            <m:t>𝐴𝑙</m:t>
                          </m:r>
                        </m:num>
                        <m:den>
                          <m:r>
                            <a:rPr lang="es-EC" sz="1400" i="0">
                              <a:latin typeface="Cambria Math" panose="02040503050406030204" pitchFamily="18" charset="0"/>
                            </a:rPr>
                            <m:t>6</m:t>
                          </m:r>
                        </m:den>
                      </m:f>
                      <m:d>
                        <m:dPr>
                          <m:begChr m:val="["/>
                          <m:endChr m:val="]"/>
                          <m:ctrlPr>
                            <a:rPr lang="es-EC" sz="1400" i="1">
                              <a:latin typeface="Cambria Math" panose="02040503050406030204" pitchFamily="18" charset="0"/>
                            </a:rPr>
                          </m:ctrlPr>
                        </m:dPr>
                        <m:e>
                          <m:m>
                            <m:mPr>
                              <m:plcHide m:val="on"/>
                              <m:mcs>
                                <m:mc>
                                  <m:mcPr>
                                    <m:count m:val="2"/>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2</m:t>
                                </m:r>
                              </m:e>
                              <m:e>
                                <m:r>
                                  <a:rPr lang="es-EC" sz="1400" i="0">
                                    <a:latin typeface="Cambria Math" panose="02040503050406030204" pitchFamily="18" charset="0"/>
                                  </a:rPr>
                                  <m:t>1</m:t>
                                </m:r>
                              </m:e>
                            </m:mr>
                            <m:mr>
                              <m:e>
                                <m:r>
                                  <a:rPr lang="es-EC" sz="1400" i="0">
                                    <a:latin typeface="Cambria Math" panose="02040503050406030204" pitchFamily="18" charset="0"/>
                                  </a:rPr>
                                  <m:t>1</m:t>
                                </m:r>
                              </m:e>
                              <m:e>
                                <m:r>
                                  <a:rPr lang="es-EC" sz="1400" i="0">
                                    <a:latin typeface="Cambria Math" panose="02040503050406030204" pitchFamily="18" charset="0"/>
                                  </a:rPr>
                                  <m:t>2</m:t>
                                </m:r>
                              </m:e>
                            </m:mr>
                          </m:m>
                        </m:e>
                      </m:d>
                    </m:oMath>
                  </m:oMathPara>
                </a14:m>
                <a:endParaRPr lang="es-EC" sz="1400" dirty="0"/>
              </a:p>
            </p:txBody>
          </p:sp>
        </mc:Choice>
        <mc:Fallback xmlns="">
          <p:sp>
            <p:nvSpPr>
              <p:cNvPr id="9" name="Rectángulo 8"/>
              <p:cNvSpPr>
                <a:spLocks noRot="1" noChangeAspect="1" noMove="1" noResize="1" noEditPoints="1" noAdjustHandles="1" noChangeArrowheads="1" noChangeShapeType="1" noTextEdit="1"/>
              </p:cNvSpPr>
              <p:nvPr/>
            </p:nvSpPr>
            <p:spPr>
              <a:xfrm>
                <a:off x="5100596" y="2963661"/>
                <a:ext cx="1564274" cy="501356"/>
              </a:xfrm>
              <a:prstGeom prst="rect">
                <a:avLst/>
              </a:prstGeom>
              <a:blipFill>
                <a:blip r:embed="rId7"/>
                <a:stretch>
                  <a:fillRect b="-243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7816354" y="1850835"/>
                <a:ext cx="3420360"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𝑤</m:t>
                      </m:r>
                      <m:d>
                        <m:dPr>
                          <m:ctrlPr>
                            <a:rPr lang="es-EC" sz="1400" i="1">
                              <a:latin typeface="Cambria Math" panose="02040503050406030204" pitchFamily="18" charset="0"/>
                            </a:rPr>
                          </m:ctrlPr>
                        </m:dPr>
                        <m:e>
                          <m:r>
                            <a:rPr lang="es-EC" sz="1400" i="1">
                              <a:latin typeface="Cambria Math" panose="02040503050406030204" pitchFamily="18" charset="0"/>
                            </a:rPr>
                            <m:t>𝑥</m:t>
                          </m:r>
                          <m:r>
                            <a:rPr lang="es-EC" sz="1400" i="0">
                              <a:latin typeface="Cambria Math" panose="02040503050406030204" pitchFamily="18" charset="0"/>
                            </a:rPr>
                            <m:t>,</m:t>
                          </m:r>
                          <m:r>
                            <a:rPr lang="es-EC" sz="1400" i="1">
                              <a:latin typeface="Cambria Math" panose="02040503050406030204" pitchFamily="18" charset="0"/>
                            </a:rPr>
                            <m:t>𝑡</m:t>
                          </m:r>
                        </m:e>
                      </m:d>
                      <m:r>
                        <a:rPr lang="es-EC" sz="1400" i="0">
                          <a:latin typeface="Cambria Math" panose="02040503050406030204" pitchFamily="18" charset="0"/>
                        </a:rPr>
                        <m:t>=</m:t>
                      </m:r>
                      <m:r>
                        <a:rPr lang="es-EC" sz="1400" i="1">
                          <a:latin typeface="Cambria Math" panose="02040503050406030204" pitchFamily="18" charset="0"/>
                        </a:rPr>
                        <m:t>𝑎</m:t>
                      </m:r>
                      <m:d>
                        <m:dPr>
                          <m:ctrlPr>
                            <a:rPr lang="es-EC" sz="1400" i="1">
                              <a:latin typeface="Cambria Math" panose="02040503050406030204" pitchFamily="18" charset="0"/>
                            </a:rPr>
                          </m:ctrlPr>
                        </m:dPr>
                        <m:e>
                          <m:r>
                            <a:rPr lang="es-EC" sz="1400" i="1">
                              <a:latin typeface="Cambria Math" panose="02040503050406030204" pitchFamily="18" charset="0"/>
                            </a:rPr>
                            <m:t>𝑡</m:t>
                          </m:r>
                        </m:e>
                      </m:d>
                      <m:r>
                        <a:rPr lang="es-EC" sz="1400" i="0">
                          <a:latin typeface="Cambria Math" panose="02040503050406030204" pitchFamily="18" charset="0"/>
                        </a:rPr>
                        <m:t>+</m:t>
                      </m:r>
                      <m:r>
                        <a:rPr lang="es-EC" sz="1400" i="1">
                          <a:latin typeface="Cambria Math" panose="02040503050406030204" pitchFamily="18" charset="0"/>
                        </a:rPr>
                        <m:t>𝑏</m:t>
                      </m:r>
                      <m:d>
                        <m:dPr>
                          <m:ctrlPr>
                            <a:rPr lang="es-EC" sz="1400" i="1">
                              <a:latin typeface="Cambria Math" panose="02040503050406030204" pitchFamily="18" charset="0"/>
                            </a:rPr>
                          </m:ctrlPr>
                        </m:dPr>
                        <m:e>
                          <m:r>
                            <a:rPr lang="es-EC" sz="1400" i="1">
                              <a:latin typeface="Cambria Math" panose="02040503050406030204" pitchFamily="18" charset="0"/>
                            </a:rPr>
                            <m:t>𝑡</m:t>
                          </m:r>
                        </m:e>
                      </m:d>
                      <m:r>
                        <a:rPr lang="es-EC" sz="1400" i="1">
                          <a:latin typeface="Cambria Math" panose="02040503050406030204" pitchFamily="18" charset="0"/>
                        </a:rPr>
                        <m:t>𝑥</m:t>
                      </m:r>
                      <m:r>
                        <a:rPr lang="es-EC" sz="1400" i="0">
                          <a:latin typeface="Cambria Math" panose="02040503050406030204" pitchFamily="18" charset="0"/>
                        </a:rPr>
                        <m:t>+</m:t>
                      </m:r>
                      <m:r>
                        <a:rPr lang="es-EC" sz="1400" i="1">
                          <a:latin typeface="Cambria Math" panose="02040503050406030204" pitchFamily="18" charset="0"/>
                        </a:rPr>
                        <m:t>𝑐</m:t>
                      </m:r>
                      <m:d>
                        <m:dPr>
                          <m:ctrlPr>
                            <a:rPr lang="es-EC" sz="1400" i="1">
                              <a:latin typeface="Cambria Math" panose="02040503050406030204" pitchFamily="18" charset="0"/>
                            </a:rPr>
                          </m:ctrlPr>
                        </m:dPr>
                        <m:e>
                          <m:r>
                            <a:rPr lang="es-EC" sz="1400" i="1">
                              <a:latin typeface="Cambria Math" panose="02040503050406030204" pitchFamily="18" charset="0"/>
                            </a:rPr>
                            <m:t>𝑡</m:t>
                          </m:r>
                        </m:e>
                      </m:d>
                      <m:sSup>
                        <m:sSupPr>
                          <m:ctrlPr>
                            <a:rPr lang="es-EC" sz="1400" i="1">
                              <a:latin typeface="Cambria Math" panose="02040503050406030204" pitchFamily="18" charset="0"/>
                            </a:rPr>
                          </m:ctrlPr>
                        </m:sSupPr>
                        <m:e>
                          <m:r>
                            <a:rPr lang="es-EC" sz="1400" i="1">
                              <a:latin typeface="Cambria Math" panose="02040503050406030204" pitchFamily="18" charset="0"/>
                            </a:rPr>
                            <m:t>𝑥</m:t>
                          </m:r>
                        </m:e>
                        <m:sup>
                          <m:r>
                            <a:rPr lang="es-EC" sz="1400" i="0">
                              <a:latin typeface="Cambria Math" panose="02040503050406030204" pitchFamily="18" charset="0"/>
                            </a:rPr>
                            <m:t>2</m:t>
                          </m:r>
                        </m:sup>
                      </m:sSup>
                      <m:r>
                        <a:rPr lang="es-EC" sz="1400" i="0">
                          <a:latin typeface="Cambria Math" panose="02040503050406030204" pitchFamily="18" charset="0"/>
                        </a:rPr>
                        <m:t>+</m:t>
                      </m:r>
                      <m:r>
                        <a:rPr lang="es-EC" sz="1400" i="1">
                          <a:latin typeface="Cambria Math" panose="02040503050406030204" pitchFamily="18" charset="0"/>
                        </a:rPr>
                        <m:t>𝑑</m:t>
                      </m:r>
                      <m:d>
                        <m:dPr>
                          <m:ctrlPr>
                            <a:rPr lang="es-EC" sz="1400" i="1">
                              <a:latin typeface="Cambria Math" panose="02040503050406030204" pitchFamily="18" charset="0"/>
                            </a:rPr>
                          </m:ctrlPr>
                        </m:dPr>
                        <m:e>
                          <m:r>
                            <a:rPr lang="es-EC" sz="1400" i="1">
                              <a:latin typeface="Cambria Math" panose="02040503050406030204" pitchFamily="18" charset="0"/>
                            </a:rPr>
                            <m:t>𝑡</m:t>
                          </m:r>
                        </m:e>
                      </m:d>
                      <m:sSup>
                        <m:sSupPr>
                          <m:ctrlPr>
                            <a:rPr lang="es-EC" sz="1400" i="1">
                              <a:latin typeface="Cambria Math" panose="02040503050406030204" pitchFamily="18" charset="0"/>
                            </a:rPr>
                          </m:ctrlPr>
                        </m:sSupPr>
                        <m:e>
                          <m:r>
                            <a:rPr lang="es-EC" sz="1400" i="1">
                              <a:latin typeface="Cambria Math" panose="02040503050406030204" pitchFamily="18" charset="0"/>
                            </a:rPr>
                            <m:t>𝑥</m:t>
                          </m:r>
                        </m:e>
                        <m:sup>
                          <m:r>
                            <a:rPr lang="es-EC" sz="1400" i="0">
                              <a:latin typeface="Cambria Math" panose="02040503050406030204" pitchFamily="18" charset="0"/>
                            </a:rPr>
                            <m:t>3</m:t>
                          </m:r>
                        </m:sup>
                      </m:sSup>
                    </m:oMath>
                  </m:oMathPara>
                </a14:m>
                <a:endParaRPr lang="es-EC" sz="1400" dirty="0"/>
              </a:p>
            </p:txBody>
          </p:sp>
        </mc:Choice>
        <mc:Fallback xmlns="">
          <p:sp>
            <p:nvSpPr>
              <p:cNvPr id="10" name="Rectángulo 9"/>
              <p:cNvSpPr>
                <a:spLocks noRot="1" noChangeAspect="1" noMove="1" noResize="1" noEditPoints="1" noAdjustHandles="1" noChangeArrowheads="1" noChangeShapeType="1" noTextEdit="1"/>
              </p:cNvSpPr>
              <p:nvPr/>
            </p:nvSpPr>
            <p:spPr>
              <a:xfrm>
                <a:off x="7816354" y="1850835"/>
                <a:ext cx="3420360" cy="307777"/>
              </a:xfrm>
              <a:prstGeom prst="rect">
                <a:avLst/>
              </a:prstGeom>
              <a:blipFill>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8189372" y="2226978"/>
                <a:ext cx="2490489" cy="6142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𝑇</m:t>
                      </m:r>
                      <m:d>
                        <m:dPr>
                          <m:ctrlPr>
                            <a:rPr lang="es-EC" sz="1400" i="1">
                              <a:latin typeface="Cambria Math" panose="02040503050406030204" pitchFamily="18" charset="0"/>
                            </a:rPr>
                          </m:ctrlPr>
                        </m:dPr>
                        <m:e>
                          <m:r>
                            <a:rPr lang="es-EC" sz="1400" i="1">
                              <a:latin typeface="Cambria Math" panose="02040503050406030204" pitchFamily="18" charset="0"/>
                            </a:rPr>
                            <m:t>𝑡</m:t>
                          </m:r>
                        </m:e>
                      </m:d>
                      <m:r>
                        <a:rPr lang="es-EC" sz="1400" i="0">
                          <a:latin typeface="Cambria Math" panose="02040503050406030204" pitchFamily="18" charset="0"/>
                        </a:rPr>
                        <m:t>=</m:t>
                      </m:r>
                      <m:f>
                        <m:fPr>
                          <m:ctrlPr>
                            <a:rPr lang="es-EC" sz="1400" i="1">
                              <a:latin typeface="Cambria Math" panose="02040503050406030204" pitchFamily="18" charset="0"/>
                            </a:rPr>
                          </m:ctrlPr>
                        </m:fPr>
                        <m:num>
                          <m:r>
                            <a:rPr lang="es-EC" sz="1400" i="0">
                              <a:latin typeface="Cambria Math" panose="02040503050406030204" pitchFamily="18" charset="0"/>
                            </a:rPr>
                            <m:t>1</m:t>
                          </m:r>
                        </m:num>
                        <m:den>
                          <m:r>
                            <a:rPr lang="es-EC" sz="1400" i="0">
                              <a:latin typeface="Cambria Math" panose="02040503050406030204" pitchFamily="18" charset="0"/>
                            </a:rPr>
                            <m:t>2</m:t>
                          </m:r>
                        </m:den>
                      </m:f>
                      <m:nary>
                        <m:naryPr>
                          <m:limLoc m:val="subSup"/>
                          <m:ctrlPr>
                            <a:rPr lang="es-EC" sz="1400" i="1">
                              <a:latin typeface="Cambria Math" panose="02040503050406030204" pitchFamily="18" charset="0"/>
                            </a:rPr>
                          </m:ctrlPr>
                        </m:naryPr>
                        <m:sub>
                          <m:r>
                            <a:rPr lang="es-EC" sz="1400" i="0">
                              <a:latin typeface="Cambria Math" panose="02040503050406030204" pitchFamily="18" charset="0"/>
                            </a:rPr>
                            <m:t>0</m:t>
                          </m:r>
                        </m:sub>
                        <m:sup>
                          <m:r>
                            <a:rPr lang="es-EC" sz="1400" i="1">
                              <a:latin typeface="Cambria Math" panose="02040503050406030204" pitchFamily="18" charset="0"/>
                            </a:rPr>
                            <m:t>𝑙</m:t>
                          </m:r>
                        </m:sup>
                        <m:e>
                          <m:r>
                            <a:rPr lang="es-EC" sz="1400" i="1">
                              <a:latin typeface="Cambria Math" panose="02040503050406030204" pitchFamily="18" charset="0"/>
                            </a:rPr>
                            <m:t>𝜌</m:t>
                          </m:r>
                          <m:r>
                            <a:rPr lang="es-EC" sz="1400" i="1">
                              <a:latin typeface="Cambria Math" panose="02040503050406030204" pitchFamily="18" charset="0"/>
                            </a:rPr>
                            <m:t>𝐴</m:t>
                          </m:r>
                          <m:sSup>
                            <m:sSupPr>
                              <m:ctrlPr>
                                <a:rPr lang="es-EC" sz="1400" i="1">
                                  <a:latin typeface="Cambria Math" panose="02040503050406030204" pitchFamily="18" charset="0"/>
                                </a:rPr>
                              </m:ctrlPr>
                            </m:sSupPr>
                            <m:e>
                              <m:d>
                                <m:dPr>
                                  <m:begChr m:val="["/>
                                  <m:endChr m:val="]"/>
                                  <m:ctrlPr>
                                    <a:rPr lang="es-EC" sz="1400" i="1">
                                      <a:latin typeface="Cambria Math" panose="02040503050406030204" pitchFamily="18" charset="0"/>
                                    </a:rPr>
                                  </m:ctrlPr>
                                </m:dPr>
                                <m:e>
                                  <m:f>
                                    <m:fPr>
                                      <m:ctrlPr>
                                        <a:rPr lang="es-EC" sz="1400" i="1">
                                          <a:latin typeface="Cambria Math" panose="02040503050406030204" pitchFamily="18" charset="0"/>
                                        </a:rPr>
                                      </m:ctrlPr>
                                    </m:fPr>
                                    <m:num>
                                      <m:r>
                                        <a:rPr lang="es-EC" sz="1400" i="0">
                                          <a:latin typeface="Cambria Math" panose="02040503050406030204" pitchFamily="18" charset="0"/>
                                        </a:rPr>
                                        <m:t>𝜕</m:t>
                                      </m:r>
                                      <m:r>
                                        <a:rPr lang="es-EC" sz="1400" i="1">
                                          <a:latin typeface="Cambria Math" panose="02040503050406030204" pitchFamily="18" charset="0"/>
                                        </a:rPr>
                                        <m:t>𝑤</m:t>
                                      </m:r>
                                      <m:d>
                                        <m:dPr>
                                          <m:ctrlPr>
                                            <a:rPr lang="es-EC" sz="1400" i="1">
                                              <a:latin typeface="Cambria Math" panose="02040503050406030204" pitchFamily="18" charset="0"/>
                                            </a:rPr>
                                          </m:ctrlPr>
                                        </m:dPr>
                                        <m:e>
                                          <m:r>
                                            <a:rPr lang="es-EC" sz="1400" i="1">
                                              <a:latin typeface="Cambria Math" panose="02040503050406030204" pitchFamily="18" charset="0"/>
                                            </a:rPr>
                                            <m:t>𝑥</m:t>
                                          </m:r>
                                          <m:r>
                                            <a:rPr lang="es-EC" sz="1400" i="0">
                                              <a:latin typeface="Cambria Math" panose="02040503050406030204" pitchFamily="18" charset="0"/>
                                            </a:rPr>
                                            <m:t>,</m:t>
                                          </m:r>
                                          <m:r>
                                            <a:rPr lang="es-EC" sz="1400" i="1">
                                              <a:latin typeface="Cambria Math" panose="02040503050406030204" pitchFamily="18" charset="0"/>
                                            </a:rPr>
                                            <m:t>𝑡</m:t>
                                          </m:r>
                                        </m:e>
                                      </m:d>
                                    </m:num>
                                    <m:den>
                                      <m:r>
                                        <a:rPr lang="es-EC" sz="1400" i="0">
                                          <a:latin typeface="Cambria Math" panose="02040503050406030204" pitchFamily="18" charset="0"/>
                                        </a:rPr>
                                        <m:t>𝜕</m:t>
                                      </m:r>
                                      <m:r>
                                        <a:rPr lang="es-EC" sz="1400" i="1">
                                          <a:latin typeface="Cambria Math" panose="02040503050406030204" pitchFamily="18" charset="0"/>
                                        </a:rPr>
                                        <m:t>𝑡</m:t>
                                      </m:r>
                                    </m:den>
                                  </m:f>
                                </m:e>
                              </m:d>
                            </m:e>
                            <m:sup>
                              <m:r>
                                <a:rPr lang="es-EC" sz="1400" i="0">
                                  <a:latin typeface="Cambria Math" panose="02040503050406030204" pitchFamily="18" charset="0"/>
                                </a:rPr>
                                <m:t>2</m:t>
                              </m:r>
                            </m:sup>
                          </m:sSup>
                          <m:r>
                            <a:rPr lang="es-EC" sz="1400" i="1">
                              <a:latin typeface="Cambria Math" panose="02040503050406030204" pitchFamily="18" charset="0"/>
                            </a:rPr>
                            <m:t>𝑑𝑥</m:t>
                          </m:r>
                        </m:e>
                      </m:nary>
                    </m:oMath>
                  </m:oMathPara>
                </a14:m>
                <a:endParaRPr lang="es-EC" sz="1400" dirty="0"/>
              </a:p>
            </p:txBody>
          </p:sp>
        </mc:Choice>
        <mc:Fallback xmlns="">
          <p:sp>
            <p:nvSpPr>
              <p:cNvPr id="11" name="Rectángulo 10"/>
              <p:cNvSpPr>
                <a:spLocks noRot="1" noChangeAspect="1" noMove="1" noResize="1" noEditPoints="1" noAdjustHandles="1" noChangeArrowheads="1" noChangeShapeType="1" noTextEdit="1"/>
              </p:cNvSpPr>
              <p:nvPr/>
            </p:nvSpPr>
            <p:spPr>
              <a:xfrm>
                <a:off x="8189372" y="2226978"/>
                <a:ext cx="2490489" cy="614271"/>
              </a:xfrm>
              <a:prstGeom prst="rect">
                <a:avLst/>
              </a:prstGeom>
              <a:blipFill>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7816354" y="2909616"/>
                <a:ext cx="3236527" cy="886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sz="1400" i="1">
                              <a:latin typeface="Cambria Math" panose="02040503050406030204" pitchFamily="18" charset="0"/>
                            </a:rPr>
                          </m:ctrlPr>
                        </m:dPr>
                        <m:e>
                          <m:r>
                            <a:rPr lang="es-EC" sz="1400" i="1">
                              <a:latin typeface="Cambria Math" panose="02040503050406030204" pitchFamily="18" charset="0"/>
                            </a:rPr>
                            <m:t>𝑚</m:t>
                          </m:r>
                        </m:e>
                      </m:d>
                      <m:r>
                        <a:rPr lang="es-EC" sz="1400" i="0">
                          <a:latin typeface="Cambria Math" panose="02040503050406030204" pitchFamily="18" charset="0"/>
                        </a:rPr>
                        <m:t>=</m:t>
                      </m:r>
                      <m:f>
                        <m:fPr>
                          <m:ctrlPr>
                            <a:rPr lang="es-EC" sz="1400" i="1">
                              <a:latin typeface="Cambria Math" panose="02040503050406030204" pitchFamily="18" charset="0"/>
                            </a:rPr>
                          </m:ctrlPr>
                        </m:fPr>
                        <m:num>
                          <m:r>
                            <a:rPr lang="es-EC" sz="1400" i="1">
                              <a:latin typeface="Cambria Math" panose="02040503050406030204" pitchFamily="18" charset="0"/>
                            </a:rPr>
                            <m:t>𝜌</m:t>
                          </m:r>
                          <m:r>
                            <a:rPr lang="es-EC" sz="1400" i="1">
                              <a:latin typeface="Cambria Math" panose="02040503050406030204" pitchFamily="18" charset="0"/>
                            </a:rPr>
                            <m:t>𝐴𝑙</m:t>
                          </m:r>
                        </m:num>
                        <m:den>
                          <m:r>
                            <a:rPr lang="es-EC" sz="1400" i="0">
                              <a:latin typeface="Cambria Math" panose="02040503050406030204" pitchFamily="18" charset="0"/>
                            </a:rPr>
                            <m:t>420</m:t>
                          </m:r>
                        </m:den>
                      </m:f>
                      <m:d>
                        <m:dPr>
                          <m:begChr m:val="["/>
                          <m:endChr m:val="]"/>
                          <m:ctrlPr>
                            <a:rPr lang="es-EC" sz="1400" i="1">
                              <a:latin typeface="Cambria Math" panose="02040503050406030204" pitchFamily="18" charset="0"/>
                            </a:rPr>
                          </m:ctrlPr>
                        </m:dPr>
                        <m:e>
                          <m:eqArr>
                            <m:eqArrPr>
                              <m:ctrlPr>
                                <a:rPr lang="es-EC" sz="1400" i="1">
                                  <a:latin typeface="Cambria Math" panose="02040503050406030204" pitchFamily="18" charset="0"/>
                                </a:rPr>
                              </m:ctrlPr>
                            </m:eqArrPr>
                            <m:e>
                              <m:r>
                                <a:rPr lang="es-EC" sz="1400" i="0">
                                  <a:latin typeface="Cambria Math" panose="02040503050406030204" pitchFamily="18" charset="0"/>
                                </a:rPr>
                                <m:t>&amp;   </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156</m:t>
                                    </m:r>
                                  </m:e>
                                </m:mr>
                                <m:mr>
                                  <m:e>
                                    <m:r>
                                      <a:rPr lang="es-EC" sz="1400" i="0">
                                        <a:latin typeface="Cambria Math" panose="02040503050406030204" pitchFamily="18" charset="0"/>
                                      </a:rPr>
                                      <m:t>22</m:t>
                                    </m:r>
                                    <m:r>
                                      <a:rPr lang="es-EC" sz="1400" i="1">
                                        <a:latin typeface="Cambria Math" panose="02040503050406030204" pitchFamily="18" charset="0"/>
                                      </a:rPr>
                                      <m:t>𝑙</m:t>
                                    </m:r>
                                  </m:e>
                                </m:mr>
                                <m:mr>
                                  <m:e>
                                    <m:r>
                                      <a:rPr lang="es-EC" sz="1400" i="0">
                                        <a:latin typeface="Cambria Math" panose="02040503050406030204" pitchFamily="18" charset="0"/>
                                      </a:rPr>
                                      <m:t>54</m:t>
                                    </m:r>
                                  </m:e>
                                </m:mr>
                              </m:m>
                            </m:e>
                            <m:e>
                              <m:r>
                                <a:rPr lang="es-EC" sz="1400" i="0">
                                  <a:latin typeface="Cambria Math" panose="02040503050406030204" pitchFamily="18" charset="0"/>
                                </a:rPr>
                                <m:t>&amp;−13</m:t>
                              </m:r>
                              <m:r>
                                <a:rPr lang="es-EC" sz="1400" i="1">
                                  <a:latin typeface="Cambria Math" panose="02040503050406030204" pitchFamily="18" charset="0"/>
                                </a:rPr>
                                <m:t>𝑙</m:t>
                              </m:r>
                            </m:e>
                          </m:eqArr>
                          <m:r>
                            <a:rPr lang="es-EC" sz="1400" i="0">
                              <a:latin typeface="Cambria Math" panose="02040503050406030204" pitchFamily="18" charset="0"/>
                            </a:rPr>
                            <m:t>   </m:t>
                          </m:r>
                          <m:eqArr>
                            <m:eqArrPr>
                              <m:ctrlPr>
                                <a:rPr lang="es-EC" sz="1400" i="1">
                                  <a:latin typeface="Cambria Math" panose="02040503050406030204" pitchFamily="18" charset="0"/>
                                </a:rPr>
                              </m:ctrlPr>
                            </m:eqArrPr>
                            <m:e>
                              <m:r>
                                <a:rPr lang="es-EC" sz="1400" i="0">
                                  <a:latin typeface="Cambria Math" panose="02040503050406030204" pitchFamily="18" charset="0"/>
                                </a:rPr>
                                <m:t>&amp;  </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22</m:t>
                                    </m:r>
                                    <m:r>
                                      <a:rPr lang="es-EC" sz="1400" i="1">
                                        <a:latin typeface="Cambria Math" panose="02040503050406030204" pitchFamily="18" charset="0"/>
                                      </a:rPr>
                                      <m:t>𝑙</m:t>
                                    </m:r>
                                  </m:e>
                                </m:mr>
                                <m:mr>
                                  <m:e>
                                    <m:r>
                                      <a:rPr lang="es-EC" sz="1400" i="0">
                                        <a:latin typeface="Cambria Math" panose="02040503050406030204" pitchFamily="18" charset="0"/>
                                      </a:rPr>
                                      <m:t>4</m:t>
                                    </m:r>
                                    <m:sSup>
                                      <m:sSupPr>
                                        <m:ctrlPr>
                                          <a:rPr lang="es-EC" sz="1400" i="1">
                                            <a:latin typeface="Cambria Math" panose="02040503050406030204" pitchFamily="18" charset="0"/>
                                          </a:rPr>
                                        </m:ctrlPr>
                                      </m:sSupPr>
                                      <m:e>
                                        <m:r>
                                          <a:rPr lang="es-EC" sz="1400" i="1">
                                            <a:latin typeface="Cambria Math" panose="02040503050406030204" pitchFamily="18" charset="0"/>
                                          </a:rPr>
                                          <m:t>𝑙</m:t>
                                        </m:r>
                                      </m:e>
                                      <m:sup>
                                        <m:r>
                                          <a:rPr lang="es-EC" sz="1400" i="0">
                                            <a:latin typeface="Cambria Math" panose="02040503050406030204" pitchFamily="18" charset="0"/>
                                          </a:rPr>
                                          <m:t>2</m:t>
                                        </m:r>
                                      </m:sup>
                                    </m:sSup>
                                  </m:e>
                                </m:mr>
                                <m:mr>
                                  <m:e>
                                    <m:r>
                                      <a:rPr lang="es-EC" sz="1400" i="0">
                                        <a:latin typeface="Cambria Math" panose="02040503050406030204" pitchFamily="18" charset="0"/>
                                      </a:rPr>
                                      <m:t>13</m:t>
                                    </m:r>
                                    <m:r>
                                      <a:rPr lang="es-EC" sz="1400" i="1">
                                        <a:latin typeface="Cambria Math" panose="02040503050406030204" pitchFamily="18" charset="0"/>
                                      </a:rPr>
                                      <m:t>𝑙</m:t>
                                    </m:r>
                                  </m:e>
                                </m:mr>
                              </m:m>
                            </m:e>
                            <m:e>
                              <m:r>
                                <a:rPr lang="es-EC" sz="1400" i="0">
                                  <a:latin typeface="Cambria Math" panose="02040503050406030204" pitchFamily="18" charset="0"/>
                                </a:rPr>
                                <m:t>&amp;−</m:t>
                              </m:r>
                              <m:sSup>
                                <m:sSupPr>
                                  <m:ctrlPr>
                                    <a:rPr lang="es-EC" sz="1400" i="1">
                                      <a:latin typeface="Cambria Math" panose="02040503050406030204" pitchFamily="18" charset="0"/>
                                    </a:rPr>
                                  </m:ctrlPr>
                                </m:sSupPr>
                                <m:e>
                                  <m:r>
                                    <a:rPr lang="es-EC" sz="1400" i="0">
                                      <a:latin typeface="Cambria Math" panose="02040503050406030204" pitchFamily="18" charset="0"/>
                                    </a:rPr>
                                    <m:t>31</m:t>
                                  </m:r>
                                </m:e>
                                <m:sup>
                                  <m:r>
                                    <a:rPr lang="es-EC" sz="1400" i="0">
                                      <a:latin typeface="Cambria Math" panose="02040503050406030204" pitchFamily="18" charset="0"/>
                                    </a:rPr>
                                    <m:t>2</m:t>
                                  </m:r>
                                </m:sup>
                              </m:sSup>
                            </m:e>
                          </m:eqArr>
                          <m:r>
                            <a:rPr lang="es-EC" sz="1400" i="0">
                              <a:latin typeface="Cambria Math" panose="02040503050406030204" pitchFamily="18" charset="0"/>
                            </a:rPr>
                            <m:t>   </m:t>
                          </m:r>
                          <m:eqArr>
                            <m:eqArrPr>
                              <m:ctrlPr>
                                <a:rPr lang="es-EC" sz="1400" i="1">
                                  <a:latin typeface="Cambria Math" panose="02040503050406030204" pitchFamily="18" charset="0"/>
                                </a:rPr>
                              </m:ctrlPr>
                            </m:eqArrPr>
                            <m:e>
                              <m:r>
                                <a:rPr lang="es-EC" sz="1400" i="0">
                                  <a:latin typeface="Cambria Math" panose="02040503050406030204" pitchFamily="18" charset="0"/>
                                </a:rPr>
                                <m:t>&amp;   </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54</m:t>
                                    </m:r>
                                  </m:e>
                                </m:mr>
                                <m:mr>
                                  <m:e>
                                    <m:r>
                                      <a:rPr lang="es-EC" sz="1400" i="0">
                                        <a:latin typeface="Cambria Math" panose="02040503050406030204" pitchFamily="18" charset="0"/>
                                      </a:rPr>
                                      <m:t>13</m:t>
                                    </m:r>
                                    <m:r>
                                      <a:rPr lang="es-EC" sz="1400" i="1">
                                        <a:latin typeface="Cambria Math" panose="02040503050406030204" pitchFamily="18" charset="0"/>
                                      </a:rPr>
                                      <m:t>𝑙</m:t>
                                    </m:r>
                                  </m:e>
                                </m:mr>
                                <m:mr>
                                  <m:e>
                                    <m:r>
                                      <a:rPr lang="es-EC" sz="1400" i="0">
                                        <a:latin typeface="Cambria Math" panose="02040503050406030204" pitchFamily="18" charset="0"/>
                                      </a:rPr>
                                      <m:t>156</m:t>
                                    </m:r>
                                  </m:e>
                                </m:mr>
                              </m:m>
                            </m:e>
                            <m:e>
                              <m:r>
                                <a:rPr lang="es-EC" sz="1400" i="0">
                                  <a:latin typeface="Cambria Math" panose="02040503050406030204" pitchFamily="18" charset="0"/>
                                </a:rPr>
                                <m:t>&amp;−22</m:t>
                              </m:r>
                              <m:r>
                                <a:rPr lang="es-EC" sz="1400" i="1">
                                  <a:latin typeface="Cambria Math" panose="02040503050406030204" pitchFamily="18" charset="0"/>
                                </a:rPr>
                                <m:t>𝑙</m:t>
                              </m:r>
                            </m:e>
                          </m:eqArr>
                          <m:r>
                            <a:rPr lang="es-EC" sz="1400" i="0">
                              <a:latin typeface="Cambria Math" panose="02040503050406030204" pitchFamily="18" charset="0"/>
                            </a:rPr>
                            <m:t>   </m:t>
                          </m:r>
                          <m:eqArr>
                            <m:eqArrPr>
                              <m:ctrlPr>
                                <a:rPr lang="es-EC" sz="1400" i="1">
                                  <a:latin typeface="Cambria Math" panose="02040503050406030204" pitchFamily="18" charset="0"/>
                                </a:rPr>
                              </m:ctrlPr>
                            </m:eqArrPr>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−13</m:t>
                                    </m:r>
                                    <m:r>
                                      <a:rPr lang="es-EC" sz="1400" i="1">
                                        <a:latin typeface="Cambria Math" panose="02040503050406030204" pitchFamily="18" charset="0"/>
                                      </a:rPr>
                                      <m:t>𝑙</m:t>
                                    </m:r>
                                  </m:e>
                                </m:mr>
                                <m:mr>
                                  <m:e>
                                    <m:r>
                                      <a:rPr lang="es-EC" sz="1400" i="0">
                                        <a:latin typeface="Cambria Math" panose="02040503050406030204" pitchFamily="18" charset="0"/>
                                      </a:rPr>
                                      <m:t>−3</m:t>
                                    </m:r>
                                    <m:sSup>
                                      <m:sSupPr>
                                        <m:ctrlPr>
                                          <a:rPr lang="es-EC" sz="1400" i="1">
                                            <a:latin typeface="Cambria Math" panose="02040503050406030204" pitchFamily="18" charset="0"/>
                                          </a:rPr>
                                        </m:ctrlPr>
                                      </m:sSupPr>
                                      <m:e>
                                        <m:r>
                                          <a:rPr lang="es-EC" sz="1400" i="1">
                                            <a:latin typeface="Cambria Math" panose="02040503050406030204" pitchFamily="18" charset="0"/>
                                          </a:rPr>
                                          <m:t>𝑙</m:t>
                                        </m:r>
                                      </m:e>
                                      <m:sup>
                                        <m:r>
                                          <a:rPr lang="es-EC" sz="1400" i="0">
                                            <a:latin typeface="Cambria Math" panose="02040503050406030204" pitchFamily="18" charset="0"/>
                                          </a:rPr>
                                          <m:t>2</m:t>
                                        </m:r>
                                      </m:sup>
                                    </m:sSup>
                                  </m:e>
                                </m:mr>
                                <m:mr>
                                  <m:e>
                                    <m:r>
                                      <a:rPr lang="es-EC" sz="1400" i="0">
                                        <a:latin typeface="Cambria Math" panose="02040503050406030204" pitchFamily="18" charset="0"/>
                                      </a:rPr>
                                      <m:t>−22</m:t>
                                    </m:r>
                                    <m:r>
                                      <a:rPr lang="es-EC" sz="1400" i="1">
                                        <a:latin typeface="Cambria Math" panose="02040503050406030204" pitchFamily="18" charset="0"/>
                                      </a:rPr>
                                      <m:t>𝑙</m:t>
                                    </m:r>
                                  </m:e>
                                </m:mr>
                              </m:m>
                            </m:e>
                            <m:e>
                              <m:r>
                                <a:rPr lang="es-EC" sz="1400" i="0">
                                  <a:latin typeface="Cambria Math" panose="02040503050406030204" pitchFamily="18" charset="0"/>
                                </a:rPr>
                                <m:t>&amp;4</m:t>
                              </m:r>
                              <m:sSup>
                                <m:sSupPr>
                                  <m:ctrlPr>
                                    <a:rPr lang="es-EC" sz="1400" i="1">
                                      <a:latin typeface="Cambria Math" panose="02040503050406030204" pitchFamily="18" charset="0"/>
                                    </a:rPr>
                                  </m:ctrlPr>
                                </m:sSupPr>
                                <m:e>
                                  <m:r>
                                    <a:rPr lang="es-EC" sz="1400" i="1">
                                      <a:latin typeface="Cambria Math" panose="02040503050406030204" pitchFamily="18" charset="0"/>
                                    </a:rPr>
                                    <m:t>𝑙</m:t>
                                  </m:r>
                                </m:e>
                                <m:sup>
                                  <m:r>
                                    <a:rPr lang="es-EC" sz="1400" i="0">
                                      <a:latin typeface="Cambria Math" panose="02040503050406030204" pitchFamily="18" charset="0"/>
                                    </a:rPr>
                                    <m:t>2</m:t>
                                  </m:r>
                                </m:sup>
                              </m:sSup>
                            </m:e>
                          </m:eqArr>
                        </m:e>
                      </m:d>
                    </m:oMath>
                  </m:oMathPara>
                </a14:m>
                <a:endParaRPr lang="es-EC" sz="1400" dirty="0"/>
              </a:p>
            </p:txBody>
          </p:sp>
        </mc:Choice>
        <mc:Fallback xmlns="">
          <p:sp>
            <p:nvSpPr>
              <p:cNvPr id="12" name="Rectángulo 11"/>
              <p:cNvSpPr>
                <a:spLocks noRot="1" noChangeAspect="1" noMove="1" noResize="1" noEditPoints="1" noAdjustHandles="1" noChangeArrowheads="1" noChangeShapeType="1" noTextEdit="1"/>
              </p:cNvSpPr>
              <p:nvPr/>
            </p:nvSpPr>
            <p:spPr>
              <a:xfrm>
                <a:off x="7816354" y="2909616"/>
                <a:ext cx="3236527" cy="886012"/>
              </a:xfrm>
              <a:prstGeom prst="rect">
                <a:avLst/>
              </a:prstGeom>
              <a:blipFill>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266177" y="3638988"/>
                <a:ext cx="5496793" cy="126284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s-EC" sz="1400" i="1">
                              <a:latin typeface="Cambria Math" panose="02040503050406030204" pitchFamily="18" charset="0"/>
                            </a:rPr>
                          </m:ctrlPr>
                        </m:dPr>
                        <m:e>
                          <m:r>
                            <a:rPr lang="es-EC" sz="1400" i="1">
                              <a:latin typeface="Cambria Math" panose="02040503050406030204" pitchFamily="18" charset="0"/>
                            </a:rPr>
                            <m:t>𝑚</m:t>
                          </m:r>
                        </m:e>
                      </m:d>
                      <m:r>
                        <a:rPr lang="es-EC" sz="1400" i="0">
                          <a:latin typeface="Cambria Math" panose="02040503050406030204" pitchFamily="18" charset="0"/>
                        </a:rPr>
                        <m:t>=</m:t>
                      </m:r>
                      <m:f>
                        <m:fPr>
                          <m:ctrlPr>
                            <a:rPr lang="es-EC" sz="1400" i="1">
                              <a:latin typeface="Cambria Math" panose="02040503050406030204" pitchFamily="18" charset="0"/>
                            </a:rPr>
                          </m:ctrlPr>
                        </m:fPr>
                        <m:num>
                          <m:r>
                            <a:rPr lang="es-EC" sz="1400" i="1">
                              <a:latin typeface="Cambria Math" panose="02040503050406030204" pitchFamily="18" charset="0"/>
                            </a:rPr>
                            <m:t>𝜌</m:t>
                          </m:r>
                          <m:r>
                            <a:rPr lang="es-EC" sz="1400" i="1">
                              <a:latin typeface="Cambria Math" panose="02040503050406030204" pitchFamily="18" charset="0"/>
                            </a:rPr>
                            <m:t>𝐴𝑙</m:t>
                          </m:r>
                        </m:num>
                        <m:den>
                          <m:r>
                            <a:rPr lang="es-EC" sz="1400" i="0">
                              <a:latin typeface="Cambria Math" panose="02040503050406030204" pitchFamily="18" charset="0"/>
                            </a:rPr>
                            <m:t>6</m:t>
                          </m:r>
                        </m:den>
                      </m:f>
                      <m:d>
                        <m:dPr>
                          <m:begChr m:val="["/>
                          <m:endChr m:val="]"/>
                          <m:ctrlPr>
                            <a:rPr lang="es-EC" sz="1400" i="1">
                              <a:latin typeface="Cambria Math" panose="02040503050406030204" pitchFamily="18" charset="0"/>
                            </a:rPr>
                          </m:ctrlPr>
                        </m:dPr>
                        <m:e>
                          <m:eqArr>
                            <m:eqArrPr>
                              <m:ctrlPr>
                                <a:rPr lang="es-EC" sz="1400" i="1">
                                  <a:latin typeface="Cambria Math" panose="02040503050406030204" pitchFamily="18" charset="0"/>
                                </a:rPr>
                              </m:ctrlPr>
                            </m:eqArrPr>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2</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1</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qArr>
                          <m:r>
                            <a:rPr lang="es-EC" sz="1400" i="0">
                              <a:latin typeface="Cambria Math" panose="02040503050406030204" pitchFamily="18" charset="0"/>
                            </a:rPr>
                            <m:t>    </m:t>
                          </m:r>
                          <m:eqArr>
                            <m:eqArrPr>
                              <m:ctrlPr>
                                <a:rPr lang="es-EC" sz="1400" i="1">
                                  <a:latin typeface="Cambria Math" panose="02040503050406030204" pitchFamily="18" charset="0"/>
                                </a:rPr>
                              </m:ctrlPr>
                            </m:eqArrPr>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0</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0</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qArr>
                          <m:r>
                            <a:rPr lang="es-EC" sz="1400" i="0">
                              <a:latin typeface="Cambria Math" panose="02040503050406030204" pitchFamily="18" charset="0"/>
                            </a:rPr>
                            <m:t>     </m:t>
                          </m:r>
                          <m:eqArr>
                            <m:eqArrPr>
                              <m:ctrlPr>
                                <a:rPr lang="es-EC" sz="1400" i="1">
                                  <a:latin typeface="Cambria Math" panose="02040503050406030204" pitchFamily="18" charset="0"/>
                                </a:rPr>
                              </m:ctrlPr>
                            </m:eqArrPr>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0</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0</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qArr>
                          <m:r>
                            <a:rPr lang="es-EC" sz="1400" i="0">
                              <a:latin typeface="Cambria Math" panose="02040503050406030204" pitchFamily="18" charset="0"/>
                            </a:rPr>
                            <m:t>     </m:t>
                          </m:r>
                          <m:eqArr>
                            <m:eqArrPr>
                              <m:ctrlPr>
                                <a:rPr lang="es-EC" sz="1400" i="1">
                                  <a:latin typeface="Cambria Math" panose="02040503050406030204" pitchFamily="18" charset="0"/>
                                </a:rPr>
                              </m:ctrlPr>
                            </m:eqArrPr>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1</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2</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qArr>
                          <m:r>
                            <a:rPr lang="es-EC" sz="1400" i="0">
                              <a:latin typeface="Cambria Math" panose="02040503050406030204" pitchFamily="18" charset="0"/>
                            </a:rPr>
                            <m:t>     </m:t>
                          </m:r>
                          <m:eqArr>
                            <m:eqArrPr>
                              <m:ctrlPr>
                                <a:rPr lang="es-EC" sz="1400" i="1">
                                  <a:latin typeface="Cambria Math" panose="02040503050406030204" pitchFamily="18" charset="0"/>
                                </a:rPr>
                              </m:ctrlPr>
                            </m:eqArrPr>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0</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0</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qArr>
                          <m:r>
                            <a:rPr lang="es-EC" sz="1400" i="0">
                              <a:latin typeface="Cambria Math" panose="02040503050406030204" pitchFamily="18" charset="0"/>
                            </a:rPr>
                            <m:t>     </m:t>
                          </m:r>
                          <m:eqArr>
                            <m:eqArrPr>
                              <m:ctrlPr>
                                <a:rPr lang="es-EC" sz="1400" i="1">
                                  <a:latin typeface="Cambria Math" panose="02040503050406030204" pitchFamily="18" charset="0"/>
                                </a:rPr>
                              </m:ctrlPr>
                            </m:eqArrPr>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0</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0</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qArr>
                        </m:e>
                      </m:d>
                      <m:r>
                        <a:rPr lang="es-EC" sz="1400" i="0">
                          <a:latin typeface="Cambria Math" panose="02040503050406030204" pitchFamily="18" charset="0"/>
                        </a:rPr>
                        <m:t>=</m:t>
                      </m:r>
                      <m:f>
                        <m:fPr>
                          <m:ctrlPr>
                            <a:rPr lang="es-EC" sz="1400" i="1">
                              <a:latin typeface="Cambria Math" panose="02040503050406030204" pitchFamily="18" charset="0"/>
                            </a:rPr>
                          </m:ctrlPr>
                        </m:fPr>
                        <m:num>
                          <m:r>
                            <a:rPr lang="es-EC" sz="1400" i="1">
                              <a:latin typeface="Cambria Math" panose="02040503050406030204" pitchFamily="18" charset="0"/>
                            </a:rPr>
                            <m:t>𝜌</m:t>
                          </m:r>
                          <m:r>
                            <a:rPr lang="es-EC" sz="1400" i="1">
                              <a:latin typeface="Cambria Math" panose="02040503050406030204" pitchFamily="18" charset="0"/>
                            </a:rPr>
                            <m:t>𝐴𝑙</m:t>
                          </m:r>
                        </m:num>
                        <m:den>
                          <m:r>
                            <a:rPr lang="es-EC" sz="1400" i="0">
                              <a:latin typeface="Cambria Math" panose="02040503050406030204" pitchFamily="18" charset="0"/>
                            </a:rPr>
                            <m:t>420</m:t>
                          </m:r>
                        </m:den>
                      </m:f>
                      <m:d>
                        <m:dPr>
                          <m:begChr m:val="["/>
                          <m:endChr m:val="]"/>
                          <m:ctrlPr>
                            <a:rPr lang="es-EC" sz="1400" i="1">
                              <a:latin typeface="Cambria Math" panose="02040503050406030204" pitchFamily="18" charset="0"/>
                            </a:rPr>
                          </m:ctrlPr>
                        </m:dPr>
                        <m:e>
                          <m:eqArr>
                            <m:eqArrPr>
                              <m:ctrlPr>
                                <a:rPr lang="es-EC" sz="1400" i="1">
                                  <a:latin typeface="Cambria Math" panose="02040503050406030204" pitchFamily="18" charset="0"/>
                                </a:rPr>
                              </m:ctrlPr>
                            </m:eqArrPr>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140</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70</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qArr>
                          <m:r>
                            <a:rPr lang="es-EC" sz="1400" i="0">
                              <a:latin typeface="Cambria Math" panose="02040503050406030204" pitchFamily="18" charset="0"/>
                            </a:rPr>
                            <m:t>    </m:t>
                          </m:r>
                          <m:eqArr>
                            <m:eqArrPr>
                              <m:ctrlPr>
                                <a:rPr lang="es-EC" sz="1400" i="1">
                                  <a:latin typeface="Cambria Math" panose="02040503050406030204" pitchFamily="18" charset="0"/>
                                </a:rPr>
                              </m:ctrlPr>
                            </m:eqArrPr>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0</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0</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qArr>
                          <m:r>
                            <a:rPr lang="es-EC" sz="1400" i="0">
                              <a:latin typeface="Cambria Math" panose="02040503050406030204" pitchFamily="18" charset="0"/>
                            </a:rPr>
                            <m:t>     </m:t>
                          </m:r>
                          <m:eqArr>
                            <m:eqArrPr>
                              <m:ctrlPr>
                                <a:rPr lang="es-EC" sz="1400" i="1">
                                  <a:latin typeface="Cambria Math" panose="02040503050406030204" pitchFamily="18" charset="0"/>
                                </a:rPr>
                              </m:ctrlPr>
                            </m:eqArrPr>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0</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0</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qArr>
                          <m:r>
                            <a:rPr lang="es-EC" sz="1400" i="0">
                              <a:latin typeface="Cambria Math" panose="02040503050406030204" pitchFamily="18" charset="0"/>
                            </a:rPr>
                            <m:t>     </m:t>
                          </m:r>
                          <m:eqArr>
                            <m:eqArrPr>
                              <m:ctrlPr>
                                <a:rPr lang="es-EC" sz="1400" i="1">
                                  <a:latin typeface="Cambria Math" panose="02040503050406030204" pitchFamily="18" charset="0"/>
                                </a:rPr>
                              </m:ctrlPr>
                            </m:eqArrPr>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70</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140</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qArr>
                          <m:r>
                            <a:rPr lang="es-EC" sz="1400" i="0">
                              <a:latin typeface="Cambria Math" panose="02040503050406030204" pitchFamily="18" charset="0"/>
                            </a:rPr>
                            <m:t>     </m:t>
                          </m:r>
                          <m:eqArr>
                            <m:eqArrPr>
                              <m:ctrlPr>
                                <a:rPr lang="es-EC" sz="1400" i="1">
                                  <a:latin typeface="Cambria Math" panose="02040503050406030204" pitchFamily="18" charset="0"/>
                                </a:rPr>
                              </m:ctrlPr>
                            </m:eqArrPr>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0</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0</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qArr>
                          <m:r>
                            <a:rPr lang="es-EC" sz="1400" i="0">
                              <a:latin typeface="Cambria Math" panose="02040503050406030204" pitchFamily="18" charset="0"/>
                            </a:rPr>
                            <m:t>     </m:t>
                          </m:r>
                          <m:eqArr>
                            <m:eqArrPr>
                              <m:ctrlPr>
                                <a:rPr lang="es-EC" sz="1400" i="1">
                                  <a:latin typeface="Cambria Math" panose="02040503050406030204" pitchFamily="18" charset="0"/>
                                </a:rPr>
                              </m:ctrlPr>
                            </m:eqArrPr>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0</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0</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qArr>
                        </m:e>
                      </m:d>
                    </m:oMath>
                  </m:oMathPara>
                </a14:m>
                <a:endParaRPr lang="es-EC" sz="1400" dirty="0"/>
              </a:p>
            </p:txBody>
          </p:sp>
        </mc:Choice>
        <mc:Fallback xmlns="">
          <p:sp>
            <p:nvSpPr>
              <p:cNvPr id="13" name="Rectángulo 12"/>
              <p:cNvSpPr>
                <a:spLocks noRot="1" noChangeAspect="1" noMove="1" noResize="1" noEditPoints="1" noAdjustHandles="1" noChangeArrowheads="1" noChangeShapeType="1" noTextEdit="1"/>
              </p:cNvSpPr>
              <p:nvPr/>
            </p:nvSpPr>
            <p:spPr>
              <a:xfrm>
                <a:off x="266177" y="3638988"/>
                <a:ext cx="5496793" cy="1262846"/>
              </a:xfrm>
              <a:prstGeom prst="rect">
                <a:avLst/>
              </a:prstGeom>
              <a:blipFill>
                <a:blip r:embed="rId11"/>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375927" y="5283444"/>
                <a:ext cx="3976217" cy="12628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sz="1400" i="1">
                              <a:latin typeface="Cambria Math" panose="02040503050406030204" pitchFamily="18" charset="0"/>
                            </a:rPr>
                          </m:ctrlPr>
                        </m:dPr>
                        <m:e>
                          <m:r>
                            <a:rPr lang="es-EC" sz="1400" i="1">
                              <a:latin typeface="Cambria Math" panose="02040503050406030204" pitchFamily="18" charset="0"/>
                            </a:rPr>
                            <m:t>𝑚</m:t>
                          </m:r>
                        </m:e>
                      </m:d>
                      <m:r>
                        <a:rPr lang="es-EC" sz="1400" i="0">
                          <a:latin typeface="Cambria Math" panose="02040503050406030204" pitchFamily="18" charset="0"/>
                        </a:rPr>
                        <m:t>=</m:t>
                      </m:r>
                      <m:f>
                        <m:fPr>
                          <m:ctrlPr>
                            <a:rPr lang="es-EC" sz="1400" i="1">
                              <a:latin typeface="Cambria Math" panose="02040503050406030204" pitchFamily="18" charset="0"/>
                            </a:rPr>
                          </m:ctrlPr>
                        </m:fPr>
                        <m:num>
                          <m:r>
                            <a:rPr lang="es-EC" sz="1400" i="1">
                              <a:latin typeface="Cambria Math" panose="02040503050406030204" pitchFamily="18" charset="0"/>
                            </a:rPr>
                            <m:t>𝜌</m:t>
                          </m:r>
                          <m:r>
                            <a:rPr lang="es-EC" sz="1400" i="1">
                              <a:latin typeface="Cambria Math" panose="02040503050406030204" pitchFamily="18" charset="0"/>
                            </a:rPr>
                            <m:t>𝐴𝑙</m:t>
                          </m:r>
                        </m:num>
                        <m:den>
                          <m:r>
                            <a:rPr lang="es-EC" sz="1400" i="0">
                              <a:latin typeface="Cambria Math" panose="02040503050406030204" pitchFamily="18" charset="0"/>
                            </a:rPr>
                            <m:t>420</m:t>
                          </m:r>
                        </m:den>
                      </m:f>
                      <m:d>
                        <m:dPr>
                          <m:begChr m:val="["/>
                          <m:endChr m:val="]"/>
                          <m:ctrlPr>
                            <a:rPr lang="es-EC" sz="1400" i="1">
                              <a:latin typeface="Cambria Math" panose="02040503050406030204" pitchFamily="18" charset="0"/>
                            </a:rPr>
                          </m:ctrlPr>
                        </m:dPr>
                        <m:e>
                          <m:eqArr>
                            <m:eqArrPr>
                              <m:ctrlPr>
                                <a:rPr lang="es-EC" sz="1400" i="1">
                                  <a:latin typeface="Cambria Math" panose="02040503050406030204" pitchFamily="18" charset="0"/>
                                </a:rPr>
                              </m:ctrlPr>
                            </m:eqArrPr>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0</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0</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qArr>
                          <m:r>
                            <a:rPr lang="es-EC" sz="1400" i="0">
                              <a:latin typeface="Cambria Math" panose="02040503050406030204" pitchFamily="18" charset="0"/>
                            </a:rPr>
                            <m:t>    </m:t>
                          </m:r>
                          <m:eqArr>
                            <m:eqArrPr>
                              <m:ctrlPr>
                                <a:rPr lang="es-EC" sz="1400" i="1">
                                  <a:latin typeface="Cambria Math" panose="02040503050406030204" pitchFamily="18" charset="0"/>
                                </a:rPr>
                              </m:ctrlPr>
                            </m:eqArrPr>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0</m:t>
                                    </m:r>
                                  </m:e>
                                </m:mr>
                                <m:mr>
                                  <m:e>
                                    <m:r>
                                      <a:rPr lang="es-EC" sz="1400" i="0">
                                        <a:latin typeface="Cambria Math" panose="02040503050406030204" pitchFamily="18" charset="0"/>
                                      </a:rPr>
                                      <m:t>156</m:t>
                                    </m:r>
                                  </m:e>
                                </m:mr>
                                <m:mr>
                                  <m:e>
                                    <m:r>
                                      <a:rPr lang="es-EC" sz="1400" i="0">
                                        <a:latin typeface="Cambria Math" panose="02040503050406030204" pitchFamily="18" charset="0"/>
                                      </a:rPr>
                                      <m:t>22</m:t>
                                    </m:r>
                                    <m:r>
                                      <a:rPr lang="es-EC" sz="1400" b="1" i="1">
                                        <a:latin typeface="Cambria Math" panose="02040503050406030204" pitchFamily="18" charset="0"/>
                                      </a:rPr>
                                      <m:t>𝒍</m:t>
                                    </m:r>
                                  </m:e>
                                </m:mr>
                              </m:m>
                            </m:e>
                            <m:e>
                              <m:r>
                                <a:rPr lang="es-EC" sz="1400" b="0" i="0">
                                  <a:latin typeface="Cambria Math" panose="02040503050406030204" pitchFamily="18" charset="0"/>
                                </a:rPr>
                                <m:t>&amp;</m:t>
                              </m:r>
                              <m:m>
                                <m:mPr>
                                  <m:plcHide m:val="on"/>
                                  <m:mcs>
                                    <m:mc>
                                      <m:mcPr>
                                        <m:count m:val="1"/>
                                        <m:mcJc m:val="center"/>
                                      </m:mcPr>
                                    </m:mc>
                                  </m:mcs>
                                  <m:ctrlPr>
                                    <a:rPr lang="es-EC" sz="1400" b="0" i="1">
                                      <a:latin typeface="Cambria Math" panose="02040503050406030204" pitchFamily="18" charset="0"/>
                                    </a:rPr>
                                  </m:ctrlPr>
                                </m:mPr>
                                <m:mr>
                                  <m:e>
                                    <m:r>
                                      <a:rPr lang="es-EC" sz="1400" b="0" i="0">
                                        <a:latin typeface="Cambria Math" panose="02040503050406030204" pitchFamily="18" charset="0"/>
                                      </a:rPr>
                                      <m:t>0</m:t>
                                    </m:r>
                                  </m:e>
                                </m:mr>
                                <m:mr>
                                  <m:e>
                                    <m:r>
                                      <a:rPr lang="es-EC" sz="1400" b="0" i="0">
                                        <a:latin typeface="Cambria Math" panose="02040503050406030204" pitchFamily="18" charset="0"/>
                                      </a:rPr>
                                      <m:t>54</m:t>
                                    </m:r>
                                  </m:e>
                                </m:mr>
                                <m:mr>
                                  <m:e>
                                    <m:r>
                                      <a:rPr lang="es-EC" sz="1400" b="0" i="0">
                                        <a:latin typeface="Cambria Math" panose="02040503050406030204" pitchFamily="18" charset="0"/>
                                      </a:rPr>
                                      <m:t>−13</m:t>
                                    </m:r>
                                    <m:r>
                                      <a:rPr lang="es-EC" sz="1400" b="1" i="1">
                                        <a:latin typeface="Cambria Math" panose="02040503050406030204" pitchFamily="18" charset="0"/>
                                      </a:rPr>
                                      <m:t>𝒍</m:t>
                                    </m:r>
                                  </m:e>
                                </m:mr>
                              </m:m>
                            </m:e>
                          </m:eqArr>
                          <m:r>
                            <a:rPr lang="es-EC" sz="1400" b="0" i="0">
                              <a:latin typeface="Cambria Math" panose="02040503050406030204" pitchFamily="18" charset="0"/>
                            </a:rPr>
                            <m:t>     </m:t>
                          </m:r>
                          <m:eqArr>
                            <m:eqArrPr>
                              <m:ctrlPr>
                                <a:rPr lang="es-EC" sz="1400" b="0" i="1">
                                  <a:latin typeface="Cambria Math" panose="02040503050406030204" pitchFamily="18" charset="0"/>
                                </a:rPr>
                              </m:ctrlPr>
                            </m:eqArrPr>
                            <m:e>
                              <m:r>
                                <a:rPr lang="es-EC" sz="1400" b="0" i="0">
                                  <a:latin typeface="Cambria Math" panose="02040503050406030204" pitchFamily="18" charset="0"/>
                                </a:rPr>
                                <m:t>&amp;</m:t>
                              </m:r>
                              <m:m>
                                <m:mPr>
                                  <m:plcHide m:val="on"/>
                                  <m:mcs>
                                    <m:mc>
                                      <m:mcPr>
                                        <m:count m:val="1"/>
                                        <m:mcJc m:val="center"/>
                                      </m:mcPr>
                                    </m:mc>
                                  </m:mcs>
                                  <m:ctrlPr>
                                    <a:rPr lang="es-EC" sz="1400" b="0" i="1">
                                      <a:latin typeface="Cambria Math" panose="02040503050406030204" pitchFamily="18" charset="0"/>
                                    </a:rPr>
                                  </m:ctrlPr>
                                </m:mPr>
                                <m:mr>
                                  <m:e>
                                    <m:r>
                                      <a:rPr lang="es-EC" sz="1400" b="0" i="0">
                                        <a:latin typeface="Cambria Math" panose="02040503050406030204" pitchFamily="18" charset="0"/>
                                      </a:rPr>
                                      <m:t>0</m:t>
                                    </m:r>
                                  </m:e>
                                </m:mr>
                                <m:mr>
                                  <m:e>
                                    <m:r>
                                      <a:rPr lang="es-EC" sz="1400" b="0" i="0">
                                        <a:latin typeface="Cambria Math" panose="02040503050406030204" pitchFamily="18" charset="0"/>
                                      </a:rPr>
                                      <m:t>22</m:t>
                                    </m:r>
                                    <m:r>
                                      <a:rPr lang="es-EC" sz="1400" b="1" i="1">
                                        <a:latin typeface="Cambria Math" panose="02040503050406030204" pitchFamily="18" charset="0"/>
                                      </a:rPr>
                                      <m:t>𝒍</m:t>
                                    </m:r>
                                  </m:e>
                                </m:mr>
                                <m:mr>
                                  <m:e>
                                    <m:r>
                                      <a:rPr lang="es-EC" sz="1400" b="0" i="0">
                                        <a:latin typeface="Cambria Math" panose="02040503050406030204" pitchFamily="18" charset="0"/>
                                      </a:rPr>
                                      <m:t>4</m:t>
                                    </m:r>
                                    <m:sSup>
                                      <m:sSupPr>
                                        <m:ctrlPr>
                                          <a:rPr lang="es-EC" sz="1400" b="0" i="1">
                                            <a:latin typeface="Cambria Math" panose="02040503050406030204" pitchFamily="18" charset="0"/>
                                          </a:rPr>
                                        </m:ctrlPr>
                                      </m:sSupPr>
                                      <m:e>
                                        <m:r>
                                          <a:rPr lang="es-EC" sz="1400" b="1" i="1">
                                            <a:latin typeface="Cambria Math" panose="02040503050406030204" pitchFamily="18" charset="0"/>
                                          </a:rPr>
                                          <m:t>𝒍</m:t>
                                        </m:r>
                                      </m:e>
                                      <m:sup>
                                        <m:r>
                                          <a:rPr lang="es-EC" sz="1400" b="0" i="0">
                                            <a:latin typeface="Cambria Math" panose="02040503050406030204" pitchFamily="18" charset="0"/>
                                          </a:rPr>
                                          <m:t>2</m:t>
                                        </m:r>
                                      </m:sup>
                                    </m:sSup>
                                  </m:e>
                                </m:mr>
                              </m:m>
                            </m:e>
                            <m:e>
                              <m:r>
                                <a:rPr lang="es-EC" sz="1400" b="0" i="0">
                                  <a:latin typeface="Cambria Math" panose="02040503050406030204" pitchFamily="18" charset="0"/>
                                </a:rPr>
                                <m:t>&amp;</m:t>
                              </m:r>
                              <m:m>
                                <m:mPr>
                                  <m:plcHide m:val="on"/>
                                  <m:mcs>
                                    <m:mc>
                                      <m:mcPr>
                                        <m:count m:val="1"/>
                                        <m:mcJc m:val="center"/>
                                      </m:mcPr>
                                    </m:mc>
                                  </m:mcs>
                                  <m:ctrlPr>
                                    <a:rPr lang="es-EC" sz="1400" b="0" i="1">
                                      <a:latin typeface="Cambria Math" panose="02040503050406030204" pitchFamily="18" charset="0"/>
                                    </a:rPr>
                                  </m:ctrlPr>
                                </m:mPr>
                                <m:mr>
                                  <m:e>
                                    <m:r>
                                      <a:rPr lang="es-EC" sz="1400" b="0" i="0">
                                        <a:latin typeface="Cambria Math" panose="02040503050406030204" pitchFamily="18" charset="0"/>
                                      </a:rPr>
                                      <m:t>0</m:t>
                                    </m:r>
                                  </m:e>
                                </m:mr>
                                <m:mr>
                                  <m:e>
                                    <m:r>
                                      <a:rPr lang="es-EC" sz="1400" b="0" i="0">
                                        <a:latin typeface="Cambria Math" panose="02040503050406030204" pitchFamily="18" charset="0"/>
                                      </a:rPr>
                                      <m:t>13</m:t>
                                    </m:r>
                                    <m:r>
                                      <a:rPr lang="es-EC" sz="1400" b="1" i="1">
                                        <a:latin typeface="Cambria Math" panose="02040503050406030204" pitchFamily="18" charset="0"/>
                                      </a:rPr>
                                      <m:t>𝒍</m:t>
                                    </m:r>
                                  </m:e>
                                </m:mr>
                                <m:mr>
                                  <m:e>
                                    <m:r>
                                      <a:rPr lang="es-EC" sz="1400" b="0" i="0">
                                        <a:latin typeface="Cambria Math" panose="02040503050406030204" pitchFamily="18" charset="0"/>
                                      </a:rPr>
                                      <m:t>−</m:t>
                                    </m:r>
                                    <m:sSup>
                                      <m:sSupPr>
                                        <m:ctrlPr>
                                          <a:rPr lang="es-EC" sz="1400" b="0" i="1">
                                            <a:latin typeface="Cambria Math" panose="02040503050406030204" pitchFamily="18" charset="0"/>
                                          </a:rPr>
                                        </m:ctrlPr>
                                      </m:sSupPr>
                                      <m:e>
                                        <m:r>
                                          <a:rPr lang="es-EC" sz="1400" b="0" i="0">
                                            <a:latin typeface="Cambria Math" panose="02040503050406030204" pitchFamily="18" charset="0"/>
                                          </a:rPr>
                                          <m:t>31</m:t>
                                        </m:r>
                                      </m:e>
                                      <m:sup>
                                        <m:r>
                                          <a:rPr lang="es-EC" sz="1400" b="0" i="0">
                                            <a:latin typeface="Cambria Math" panose="02040503050406030204" pitchFamily="18" charset="0"/>
                                          </a:rPr>
                                          <m:t>2</m:t>
                                        </m:r>
                                      </m:sup>
                                    </m:sSup>
                                  </m:e>
                                </m:mr>
                              </m:m>
                            </m:e>
                          </m:eqArr>
                          <m:r>
                            <a:rPr lang="es-EC" sz="1400" b="0" i="0">
                              <a:latin typeface="Cambria Math" panose="02040503050406030204" pitchFamily="18" charset="0"/>
                            </a:rPr>
                            <m:t>     </m:t>
                          </m:r>
                          <m:eqArr>
                            <m:eqArrPr>
                              <m:ctrlPr>
                                <a:rPr lang="es-EC" sz="1400" b="0" i="1">
                                  <a:latin typeface="Cambria Math" panose="02040503050406030204" pitchFamily="18" charset="0"/>
                                </a:rPr>
                              </m:ctrlPr>
                            </m:eqArrPr>
                            <m:e>
                              <m:r>
                                <a:rPr lang="es-EC" sz="1400" b="0" i="0">
                                  <a:latin typeface="Cambria Math" panose="02040503050406030204" pitchFamily="18" charset="0"/>
                                </a:rPr>
                                <m:t>&amp;</m:t>
                              </m:r>
                              <m:m>
                                <m:mPr>
                                  <m:plcHide m:val="on"/>
                                  <m:mcs>
                                    <m:mc>
                                      <m:mcPr>
                                        <m:count m:val="1"/>
                                        <m:mcJc m:val="center"/>
                                      </m:mcPr>
                                    </m:mc>
                                  </m:mcs>
                                  <m:ctrlPr>
                                    <a:rPr lang="es-EC" sz="1400" b="0" i="1">
                                      <a:latin typeface="Cambria Math" panose="02040503050406030204" pitchFamily="18" charset="0"/>
                                    </a:rPr>
                                  </m:ctrlPr>
                                </m:mPr>
                                <m:mr>
                                  <m:e>
                                    <m:r>
                                      <a:rPr lang="es-EC" sz="1400" b="0" i="0">
                                        <a:latin typeface="Cambria Math" panose="02040503050406030204" pitchFamily="18" charset="0"/>
                                      </a:rPr>
                                      <m:t>0</m:t>
                                    </m:r>
                                  </m:e>
                                </m:mr>
                                <m:mr>
                                  <m:e>
                                    <m:r>
                                      <a:rPr lang="es-EC" sz="1400" b="0" i="0">
                                        <a:latin typeface="Cambria Math" panose="02040503050406030204" pitchFamily="18" charset="0"/>
                                      </a:rPr>
                                      <m:t>0</m:t>
                                    </m:r>
                                  </m:e>
                                </m:mr>
                                <m:mr>
                                  <m:e>
                                    <m:r>
                                      <a:rPr lang="es-EC" sz="1400" b="0" i="0">
                                        <a:latin typeface="Cambria Math" panose="02040503050406030204" pitchFamily="18" charset="0"/>
                                      </a:rPr>
                                      <m:t>0</m:t>
                                    </m:r>
                                  </m:e>
                                </m:mr>
                              </m:m>
                            </m:e>
                            <m:e>
                              <m:r>
                                <a:rPr lang="es-EC" sz="1400" b="0" i="0">
                                  <a:latin typeface="Cambria Math" panose="02040503050406030204" pitchFamily="18" charset="0"/>
                                </a:rPr>
                                <m:t>&amp;</m:t>
                              </m:r>
                              <m:m>
                                <m:mPr>
                                  <m:plcHide m:val="on"/>
                                  <m:mcs>
                                    <m:mc>
                                      <m:mcPr>
                                        <m:count m:val="1"/>
                                        <m:mcJc m:val="center"/>
                                      </m:mcPr>
                                    </m:mc>
                                  </m:mcs>
                                  <m:ctrlPr>
                                    <a:rPr lang="es-EC" sz="1400" b="0" i="1">
                                      <a:latin typeface="Cambria Math" panose="02040503050406030204" pitchFamily="18" charset="0"/>
                                    </a:rPr>
                                  </m:ctrlPr>
                                </m:mPr>
                                <m:mr>
                                  <m:e>
                                    <m:r>
                                      <a:rPr lang="es-EC" sz="1400" b="0" i="0">
                                        <a:latin typeface="Cambria Math" panose="02040503050406030204" pitchFamily="18" charset="0"/>
                                      </a:rPr>
                                      <m:t>0</m:t>
                                    </m:r>
                                  </m:e>
                                </m:mr>
                                <m:mr>
                                  <m:e>
                                    <m:r>
                                      <a:rPr lang="es-EC" sz="1400" b="0" i="0">
                                        <a:latin typeface="Cambria Math" panose="02040503050406030204" pitchFamily="18" charset="0"/>
                                      </a:rPr>
                                      <m:t>0</m:t>
                                    </m:r>
                                  </m:e>
                                </m:mr>
                                <m:mr>
                                  <m:e>
                                    <m:r>
                                      <a:rPr lang="es-EC" sz="1400" b="0" i="0">
                                        <a:latin typeface="Cambria Math" panose="02040503050406030204" pitchFamily="18" charset="0"/>
                                      </a:rPr>
                                      <m:t>0</m:t>
                                    </m:r>
                                  </m:e>
                                </m:mr>
                              </m:m>
                            </m:e>
                          </m:eqArr>
                          <m:r>
                            <a:rPr lang="es-EC" sz="1400" b="0" i="0">
                              <a:latin typeface="Cambria Math" panose="02040503050406030204" pitchFamily="18" charset="0"/>
                            </a:rPr>
                            <m:t>     </m:t>
                          </m:r>
                          <m:eqArr>
                            <m:eqArrPr>
                              <m:ctrlPr>
                                <a:rPr lang="es-EC" sz="1400" b="0" i="1">
                                  <a:latin typeface="Cambria Math" panose="02040503050406030204" pitchFamily="18" charset="0"/>
                                </a:rPr>
                              </m:ctrlPr>
                            </m:eqArrPr>
                            <m:e>
                              <m:r>
                                <a:rPr lang="es-EC" sz="1400" b="0" i="0">
                                  <a:latin typeface="Cambria Math" panose="02040503050406030204" pitchFamily="18" charset="0"/>
                                </a:rPr>
                                <m:t>&amp;</m:t>
                              </m:r>
                              <m:m>
                                <m:mPr>
                                  <m:plcHide m:val="on"/>
                                  <m:mcs>
                                    <m:mc>
                                      <m:mcPr>
                                        <m:count m:val="1"/>
                                        <m:mcJc m:val="center"/>
                                      </m:mcPr>
                                    </m:mc>
                                  </m:mcs>
                                  <m:ctrlPr>
                                    <a:rPr lang="es-EC" sz="1400" b="0" i="1">
                                      <a:latin typeface="Cambria Math" panose="02040503050406030204" pitchFamily="18" charset="0"/>
                                    </a:rPr>
                                  </m:ctrlPr>
                                </m:mPr>
                                <m:mr>
                                  <m:e>
                                    <m:r>
                                      <a:rPr lang="es-EC" sz="1400" b="0" i="0">
                                        <a:latin typeface="Cambria Math" panose="02040503050406030204" pitchFamily="18" charset="0"/>
                                      </a:rPr>
                                      <m:t>0</m:t>
                                    </m:r>
                                  </m:e>
                                </m:mr>
                                <m:mr>
                                  <m:e>
                                    <m:r>
                                      <a:rPr lang="es-EC" sz="1400" b="0" i="0">
                                        <a:latin typeface="Cambria Math" panose="02040503050406030204" pitchFamily="18" charset="0"/>
                                      </a:rPr>
                                      <m:t>54</m:t>
                                    </m:r>
                                  </m:e>
                                </m:mr>
                                <m:mr>
                                  <m:e>
                                    <m:r>
                                      <a:rPr lang="es-EC" sz="1400" b="0" i="0">
                                        <a:latin typeface="Cambria Math" panose="02040503050406030204" pitchFamily="18" charset="0"/>
                                      </a:rPr>
                                      <m:t>13</m:t>
                                    </m:r>
                                    <m:r>
                                      <a:rPr lang="es-EC" sz="1400" b="1" i="1">
                                        <a:latin typeface="Cambria Math" panose="02040503050406030204" pitchFamily="18" charset="0"/>
                                      </a:rPr>
                                      <m:t>𝒍</m:t>
                                    </m:r>
                                  </m:e>
                                </m:mr>
                              </m:m>
                            </m:e>
                            <m:e>
                              <m:r>
                                <a:rPr lang="es-EC" sz="1400" b="0" i="0">
                                  <a:latin typeface="Cambria Math" panose="02040503050406030204" pitchFamily="18" charset="0"/>
                                </a:rPr>
                                <m:t>&amp;</m:t>
                              </m:r>
                              <m:m>
                                <m:mPr>
                                  <m:plcHide m:val="on"/>
                                  <m:mcs>
                                    <m:mc>
                                      <m:mcPr>
                                        <m:count m:val="1"/>
                                        <m:mcJc m:val="center"/>
                                      </m:mcPr>
                                    </m:mc>
                                  </m:mcs>
                                  <m:ctrlPr>
                                    <a:rPr lang="es-EC" sz="1400" b="0" i="1">
                                      <a:latin typeface="Cambria Math" panose="02040503050406030204" pitchFamily="18" charset="0"/>
                                    </a:rPr>
                                  </m:ctrlPr>
                                </m:mPr>
                                <m:mr>
                                  <m:e>
                                    <m:r>
                                      <a:rPr lang="es-EC" sz="1400" b="0" i="0">
                                        <a:latin typeface="Cambria Math" panose="02040503050406030204" pitchFamily="18" charset="0"/>
                                      </a:rPr>
                                      <m:t>0</m:t>
                                    </m:r>
                                  </m:e>
                                </m:mr>
                                <m:mr>
                                  <m:e>
                                    <m:r>
                                      <a:rPr lang="es-EC" sz="1400" b="0" i="0">
                                        <a:latin typeface="Cambria Math" panose="02040503050406030204" pitchFamily="18" charset="0"/>
                                      </a:rPr>
                                      <m:t>156</m:t>
                                    </m:r>
                                  </m:e>
                                </m:mr>
                                <m:mr>
                                  <m:e>
                                    <m:r>
                                      <a:rPr lang="es-EC" sz="1400" b="0" i="0">
                                        <a:latin typeface="Cambria Math" panose="02040503050406030204" pitchFamily="18" charset="0"/>
                                      </a:rPr>
                                      <m:t>−22</m:t>
                                    </m:r>
                                    <m:r>
                                      <a:rPr lang="es-EC" sz="1400" b="1" i="1">
                                        <a:latin typeface="Cambria Math" panose="02040503050406030204" pitchFamily="18" charset="0"/>
                                      </a:rPr>
                                      <m:t>𝒍</m:t>
                                    </m:r>
                                  </m:e>
                                </m:mr>
                              </m:m>
                            </m:e>
                          </m:eqArr>
                          <m:r>
                            <a:rPr lang="es-EC" sz="1400" b="0" i="0">
                              <a:latin typeface="Cambria Math" panose="02040503050406030204" pitchFamily="18" charset="0"/>
                            </a:rPr>
                            <m:t>     </m:t>
                          </m:r>
                          <m:eqArr>
                            <m:eqArrPr>
                              <m:ctrlPr>
                                <a:rPr lang="es-EC" sz="1400" b="0" i="1">
                                  <a:latin typeface="Cambria Math" panose="02040503050406030204" pitchFamily="18" charset="0"/>
                                </a:rPr>
                              </m:ctrlPr>
                            </m:eqArrPr>
                            <m:e>
                              <m:r>
                                <a:rPr lang="es-EC" sz="1400" b="0" i="0">
                                  <a:latin typeface="Cambria Math" panose="02040503050406030204" pitchFamily="18" charset="0"/>
                                </a:rPr>
                                <m:t>&amp;</m:t>
                              </m:r>
                              <m:m>
                                <m:mPr>
                                  <m:plcHide m:val="on"/>
                                  <m:mcs>
                                    <m:mc>
                                      <m:mcPr>
                                        <m:count m:val="1"/>
                                        <m:mcJc m:val="center"/>
                                      </m:mcPr>
                                    </m:mc>
                                  </m:mcs>
                                  <m:ctrlPr>
                                    <a:rPr lang="es-EC" sz="1400" b="0" i="1">
                                      <a:latin typeface="Cambria Math" panose="02040503050406030204" pitchFamily="18" charset="0"/>
                                    </a:rPr>
                                  </m:ctrlPr>
                                </m:mPr>
                                <m:mr>
                                  <m:e>
                                    <m:r>
                                      <a:rPr lang="es-EC" sz="1400" b="0" i="0">
                                        <a:latin typeface="Cambria Math" panose="02040503050406030204" pitchFamily="18" charset="0"/>
                                      </a:rPr>
                                      <m:t>0</m:t>
                                    </m:r>
                                  </m:e>
                                </m:mr>
                                <m:mr>
                                  <m:e>
                                    <m:r>
                                      <a:rPr lang="es-EC" sz="1400" b="0" i="0">
                                        <a:latin typeface="Cambria Math" panose="02040503050406030204" pitchFamily="18" charset="0"/>
                                      </a:rPr>
                                      <m:t>−13</m:t>
                                    </m:r>
                                    <m:r>
                                      <a:rPr lang="es-EC" sz="1400" b="1" i="1">
                                        <a:latin typeface="Cambria Math" panose="02040503050406030204" pitchFamily="18" charset="0"/>
                                      </a:rPr>
                                      <m:t>𝒍</m:t>
                                    </m:r>
                                  </m:e>
                                </m:mr>
                                <m:mr>
                                  <m:e>
                                    <m:r>
                                      <a:rPr lang="es-EC" sz="1400" b="0" i="0">
                                        <a:latin typeface="Cambria Math" panose="02040503050406030204" pitchFamily="18" charset="0"/>
                                      </a:rPr>
                                      <m:t>−3</m:t>
                                    </m:r>
                                    <m:sSup>
                                      <m:sSupPr>
                                        <m:ctrlPr>
                                          <a:rPr lang="es-EC" sz="1400" b="0" i="1">
                                            <a:latin typeface="Cambria Math" panose="02040503050406030204" pitchFamily="18" charset="0"/>
                                          </a:rPr>
                                        </m:ctrlPr>
                                      </m:sSupPr>
                                      <m:e>
                                        <m:r>
                                          <a:rPr lang="es-EC" sz="1400" b="1" i="1">
                                            <a:latin typeface="Cambria Math" panose="02040503050406030204" pitchFamily="18" charset="0"/>
                                          </a:rPr>
                                          <m:t>𝒍</m:t>
                                        </m:r>
                                      </m:e>
                                      <m:sup>
                                        <m:r>
                                          <a:rPr lang="es-EC" sz="1400" b="0" i="0">
                                            <a:latin typeface="Cambria Math" panose="02040503050406030204" pitchFamily="18" charset="0"/>
                                          </a:rPr>
                                          <m:t>2</m:t>
                                        </m:r>
                                      </m:sup>
                                    </m:sSup>
                                  </m:e>
                                </m:mr>
                              </m:m>
                            </m:e>
                            <m:e>
                              <m:r>
                                <a:rPr lang="es-EC" sz="1400" b="0" i="0">
                                  <a:latin typeface="Cambria Math" panose="02040503050406030204" pitchFamily="18" charset="0"/>
                                </a:rPr>
                                <m:t>&amp;</m:t>
                              </m:r>
                              <m:m>
                                <m:mPr>
                                  <m:plcHide m:val="on"/>
                                  <m:mcs>
                                    <m:mc>
                                      <m:mcPr>
                                        <m:count m:val="1"/>
                                        <m:mcJc m:val="center"/>
                                      </m:mcPr>
                                    </m:mc>
                                  </m:mcs>
                                  <m:ctrlPr>
                                    <a:rPr lang="es-EC" sz="1400" b="0" i="1">
                                      <a:latin typeface="Cambria Math" panose="02040503050406030204" pitchFamily="18" charset="0"/>
                                    </a:rPr>
                                  </m:ctrlPr>
                                </m:mPr>
                                <m:mr>
                                  <m:e>
                                    <m:r>
                                      <a:rPr lang="es-EC" sz="1400" b="0" i="0">
                                        <a:latin typeface="Cambria Math" panose="02040503050406030204" pitchFamily="18" charset="0"/>
                                      </a:rPr>
                                      <m:t>0</m:t>
                                    </m:r>
                                  </m:e>
                                </m:mr>
                                <m:mr>
                                  <m:e>
                                    <m:r>
                                      <a:rPr lang="es-EC" sz="1400" b="0" i="0">
                                        <a:latin typeface="Cambria Math" panose="02040503050406030204" pitchFamily="18" charset="0"/>
                                      </a:rPr>
                                      <m:t>−22</m:t>
                                    </m:r>
                                    <m:r>
                                      <a:rPr lang="es-EC" sz="1400" b="1" i="1">
                                        <a:latin typeface="Cambria Math" panose="02040503050406030204" pitchFamily="18" charset="0"/>
                                      </a:rPr>
                                      <m:t>𝒍</m:t>
                                    </m:r>
                                  </m:e>
                                </m:mr>
                                <m:mr>
                                  <m:e>
                                    <m:r>
                                      <a:rPr lang="es-EC" sz="1400" b="0" i="0">
                                        <a:latin typeface="Cambria Math" panose="02040503050406030204" pitchFamily="18" charset="0"/>
                                      </a:rPr>
                                      <m:t>4</m:t>
                                    </m:r>
                                    <m:sSup>
                                      <m:sSupPr>
                                        <m:ctrlPr>
                                          <a:rPr lang="es-EC" sz="1400" b="0" i="1">
                                            <a:latin typeface="Cambria Math" panose="02040503050406030204" pitchFamily="18" charset="0"/>
                                          </a:rPr>
                                        </m:ctrlPr>
                                      </m:sSupPr>
                                      <m:e>
                                        <m:r>
                                          <a:rPr lang="es-EC" sz="1400" b="1" i="1">
                                            <a:latin typeface="Cambria Math" panose="02040503050406030204" pitchFamily="18" charset="0"/>
                                          </a:rPr>
                                          <m:t>𝒍</m:t>
                                        </m:r>
                                      </m:e>
                                      <m:sup>
                                        <m:r>
                                          <a:rPr lang="es-EC" sz="1400" b="0" i="0">
                                            <a:latin typeface="Cambria Math" panose="02040503050406030204" pitchFamily="18" charset="0"/>
                                          </a:rPr>
                                          <m:t>2</m:t>
                                        </m:r>
                                      </m:sup>
                                    </m:sSup>
                                  </m:e>
                                </m:mr>
                              </m:m>
                            </m:e>
                          </m:eqArr>
                        </m:e>
                      </m:d>
                    </m:oMath>
                  </m:oMathPara>
                </a14:m>
                <a:endParaRPr lang="es-EC" sz="1400" dirty="0"/>
              </a:p>
            </p:txBody>
          </p:sp>
        </mc:Choice>
        <mc:Fallback xmlns="">
          <p:sp>
            <p:nvSpPr>
              <p:cNvPr id="14" name="Rectángulo 13"/>
              <p:cNvSpPr>
                <a:spLocks noRot="1" noChangeAspect="1" noMove="1" noResize="1" noEditPoints="1" noAdjustHandles="1" noChangeArrowheads="1" noChangeShapeType="1" noTextEdit="1"/>
              </p:cNvSpPr>
              <p:nvPr/>
            </p:nvSpPr>
            <p:spPr>
              <a:xfrm>
                <a:off x="375927" y="5283444"/>
                <a:ext cx="3976217" cy="1262846"/>
              </a:xfrm>
              <a:prstGeom prst="rect">
                <a:avLst/>
              </a:prstGeom>
              <a:blipFill>
                <a:blip r:embed="rId1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5622293" y="5023489"/>
                <a:ext cx="5614421" cy="159729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panose="02040503050406030204" pitchFamily="18" charset="0"/>
                            </a:rPr>
                          </m:ctrlPr>
                        </m:dPr>
                        <m:e>
                          <m:r>
                            <a:rPr lang="es-EC" i="1">
                              <a:latin typeface="Cambria Math" panose="02040503050406030204" pitchFamily="18" charset="0"/>
                            </a:rPr>
                            <m:t>𝑚</m:t>
                          </m:r>
                          <m:r>
                            <a:rPr lang="es-EC" i="0">
                              <a:latin typeface="Cambria Math" panose="02040503050406030204" pitchFamily="18" charset="0"/>
                            </a:rPr>
                            <m:t>′</m:t>
                          </m:r>
                        </m:e>
                      </m:d>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𝜌</m:t>
                          </m:r>
                          <m:r>
                            <a:rPr lang="es-EC" i="1">
                              <a:latin typeface="Cambria Math" panose="02040503050406030204" pitchFamily="18" charset="0"/>
                            </a:rPr>
                            <m:t>𝐴𝑙</m:t>
                          </m:r>
                        </m:num>
                        <m:den>
                          <m:r>
                            <a:rPr lang="es-EC" i="0">
                              <a:latin typeface="Cambria Math" panose="02040503050406030204" pitchFamily="18" charset="0"/>
                            </a:rPr>
                            <m:t>420</m:t>
                          </m:r>
                        </m:den>
                      </m:f>
                      <m:d>
                        <m:dPr>
                          <m:begChr m:val="["/>
                          <m:endChr m:val="]"/>
                          <m:ctrlPr>
                            <a:rPr lang="es-EC" i="1">
                              <a:latin typeface="Cambria Math" panose="02040503050406030204" pitchFamily="18" charset="0"/>
                            </a:rPr>
                          </m:ctrlPr>
                        </m:dPr>
                        <m:e>
                          <m:eqArr>
                            <m:eqArrPr>
                              <m:ctrlPr>
                                <a:rPr lang="es-EC" i="1">
                                  <a:latin typeface="Cambria Math" panose="02040503050406030204" pitchFamily="18" charset="0"/>
                                </a:rPr>
                              </m:ctrlPr>
                            </m:eqArrPr>
                            <m:e>
                              <m:r>
                                <a:rPr lang="es-EC" i="0">
                                  <a:latin typeface="Cambria Math" panose="02040503050406030204" pitchFamily="18" charset="0"/>
                                </a:rPr>
                                <m:t>&amp;</m:t>
                              </m:r>
                              <m:m>
                                <m:mPr>
                                  <m:plcHide m:val="on"/>
                                  <m:mcs>
                                    <m:mc>
                                      <m:mcPr>
                                        <m:count m:val="1"/>
                                        <m:mcJc m:val="center"/>
                                      </m:mcPr>
                                    </m:mc>
                                  </m:mcs>
                                  <m:ctrlPr>
                                    <a:rPr lang="es-EC" i="1">
                                      <a:latin typeface="Cambria Math" panose="02040503050406030204" pitchFamily="18" charset="0"/>
                                    </a:rPr>
                                  </m:ctrlPr>
                                </m:mPr>
                                <m:mr>
                                  <m:e>
                                    <m:r>
                                      <a:rPr lang="es-EC" i="0">
                                        <a:latin typeface="Cambria Math" panose="02040503050406030204" pitchFamily="18" charset="0"/>
                                      </a:rPr>
                                      <m:t>140</m:t>
                                    </m:r>
                                  </m:e>
                                </m:mr>
                                <m:mr>
                                  <m:e>
                                    <m:r>
                                      <a:rPr lang="es-EC" i="0">
                                        <a:latin typeface="Cambria Math" panose="02040503050406030204" pitchFamily="18" charset="0"/>
                                      </a:rPr>
                                      <m:t>0</m:t>
                                    </m:r>
                                  </m:e>
                                </m:mr>
                                <m:mr>
                                  <m:e>
                                    <m:r>
                                      <a:rPr lang="es-EC" i="0">
                                        <a:latin typeface="Cambria Math" panose="02040503050406030204" pitchFamily="18" charset="0"/>
                                      </a:rPr>
                                      <m:t>0</m:t>
                                    </m:r>
                                  </m:e>
                                </m:mr>
                              </m:m>
                            </m:e>
                            <m:e>
                              <m:r>
                                <a:rPr lang="es-EC" i="0">
                                  <a:latin typeface="Cambria Math" panose="02040503050406030204" pitchFamily="18" charset="0"/>
                                </a:rPr>
                                <m:t>&amp;</m:t>
                              </m:r>
                              <m:m>
                                <m:mPr>
                                  <m:plcHide m:val="on"/>
                                  <m:mcs>
                                    <m:mc>
                                      <m:mcPr>
                                        <m:count m:val="1"/>
                                        <m:mcJc m:val="center"/>
                                      </m:mcPr>
                                    </m:mc>
                                  </m:mcs>
                                  <m:ctrlPr>
                                    <a:rPr lang="es-EC" i="1">
                                      <a:latin typeface="Cambria Math" panose="02040503050406030204" pitchFamily="18" charset="0"/>
                                    </a:rPr>
                                  </m:ctrlPr>
                                </m:mPr>
                                <m:mr>
                                  <m:e>
                                    <m:r>
                                      <a:rPr lang="es-EC" i="0">
                                        <a:latin typeface="Cambria Math" panose="02040503050406030204" pitchFamily="18" charset="0"/>
                                      </a:rPr>
                                      <m:t>70</m:t>
                                    </m:r>
                                  </m:e>
                                </m:mr>
                                <m:mr>
                                  <m:e>
                                    <m:r>
                                      <a:rPr lang="es-EC" i="0">
                                        <a:latin typeface="Cambria Math" panose="02040503050406030204" pitchFamily="18" charset="0"/>
                                      </a:rPr>
                                      <m:t>0</m:t>
                                    </m:r>
                                  </m:e>
                                </m:mr>
                                <m:mr>
                                  <m:e>
                                    <m:r>
                                      <a:rPr lang="es-EC" i="0">
                                        <a:latin typeface="Cambria Math" panose="02040503050406030204" pitchFamily="18" charset="0"/>
                                      </a:rPr>
                                      <m:t>0</m:t>
                                    </m:r>
                                  </m:e>
                                </m:mr>
                              </m:m>
                            </m:e>
                          </m:eqArr>
                          <m:r>
                            <a:rPr lang="es-EC" i="0">
                              <a:latin typeface="Cambria Math" panose="02040503050406030204" pitchFamily="18" charset="0"/>
                            </a:rPr>
                            <m:t>    </m:t>
                          </m:r>
                          <m:eqArr>
                            <m:eqArrPr>
                              <m:ctrlPr>
                                <a:rPr lang="es-EC" i="1">
                                  <a:latin typeface="Cambria Math" panose="02040503050406030204" pitchFamily="18" charset="0"/>
                                </a:rPr>
                              </m:ctrlPr>
                            </m:eqArrPr>
                            <m:e>
                              <m:r>
                                <a:rPr lang="es-EC" i="0">
                                  <a:latin typeface="Cambria Math" panose="02040503050406030204" pitchFamily="18" charset="0"/>
                                </a:rPr>
                                <m:t>&amp;</m:t>
                              </m:r>
                              <m:m>
                                <m:mPr>
                                  <m:plcHide m:val="on"/>
                                  <m:mcs>
                                    <m:mc>
                                      <m:mcPr>
                                        <m:count m:val="1"/>
                                        <m:mcJc m:val="center"/>
                                      </m:mcPr>
                                    </m:mc>
                                  </m:mcs>
                                  <m:ctrlPr>
                                    <a:rPr lang="es-EC" i="1">
                                      <a:latin typeface="Cambria Math" panose="02040503050406030204" pitchFamily="18" charset="0"/>
                                    </a:rPr>
                                  </m:ctrlPr>
                                </m:mPr>
                                <m:mr>
                                  <m:e>
                                    <m:r>
                                      <a:rPr lang="es-EC" i="0">
                                        <a:latin typeface="Cambria Math" panose="02040503050406030204" pitchFamily="18" charset="0"/>
                                      </a:rPr>
                                      <m:t>0</m:t>
                                    </m:r>
                                  </m:e>
                                </m:mr>
                                <m:mr>
                                  <m:e>
                                    <m:r>
                                      <a:rPr lang="es-EC" i="0">
                                        <a:latin typeface="Cambria Math" panose="02040503050406030204" pitchFamily="18" charset="0"/>
                                      </a:rPr>
                                      <m:t>156</m:t>
                                    </m:r>
                                  </m:e>
                                </m:mr>
                                <m:mr>
                                  <m:e>
                                    <m:r>
                                      <a:rPr lang="es-EC" i="0">
                                        <a:latin typeface="Cambria Math" panose="02040503050406030204" pitchFamily="18" charset="0"/>
                                      </a:rPr>
                                      <m:t>22</m:t>
                                    </m:r>
                                    <m:r>
                                      <a:rPr lang="es-EC" i="1">
                                        <a:latin typeface="Cambria Math" panose="02040503050406030204" pitchFamily="18" charset="0"/>
                                      </a:rPr>
                                      <m:t>𝑙</m:t>
                                    </m:r>
                                  </m:e>
                                </m:mr>
                              </m:m>
                            </m:e>
                            <m:e>
                              <m:r>
                                <a:rPr lang="es-EC" i="0">
                                  <a:latin typeface="Cambria Math" panose="02040503050406030204" pitchFamily="18" charset="0"/>
                                </a:rPr>
                                <m:t>&amp;</m:t>
                              </m:r>
                              <m:m>
                                <m:mPr>
                                  <m:plcHide m:val="on"/>
                                  <m:mcs>
                                    <m:mc>
                                      <m:mcPr>
                                        <m:count m:val="1"/>
                                        <m:mcJc m:val="center"/>
                                      </m:mcPr>
                                    </m:mc>
                                  </m:mcs>
                                  <m:ctrlPr>
                                    <a:rPr lang="es-EC" i="1">
                                      <a:latin typeface="Cambria Math" panose="02040503050406030204" pitchFamily="18" charset="0"/>
                                    </a:rPr>
                                  </m:ctrlPr>
                                </m:mPr>
                                <m:mr>
                                  <m:e>
                                    <m:r>
                                      <a:rPr lang="es-EC" i="0">
                                        <a:latin typeface="Cambria Math" panose="02040503050406030204" pitchFamily="18" charset="0"/>
                                      </a:rPr>
                                      <m:t>0</m:t>
                                    </m:r>
                                  </m:e>
                                </m:mr>
                                <m:mr>
                                  <m:e>
                                    <m:r>
                                      <a:rPr lang="es-EC" i="0">
                                        <a:latin typeface="Cambria Math" panose="02040503050406030204" pitchFamily="18" charset="0"/>
                                      </a:rPr>
                                      <m:t>54</m:t>
                                    </m:r>
                                  </m:e>
                                </m:mr>
                                <m:mr>
                                  <m:e>
                                    <m:r>
                                      <a:rPr lang="es-EC" i="0">
                                        <a:latin typeface="Cambria Math" panose="02040503050406030204" pitchFamily="18" charset="0"/>
                                      </a:rPr>
                                      <m:t>−13</m:t>
                                    </m:r>
                                    <m:r>
                                      <a:rPr lang="es-EC" i="1">
                                        <a:latin typeface="Cambria Math" panose="02040503050406030204" pitchFamily="18" charset="0"/>
                                      </a:rPr>
                                      <m:t>𝑙</m:t>
                                    </m:r>
                                  </m:e>
                                </m:mr>
                              </m:m>
                            </m:e>
                          </m:eqArr>
                          <m:r>
                            <a:rPr lang="es-EC" i="0">
                              <a:latin typeface="Cambria Math" panose="02040503050406030204" pitchFamily="18" charset="0"/>
                            </a:rPr>
                            <m:t>     </m:t>
                          </m:r>
                          <m:eqArr>
                            <m:eqArrPr>
                              <m:ctrlPr>
                                <a:rPr lang="es-EC" i="1">
                                  <a:latin typeface="Cambria Math" panose="02040503050406030204" pitchFamily="18" charset="0"/>
                                </a:rPr>
                              </m:ctrlPr>
                            </m:eqArrPr>
                            <m:e>
                              <m:r>
                                <a:rPr lang="es-EC" i="0">
                                  <a:latin typeface="Cambria Math" panose="02040503050406030204" pitchFamily="18" charset="0"/>
                                </a:rPr>
                                <m:t>&amp;</m:t>
                              </m:r>
                              <m:m>
                                <m:mPr>
                                  <m:plcHide m:val="on"/>
                                  <m:mcs>
                                    <m:mc>
                                      <m:mcPr>
                                        <m:count m:val="1"/>
                                        <m:mcJc m:val="center"/>
                                      </m:mcPr>
                                    </m:mc>
                                  </m:mcs>
                                  <m:ctrlPr>
                                    <a:rPr lang="es-EC" i="1">
                                      <a:latin typeface="Cambria Math" panose="02040503050406030204" pitchFamily="18" charset="0"/>
                                    </a:rPr>
                                  </m:ctrlPr>
                                </m:mPr>
                                <m:mr>
                                  <m:e>
                                    <m:r>
                                      <a:rPr lang="es-EC" i="0">
                                        <a:latin typeface="Cambria Math" panose="02040503050406030204" pitchFamily="18" charset="0"/>
                                      </a:rPr>
                                      <m:t>0</m:t>
                                    </m:r>
                                  </m:e>
                                </m:mr>
                                <m:mr>
                                  <m:e>
                                    <m:r>
                                      <a:rPr lang="es-EC" i="0">
                                        <a:latin typeface="Cambria Math" panose="02040503050406030204" pitchFamily="18" charset="0"/>
                                      </a:rPr>
                                      <m:t>22</m:t>
                                    </m:r>
                                    <m:r>
                                      <a:rPr lang="es-EC" i="1">
                                        <a:latin typeface="Cambria Math" panose="02040503050406030204" pitchFamily="18" charset="0"/>
                                      </a:rPr>
                                      <m:t>𝑙</m:t>
                                    </m:r>
                                  </m:e>
                                </m:mr>
                                <m:mr>
                                  <m:e>
                                    <m:r>
                                      <a:rPr lang="es-EC" i="0">
                                        <a:latin typeface="Cambria Math" panose="02040503050406030204" pitchFamily="18" charset="0"/>
                                      </a:rPr>
                                      <m:t>4</m:t>
                                    </m:r>
                                    <m:sSup>
                                      <m:sSupPr>
                                        <m:ctrlPr>
                                          <a:rPr lang="es-EC" i="1">
                                            <a:latin typeface="Cambria Math" panose="02040503050406030204" pitchFamily="18" charset="0"/>
                                          </a:rPr>
                                        </m:ctrlPr>
                                      </m:sSupPr>
                                      <m:e>
                                        <m:r>
                                          <a:rPr lang="es-EC" i="1">
                                            <a:latin typeface="Cambria Math" panose="02040503050406030204" pitchFamily="18" charset="0"/>
                                          </a:rPr>
                                          <m:t>𝑙</m:t>
                                        </m:r>
                                      </m:e>
                                      <m:sup>
                                        <m:r>
                                          <a:rPr lang="es-EC" i="0">
                                            <a:latin typeface="Cambria Math" panose="02040503050406030204" pitchFamily="18" charset="0"/>
                                          </a:rPr>
                                          <m:t>2</m:t>
                                        </m:r>
                                      </m:sup>
                                    </m:sSup>
                                  </m:e>
                                </m:mr>
                              </m:m>
                            </m:e>
                            <m:e>
                              <m:r>
                                <a:rPr lang="es-EC" i="0">
                                  <a:latin typeface="Cambria Math" panose="02040503050406030204" pitchFamily="18" charset="0"/>
                                </a:rPr>
                                <m:t>&amp;</m:t>
                              </m:r>
                              <m:m>
                                <m:mPr>
                                  <m:plcHide m:val="on"/>
                                  <m:mcs>
                                    <m:mc>
                                      <m:mcPr>
                                        <m:count m:val="1"/>
                                        <m:mcJc m:val="center"/>
                                      </m:mcPr>
                                    </m:mc>
                                  </m:mcs>
                                  <m:ctrlPr>
                                    <a:rPr lang="es-EC" i="1">
                                      <a:latin typeface="Cambria Math" panose="02040503050406030204" pitchFamily="18" charset="0"/>
                                    </a:rPr>
                                  </m:ctrlPr>
                                </m:mPr>
                                <m:mr>
                                  <m:e>
                                    <m:r>
                                      <a:rPr lang="es-EC" i="0">
                                        <a:latin typeface="Cambria Math" panose="02040503050406030204" pitchFamily="18" charset="0"/>
                                      </a:rPr>
                                      <m:t>0</m:t>
                                    </m:r>
                                  </m:e>
                                </m:mr>
                                <m:mr>
                                  <m:e>
                                    <m:r>
                                      <a:rPr lang="es-EC" i="0">
                                        <a:latin typeface="Cambria Math" panose="02040503050406030204" pitchFamily="18" charset="0"/>
                                      </a:rPr>
                                      <m:t>13</m:t>
                                    </m:r>
                                    <m:r>
                                      <a:rPr lang="es-EC" i="1">
                                        <a:latin typeface="Cambria Math" panose="02040503050406030204" pitchFamily="18" charset="0"/>
                                      </a:rPr>
                                      <m:t>𝑙</m:t>
                                    </m:r>
                                  </m:e>
                                </m:mr>
                                <m:mr>
                                  <m:e>
                                    <m:r>
                                      <a:rPr lang="es-EC" i="0">
                                        <a:latin typeface="Cambria Math" panose="02040503050406030204" pitchFamily="18" charset="0"/>
                                      </a:rPr>
                                      <m:t>−</m:t>
                                    </m:r>
                                    <m:sSup>
                                      <m:sSupPr>
                                        <m:ctrlPr>
                                          <a:rPr lang="es-EC" i="1">
                                            <a:latin typeface="Cambria Math" panose="02040503050406030204" pitchFamily="18" charset="0"/>
                                          </a:rPr>
                                        </m:ctrlPr>
                                      </m:sSupPr>
                                      <m:e>
                                        <m:r>
                                          <a:rPr lang="es-EC" i="0">
                                            <a:latin typeface="Cambria Math" panose="02040503050406030204" pitchFamily="18" charset="0"/>
                                          </a:rPr>
                                          <m:t>31</m:t>
                                        </m:r>
                                      </m:e>
                                      <m:sup>
                                        <m:r>
                                          <a:rPr lang="es-EC" i="0">
                                            <a:latin typeface="Cambria Math" panose="02040503050406030204" pitchFamily="18" charset="0"/>
                                          </a:rPr>
                                          <m:t>2</m:t>
                                        </m:r>
                                      </m:sup>
                                    </m:sSup>
                                  </m:e>
                                </m:mr>
                              </m:m>
                            </m:e>
                          </m:eqArr>
                          <m:r>
                            <a:rPr lang="es-EC" i="0">
                              <a:latin typeface="Cambria Math" panose="02040503050406030204" pitchFamily="18" charset="0"/>
                            </a:rPr>
                            <m:t>     </m:t>
                          </m:r>
                          <m:eqArr>
                            <m:eqArrPr>
                              <m:ctrlPr>
                                <a:rPr lang="es-EC" i="1">
                                  <a:latin typeface="Cambria Math" panose="02040503050406030204" pitchFamily="18" charset="0"/>
                                </a:rPr>
                              </m:ctrlPr>
                            </m:eqArrPr>
                            <m:e>
                              <m:r>
                                <a:rPr lang="es-EC" i="0">
                                  <a:latin typeface="Cambria Math" panose="02040503050406030204" pitchFamily="18" charset="0"/>
                                </a:rPr>
                                <m:t>&amp;</m:t>
                              </m:r>
                              <m:m>
                                <m:mPr>
                                  <m:plcHide m:val="on"/>
                                  <m:mcs>
                                    <m:mc>
                                      <m:mcPr>
                                        <m:count m:val="1"/>
                                        <m:mcJc m:val="center"/>
                                      </m:mcPr>
                                    </m:mc>
                                  </m:mcs>
                                  <m:ctrlPr>
                                    <a:rPr lang="es-EC" i="1">
                                      <a:latin typeface="Cambria Math" panose="02040503050406030204" pitchFamily="18" charset="0"/>
                                    </a:rPr>
                                  </m:ctrlPr>
                                </m:mPr>
                                <m:mr>
                                  <m:e>
                                    <m:r>
                                      <a:rPr lang="es-EC" i="0">
                                        <a:latin typeface="Cambria Math" panose="02040503050406030204" pitchFamily="18" charset="0"/>
                                      </a:rPr>
                                      <m:t>70</m:t>
                                    </m:r>
                                  </m:e>
                                </m:mr>
                                <m:mr>
                                  <m:e>
                                    <m:r>
                                      <a:rPr lang="es-EC" i="0">
                                        <a:latin typeface="Cambria Math" panose="02040503050406030204" pitchFamily="18" charset="0"/>
                                      </a:rPr>
                                      <m:t>0</m:t>
                                    </m:r>
                                  </m:e>
                                </m:mr>
                                <m:mr>
                                  <m:e>
                                    <m:r>
                                      <a:rPr lang="es-EC" i="0">
                                        <a:latin typeface="Cambria Math" panose="02040503050406030204" pitchFamily="18" charset="0"/>
                                      </a:rPr>
                                      <m:t>0</m:t>
                                    </m:r>
                                  </m:e>
                                </m:mr>
                              </m:m>
                            </m:e>
                            <m:e>
                              <m:r>
                                <a:rPr lang="es-EC" i="0">
                                  <a:latin typeface="Cambria Math" panose="02040503050406030204" pitchFamily="18" charset="0"/>
                                </a:rPr>
                                <m:t>&amp;</m:t>
                              </m:r>
                              <m:m>
                                <m:mPr>
                                  <m:plcHide m:val="on"/>
                                  <m:mcs>
                                    <m:mc>
                                      <m:mcPr>
                                        <m:count m:val="1"/>
                                        <m:mcJc m:val="center"/>
                                      </m:mcPr>
                                    </m:mc>
                                  </m:mcs>
                                  <m:ctrlPr>
                                    <a:rPr lang="es-EC" i="1">
                                      <a:latin typeface="Cambria Math" panose="02040503050406030204" pitchFamily="18" charset="0"/>
                                    </a:rPr>
                                  </m:ctrlPr>
                                </m:mPr>
                                <m:mr>
                                  <m:e>
                                    <m:r>
                                      <a:rPr lang="es-EC" i="0">
                                        <a:latin typeface="Cambria Math" panose="02040503050406030204" pitchFamily="18" charset="0"/>
                                      </a:rPr>
                                      <m:t>140</m:t>
                                    </m:r>
                                  </m:e>
                                </m:mr>
                                <m:mr>
                                  <m:e>
                                    <m:r>
                                      <a:rPr lang="es-EC" i="0">
                                        <a:latin typeface="Cambria Math" panose="02040503050406030204" pitchFamily="18" charset="0"/>
                                      </a:rPr>
                                      <m:t>0</m:t>
                                    </m:r>
                                  </m:e>
                                </m:mr>
                                <m:mr>
                                  <m:e>
                                    <m:r>
                                      <a:rPr lang="es-EC" i="0">
                                        <a:latin typeface="Cambria Math" panose="02040503050406030204" pitchFamily="18" charset="0"/>
                                      </a:rPr>
                                      <m:t>0</m:t>
                                    </m:r>
                                  </m:e>
                                </m:mr>
                              </m:m>
                            </m:e>
                          </m:eqArr>
                          <m:r>
                            <a:rPr lang="es-EC" i="0">
                              <a:latin typeface="Cambria Math" panose="02040503050406030204" pitchFamily="18" charset="0"/>
                            </a:rPr>
                            <m:t>     </m:t>
                          </m:r>
                          <m:eqArr>
                            <m:eqArrPr>
                              <m:ctrlPr>
                                <a:rPr lang="es-EC" i="1">
                                  <a:latin typeface="Cambria Math" panose="02040503050406030204" pitchFamily="18" charset="0"/>
                                </a:rPr>
                              </m:ctrlPr>
                            </m:eqArrPr>
                            <m:e>
                              <m:r>
                                <a:rPr lang="es-EC" i="0">
                                  <a:latin typeface="Cambria Math" panose="02040503050406030204" pitchFamily="18" charset="0"/>
                                </a:rPr>
                                <m:t>&amp;</m:t>
                              </m:r>
                              <m:m>
                                <m:mPr>
                                  <m:plcHide m:val="on"/>
                                  <m:mcs>
                                    <m:mc>
                                      <m:mcPr>
                                        <m:count m:val="1"/>
                                        <m:mcJc m:val="center"/>
                                      </m:mcPr>
                                    </m:mc>
                                  </m:mcs>
                                  <m:ctrlPr>
                                    <a:rPr lang="es-EC" i="1">
                                      <a:latin typeface="Cambria Math" panose="02040503050406030204" pitchFamily="18" charset="0"/>
                                    </a:rPr>
                                  </m:ctrlPr>
                                </m:mPr>
                                <m:mr>
                                  <m:e>
                                    <m:r>
                                      <a:rPr lang="es-EC" i="0">
                                        <a:latin typeface="Cambria Math" panose="02040503050406030204" pitchFamily="18" charset="0"/>
                                      </a:rPr>
                                      <m:t>0</m:t>
                                    </m:r>
                                  </m:e>
                                </m:mr>
                                <m:mr>
                                  <m:e>
                                    <m:r>
                                      <a:rPr lang="es-EC" i="0">
                                        <a:latin typeface="Cambria Math" panose="02040503050406030204" pitchFamily="18" charset="0"/>
                                      </a:rPr>
                                      <m:t>54</m:t>
                                    </m:r>
                                  </m:e>
                                </m:mr>
                                <m:mr>
                                  <m:e>
                                    <m:r>
                                      <a:rPr lang="es-EC" i="0">
                                        <a:latin typeface="Cambria Math" panose="02040503050406030204" pitchFamily="18" charset="0"/>
                                      </a:rPr>
                                      <m:t>13</m:t>
                                    </m:r>
                                    <m:r>
                                      <a:rPr lang="es-EC" i="1">
                                        <a:latin typeface="Cambria Math" panose="02040503050406030204" pitchFamily="18" charset="0"/>
                                      </a:rPr>
                                      <m:t>𝑙</m:t>
                                    </m:r>
                                  </m:e>
                                </m:mr>
                              </m:m>
                            </m:e>
                            <m:e>
                              <m:r>
                                <a:rPr lang="es-EC" i="0">
                                  <a:latin typeface="Cambria Math" panose="02040503050406030204" pitchFamily="18" charset="0"/>
                                </a:rPr>
                                <m:t>&amp;</m:t>
                              </m:r>
                              <m:m>
                                <m:mPr>
                                  <m:plcHide m:val="on"/>
                                  <m:mcs>
                                    <m:mc>
                                      <m:mcPr>
                                        <m:count m:val="1"/>
                                        <m:mcJc m:val="center"/>
                                      </m:mcPr>
                                    </m:mc>
                                  </m:mcs>
                                  <m:ctrlPr>
                                    <a:rPr lang="es-EC" i="1">
                                      <a:latin typeface="Cambria Math" panose="02040503050406030204" pitchFamily="18" charset="0"/>
                                    </a:rPr>
                                  </m:ctrlPr>
                                </m:mPr>
                                <m:mr>
                                  <m:e>
                                    <m:r>
                                      <a:rPr lang="es-EC" i="0">
                                        <a:latin typeface="Cambria Math" panose="02040503050406030204" pitchFamily="18" charset="0"/>
                                      </a:rPr>
                                      <m:t>0</m:t>
                                    </m:r>
                                  </m:e>
                                </m:mr>
                                <m:mr>
                                  <m:e>
                                    <m:r>
                                      <a:rPr lang="es-EC" i="0">
                                        <a:latin typeface="Cambria Math" panose="02040503050406030204" pitchFamily="18" charset="0"/>
                                      </a:rPr>
                                      <m:t>156</m:t>
                                    </m:r>
                                  </m:e>
                                </m:mr>
                                <m:mr>
                                  <m:e>
                                    <m:r>
                                      <a:rPr lang="es-EC" i="0">
                                        <a:latin typeface="Cambria Math" panose="02040503050406030204" pitchFamily="18" charset="0"/>
                                      </a:rPr>
                                      <m:t>−22</m:t>
                                    </m:r>
                                    <m:r>
                                      <a:rPr lang="es-EC" i="1">
                                        <a:latin typeface="Cambria Math" panose="02040503050406030204" pitchFamily="18" charset="0"/>
                                      </a:rPr>
                                      <m:t>𝑙</m:t>
                                    </m:r>
                                  </m:e>
                                </m:mr>
                              </m:m>
                            </m:e>
                          </m:eqArr>
                          <m:r>
                            <a:rPr lang="es-EC" i="0">
                              <a:latin typeface="Cambria Math" panose="02040503050406030204" pitchFamily="18" charset="0"/>
                            </a:rPr>
                            <m:t>     </m:t>
                          </m:r>
                          <m:eqArr>
                            <m:eqArrPr>
                              <m:ctrlPr>
                                <a:rPr lang="es-EC" i="1">
                                  <a:latin typeface="Cambria Math" panose="02040503050406030204" pitchFamily="18" charset="0"/>
                                </a:rPr>
                              </m:ctrlPr>
                            </m:eqArrPr>
                            <m:e>
                              <m:r>
                                <a:rPr lang="es-EC" i="0">
                                  <a:latin typeface="Cambria Math" panose="02040503050406030204" pitchFamily="18" charset="0"/>
                                </a:rPr>
                                <m:t>&amp;</m:t>
                              </m:r>
                              <m:m>
                                <m:mPr>
                                  <m:plcHide m:val="on"/>
                                  <m:mcs>
                                    <m:mc>
                                      <m:mcPr>
                                        <m:count m:val="1"/>
                                        <m:mcJc m:val="center"/>
                                      </m:mcPr>
                                    </m:mc>
                                  </m:mcs>
                                  <m:ctrlPr>
                                    <a:rPr lang="es-EC" i="1">
                                      <a:latin typeface="Cambria Math" panose="02040503050406030204" pitchFamily="18" charset="0"/>
                                    </a:rPr>
                                  </m:ctrlPr>
                                </m:mPr>
                                <m:mr>
                                  <m:e>
                                    <m:r>
                                      <a:rPr lang="es-EC" i="0">
                                        <a:latin typeface="Cambria Math" panose="02040503050406030204" pitchFamily="18" charset="0"/>
                                      </a:rPr>
                                      <m:t>0</m:t>
                                    </m:r>
                                  </m:e>
                                </m:mr>
                                <m:mr>
                                  <m:e>
                                    <m:r>
                                      <a:rPr lang="es-EC" i="0">
                                        <a:latin typeface="Cambria Math" panose="02040503050406030204" pitchFamily="18" charset="0"/>
                                      </a:rPr>
                                      <m:t>−13</m:t>
                                    </m:r>
                                    <m:r>
                                      <a:rPr lang="es-EC" i="1">
                                        <a:latin typeface="Cambria Math" panose="02040503050406030204" pitchFamily="18" charset="0"/>
                                      </a:rPr>
                                      <m:t>𝑙</m:t>
                                    </m:r>
                                  </m:e>
                                </m:mr>
                                <m:mr>
                                  <m:e>
                                    <m:r>
                                      <a:rPr lang="es-EC" i="0">
                                        <a:latin typeface="Cambria Math" panose="02040503050406030204" pitchFamily="18" charset="0"/>
                                      </a:rPr>
                                      <m:t>−3</m:t>
                                    </m:r>
                                    <m:sSup>
                                      <m:sSupPr>
                                        <m:ctrlPr>
                                          <a:rPr lang="es-EC" i="1">
                                            <a:latin typeface="Cambria Math" panose="02040503050406030204" pitchFamily="18" charset="0"/>
                                          </a:rPr>
                                        </m:ctrlPr>
                                      </m:sSupPr>
                                      <m:e>
                                        <m:r>
                                          <a:rPr lang="es-EC" i="1">
                                            <a:latin typeface="Cambria Math" panose="02040503050406030204" pitchFamily="18" charset="0"/>
                                          </a:rPr>
                                          <m:t>𝑙</m:t>
                                        </m:r>
                                      </m:e>
                                      <m:sup>
                                        <m:r>
                                          <a:rPr lang="es-EC" i="0">
                                            <a:latin typeface="Cambria Math" panose="02040503050406030204" pitchFamily="18" charset="0"/>
                                          </a:rPr>
                                          <m:t>2</m:t>
                                        </m:r>
                                      </m:sup>
                                    </m:sSup>
                                  </m:e>
                                </m:mr>
                              </m:m>
                            </m:e>
                            <m:e>
                              <m:r>
                                <a:rPr lang="es-EC" i="0">
                                  <a:latin typeface="Cambria Math" panose="02040503050406030204" pitchFamily="18" charset="0"/>
                                </a:rPr>
                                <m:t>&amp;</m:t>
                              </m:r>
                              <m:m>
                                <m:mPr>
                                  <m:plcHide m:val="on"/>
                                  <m:mcs>
                                    <m:mc>
                                      <m:mcPr>
                                        <m:count m:val="1"/>
                                        <m:mcJc m:val="center"/>
                                      </m:mcPr>
                                    </m:mc>
                                  </m:mcs>
                                  <m:ctrlPr>
                                    <a:rPr lang="es-EC" i="1">
                                      <a:latin typeface="Cambria Math" panose="02040503050406030204" pitchFamily="18" charset="0"/>
                                    </a:rPr>
                                  </m:ctrlPr>
                                </m:mPr>
                                <m:mr>
                                  <m:e>
                                    <m:r>
                                      <a:rPr lang="es-EC" i="0">
                                        <a:latin typeface="Cambria Math" panose="02040503050406030204" pitchFamily="18" charset="0"/>
                                      </a:rPr>
                                      <m:t>0</m:t>
                                    </m:r>
                                  </m:e>
                                </m:mr>
                                <m:mr>
                                  <m:e>
                                    <m:r>
                                      <a:rPr lang="es-EC" i="0">
                                        <a:latin typeface="Cambria Math" panose="02040503050406030204" pitchFamily="18" charset="0"/>
                                      </a:rPr>
                                      <m:t>−22</m:t>
                                    </m:r>
                                    <m:r>
                                      <a:rPr lang="es-EC" i="1">
                                        <a:latin typeface="Cambria Math" panose="02040503050406030204" pitchFamily="18" charset="0"/>
                                      </a:rPr>
                                      <m:t>𝑙</m:t>
                                    </m:r>
                                  </m:e>
                                </m:mr>
                                <m:mr>
                                  <m:e>
                                    <m:r>
                                      <a:rPr lang="es-EC" i="0">
                                        <a:latin typeface="Cambria Math" panose="02040503050406030204" pitchFamily="18" charset="0"/>
                                      </a:rPr>
                                      <m:t>4</m:t>
                                    </m:r>
                                    <m:sSup>
                                      <m:sSupPr>
                                        <m:ctrlPr>
                                          <a:rPr lang="es-EC" i="1">
                                            <a:latin typeface="Cambria Math" panose="02040503050406030204" pitchFamily="18" charset="0"/>
                                          </a:rPr>
                                        </m:ctrlPr>
                                      </m:sSupPr>
                                      <m:e>
                                        <m:r>
                                          <a:rPr lang="es-EC" i="1">
                                            <a:latin typeface="Cambria Math" panose="02040503050406030204" pitchFamily="18" charset="0"/>
                                          </a:rPr>
                                          <m:t>𝑙</m:t>
                                        </m:r>
                                      </m:e>
                                      <m:sup>
                                        <m:r>
                                          <a:rPr lang="es-EC" i="0">
                                            <a:latin typeface="Cambria Math" panose="02040503050406030204" pitchFamily="18" charset="0"/>
                                          </a:rPr>
                                          <m:t>2</m:t>
                                        </m:r>
                                      </m:sup>
                                    </m:sSup>
                                  </m:e>
                                </m:mr>
                              </m:m>
                            </m:e>
                          </m:eqArr>
                        </m:e>
                      </m:d>
                    </m:oMath>
                  </m:oMathPara>
                </a14:m>
                <a:endParaRPr lang="es-EC" dirty="0"/>
              </a:p>
            </p:txBody>
          </p:sp>
        </mc:Choice>
        <mc:Fallback xmlns="">
          <p:sp>
            <p:nvSpPr>
              <p:cNvPr id="15" name="Rectángulo 14"/>
              <p:cNvSpPr>
                <a:spLocks noRot="1" noChangeAspect="1" noMove="1" noResize="1" noEditPoints="1" noAdjustHandles="1" noChangeArrowheads="1" noChangeShapeType="1" noTextEdit="1"/>
              </p:cNvSpPr>
              <p:nvPr/>
            </p:nvSpPr>
            <p:spPr>
              <a:xfrm>
                <a:off x="5622293" y="5023489"/>
                <a:ext cx="5614421" cy="1597297"/>
              </a:xfrm>
              <a:prstGeom prst="rect">
                <a:avLst/>
              </a:prstGeom>
              <a:blipFill>
                <a:blip r:embed="rId13"/>
                <a:stretch>
                  <a:fillRect/>
                </a:stretch>
              </a:blipFill>
            </p:spPr>
            <p:txBody>
              <a:bodyPr/>
              <a:lstStyle/>
              <a:p>
                <a:r>
                  <a:rPr lang="es-EC">
                    <a:noFill/>
                  </a:rPr>
                  <a:t> </a:t>
                </a:r>
              </a:p>
            </p:txBody>
          </p:sp>
        </mc:Fallback>
      </mc:AlternateContent>
      <p:sp>
        <p:nvSpPr>
          <p:cNvPr id="16" name="CuadroTexto 15"/>
          <p:cNvSpPr txBox="1"/>
          <p:nvPr/>
        </p:nvSpPr>
        <p:spPr>
          <a:xfrm>
            <a:off x="5835772" y="4563280"/>
            <a:ext cx="5310554" cy="338554"/>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spAutoFit/>
          </a:bodyPr>
          <a:lstStyle/>
          <a:p>
            <a:r>
              <a:rPr lang="es-MX" sz="1600" dirty="0"/>
              <a:t>Matriz de masa consistente de un elemento PÓRTICO</a:t>
            </a:r>
            <a:endParaRPr lang="es-EC" sz="1600" dirty="0"/>
          </a:p>
        </p:txBody>
      </p:sp>
      <p:sp>
        <p:nvSpPr>
          <p:cNvPr id="17" name="CuadroTexto 16"/>
          <p:cNvSpPr txBox="1"/>
          <p:nvPr/>
        </p:nvSpPr>
        <p:spPr>
          <a:xfrm>
            <a:off x="725624" y="2423259"/>
            <a:ext cx="3945655" cy="338554"/>
          </a:xfrm>
          <a:prstGeom prst="rect">
            <a:avLst/>
          </a:prstGeom>
          <a:noFill/>
        </p:spPr>
        <p:txBody>
          <a:bodyPr wrap="square" rtlCol="0">
            <a:spAutoFit/>
          </a:bodyPr>
          <a:lstStyle/>
          <a:p>
            <a:r>
              <a:rPr lang="es-EC" sz="1600" dirty="0"/>
              <a:t>Ecuación de la ENERGÍA CINÉTICA</a:t>
            </a:r>
          </a:p>
        </p:txBody>
      </p:sp>
      <p:sp>
        <p:nvSpPr>
          <p:cNvPr id="18" name="CuadroTexto 17"/>
          <p:cNvSpPr txBox="1"/>
          <p:nvPr/>
        </p:nvSpPr>
        <p:spPr>
          <a:xfrm>
            <a:off x="4994135" y="111645"/>
            <a:ext cx="2293028" cy="338554"/>
          </a:xfrm>
          <a:prstGeom prst="rect">
            <a:avLst/>
          </a:prstGeom>
          <a:noFill/>
        </p:spPr>
        <p:txBody>
          <a:bodyPr wrap="square" rtlCol="0">
            <a:spAutoFit/>
          </a:bodyPr>
          <a:lstStyle/>
          <a:p>
            <a:pPr algn="ctr"/>
            <a:r>
              <a:rPr lang="es-EC" sz="1600" dirty="0"/>
              <a:t>Elemento BARRA</a:t>
            </a:r>
          </a:p>
        </p:txBody>
      </p:sp>
      <p:sp>
        <p:nvSpPr>
          <p:cNvPr id="19" name="CuadroTexto 18"/>
          <p:cNvSpPr txBox="1"/>
          <p:nvPr/>
        </p:nvSpPr>
        <p:spPr>
          <a:xfrm>
            <a:off x="8491049" y="128779"/>
            <a:ext cx="2293028" cy="369332"/>
          </a:xfrm>
          <a:prstGeom prst="rect">
            <a:avLst/>
          </a:prstGeom>
          <a:noFill/>
        </p:spPr>
        <p:txBody>
          <a:bodyPr wrap="square" rtlCol="0">
            <a:spAutoFit/>
          </a:bodyPr>
          <a:lstStyle/>
          <a:p>
            <a:pPr algn="ctr"/>
            <a:r>
              <a:rPr lang="es-EC" sz="1600" dirty="0"/>
              <a:t>Elemento</a:t>
            </a:r>
            <a:r>
              <a:rPr lang="es-EC" dirty="0"/>
              <a:t> VIGA</a:t>
            </a:r>
          </a:p>
        </p:txBody>
      </p:sp>
    </p:spTree>
    <p:extLst>
      <p:ext uri="{BB962C8B-B14F-4D97-AF65-F5344CB8AC3E}">
        <p14:creationId xmlns:p14="http://schemas.microsoft.com/office/powerpoint/2010/main" val="3567823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567362" y="1168195"/>
            <a:ext cx="3104711"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s-MX" dirty="0"/>
              <a:t>Planteamiento de matrices</a:t>
            </a:r>
            <a:endParaRPr lang="es-EC" dirty="0"/>
          </a:p>
        </p:txBody>
      </p:sp>
      <p:sp>
        <p:nvSpPr>
          <p:cNvPr id="3" name="CuadroTexto 2"/>
          <p:cNvSpPr txBox="1"/>
          <p:nvPr/>
        </p:nvSpPr>
        <p:spPr>
          <a:xfrm>
            <a:off x="724110" y="1810658"/>
            <a:ext cx="2655277"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MX" b="1" i="1" dirty="0"/>
              <a:t>Matriz de Rigidez</a:t>
            </a:r>
            <a:endParaRPr lang="es-EC" b="1" i="1" dirty="0"/>
          </a:p>
        </p:txBody>
      </p:sp>
      <p:pic>
        <p:nvPicPr>
          <p:cNvPr id="5" name="Imagen 4"/>
          <p:cNvPicPr/>
          <p:nvPr/>
        </p:nvPicPr>
        <p:blipFill rotWithShape="1">
          <a:blip r:embed="rId3"/>
          <a:srcRect r="49489"/>
          <a:stretch/>
        </p:blipFill>
        <p:spPr bwMode="auto">
          <a:xfrm>
            <a:off x="4487666" y="469521"/>
            <a:ext cx="3208020" cy="1311275"/>
          </a:xfrm>
          <a:prstGeom prst="rect">
            <a:avLst/>
          </a:prstGeom>
          <a:noFill/>
          <a:ln>
            <a:solidFill>
              <a:schemeClr val="tx1"/>
            </a:solidFill>
          </a:ln>
          <a:extLst>
            <a:ext uri="{53640926-AAD7-44D8-BBD7-CCE9431645EC}">
              <a14:shadowObscured xmlns:a14="http://schemas.microsoft.com/office/drawing/2010/main"/>
            </a:ext>
          </a:extLst>
        </p:spPr>
      </p:pic>
      <p:pic>
        <p:nvPicPr>
          <p:cNvPr id="6" name="Imagen 5"/>
          <p:cNvPicPr/>
          <p:nvPr/>
        </p:nvPicPr>
        <p:blipFill rotWithShape="1">
          <a:blip r:embed="rId4"/>
          <a:srcRect r="49197"/>
          <a:stretch/>
        </p:blipFill>
        <p:spPr bwMode="auto">
          <a:xfrm>
            <a:off x="7895931" y="460570"/>
            <a:ext cx="3340783" cy="1333500"/>
          </a:xfrm>
          <a:prstGeom prst="rect">
            <a:avLst/>
          </a:prstGeom>
          <a:noFill/>
          <a:ln>
            <a:solidFill>
              <a:schemeClr val="tx1"/>
            </a:solid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7" name="Rectángulo 6"/>
              <p:cNvSpPr/>
              <p:nvPr/>
            </p:nvSpPr>
            <p:spPr>
              <a:xfrm>
                <a:off x="4994135" y="1853926"/>
                <a:ext cx="193450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𝑢</m:t>
                      </m:r>
                      <m:d>
                        <m:dPr>
                          <m:ctrlPr>
                            <a:rPr lang="es-EC" sz="1400" i="1">
                              <a:latin typeface="Cambria Math" panose="02040503050406030204" pitchFamily="18" charset="0"/>
                            </a:rPr>
                          </m:ctrlPr>
                        </m:dPr>
                        <m:e>
                          <m:r>
                            <a:rPr lang="es-EC" sz="1400" i="1">
                              <a:latin typeface="Cambria Math" panose="02040503050406030204" pitchFamily="18" charset="0"/>
                            </a:rPr>
                            <m:t>𝑥</m:t>
                          </m:r>
                          <m:r>
                            <a:rPr lang="es-EC" sz="1400" i="0">
                              <a:latin typeface="Cambria Math" panose="02040503050406030204" pitchFamily="18" charset="0"/>
                            </a:rPr>
                            <m:t>,</m:t>
                          </m:r>
                          <m:r>
                            <a:rPr lang="es-EC" sz="1400" i="1">
                              <a:latin typeface="Cambria Math" panose="02040503050406030204" pitchFamily="18" charset="0"/>
                            </a:rPr>
                            <m:t>𝑡</m:t>
                          </m:r>
                        </m:e>
                      </m:d>
                      <m:r>
                        <a:rPr lang="es-EC" sz="1400" i="0">
                          <a:latin typeface="Cambria Math" panose="02040503050406030204" pitchFamily="18" charset="0"/>
                        </a:rPr>
                        <m:t>=</m:t>
                      </m:r>
                      <m:r>
                        <a:rPr lang="es-EC" sz="1400" i="1">
                          <a:latin typeface="Cambria Math" panose="02040503050406030204" pitchFamily="18" charset="0"/>
                        </a:rPr>
                        <m:t>𝑎</m:t>
                      </m:r>
                      <m:d>
                        <m:dPr>
                          <m:ctrlPr>
                            <a:rPr lang="es-EC" sz="1400" i="1">
                              <a:latin typeface="Cambria Math" panose="02040503050406030204" pitchFamily="18" charset="0"/>
                            </a:rPr>
                          </m:ctrlPr>
                        </m:dPr>
                        <m:e>
                          <m:r>
                            <a:rPr lang="es-EC" sz="1400" i="1">
                              <a:latin typeface="Cambria Math" panose="02040503050406030204" pitchFamily="18" charset="0"/>
                            </a:rPr>
                            <m:t>𝑡</m:t>
                          </m:r>
                        </m:e>
                      </m:d>
                      <m:r>
                        <a:rPr lang="es-EC" sz="1400" i="0">
                          <a:latin typeface="Cambria Math" panose="02040503050406030204" pitchFamily="18" charset="0"/>
                        </a:rPr>
                        <m:t>+</m:t>
                      </m:r>
                      <m:r>
                        <a:rPr lang="es-EC" sz="1400" i="1">
                          <a:latin typeface="Cambria Math" panose="02040503050406030204" pitchFamily="18" charset="0"/>
                        </a:rPr>
                        <m:t>𝑏</m:t>
                      </m:r>
                      <m:r>
                        <a:rPr lang="es-EC" sz="1400" i="0">
                          <a:latin typeface="Cambria Math" panose="02040503050406030204" pitchFamily="18" charset="0"/>
                        </a:rPr>
                        <m:t>(</m:t>
                      </m:r>
                      <m:r>
                        <a:rPr lang="es-EC" sz="1400" i="1">
                          <a:latin typeface="Cambria Math" panose="02040503050406030204" pitchFamily="18" charset="0"/>
                        </a:rPr>
                        <m:t>𝑡</m:t>
                      </m:r>
                      <m:r>
                        <a:rPr lang="es-EC" sz="1400" i="0">
                          <a:latin typeface="Cambria Math" panose="02040503050406030204" pitchFamily="18" charset="0"/>
                        </a:rPr>
                        <m:t>)</m:t>
                      </m:r>
                      <m:r>
                        <a:rPr lang="es-EC" sz="1400" i="1">
                          <a:latin typeface="Cambria Math" panose="02040503050406030204" pitchFamily="18" charset="0"/>
                        </a:rPr>
                        <m:t>𝑥</m:t>
                      </m:r>
                    </m:oMath>
                  </m:oMathPara>
                </a14:m>
                <a:endParaRPr lang="es-EC" sz="1400" dirty="0"/>
              </a:p>
            </p:txBody>
          </p:sp>
        </mc:Choice>
        <mc:Fallback xmlns="">
          <p:sp>
            <p:nvSpPr>
              <p:cNvPr id="7" name="Rectángulo 6"/>
              <p:cNvSpPr>
                <a:spLocks noRot="1" noChangeAspect="1" noMove="1" noResize="1" noEditPoints="1" noAdjustHandles="1" noChangeArrowheads="1" noChangeShapeType="1" noTextEdit="1"/>
              </p:cNvSpPr>
              <p:nvPr/>
            </p:nvSpPr>
            <p:spPr>
              <a:xfrm>
                <a:off x="4994135" y="1853926"/>
                <a:ext cx="1934504" cy="307777"/>
              </a:xfrm>
              <a:prstGeom prst="rect">
                <a:avLst/>
              </a:prstGeom>
              <a:blipFill>
                <a:blip r:embed="rId5"/>
                <a:stretch>
                  <a:fillRect b="-980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7816354" y="1850835"/>
                <a:ext cx="3420360"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𝑤</m:t>
                      </m:r>
                      <m:d>
                        <m:dPr>
                          <m:ctrlPr>
                            <a:rPr lang="es-EC" sz="1400" i="1">
                              <a:latin typeface="Cambria Math" panose="02040503050406030204" pitchFamily="18" charset="0"/>
                            </a:rPr>
                          </m:ctrlPr>
                        </m:dPr>
                        <m:e>
                          <m:r>
                            <a:rPr lang="es-EC" sz="1400" i="1">
                              <a:latin typeface="Cambria Math" panose="02040503050406030204" pitchFamily="18" charset="0"/>
                            </a:rPr>
                            <m:t>𝑥</m:t>
                          </m:r>
                          <m:r>
                            <a:rPr lang="es-EC" sz="1400" i="0">
                              <a:latin typeface="Cambria Math" panose="02040503050406030204" pitchFamily="18" charset="0"/>
                            </a:rPr>
                            <m:t>,</m:t>
                          </m:r>
                          <m:r>
                            <a:rPr lang="es-EC" sz="1400" i="1">
                              <a:latin typeface="Cambria Math" panose="02040503050406030204" pitchFamily="18" charset="0"/>
                            </a:rPr>
                            <m:t>𝑡</m:t>
                          </m:r>
                        </m:e>
                      </m:d>
                      <m:r>
                        <a:rPr lang="es-EC" sz="1400" i="0">
                          <a:latin typeface="Cambria Math" panose="02040503050406030204" pitchFamily="18" charset="0"/>
                        </a:rPr>
                        <m:t>=</m:t>
                      </m:r>
                      <m:r>
                        <a:rPr lang="es-EC" sz="1400" i="1">
                          <a:latin typeface="Cambria Math" panose="02040503050406030204" pitchFamily="18" charset="0"/>
                        </a:rPr>
                        <m:t>𝑎</m:t>
                      </m:r>
                      <m:d>
                        <m:dPr>
                          <m:ctrlPr>
                            <a:rPr lang="es-EC" sz="1400" i="1">
                              <a:latin typeface="Cambria Math" panose="02040503050406030204" pitchFamily="18" charset="0"/>
                            </a:rPr>
                          </m:ctrlPr>
                        </m:dPr>
                        <m:e>
                          <m:r>
                            <a:rPr lang="es-EC" sz="1400" i="1">
                              <a:latin typeface="Cambria Math" panose="02040503050406030204" pitchFamily="18" charset="0"/>
                            </a:rPr>
                            <m:t>𝑡</m:t>
                          </m:r>
                        </m:e>
                      </m:d>
                      <m:r>
                        <a:rPr lang="es-EC" sz="1400" i="0">
                          <a:latin typeface="Cambria Math" panose="02040503050406030204" pitchFamily="18" charset="0"/>
                        </a:rPr>
                        <m:t>+</m:t>
                      </m:r>
                      <m:r>
                        <a:rPr lang="es-EC" sz="1400" i="1">
                          <a:latin typeface="Cambria Math" panose="02040503050406030204" pitchFamily="18" charset="0"/>
                        </a:rPr>
                        <m:t>𝑏</m:t>
                      </m:r>
                      <m:d>
                        <m:dPr>
                          <m:ctrlPr>
                            <a:rPr lang="es-EC" sz="1400" i="1">
                              <a:latin typeface="Cambria Math" panose="02040503050406030204" pitchFamily="18" charset="0"/>
                            </a:rPr>
                          </m:ctrlPr>
                        </m:dPr>
                        <m:e>
                          <m:r>
                            <a:rPr lang="es-EC" sz="1400" i="1">
                              <a:latin typeface="Cambria Math" panose="02040503050406030204" pitchFamily="18" charset="0"/>
                            </a:rPr>
                            <m:t>𝑡</m:t>
                          </m:r>
                        </m:e>
                      </m:d>
                      <m:r>
                        <a:rPr lang="es-EC" sz="1400" i="1">
                          <a:latin typeface="Cambria Math" panose="02040503050406030204" pitchFamily="18" charset="0"/>
                        </a:rPr>
                        <m:t>𝑥</m:t>
                      </m:r>
                      <m:r>
                        <a:rPr lang="es-EC" sz="1400" i="0">
                          <a:latin typeface="Cambria Math" panose="02040503050406030204" pitchFamily="18" charset="0"/>
                        </a:rPr>
                        <m:t>+</m:t>
                      </m:r>
                      <m:r>
                        <a:rPr lang="es-EC" sz="1400" i="1">
                          <a:latin typeface="Cambria Math" panose="02040503050406030204" pitchFamily="18" charset="0"/>
                        </a:rPr>
                        <m:t>𝑐</m:t>
                      </m:r>
                      <m:d>
                        <m:dPr>
                          <m:ctrlPr>
                            <a:rPr lang="es-EC" sz="1400" i="1">
                              <a:latin typeface="Cambria Math" panose="02040503050406030204" pitchFamily="18" charset="0"/>
                            </a:rPr>
                          </m:ctrlPr>
                        </m:dPr>
                        <m:e>
                          <m:r>
                            <a:rPr lang="es-EC" sz="1400" i="1">
                              <a:latin typeface="Cambria Math" panose="02040503050406030204" pitchFamily="18" charset="0"/>
                            </a:rPr>
                            <m:t>𝑡</m:t>
                          </m:r>
                        </m:e>
                      </m:d>
                      <m:sSup>
                        <m:sSupPr>
                          <m:ctrlPr>
                            <a:rPr lang="es-EC" sz="1400" i="1">
                              <a:latin typeface="Cambria Math" panose="02040503050406030204" pitchFamily="18" charset="0"/>
                            </a:rPr>
                          </m:ctrlPr>
                        </m:sSupPr>
                        <m:e>
                          <m:r>
                            <a:rPr lang="es-EC" sz="1400" i="1">
                              <a:latin typeface="Cambria Math" panose="02040503050406030204" pitchFamily="18" charset="0"/>
                            </a:rPr>
                            <m:t>𝑥</m:t>
                          </m:r>
                        </m:e>
                        <m:sup>
                          <m:r>
                            <a:rPr lang="es-EC" sz="1400" i="0">
                              <a:latin typeface="Cambria Math" panose="02040503050406030204" pitchFamily="18" charset="0"/>
                            </a:rPr>
                            <m:t>2</m:t>
                          </m:r>
                        </m:sup>
                      </m:sSup>
                      <m:r>
                        <a:rPr lang="es-EC" sz="1400" i="0">
                          <a:latin typeface="Cambria Math" panose="02040503050406030204" pitchFamily="18" charset="0"/>
                        </a:rPr>
                        <m:t>+</m:t>
                      </m:r>
                      <m:r>
                        <a:rPr lang="es-EC" sz="1400" i="1">
                          <a:latin typeface="Cambria Math" panose="02040503050406030204" pitchFamily="18" charset="0"/>
                        </a:rPr>
                        <m:t>𝑑</m:t>
                      </m:r>
                      <m:d>
                        <m:dPr>
                          <m:ctrlPr>
                            <a:rPr lang="es-EC" sz="1400" i="1">
                              <a:latin typeface="Cambria Math" panose="02040503050406030204" pitchFamily="18" charset="0"/>
                            </a:rPr>
                          </m:ctrlPr>
                        </m:dPr>
                        <m:e>
                          <m:r>
                            <a:rPr lang="es-EC" sz="1400" i="1">
                              <a:latin typeface="Cambria Math" panose="02040503050406030204" pitchFamily="18" charset="0"/>
                            </a:rPr>
                            <m:t>𝑡</m:t>
                          </m:r>
                        </m:e>
                      </m:d>
                      <m:sSup>
                        <m:sSupPr>
                          <m:ctrlPr>
                            <a:rPr lang="es-EC" sz="1400" i="1">
                              <a:latin typeface="Cambria Math" panose="02040503050406030204" pitchFamily="18" charset="0"/>
                            </a:rPr>
                          </m:ctrlPr>
                        </m:sSupPr>
                        <m:e>
                          <m:r>
                            <a:rPr lang="es-EC" sz="1400" i="1">
                              <a:latin typeface="Cambria Math" panose="02040503050406030204" pitchFamily="18" charset="0"/>
                            </a:rPr>
                            <m:t>𝑥</m:t>
                          </m:r>
                        </m:e>
                        <m:sup>
                          <m:r>
                            <a:rPr lang="es-EC" sz="1400" i="0">
                              <a:latin typeface="Cambria Math" panose="02040503050406030204" pitchFamily="18" charset="0"/>
                            </a:rPr>
                            <m:t>3</m:t>
                          </m:r>
                        </m:sup>
                      </m:sSup>
                    </m:oMath>
                  </m:oMathPara>
                </a14:m>
                <a:endParaRPr lang="es-EC" sz="1400" dirty="0"/>
              </a:p>
            </p:txBody>
          </p:sp>
        </mc:Choice>
        <mc:Fallback xmlns="">
          <p:sp>
            <p:nvSpPr>
              <p:cNvPr id="10" name="Rectángulo 9"/>
              <p:cNvSpPr>
                <a:spLocks noRot="1" noChangeAspect="1" noMove="1" noResize="1" noEditPoints="1" noAdjustHandles="1" noChangeArrowheads="1" noChangeShapeType="1" noTextEdit="1"/>
              </p:cNvSpPr>
              <p:nvPr/>
            </p:nvSpPr>
            <p:spPr>
              <a:xfrm>
                <a:off x="7816354" y="1850835"/>
                <a:ext cx="3420360" cy="307777"/>
              </a:xfrm>
              <a:prstGeom prst="rect">
                <a:avLst/>
              </a:prstGeom>
              <a:blipFill>
                <a:blip r:embed="rId6"/>
                <a:stretch>
                  <a:fillRect/>
                </a:stretch>
              </a:blipFill>
            </p:spPr>
            <p:txBody>
              <a:bodyPr/>
              <a:lstStyle/>
              <a:p>
                <a:r>
                  <a:rPr lang="es-EC">
                    <a:noFill/>
                  </a:rPr>
                  <a:t> </a:t>
                </a:r>
              </a:p>
            </p:txBody>
          </p:sp>
        </mc:Fallback>
      </mc:AlternateContent>
      <p:sp>
        <p:nvSpPr>
          <p:cNvPr id="16" name="CuadroTexto 15"/>
          <p:cNvSpPr txBox="1"/>
          <p:nvPr/>
        </p:nvSpPr>
        <p:spPr>
          <a:xfrm>
            <a:off x="6514365" y="4472507"/>
            <a:ext cx="4326216" cy="338554"/>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spAutoFit/>
          </a:bodyPr>
          <a:lstStyle/>
          <a:p>
            <a:r>
              <a:rPr lang="es-MX" sz="1600" dirty="0"/>
              <a:t>Matriz de rigidez de un elemento PÓRTICO</a:t>
            </a:r>
            <a:endParaRPr lang="es-EC" sz="1600" dirty="0"/>
          </a:p>
        </p:txBody>
      </p:sp>
      <p:sp>
        <p:nvSpPr>
          <p:cNvPr id="17" name="CuadroTexto 16"/>
          <p:cNvSpPr txBox="1"/>
          <p:nvPr/>
        </p:nvSpPr>
        <p:spPr>
          <a:xfrm>
            <a:off x="725624" y="2423259"/>
            <a:ext cx="3945655" cy="584775"/>
          </a:xfrm>
          <a:prstGeom prst="rect">
            <a:avLst/>
          </a:prstGeom>
          <a:noFill/>
        </p:spPr>
        <p:txBody>
          <a:bodyPr wrap="square" rtlCol="0">
            <a:spAutoFit/>
          </a:bodyPr>
          <a:lstStyle/>
          <a:p>
            <a:r>
              <a:rPr lang="es-EC" sz="1600" dirty="0"/>
              <a:t>Ecuación de la ENERGÍA DE DEFORMACIÓN UNITARIA</a:t>
            </a:r>
          </a:p>
        </p:txBody>
      </p:sp>
      <p:sp>
        <p:nvSpPr>
          <p:cNvPr id="18" name="CuadroTexto 17"/>
          <p:cNvSpPr txBox="1"/>
          <p:nvPr/>
        </p:nvSpPr>
        <p:spPr>
          <a:xfrm>
            <a:off x="4994135" y="111645"/>
            <a:ext cx="2293028" cy="338554"/>
          </a:xfrm>
          <a:prstGeom prst="rect">
            <a:avLst/>
          </a:prstGeom>
          <a:noFill/>
        </p:spPr>
        <p:txBody>
          <a:bodyPr wrap="square" rtlCol="0">
            <a:spAutoFit/>
          </a:bodyPr>
          <a:lstStyle/>
          <a:p>
            <a:pPr algn="ctr"/>
            <a:r>
              <a:rPr lang="es-EC" sz="1600" dirty="0"/>
              <a:t>Elemento BARRA</a:t>
            </a:r>
          </a:p>
        </p:txBody>
      </p:sp>
      <p:sp>
        <p:nvSpPr>
          <p:cNvPr id="19" name="CuadroTexto 18"/>
          <p:cNvSpPr txBox="1"/>
          <p:nvPr/>
        </p:nvSpPr>
        <p:spPr>
          <a:xfrm>
            <a:off x="8491049" y="128779"/>
            <a:ext cx="2293028" cy="369332"/>
          </a:xfrm>
          <a:prstGeom prst="rect">
            <a:avLst/>
          </a:prstGeom>
          <a:noFill/>
        </p:spPr>
        <p:txBody>
          <a:bodyPr wrap="square" rtlCol="0">
            <a:spAutoFit/>
          </a:bodyPr>
          <a:lstStyle/>
          <a:p>
            <a:pPr algn="ctr"/>
            <a:r>
              <a:rPr lang="es-EC" sz="1600" dirty="0"/>
              <a:t>Elemento</a:t>
            </a:r>
            <a:r>
              <a:rPr lang="es-EC" dirty="0"/>
              <a:t> VIGA</a:t>
            </a:r>
          </a:p>
        </p:txBody>
      </p:sp>
      <mc:AlternateContent xmlns:mc="http://schemas.openxmlformats.org/markup-compatibility/2006" xmlns:a14="http://schemas.microsoft.com/office/drawing/2010/main">
        <mc:Choice Requires="a14">
          <p:sp>
            <p:nvSpPr>
              <p:cNvPr id="20" name="Rectángulo 19"/>
              <p:cNvSpPr/>
              <p:nvPr/>
            </p:nvSpPr>
            <p:spPr>
              <a:xfrm>
                <a:off x="4722843" y="2262404"/>
                <a:ext cx="2477088" cy="6142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𝑉</m:t>
                      </m:r>
                      <m:d>
                        <m:dPr>
                          <m:ctrlPr>
                            <a:rPr lang="es-EC" sz="1400" i="1">
                              <a:latin typeface="Cambria Math" panose="02040503050406030204" pitchFamily="18" charset="0"/>
                            </a:rPr>
                          </m:ctrlPr>
                        </m:dPr>
                        <m:e>
                          <m:r>
                            <a:rPr lang="es-EC" sz="1400" i="1">
                              <a:latin typeface="Cambria Math" panose="02040503050406030204" pitchFamily="18" charset="0"/>
                            </a:rPr>
                            <m:t>𝑡</m:t>
                          </m:r>
                        </m:e>
                      </m:d>
                      <m:r>
                        <a:rPr lang="es-EC" sz="1400" i="0">
                          <a:latin typeface="Cambria Math" panose="02040503050406030204" pitchFamily="18" charset="0"/>
                        </a:rPr>
                        <m:t>=</m:t>
                      </m:r>
                      <m:f>
                        <m:fPr>
                          <m:ctrlPr>
                            <a:rPr lang="es-EC" sz="1400" i="1">
                              <a:latin typeface="Cambria Math" panose="02040503050406030204" pitchFamily="18" charset="0"/>
                            </a:rPr>
                          </m:ctrlPr>
                        </m:fPr>
                        <m:num>
                          <m:r>
                            <a:rPr lang="es-EC" sz="1400" i="0">
                              <a:latin typeface="Cambria Math" panose="02040503050406030204" pitchFamily="18" charset="0"/>
                            </a:rPr>
                            <m:t>1</m:t>
                          </m:r>
                        </m:num>
                        <m:den>
                          <m:r>
                            <a:rPr lang="es-EC" sz="1400" i="0">
                              <a:latin typeface="Cambria Math" panose="02040503050406030204" pitchFamily="18" charset="0"/>
                            </a:rPr>
                            <m:t>2</m:t>
                          </m:r>
                        </m:den>
                      </m:f>
                      <m:nary>
                        <m:naryPr>
                          <m:limLoc m:val="subSup"/>
                          <m:ctrlPr>
                            <a:rPr lang="es-EC" sz="1400" i="1">
                              <a:latin typeface="Cambria Math" panose="02040503050406030204" pitchFamily="18" charset="0"/>
                            </a:rPr>
                          </m:ctrlPr>
                        </m:naryPr>
                        <m:sub>
                          <m:r>
                            <a:rPr lang="es-EC" sz="1400" i="0">
                              <a:latin typeface="Cambria Math" panose="02040503050406030204" pitchFamily="18" charset="0"/>
                            </a:rPr>
                            <m:t>0</m:t>
                          </m:r>
                        </m:sub>
                        <m:sup>
                          <m:r>
                            <a:rPr lang="es-EC" sz="1400" i="1">
                              <a:latin typeface="Cambria Math" panose="02040503050406030204" pitchFamily="18" charset="0"/>
                            </a:rPr>
                            <m:t>𝑙</m:t>
                          </m:r>
                        </m:sup>
                        <m:e>
                          <m:r>
                            <a:rPr lang="es-EC" sz="1400" i="1">
                              <a:latin typeface="Cambria Math" panose="02040503050406030204" pitchFamily="18" charset="0"/>
                            </a:rPr>
                            <m:t>𝐸𝐴</m:t>
                          </m:r>
                          <m:sSup>
                            <m:sSupPr>
                              <m:ctrlPr>
                                <a:rPr lang="es-EC" sz="1400" i="1">
                                  <a:latin typeface="Cambria Math" panose="02040503050406030204" pitchFamily="18" charset="0"/>
                                </a:rPr>
                              </m:ctrlPr>
                            </m:sSupPr>
                            <m:e>
                              <m:d>
                                <m:dPr>
                                  <m:begChr m:val="["/>
                                  <m:endChr m:val="]"/>
                                  <m:ctrlPr>
                                    <a:rPr lang="es-EC" sz="1400" i="1">
                                      <a:latin typeface="Cambria Math" panose="02040503050406030204" pitchFamily="18" charset="0"/>
                                    </a:rPr>
                                  </m:ctrlPr>
                                </m:dPr>
                                <m:e>
                                  <m:f>
                                    <m:fPr>
                                      <m:ctrlPr>
                                        <a:rPr lang="es-EC" sz="1400" i="1">
                                          <a:latin typeface="Cambria Math" panose="02040503050406030204" pitchFamily="18" charset="0"/>
                                        </a:rPr>
                                      </m:ctrlPr>
                                    </m:fPr>
                                    <m:num>
                                      <m:r>
                                        <a:rPr lang="es-EC" sz="1400" i="0">
                                          <a:latin typeface="Cambria Math" panose="02040503050406030204" pitchFamily="18" charset="0"/>
                                        </a:rPr>
                                        <m:t>𝜕</m:t>
                                      </m:r>
                                      <m:r>
                                        <a:rPr lang="es-EC" sz="1400" i="1">
                                          <a:latin typeface="Cambria Math" panose="02040503050406030204" pitchFamily="18" charset="0"/>
                                        </a:rPr>
                                        <m:t>𝑢</m:t>
                                      </m:r>
                                      <m:d>
                                        <m:dPr>
                                          <m:ctrlPr>
                                            <a:rPr lang="es-EC" sz="1400" i="1">
                                              <a:latin typeface="Cambria Math" panose="02040503050406030204" pitchFamily="18" charset="0"/>
                                            </a:rPr>
                                          </m:ctrlPr>
                                        </m:dPr>
                                        <m:e>
                                          <m:r>
                                            <a:rPr lang="es-EC" sz="1400" i="1">
                                              <a:latin typeface="Cambria Math" panose="02040503050406030204" pitchFamily="18" charset="0"/>
                                            </a:rPr>
                                            <m:t>𝑥</m:t>
                                          </m:r>
                                          <m:r>
                                            <a:rPr lang="es-EC" sz="1400" i="0">
                                              <a:latin typeface="Cambria Math" panose="02040503050406030204" pitchFamily="18" charset="0"/>
                                            </a:rPr>
                                            <m:t>,</m:t>
                                          </m:r>
                                          <m:r>
                                            <a:rPr lang="es-EC" sz="1400" i="1">
                                              <a:latin typeface="Cambria Math" panose="02040503050406030204" pitchFamily="18" charset="0"/>
                                            </a:rPr>
                                            <m:t>𝑡</m:t>
                                          </m:r>
                                        </m:e>
                                      </m:d>
                                    </m:num>
                                    <m:den>
                                      <m:r>
                                        <a:rPr lang="es-EC" sz="1400" i="0">
                                          <a:latin typeface="Cambria Math" panose="02040503050406030204" pitchFamily="18" charset="0"/>
                                        </a:rPr>
                                        <m:t>𝜕</m:t>
                                      </m:r>
                                      <m:r>
                                        <a:rPr lang="es-EC" sz="1400" i="1">
                                          <a:latin typeface="Cambria Math" panose="02040503050406030204" pitchFamily="18" charset="0"/>
                                        </a:rPr>
                                        <m:t>𝑥</m:t>
                                      </m:r>
                                    </m:den>
                                  </m:f>
                                </m:e>
                              </m:d>
                            </m:e>
                            <m:sup>
                              <m:r>
                                <a:rPr lang="es-EC" sz="1400" i="0">
                                  <a:latin typeface="Cambria Math" panose="02040503050406030204" pitchFamily="18" charset="0"/>
                                </a:rPr>
                                <m:t>2</m:t>
                              </m:r>
                            </m:sup>
                          </m:sSup>
                          <m:r>
                            <a:rPr lang="es-EC" sz="1400" i="1">
                              <a:latin typeface="Cambria Math" panose="02040503050406030204" pitchFamily="18" charset="0"/>
                            </a:rPr>
                            <m:t>𝑑𝑥</m:t>
                          </m:r>
                        </m:e>
                      </m:nary>
                    </m:oMath>
                  </m:oMathPara>
                </a14:m>
                <a:endParaRPr lang="es-EC" dirty="0"/>
              </a:p>
            </p:txBody>
          </p:sp>
        </mc:Choice>
        <mc:Fallback xmlns="">
          <p:sp>
            <p:nvSpPr>
              <p:cNvPr id="20" name="Rectángulo 19"/>
              <p:cNvSpPr>
                <a:spLocks noRot="1" noChangeAspect="1" noMove="1" noResize="1" noEditPoints="1" noAdjustHandles="1" noChangeArrowheads="1" noChangeShapeType="1" noTextEdit="1"/>
              </p:cNvSpPr>
              <p:nvPr/>
            </p:nvSpPr>
            <p:spPr>
              <a:xfrm>
                <a:off x="4722843" y="2262404"/>
                <a:ext cx="2477088" cy="614271"/>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1" name="Rectángulo 20"/>
              <p:cNvSpPr/>
              <p:nvPr/>
            </p:nvSpPr>
            <p:spPr>
              <a:xfrm>
                <a:off x="5093585" y="3071766"/>
                <a:ext cx="1735603" cy="4970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sz="1400" i="1">
                              <a:latin typeface="Cambria Math" panose="02040503050406030204" pitchFamily="18" charset="0"/>
                            </a:rPr>
                          </m:ctrlPr>
                        </m:dPr>
                        <m:e>
                          <m:r>
                            <a:rPr lang="es-EC" sz="1400" i="1">
                              <a:latin typeface="Cambria Math" panose="02040503050406030204" pitchFamily="18" charset="0"/>
                            </a:rPr>
                            <m:t>𝑘</m:t>
                          </m:r>
                        </m:e>
                      </m:d>
                      <m:r>
                        <a:rPr lang="es-EC" sz="1400" i="0">
                          <a:latin typeface="Cambria Math" panose="02040503050406030204" pitchFamily="18" charset="0"/>
                        </a:rPr>
                        <m:t>=</m:t>
                      </m:r>
                      <m:f>
                        <m:fPr>
                          <m:ctrlPr>
                            <a:rPr lang="es-EC" sz="1400" i="1">
                              <a:latin typeface="Cambria Math" panose="02040503050406030204" pitchFamily="18" charset="0"/>
                            </a:rPr>
                          </m:ctrlPr>
                        </m:fPr>
                        <m:num>
                          <m:r>
                            <a:rPr lang="es-EC" sz="1400" i="1">
                              <a:latin typeface="Cambria Math" panose="02040503050406030204" pitchFamily="18" charset="0"/>
                            </a:rPr>
                            <m:t>𝐸𝐴</m:t>
                          </m:r>
                        </m:num>
                        <m:den>
                          <m:r>
                            <a:rPr lang="es-EC" sz="1400" i="1">
                              <a:latin typeface="Cambria Math" panose="02040503050406030204" pitchFamily="18" charset="0"/>
                            </a:rPr>
                            <m:t>𝑙</m:t>
                          </m:r>
                        </m:den>
                      </m:f>
                      <m:d>
                        <m:dPr>
                          <m:begChr m:val="["/>
                          <m:endChr m:val="]"/>
                          <m:ctrlPr>
                            <a:rPr lang="es-EC" sz="1400" i="1">
                              <a:latin typeface="Cambria Math" panose="02040503050406030204" pitchFamily="18" charset="0"/>
                            </a:rPr>
                          </m:ctrlPr>
                        </m:dPr>
                        <m:e>
                          <m:m>
                            <m:mPr>
                              <m:plcHide m:val="on"/>
                              <m:mcs>
                                <m:mc>
                                  <m:mcPr>
                                    <m:count m:val="2"/>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1</m:t>
                                </m:r>
                              </m:e>
                              <m:e>
                                <m:r>
                                  <a:rPr lang="es-EC" sz="1400" i="0">
                                    <a:latin typeface="Cambria Math" panose="02040503050406030204" pitchFamily="18" charset="0"/>
                                  </a:rPr>
                                  <m:t>−1</m:t>
                                </m:r>
                              </m:e>
                            </m:mr>
                            <m:mr>
                              <m:e>
                                <m:r>
                                  <a:rPr lang="es-EC" sz="1400" i="0">
                                    <a:latin typeface="Cambria Math" panose="02040503050406030204" pitchFamily="18" charset="0"/>
                                  </a:rPr>
                                  <m:t>−1</m:t>
                                </m:r>
                              </m:e>
                              <m:e>
                                <m:r>
                                  <a:rPr lang="es-EC" sz="1400" i="0">
                                    <a:latin typeface="Cambria Math" panose="02040503050406030204" pitchFamily="18" charset="0"/>
                                  </a:rPr>
                                  <m:t>1</m:t>
                                </m:r>
                              </m:e>
                            </m:mr>
                          </m:m>
                        </m:e>
                      </m:d>
                    </m:oMath>
                  </m:oMathPara>
                </a14:m>
                <a:endParaRPr lang="es-EC" sz="1400" dirty="0"/>
              </a:p>
            </p:txBody>
          </p:sp>
        </mc:Choice>
        <mc:Fallback xmlns="">
          <p:sp>
            <p:nvSpPr>
              <p:cNvPr id="21" name="Rectángulo 20"/>
              <p:cNvSpPr>
                <a:spLocks noRot="1" noChangeAspect="1" noMove="1" noResize="1" noEditPoints="1" noAdjustHandles="1" noChangeArrowheads="1" noChangeShapeType="1" noTextEdit="1"/>
              </p:cNvSpPr>
              <p:nvPr/>
            </p:nvSpPr>
            <p:spPr>
              <a:xfrm>
                <a:off x="5093585" y="3071766"/>
                <a:ext cx="1735603" cy="497059"/>
              </a:xfrm>
              <a:prstGeom prst="rect">
                <a:avLst/>
              </a:prstGeom>
              <a:blipFill>
                <a:blip r:embed="rId8"/>
                <a:stretch>
                  <a:fillRect b="-246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2" name="Rectángulo 21"/>
              <p:cNvSpPr/>
              <p:nvPr/>
            </p:nvSpPr>
            <p:spPr>
              <a:xfrm>
                <a:off x="8292063" y="2233914"/>
                <a:ext cx="2548518" cy="6208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𝑉</m:t>
                      </m:r>
                      <m:d>
                        <m:dPr>
                          <m:ctrlPr>
                            <a:rPr lang="es-EC" sz="1400" i="1">
                              <a:latin typeface="Cambria Math" panose="02040503050406030204" pitchFamily="18" charset="0"/>
                            </a:rPr>
                          </m:ctrlPr>
                        </m:dPr>
                        <m:e>
                          <m:r>
                            <a:rPr lang="es-EC" sz="1400" i="1">
                              <a:latin typeface="Cambria Math" panose="02040503050406030204" pitchFamily="18" charset="0"/>
                            </a:rPr>
                            <m:t>𝑡</m:t>
                          </m:r>
                        </m:e>
                      </m:d>
                      <m:r>
                        <a:rPr lang="es-EC" sz="1400" i="0">
                          <a:latin typeface="Cambria Math" panose="02040503050406030204" pitchFamily="18" charset="0"/>
                        </a:rPr>
                        <m:t>=</m:t>
                      </m:r>
                      <m:f>
                        <m:fPr>
                          <m:ctrlPr>
                            <a:rPr lang="es-EC" sz="1400" i="1">
                              <a:latin typeface="Cambria Math" panose="02040503050406030204" pitchFamily="18" charset="0"/>
                            </a:rPr>
                          </m:ctrlPr>
                        </m:fPr>
                        <m:num>
                          <m:r>
                            <a:rPr lang="es-EC" sz="1400" i="0">
                              <a:latin typeface="Cambria Math" panose="02040503050406030204" pitchFamily="18" charset="0"/>
                            </a:rPr>
                            <m:t>1</m:t>
                          </m:r>
                        </m:num>
                        <m:den>
                          <m:r>
                            <a:rPr lang="es-EC" sz="1400" i="0">
                              <a:latin typeface="Cambria Math" panose="02040503050406030204" pitchFamily="18" charset="0"/>
                            </a:rPr>
                            <m:t>2</m:t>
                          </m:r>
                        </m:den>
                      </m:f>
                      <m:nary>
                        <m:naryPr>
                          <m:limLoc m:val="subSup"/>
                          <m:ctrlPr>
                            <a:rPr lang="es-EC" sz="1400" i="1">
                              <a:latin typeface="Cambria Math" panose="02040503050406030204" pitchFamily="18" charset="0"/>
                            </a:rPr>
                          </m:ctrlPr>
                        </m:naryPr>
                        <m:sub>
                          <m:r>
                            <a:rPr lang="es-EC" sz="1400" i="0">
                              <a:latin typeface="Cambria Math" panose="02040503050406030204" pitchFamily="18" charset="0"/>
                            </a:rPr>
                            <m:t>0</m:t>
                          </m:r>
                        </m:sub>
                        <m:sup>
                          <m:r>
                            <a:rPr lang="es-EC" sz="1400" i="1">
                              <a:latin typeface="Cambria Math" panose="02040503050406030204" pitchFamily="18" charset="0"/>
                            </a:rPr>
                            <m:t>𝑙</m:t>
                          </m:r>
                        </m:sup>
                        <m:e>
                          <m:r>
                            <a:rPr lang="es-EC" sz="1400" i="1">
                              <a:latin typeface="Cambria Math" panose="02040503050406030204" pitchFamily="18" charset="0"/>
                            </a:rPr>
                            <m:t>𝐸𝐼</m:t>
                          </m:r>
                          <m:sSup>
                            <m:sSupPr>
                              <m:ctrlPr>
                                <a:rPr lang="es-EC" sz="1400" i="1">
                                  <a:latin typeface="Cambria Math" panose="02040503050406030204" pitchFamily="18" charset="0"/>
                                </a:rPr>
                              </m:ctrlPr>
                            </m:sSupPr>
                            <m:e>
                              <m:d>
                                <m:dPr>
                                  <m:begChr m:val="["/>
                                  <m:endChr m:val="]"/>
                                  <m:ctrlPr>
                                    <a:rPr lang="es-EC" sz="1400" i="1">
                                      <a:latin typeface="Cambria Math" panose="02040503050406030204" pitchFamily="18" charset="0"/>
                                    </a:rPr>
                                  </m:ctrlPr>
                                </m:dPr>
                                <m:e>
                                  <m:f>
                                    <m:fPr>
                                      <m:ctrlPr>
                                        <a:rPr lang="es-EC" sz="1400" i="1">
                                          <a:latin typeface="Cambria Math" panose="02040503050406030204" pitchFamily="18" charset="0"/>
                                        </a:rPr>
                                      </m:ctrlPr>
                                    </m:fPr>
                                    <m:num>
                                      <m:sSup>
                                        <m:sSupPr>
                                          <m:ctrlPr>
                                            <a:rPr lang="es-EC" sz="1400" i="1">
                                              <a:latin typeface="Cambria Math" panose="02040503050406030204" pitchFamily="18" charset="0"/>
                                            </a:rPr>
                                          </m:ctrlPr>
                                        </m:sSupPr>
                                        <m:e>
                                          <m:r>
                                            <a:rPr lang="es-EC" sz="1400" i="0">
                                              <a:latin typeface="Cambria Math" panose="02040503050406030204" pitchFamily="18" charset="0"/>
                                            </a:rPr>
                                            <m:t>𝜕</m:t>
                                          </m:r>
                                        </m:e>
                                        <m:sup>
                                          <m:r>
                                            <a:rPr lang="es-EC" sz="1400" i="0">
                                              <a:latin typeface="Cambria Math" panose="02040503050406030204" pitchFamily="18" charset="0"/>
                                            </a:rPr>
                                            <m:t>2</m:t>
                                          </m:r>
                                        </m:sup>
                                      </m:sSup>
                                      <m:r>
                                        <a:rPr lang="es-EC" sz="1400" i="1">
                                          <a:latin typeface="Cambria Math" panose="02040503050406030204" pitchFamily="18" charset="0"/>
                                        </a:rPr>
                                        <m:t>𝑤</m:t>
                                      </m:r>
                                      <m:d>
                                        <m:dPr>
                                          <m:ctrlPr>
                                            <a:rPr lang="es-EC" sz="1400" i="1">
                                              <a:latin typeface="Cambria Math" panose="02040503050406030204" pitchFamily="18" charset="0"/>
                                            </a:rPr>
                                          </m:ctrlPr>
                                        </m:dPr>
                                        <m:e>
                                          <m:r>
                                            <a:rPr lang="es-EC" sz="1400" i="1">
                                              <a:latin typeface="Cambria Math" panose="02040503050406030204" pitchFamily="18" charset="0"/>
                                            </a:rPr>
                                            <m:t>𝑥</m:t>
                                          </m:r>
                                          <m:r>
                                            <a:rPr lang="es-EC" sz="1400" i="0">
                                              <a:latin typeface="Cambria Math" panose="02040503050406030204" pitchFamily="18" charset="0"/>
                                            </a:rPr>
                                            <m:t>,</m:t>
                                          </m:r>
                                          <m:r>
                                            <a:rPr lang="es-EC" sz="1400" i="1">
                                              <a:latin typeface="Cambria Math" panose="02040503050406030204" pitchFamily="18" charset="0"/>
                                            </a:rPr>
                                            <m:t>𝑡</m:t>
                                          </m:r>
                                        </m:e>
                                      </m:d>
                                    </m:num>
                                    <m:den>
                                      <m:r>
                                        <a:rPr lang="es-EC" sz="1400" i="0">
                                          <a:latin typeface="Cambria Math" panose="02040503050406030204" pitchFamily="18" charset="0"/>
                                        </a:rPr>
                                        <m:t>𝜕</m:t>
                                      </m:r>
                                      <m:sSup>
                                        <m:sSupPr>
                                          <m:ctrlPr>
                                            <a:rPr lang="es-EC" sz="1400" i="1">
                                              <a:latin typeface="Cambria Math" panose="02040503050406030204" pitchFamily="18" charset="0"/>
                                            </a:rPr>
                                          </m:ctrlPr>
                                        </m:sSupPr>
                                        <m:e>
                                          <m:r>
                                            <a:rPr lang="es-EC" sz="1400" i="1">
                                              <a:latin typeface="Cambria Math" panose="02040503050406030204" pitchFamily="18" charset="0"/>
                                            </a:rPr>
                                            <m:t>𝑥</m:t>
                                          </m:r>
                                        </m:e>
                                        <m:sup>
                                          <m:r>
                                            <a:rPr lang="es-EC" sz="1400" i="0">
                                              <a:latin typeface="Cambria Math" panose="02040503050406030204" pitchFamily="18" charset="0"/>
                                            </a:rPr>
                                            <m:t>2</m:t>
                                          </m:r>
                                        </m:sup>
                                      </m:sSup>
                                    </m:den>
                                  </m:f>
                                </m:e>
                              </m:d>
                            </m:e>
                            <m:sup>
                              <m:r>
                                <a:rPr lang="es-EC" sz="1400" i="0">
                                  <a:latin typeface="Cambria Math" panose="02040503050406030204" pitchFamily="18" charset="0"/>
                                </a:rPr>
                                <m:t>2</m:t>
                              </m:r>
                            </m:sup>
                          </m:sSup>
                          <m:r>
                            <a:rPr lang="es-EC" sz="1400" i="1">
                              <a:latin typeface="Cambria Math" panose="02040503050406030204" pitchFamily="18" charset="0"/>
                            </a:rPr>
                            <m:t>𝑑𝑥</m:t>
                          </m:r>
                        </m:e>
                      </m:nary>
                    </m:oMath>
                  </m:oMathPara>
                </a14:m>
                <a:endParaRPr lang="es-EC" sz="1400" dirty="0"/>
              </a:p>
            </p:txBody>
          </p:sp>
        </mc:Choice>
        <mc:Fallback xmlns="">
          <p:sp>
            <p:nvSpPr>
              <p:cNvPr id="22" name="Rectángulo 21"/>
              <p:cNvSpPr>
                <a:spLocks noRot="1" noChangeAspect="1" noMove="1" noResize="1" noEditPoints="1" noAdjustHandles="1" noChangeArrowheads="1" noChangeShapeType="1" noTextEdit="1"/>
              </p:cNvSpPr>
              <p:nvPr/>
            </p:nvSpPr>
            <p:spPr>
              <a:xfrm>
                <a:off x="8292063" y="2233914"/>
                <a:ext cx="2548518" cy="620876"/>
              </a:xfrm>
              <a:prstGeom prst="rect">
                <a:avLst/>
              </a:prstGeom>
              <a:blipFill>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3" name="Rectángulo 22"/>
              <p:cNvSpPr/>
              <p:nvPr/>
            </p:nvSpPr>
            <p:spPr>
              <a:xfrm>
                <a:off x="8023815" y="2905787"/>
                <a:ext cx="3005438" cy="886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sz="1400" i="1">
                              <a:latin typeface="Cambria Math" panose="02040503050406030204" pitchFamily="18" charset="0"/>
                            </a:rPr>
                          </m:ctrlPr>
                        </m:dPr>
                        <m:e>
                          <m:r>
                            <a:rPr lang="es-EC" sz="1400" i="1">
                              <a:latin typeface="Cambria Math" panose="02040503050406030204" pitchFamily="18" charset="0"/>
                            </a:rPr>
                            <m:t>𝑘</m:t>
                          </m:r>
                        </m:e>
                      </m:d>
                      <m:r>
                        <a:rPr lang="es-EC" sz="1400" i="0">
                          <a:latin typeface="Cambria Math" panose="02040503050406030204" pitchFamily="18" charset="0"/>
                        </a:rPr>
                        <m:t>=</m:t>
                      </m:r>
                      <m:f>
                        <m:fPr>
                          <m:ctrlPr>
                            <a:rPr lang="es-EC" sz="1400" i="1">
                              <a:latin typeface="Cambria Math" panose="02040503050406030204" pitchFamily="18" charset="0"/>
                            </a:rPr>
                          </m:ctrlPr>
                        </m:fPr>
                        <m:num>
                          <m:r>
                            <a:rPr lang="es-EC" sz="1400" i="1">
                              <a:latin typeface="Cambria Math" panose="02040503050406030204" pitchFamily="18" charset="0"/>
                            </a:rPr>
                            <m:t>𝐸𝐼</m:t>
                          </m:r>
                        </m:num>
                        <m:den>
                          <m:sSup>
                            <m:sSupPr>
                              <m:ctrlPr>
                                <a:rPr lang="es-EC" sz="1400" i="1">
                                  <a:latin typeface="Cambria Math" panose="02040503050406030204" pitchFamily="18" charset="0"/>
                                </a:rPr>
                              </m:ctrlPr>
                            </m:sSupPr>
                            <m:e>
                              <m:r>
                                <a:rPr lang="es-EC" sz="1400" i="1">
                                  <a:latin typeface="Cambria Math" panose="02040503050406030204" pitchFamily="18" charset="0"/>
                                </a:rPr>
                                <m:t>𝑙</m:t>
                              </m:r>
                            </m:e>
                            <m:sup>
                              <m:r>
                                <a:rPr lang="es-EC" sz="1400" i="0">
                                  <a:latin typeface="Cambria Math" panose="02040503050406030204" pitchFamily="18" charset="0"/>
                                </a:rPr>
                                <m:t>3</m:t>
                              </m:r>
                            </m:sup>
                          </m:sSup>
                        </m:den>
                      </m:f>
                      <m:d>
                        <m:dPr>
                          <m:begChr m:val="["/>
                          <m:endChr m:val="]"/>
                          <m:ctrlPr>
                            <a:rPr lang="es-EC" sz="1400" i="1">
                              <a:latin typeface="Cambria Math" panose="02040503050406030204" pitchFamily="18" charset="0"/>
                            </a:rPr>
                          </m:ctrlPr>
                        </m:dPr>
                        <m:e>
                          <m:eqArr>
                            <m:eqArrPr>
                              <m:ctrlPr>
                                <a:rPr lang="es-EC" sz="1400" i="1">
                                  <a:latin typeface="Cambria Math" panose="02040503050406030204" pitchFamily="18" charset="0"/>
                                </a:rPr>
                              </m:ctrlPr>
                            </m:eqArrPr>
                            <m:e>
                              <m:r>
                                <a:rPr lang="es-EC" sz="1400" i="0">
                                  <a:latin typeface="Cambria Math" panose="02040503050406030204" pitchFamily="18" charset="0"/>
                                </a:rPr>
                                <m:t>&amp;   </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12</m:t>
                                    </m:r>
                                  </m:e>
                                </m:mr>
                                <m:mr>
                                  <m:e>
                                    <m:r>
                                      <a:rPr lang="es-EC" sz="1400" i="0">
                                        <a:latin typeface="Cambria Math" panose="02040503050406030204" pitchFamily="18" charset="0"/>
                                      </a:rPr>
                                      <m:t>6</m:t>
                                    </m:r>
                                    <m:r>
                                      <a:rPr lang="es-EC" sz="1400" i="1">
                                        <a:latin typeface="Cambria Math" panose="02040503050406030204" pitchFamily="18" charset="0"/>
                                      </a:rPr>
                                      <m:t>𝑙</m:t>
                                    </m:r>
                                  </m:e>
                                </m:mr>
                                <m:mr>
                                  <m:e>
                                    <m:r>
                                      <a:rPr lang="es-EC" sz="1400" i="0">
                                        <a:latin typeface="Cambria Math" panose="02040503050406030204" pitchFamily="18" charset="0"/>
                                      </a:rPr>
                                      <m:t>−12</m:t>
                                    </m:r>
                                  </m:e>
                                </m:mr>
                              </m:m>
                            </m:e>
                            <m:e>
                              <m:r>
                                <a:rPr lang="es-EC" sz="1400" i="0">
                                  <a:latin typeface="Cambria Math" panose="02040503050406030204" pitchFamily="18" charset="0"/>
                                </a:rPr>
                                <m:t>&amp;6</m:t>
                              </m:r>
                              <m:r>
                                <a:rPr lang="es-EC" sz="1400" i="1">
                                  <a:latin typeface="Cambria Math" panose="02040503050406030204" pitchFamily="18" charset="0"/>
                                </a:rPr>
                                <m:t>𝑙</m:t>
                              </m:r>
                            </m:e>
                          </m:eqArr>
                          <m:r>
                            <a:rPr lang="es-EC" sz="1400" i="0">
                              <a:latin typeface="Cambria Math" panose="02040503050406030204" pitchFamily="18" charset="0"/>
                            </a:rPr>
                            <m:t>   </m:t>
                          </m:r>
                          <m:eqArr>
                            <m:eqArrPr>
                              <m:ctrlPr>
                                <a:rPr lang="es-EC" sz="1400" i="1">
                                  <a:latin typeface="Cambria Math" panose="02040503050406030204" pitchFamily="18" charset="0"/>
                                </a:rPr>
                              </m:ctrlPr>
                            </m:eqArrPr>
                            <m:e>
                              <m:r>
                                <a:rPr lang="es-EC" sz="1400" i="0">
                                  <a:latin typeface="Cambria Math" panose="02040503050406030204" pitchFamily="18" charset="0"/>
                                </a:rPr>
                                <m:t>&amp;  </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6</m:t>
                                    </m:r>
                                    <m:r>
                                      <a:rPr lang="es-EC" sz="1400" i="1">
                                        <a:latin typeface="Cambria Math" panose="02040503050406030204" pitchFamily="18" charset="0"/>
                                      </a:rPr>
                                      <m:t>𝑙</m:t>
                                    </m:r>
                                  </m:e>
                                </m:mr>
                                <m:mr>
                                  <m:e>
                                    <m:r>
                                      <a:rPr lang="es-EC" sz="1400" i="0">
                                        <a:latin typeface="Cambria Math" panose="02040503050406030204" pitchFamily="18" charset="0"/>
                                      </a:rPr>
                                      <m:t>4</m:t>
                                    </m:r>
                                    <m:sSup>
                                      <m:sSupPr>
                                        <m:ctrlPr>
                                          <a:rPr lang="es-EC" sz="1400" i="1">
                                            <a:latin typeface="Cambria Math" panose="02040503050406030204" pitchFamily="18" charset="0"/>
                                          </a:rPr>
                                        </m:ctrlPr>
                                      </m:sSupPr>
                                      <m:e>
                                        <m:r>
                                          <a:rPr lang="es-EC" sz="1400" i="1">
                                            <a:latin typeface="Cambria Math" panose="02040503050406030204" pitchFamily="18" charset="0"/>
                                          </a:rPr>
                                          <m:t>𝑙</m:t>
                                        </m:r>
                                      </m:e>
                                      <m:sup>
                                        <m:r>
                                          <a:rPr lang="es-EC" sz="1400" i="0">
                                            <a:latin typeface="Cambria Math" panose="02040503050406030204" pitchFamily="18" charset="0"/>
                                          </a:rPr>
                                          <m:t>2</m:t>
                                        </m:r>
                                      </m:sup>
                                    </m:sSup>
                                  </m:e>
                                </m:mr>
                                <m:mr>
                                  <m:e>
                                    <m:r>
                                      <a:rPr lang="es-EC" sz="1400" i="0">
                                        <a:latin typeface="Cambria Math" panose="02040503050406030204" pitchFamily="18" charset="0"/>
                                      </a:rPr>
                                      <m:t>−6</m:t>
                                    </m:r>
                                    <m:r>
                                      <a:rPr lang="es-EC" sz="1400" i="1">
                                        <a:latin typeface="Cambria Math" panose="02040503050406030204" pitchFamily="18" charset="0"/>
                                      </a:rPr>
                                      <m:t>𝑙</m:t>
                                    </m:r>
                                  </m:e>
                                </m:mr>
                              </m:m>
                            </m:e>
                            <m:e>
                              <m:r>
                                <a:rPr lang="es-EC" sz="1400" i="0">
                                  <a:latin typeface="Cambria Math" panose="02040503050406030204" pitchFamily="18" charset="0"/>
                                </a:rPr>
                                <m:t>&amp;</m:t>
                              </m:r>
                              <m:sSup>
                                <m:sSupPr>
                                  <m:ctrlPr>
                                    <a:rPr lang="es-EC" sz="1400" i="1">
                                      <a:latin typeface="Cambria Math" panose="02040503050406030204" pitchFamily="18" charset="0"/>
                                    </a:rPr>
                                  </m:ctrlPr>
                                </m:sSupPr>
                                <m:e>
                                  <m:r>
                                    <a:rPr lang="es-EC" sz="1400" i="0">
                                      <a:latin typeface="Cambria Math" panose="02040503050406030204" pitchFamily="18" charset="0"/>
                                    </a:rPr>
                                    <m:t>2</m:t>
                                  </m:r>
                                  <m:r>
                                    <a:rPr lang="es-EC" sz="1400" i="1">
                                      <a:latin typeface="Cambria Math" panose="02040503050406030204" pitchFamily="18" charset="0"/>
                                    </a:rPr>
                                    <m:t>𝑙</m:t>
                                  </m:r>
                                </m:e>
                                <m:sup>
                                  <m:r>
                                    <a:rPr lang="es-EC" sz="1400" i="0">
                                      <a:latin typeface="Cambria Math" panose="02040503050406030204" pitchFamily="18" charset="0"/>
                                    </a:rPr>
                                    <m:t>2</m:t>
                                  </m:r>
                                </m:sup>
                              </m:sSup>
                            </m:e>
                          </m:eqArr>
                          <m:r>
                            <a:rPr lang="es-EC" sz="1400" i="0">
                              <a:latin typeface="Cambria Math" panose="02040503050406030204" pitchFamily="18" charset="0"/>
                            </a:rPr>
                            <m:t>   </m:t>
                          </m:r>
                          <m:eqArr>
                            <m:eqArrPr>
                              <m:ctrlPr>
                                <a:rPr lang="es-EC" sz="1400" i="1">
                                  <a:latin typeface="Cambria Math" panose="02040503050406030204" pitchFamily="18" charset="0"/>
                                </a:rPr>
                              </m:ctrlPr>
                            </m:eqArrPr>
                            <m:e>
                              <m:r>
                                <a:rPr lang="es-EC" sz="1400" i="0">
                                  <a:latin typeface="Cambria Math" panose="02040503050406030204" pitchFamily="18" charset="0"/>
                                </a:rPr>
                                <m:t>&amp;   </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−12</m:t>
                                    </m:r>
                                  </m:e>
                                </m:mr>
                                <m:mr>
                                  <m:e>
                                    <m:r>
                                      <a:rPr lang="es-EC" sz="1400" i="0">
                                        <a:latin typeface="Cambria Math" panose="02040503050406030204" pitchFamily="18" charset="0"/>
                                      </a:rPr>
                                      <m:t>−6</m:t>
                                    </m:r>
                                    <m:r>
                                      <a:rPr lang="es-EC" sz="1400" i="1">
                                        <a:latin typeface="Cambria Math" panose="02040503050406030204" pitchFamily="18" charset="0"/>
                                      </a:rPr>
                                      <m:t>𝑙</m:t>
                                    </m:r>
                                  </m:e>
                                </m:mr>
                                <m:mr>
                                  <m:e>
                                    <m:r>
                                      <a:rPr lang="es-EC" sz="1400" i="0">
                                        <a:latin typeface="Cambria Math" panose="02040503050406030204" pitchFamily="18" charset="0"/>
                                      </a:rPr>
                                      <m:t>12</m:t>
                                    </m:r>
                                  </m:e>
                                </m:mr>
                              </m:m>
                            </m:e>
                            <m:e>
                              <m:r>
                                <a:rPr lang="es-EC" sz="1400" i="0">
                                  <a:latin typeface="Cambria Math" panose="02040503050406030204" pitchFamily="18" charset="0"/>
                                </a:rPr>
                                <m:t>&amp;−6</m:t>
                              </m:r>
                              <m:r>
                                <a:rPr lang="es-EC" sz="1400" i="1">
                                  <a:latin typeface="Cambria Math" panose="02040503050406030204" pitchFamily="18" charset="0"/>
                                </a:rPr>
                                <m:t>𝑙</m:t>
                              </m:r>
                            </m:e>
                          </m:eqArr>
                          <m:r>
                            <a:rPr lang="es-EC" sz="1400" i="0">
                              <a:latin typeface="Cambria Math" panose="02040503050406030204" pitchFamily="18" charset="0"/>
                            </a:rPr>
                            <m:t>   </m:t>
                          </m:r>
                          <m:eqArr>
                            <m:eqArrPr>
                              <m:ctrlPr>
                                <a:rPr lang="es-EC" sz="1400" i="1">
                                  <a:latin typeface="Cambria Math" panose="02040503050406030204" pitchFamily="18" charset="0"/>
                                </a:rPr>
                              </m:ctrlPr>
                            </m:eqArrPr>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6</m:t>
                                    </m:r>
                                    <m:r>
                                      <a:rPr lang="es-EC" sz="1400" i="1">
                                        <a:latin typeface="Cambria Math" panose="02040503050406030204" pitchFamily="18" charset="0"/>
                                      </a:rPr>
                                      <m:t>𝑙</m:t>
                                    </m:r>
                                  </m:e>
                                </m:mr>
                                <m:mr>
                                  <m:e>
                                    <m:r>
                                      <a:rPr lang="es-EC" sz="1400" i="0">
                                        <a:latin typeface="Cambria Math" panose="02040503050406030204" pitchFamily="18" charset="0"/>
                                      </a:rPr>
                                      <m:t>2</m:t>
                                    </m:r>
                                    <m:sSup>
                                      <m:sSupPr>
                                        <m:ctrlPr>
                                          <a:rPr lang="es-EC" sz="1400" i="1">
                                            <a:latin typeface="Cambria Math" panose="02040503050406030204" pitchFamily="18" charset="0"/>
                                          </a:rPr>
                                        </m:ctrlPr>
                                      </m:sSupPr>
                                      <m:e>
                                        <m:r>
                                          <a:rPr lang="es-EC" sz="1400" i="1">
                                            <a:latin typeface="Cambria Math" panose="02040503050406030204" pitchFamily="18" charset="0"/>
                                          </a:rPr>
                                          <m:t>𝑙</m:t>
                                        </m:r>
                                      </m:e>
                                      <m:sup>
                                        <m:r>
                                          <a:rPr lang="es-EC" sz="1400" i="0">
                                            <a:latin typeface="Cambria Math" panose="02040503050406030204" pitchFamily="18" charset="0"/>
                                          </a:rPr>
                                          <m:t>2</m:t>
                                        </m:r>
                                      </m:sup>
                                    </m:sSup>
                                  </m:e>
                                </m:mr>
                                <m:mr>
                                  <m:e>
                                    <m:r>
                                      <a:rPr lang="es-EC" sz="1400" i="0">
                                        <a:latin typeface="Cambria Math" panose="02040503050406030204" pitchFamily="18" charset="0"/>
                                      </a:rPr>
                                      <m:t>−6</m:t>
                                    </m:r>
                                    <m:r>
                                      <a:rPr lang="es-EC" sz="1400" i="1">
                                        <a:latin typeface="Cambria Math" panose="02040503050406030204" pitchFamily="18" charset="0"/>
                                      </a:rPr>
                                      <m:t>𝑙</m:t>
                                    </m:r>
                                  </m:e>
                                </m:mr>
                              </m:m>
                            </m:e>
                            <m:e>
                              <m:r>
                                <a:rPr lang="es-EC" sz="1400" i="0">
                                  <a:latin typeface="Cambria Math" panose="02040503050406030204" pitchFamily="18" charset="0"/>
                                </a:rPr>
                                <m:t>&amp;4</m:t>
                              </m:r>
                              <m:sSup>
                                <m:sSupPr>
                                  <m:ctrlPr>
                                    <a:rPr lang="es-EC" sz="1400" i="1">
                                      <a:latin typeface="Cambria Math" panose="02040503050406030204" pitchFamily="18" charset="0"/>
                                    </a:rPr>
                                  </m:ctrlPr>
                                </m:sSupPr>
                                <m:e>
                                  <m:r>
                                    <a:rPr lang="es-EC" sz="1400" i="1">
                                      <a:latin typeface="Cambria Math" panose="02040503050406030204" pitchFamily="18" charset="0"/>
                                    </a:rPr>
                                    <m:t>𝑙</m:t>
                                  </m:r>
                                </m:e>
                                <m:sup>
                                  <m:r>
                                    <a:rPr lang="es-EC" sz="1400" i="0">
                                      <a:latin typeface="Cambria Math" panose="02040503050406030204" pitchFamily="18" charset="0"/>
                                    </a:rPr>
                                    <m:t>2</m:t>
                                  </m:r>
                                </m:sup>
                              </m:sSup>
                            </m:e>
                          </m:eqArr>
                        </m:e>
                      </m:d>
                    </m:oMath>
                  </m:oMathPara>
                </a14:m>
                <a:endParaRPr lang="es-EC" sz="1400" dirty="0"/>
              </a:p>
            </p:txBody>
          </p:sp>
        </mc:Choice>
        <mc:Fallback xmlns="">
          <p:sp>
            <p:nvSpPr>
              <p:cNvPr id="23" name="Rectángulo 22"/>
              <p:cNvSpPr>
                <a:spLocks noRot="1" noChangeAspect="1" noMove="1" noResize="1" noEditPoints="1" noAdjustHandles="1" noChangeArrowheads="1" noChangeShapeType="1" noTextEdit="1"/>
              </p:cNvSpPr>
              <p:nvPr/>
            </p:nvSpPr>
            <p:spPr>
              <a:xfrm>
                <a:off x="8023815" y="2905787"/>
                <a:ext cx="3005438" cy="886012"/>
              </a:xfrm>
              <a:prstGeom prst="rect">
                <a:avLst/>
              </a:prstGeom>
              <a:blipFill>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4" name="Rectángulo 23"/>
              <p:cNvSpPr/>
              <p:nvPr/>
            </p:nvSpPr>
            <p:spPr>
              <a:xfrm>
                <a:off x="366048" y="3763916"/>
                <a:ext cx="5595338" cy="141718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s-EC" sz="1300" i="1">
                              <a:latin typeface="Cambria Math" panose="02040503050406030204" pitchFamily="18" charset="0"/>
                            </a:rPr>
                          </m:ctrlPr>
                        </m:dPr>
                        <m:e>
                          <m:r>
                            <a:rPr lang="es-EC" sz="1300" i="1">
                              <a:latin typeface="Cambria Math" panose="02040503050406030204" pitchFamily="18" charset="0"/>
                            </a:rPr>
                            <m:t>𝑘</m:t>
                          </m:r>
                        </m:e>
                      </m:d>
                      <m:r>
                        <a:rPr lang="es-EC" sz="1300" i="0">
                          <a:latin typeface="Cambria Math" panose="02040503050406030204" pitchFamily="18" charset="0"/>
                        </a:rPr>
                        <m:t>=</m:t>
                      </m:r>
                      <m:f>
                        <m:fPr>
                          <m:ctrlPr>
                            <a:rPr lang="es-EC" sz="1300" i="1">
                              <a:latin typeface="Cambria Math" panose="02040503050406030204" pitchFamily="18" charset="0"/>
                            </a:rPr>
                          </m:ctrlPr>
                        </m:fPr>
                        <m:num>
                          <m:r>
                            <a:rPr lang="es-EC" sz="1300" i="1">
                              <a:latin typeface="Cambria Math" panose="02040503050406030204" pitchFamily="18" charset="0"/>
                            </a:rPr>
                            <m:t>𝐸𝐴</m:t>
                          </m:r>
                        </m:num>
                        <m:den>
                          <m:r>
                            <a:rPr lang="es-EC" sz="1300" i="1">
                              <a:latin typeface="Cambria Math" panose="02040503050406030204" pitchFamily="18" charset="0"/>
                            </a:rPr>
                            <m:t>𝑙</m:t>
                          </m:r>
                        </m:den>
                      </m:f>
                      <m:d>
                        <m:dPr>
                          <m:begChr m:val="["/>
                          <m:endChr m:val="]"/>
                          <m:ctrlPr>
                            <a:rPr lang="es-EC" sz="1300" i="1">
                              <a:latin typeface="Cambria Math" panose="02040503050406030204" pitchFamily="18" charset="0"/>
                            </a:rPr>
                          </m:ctrlPr>
                        </m:dPr>
                        <m:e>
                          <m:eqArr>
                            <m:eqArrPr>
                              <m:ctrlPr>
                                <a:rPr lang="es-EC" sz="1300" i="1">
                                  <a:latin typeface="Cambria Math" panose="02040503050406030204" pitchFamily="18" charset="0"/>
                                </a:rPr>
                              </m:ctrlPr>
                            </m:eqArrPr>
                            <m:e>
                              <m:r>
                                <a:rPr lang="es-EC" sz="1300" i="0">
                                  <a:latin typeface="Cambria Math" panose="02040503050406030204" pitchFamily="18" charset="0"/>
                                </a:rPr>
                                <m:t>&amp;</m:t>
                              </m:r>
                              <m:m>
                                <m:mPr>
                                  <m:plcHide m:val="on"/>
                                  <m:mcs>
                                    <m:mc>
                                      <m:mcPr>
                                        <m:count m:val="1"/>
                                        <m:mcJc m:val="center"/>
                                      </m:mcPr>
                                    </m:mc>
                                  </m:mcs>
                                  <m:ctrlPr>
                                    <a:rPr lang="es-EC" sz="1300" i="1">
                                      <a:latin typeface="Cambria Math" panose="02040503050406030204" pitchFamily="18" charset="0"/>
                                    </a:rPr>
                                  </m:ctrlPr>
                                </m:mPr>
                                <m:mr>
                                  <m:e>
                                    <m:r>
                                      <a:rPr lang="es-EC" sz="1300" i="0">
                                        <a:latin typeface="Cambria Math" panose="02040503050406030204" pitchFamily="18" charset="0"/>
                                      </a:rPr>
                                      <m:t>1</m:t>
                                    </m:r>
                                  </m:e>
                                </m:mr>
                                <m:mr>
                                  <m:e>
                                    <m:r>
                                      <a:rPr lang="es-EC" sz="1300" i="0">
                                        <a:latin typeface="Cambria Math" panose="02040503050406030204" pitchFamily="18" charset="0"/>
                                      </a:rPr>
                                      <m:t>0</m:t>
                                    </m:r>
                                  </m:e>
                                </m:mr>
                                <m:mr>
                                  <m:e>
                                    <m:r>
                                      <a:rPr lang="es-EC" sz="1300" i="0">
                                        <a:latin typeface="Cambria Math" panose="02040503050406030204" pitchFamily="18" charset="0"/>
                                      </a:rPr>
                                      <m:t>0</m:t>
                                    </m:r>
                                  </m:e>
                                </m:mr>
                              </m:m>
                            </m:e>
                            <m:e>
                              <m:r>
                                <a:rPr lang="es-EC" sz="1300" i="0">
                                  <a:latin typeface="Cambria Math" panose="02040503050406030204" pitchFamily="18" charset="0"/>
                                </a:rPr>
                                <m:t>&amp;</m:t>
                              </m:r>
                              <m:m>
                                <m:mPr>
                                  <m:plcHide m:val="on"/>
                                  <m:mcs>
                                    <m:mc>
                                      <m:mcPr>
                                        <m:count m:val="1"/>
                                        <m:mcJc m:val="center"/>
                                      </m:mcPr>
                                    </m:mc>
                                  </m:mcs>
                                  <m:ctrlPr>
                                    <a:rPr lang="es-EC" sz="1300" i="1">
                                      <a:latin typeface="Cambria Math" panose="02040503050406030204" pitchFamily="18" charset="0"/>
                                    </a:rPr>
                                  </m:ctrlPr>
                                </m:mPr>
                                <m:mr>
                                  <m:e>
                                    <m:r>
                                      <a:rPr lang="es-EC" sz="1300" i="0">
                                        <a:latin typeface="Cambria Math" panose="02040503050406030204" pitchFamily="18" charset="0"/>
                                      </a:rPr>
                                      <m:t>−1</m:t>
                                    </m:r>
                                  </m:e>
                                </m:mr>
                                <m:mr>
                                  <m:e>
                                    <m:r>
                                      <a:rPr lang="es-EC" sz="1300" i="0">
                                        <a:latin typeface="Cambria Math" panose="02040503050406030204" pitchFamily="18" charset="0"/>
                                      </a:rPr>
                                      <m:t>0</m:t>
                                    </m:r>
                                  </m:e>
                                </m:mr>
                                <m:mr>
                                  <m:e>
                                    <m:r>
                                      <a:rPr lang="es-EC" sz="1300" i="0">
                                        <a:latin typeface="Cambria Math" panose="02040503050406030204" pitchFamily="18" charset="0"/>
                                      </a:rPr>
                                      <m:t>0</m:t>
                                    </m:r>
                                  </m:e>
                                </m:mr>
                              </m:m>
                            </m:e>
                          </m:eqArr>
                          <m:r>
                            <a:rPr lang="es-EC" sz="1300" i="0">
                              <a:latin typeface="Cambria Math" panose="02040503050406030204" pitchFamily="18" charset="0"/>
                            </a:rPr>
                            <m:t>    </m:t>
                          </m:r>
                          <m:eqArr>
                            <m:eqArrPr>
                              <m:ctrlPr>
                                <a:rPr lang="es-EC" sz="1300" i="1">
                                  <a:latin typeface="Cambria Math" panose="02040503050406030204" pitchFamily="18" charset="0"/>
                                </a:rPr>
                              </m:ctrlPr>
                            </m:eqArrPr>
                            <m:e>
                              <m:r>
                                <a:rPr lang="es-EC" sz="1300" i="0">
                                  <a:latin typeface="Cambria Math" panose="02040503050406030204" pitchFamily="18" charset="0"/>
                                </a:rPr>
                                <m:t>&amp;</m:t>
                              </m:r>
                              <m:m>
                                <m:mPr>
                                  <m:plcHide m:val="on"/>
                                  <m:mcs>
                                    <m:mc>
                                      <m:mcPr>
                                        <m:count m:val="1"/>
                                        <m:mcJc m:val="center"/>
                                      </m:mcPr>
                                    </m:mc>
                                  </m:mcs>
                                  <m:ctrlPr>
                                    <a:rPr lang="es-EC" sz="1300" i="1">
                                      <a:latin typeface="Cambria Math" panose="02040503050406030204" pitchFamily="18" charset="0"/>
                                    </a:rPr>
                                  </m:ctrlPr>
                                </m:mPr>
                                <m:mr>
                                  <m:e>
                                    <m:r>
                                      <a:rPr lang="es-EC" sz="1300" i="0">
                                        <a:latin typeface="Cambria Math" panose="02040503050406030204" pitchFamily="18" charset="0"/>
                                      </a:rPr>
                                      <m:t>0</m:t>
                                    </m:r>
                                  </m:e>
                                </m:mr>
                                <m:mr>
                                  <m:e>
                                    <m:r>
                                      <a:rPr lang="es-EC" sz="1300" i="0">
                                        <a:latin typeface="Cambria Math" panose="02040503050406030204" pitchFamily="18" charset="0"/>
                                      </a:rPr>
                                      <m:t>0</m:t>
                                    </m:r>
                                  </m:e>
                                </m:mr>
                                <m:mr>
                                  <m:e>
                                    <m:r>
                                      <a:rPr lang="es-EC" sz="1300" i="0">
                                        <a:latin typeface="Cambria Math" panose="02040503050406030204" pitchFamily="18" charset="0"/>
                                      </a:rPr>
                                      <m:t>0</m:t>
                                    </m:r>
                                  </m:e>
                                </m:mr>
                              </m:m>
                            </m:e>
                            <m:e>
                              <m:r>
                                <a:rPr lang="es-EC" sz="1300" i="0">
                                  <a:latin typeface="Cambria Math" panose="02040503050406030204" pitchFamily="18" charset="0"/>
                                </a:rPr>
                                <m:t>&amp;</m:t>
                              </m:r>
                              <m:m>
                                <m:mPr>
                                  <m:plcHide m:val="on"/>
                                  <m:mcs>
                                    <m:mc>
                                      <m:mcPr>
                                        <m:count m:val="1"/>
                                        <m:mcJc m:val="center"/>
                                      </m:mcPr>
                                    </m:mc>
                                  </m:mcs>
                                  <m:ctrlPr>
                                    <a:rPr lang="es-EC" sz="1300" i="1">
                                      <a:latin typeface="Cambria Math" panose="02040503050406030204" pitchFamily="18" charset="0"/>
                                    </a:rPr>
                                  </m:ctrlPr>
                                </m:mPr>
                                <m:mr>
                                  <m:e>
                                    <m:r>
                                      <a:rPr lang="es-EC" sz="1300" i="0">
                                        <a:latin typeface="Cambria Math" panose="02040503050406030204" pitchFamily="18" charset="0"/>
                                      </a:rPr>
                                      <m:t>0</m:t>
                                    </m:r>
                                  </m:e>
                                </m:mr>
                                <m:mr>
                                  <m:e>
                                    <m:r>
                                      <a:rPr lang="es-EC" sz="1300" i="0">
                                        <a:latin typeface="Cambria Math" panose="02040503050406030204" pitchFamily="18" charset="0"/>
                                      </a:rPr>
                                      <m:t>0</m:t>
                                    </m:r>
                                  </m:e>
                                </m:mr>
                                <m:mr>
                                  <m:e>
                                    <m:r>
                                      <a:rPr lang="es-EC" sz="1300" i="0">
                                        <a:latin typeface="Cambria Math" panose="02040503050406030204" pitchFamily="18" charset="0"/>
                                      </a:rPr>
                                      <m:t>0</m:t>
                                    </m:r>
                                  </m:e>
                                </m:mr>
                              </m:m>
                            </m:e>
                          </m:eqArr>
                          <m:r>
                            <a:rPr lang="es-EC" sz="1300" i="0">
                              <a:latin typeface="Cambria Math" panose="02040503050406030204" pitchFamily="18" charset="0"/>
                            </a:rPr>
                            <m:t>     </m:t>
                          </m:r>
                          <m:eqArr>
                            <m:eqArrPr>
                              <m:ctrlPr>
                                <a:rPr lang="es-EC" sz="1300" i="1">
                                  <a:latin typeface="Cambria Math" panose="02040503050406030204" pitchFamily="18" charset="0"/>
                                </a:rPr>
                              </m:ctrlPr>
                            </m:eqArrPr>
                            <m:e>
                              <m:r>
                                <a:rPr lang="es-EC" sz="1300" i="0">
                                  <a:latin typeface="Cambria Math" panose="02040503050406030204" pitchFamily="18" charset="0"/>
                                </a:rPr>
                                <m:t>&amp;</m:t>
                              </m:r>
                              <m:m>
                                <m:mPr>
                                  <m:plcHide m:val="on"/>
                                  <m:mcs>
                                    <m:mc>
                                      <m:mcPr>
                                        <m:count m:val="1"/>
                                        <m:mcJc m:val="center"/>
                                      </m:mcPr>
                                    </m:mc>
                                  </m:mcs>
                                  <m:ctrlPr>
                                    <a:rPr lang="es-EC" sz="1300" i="1">
                                      <a:latin typeface="Cambria Math" panose="02040503050406030204" pitchFamily="18" charset="0"/>
                                    </a:rPr>
                                  </m:ctrlPr>
                                </m:mPr>
                                <m:mr>
                                  <m:e>
                                    <m:r>
                                      <a:rPr lang="es-EC" sz="1300" i="0">
                                        <a:latin typeface="Cambria Math" panose="02040503050406030204" pitchFamily="18" charset="0"/>
                                      </a:rPr>
                                      <m:t>0</m:t>
                                    </m:r>
                                  </m:e>
                                </m:mr>
                                <m:mr>
                                  <m:e>
                                    <m:r>
                                      <a:rPr lang="es-EC" sz="1300" i="0">
                                        <a:latin typeface="Cambria Math" panose="02040503050406030204" pitchFamily="18" charset="0"/>
                                      </a:rPr>
                                      <m:t>0</m:t>
                                    </m:r>
                                  </m:e>
                                </m:mr>
                                <m:mr>
                                  <m:e>
                                    <m:r>
                                      <a:rPr lang="es-EC" sz="1300" i="0">
                                        <a:latin typeface="Cambria Math" panose="02040503050406030204" pitchFamily="18" charset="0"/>
                                      </a:rPr>
                                      <m:t>0</m:t>
                                    </m:r>
                                  </m:e>
                                </m:mr>
                              </m:m>
                            </m:e>
                            <m:e>
                              <m:r>
                                <a:rPr lang="es-EC" sz="1300" i="0">
                                  <a:latin typeface="Cambria Math" panose="02040503050406030204" pitchFamily="18" charset="0"/>
                                </a:rPr>
                                <m:t>&amp;</m:t>
                              </m:r>
                              <m:m>
                                <m:mPr>
                                  <m:plcHide m:val="on"/>
                                  <m:mcs>
                                    <m:mc>
                                      <m:mcPr>
                                        <m:count m:val="1"/>
                                        <m:mcJc m:val="center"/>
                                      </m:mcPr>
                                    </m:mc>
                                  </m:mcs>
                                  <m:ctrlPr>
                                    <a:rPr lang="es-EC" sz="1300" i="1">
                                      <a:latin typeface="Cambria Math" panose="02040503050406030204" pitchFamily="18" charset="0"/>
                                    </a:rPr>
                                  </m:ctrlPr>
                                </m:mPr>
                                <m:mr>
                                  <m:e>
                                    <m:r>
                                      <a:rPr lang="es-EC" sz="1300" i="0">
                                        <a:latin typeface="Cambria Math" panose="02040503050406030204" pitchFamily="18" charset="0"/>
                                      </a:rPr>
                                      <m:t>0</m:t>
                                    </m:r>
                                  </m:e>
                                </m:mr>
                                <m:mr>
                                  <m:e>
                                    <m:r>
                                      <a:rPr lang="es-EC" sz="1300" i="0">
                                        <a:latin typeface="Cambria Math" panose="02040503050406030204" pitchFamily="18" charset="0"/>
                                      </a:rPr>
                                      <m:t>0</m:t>
                                    </m:r>
                                  </m:e>
                                </m:mr>
                                <m:mr>
                                  <m:e>
                                    <m:r>
                                      <a:rPr lang="es-EC" sz="1300" i="0">
                                        <a:latin typeface="Cambria Math" panose="02040503050406030204" pitchFamily="18" charset="0"/>
                                      </a:rPr>
                                      <m:t>0</m:t>
                                    </m:r>
                                  </m:e>
                                </m:mr>
                              </m:m>
                            </m:e>
                          </m:eqArr>
                          <m:r>
                            <a:rPr lang="es-EC" sz="1300" i="0">
                              <a:latin typeface="Cambria Math" panose="02040503050406030204" pitchFamily="18" charset="0"/>
                            </a:rPr>
                            <m:t>     </m:t>
                          </m:r>
                          <m:eqArr>
                            <m:eqArrPr>
                              <m:ctrlPr>
                                <a:rPr lang="es-EC" sz="1300" i="1">
                                  <a:latin typeface="Cambria Math" panose="02040503050406030204" pitchFamily="18" charset="0"/>
                                </a:rPr>
                              </m:ctrlPr>
                            </m:eqArrPr>
                            <m:e>
                              <m:r>
                                <a:rPr lang="es-EC" sz="1300" i="0">
                                  <a:latin typeface="Cambria Math" panose="02040503050406030204" pitchFamily="18" charset="0"/>
                                </a:rPr>
                                <m:t>&amp;</m:t>
                              </m:r>
                              <m:m>
                                <m:mPr>
                                  <m:plcHide m:val="on"/>
                                  <m:mcs>
                                    <m:mc>
                                      <m:mcPr>
                                        <m:count m:val="1"/>
                                        <m:mcJc m:val="center"/>
                                      </m:mcPr>
                                    </m:mc>
                                  </m:mcs>
                                  <m:ctrlPr>
                                    <a:rPr lang="es-EC" sz="1300" i="1">
                                      <a:latin typeface="Cambria Math" panose="02040503050406030204" pitchFamily="18" charset="0"/>
                                    </a:rPr>
                                  </m:ctrlPr>
                                </m:mPr>
                                <m:mr>
                                  <m:e>
                                    <m:r>
                                      <a:rPr lang="es-EC" sz="1300" i="0">
                                        <a:latin typeface="Cambria Math" panose="02040503050406030204" pitchFamily="18" charset="0"/>
                                      </a:rPr>
                                      <m:t>−1</m:t>
                                    </m:r>
                                  </m:e>
                                </m:mr>
                                <m:mr>
                                  <m:e>
                                    <m:r>
                                      <a:rPr lang="es-EC" sz="1300" i="0">
                                        <a:latin typeface="Cambria Math" panose="02040503050406030204" pitchFamily="18" charset="0"/>
                                      </a:rPr>
                                      <m:t>0</m:t>
                                    </m:r>
                                  </m:e>
                                </m:mr>
                                <m:mr>
                                  <m:e>
                                    <m:r>
                                      <a:rPr lang="es-EC" sz="1300" i="0">
                                        <a:latin typeface="Cambria Math" panose="02040503050406030204" pitchFamily="18" charset="0"/>
                                      </a:rPr>
                                      <m:t>0</m:t>
                                    </m:r>
                                  </m:e>
                                </m:mr>
                              </m:m>
                            </m:e>
                            <m:e>
                              <m:r>
                                <a:rPr lang="es-EC" sz="1300" i="0">
                                  <a:latin typeface="Cambria Math" panose="02040503050406030204" pitchFamily="18" charset="0"/>
                                </a:rPr>
                                <m:t>&amp;</m:t>
                              </m:r>
                              <m:m>
                                <m:mPr>
                                  <m:plcHide m:val="on"/>
                                  <m:mcs>
                                    <m:mc>
                                      <m:mcPr>
                                        <m:count m:val="1"/>
                                        <m:mcJc m:val="center"/>
                                      </m:mcPr>
                                    </m:mc>
                                  </m:mcs>
                                  <m:ctrlPr>
                                    <a:rPr lang="es-EC" sz="1300" i="1">
                                      <a:latin typeface="Cambria Math" panose="02040503050406030204" pitchFamily="18" charset="0"/>
                                    </a:rPr>
                                  </m:ctrlPr>
                                </m:mPr>
                                <m:mr>
                                  <m:e>
                                    <m:r>
                                      <a:rPr lang="es-EC" sz="1300" i="0">
                                        <a:latin typeface="Cambria Math" panose="02040503050406030204" pitchFamily="18" charset="0"/>
                                      </a:rPr>
                                      <m:t>1</m:t>
                                    </m:r>
                                  </m:e>
                                </m:mr>
                                <m:mr>
                                  <m:e>
                                    <m:r>
                                      <a:rPr lang="es-EC" sz="1300" i="0">
                                        <a:latin typeface="Cambria Math" panose="02040503050406030204" pitchFamily="18" charset="0"/>
                                      </a:rPr>
                                      <m:t>0</m:t>
                                    </m:r>
                                  </m:e>
                                </m:mr>
                                <m:mr>
                                  <m:e>
                                    <m:r>
                                      <a:rPr lang="es-EC" sz="1300" i="0">
                                        <a:latin typeface="Cambria Math" panose="02040503050406030204" pitchFamily="18" charset="0"/>
                                      </a:rPr>
                                      <m:t>0</m:t>
                                    </m:r>
                                  </m:e>
                                </m:mr>
                              </m:m>
                            </m:e>
                          </m:eqArr>
                          <m:r>
                            <a:rPr lang="es-EC" sz="1300" i="0">
                              <a:latin typeface="Cambria Math" panose="02040503050406030204" pitchFamily="18" charset="0"/>
                            </a:rPr>
                            <m:t>     </m:t>
                          </m:r>
                          <m:eqArr>
                            <m:eqArrPr>
                              <m:ctrlPr>
                                <a:rPr lang="es-EC" sz="1300" i="1">
                                  <a:latin typeface="Cambria Math" panose="02040503050406030204" pitchFamily="18" charset="0"/>
                                </a:rPr>
                              </m:ctrlPr>
                            </m:eqArrPr>
                            <m:e>
                              <m:r>
                                <a:rPr lang="es-EC" sz="1300" i="0">
                                  <a:latin typeface="Cambria Math" panose="02040503050406030204" pitchFamily="18" charset="0"/>
                                </a:rPr>
                                <m:t>&amp;</m:t>
                              </m:r>
                              <m:m>
                                <m:mPr>
                                  <m:plcHide m:val="on"/>
                                  <m:mcs>
                                    <m:mc>
                                      <m:mcPr>
                                        <m:count m:val="1"/>
                                        <m:mcJc m:val="center"/>
                                      </m:mcPr>
                                    </m:mc>
                                  </m:mcs>
                                  <m:ctrlPr>
                                    <a:rPr lang="es-EC" sz="1300" i="1">
                                      <a:latin typeface="Cambria Math" panose="02040503050406030204" pitchFamily="18" charset="0"/>
                                    </a:rPr>
                                  </m:ctrlPr>
                                </m:mPr>
                                <m:mr>
                                  <m:e>
                                    <m:r>
                                      <a:rPr lang="es-EC" sz="1300" i="0">
                                        <a:latin typeface="Cambria Math" panose="02040503050406030204" pitchFamily="18" charset="0"/>
                                      </a:rPr>
                                      <m:t>0</m:t>
                                    </m:r>
                                  </m:e>
                                </m:mr>
                                <m:mr>
                                  <m:e>
                                    <m:r>
                                      <a:rPr lang="es-EC" sz="1300" i="0">
                                        <a:latin typeface="Cambria Math" panose="02040503050406030204" pitchFamily="18" charset="0"/>
                                      </a:rPr>
                                      <m:t>0</m:t>
                                    </m:r>
                                  </m:e>
                                </m:mr>
                                <m:mr>
                                  <m:e>
                                    <m:r>
                                      <a:rPr lang="es-EC" sz="1300" i="0">
                                        <a:latin typeface="Cambria Math" panose="02040503050406030204" pitchFamily="18" charset="0"/>
                                      </a:rPr>
                                      <m:t>0</m:t>
                                    </m:r>
                                  </m:e>
                                </m:mr>
                              </m:m>
                            </m:e>
                            <m:e>
                              <m:r>
                                <a:rPr lang="es-EC" sz="1300" i="0">
                                  <a:latin typeface="Cambria Math" panose="02040503050406030204" pitchFamily="18" charset="0"/>
                                </a:rPr>
                                <m:t>&amp;</m:t>
                              </m:r>
                              <m:m>
                                <m:mPr>
                                  <m:plcHide m:val="on"/>
                                  <m:mcs>
                                    <m:mc>
                                      <m:mcPr>
                                        <m:count m:val="1"/>
                                        <m:mcJc m:val="center"/>
                                      </m:mcPr>
                                    </m:mc>
                                  </m:mcs>
                                  <m:ctrlPr>
                                    <a:rPr lang="es-EC" sz="1300" i="1">
                                      <a:latin typeface="Cambria Math" panose="02040503050406030204" pitchFamily="18" charset="0"/>
                                    </a:rPr>
                                  </m:ctrlPr>
                                </m:mPr>
                                <m:mr>
                                  <m:e>
                                    <m:r>
                                      <a:rPr lang="es-EC" sz="1300" i="0">
                                        <a:latin typeface="Cambria Math" panose="02040503050406030204" pitchFamily="18" charset="0"/>
                                      </a:rPr>
                                      <m:t>0</m:t>
                                    </m:r>
                                  </m:e>
                                </m:mr>
                                <m:mr>
                                  <m:e>
                                    <m:r>
                                      <a:rPr lang="es-EC" sz="1300" i="0">
                                        <a:latin typeface="Cambria Math" panose="02040503050406030204" pitchFamily="18" charset="0"/>
                                      </a:rPr>
                                      <m:t>0</m:t>
                                    </m:r>
                                  </m:e>
                                </m:mr>
                                <m:mr>
                                  <m:e>
                                    <m:r>
                                      <a:rPr lang="es-EC" sz="1300" i="0">
                                        <a:latin typeface="Cambria Math" panose="02040503050406030204" pitchFamily="18" charset="0"/>
                                      </a:rPr>
                                      <m:t>0</m:t>
                                    </m:r>
                                  </m:e>
                                </m:mr>
                              </m:m>
                            </m:e>
                          </m:eqArr>
                          <m:r>
                            <a:rPr lang="es-EC" sz="1300" i="0">
                              <a:latin typeface="Cambria Math" panose="02040503050406030204" pitchFamily="18" charset="0"/>
                            </a:rPr>
                            <m:t>     </m:t>
                          </m:r>
                          <m:eqArr>
                            <m:eqArrPr>
                              <m:ctrlPr>
                                <a:rPr lang="es-EC" sz="1300" i="1">
                                  <a:latin typeface="Cambria Math" panose="02040503050406030204" pitchFamily="18" charset="0"/>
                                </a:rPr>
                              </m:ctrlPr>
                            </m:eqArrPr>
                            <m:e>
                              <m:r>
                                <a:rPr lang="es-EC" sz="1300" i="0">
                                  <a:latin typeface="Cambria Math" panose="02040503050406030204" pitchFamily="18" charset="0"/>
                                </a:rPr>
                                <m:t>&amp;</m:t>
                              </m:r>
                              <m:m>
                                <m:mPr>
                                  <m:plcHide m:val="on"/>
                                  <m:mcs>
                                    <m:mc>
                                      <m:mcPr>
                                        <m:count m:val="1"/>
                                        <m:mcJc m:val="center"/>
                                      </m:mcPr>
                                    </m:mc>
                                  </m:mcs>
                                  <m:ctrlPr>
                                    <a:rPr lang="es-EC" sz="1300" i="1">
                                      <a:latin typeface="Cambria Math" panose="02040503050406030204" pitchFamily="18" charset="0"/>
                                    </a:rPr>
                                  </m:ctrlPr>
                                </m:mPr>
                                <m:mr>
                                  <m:e>
                                    <m:r>
                                      <a:rPr lang="es-EC" sz="1300" i="0">
                                        <a:latin typeface="Cambria Math" panose="02040503050406030204" pitchFamily="18" charset="0"/>
                                      </a:rPr>
                                      <m:t>0</m:t>
                                    </m:r>
                                  </m:e>
                                </m:mr>
                                <m:mr>
                                  <m:e>
                                    <m:r>
                                      <a:rPr lang="es-EC" sz="1300" i="0">
                                        <a:latin typeface="Cambria Math" panose="02040503050406030204" pitchFamily="18" charset="0"/>
                                      </a:rPr>
                                      <m:t>0</m:t>
                                    </m:r>
                                  </m:e>
                                </m:mr>
                                <m:mr>
                                  <m:e>
                                    <m:r>
                                      <a:rPr lang="es-EC" sz="1300" i="0">
                                        <a:latin typeface="Cambria Math" panose="02040503050406030204" pitchFamily="18" charset="0"/>
                                      </a:rPr>
                                      <m:t>0</m:t>
                                    </m:r>
                                  </m:e>
                                </m:mr>
                              </m:m>
                            </m:e>
                            <m:e>
                              <m:r>
                                <a:rPr lang="es-EC" sz="1300" i="0">
                                  <a:latin typeface="Cambria Math" panose="02040503050406030204" pitchFamily="18" charset="0"/>
                                </a:rPr>
                                <m:t>&amp;</m:t>
                              </m:r>
                              <m:m>
                                <m:mPr>
                                  <m:plcHide m:val="on"/>
                                  <m:mcs>
                                    <m:mc>
                                      <m:mcPr>
                                        <m:count m:val="1"/>
                                        <m:mcJc m:val="center"/>
                                      </m:mcPr>
                                    </m:mc>
                                  </m:mcs>
                                  <m:ctrlPr>
                                    <a:rPr lang="es-EC" sz="1300" i="1">
                                      <a:latin typeface="Cambria Math" panose="02040503050406030204" pitchFamily="18" charset="0"/>
                                    </a:rPr>
                                  </m:ctrlPr>
                                </m:mPr>
                                <m:mr>
                                  <m:e>
                                    <m:r>
                                      <a:rPr lang="es-EC" sz="1300" i="0">
                                        <a:latin typeface="Cambria Math" panose="02040503050406030204" pitchFamily="18" charset="0"/>
                                      </a:rPr>
                                      <m:t>0</m:t>
                                    </m:r>
                                  </m:e>
                                </m:mr>
                                <m:mr>
                                  <m:e>
                                    <m:r>
                                      <a:rPr lang="es-EC" sz="1300" i="0">
                                        <a:latin typeface="Cambria Math" panose="02040503050406030204" pitchFamily="18" charset="0"/>
                                      </a:rPr>
                                      <m:t>0</m:t>
                                    </m:r>
                                  </m:e>
                                </m:mr>
                                <m:mr>
                                  <m:e>
                                    <m:r>
                                      <a:rPr lang="es-EC" sz="1300" i="0">
                                        <a:latin typeface="Cambria Math" panose="02040503050406030204" pitchFamily="18" charset="0"/>
                                      </a:rPr>
                                      <m:t>0</m:t>
                                    </m:r>
                                  </m:e>
                                </m:mr>
                              </m:m>
                            </m:e>
                          </m:eqArr>
                        </m:e>
                      </m:d>
                      <m:r>
                        <a:rPr lang="es-EC" sz="1300" i="0">
                          <a:latin typeface="Cambria Math" panose="02040503050406030204" pitchFamily="18" charset="0"/>
                        </a:rPr>
                        <m:t>=</m:t>
                      </m:r>
                      <m:f>
                        <m:fPr>
                          <m:ctrlPr>
                            <a:rPr lang="es-EC" sz="1300" i="1">
                              <a:latin typeface="Cambria Math" panose="02040503050406030204" pitchFamily="18" charset="0"/>
                            </a:rPr>
                          </m:ctrlPr>
                        </m:fPr>
                        <m:num>
                          <m:r>
                            <a:rPr lang="es-EC" sz="1300" i="1">
                              <a:latin typeface="Cambria Math" panose="02040503050406030204" pitchFamily="18" charset="0"/>
                            </a:rPr>
                            <m:t>𝐸𝐼</m:t>
                          </m:r>
                        </m:num>
                        <m:den>
                          <m:sSup>
                            <m:sSupPr>
                              <m:ctrlPr>
                                <a:rPr lang="es-EC" sz="1300" i="1">
                                  <a:latin typeface="Cambria Math" panose="02040503050406030204" pitchFamily="18" charset="0"/>
                                </a:rPr>
                              </m:ctrlPr>
                            </m:sSupPr>
                            <m:e>
                              <m:r>
                                <a:rPr lang="es-EC" sz="1300" i="1">
                                  <a:latin typeface="Cambria Math" panose="02040503050406030204" pitchFamily="18" charset="0"/>
                                </a:rPr>
                                <m:t>𝑙</m:t>
                              </m:r>
                            </m:e>
                            <m:sup>
                              <m:r>
                                <a:rPr lang="es-EC" sz="1300" i="0">
                                  <a:latin typeface="Cambria Math" panose="02040503050406030204" pitchFamily="18" charset="0"/>
                                </a:rPr>
                                <m:t>3</m:t>
                              </m:r>
                            </m:sup>
                          </m:sSup>
                        </m:den>
                      </m:f>
                      <m:d>
                        <m:dPr>
                          <m:begChr m:val="["/>
                          <m:endChr m:val="]"/>
                          <m:ctrlPr>
                            <a:rPr lang="es-EC" sz="1300" i="1">
                              <a:latin typeface="Cambria Math" panose="02040503050406030204" pitchFamily="18" charset="0"/>
                            </a:rPr>
                          </m:ctrlPr>
                        </m:dPr>
                        <m:e>
                          <m:eqArr>
                            <m:eqArrPr>
                              <m:ctrlPr>
                                <a:rPr lang="es-EC" sz="1300" i="1">
                                  <a:latin typeface="Cambria Math" panose="02040503050406030204" pitchFamily="18" charset="0"/>
                                </a:rPr>
                              </m:ctrlPr>
                            </m:eqArrPr>
                            <m:e>
                              <m:r>
                                <a:rPr lang="es-EC" sz="1300" i="0">
                                  <a:latin typeface="Cambria Math" panose="02040503050406030204" pitchFamily="18" charset="0"/>
                                </a:rPr>
                                <m:t>&amp;</m:t>
                              </m:r>
                              <m:m>
                                <m:mPr>
                                  <m:plcHide m:val="on"/>
                                  <m:mcs>
                                    <m:mc>
                                      <m:mcPr>
                                        <m:count m:val="1"/>
                                        <m:mcJc m:val="center"/>
                                      </m:mcPr>
                                    </m:mc>
                                  </m:mcs>
                                  <m:ctrlPr>
                                    <a:rPr lang="es-EC" sz="1300" i="1">
                                      <a:latin typeface="Cambria Math" panose="02040503050406030204" pitchFamily="18" charset="0"/>
                                    </a:rPr>
                                  </m:ctrlPr>
                                </m:mPr>
                                <m:mr>
                                  <m:e>
                                    <m:f>
                                      <m:fPr>
                                        <m:type m:val="skw"/>
                                        <m:ctrlPr>
                                          <a:rPr lang="es-EC" sz="1300" i="1">
                                            <a:latin typeface="Cambria Math" panose="02040503050406030204" pitchFamily="18" charset="0"/>
                                          </a:rPr>
                                        </m:ctrlPr>
                                      </m:fPr>
                                      <m:num>
                                        <m:r>
                                          <a:rPr lang="es-EC" sz="1300" i="1">
                                            <a:latin typeface="Cambria Math" panose="02040503050406030204" pitchFamily="18" charset="0"/>
                                          </a:rPr>
                                          <m:t>𝐴</m:t>
                                        </m:r>
                                        <m:sSup>
                                          <m:sSupPr>
                                            <m:ctrlPr>
                                              <a:rPr lang="es-EC" sz="1300" i="1">
                                                <a:latin typeface="Cambria Math" panose="02040503050406030204" pitchFamily="18" charset="0"/>
                                              </a:rPr>
                                            </m:ctrlPr>
                                          </m:sSupPr>
                                          <m:e>
                                            <m:r>
                                              <a:rPr lang="es-EC" sz="1300" i="1">
                                                <a:latin typeface="Cambria Math" panose="02040503050406030204" pitchFamily="18" charset="0"/>
                                              </a:rPr>
                                              <m:t>𝑙</m:t>
                                            </m:r>
                                          </m:e>
                                          <m:sup>
                                            <m:r>
                                              <a:rPr lang="es-EC" sz="1300" i="0">
                                                <a:latin typeface="Cambria Math" panose="02040503050406030204" pitchFamily="18" charset="0"/>
                                              </a:rPr>
                                              <m:t>2</m:t>
                                            </m:r>
                                          </m:sup>
                                        </m:sSup>
                                      </m:num>
                                      <m:den>
                                        <m:r>
                                          <a:rPr lang="es-EC" sz="1300" i="1">
                                            <a:latin typeface="Cambria Math" panose="02040503050406030204" pitchFamily="18" charset="0"/>
                                          </a:rPr>
                                          <m:t>𝐼</m:t>
                                        </m:r>
                                      </m:den>
                                    </m:f>
                                  </m:e>
                                </m:mr>
                                <m:mr>
                                  <m:e>
                                    <m:r>
                                      <a:rPr lang="es-EC" sz="1300" i="0">
                                        <a:latin typeface="Cambria Math" panose="02040503050406030204" pitchFamily="18" charset="0"/>
                                      </a:rPr>
                                      <m:t>0</m:t>
                                    </m:r>
                                  </m:e>
                                </m:mr>
                                <m:mr>
                                  <m:e>
                                    <m:r>
                                      <a:rPr lang="es-EC" sz="1300" i="0">
                                        <a:latin typeface="Cambria Math" panose="02040503050406030204" pitchFamily="18" charset="0"/>
                                      </a:rPr>
                                      <m:t>0</m:t>
                                    </m:r>
                                  </m:e>
                                </m:mr>
                              </m:m>
                            </m:e>
                            <m:e>
                              <m:r>
                                <a:rPr lang="es-EC" sz="1300" i="0">
                                  <a:latin typeface="Cambria Math" panose="02040503050406030204" pitchFamily="18" charset="0"/>
                                </a:rPr>
                                <m:t>&amp;</m:t>
                              </m:r>
                              <m:m>
                                <m:mPr>
                                  <m:plcHide m:val="on"/>
                                  <m:mcs>
                                    <m:mc>
                                      <m:mcPr>
                                        <m:count m:val="1"/>
                                        <m:mcJc m:val="center"/>
                                      </m:mcPr>
                                    </m:mc>
                                  </m:mcs>
                                  <m:ctrlPr>
                                    <a:rPr lang="es-EC" sz="1300" i="1">
                                      <a:latin typeface="Cambria Math" panose="02040503050406030204" pitchFamily="18" charset="0"/>
                                    </a:rPr>
                                  </m:ctrlPr>
                                </m:mPr>
                                <m:mr>
                                  <m:e>
                                    <m:r>
                                      <a:rPr lang="es-EC" sz="1300" i="0">
                                        <a:latin typeface="Cambria Math" panose="02040503050406030204" pitchFamily="18" charset="0"/>
                                      </a:rPr>
                                      <m:t>−</m:t>
                                    </m:r>
                                    <m:f>
                                      <m:fPr>
                                        <m:type m:val="skw"/>
                                        <m:ctrlPr>
                                          <a:rPr lang="es-EC" sz="1300" i="1">
                                            <a:latin typeface="Cambria Math" panose="02040503050406030204" pitchFamily="18" charset="0"/>
                                          </a:rPr>
                                        </m:ctrlPr>
                                      </m:fPr>
                                      <m:num>
                                        <m:r>
                                          <a:rPr lang="es-EC" sz="1300" i="1">
                                            <a:latin typeface="Cambria Math" panose="02040503050406030204" pitchFamily="18" charset="0"/>
                                          </a:rPr>
                                          <m:t>𝐴</m:t>
                                        </m:r>
                                        <m:sSup>
                                          <m:sSupPr>
                                            <m:ctrlPr>
                                              <a:rPr lang="es-EC" sz="1300" i="1">
                                                <a:latin typeface="Cambria Math" panose="02040503050406030204" pitchFamily="18" charset="0"/>
                                              </a:rPr>
                                            </m:ctrlPr>
                                          </m:sSupPr>
                                          <m:e>
                                            <m:r>
                                              <a:rPr lang="es-EC" sz="1300" i="1">
                                                <a:latin typeface="Cambria Math" panose="02040503050406030204" pitchFamily="18" charset="0"/>
                                              </a:rPr>
                                              <m:t>𝑙</m:t>
                                            </m:r>
                                          </m:e>
                                          <m:sup>
                                            <m:r>
                                              <a:rPr lang="es-EC" sz="1300" i="0">
                                                <a:latin typeface="Cambria Math" panose="02040503050406030204" pitchFamily="18" charset="0"/>
                                              </a:rPr>
                                              <m:t>2</m:t>
                                            </m:r>
                                          </m:sup>
                                        </m:sSup>
                                      </m:num>
                                      <m:den>
                                        <m:r>
                                          <a:rPr lang="es-EC" sz="1300" i="1">
                                            <a:latin typeface="Cambria Math" panose="02040503050406030204" pitchFamily="18" charset="0"/>
                                          </a:rPr>
                                          <m:t>𝐼</m:t>
                                        </m:r>
                                      </m:den>
                                    </m:f>
                                  </m:e>
                                </m:mr>
                                <m:mr>
                                  <m:e>
                                    <m:r>
                                      <a:rPr lang="es-EC" sz="1300" i="0">
                                        <a:latin typeface="Cambria Math" panose="02040503050406030204" pitchFamily="18" charset="0"/>
                                      </a:rPr>
                                      <m:t>0</m:t>
                                    </m:r>
                                  </m:e>
                                </m:mr>
                                <m:mr>
                                  <m:e>
                                    <m:r>
                                      <a:rPr lang="es-EC" sz="1300" i="0">
                                        <a:latin typeface="Cambria Math" panose="02040503050406030204" pitchFamily="18" charset="0"/>
                                      </a:rPr>
                                      <m:t>0</m:t>
                                    </m:r>
                                  </m:e>
                                </m:mr>
                              </m:m>
                            </m:e>
                          </m:eqArr>
                          <m:r>
                            <a:rPr lang="es-EC" sz="1300" i="0">
                              <a:latin typeface="Cambria Math" panose="02040503050406030204" pitchFamily="18" charset="0"/>
                            </a:rPr>
                            <m:t>    </m:t>
                          </m:r>
                          <m:eqArr>
                            <m:eqArrPr>
                              <m:ctrlPr>
                                <a:rPr lang="es-EC" sz="1300" i="1">
                                  <a:latin typeface="Cambria Math" panose="02040503050406030204" pitchFamily="18" charset="0"/>
                                </a:rPr>
                              </m:ctrlPr>
                            </m:eqArrPr>
                            <m:e>
                              <m:r>
                                <a:rPr lang="es-EC" sz="1300" i="0">
                                  <a:latin typeface="Cambria Math" panose="02040503050406030204" pitchFamily="18" charset="0"/>
                                </a:rPr>
                                <m:t>&amp;</m:t>
                              </m:r>
                              <m:m>
                                <m:mPr>
                                  <m:plcHide m:val="on"/>
                                  <m:mcs>
                                    <m:mc>
                                      <m:mcPr>
                                        <m:count m:val="1"/>
                                        <m:mcJc m:val="center"/>
                                      </m:mcPr>
                                    </m:mc>
                                  </m:mcs>
                                  <m:ctrlPr>
                                    <a:rPr lang="es-EC" sz="1300" i="1">
                                      <a:latin typeface="Cambria Math" panose="02040503050406030204" pitchFamily="18" charset="0"/>
                                    </a:rPr>
                                  </m:ctrlPr>
                                </m:mPr>
                                <m:mr>
                                  <m:e>
                                    <m:r>
                                      <a:rPr lang="es-EC" sz="1300" i="0">
                                        <a:latin typeface="Cambria Math" panose="02040503050406030204" pitchFamily="18" charset="0"/>
                                      </a:rPr>
                                      <m:t>0</m:t>
                                    </m:r>
                                  </m:e>
                                </m:mr>
                                <m:mr>
                                  <m:e>
                                    <m:r>
                                      <a:rPr lang="es-EC" sz="1300" i="0">
                                        <a:latin typeface="Cambria Math" panose="02040503050406030204" pitchFamily="18" charset="0"/>
                                      </a:rPr>
                                      <m:t>0</m:t>
                                    </m:r>
                                  </m:e>
                                </m:mr>
                                <m:mr>
                                  <m:e>
                                    <m:r>
                                      <a:rPr lang="es-EC" sz="1300" i="0">
                                        <a:latin typeface="Cambria Math" panose="02040503050406030204" pitchFamily="18" charset="0"/>
                                      </a:rPr>
                                      <m:t>0</m:t>
                                    </m:r>
                                  </m:e>
                                </m:mr>
                              </m:m>
                            </m:e>
                            <m:e>
                              <m:r>
                                <a:rPr lang="es-EC" sz="1300" i="0">
                                  <a:latin typeface="Cambria Math" panose="02040503050406030204" pitchFamily="18" charset="0"/>
                                </a:rPr>
                                <m:t>&amp; </m:t>
                              </m:r>
                            </m:e>
                            <m:e>
                              <m:r>
                                <a:rPr lang="es-EC" sz="1300" i="0">
                                  <a:latin typeface="Cambria Math" panose="02040503050406030204" pitchFamily="18" charset="0"/>
                                </a:rPr>
                                <m:t>&amp;</m:t>
                              </m:r>
                              <m:m>
                                <m:mPr>
                                  <m:plcHide m:val="on"/>
                                  <m:mcs>
                                    <m:mc>
                                      <m:mcPr>
                                        <m:count m:val="1"/>
                                        <m:mcJc m:val="center"/>
                                      </m:mcPr>
                                    </m:mc>
                                  </m:mcs>
                                  <m:ctrlPr>
                                    <a:rPr lang="es-EC" sz="1300" i="1">
                                      <a:latin typeface="Cambria Math" panose="02040503050406030204" pitchFamily="18" charset="0"/>
                                    </a:rPr>
                                  </m:ctrlPr>
                                </m:mPr>
                                <m:mr>
                                  <m:e>
                                    <m:r>
                                      <a:rPr lang="es-EC" sz="1300" i="0">
                                        <a:latin typeface="Cambria Math" panose="02040503050406030204" pitchFamily="18" charset="0"/>
                                      </a:rPr>
                                      <m:t>0</m:t>
                                    </m:r>
                                  </m:e>
                                </m:mr>
                                <m:mr>
                                  <m:e>
                                    <m:r>
                                      <a:rPr lang="es-EC" sz="1300" i="0">
                                        <a:latin typeface="Cambria Math" panose="02040503050406030204" pitchFamily="18" charset="0"/>
                                      </a:rPr>
                                      <m:t>0</m:t>
                                    </m:r>
                                  </m:e>
                                </m:mr>
                                <m:mr>
                                  <m:e>
                                    <m:r>
                                      <a:rPr lang="es-EC" sz="1300" i="0">
                                        <a:latin typeface="Cambria Math" panose="02040503050406030204" pitchFamily="18" charset="0"/>
                                      </a:rPr>
                                      <m:t>0</m:t>
                                    </m:r>
                                  </m:e>
                                </m:mr>
                              </m:m>
                            </m:e>
                          </m:eqArr>
                          <m:r>
                            <a:rPr lang="es-EC" sz="1300" i="0">
                              <a:latin typeface="Cambria Math" panose="02040503050406030204" pitchFamily="18" charset="0"/>
                            </a:rPr>
                            <m:t>     </m:t>
                          </m:r>
                          <m:eqArr>
                            <m:eqArrPr>
                              <m:ctrlPr>
                                <a:rPr lang="es-EC" sz="1300" i="1">
                                  <a:latin typeface="Cambria Math" panose="02040503050406030204" pitchFamily="18" charset="0"/>
                                </a:rPr>
                              </m:ctrlPr>
                            </m:eqArrPr>
                            <m:e>
                              <m:r>
                                <a:rPr lang="es-EC" sz="1300" i="0">
                                  <a:latin typeface="Cambria Math" panose="02040503050406030204" pitchFamily="18" charset="0"/>
                                </a:rPr>
                                <m:t>&amp;</m:t>
                              </m:r>
                              <m:m>
                                <m:mPr>
                                  <m:plcHide m:val="on"/>
                                  <m:mcs>
                                    <m:mc>
                                      <m:mcPr>
                                        <m:count m:val="1"/>
                                        <m:mcJc m:val="center"/>
                                      </m:mcPr>
                                    </m:mc>
                                  </m:mcs>
                                  <m:ctrlPr>
                                    <a:rPr lang="es-EC" sz="1300" i="1">
                                      <a:latin typeface="Cambria Math" panose="02040503050406030204" pitchFamily="18" charset="0"/>
                                    </a:rPr>
                                  </m:ctrlPr>
                                </m:mPr>
                                <m:mr>
                                  <m:e>
                                    <m:r>
                                      <a:rPr lang="es-EC" sz="1300" i="0">
                                        <a:latin typeface="Cambria Math" panose="02040503050406030204" pitchFamily="18" charset="0"/>
                                      </a:rPr>
                                      <m:t>0</m:t>
                                    </m:r>
                                  </m:e>
                                </m:mr>
                                <m:mr>
                                  <m:e>
                                    <m:r>
                                      <a:rPr lang="es-EC" sz="1300" i="0">
                                        <a:latin typeface="Cambria Math" panose="02040503050406030204" pitchFamily="18" charset="0"/>
                                      </a:rPr>
                                      <m:t>0</m:t>
                                    </m:r>
                                  </m:e>
                                </m:mr>
                                <m:mr>
                                  <m:e>
                                    <m:r>
                                      <a:rPr lang="es-EC" sz="1300" i="0">
                                        <a:latin typeface="Cambria Math" panose="02040503050406030204" pitchFamily="18" charset="0"/>
                                      </a:rPr>
                                      <m:t>0</m:t>
                                    </m:r>
                                  </m:e>
                                </m:mr>
                              </m:m>
                            </m:e>
                            <m:e>
                              <m:r>
                                <a:rPr lang="es-EC" sz="1300" i="0">
                                  <a:latin typeface="Cambria Math" panose="02040503050406030204" pitchFamily="18" charset="0"/>
                                </a:rPr>
                                <m:t>&amp; </m:t>
                              </m:r>
                            </m:e>
                            <m:e>
                              <m:r>
                                <a:rPr lang="es-EC" sz="1300" i="0">
                                  <a:latin typeface="Cambria Math" panose="02040503050406030204" pitchFamily="18" charset="0"/>
                                </a:rPr>
                                <m:t>&amp;</m:t>
                              </m:r>
                              <m:m>
                                <m:mPr>
                                  <m:plcHide m:val="on"/>
                                  <m:mcs>
                                    <m:mc>
                                      <m:mcPr>
                                        <m:count m:val="1"/>
                                        <m:mcJc m:val="center"/>
                                      </m:mcPr>
                                    </m:mc>
                                  </m:mcs>
                                  <m:ctrlPr>
                                    <a:rPr lang="es-EC" sz="1300" i="1">
                                      <a:latin typeface="Cambria Math" panose="02040503050406030204" pitchFamily="18" charset="0"/>
                                    </a:rPr>
                                  </m:ctrlPr>
                                </m:mPr>
                                <m:mr>
                                  <m:e>
                                    <m:r>
                                      <a:rPr lang="es-EC" sz="1300" i="0">
                                        <a:latin typeface="Cambria Math" panose="02040503050406030204" pitchFamily="18" charset="0"/>
                                      </a:rPr>
                                      <m:t>0</m:t>
                                    </m:r>
                                  </m:e>
                                </m:mr>
                                <m:mr>
                                  <m:e>
                                    <m:r>
                                      <a:rPr lang="es-EC" sz="1300" i="0">
                                        <a:latin typeface="Cambria Math" panose="02040503050406030204" pitchFamily="18" charset="0"/>
                                      </a:rPr>
                                      <m:t>0</m:t>
                                    </m:r>
                                  </m:e>
                                </m:mr>
                                <m:mr>
                                  <m:e>
                                    <m:r>
                                      <a:rPr lang="es-EC" sz="1300" i="0">
                                        <a:latin typeface="Cambria Math" panose="02040503050406030204" pitchFamily="18" charset="0"/>
                                      </a:rPr>
                                      <m:t>0</m:t>
                                    </m:r>
                                  </m:e>
                                </m:mr>
                              </m:m>
                            </m:e>
                          </m:eqArr>
                          <m:r>
                            <a:rPr lang="es-EC" sz="1300" i="0">
                              <a:latin typeface="Cambria Math" panose="02040503050406030204" pitchFamily="18" charset="0"/>
                            </a:rPr>
                            <m:t>     </m:t>
                          </m:r>
                          <m:eqArr>
                            <m:eqArrPr>
                              <m:ctrlPr>
                                <a:rPr lang="es-EC" sz="1300" i="1">
                                  <a:latin typeface="Cambria Math" panose="02040503050406030204" pitchFamily="18" charset="0"/>
                                </a:rPr>
                              </m:ctrlPr>
                            </m:eqArrPr>
                            <m:e>
                              <m:r>
                                <a:rPr lang="es-EC" sz="1300" i="0">
                                  <a:latin typeface="Cambria Math" panose="02040503050406030204" pitchFamily="18" charset="0"/>
                                </a:rPr>
                                <m:t>&amp;</m:t>
                              </m:r>
                              <m:m>
                                <m:mPr>
                                  <m:plcHide m:val="on"/>
                                  <m:mcs>
                                    <m:mc>
                                      <m:mcPr>
                                        <m:count m:val="1"/>
                                        <m:mcJc m:val="center"/>
                                      </m:mcPr>
                                    </m:mc>
                                  </m:mcs>
                                  <m:ctrlPr>
                                    <a:rPr lang="es-EC" sz="1300" i="1">
                                      <a:latin typeface="Cambria Math" panose="02040503050406030204" pitchFamily="18" charset="0"/>
                                    </a:rPr>
                                  </m:ctrlPr>
                                </m:mPr>
                                <m:mr>
                                  <m:e>
                                    <m:r>
                                      <a:rPr lang="es-EC" sz="1300" i="0">
                                        <a:latin typeface="Cambria Math" panose="02040503050406030204" pitchFamily="18" charset="0"/>
                                      </a:rPr>
                                      <m:t>−</m:t>
                                    </m:r>
                                    <m:f>
                                      <m:fPr>
                                        <m:type m:val="skw"/>
                                        <m:ctrlPr>
                                          <a:rPr lang="es-EC" sz="1300" i="1">
                                            <a:latin typeface="Cambria Math" panose="02040503050406030204" pitchFamily="18" charset="0"/>
                                          </a:rPr>
                                        </m:ctrlPr>
                                      </m:fPr>
                                      <m:num>
                                        <m:r>
                                          <a:rPr lang="es-EC" sz="1300" i="1">
                                            <a:latin typeface="Cambria Math" panose="02040503050406030204" pitchFamily="18" charset="0"/>
                                          </a:rPr>
                                          <m:t>𝐴</m:t>
                                        </m:r>
                                        <m:sSup>
                                          <m:sSupPr>
                                            <m:ctrlPr>
                                              <a:rPr lang="es-EC" sz="1300" i="1">
                                                <a:latin typeface="Cambria Math" panose="02040503050406030204" pitchFamily="18" charset="0"/>
                                              </a:rPr>
                                            </m:ctrlPr>
                                          </m:sSupPr>
                                          <m:e>
                                            <m:r>
                                              <a:rPr lang="es-EC" sz="1300" i="1">
                                                <a:latin typeface="Cambria Math" panose="02040503050406030204" pitchFamily="18" charset="0"/>
                                              </a:rPr>
                                              <m:t>𝑙</m:t>
                                            </m:r>
                                          </m:e>
                                          <m:sup>
                                            <m:r>
                                              <a:rPr lang="es-EC" sz="1300" i="0">
                                                <a:latin typeface="Cambria Math" panose="02040503050406030204" pitchFamily="18" charset="0"/>
                                              </a:rPr>
                                              <m:t>2</m:t>
                                            </m:r>
                                          </m:sup>
                                        </m:sSup>
                                      </m:num>
                                      <m:den>
                                        <m:r>
                                          <a:rPr lang="es-EC" sz="1300" i="1">
                                            <a:latin typeface="Cambria Math" panose="02040503050406030204" pitchFamily="18" charset="0"/>
                                          </a:rPr>
                                          <m:t>𝐼</m:t>
                                        </m:r>
                                      </m:den>
                                    </m:f>
                                  </m:e>
                                </m:mr>
                                <m:mr>
                                  <m:e>
                                    <m:r>
                                      <a:rPr lang="es-EC" sz="1300" i="0">
                                        <a:latin typeface="Cambria Math" panose="02040503050406030204" pitchFamily="18" charset="0"/>
                                      </a:rPr>
                                      <m:t>0</m:t>
                                    </m:r>
                                  </m:e>
                                </m:mr>
                                <m:mr>
                                  <m:e>
                                    <m:r>
                                      <a:rPr lang="es-EC" sz="1300" i="0">
                                        <a:latin typeface="Cambria Math" panose="02040503050406030204" pitchFamily="18" charset="0"/>
                                      </a:rPr>
                                      <m:t>0</m:t>
                                    </m:r>
                                  </m:e>
                                </m:mr>
                              </m:m>
                            </m:e>
                            <m:e>
                              <m:r>
                                <a:rPr lang="es-EC" sz="1300" i="0">
                                  <a:latin typeface="Cambria Math" panose="02040503050406030204" pitchFamily="18" charset="0"/>
                                </a:rPr>
                                <m:t>&amp;</m:t>
                              </m:r>
                              <m:m>
                                <m:mPr>
                                  <m:plcHide m:val="on"/>
                                  <m:mcs>
                                    <m:mc>
                                      <m:mcPr>
                                        <m:count m:val="1"/>
                                        <m:mcJc m:val="center"/>
                                      </m:mcPr>
                                    </m:mc>
                                  </m:mcs>
                                  <m:ctrlPr>
                                    <a:rPr lang="es-EC" sz="1300" i="1">
                                      <a:latin typeface="Cambria Math" panose="02040503050406030204" pitchFamily="18" charset="0"/>
                                    </a:rPr>
                                  </m:ctrlPr>
                                </m:mPr>
                                <m:mr>
                                  <m:e>
                                    <m:f>
                                      <m:fPr>
                                        <m:type m:val="skw"/>
                                        <m:ctrlPr>
                                          <a:rPr lang="es-EC" sz="1300" i="1">
                                            <a:latin typeface="Cambria Math" panose="02040503050406030204" pitchFamily="18" charset="0"/>
                                          </a:rPr>
                                        </m:ctrlPr>
                                      </m:fPr>
                                      <m:num>
                                        <m:r>
                                          <a:rPr lang="es-EC" sz="1300" i="1">
                                            <a:latin typeface="Cambria Math" panose="02040503050406030204" pitchFamily="18" charset="0"/>
                                          </a:rPr>
                                          <m:t>𝐴</m:t>
                                        </m:r>
                                        <m:sSup>
                                          <m:sSupPr>
                                            <m:ctrlPr>
                                              <a:rPr lang="es-EC" sz="1300" i="1">
                                                <a:latin typeface="Cambria Math" panose="02040503050406030204" pitchFamily="18" charset="0"/>
                                              </a:rPr>
                                            </m:ctrlPr>
                                          </m:sSupPr>
                                          <m:e>
                                            <m:r>
                                              <a:rPr lang="es-EC" sz="1300" i="1">
                                                <a:latin typeface="Cambria Math" panose="02040503050406030204" pitchFamily="18" charset="0"/>
                                              </a:rPr>
                                              <m:t>𝑙</m:t>
                                            </m:r>
                                          </m:e>
                                          <m:sup>
                                            <m:r>
                                              <a:rPr lang="es-EC" sz="1300" i="0">
                                                <a:latin typeface="Cambria Math" panose="02040503050406030204" pitchFamily="18" charset="0"/>
                                              </a:rPr>
                                              <m:t>2</m:t>
                                            </m:r>
                                          </m:sup>
                                        </m:sSup>
                                      </m:num>
                                      <m:den>
                                        <m:r>
                                          <a:rPr lang="es-EC" sz="1300" i="1">
                                            <a:latin typeface="Cambria Math" panose="02040503050406030204" pitchFamily="18" charset="0"/>
                                          </a:rPr>
                                          <m:t>𝐼</m:t>
                                        </m:r>
                                      </m:den>
                                    </m:f>
                                  </m:e>
                                </m:mr>
                                <m:mr>
                                  <m:e>
                                    <m:r>
                                      <a:rPr lang="es-EC" sz="1300" i="0">
                                        <a:latin typeface="Cambria Math" panose="02040503050406030204" pitchFamily="18" charset="0"/>
                                      </a:rPr>
                                      <m:t>0</m:t>
                                    </m:r>
                                  </m:e>
                                </m:mr>
                                <m:mr>
                                  <m:e>
                                    <m:r>
                                      <a:rPr lang="es-EC" sz="1300" i="0">
                                        <a:latin typeface="Cambria Math" panose="02040503050406030204" pitchFamily="18" charset="0"/>
                                      </a:rPr>
                                      <m:t>0</m:t>
                                    </m:r>
                                  </m:e>
                                </m:mr>
                              </m:m>
                            </m:e>
                          </m:eqArr>
                          <m:r>
                            <a:rPr lang="es-EC" sz="1300" i="0">
                              <a:latin typeface="Cambria Math" panose="02040503050406030204" pitchFamily="18" charset="0"/>
                            </a:rPr>
                            <m:t>     </m:t>
                          </m:r>
                          <m:eqArr>
                            <m:eqArrPr>
                              <m:ctrlPr>
                                <a:rPr lang="es-EC" sz="1300" i="1">
                                  <a:latin typeface="Cambria Math" panose="02040503050406030204" pitchFamily="18" charset="0"/>
                                </a:rPr>
                              </m:ctrlPr>
                            </m:eqArrPr>
                            <m:e>
                              <m:r>
                                <a:rPr lang="es-EC" sz="1300" i="0">
                                  <a:latin typeface="Cambria Math" panose="02040503050406030204" pitchFamily="18" charset="0"/>
                                </a:rPr>
                                <m:t>&amp;</m:t>
                              </m:r>
                              <m:m>
                                <m:mPr>
                                  <m:plcHide m:val="on"/>
                                  <m:mcs>
                                    <m:mc>
                                      <m:mcPr>
                                        <m:count m:val="1"/>
                                        <m:mcJc m:val="center"/>
                                      </m:mcPr>
                                    </m:mc>
                                  </m:mcs>
                                  <m:ctrlPr>
                                    <a:rPr lang="es-EC" sz="1300" i="1">
                                      <a:latin typeface="Cambria Math" panose="02040503050406030204" pitchFamily="18" charset="0"/>
                                    </a:rPr>
                                  </m:ctrlPr>
                                </m:mPr>
                                <m:mr>
                                  <m:e>
                                    <m:r>
                                      <a:rPr lang="es-EC" sz="1300" i="0">
                                        <a:latin typeface="Cambria Math" panose="02040503050406030204" pitchFamily="18" charset="0"/>
                                      </a:rPr>
                                      <m:t>0</m:t>
                                    </m:r>
                                  </m:e>
                                </m:mr>
                                <m:mr>
                                  <m:e>
                                    <m:r>
                                      <a:rPr lang="es-EC" sz="1300" i="0">
                                        <a:latin typeface="Cambria Math" panose="02040503050406030204" pitchFamily="18" charset="0"/>
                                      </a:rPr>
                                      <m:t>0</m:t>
                                    </m:r>
                                  </m:e>
                                </m:mr>
                                <m:mr>
                                  <m:e>
                                    <m:r>
                                      <a:rPr lang="es-EC" sz="1300" i="0">
                                        <a:latin typeface="Cambria Math" panose="02040503050406030204" pitchFamily="18" charset="0"/>
                                      </a:rPr>
                                      <m:t>0</m:t>
                                    </m:r>
                                  </m:e>
                                </m:mr>
                              </m:m>
                            </m:e>
                            <m:e>
                              <m:r>
                                <a:rPr lang="es-EC" sz="1300" i="0">
                                  <a:latin typeface="Cambria Math" panose="02040503050406030204" pitchFamily="18" charset="0"/>
                                </a:rPr>
                                <m:t>&amp; </m:t>
                              </m:r>
                            </m:e>
                            <m:e>
                              <m:r>
                                <a:rPr lang="es-EC" sz="1300" i="0">
                                  <a:latin typeface="Cambria Math" panose="02040503050406030204" pitchFamily="18" charset="0"/>
                                </a:rPr>
                                <m:t>&amp;</m:t>
                              </m:r>
                              <m:m>
                                <m:mPr>
                                  <m:plcHide m:val="on"/>
                                  <m:mcs>
                                    <m:mc>
                                      <m:mcPr>
                                        <m:count m:val="1"/>
                                        <m:mcJc m:val="center"/>
                                      </m:mcPr>
                                    </m:mc>
                                  </m:mcs>
                                  <m:ctrlPr>
                                    <a:rPr lang="es-EC" sz="1300" i="1">
                                      <a:latin typeface="Cambria Math" panose="02040503050406030204" pitchFamily="18" charset="0"/>
                                    </a:rPr>
                                  </m:ctrlPr>
                                </m:mPr>
                                <m:mr>
                                  <m:e>
                                    <m:r>
                                      <a:rPr lang="es-EC" sz="1300" i="0">
                                        <a:latin typeface="Cambria Math" panose="02040503050406030204" pitchFamily="18" charset="0"/>
                                      </a:rPr>
                                      <m:t>0</m:t>
                                    </m:r>
                                  </m:e>
                                </m:mr>
                                <m:mr>
                                  <m:e>
                                    <m:r>
                                      <a:rPr lang="es-EC" sz="1300" i="0">
                                        <a:latin typeface="Cambria Math" panose="02040503050406030204" pitchFamily="18" charset="0"/>
                                      </a:rPr>
                                      <m:t>0</m:t>
                                    </m:r>
                                  </m:e>
                                </m:mr>
                                <m:mr>
                                  <m:e>
                                    <m:r>
                                      <a:rPr lang="es-EC" sz="1300" i="0">
                                        <a:latin typeface="Cambria Math" panose="02040503050406030204" pitchFamily="18" charset="0"/>
                                      </a:rPr>
                                      <m:t>0</m:t>
                                    </m:r>
                                  </m:e>
                                </m:mr>
                              </m:m>
                            </m:e>
                          </m:eqArr>
                          <m:r>
                            <a:rPr lang="es-EC" sz="1300" i="0">
                              <a:latin typeface="Cambria Math" panose="02040503050406030204" pitchFamily="18" charset="0"/>
                            </a:rPr>
                            <m:t>     </m:t>
                          </m:r>
                          <m:eqArr>
                            <m:eqArrPr>
                              <m:ctrlPr>
                                <a:rPr lang="es-EC" sz="1300" i="1">
                                  <a:latin typeface="Cambria Math" panose="02040503050406030204" pitchFamily="18" charset="0"/>
                                </a:rPr>
                              </m:ctrlPr>
                            </m:eqArrPr>
                            <m:e>
                              <m:r>
                                <a:rPr lang="es-EC" sz="1300" i="0">
                                  <a:latin typeface="Cambria Math" panose="02040503050406030204" pitchFamily="18" charset="0"/>
                                </a:rPr>
                                <m:t>&amp;</m:t>
                              </m:r>
                              <m:m>
                                <m:mPr>
                                  <m:plcHide m:val="on"/>
                                  <m:mcs>
                                    <m:mc>
                                      <m:mcPr>
                                        <m:count m:val="1"/>
                                        <m:mcJc m:val="center"/>
                                      </m:mcPr>
                                    </m:mc>
                                  </m:mcs>
                                  <m:ctrlPr>
                                    <a:rPr lang="es-EC" sz="1300" i="1">
                                      <a:latin typeface="Cambria Math" panose="02040503050406030204" pitchFamily="18" charset="0"/>
                                    </a:rPr>
                                  </m:ctrlPr>
                                </m:mPr>
                                <m:mr>
                                  <m:e>
                                    <m:r>
                                      <a:rPr lang="es-EC" sz="1300" i="0">
                                        <a:latin typeface="Cambria Math" panose="02040503050406030204" pitchFamily="18" charset="0"/>
                                      </a:rPr>
                                      <m:t>0</m:t>
                                    </m:r>
                                  </m:e>
                                </m:mr>
                                <m:mr>
                                  <m:e>
                                    <m:r>
                                      <a:rPr lang="es-EC" sz="1300" i="0">
                                        <a:latin typeface="Cambria Math" panose="02040503050406030204" pitchFamily="18" charset="0"/>
                                      </a:rPr>
                                      <m:t>0</m:t>
                                    </m:r>
                                  </m:e>
                                </m:mr>
                                <m:mr>
                                  <m:e>
                                    <m:r>
                                      <a:rPr lang="es-EC" sz="1300" i="0">
                                        <a:latin typeface="Cambria Math" panose="02040503050406030204" pitchFamily="18" charset="0"/>
                                      </a:rPr>
                                      <m:t>0</m:t>
                                    </m:r>
                                  </m:e>
                                </m:mr>
                              </m:m>
                            </m:e>
                            <m:e>
                              <m:r>
                                <a:rPr lang="es-EC" sz="1300" i="0">
                                  <a:latin typeface="Cambria Math" panose="02040503050406030204" pitchFamily="18" charset="0"/>
                                </a:rPr>
                                <m:t>&amp; </m:t>
                              </m:r>
                            </m:e>
                            <m:e>
                              <m:r>
                                <a:rPr lang="es-EC" sz="1300" i="0">
                                  <a:latin typeface="Cambria Math" panose="02040503050406030204" pitchFamily="18" charset="0"/>
                                </a:rPr>
                                <m:t>&amp;</m:t>
                              </m:r>
                              <m:m>
                                <m:mPr>
                                  <m:plcHide m:val="on"/>
                                  <m:mcs>
                                    <m:mc>
                                      <m:mcPr>
                                        <m:count m:val="1"/>
                                        <m:mcJc m:val="center"/>
                                      </m:mcPr>
                                    </m:mc>
                                  </m:mcs>
                                  <m:ctrlPr>
                                    <a:rPr lang="es-EC" sz="1300" i="1">
                                      <a:latin typeface="Cambria Math" panose="02040503050406030204" pitchFamily="18" charset="0"/>
                                    </a:rPr>
                                  </m:ctrlPr>
                                </m:mPr>
                                <m:mr>
                                  <m:e>
                                    <m:r>
                                      <a:rPr lang="es-EC" sz="1300" i="0">
                                        <a:latin typeface="Cambria Math" panose="02040503050406030204" pitchFamily="18" charset="0"/>
                                      </a:rPr>
                                      <m:t>0</m:t>
                                    </m:r>
                                  </m:e>
                                </m:mr>
                                <m:mr>
                                  <m:e>
                                    <m:r>
                                      <a:rPr lang="es-EC" sz="1300" i="0">
                                        <a:latin typeface="Cambria Math" panose="02040503050406030204" pitchFamily="18" charset="0"/>
                                      </a:rPr>
                                      <m:t>0</m:t>
                                    </m:r>
                                  </m:e>
                                </m:mr>
                                <m:mr>
                                  <m:e>
                                    <m:r>
                                      <a:rPr lang="es-EC" sz="1300" i="0">
                                        <a:latin typeface="Cambria Math" panose="02040503050406030204" pitchFamily="18" charset="0"/>
                                      </a:rPr>
                                      <m:t>0</m:t>
                                    </m:r>
                                  </m:e>
                                </m:mr>
                              </m:m>
                            </m:e>
                          </m:eqArr>
                        </m:e>
                      </m:d>
                    </m:oMath>
                  </m:oMathPara>
                </a14:m>
                <a:endParaRPr lang="es-EC" sz="1300" dirty="0"/>
              </a:p>
            </p:txBody>
          </p:sp>
        </mc:Choice>
        <mc:Fallback xmlns="">
          <p:sp>
            <p:nvSpPr>
              <p:cNvPr id="24" name="Rectángulo 23"/>
              <p:cNvSpPr>
                <a:spLocks noRot="1" noChangeAspect="1" noMove="1" noResize="1" noEditPoints="1" noAdjustHandles="1" noChangeArrowheads="1" noChangeShapeType="1" noTextEdit="1"/>
              </p:cNvSpPr>
              <p:nvPr/>
            </p:nvSpPr>
            <p:spPr>
              <a:xfrm>
                <a:off x="366048" y="3763916"/>
                <a:ext cx="5595338" cy="1417183"/>
              </a:xfrm>
              <a:prstGeom prst="rect">
                <a:avLst/>
              </a:prstGeom>
              <a:blipFill>
                <a:blip r:embed="rId11"/>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5" name="Rectángulo 24"/>
              <p:cNvSpPr/>
              <p:nvPr/>
            </p:nvSpPr>
            <p:spPr>
              <a:xfrm>
                <a:off x="407500" y="5436917"/>
                <a:ext cx="3466910" cy="12628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sz="1400" i="1">
                              <a:latin typeface="Cambria Math" panose="02040503050406030204" pitchFamily="18" charset="0"/>
                            </a:rPr>
                          </m:ctrlPr>
                        </m:dPr>
                        <m:e>
                          <m:r>
                            <a:rPr lang="es-EC" sz="1400" i="1">
                              <a:latin typeface="Cambria Math" panose="02040503050406030204" pitchFamily="18" charset="0"/>
                            </a:rPr>
                            <m:t>𝑘</m:t>
                          </m:r>
                        </m:e>
                      </m:d>
                      <m:r>
                        <a:rPr lang="es-EC" sz="1400" i="0">
                          <a:latin typeface="Cambria Math" panose="02040503050406030204" pitchFamily="18" charset="0"/>
                        </a:rPr>
                        <m:t>=</m:t>
                      </m:r>
                      <m:f>
                        <m:fPr>
                          <m:ctrlPr>
                            <a:rPr lang="es-EC" sz="1400" i="1">
                              <a:latin typeface="Cambria Math" panose="02040503050406030204" pitchFamily="18" charset="0"/>
                            </a:rPr>
                          </m:ctrlPr>
                        </m:fPr>
                        <m:num>
                          <m:r>
                            <a:rPr lang="es-EC" sz="1400" i="1">
                              <a:latin typeface="Cambria Math" panose="02040503050406030204" pitchFamily="18" charset="0"/>
                            </a:rPr>
                            <m:t>𝐸𝐼</m:t>
                          </m:r>
                        </m:num>
                        <m:den>
                          <m:sSup>
                            <m:sSupPr>
                              <m:ctrlPr>
                                <a:rPr lang="es-EC" sz="1400" i="1">
                                  <a:latin typeface="Cambria Math" panose="02040503050406030204" pitchFamily="18" charset="0"/>
                                </a:rPr>
                              </m:ctrlPr>
                            </m:sSupPr>
                            <m:e>
                              <m:r>
                                <a:rPr lang="es-EC" sz="1400" i="1">
                                  <a:latin typeface="Cambria Math" panose="02040503050406030204" pitchFamily="18" charset="0"/>
                                </a:rPr>
                                <m:t>𝑙</m:t>
                              </m:r>
                            </m:e>
                            <m:sup>
                              <m:r>
                                <a:rPr lang="es-EC" sz="1400" i="0">
                                  <a:latin typeface="Cambria Math" panose="02040503050406030204" pitchFamily="18" charset="0"/>
                                </a:rPr>
                                <m:t>3</m:t>
                              </m:r>
                            </m:sup>
                          </m:sSup>
                        </m:den>
                      </m:f>
                      <m:d>
                        <m:dPr>
                          <m:begChr m:val="["/>
                          <m:endChr m:val="]"/>
                          <m:ctrlPr>
                            <a:rPr lang="es-EC" sz="1400" i="1">
                              <a:latin typeface="Cambria Math" panose="02040503050406030204" pitchFamily="18" charset="0"/>
                            </a:rPr>
                          </m:ctrlPr>
                        </m:dPr>
                        <m:e>
                          <m:eqArr>
                            <m:eqArrPr>
                              <m:ctrlPr>
                                <a:rPr lang="es-EC" sz="1400" i="1">
                                  <a:latin typeface="Cambria Math" panose="02040503050406030204" pitchFamily="18" charset="0"/>
                                </a:rPr>
                              </m:ctrlPr>
                            </m:eqArrPr>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0</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0</m:t>
                                    </m:r>
                                  </m:e>
                                </m:mr>
                                <m:mr>
                                  <m:e>
                                    <m:r>
                                      <a:rPr lang="es-EC" sz="1400" i="0">
                                        <a:latin typeface="Cambria Math" panose="02040503050406030204" pitchFamily="18" charset="0"/>
                                      </a:rPr>
                                      <m:t>0</m:t>
                                    </m:r>
                                  </m:e>
                                </m:mr>
                                <m:mr>
                                  <m:e>
                                    <m:r>
                                      <a:rPr lang="es-EC" sz="1400" i="0">
                                        <a:latin typeface="Cambria Math" panose="02040503050406030204" pitchFamily="18" charset="0"/>
                                      </a:rPr>
                                      <m:t>0</m:t>
                                    </m:r>
                                  </m:e>
                                </m:mr>
                              </m:m>
                            </m:e>
                          </m:eqArr>
                          <m:r>
                            <a:rPr lang="es-EC" sz="1400" i="0">
                              <a:latin typeface="Cambria Math" panose="02040503050406030204" pitchFamily="18" charset="0"/>
                            </a:rPr>
                            <m:t>    </m:t>
                          </m:r>
                          <m:eqArr>
                            <m:eqArrPr>
                              <m:ctrlPr>
                                <a:rPr lang="es-EC" sz="1400" i="1">
                                  <a:latin typeface="Cambria Math" panose="02040503050406030204" pitchFamily="18" charset="0"/>
                                </a:rPr>
                              </m:ctrlPr>
                            </m:eqArrPr>
                            <m:e>
                              <m:r>
                                <a:rPr lang="es-EC" sz="1400" i="0">
                                  <a:latin typeface="Cambria Math" panose="02040503050406030204" pitchFamily="18" charset="0"/>
                                </a:rPr>
                                <m:t>&amp;</m:t>
                              </m:r>
                              <m:m>
                                <m:mPr>
                                  <m:plcHide m:val="on"/>
                                  <m:mcs>
                                    <m:mc>
                                      <m:mcPr>
                                        <m:count m:val="1"/>
                                        <m:mcJc m:val="center"/>
                                      </m:mcPr>
                                    </m:mc>
                                  </m:mcs>
                                  <m:ctrlPr>
                                    <a:rPr lang="es-EC" sz="1400" i="1">
                                      <a:latin typeface="Cambria Math" panose="02040503050406030204" pitchFamily="18" charset="0"/>
                                    </a:rPr>
                                  </m:ctrlPr>
                                </m:mPr>
                                <m:mr>
                                  <m:e>
                                    <m:r>
                                      <a:rPr lang="es-EC" sz="1400" i="0">
                                        <a:latin typeface="Cambria Math" panose="02040503050406030204" pitchFamily="18" charset="0"/>
                                      </a:rPr>
                                      <m:t>0</m:t>
                                    </m:r>
                                  </m:e>
                                </m:mr>
                                <m:mr>
                                  <m:e>
                                    <m:r>
                                      <a:rPr lang="es-EC" sz="1400" i="0">
                                        <a:latin typeface="Cambria Math" panose="02040503050406030204" pitchFamily="18" charset="0"/>
                                      </a:rPr>
                                      <m:t>12</m:t>
                                    </m:r>
                                  </m:e>
                                </m:mr>
                                <m:mr>
                                  <m:e>
                                    <m:r>
                                      <a:rPr lang="es-EC" sz="1400" i="0">
                                        <a:latin typeface="Cambria Math" panose="02040503050406030204" pitchFamily="18" charset="0"/>
                                      </a:rPr>
                                      <m:t>6</m:t>
                                    </m:r>
                                    <m:r>
                                      <a:rPr lang="es-EC" sz="1400" b="1" i="1">
                                        <a:latin typeface="Cambria Math" panose="02040503050406030204" pitchFamily="18" charset="0"/>
                                      </a:rPr>
                                      <m:t>𝒍</m:t>
                                    </m:r>
                                  </m:e>
                                </m:mr>
                              </m:m>
                            </m:e>
                            <m:e>
                              <m:r>
                                <a:rPr lang="es-EC" sz="1400" b="0" i="0">
                                  <a:latin typeface="Cambria Math" panose="02040503050406030204" pitchFamily="18" charset="0"/>
                                </a:rPr>
                                <m:t>&amp;</m:t>
                              </m:r>
                              <m:m>
                                <m:mPr>
                                  <m:plcHide m:val="on"/>
                                  <m:mcs>
                                    <m:mc>
                                      <m:mcPr>
                                        <m:count m:val="1"/>
                                        <m:mcJc m:val="center"/>
                                      </m:mcPr>
                                    </m:mc>
                                  </m:mcs>
                                  <m:ctrlPr>
                                    <a:rPr lang="es-EC" sz="1400" b="0" i="1">
                                      <a:latin typeface="Cambria Math" panose="02040503050406030204" pitchFamily="18" charset="0"/>
                                    </a:rPr>
                                  </m:ctrlPr>
                                </m:mPr>
                                <m:mr>
                                  <m:e>
                                    <m:r>
                                      <a:rPr lang="es-EC" sz="1400" b="0" i="0">
                                        <a:latin typeface="Cambria Math" panose="02040503050406030204" pitchFamily="18" charset="0"/>
                                      </a:rPr>
                                      <m:t>0</m:t>
                                    </m:r>
                                  </m:e>
                                </m:mr>
                                <m:mr>
                                  <m:e>
                                    <m:r>
                                      <a:rPr lang="es-EC" sz="1400" b="0" i="0">
                                        <a:latin typeface="Cambria Math" panose="02040503050406030204" pitchFamily="18" charset="0"/>
                                      </a:rPr>
                                      <m:t>−12</m:t>
                                    </m:r>
                                  </m:e>
                                </m:mr>
                                <m:mr>
                                  <m:e>
                                    <m:r>
                                      <a:rPr lang="es-EC" sz="1400" b="0" i="0">
                                        <a:latin typeface="Cambria Math" panose="02040503050406030204" pitchFamily="18" charset="0"/>
                                      </a:rPr>
                                      <m:t>6</m:t>
                                    </m:r>
                                    <m:r>
                                      <a:rPr lang="es-EC" sz="1400" b="1" i="1">
                                        <a:latin typeface="Cambria Math" panose="02040503050406030204" pitchFamily="18" charset="0"/>
                                      </a:rPr>
                                      <m:t>𝒍</m:t>
                                    </m:r>
                                  </m:e>
                                </m:mr>
                              </m:m>
                            </m:e>
                          </m:eqArr>
                          <m:r>
                            <a:rPr lang="es-EC" sz="1400" b="0" i="0">
                              <a:latin typeface="Cambria Math" panose="02040503050406030204" pitchFamily="18" charset="0"/>
                            </a:rPr>
                            <m:t>     </m:t>
                          </m:r>
                          <m:eqArr>
                            <m:eqArrPr>
                              <m:ctrlPr>
                                <a:rPr lang="es-EC" sz="1400" b="0" i="1">
                                  <a:latin typeface="Cambria Math" panose="02040503050406030204" pitchFamily="18" charset="0"/>
                                </a:rPr>
                              </m:ctrlPr>
                            </m:eqArrPr>
                            <m:e>
                              <m:r>
                                <a:rPr lang="es-EC" sz="1400" b="0" i="0">
                                  <a:latin typeface="Cambria Math" panose="02040503050406030204" pitchFamily="18" charset="0"/>
                                </a:rPr>
                                <m:t>&amp;</m:t>
                              </m:r>
                              <m:m>
                                <m:mPr>
                                  <m:plcHide m:val="on"/>
                                  <m:mcs>
                                    <m:mc>
                                      <m:mcPr>
                                        <m:count m:val="1"/>
                                        <m:mcJc m:val="center"/>
                                      </m:mcPr>
                                    </m:mc>
                                  </m:mcs>
                                  <m:ctrlPr>
                                    <a:rPr lang="es-EC" sz="1400" b="0" i="1">
                                      <a:latin typeface="Cambria Math" panose="02040503050406030204" pitchFamily="18" charset="0"/>
                                    </a:rPr>
                                  </m:ctrlPr>
                                </m:mPr>
                                <m:mr>
                                  <m:e>
                                    <m:r>
                                      <a:rPr lang="es-EC" sz="1400" b="0" i="0">
                                        <a:latin typeface="Cambria Math" panose="02040503050406030204" pitchFamily="18" charset="0"/>
                                      </a:rPr>
                                      <m:t>0</m:t>
                                    </m:r>
                                  </m:e>
                                </m:mr>
                                <m:mr>
                                  <m:e>
                                    <m:r>
                                      <a:rPr lang="es-EC" sz="1400" b="0" i="0">
                                        <a:latin typeface="Cambria Math" panose="02040503050406030204" pitchFamily="18" charset="0"/>
                                      </a:rPr>
                                      <m:t>6</m:t>
                                    </m:r>
                                    <m:r>
                                      <a:rPr lang="es-EC" sz="1400" b="1" i="1">
                                        <a:latin typeface="Cambria Math" panose="02040503050406030204" pitchFamily="18" charset="0"/>
                                      </a:rPr>
                                      <m:t>𝒍</m:t>
                                    </m:r>
                                  </m:e>
                                </m:mr>
                                <m:mr>
                                  <m:e>
                                    <m:r>
                                      <a:rPr lang="es-EC" sz="1400" b="0" i="0">
                                        <a:latin typeface="Cambria Math" panose="02040503050406030204" pitchFamily="18" charset="0"/>
                                      </a:rPr>
                                      <m:t>4</m:t>
                                    </m:r>
                                    <m:sSup>
                                      <m:sSupPr>
                                        <m:ctrlPr>
                                          <a:rPr lang="es-EC" sz="1400" b="0" i="1">
                                            <a:latin typeface="Cambria Math" panose="02040503050406030204" pitchFamily="18" charset="0"/>
                                          </a:rPr>
                                        </m:ctrlPr>
                                      </m:sSupPr>
                                      <m:e>
                                        <m:r>
                                          <a:rPr lang="es-EC" sz="1400" b="1" i="1">
                                            <a:latin typeface="Cambria Math" panose="02040503050406030204" pitchFamily="18" charset="0"/>
                                          </a:rPr>
                                          <m:t>𝒍</m:t>
                                        </m:r>
                                      </m:e>
                                      <m:sup>
                                        <m:r>
                                          <a:rPr lang="es-EC" sz="1400" b="0" i="0">
                                            <a:latin typeface="Cambria Math" panose="02040503050406030204" pitchFamily="18" charset="0"/>
                                          </a:rPr>
                                          <m:t>2</m:t>
                                        </m:r>
                                      </m:sup>
                                    </m:sSup>
                                  </m:e>
                                </m:mr>
                              </m:m>
                            </m:e>
                            <m:e>
                              <m:r>
                                <a:rPr lang="es-EC" sz="1400" b="0" i="0">
                                  <a:latin typeface="Cambria Math" panose="02040503050406030204" pitchFamily="18" charset="0"/>
                                </a:rPr>
                                <m:t>&amp;</m:t>
                              </m:r>
                              <m:m>
                                <m:mPr>
                                  <m:plcHide m:val="on"/>
                                  <m:mcs>
                                    <m:mc>
                                      <m:mcPr>
                                        <m:count m:val="1"/>
                                        <m:mcJc m:val="center"/>
                                      </m:mcPr>
                                    </m:mc>
                                  </m:mcs>
                                  <m:ctrlPr>
                                    <a:rPr lang="es-EC" sz="1400" b="0" i="1">
                                      <a:latin typeface="Cambria Math" panose="02040503050406030204" pitchFamily="18" charset="0"/>
                                    </a:rPr>
                                  </m:ctrlPr>
                                </m:mPr>
                                <m:mr>
                                  <m:e>
                                    <m:r>
                                      <a:rPr lang="es-EC" sz="1400" b="0" i="0">
                                        <a:latin typeface="Cambria Math" panose="02040503050406030204" pitchFamily="18" charset="0"/>
                                      </a:rPr>
                                      <m:t>0</m:t>
                                    </m:r>
                                  </m:e>
                                </m:mr>
                                <m:mr>
                                  <m:e>
                                    <m:r>
                                      <a:rPr lang="es-EC" sz="1400" b="0" i="0">
                                        <a:latin typeface="Cambria Math" panose="02040503050406030204" pitchFamily="18" charset="0"/>
                                      </a:rPr>
                                      <m:t>−6</m:t>
                                    </m:r>
                                    <m:r>
                                      <a:rPr lang="es-EC" sz="1400" b="1" i="1">
                                        <a:latin typeface="Cambria Math" panose="02040503050406030204" pitchFamily="18" charset="0"/>
                                      </a:rPr>
                                      <m:t>𝒍</m:t>
                                    </m:r>
                                  </m:e>
                                </m:mr>
                                <m:mr>
                                  <m:e>
                                    <m:sSup>
                                      <m:sSupPr>
                                        <m:ctrlPr>
                                          <a:rPr lang="es-EC" sz="1400" b="1" i="1">
                                            <a:latin typeface="Cambria Math" panose="02040503050406030204" pitchFamily="18" charset="0"/>
                                          </a:rPr>
                                        </m:ctrlPr>
                                      </m:sSupPr>
                                      <m:e>
                                        <m:r>
                                          <a:rPr lang="es-EC" sz="1400" b="0" i="0">
                                            <a:latin typeface="Cambria Math" panose="02040503050406030204" pitchFamily="18" charset="0"/>
                                          </a:rPr>
                                          <m:t>2</m:t>
                                        </m:r>
                                        <m:r>
                                          <a:rPr lang="es-EC" sz="1400" b="1" i="1">
                                            <a:latin typeface="Cambria Math" panose="02040503050406030204" pitchFamily="18" charset="0"/>
                                          </a:rPr>
                                          <m:t>𝒍</m:t>
                                        </m:r>
                                      </m:e>
                                      <m:sup>
                                        <m:r>
                                          <a:rPr lang="es-EC" sz="1400" b="0" i="0">
                                            <a:latin typeface="Cambria Math" panose="02040503050406030204" pitchFamily="18" charset="0"/>
                                          </a:rPr>
                                          <m:t>2</m:t>
                                        </m:r>
                                      </m:sup>
                                    </m:sSup>
                                  </m:e>
                                </m:mr>
                              </m:m>
                            </m:e>
                          </m:eqArr>
                          <m:r>
                            <a:rPr lang="es-EC" sz="1400" b="0" i="0">
                              <a:latin typeface="Cambria Math" panose="02040503050406030204" pitchFamily="18" charset="0"/>
                            </a:rPr>
                            <m:t>     </m:t>
                          </m:r>
                          <m:eqArr>
                            <m:eqArrPr>
                              <m:ctrlPr>
                                <a:rPr lang="es-EC" sz="1400" b="0" i="1">
                                  <a:latin typeface="Cambria Math" panose="02040503050406030204" pitchFamily="18" charset="0"/>
                                </a:rPr>
                              </m:ctrlPr>
                            </m:eqArrPr>
                            <m:e>
                              <m:r>
                                <a:rPr lang="es-EC" sz="1400" b="0" i="0">
                                  <a:latin typeface="Cambria Math" panose="02040503050406030204" pitchFamily="18" charset="0"/>
                                </a:rPr>
                                <m:t>&amp;</m:t>
                              </m:r>
                              <m:m>
                                <m:mPr>
                                  <m:plcHide m:val="on"/>
                                  <m:mcs>
                                    <m:mc>
                                      <m:mcPr>
                                        <m:count m:val="1"/>
                                        <m:mcJc m:val="center"/>
                                      </m:mcPr>
                                    </m:mc>
                                  </m:mcs>
                                  <m:ctrlPr>
                                    <a:rPr lang="es-EC" sz="1400" b="0" i="1">
                                      <a:latin typeface="Cambria Math" panose="02040503050406030204" pitchFamily="18" charset="0"/>
                                    </a:rPr>
                                  </m:ctrlPr>
                                </m:mPr>
                                <m:mr>
                                  <m:e>
                                    <m:r>
                                      <a:rPr lang="es-EC" sz="1400" b="0" i="0">
                                        <a:latin typeface="Cambria Math" panose="02040503050406030204" pitchFamily="18" charset="0"/>
                                      </a:rPr>
                                      <m:t>0</m:t>
                                    </m:r>
                                  </m:e>
                                </m:mr>
                                <m:mr>
                                  <m:e>
                                    <m:r>
                                      <a:rPr lang="es-EC" sz="1400" b="0" i="0">
                                        <a:latin typeface="Cambria Math" panose="02040503050406030204" pitchFamily="18" charset="0"/>
                                      </a:rPr>
                                      <m:t>0</m:t>
                                    </m:r>
                                  </m:e>
                                </m:mr>
                                <m:mr>
                                  <m:e>
                                    <m:r>
                                      <a:rPr lang="es-EC" sz="1400" b="0" i="0">
                                        <a:latin typeface="Cambria Math" panose="02040503050406030204" pitchFamily="18" charset="0"/>
                                      </a:rPr>
                                      <m:t>0</m:t>
                                    </m:r>
                                  </m:e>
                                </m:mr>
                              </m:m>
                            </m:e>
                            <m:e>
                              <m:r>
                                <a:rPr lang="es-EC" sz="1400" b="0" i="0">
                                  <a:latin typeface="Cambria Math" panose="02040503050406030204" pitchFamily="18" charset="0"/>
                                </a:rPr>
                                <m:t>&amp;</m:t>
                              </m:r>
                              <m:m>
                                <m:mPr>
                                  <m:plcHide m:val="on"/>
                                  <m:mcs>
                                    <m:mc>
                                      <m:mcPr>
                                        <m:count m:val="1"/>
                                        <m:mcJc m:val="center"/>
                                      </m:mcPr>
                                    </m:mc>
                                  </m:mcs>
                                  <m:ctrlPr>
                                    <a:rPr lang="es-EC" sz="1400" b="0" i="1">
                                      <a:latin typeface="Cambria Math" panose="02040503050406030204" pitchFamily="18" charset="0"/>
                                    </a:rPr>
                                  </m:ctrlPr>
                                </m:mPr>
                                <m:mr>
                                  <m:e>
                                    <m:r>
                                      <a:rPr lang="es-EC" sz="1400" b="0" i="0">
                                        <a:latin typeface="Cambria Math" panose="02040503050406030204" pitchFamily="18" charset="0"/>
                                      </a:rPr>
                                      <m:t>0</m:t>
                                    </m:r>
                                  </m:e>
                                </m:mr>
                                <m:mr>
                                  <m:e>
                                    <m:r>
                                      <a:rPr lang="es-EC" sz="1400" b="0" i="0">
                                        <a:latin typeface="Cambria Math" panose="02040503050406030204" pitchFamily="18" charset="0"/>
                                      </a:rPr>
                                      <m:t>0</m:t>
                                    </m:r>
                                  </m:e>
                                </m:mr>
                                <m:mr>
                                  <m:e>
                                    <m:r>
                                      <a:rPr lang="es-EC" sz="1400" b="0" i="0">
                                        <a:latin typeface="Cambria Math" panose="02040503050406030204" pitchFamily="18" charset="0"/>
                                      </a:rPr>
                                      <m:t>0</m:t>
                                    </m:r>
                                  </m:e>
                                </m:mr>
                              </m:m>
                            </m:e>
                          </m:eqArr>
                          <m:r>
                            <a:rPr lang="es-EC" sz="1400" b="0" i="0">
                              <a:latin typeface="Cambria Math" panose="02040503050406030204" pitchFamily="18" charset="0"/>
                            </a:rPr>
                            <m:t>     </m:t>
                          </m:r>
                          <m:eqArr>
                            <m:eqArrPr>
                              <m:ctrlPr>
                                <a:rPr lang="es-EC" sz="1400" b="0" i="1">
                                  <a:latin typeface="Cambria Math" panose="02040503050406030204" pitchFamily="18" charset="0"/>
                                </a:rPr>
                              </m:ctrlPr>
                            </m:eqArrPr>
                            <m:e>
                              <m:r>
                                <a:rPr lang="es-EC" sz="1400" b="0" i="0">
                                  <a:latin typeface="Cambria Math" panose="02040503050406030204" pitchFamily="18" charset="0"/>
                                </a:rPr>
                                <m:t>&amp;</m:t>
                              </m:r>
                              <m:m>
                                <m:mPr>
                                  <m:plcHide m:val="on"/>
                                  <m:mcs>
                                    <m:mc>
                                      <m:mcPr>
                                        <m:count m:val="1"/>
                                        <m:mcJc m:val="center"/>
                                      </m:mcPr>
                                    </m:mc>
                                  </m:mcs>
                                  <m:ctrlPr>
                                    <a:rPr lang="es-EC" sz="1400" b="0" i="1">
                                      <a:latin typeface="Cambria Math" panose="02040503050406030204" pitchFamily="18" charset="0"/>
                                    </a:rPr>
                                  </m:ctrlPr>
                                </m:mPr>
                                <m:mr>
                                  <m:e>
                                    <m:r>
                                      <a:rPr lang="es-EC" sz="1400" b="0" i="0">
                                        <a:latin typeface="Cambria Math" panose="02040503050406030204" pitchFamily="18" charset="0"/>
                                      </a:rPr>
                                      <m:t>0</m:t>
                                    </m:r>
                                  </m:e>
                                </m:mr>
                                <m:mr>
                                  <m:e>
                                    <m:r>
                                      <a:rPr lang="es-EC" sz="1400" b="0" i="0">
                                        <a:latin typeface="Cambria Math" panose="02040503050406030204" pitchFamily="18" charset="0"/>
                                      </a:rPr>
                                      <m:t>−12</m:t>
                                    </m:r>
                                  </m:e>
                                </m:mr>
                                <m:mr>
                                  <m:e>
                                    <m:r>
                                      <a:rPr lang="es-EC" sz="1400" b="0" i="0">
                                        <a:latin typeface="Cambria Math" panose="02040503050406030204" pitchFamily="18" charset="0"/>
                                      </a:rPr>
                                      <m:t>−6</m:t>
                                    </m:r>
                                    <m:r>
                                      <a:rPr lang="es-EC" sz="1400" b="1" i="1">
                                        <a:latin typeface="Cambria Math" panose="02040503050406030204" pitchFamily="18" charset="0"/>
                                      </a:rPr>
                                      <m:t>𝒍</m:t>
                                    </m:r>
                                  </m:e>
                                </m:mr>
                              </m:m>
                            </m:e>
                            <m:e>
                              <m:r>
                                <a:rPr lang="es-EC" sz="1400" b="0" i="0">
                                  <a:latin typeface="Cambria Math" panose="02040503050406030204" pitchFamily="18" charset="0"/>
                                </a:rPr>
                                <m:t>&amp;</m:t>
                              </m:r>
                              <m:m>
                                <m:mPr>
                                  <m:plcHide m:val="on"/>
                                  <m:mcs>
                                    <m:mc>
                                      <m:mcPr>
                                        <m:count m:val="1"/>
                                        <m:mcJc m:val="center"/>
                                      </m:mcPr>
                                    </m:mc>
                                  </m:mcs>
                                  <m:ctrlPr>
                                    <a:rPr lang="es-EC" sz="1400" b="0" i="1">
                                      <a:latin typeface="Cambria Math" panose="02040503050406030204" pitchFamily="18" charset="0"/>
                                    </a:rPr>
                                  </m:ctrlPr>
                                </m:mPr>
                                <m:mr>
                                  <m:e>
                                    <m:r>
                                      <a:rPr lang="es-EC" sz="1400" b="0" i="0">
                                        <a:latin typeface="Cambria Math" panose="02040503050406030204" pitchFamily="18" charset="0"/>
                                      </a:rPr>
                                      <m:t>0</m:t>
                                    </m:r>
                                  </m:e>
                                </m:mr>
                                <m:mr>
                                  <m:e>
                                    <m:r>
                                      <a:rPr lang="es-EC" sz="1400" b="0" i="0">
                                        <a:latin typeface="Cambria Math" panose="02040503050406030204" pitchFamily="18" charset="0"/>
                                      </a:rPr>
                                      <m:t>12</m:t>
                                    </m:r>
                                  </m:e>
                                </m:mr>
                                <m:mr>
                                  <m:e>
                                    <m:r>
                                      <a:rPr lang="es-EC" sz="1400" b="0" i="0">
                                        <a:latin typeface="Cambria Math" panose="02040503050406030204" pitchFamily="18" charset="0"/>
                                      </a:rPr>
                                      <m:t>−6</m:t>
                                    </m:r>
                                    <m:r>
                                      <a:rPr lang="es-EC" sz="1400" b="1" i="1">
                                        <a:latin typeface="Cambria Math" panose="02040503050406030204" pitchFamily="18" charset="0"/>
                                      </a:rPr>
                                      <m:t>𝒍</m:t>
                                    </m:r>
                                  </m:e>
                                </m:mr>
                              </m:m>
                            </m:e>
                          </m:eqArr>
                          <m:r>
                            <a:rPr lang="es-EC" sz="1400" b="0" i="0">
                              <a:latin typeface="Cambria Math" panose="02040503050406030204" pitchFamily="18" charset="0"/>
                            </a:rPr>
                            <m:t>     </m:t>
                          </m:r>
                          <m:eqArr>
                            <m:eqArrPr>
                              <m:ctrlPr>
                                <a:rPr lang="es-EC" sz="1400" b="0" i="1">
                                  <a:latin typeface="Cambria Math" panose="02040503050406030204" pitchFamily="18" charset="0"/>
                                </a:rPr>
                              </m:ctrlPr>
                            </m:eqArrPr>
                            <m:e>
                              <m:r>
                                <a:rPr lang="es-EC" sz="1400" b="0" i="0">
                                  <a:latin typeface="Cambria Math" panose="02040503050406030204" pitchFamily="18" charset="0"/>
                                </a:rPr>
                                <m:t>&amp;</m:t>
                              </m:r>
                              <m:m>
                                <m:mPr>
                                  <m:plcHide m:val="on"/>
                                  <m:mcs>
                                    <m:mc>
                                      <m:mcPr>
                                        <m:count m:val="1"/>
                                        <m:mcJc m:val="center"/>
                                      </m:mcPr>
                                    </m:mc>
                                  </m:mcs>
                                  <m:ctrlPr>
                                    <a:rPr lang="es-EC" sz="1400" b="0" i="1">
                                      <a:latin typeface="Cambria Math" panose="02040503050406030204" pitchFamily="18" charset="0"/>
                                    </a:rPr>
                                  </m:ctrlPr>
                                </m:mPr>
                                <m:mr>
                                  <m:e>
                                    <m:r>
                                      <a:rPr lang="es-EC" sz="1400" b="0" i="0">
                                        <a:latin typeface="Cambria Math" panose="02040503050406030204" pitchFamily="18" charset="0"/>
                                      </a:rPr>
                                      <m:t>0</m:t>
                                    </m:r>
                                  </m:e>
                                </m:mr>
                                <m:mr>
                                  <m:e>
                                    <m:r>
                                      <a:rPr lang="es-EC" sz="1400" b="0" i="0">
                                        <a:latin typeface="Cambria Math" panose="02040503050406030204" pitchFamily="18" charset="0"/>
                                      </a:rPr>
                                      <m:t>6</m:t>
                                    </m:r>
                                    <m:r>
                                      <a:rPr lang="es-EC" sz="1400" b="1" i="1">
                                        <a:latin typeface="Cambria Math" panose="02040503050406030204" pitchFamily="18" charset="0"/>
                                      </a:rPr>
                                      <m:t>𝒍</m:t>
                                    </m:r>
                                  </m:e>
                                </m:mr>
                                <m:mr>
                                  <m:e>
                                    <m:r>
                                      <a:rPr lang="es-EC" sz="1400" b="0" i="0">
                                        <a:latin typeface="Cambria Math" panose="02040503050406030204" pitchFamily="18" charset="0"/>
                                      </a:rPr>
                                      <m:t>2</m:t>
                                    </m:r>
                                    <m:sSup>
                                      <m:sSupPr>
                                        <m:ctrlPr>
                                          <a:rPr lang="es-EC" sz="1400" b="0" i="1">
                                            <a:latin typeface="Cambria Math" panose="02040503050406030204" pitchFamily="18" charset="0"/>
                                          </a:rPr>
                                        </m:ctrlPr>
                                      </m:sSupPr>
                                      <m:e>
                                        <m:r>
                                          <a:rPr lang="es-EC" sz="1400" b="1" i="1">
                                            <a:latin typeface="Cambria Math" panose="02040503050406030204" pitchFamily="18" charset="0"/>
                                          </a:rPr>
                                          <m:t>𝒍</m:t>
                                        </m:r>
                                      </m:e>
                                      <m:sup>
                                        <m:r>
                                          <a:rPr lang="es-EC" sz="1400" b="0" i="0">
                                            <a:latin typeface="Cambria Math" panose="02040503050406030204" pitchFamily="18" charset="0"/>
                                          </a:rPr>
                                          <m:t>2</m:t>
                                        </m:r>
                                      </m:sup>
                                    </m:sSup>
                                  </m:e>
                                </m:mr>
                              </m:m>
                            </m:e>
                            <m:e>
                              <m:r>
                                <a:rPr lang="es-EC" sz="1400" b="0" i="0">
                                  <a:latin typeface="Cambria Math" panose="02040503050406030204" pitchFamily="18" charset="0"/>
                                </a:rPr>
                                <m:t>&amp;</m:t>
                              </m:r>
                              <m:m>
                                <m:mPr>
                                  <m:plcHide m:val="on"/>
                                  <m:mcs>
                                    <m:mc>
                                      <m:mcPr>
                                        <m:count m:val="1"/>
                                        <m:mcJc m:val="center"/>
                                      </m:mcPr>
                                    </m:mc>
                                  </m:mcs>
                                  <m:ctrlPr>
                                    <a:rPr lang="es-EC" sz="1400" b="0" i="1">
                                      <a:latin typeface="Cambria Math" panose="02040503050406030204" pitchFamily="18" charset="0"/>
                                    </a:rPr>
                                  </m:ctrlPr>
                                </m:mPr>
                                <m:mr>
                                  <m:e>
                                    <m:r>
                                      <a:rPr lang="es-EC" sz="1400" b="0" i="0">
                                        <a:latin typeface="Cambria Math" panose="02040503050406030204" pitchFamily="18" charset="0"/>
                                      </a:rPr>
                                      <m:t>0</m:t>
                                    </m:r>
                                  </m:e>
                                </m:mr>
                                <m:mr>
                                  <m:e>
                                    <m:r>
                                      <a:rPr lang="es-EC" sz="1400" b="0" i="0">
                                        <a:latin typeface="Cambria Math" panose="02040503050406030204" pitchFamily="18" charset="0"/>
                                      </a:rPr>
                                      <m:t>−6</m:t>
                                    </m:r>
                                    <m:r>
                                      <a:rPr lang="es-EC" sz="1400" b="1" i="1">
                                        <a:latin typeface="Cambria Math" panose="02040503050406030204" pitchFamily="18" charset="0"/>
                                      </a:rPr>
                                      <m:t>𝒍</m:t>
                                    </m:r>
                                  </m:e>
                                </m:mr>
                                <m:mr>
                                  <m:e>
                                    <m:r>
                                      <a:rPr lang="es-EC" sz="1400" b="0" i="0">
                                        <a:latin typeface="Cambria Math" panose="02040503050406030204" pitchFamily="18" charset="0"/>
                                      </a:rPr>
                                      <m:t>4</m:t>
                                    </m:r>
                                    <m:sSup>
                                      <m:sSupPr>
                                        <m:ctrlPr>
                                          <a:rPr lang="es-EC" sz="1400" b="0" i="1">
                                            <a:latin typeface="Cambria Math" panose="02040503050406030204" pitchFamily="18" charset="0"/>
                                          </a:rPr>
                                        </m:ctrlPr>
                                      </m:sSupPr>
                                      <m:e>
                                        <m:r>
                                          <a:rPr lang="es-EC" sz="1400" b="1" i="1">
                                            <a:latin typeface="Cambria Math" panose="02040503050406030204" pitchFamily="18" charset="0"/>
                                          </a:rPr>
                                          <m:t>𝒍</m:t>
                                        </m:r>
                                      </m:e>
                                      <m:sup>
                                        <m:r>
                                          <a:rPr lang="es-EC" sz="1400" b="0" i="0">
                                            <a:latin typeface="Cambria Math" panose="02040503050406030204" pitchFamily="18" charset="0"/>
                                          </a:rPr>
                                          <m:t>2</m:t>
                                        </m:r>
                                      </m:sup>
                                    </m:sSup>
                                  </m:e>
                                </m:mr>
                              </m:m>
                            </m:e>
                          </m:eqArr>
                        </m:e>
                      </m:d>
                    </m:oMath>
                  </m:oMathPara>
                </a14:m>
                <a:endParaRPr lang="es-EC" sz="1400" dirty="0"/>
              </a:p>
            </p:txBody>
          </p:sp>
        </mc:Choice>
        <mc:Fallback xmlns="">
          <p:sp>
            <p:nvSpPr>
              <p:cNvPr id="25" name="Rectángulo 24"/>
              <p:cNvSpPr>
                <a:spLocks noRot="1" noChangeAspect="1" noMove="1" noResize="1" noEditPoints="1" noAdjustHandles="1" noChangeArrowheads="1" noChangeShapeType="1" noTextEdit="1"/>
              </p:cNvSpPr>
              <p:nvPr/>
            </p:nvSpPr>
            <p:spPr>
              <a:xfrm>
                <a:off x="407500" y="5436917"/>
                <a:ext cx="3466910" cy="1262846"/>
              </a:xfrm>
              <a:prstGeom prst="rect">
                <a:avLst/>
              </a:prstGeom>
              <a:blipFill>
                <a:blip r:embed="rId1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6" name="Rectángulo 25"/>
              <p:cNvSpPr/>
              <p:nvPr/>
            </p:nvSpPr>
            <p:spPr>
              <a:xfrm>
                <a:off x="5897817" y="4921543"/>
                <a:ext cx="5338897" cy="182460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sz="1700" i="1">
                              <a:latin typeface="Cambria Math" panose="02040503050406030204" pitchFamily="18" charset="0"/>
                            </a:rPr>
                          </m:ctrlPr>
                        </m:dPr>
                        <m:e>
                          <m:r>
                            <a:rPr lang="es-EC" sz="1700" i="1">
                              <a:latin typeface="Cambria Math" panose="02040503050406030204" pitchFamily="18" charset="0"/>
                            </a:rPr>
                            <m:t>𝑘</m:t>
                          </m:r>
                          <m:r>
                            <a:rPr lang="es-EC" sz="1700" i="0">
                              <a:latin typeface="Cambria Math" panose="02040503050406030204" pitchFamily="18" charset="0"/>
                            </a:rPr>
                            <m:t>′</m:t>
                          </m:r>
                        </m:e>
                      </m:d>
                      <m:r>
                        <a:rPr lang="es-EC" sz="1700" i="0">
                          <a:latin typeface="Cambria Math" panose="02040503050406030204" pitchFamily="18" charset="0"/>
                        </a:rPr>
                        <m:t>=</m:t>
                      </m:r>
                      <m:f>
                        <m:fPr>
                          <m:ctrlPr>
                            <a:rPr lang="es-EC" sz="1700" i="1">
                              <a:latin typeface="Cambria Math" panose="02040503050406030204" pitchFamily="18" charset="0"/>
                            </a:rPr>
                          </m:ctrlPr>
                        </m:fPr>
                        <m:num>
                          <m:r>
                            <a:rPr lang="es-EC" sz="1700" i="1">
                              <a:latin typeface="Cambria Math" panose="02040503050406030204" pitchFamily="18" charset="0"/>
                            </a:rPr>
                            <m:t>𝐸𝐼</m:t>
                          </m:r>
                        </m:num>
                        <m:den>
                          <m:sSup>
                            <m:sSupPr>
                              <m:ctrlPr>
                                <a:rPr lang="es-EC" sz="1700" i="1">
                                  <a:latin typeface="Cambria Math" panose="02040503050406030204" pitchFamily="18" charset="0"/>
                                </a:rPr>
                              </m:ctrlPr>
                            </m:sSupPr>
                            <m:e>
                              <m:r>
                                <a:rPr lang="es-EC" sz="1700" i="1">
                                  <a:latin typeface="Cambria Math" panose="02040503050406030204" pitchFamily="18" charset="0"/>
                                </a:rPr>
                                <m:t>𝑙</m:t>
                              </m:r>
                            </m:e>
                            <m:sup>
                              <m:r>
                                <a:rPr lang="es-EC" sz="1700" i="0">
                                  <a:latin typeface="Cambria Math" panose="02040503050406030204" pitchFamily="18" charset="0"/>
                                </a:rPr>
                                <m:t>3</m:t>
                              </m:r>
                            </m:sup>
                          </m:sSup>
                        </m:den>
                      </m:f>
                      <m:d>
                        <m:dPr>
                          <m:begChr m:val="["/>
                          <m:endChr m:val="]"/>
                          <m:ctrlPr>
                            <a:rPr lang="es-EC" sz="1700" i="1">
                              <a:latin typeface="Cambria Math" panose="02040503050406030204" pitchFamily="18" charset="0"/>
                            </a:rPr>
                          </m:ctrlPr>
                        </m:dPr>
                        <m:e>
                          <m:eqArr>
                            <m:eqArrPr>
                              <m:ctrlPr>
                                <a:rPr lang="es-EC" sz="1700" i="1">
                                  <a:latin typeface="Cambria Math" panose="02040503050406030204" pitchFamily="18" charset="0"/>
                                </a:rPr>
                              </m:ctrlPr>
                            </m:eqArrPr>
                            <m:e>
                              <m:r>
                                <a:rPr lang="es-EC" sz="1700" i="0">
                                  <a:latin typeface="Cambria Math" panose="02040503050406030204" pitchFamily="18" charset="0"/>
                                </a:rPr>
                                <m:t>&amp;</m:t>
                              </m:r>
                              <m:m>
                                <m:mPr>
                                  <m:plcHide m:val="on"/>
                                  <m:mcs>
                                    <m:mc>
                                      <m:mcPr>
                                        <m:count m:val="1"/>
                                        <m:mcJc m:val="center"/>
                                      </m:mcPr>
                                    </m:mc>
                                  </m:mcs>
                                  <m:ctrlPr>
                                    <a:rPr lang="es-EC" sz="1700" i="1">
                                      <a:latin typeface="Cambria Math" panose="02040503050406030204" pitchFamily="18" charset="0"/>
                                    </a:rPr>
                                  </m:ctrlPr>
                                </m:mPr>
                                <m:mr>
                                  <m:e>
                                    <m:f>
                                      <m:fPr>
                                        <m:type m:val="skw"/>
                                        <m:ctrlPr>
                                          <a:rPr lang="es-EC" sz="1700" i="1">
                                            <a:latin typeface="Cambria Math" panose="02040503050406030204" pitchFamily="18" charset="0"/>
                                          </a:rPr>
                                        </m:ctrlPr>
                                      </m:fPr>
                                      <m:num>
                                        <m:r>
                                          <a:rPr lang="es-EC" sz="1700" i="1">
                                            <a:latin typeface="Cambria Math" panose="02040503050406030204" pitchFamily="18" charset="0"/>
                                          </a:rPr>
                                          <m:t>𝐴</m:t>
                                        </m:r>
                                        <m:sSup>
                                          <m:sSupPr>
                                            <m:ctrlPr>
                                              <a:rPr lang="es-EC" sz="1700" i="1">
                                                <a:latin typeface="Cambria Math" panose="02040503050406030204" pitchFamily="18" charset="0"/>
                                              </a:rPr>
                                            </m:ctrlPr>
                                          </m:sSupPr>
                                          <m:e>
                                            <m:r>
                                              <a:rPr lang="es-EC" sz="1700" i="1">
                                                <a:latin typeface="Cambria Math" panose="02040503050406030204" pitchFamily="18" charset="0"/>
                                              </a:rPr>
                                              <m:t>𝑙</m:t>
                                            </m:r>
                                          </m:e>
                                          <m:sup>
                                            <m:r>
                                              <a:rPr lang="es-EC" sz="1700" i="0">
                                                <a:latin typeface="Cambria Math" panose="02040503050406030204" pitchFamily="18" charset="0"/>
                                              </a:rPr>
                                              <m:t>2</m:t>
                                            </m:r>
                                          </m:sup>
                                        </m:sSup>
                                      </m:num>
                                      <m:den>
                                        <m:r>
                                          <a:rPr lang="es-EC" sz="1700" i="1">
                                            <a:latin typeface="Cambria Math" panose="02040503050406030204" pitchFamily="18" charset="0"/>
                                          </a:rPr>
                                          <m:t>𝐼</m:t>
                                        </m:r>
                                      </m:den>
                                    </m:f>
                                  </m:e>
                                </m:mr>
                                <m:mr>
                                  <m:e>
                                    <m:r>
                                      <a:rPr lang="es-EC" sz="1700" i="0">
                                        <a:latin typeface="Cambria Math" panose="02040503050406030204" pitchFamily="18" charset="0"/>
                                      </a:rPr>
                                      <m:t>0</m:t>
                                    </m:r>
                                  </m:e>
                                </m:mr>
                                <m:mr>
                                  <m:e>
                                    <m:r>
                                      <a:rPr lang="es-EC" sz="1700" i="0">
                                        <a:latin typeface="Cambria Math" panose="02040503050406030204" pitchFamily="18" charset="0"/>
                                      </a:rPr>
                                      <m:t>0</m:t>
                                    </m:r>
                                  </m:e>
                                </m:mr>
                              </m:m>
                            </m:e>
                            <m:e>
                              <m:r>
                                <a:rPr lang="es-EC" sz="1700" i="0">
                                  <a:latin typeface="Cambria Math" panose="02040503050406030204" pitchFamily="18" charset="0"/>
                                </a:rPr>
                                <m:t>&amp;</m:t>
                              </m:r>
                              <m:m>
                                <m:mPr>
                                  <m:plcHide m:val="on"/>
                                  <m:mcs>
                                    <m:mc>
                                      <m:mcPr>
                                        <m:count m:val="1"/>
                                        <m:mcJc m:val="center"/>
                                      </m:mcPr>
                                    </m:mc>
                                  </m:mcs>
                                  <m:ctrlPr>
                                    <a:rPr lang="es-EC" sz="1700" i="1">
                                      <a:latin typeface="Cambria Math" panose="02040503050406030204" pitchFamily="18" charset="0"/>
                                    </a:rPr>
                                  </m:ctrlPr>
                                </m:mPr>
                                <m:mr>
                                  <m:e>
                                    <m:r>
                                      <a:rPr lang="es-EC" sz="1700" i="0">
                                        <a:latin typeface="Cambria Math" panose="02040503050406030204" pitchFamily="18" charset="0"/>
                                      </a:rPr>
                                      <m:t>−</m:t>
                                    </m:r>
                                    <m:f>
                                      <m:fPr>
                                        <m:type m:val="skw"/>
                                        <m:ctrlPr>
                                          <a:rPr lang="es-EC" sz="1700" i="1">
                                            <a:latin typeface="Cambria Math" panose="02040503050406030204" pitchFamily="18" charset="0"/>
                                          </a:rPr>
                                        </m:ctrlPr>
                                      </m:fPr>
                                      <m:num>
                                        <m:r>
                                          <a:rPr lang="es-EC" sz="1700" i="1">
                                            <a:latin typeface="Cambria Math" panose="02040503050406030204" pitchFamily="18" charset="0"/>
                                          </a:rPr>
                                          <m:t>𝐴</m:t>
                                        </m:r>
                                        <m:sSup>
                                          <m:sSupPr>
                                            <m:ctrlPr>
                                              <a:rPr lang="es-EC" sz="1700" i="1">
                                                <a:latin typeface="Cambria Math" panose="02040503050406030204" pitchFamily="18" charset="0"/>
                                              </a:rPr>
                                            </m:ctrlPr>
                                          </m:sSupPr>
                                          <m:e>
                                            <m:r>
                                              <a:rPr lang="es-EC" sz="1700" i="1">
                                                <a:latin typeface="Cambria Math" panose="02040503050406030204" pitchFamily="18" charset="0"/>
                                              </a:rPr>
                                              <m:t>𝑙</m:t>
                                            </m:r>
                                          </m:e>
                                          <m:sup>
                                            <m:r>
                                              <a:rPr lang="es-EC" sz="1700" i="0">
                                                <a:latin typeface="Cambria Math" panose="02040503050406030204" pitchFamily="18" charset="0"/>
                                              </a:rPr>
                                              <m:t>2</m:t>
                                            </m:r>
                                          </m:sup>
                                        </m:sSup>
                                      </m:num>
                                      <m:den>
                                        <m:r>
                                          <a:rPr lang="es-EC" sz="1700" i="1">
                                            <a:latin typeface="Cambria Math" panose="02040503050406030204" pitchFamily="18" charset="0"/>
                                          </a:rPr>
                                          <m:t>𝐼</m:t>
                                        </m:r>
                                      </m:den>
                                    </m:f>
                                  </m:e>
                                </m:mr>
                                <m:mr>
                                  <m:e>
                                    <m:r>
                                      <a:rPr lang="es-EC" sz="1700" i="0">
                                        <a:latin typeface="Cambria Math" panose="02040503050406030204" pitchFamily="18" charset="0"/>
                                      </a:rPr>
                                      <m:t>0</m:t>
                                    </m:r>
                                  </m:e>
                                </m:mr>
                                <m:mr>
                                  <m:e>
                                    <m:r>
                                      <a:rPr lang="es-EC" sz="1700" i="0">
                                        <a:latin typeface="Cambria Math" panose="02040503050406030204" pitchFamily="18" charset="0"/>
                                      </a:rPr>
                                      <m:t>0</m:t>
                                    </m:r>
                                  </m:e>
                                </m:mr>
                              </m:m>
                            </m:e>
                          </m:eqArr>
                          <m:r>
                            <a:rPr lang="es-EC" sz="1700" i="0">
                              <a:latin typeface="Cambria Math" panose="02040503050406030204" pitchFamily="18" charset="0"/>
                            </a:rPr>
                            <m:t>    </m:t>
                          </m:r>
                          <m:eqArr>
                            <m:eqArrPr>
                              <m:ctrlPr>
                                <a:rPr lang="es-EC" sz="1700" i="1">
                                  <a:latin typeface="Cambria Math" panose="02040503050406030204" pitchFamily="18" charset="0"/>
                                </a:rPr>
                              </m:ctrlPr>
                            </m:eqArrPr>
                            <m:e>
                              <m:r>
                                <a:rPr lang="es-EC" sz="1700" i="0">
                                  <a:latin typeface="Cambria Math" panose="02040503050406030204" pitchFamily="18" charset="0"/>
                                </a:rPr>
                                <m:t>&amp;</m:t>
                              </m:r>
                              <m:m>
                                <m:mPr>
                                  <m:plcHide m:val="on"/>
                                  <m:mcs>
                                    <m:mc>
                                      <m:mcPr>
                                        <m:count m:val="1"/>
                                        <m:mcJc m:val="center"/>
                                      </m:mcPr>
                                    </m:mc>
                                  </m:mcs>
                                  <m:ctrlPr>
                                    <a:rPr lang="es-EC" sz="1700" i="1">
                                      <a:latin typeface="Cambria Math" panose="02040503050406030204" pitchFamily="18" charset="0"/>
                                    </a:rPr>
                                  </m:ctrlPr>
                                </m:mPr>
                                <m:mr>
                                  <m:e>
                                    <m:r>
                                      <a:rPr lang="es-EC" sz="1700" i="0">
                                        <a:latin typeface="Cambria Math" panose="02040503050406030204" pitchFamily="18" charset="0"/>
                                      </a:rPr>
                                      <m:t>0</m:t>
                                    </m:r>
                                  </m:e>
                                </m:mr>
                                <m:mr>
                                  <m:e>
                                    <m:r>
                                      <a:rPr lang="es-EC" sz="1700" i="0">
                                        <a:latin typeface="Cambria Math" panose="02040503050406030204" pitchFamily="18" charset="0"/>
                                      </a:rPr>
                                      <m:t>12</m:t>
                                    </m:r>
                                  </m:e>
                                </m:mr>
                                <m:mr>
                                  <m:e>
                                    <m:r>
                                      <a:rPr lang="es-EC" sz="1700" i="0">
                                        <a:latin typeface="Cambria Math" panose="02040503050406030204" pitchFamily="18" charset="0"/>
                                      </a:rPr>
                                      <m:t>6</m:t>
                                    </m:r>
                                    <m:r>
                                      <a:rPr lang="es-EC" sz="1700" i="1">
                                        <a:latin typeface="Cambria Math" panose="02040503050406030204" pitchFamily="18" charset="0"/>
                                      </a:rPr>
                                      <m:t>𝑙</m:t>
                                    </m:r>
                                  </m:e>
                                </m:mr>
                              </m:m>
                            </m:e>
                            <m:e>
                              <m:r>
                                <a:rPr lang="es-EC" sz="1700" i="0">
                                  <a:latin typeface="Cambria Math" panose="02040503050406030204" pitchFamily="18" charset="0"/>
                                </a:rPr>
                                <m:t>&amp; </m:t>
                              </m:r>
                            </m:e>
                            <m:e>
                              <m:r>
                                <a:rPr lang="es-EC" sz="1700" i="0">
                                  <a:latin typeface="Cambria Math" panose="02040503050406030204" pitchFamily="18" charset="0"/>
                                </a:rPr>
                                <m:t>&amp;</m:t>
                              </m:r>
                              <m:m>
                                <m:mPr>
                                  <m:plcHide m:val="on"/>
                                  <m:mcs>
                                    <m:mc>
                                      <m:mcPr>
                                        <m:count m:val="1"/>
                                        <m:mcJc m:val="center"/>
                                      </m:mcPr>
                                    </m:mc>
                                  </m:mcs>
                                  <m:ctrlPr>
                                    <a:rPr lang="es-EC" sz="1700" i="1">
                                      <a:latin typeface="Cambria Math" panose="02040503050406030204" pitchFamily="18" charset="0"/>
                                    </a:rPr>
                                  </m:ctrlPr>
                                </m:mPr>
                                <m:mr>
                                  <m:e>
                                    <m:r>
                                      <a:rPr lang="es-EC" sz="1700" i="0">
                                        <a:latin typeface="Cambria Math" panose="02040503050406030204" pitchFamily="18" charset="0"/>
                                      </a:rPr>
                                      <m:t>0</m:t>
                                    </m:r>
                                  </m:e>
                                </m:mr>
                                <m:mr>
                                  <m:e>
                                    <m:r>
                                      <a:rPr lang="es-EC" sz="1700" i="0">
                                        <a:latin typeface="Cambria Math" panose="02040503050406030204" pitchFamily="18" charset="0"/>
                                      </a:rPr>
                                      <m:t>−12</m:t>
                                    </m:r>
                                  </m:e>
                                </m:mr>
                                <m:mr>
                                  <m:e>
                                    <m:r>
                                      <a:rPr lang="es-EC" sz="1700" i="0">
                                        <a:latin typeface="Cambria Math" panose="02040503050406030204" pitchFamily="18" charset="0"/>
                                      </a:rPr>
                                      <m:t>6</m:t>
                                    </m:r>
                                    <m:r>
                                      <a:rPr lang="es-EC" sz="1700" i="1">
                                        <a:latin typeface="Cambria Math" panose="02040503050406030204" pitchFamily="18" charset="0"/>
                                      </a:rPr>
                                      <m:t>𝑙</m:t>
                                    </m:r>
                                  </m:e>
                                </m:mr>
                              </m:m>
                            </m:e>
                          </m:eqArr>
                          <m:r>
                            <a:rPr lang="es-EC" sz="1700" i="0">
                              <a:latin typeface="Cambria Math" panose="02040503050406030204" pitchFamily="18" charset="0"/>
                            </a:rPr>
                            <m:t>     </m:t>
                          </m:r>
                          <m:eqArr>
                            <m:eqArrPr>
                              <m:ctrlPr>
                                <a:rPr lang="es-EC" sz="1700" i="1">
                                  <a:latin typeface="Cambria Math" panose="02040503050406030204" pitchFamily="18" charset="0"/>
                                </a:rPr>
                              </m:ctrlPr>
                            </m:eqArrPr>
                            <m:e>
                              <m:r>
                                <a:rPr lang="es-EC" sz="1700" i="0">
                                  <a:latin typeface="Cambria Math" panose="02040503050406030204" pitchFamily="18" charset="0"/>
                                </a:rPr>
                                <m:t>&amp;</m:t>
                              </m:r>
                              <m:m>
                                <m:mPr>
                                  <m:plcHide m:val="on"/>
                                  <m:mcs>
                                    <m:mc>
                                      <m:mcPr>
                                        <m:count m:val="1"/>
                                        <m:mcJc m:val="center"/>
                                      </m:mcPr>
                                    </m:mc>
                                  </m:mcs>
                                  <m:ctrlPr>
                                    <a:rPr lang="es-EC" sz="1700" i="1">
                                      <a:latin typeface="Cambria Math" panose="02040503050406030204" pitchFamily="18" charset="0"/>
                                    </a:rPr>
                                  </m:ctrlPr>
                                </m:mPr>
                                <m:mr>
                                  <m:e>
                                    <m:r>
                                      <a:rPr lang="es-EC" sz="1700" i="0">
                                        <a:latin typeface="Cambria Math" panose="02040503050406030204" pitchFamily="18" charset="0"/>
                                      </a:rPr>
                                      <m:t>0</m:t>
                                    </m:r>
                                  </m:e>
                                </m:mr>
                                <m:mr>
                                  <m:e>
                                    <m:r>
                                      <a:rPr lang="es-EC" sz="1700" i="0">
                                        <a:latin typeface="Cambria Math" panose="02040503050406030204" pitchFamily="18" charset="0"/>
                                      </a:rPr>
                                      <m:t>6</m:t>
                                    </m:r>
                                    <m:r>
                                      <a:rPr lang="es-EC" sz="1700" i="1">
                                        <a:latin typeface="Cambria Math" panose="02040503050406030204" pitchFamily="18" charset="0"/>
                                      </a:rPr>
                                      <m:t>𝑙</m:t>
                                    </m:r>
                                  </m:e>
                                </m:mr>
                                <m:mr>
                                  <m:e>
                                    <m:r>
                                      <a:rPr lang="es-EC" sz="1700" i="0">
                                        <a:latin typeface="Cambria Math" panose="02040503050406030204" pitchFamily="18" charset="0"/>
                                      </a:rPr>
                                      <m:t>4</m:t>
                                    </m:r>
                                    <m:sSup>
                                      <m:sSupPr>
                                        <m:ctrlPr>
                                          <a:rPr lang="es-EC" sz="1700" i="1">
                                            <a:latin typeface="Cambria Math" panose="02040503050406030204" pitchFamily="18" charset="0"/>
                                          </a:rPr>
                                        </m:ctrlPr>
                                      </m:sSupPr>
                                      <m:e>
                                        <m:r>
                                          <a:rPr lang="es-EC" sz="1700" i="1">
                                            <a:latin typeface="Cambria Math" panose="02040503050406030204" pitchFamily="18" charset="0"/>
                                          </a:rPr>
                                          <m:t>𝑙</m:t>
                                        </m:r>
                                      </m:e>
                                      <m:sup>
                                        <m:r>
                                          <a:rPr lang="es-EC" sz="1700" i="0">
                                            <a:latin typeface="Cambria Math" panose="02040503050406030204" pitchFamily="18" charset="0"/>
                                          </a:rPr>
                                          <m:t>2</m:t>
                                        </m:r>
                                      </m:sup>
                                    </m:sSup>
                                  </m:e>
                                </m:mr>
                              </m:m>
                            </m:e>
                            <m:e>
                              <m:r>
                                <a:rPr lang="es-EC" sz="1700" i="0">
                                  <a:latin typeface="Cambria Math" panose="02040503050406030204" pitchFamily="18" charset="0"/>
                                </a:rPr>
                                <m:t>&amp; </m:t>
                              </m:r>
                            </m:e>
                            <m:e>
                              <m:r>
                                <a:rPr lang="es-EC" sz="1700" i="0">
                                  <a:latin typeface="Cambria Math" panose="02040503050406030204" pitchFamily="18" charset="0"/>
                                </a:rPr>
                                <m:t>&amp;</m:t>
                              </m:r>
                              <m:m>
                                <m:mPr>
                                  <m:plcHide m:val="on"/>
                                  <m:mcs>
                                    <m:mc>
                                      <m:mcPr>
                                        <m:count m:val="1"/>
                                        <m:mcJc m:val="center"/>
                                      </m:mcPr>
                                    </m:mc>
                                  </m:mcs>
                                  <m:ctrlPr>
                                    <a:rPr lang="es-EC" sz="1700" i="1">
                                      <a:latin typeface="Cambria Math" panose="02040503050406030204" pitchFamily="18" charset="0"/>
                                    </a:rPr>
                                  </m:ctrlPr>
                                </m:mPr>
                                <m:mr>
                                  <m:e>
                                    <m:r>
                                      <a:rPr lang="es-EC" sz="1700" i="0">
                                        <a:latin typeface="Cambria Math" panose="02040503050406030204" pitchFamily="18" charset="0"/>
                                      </a:rPr>
                                      <m:t>0</m:t>
                                    </m:r>
                                  </m:e>
                                </m:mr>
                                <m:mr>
                                  <m:e>
                                    <m:r>
                                      <a:rPr lang="es-EC" sz="1700" i="0">
                                        <a:latin typeface="Cambria Math" panose="02040503050406030204" pitchFamily="18" charset="0"/>
                                      </a:rPr>
                                      <m:t>−6</m:t>
                                    </m:r>
                                    <m:r>
                                      <a:rPr lang="es-EC" sz="1700" i="1">
                                        <a:latin typeface="Cambria Math" panose="02040503050406030204" pitchFamily="18" charset="0"/>
                                      </a:rPr>
                                      <m:t>𝑙</m:t>
                                    </m:r>
                                  </m:e>
                                </m:mr>
                                <m:mr>
                                  <m:e>
                                    <m:sSup>
                                      <m:sSupPr>
                                        <m:ctrlPr>
                                          <a:rPr lang="es-EC" sz="1700" i="1">
                                            <a:latin typeface="Cambria Math" panose="02040503050406030204" pitchFamily="18" charset="0"/>
                                          </a:rPr>
                                        </m:ctrlPr>
                                      </m:sSupPr>
                                      <m:e>
                                        <m:r>
                                          <a:rPr lang="es-EC" sz="1700" i="0">
                                            <a:latin typeface="Cambria Math" panose="02040503050406030204" pitchFamily="18" charset="0"/>
                                          </a:rPr>
                                          <m:t>2</m:t>
                                        </m:r>
                                        <m:r>
                                          <a:rPr lang="es-EC" sz="1700" i="1">
                                            <a:latin typeface="Cambria Math" panose="02040503050406030204" pitchFamily="18" charset="0"/>
                                          </a:rPr>
                                          <m:t>𝑙</m:t>
                                        </m:r>
                                      </m:e>
                                      <m:sup>
                                        <m:r>
                                          <a:rPr lang="es-EC" sz="1700" i="0">
                                            <a:latin typeface="Cambria Math" panose="02040503050406030204" pitchFamily="18" charset="0"/>
                                          </a:rPr>
                                          <m:t>2</m:t>
                                        </m:r>
                                      </m:sup>
                                    </m:sSup>
                                  </m:e>
                                </m:mr>
                              </m:m>
                            </m:e>
                          </m:eqArr>
                          <m:r>
                            <a:rPr lang="es-EC" sz="1700" i="0">
                              <a:latin typeface="Cambria Math" panose="02040503050406030204" pitchFamily="18" charset="0"/>
                            </a:rPr>
                            <m:t>     </m:t>
                          </m:r>
                          <m:eqArr>
                            <m:eqArrPr>
                              <m:ctrlPr>
                                <a:rPr lang="es-EC" sz="1700" i="1">
                                  <a:latin typeface="Cambria Math" panose="02040503050406030204" pitchFamily="18" charset="0"/>
                                </a:rPr>
                              </m:ctrlPr>
                            </m:eqArrPr>
                            <m:e>
                              <m:r>
                                <a:rPr lang="es-EC" sz="1700" i="0">
                                  <a:latin typeface="Cambria Math" panose="02040503050406030204" pitchFamily="18" charset="0"/>
                                </a:rPr>
                                <m:t>&amp;</m:t>
                              </m:r>
                              <m:m>
                                <m:mPr>
                                  <m:plcHide m:val="on"/>
                                  <m:mcs>
                                    <m:mc>
                                      <m:mcPr>
                                        <m:count m:val="1"/>
                                        <m:mcJc m:val="center"/>
                                      </m:mcPr>
                                    </m:mc>
                                  </m:mcs>
                                  <m:ctrlPr>
                                    <a:rPr lang="es-EC" sz="1700" i="1">
                                      <a:latin typeface="Cambria Math" panose="02040503050406030204" pitchFamily="18" charset="0"/>
                                    </a:rPr>
                                  </m:ctrlPr>
                                </m:mPr>
                                <m:mr>
                                  <m:e>
                                    <m:r>
                                      <a:rPr lang="es-EC" sz="1700" i="0">
                                        <a:latin typeface="Cambria Math" panose="02040503050406030204" pitchFamily="18" charset="0"/>
                                      </a:rPr>
                                      <m:t>−</m:t>
                                    </m:r>
                                    <m:f>
                                      <m:fPr>
                                        <m:type m:val="skw"/>
                                        <m:ctrlPr>
                                          <a:rPr lang="es-EC" sz="1700" i="1">
                                            <a:latin typeface="Cambria Math" panose="02040503050406030204" pitchFamily="18" charset="0"/>
                                          </a:rPr>
                                        </m:ctrlPr>
                                      </m:fPr>
                                      <m:num>
                                        <m:r>
                                          <a:rPr lang="es-EC" sz="1700" i="1">
                                            <a:latin typeface="Cambria Math" panose="02040503050406030204" pitchFamily="18" charset="0"/>
                                          </a:rPr>
                                          <m:t>𝐴</m:t>
                                        </m:r>
                                        <m:sSup>
                                          <m:sSupPr>
                                            <m:ctrlPr>
                                              <a:rPr lang="es-EC" sz="1700" i="1">
                                                <a:latin typeface="Cambria Math" panose="02040503050406030204" pitchFamily="18" charset="0"/>
                                              </a:rPr>
                                            </m:ctrlPr>
                                          </m:sSupPr>
                                          <m:e>
                                            <m:r>
                                              <a:rPr lang="es-EC" sz="1700" i="1">
                                                <a:latin typeface="Cambria Math" panose="02040503050406030204" pitchFamily="18" charset="0"/>
                                              </a:rPr>
                                              <m:t>𝑙</m:t>
                                            </m:r>
                                          </m:e>
                                          <m:sup>
                                            <m:r>
                                              <a:rPr lang="es-EC" sz="1700" i="0">
                                                <a:latin typeface="Cambria Math" panose="02040503050406030204" pitchFamily="18" charset="0"/>
                                              </a:rPr>
                                              <m:t>2</m:t>
                                            </m:r>
                                          </m:sup>
                                        </m:sSup>
                                      </m:num>
                                      <m:den>
                                        <m:r>
                                          <a:rPr lang="es-EC" sz="1700" i="1">
                                            <a:latin typeface="Cambria Math" panose="02040503050406030204" pitchFamily="18" charset="0"/>
                                          </a:rPr>
                                          <m:t>𝐼</m:t>
                                        </m:r>
                                      </m:den>
                                    </m:f>
                                  </m:e>
                                </m:mr>
                                <m:mr>
                                  <m:e>
                                    <m:r>
                                      <a:rPr lang="es-EC" sz="1700" i="0">
                                        <a:latin typeface="Cambria Math" panose="02040503050406030204" pitchFamily="18" charset="0"/>
                                      </a:rPr>
                                      <m:t>0</m:t>
                                    </m:r>
                                  </m:e>
                                </m:mr>
                                <m:mr>
                                  <m:e>
                                    <m:r>
                                      <a:rPr lang="es-EC" sz="1700" i="0">
                                        <a:latin typeface="Cambria Math" panose="02040503050406030204" pitchFamily="18" charset="0"/>
                                      </a:rPr>
                                      <m:t>0</m:t>
                                    </m:r>
                                  </m:e>
                                </m:mr>
                              </m:m>
                            </m:e>
                            <m:e>
                              <m:r>
                                <a:rPr lang="es-EC" sz="1700" i="0">
                                  <a:latin typeface="Cambria Math" panose="02040503050406030204" pitchFamily="18" charset="0"/>
                                </a:rPr>
                                <m:t>&amp;</m:t>
                              </m:r>
                              <m:m>
                                <m:mPr>
                                  <m:plcHide m:val="on"/>
                                  <m:mcs>
                                    <m:mc>
                                      <m:mcPr>
                                        <m:count m:val="1"/>
                                        <m:mcJc m:val="center"/>
                                      </m:mcPr>
                                    </m:mc>
                                  </m:mcs>
                                  <m:ctrlPr>
                                    <a:rPr lang="es-EC" sz="1700" i="1">
                                      <a:latin typeface="Cambria Math" panose="02040503050406030204" pitchFamily="18" charset="0"/>
                                    </a:rPr>
                                  </m:ctrlPr>
                                </m:mPr>
                                <m:mr>
                                  <m:e>
                                    <m:f>
                                      <m:fPr>
                                        <m:type m:val="skw"/>
                                        <m:ctrlPr>
                                          <a:rPr lang="es-EC" sz="1700" i="1">
                                            <a:latin typeface="Cambria Math" panose="02040503050406030204" pitchFamily="18" charset="0"/>
                                          </a:rPr>
                                        </m:ctrlPr>
                                      </m:fPr>
                                      <m:num>
                                        <m:r>
                                          <a:rPr lang="es-EC" sz="1700" i="1">
                                            <a:latin typeface="Cambria Math" panose="02040503050406030204" pitchFamily="18" charset="0"/>
                                          </a:rPr>
                                          <m:t>𝐴</m:t>
                                        </m:r>
                                        <m:sSup>
                                          <m:sSupPr>
                                            <m:ctrlPr>
                                              <a:rPr lang="es-EC" sz="1700" i="1">
                                                <a:latin typeface="Cambria Math" panose="02040503050406030204" pitchFamily="18" charset="0"/>
                                              </a:rPr>
                                            </m:ctrlPr>
                                          </m:sSupPr>
                                          <m:e>
                                            <m:r>
                                              <a:rPr lang="es-EC" sz="1700" i="1">
                                                <a:latin typeface="Cambria Math" panose="02040503050406030204" pitchFamily="18" charset="0"/>
                                              </a:rPr>
                                              <m:t>𝑙</m:t>
                                            </m:r>
                                          </m:e>
                                          <m:sup>
                                            <m:r>
                                              <a:rPr lang="es-EC" sz="1700" i="0">
                                                <a:latin typeface="Cambria Math" panose="02040503050406030204" pitchFamily="18" charset="0"/>
                                              </a:rPr>
                                              <m:t>2</m:t>
                                            </m:r>
                                          </m:sup>
                                        </m:sSup>
                                      </m:num>
                                      <m:den>
                                        <m:r>
                                          <a:rPr lang="es-EC" sz="1700" i="1">
                                            <a:latin typeface="Cambria Math" panose="02040503050406030204" pitchFamily="18" charset="0"/>
                                          </a:rPr>
                                          <m:t>𝐼</m:t>
                                        </m:r>
                                      </m:den>
                                    </m:f>
                                  </m:e>
                                </m:mr>
                                <m:mr>
                                  <m:e>
                                    <m:r>
                                      <a:rPr lang="es-EC" sz="1700" i="0">
                                        <a:latin typeface="Cambria Math" panose="02040503050406030204" pitchFamily="18" charset="0"/>
                                      </a:rPr>
                                      <m:t>0</m:t>
                                    </m:r>
                                  </m:e>
                                </m:mr>
                                <m:mr>
                                  <m:e>
                                    <m:r>
                                      <a:rPr lang="es-EC" sz="1700" i="0">
                                        <a:latin typeface="Cambria Math" panose="02040503050406030204" pitchFamily="18" charset="0"/>
                                      </a:rPr>
                                      <m:t>0</m:t>
                                    </m:r>
                                  </m:e>
                                </m:mr>
                              </m:m>
                            </m:e>
                          </m:eqArr>
                          <m:r>
                            <a:rPr lang="es-EC" sz="1700" i="0">
                              <a:latin typeface="Cambria Math" panose="02040503050406030204" pitchFamily="18" charset="0"/>
                            </a:rPr>
                            <m:t>     </m:t>
                          </m:r>
                          <m:eqArr>
                            <m:eqArrPr>
                              <m:ctrlPr>
                                <a:rPr lang="es-EC" sz="1700" i="1">
                                  <a:latin typeface="Cambria Math" panose="02040503050406030204" pitchFamily="18" charset="0"/>
                                </a:rPr>
                              </m:ctrlPr>
                            </m:eqArrPr>
                            <m:e>
                              <m:r>
                                <a:rPr lang="es-EC" sz="1700" i="0">
                                  <a:latin typeface="Cambria Math" panose="02040503050406030204" pitchFamily="18" charset="0"/>
                                </a:rPr>
                                <m:t>&amp;</m:t>
                              </m:r>
                              <m:m>
                                <m:mPr>
                                  <m:plcHide m:val="on"/>
                                  <m:mcs>
                                    <m:mc>
                                      <m:mcPr>
                                        <m:count m:val="1"/>
                                        <m:mcJc m:val="center"/>
                                      </m:mcPr>
                                    </m:mc>
                                  </m:mcs>
                                  <m:ctrlPr>
                                    <a:rPr lang="es-EC" sz="1700" i="1">
                                      <a:latin typeface="Cambria Math" panose="02040503050406030204" pitchFamily="18" charset="0"/>
                                    </a:rPr>
                                  </m:ctrlPr>
                                </m:mPr>
                                <m:mr>
                                  <m:e>
                                    <m:r>
                                      <a:rPr lang="es-EC" sz="1700" i="0">
                                        <a:latin typeface="Cambria Math" panose="02040503050406030204" pitchFamily="18" charset="0"/>
                                      </a:rPr>
                                      <m:t>0</m:t>
                                    </m:r>
                                  </m:e>
                                </m:mr>
                                <m:mr>
                                  <m:e>
                                    <m:r>
                                      <a:rPr lang="es-EC" sz="1700" i="0">
                                        <a:latin typeface="Cambria Math" panose="02040503050406030204" pitchFamily="18" charset="0"/>
                                      </a:rPr>
                                      <m:t>−12</m:t>
                                    </m:r>
                                  </m:e>
                                </m:mr>
                                <m:mr>
                                  <m:e>
                                    <m:r>
                                      <a:rPr lang="es-EC" sz="1700" i="0">
                                        <a:latin typeface="Cambria Math" panose="02040503050406030204" pitchFamily="18" charset="0"/>
                                      </a:rPr>
                                      <m:t>−6</m:t>
                                    </m:r>
                                    <m:r>
                                      <a:rPr lang="es-EC" sz="1700" i="1">
                                        <a:latin typeface="Cambria Math" panose="02040503050406030204" pitchFamily="18" charset="0"/>
                                      </a:rPr>
                                      <m:t>𝑙</m:t>
                                    </m:r>
                                  </m:e>
                                </m:mr>
                              </m:m>
                            </m:e>
                            <m:e>
                              <m:r>
                                <a:rPr lang="es-EC" sz="1700" i="0">
                                  <a:latin typeface="Cambria Math" panose="02040503050406030204" pitchFamily="18" charset="0"/>
                                </a:rPr>
                                <m:t>&amp; </m:t>
                              </m:r>
                            </m:e>
                            <m:e>
                              <m:r>
                                <a:rPr lang="es-EC" sz="1700" i="0">
                                  <a:latin typeface="Cambria Math" panose="02040503050406030204" pitchFamily="18" charset="0"/>
                                </a:rPr>
                                <m:t>&amp;</m:t>
                              </m:r>
                              <m:m>
                                <m:mPr>
                                  <m:plcHide m:val="on"/>
                                  <m:mcs>
                                    <m:mc>
                                      <m:mcPr>
                                        <m:count m:val="1"/>
                                        <m:mcJc m:val="center"/>
                                      </m:mcPr>
                                    </m:mc>
                                  </m:mcs>
                                  <m:ctrlPr>
                                    <a:rPr lang="es-EC" sz="1700" i="1">
                                      <a:latin typeface="Cambria Math" panose="02040503050406030204" pitchFamily="18" charset="0"/>
                                    </a:rPr>
                                  </m:ctrlPr>
                                </m:mPr>
                                <m:mr>
                                  <m:e>
                                    <m:r>
                                      <a:rPr lang="es-EC" sz="1700" i="0">
                                        <a:latin typeface="Cambria Math" panose="02040503050406030204" pitchFamily="18" charset="0"/>
                                      </a:rPr>
                                      <m:t>0</m:t>
                                    </m:r>
                                  </m:e>
                                </m:mr>
                                <m:mr>
                                  <m:e>
                                    <m:r>
                                      <a:rPr lang="es-EC" sz="1700" i="0">
                                        <a:latin typeface="Cambria Math" panose="02040503050406030204" pitchFamily="18" charset="0"/>
                                      </a:rPr>
                                      <m:t>12</m:t>
                                    </m:r>
                                  </m:e>
                                </m:mr>
                                <m:mr>
                                  <m:e>
                                    <m:r>
                                      <a:rPr lang="es-EC" sz="1700" i="0">
                                        <a:latin typeface="Cambria Math" panose="02040503050406030204" pitchFamily="18" charset="0"/>
                                      </a:rPr>
                                      <m:t>−6</m:t>
                                    </m:r>
                                    <m:r>
                                      <a:rPr lang="es-EC" sz="1700" i="1">
                                        <a:latin typeface="Cambria Math" panose="02040503050406030204" pitchFamily="18" charset="0"/>
                                      </a:rPr>
                                      <m:t>𝑙</m:t>
                                    </m:r>
                                  </m:e>
                                </m:mr>
                              </m:m>
                            </m:e>
                          </m:eqArr>
                          <m:r>
                            <a:rPr lang="es-EC" sz="1700" i="0">
                              <a:latin typeface="Cambria Math" panose="02040503050406030204" pitchFamily="18" charset="0"/>
                            </a:rPr>
                            <m:t>     </m:t>
                          </m:r>
                          <m:eqArr>
                            <m:eqArrPr>
                              <m:ctrlPr>
                                <a:rPr lang="es-EC" sz="1700" i="1">
                                  <a:latin typeface="Cambria Math" panose="02040503050406030204" pitchFamily="18" charset="0"/>
                                </a:rPr>
                              </m:ctrlPr>
                            </m:eqArrPr>
                            <m:e>
                              <m:r>
                                <a:rPr lang="es-EC" sz="1700" i="0">
                                  <a:latin typeface="Cambria Math" panose="02040503050406030204" pitchFamily="18" charset="0"/>
                                </a:rPr>
                                <m:t>&amp;</m:t>
                              </m:r>
                              <m:m>
                                <m:mPr>
                                  <m:plcHide m:val="on"/>
                                  <m:mcs>
                                    <m:mc>
                                      <m:mcPr>
                                        <m:count m:val="1"/>
                                        <m:mcJc m:val="center"/>
                                      </m:mcPr>
                                    </m:mc>
                                  </m:mcs>
                                  <m:ctrlPr>
                                    <a:rPr lang="es-EC" sz="1700" i="1">
                                      <a:latin typeface="Cambria Math" panose="02040503050406030204" pitchFamily="18" charset="0"/>
                                    </a:rPr>
                                  </m:ctrlPr>
                                </m:mPr>
                                <m:mr>
                                  <m:e>
                                    <m:r>
                                      <a:rPr lang="es-EC" sz="1700" i="0">
                                        <a:latin typeface="Cambria Math" panose="02040503050406030204" pitchFamily="18" charset="0"/>
                                      </a:rPr>
                                      <m:t>0</m:t>
                                    </m:r>
                                  </m:e>
                                </m:mr>
                                <m:mr>
                                  <m:e>
                                    <m:r>
                                      <a:rPr lang="es-EC" sz="1700" i="0">
                                        <a:latin typeface="Cambria Math" panose="02040503050406030204" pitchFamily="18" charset="0"/>
                                      </a:rPr>
                                      <m:t>6</m:t>
                                    </m:r>
                                    <m:r>
                                      <a:rPr lang="es-EC" sz="1700" i="1">
                                        <a:latin typeface="Cambria Math" panose="02040503050406030204" pitchFamily="18" charset="0"/>
                                      </a:rPr>
                                      <m:t>𝑙</m:t>
                                    </m:r>
                                  </m:e>
                                </m:mr>
                                <m:mr>
                                  <m:e>
                                    <m:r>
                                      <a:rPr lang="es-EC" sz="1700" i="0">
                                        <a:latin typeface="Cambria Math" panose="02040503050406030204" pitchFamily="18" charset="0"/>
                                      </a:rPr>
                                      <m:t>2</m:t>
                                    </m:r>
                                    <m:sSup>
                                      <m:sSupPr>
                                        <m:ctrlPr>
                                          <a:rPr lang="es-EC" sz="1700" i="1">
                                            <a:latin typeface="Cambria Math" panose="02040503050406030204" pitchFamily="18" charset="0"/>
                                          </a:rPr>
                                        </m:ctrlPr>
                                      </m:sSupPr>
                                      <m:e>
                                        <m:r>
                                          <a:rPr lang="es-EC" sz="1700" i="1">
                                            <a:latin typeface="Cambria Math" panose="02040503050406030204" pitchFamily="18" charset="0"/>
                                          </a:rPr>
                                          <m:t>𝑙</m:t>
                                        </m:r>
                                      </m:e>
                                      <m:sup>
                                        <m:r>
                                          <a:rPr lang="es-EC" sz="1700" i="0">
                                            <a:latin typeface="Cambria Math" panose="02040503050406030204" pitchFamily="18" charset="0"/>
                                          </a:rPr>
                                          <m:t>2</m:t>
                                        </m:r>
                                      </m:sup>
                                    </m:sSup>
                                  </m:e>
                                </m:mr>
                              </m:m>
                            </m:e>
                            <m:e>
                              <m:r>
                                <a:rPr lang="es-EC" sz="1700" i="0">
                                  <a:latin typeface="Cambria Math" panose="02040503050406030204" pitchFamily="18" charset="0"/>
                                </a:rPr>
                                <m:t>&amp; </m:t>
                              </m:r>
                            </m:e>
                            <m:e>
                              <m:r>
                                <a:rPr lang="es-EC" sz="1700" i="0">
                                  <a:latin typeface="Cambria Math" panose="02040503050406030204" pitchFamily="18" charset="0"/>
                                </a:rPr>
                                <m:t>&amp;</m:t>
                              </m:r>
                              <m:m>
                                <m:mPr>
                                  <m:plcHide m:val="on"/>
                                  <m:mcs>
                                    <m:mc>
                                      <m:mcPr>
                                        <m:count m:val="1"/>
                                        <m:mcJc m:val="center"/>
                                      </m:mcPr>
                                    </m:mc>
                                  </m:mcs>
                                  <m:ctrlPr>
                                    <a:rPr lang="es-EC" sz="1700" i="1">
                                      <a:latin typeface="Cambria Math" panose="02040503050406030204" pitchFamily="18" charset="0"/>
                                    </a:rPr>
                                  </m:ctrlPr>
                                </m:mPr>
                                <m:mr>
                                  <m:e>
                                    <m:r>
                                      <a:rPr lang="es-EC" sz="1700" i="0">
                                        <a:latin typeface="Cambria Math" panose="02040503050406030204" pitchFamily="18" charset="0"/>
                                      </a:rPr>
                                      <m:t>0</m:t>
                                    </m:r>
                                  </m:e>
                                </m:mr>
                                <m:mr>
                                  <m:e>
                                    <m:r>
                                      <a:rPr lang="es-EC" sz="1700" i="0">
                                        <a:latin typeface="Cambria Math" panose="02040503050406030204" pitchFamily="18" charset="0"/>
                                      </a:rPr>
                                      <m:t>−6</m:t>
                                    </m:r>
                                    <m:r>
                                      <a:rPr lang="es-EC" sz="1700" i="1">
                                        <a:latin typeface="Cambria Math" panose="02040503050406030204" pitchFamily="18" charset="0"/>
                                      </a:rPr>
                                      <m:t>𝑙</m:t>
                                    </m:r>
                                  </m:e>
                                </m:mr>
                                <m:mr>
                                  <m:e>
                                    <m:r>
                                      <a:rPr lang="es-EC" sz="1700" i="0">
                                        <a:latin typeface="Cambria Math" panose="02040503050406030204" pitchFamily="18" charset="0"/>
                                      </a:rPr>
                                      <m:t>4</m:t>
                                    </m:r>
                                    <m:sSup>
                                      <m:sSupPr>
                                        <m:ctrlPr>
                                          <a:rPr lang="es-EC" sz="1700" i="1">
                                            <a:latin typeface="Cambria Math" panose="02040503050406030204" pitchFamily="18" charset="0"/>
                                          </a:rPr>
                                        </m:ctrlPr>
                                      </m:sSupPr>
                                      <m:e>
                                        <m:r>
                                          <a:rPr lang="es-EC" sz="1700" i="1">
                                            <a:latin typeface="Cambria Math" panose="02040503050406030204" pitchFamily="18" charset="0"/>
                                          </a:rPr>
                                          <m:t>𝑙</m:t>
                                        </m:r>
                                      </m:e>
                                      <m:sup>
                                        <m:r>
                                          <a:rPr lang="es-EC" sz="1700" i="0">
                                            <a:latin typeface="Cambria Math" panose="02040503050406030204" pitchFamily="18" charset="0"/>
                                          </a:rPr>
                                          <m:t>2</m:t>
                                        </m:r>
                                      </m:sup>
                                    </m:sSup>
                                  </m:e>
                                </m:mr>
                              </m:m>
                            </m:e>
                          </m:eqArr>
                        </m:e>
                      </m:d>
                    </m:oMath>
                  </m:oMathPara>
                </a14:m>
                <a:endParaRPr lang="es-EC" sz="1700" dirty="0"/>
              </a:p>
            </p:txBody>
          </p:sp>
        </mc:Choice>
        <mc:Fallback xmlns="">
          <p:sp>
            <p:nvSpPr>
              <p:cNvPr id="26" name="Rectángulo 25"/>
              <p:cNvSpPr>
                <a:spLocks noRot="1" noChangeAspect="1" noMove="1" noResize="1" noEditPoints="1" noAdjustHandles="1" noChangeArrowheads="1" noChangeShapeType="1" noTextEdit="1"/>
              </p:cNvSpPr>
              <p:nvPr/>
            </p:nvSpPr>
            <p:spPr>
              <a:xfrm>
                <a:off x="5897817" y="4921543"/>
                <a:ext cx="5338897" cy="1824602"/>
              </a:xfrm>
              <a:prstGeom prst="rect">
                <a:avLst/>
              </a:prstGeom>
              <a:blipFill>
                <a:blip r:embed="rId1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827052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517319" y="1185762"/>
            <a:ext cx="3087527"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s-MX" dirty="0"/>
              <a:t>Planteamiento de matrices</a:t>
            </a:r>
            <a:endParaRPr lang="es-EC" dirty="0"/>
          </a:p>
        </p:txBody>
      </p:sp>
      <p:sp>
        <p:nvSpPr>
          <p:cNvPr id="3" name="CuadroTexto 2"/>
          <p:cNvSpPr txBox="1"/>
          <p:nvPr/>
        </p:nvSpPr>
        <p:spPr>
          <a:xfrm>
            <a:off x="715805" y="1765779"/>
            <a:ext cx="3160214"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MX" b="1" i="1" dirty="0"/>
              <a:t>Matriz de Amortiguación</a:t>
            </a:r>
            <a:endParaRPr lang="es-EC" b="1" i="1" dirty="0"/>
          </a:p>
        </p:txBody>
      </p:sp>
      <p:sp>
        <p:nvSpPr>
          <p:cNvPr id="16" name="CuadroTexto 15"/>
          <p:cNvSpPr txBox="1"/>
          <p:nvPr/>
        </p:nvSpPr>
        <p:spPr>
          <a:xfrm>
            <a:off x="6830196" y="2437819"/>
            <a:ext cx="3367855" cy="338554"/>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spAutoFit/>
          </a:bodyPr>
          <a:lstStyle/>
          <a:p>
            <a:r>
              <a:rPr lang="es-MX" sz="1600" dirty="0"/>
              <a:t>Matriz de AMORTIGUAMIENTO</a:t>
            </a:r>
            <a:endParaRPr lang="es-EC" sz="1600" dirty="0"/>
          </a:p>
        </p:txBody>
      </p:sp>
      <p:pic>
        <p:nvPicPr>
          <p:cNvPr id="27" name="Imagen 26"/>
          <p:cNvPicPr/>
          <p:nvPr/>
        </p:nvPicPr>
        <p:blipFill>
          <a:blip r:embed="rId3"/>
          <a:stretch>
            <a:fillRect/>
          </a:stretch>
        </p:blipFill>
        <p:spPr>
          <a:xfrm>
            <a:off x="1035747" y="2532186"/>
            <a:ext cx="4217378" cy="1531848"/>
          </a:xfrm>
          <a:prstGeom prst="rect">
            <a:avLst/>
          </a:prstGeom>
          <a:ln w="9525">
            <a:solidFill>
              <a:schemeClr val="tx1"/>
            </a:solidFill>
          </a:ln>
        </p:spPr>
      </p:pic>
      <p:sp>
        <p:nvSpPr>
          <p:cNvPr id="8" name="CuadroTexto 7"/>
          <p:cNvSpPr txBox="1"/>
          <p:nvPr/>
        </p:nvSpPr>
        <p:spPr>
          <a:xfrm>
            <a:off x="1035747" y="4034303"/>
            <a:ext cx="4217378" cy="307777"/>
          </a:xfrm>
          <a:prstGeom prst="rect">
            <a:avLst/>
          </a:prstGeom>
          <a:noFill/>
        </p:spPr>
        <p:txBody>
          <a:bodyPr wrap="square" rtlCol="0">
            <a:spAutoFit/>
          </a:bodyPr>
          <a:lstStyle/>
          <a:p>
            <a:r>
              <a:rPr lang="es-MX" sz="1400" dirty="0"/>
              <a:t>Diagrama de la orientación del amortiguamiento </a:t>
            </a:r>
            <a:endParaRPr lang="es-EC" sz="1400" dirty="0"/>
          </a:p>
        </p:txBody>
      </p:sp>
      <mc:AlternateContent xmlns:mc="http://schemas.openxmlformats.org/markup-compatibility/2006" xmlns:a14="http://schemas.microsoft.com/office/drawing/2010/main">
        <mc:Choice Requires="a14">
          <p:sp>
            <p:nvSpPr>
              <p:cNvPr id="9" name="Rectángulo 8"/>
              <p:cNvSpPr/>
              <p:nvPr/>
            </p:nvSpPr>
            <p:spPr>
              <a:xfrm>
                <a:off x="6837542" y="2873214"/>
                <a:ext cx="3353162" cy="159729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panose="02040503050406030204" pitchFamily="18" charset="0"/>
                            </a:rPr>
                          </m:ctrlPr>
                        </m:dPr>
                        <m:e>
                          <m:r>
                            <a:rPr lang="es-EC" i="1">
                              <a:latin typeface="Cambria Math" panose="02040503050406030204" pitchFamily="18" charset="0"/>
                            </a:rPr>
                            <m:t>𝑐</m:t>
                          </m:r>
                          <m:r>
                            <a:rPr lang="es-EC" i="0">
                              <a:latin typeface="Cambria Math" panose="02040503050406030204" pitchFamily="18" charset="0"/>
                            </a:rPr>
                            <m:t>′</m:t>
                          </m:r>
                        </m:e>
                      </m:d>
                      <m:r>
                        <a:rPr lang="es-EC" i="0">
                          <a:latin typeface="Cambria Math" panose="02040503050406030204" pitchFamily="18" charset="0"/>
                        </a:rPr>
                        <m:t>=</m:t>
                      </m:r>
                      <m:d>
                        <m:dPr>
                          <m:begChr m:val="["/>
                          <m:endChr m:val="]"/>
                          <m:ctrlPr>
                            <a:rPr lang="es-EC" i="1">
                              <a:latin typeface="Cambria Math" panose="02040503050406030204" pitchFamily="18" charset="0"/>
                            </a:rPr>
                          </m:ctrlPr>
                        </m:dPr>
                        <m:e>
                          <m:eqArr>
                            <m:eqArrPr>
                              <m:ctrlPr>
                                <a:rPr lang="es-EC" i="1">
                                  <a:latin typeface="Cambria Math" panose="02040503050406030204" pitchFamily="18" charset="0"/>
                                </a:rPr>
                              </m:ctrlPr>
                            </m:eqArrPr>
                            <m:e>
                              <m:r>
                                <a:rPr lang="es-EC" i="0">
                                  <a:latin typeface="Cambria Math" panose="02040503050406030204" pitchFamily="18" charset="0"/>
                                </a:rPr>
                                <m:t>&amp;</m:t>
                              </m:r>
                              <m:m>
                                <m:mPr>
                                  <m:plcHide m:val="on"/>
                                  <m:mcs>
                                    <m:mc>
                                      <m:mcPr>
                                        <m:count m:val="1"/>
                                        <m:mcJc m:val="center"/>
                                      </m:mcPr>
                                    </m:mc>
                                  </m:mcs>
                                  <m:ctrlPr>
                                    <a:rPr lang="es-EC" i="1">
                                      <a:latin typeface="Cambria Math" panose="02040503050406030204" pitchFamily="18" charset="0"/>
                                    </a:rPr>
                                  </m:ctrlPr>
                                </m:mPr>
                                <m:mr>
                                  <m:e>
                                    <m:r>
                                      <a:rPr lang="es-EC" b="1" i="0">
                                        <a:latin typeface="Cambria Math" panose="02040503050406030204" pitchFamily="18" charset="0"/>
                                      </a:rPr>
                                      <m:t>𝐜</m:t>
                                    </m:r>
                                  </m:e>
                                </m:mr>
                                <m:mr>
                                  <m:e>
                                    <m:r>
                                      <a:rPr lang="es-EC" b="0" i="0">
                                        <a:latin typeface="Cambria Math" panose="02040503050406030204" pitchFamily="18" charset="0"/>
                                      </a:rPr>
                                      <m:t>0</m:t>
                                    </m:r>
                                  </m:e>
                                </m:mr>
                                <m:mr>
                                  <m:e>
                                    <m:r>
                                      <a:rPr lang="es-EC" b="0" i="0">
                                        <a:latin typeface="Cambria Math" panose="02040503050406030204" pitchFamily="18" charset="0"/>
                                      </a:rPr>
                                      <m:t>0</m:t>
                                    </m:r>
                                  </m:e>
                                </m:mr>
                              </m:m>
                            </m:e>
                            <m:e>
                              <m:r>
                                <a:rPr lang="es-EC" b="0" i="0">
                                  <a:latin typeface="Cambria Math" panose="02040503050406030204" pitchFamily="18" charset="0"/>
                                </a:rPr>
                                <m:t>&amp;</m:t>
                              </m:r>
                              <m:m>
                                <m:mPr>
                                  <m:plcHide m:val="on"/>
                                  <m:mcs>
                                    <m:mc>
                                      <m:mcPr>
                                        <m:count m:val="1"/>
                                        <m:mcJc m:val="center"/>
                                      </m:mcPr>
                                    </m:mc>
                                  </m:mcs>
                                  <m:ctrlPr>
                                    <a:rPr lang="es-EC" b="0" i="1">
                                      <a:latin typeface="Cambria Math" panose="02040503050406030204" pitchFamily="18" charset="0"/>
                                    </a:rPr>
                                  </m:ctrlPr>
                                </m:mPr>
                                <m:mr>
                                  <m:e>
                                    <m:r>
                                      <a:rPr lang="es-EC" b="0" i="0">
                                        <a:latin typeface="Cambria Math" panose="02040503050406030204" pitchFamily="18" charset="0"/>
                                      </a:rPr>
                                      <m:t>−</m:t>
                                    </m:r>
                                    <m:r>
                                      <a:rPr lang="es-EC" b="1" i="0">
                                        <a:latin typeface="Cambria Math" panose="02040503050406030204" pitchFamily="18" charset="0"/>
                                      </a:rPr>
                                      <m:t>𝐜</m:t>
                                    </m:r>
                                  </m:e>
                                </m:mr>
                                <m:mr>
                                  <m:e>
                                    <m:r>
                                      <a:rPr lang="es-EC" b="0" i="0">
                                        <a:latin typeface="Cambria Math" panose="02040503050406030204" pitchFamily="18" charset="0"/>
                                      </a:rPr>
                                      <m:t>0</m:t>
                                    </m:r>
                                  </m:e>
                                </m:mr>
                                <m:mr>
                                  <m:e>
                                    <m:r>
                                      <a:rPr lang="es-EC" b="0" i="0">
                                        <a:latin typeface="Cambria Math" panose="02040503050406030204" pitchFamily="18" charset="0"/>
                                      </a:rPr>
                                      <m:t>0</m:t>
                                    </m:r>
                                  </m:e>
                                </m:mr>
                              </m:m>
                            </m:e>
                          </m:eqArr>
                          <m:r>
                            <a:rPr lang="es-EC" b="0" i="0">
                              <a:latin typeface="Cambria Math" panose="02040503050406030204" pitchFamily="18" charset="0"/>
                            </a:rPr>
                            <m:t>    </m:t>
                          </m:r>
                          <m:eqArr>
                            <m:eqArrPr>
                              <m:ctrlPr>
                                <a:rPr lang="es-EC" b="0" i="1">
                                  <a:latin typeface="Cambria Math" panose="02040503050406030204" pitchFamily="18" charset="0"/>
                                </a:rPr>
                              </m:ctrlPr>
                            </m:eqArrPr>
                            <m:e>
                              <m:r>
                                <a:rPr lang="es-EC" b="0" i="0">
                                  <a:latin typeface="Cambria Math" panose="02040503050406030204" pitchFamily="18" charset="0"/>
                                </a:rPr>
                                <m:t>&amp;</m:t>
                              </m:r>
                              <m:m>
                                <m:mPr>
                                  <m:plcHide m:val="on"/>
                                  <m:mcs>
                                    <m:mc>
                                      <m:mcPr>
                                        <m:count m:val="1"/>
                                        <m:mcJc m:val="center"/>
                                      </m:mcPr>
                                    </m:mc>
                                  </m:mcs>
                                  <m:ctrlPr>
                                    <a:rPr lang="es-EC" b="0" i="1">
                                      <a:latin typeface="Cambria Math" panose="02040503050406030204" pitchFamily="18" charset="0"/>
                                    </a:rPr>
                                  </m:ctrlPr>
                                </m:mPr>
                                <m:mr>
                                  <m:e>
                                    <m:r>
                                      <a:rPr lang="es-EC" b="0" i="0">
                                        <a:latin typeface="Cambria Math" panose="02040503050406030204" pitchFamily="18" charset="0"/>
                                      </a:rPr>
                                      <m:t>0</m:t>
                                    </m:r>
                                  </m:e>
                                </m:mr>
                                <m:mr>
                                  <m:e>
                                    <m:r>
                                      <a:rPr lang="es-EC" b="0" i="0">
                                        <a:latin typeface="Cambria Math" panose="02040503050406030204" pitchFamily="18" charset="0"/>
                                      </a:rPr>
                                      <m:t>0</m:t>
                                    </m:r>
                                  </m:e>
                                </m:mr>
                                <m:mr>
                                  <m:e>
                                    <m:r>
                                      <a:rPr lang="es-EC" b="0" i="0">
                                        <a:latin typeface="Cambria Math" panose="02040503050406030204" pitchFamily="18" charset="0"/>
                                      </a:rPr>
                                      <m:t>0</m:t>
                                    </m:r>
                                  </m:e>
                                </m:mr>
                              </m:m>
                            </m:e>
                            <m:e>
                              <m:r>
                                <a:rPr lang="es-EC" b="0" i="0">
                                  <a:latin typeface="Cambria Math" panose="02040503050406030204" pitchFamily="18" charset="0"/>
                                </a:rPr>
                                <m:t>&amp;</m:t>
                              </m:r>
                              <m:m>
                                <m:mPr>
                                  <m:plcHide m:val="on"/>
                                  <m:mcs>
                                    <m:mc>
                                      <m:mcPr>
                                        <m:count m:val="1"/>
                                        <m:mcJc m:val="center"/>
                                      </m:mcPr>
                                    </m:mc>
                                  </m:mcs>
                                  <m:ctrlPr>
                                    <a:rPr lang="es-EC" b="0" i="1">
                                      <a:latin typeface="Cambria Math" panose="02040503050406030204" pitchFamily="18" charset="0"/>
                                    </a:rPr>
                                  </m:ctrlPr>
                                </m:mPr>
                                <m:mr>
                                  <m:e>
                                    <m:r>
                                      <a:rPr lang="es-EC" b="0" i="0">
                                        <a:latin typeface="Cambria Math" panose="02040503050406030204" pitchFamily="18" charset="0"/>
                                      </a:rPr>
                                      <m:t>0</m:t>
                                    </m:r>
                                  </m:e>
                                </m:mr>
                                <m:mr>
                                  <m:e>
                                    <m:r>
                                      <a:rPr lang="es-EC" b="0" i="0">
                                        <a:latin typeface="Cambria Math" panose="02040503050406030204" pitchFamily="18" charset="0"/>
                                      </a:rPr>
                                      <m:t>0</m:t>
                                    </m:r>
                                  </m:e>
                                </m:mr>
                                <m:mr>
                                  <m:e>
                                    <m:r>
                                      <a:rPr lang="es-EC" b="0" i="0">
                                        <a:latin typeface="Cambria Math" panose="02040503050406030204" pitchFamily="18" charset="0"/>
                                      </a:rPr>
                                      <m:t>0</m:t>
                                    </m:r>
                                  </m:e>
                                </m:mr>
                              </m:m>
                            </m:e>
                          </m:eqArr>
                          <m:r>
                            <a:rPr lang="es-EC" b="0" i="0">
                              <a:latin typeface="Cambria Math" panose="02040503050406030204" pitchFamily="18" charset="0"/>
                            </a:rPr>
                            <m:t>     </m:t>
                          </m:r>
                          <m:eqArr>
                            <m:eqArrPr>
                              <m:ctrlPr>
                                <a:rPr lang="es-EC" b="0" i="1">
                                  <a:latin typeface="Cambria Math" panose="02040503050406030204" pitchFamily="18" charset="0"/>
                                </a:rPr>
                              </m:ctrlPr>
                            </m:eqArrPr>
                            <m:e>
                              <m:r>
                                <a:rPr lang="es-EC" b="0" i="0">
                                  <a:latin typeface="Cambria Math" panose="02040503050406030204" pitchFamily="18" charset="0"/>
                                </a:rPr>
                                <m:t>&amp;</m:t>
                              </m:r>
                              <m:m>
                                <m:mPr>
                                  <m:plcHide m:val="on"/>
                                  <m:mcs>
                                    <m:mc>
                                      <m:mcPr>
                                        <m:count m:val="1"/>
                                        <m:mcJc m:val="center"/>
                                      </m:mcPr>
                                    </m:mc>
                                  </m:mcs>
                                  <m:ctrlPr>
                                    <a:rPr lang="es-EC" b="0" i="1">
                                      <a:latin typeface="Cambria Math" panose="02040503050406030204" pitchFamily="18" charset="0"/>
                                    </a:rPr>
                                  </m:ctrlPr>
                                </m:mPr>
                                <m:mr>
                                  <m:e>
                                    <m:r>
                                      <a:rPr lang="es-EC" b="0" i="0">
                                        <a:latin typeface="Cambria Math" panose="02040503050406030204" pitchFamily="18" charset="0"/>
                                      </a:rPr>
                                      <m:t>0</m:t>
                                    </m:r>
                                  </m:e>
                                </m:mr>
                                <m:mr>
                                  <m:e>
                                    <m:r>
                                      <a:rPr lang="es-EC" b="0" i="0">
                                        <a:latin typeface="Cambria Math" panose="02040503050406030204" pitchFamily="18" charset="0"/>
                                      </a:rPr>
                                      <m:t>0</m:t>
                                    </m:r>
                                  </m:e>
                                </m:mr>
                                <m:mr>
                                  <m:e>
                                    <m:r>
                                      <a:rPr lang="es-EC" b="0" i="0">
                                        <a:latin typeface="Cambria Math" panose="02040503050406030204" pitchFamily="18" charset="0"/>
                                      </a:rPr>
                                      <m:t>0</m:t>
                                    </m:r>
                                  </m:e>
                                </m:mr>
                              </m:m>
                            </m:e>
                            <m:e>
                              <m:r>
                                <a:rPr lang="es-EC" b="0" i="0">
                                  <a:latin typeface="Cambria Math" panose="02040503050406030204" pitchFamily="18" charset="0"/>
                                </a:rPr>
                                <m:t>&amp;</m:t>
                              </m:r>
                              <m:m>
                                <m:mPr>
                                  <m:plcHide m:val="on"/>
                                  <m:mcs>
                                    <m:mc>
                                      <m:mcPr>
                                        <m:count m:val="1"/>
                                        <m:mcJc m:val="center"/>
                                      </m:mcPr>
                                    </m:mc>
                                  </m:mcs>
                                  <m:ctrlPr>
                                    <a:rPr lang="es-EC" b="0" i="1">
                                      <a:latin typeface="Cambria Math" panose="02040503050406030204" pitchFamily="18" charset="0"/>
                                    </a:rPr>
                                  </m:ctrlPr>
                                </m:mPr>
                                <m:mr>
                                  <m:e>
                                    <m:r>
                                      <a:rPr lang="es-EC" b="0" i="0">
                                        <a:latin typeface="Cambria Math" panose="02040503050406030204" pitchFamily="18" charset="0"/>
                                      </a:rPr>
                                      <m:t>0</m:t>
                                    </m:r>
                                  </m:e>
                                </m:mr>
                                <m:mr>
                                  <m:e>
                                    <m:r>
                                      <a:rPr lang="es-EC" b="0" i="0">
                                        <a:latin typeface="Cambria Math" panose="02040503050406030204" pitchFamily="18" charset="0"/>
                                      </a:rPr>
                                      <m:t>0</m:t>
                                    </m:r>
                                  </m:e>
                                </m:mr>
                                <m:mr>
                                  <m:e>
                                    <m:r>
                                      <a:rPr lang="es-EC" b="0" i="0">
                                        <a:latin typeface="Cambria Math" panose="02040503050406030204" pitchFamily="18" charset="0"/>
                                      </a:rPr>
                                      <m:t>0</m:t>
                                    </m:r>
                                  </m:e>
                                </m:mr>
                              </m:m>
                            </m:e>
                          </m:eqArr>
                          <m:r>
                            <a:rPr lang="es-EC" b="0" i="0">
                              <a:latin typeface="Cambria Math" panose="02040503050406030204" pitchFamily="18" charset="0"/>
                            </a:rPr>
                            <m:t>     </m:t>
                          </m:r>
                          <m:eqArr>
                            <m:eqArrPr>
                              <m:ctrlPr>
                                <a:rPr lang="es-EC" b="0" i="1">
                                  <a:latin typeface="Cambria Math" panose="02040503050406030204" pitchFamily="18" charset="0"/>
                                </a:rPr>
                              </m:ctrlPr>
                            </m:eqArrPr>
                            <m:e>
                              <m:r>
                                <a:rPr lang="es-EC" b="0" i="0">
                                  <a:latin typeface="Cambria Math" panose="02040503050406030204" pitchFamily="18" charset="0"/>
                                </a:rPr>
                                <m:t>&amp;</m:t>
                              </m:r>
                              <m:m>
                                <m:mPr>
                                  <m:plcHide m:val="on"/>
                                  <m:mcs>
                                    <m:mc>
                                      <m:mcPr>
                                        <m:count m:val="1"/>
                                        <m:mcJc m:val="center"/>
                                      </m:mcPr>
                                    </m:mc>
                                  </m:mcs>
                                  <m:ctrlPr>
                                    <a:rPr lang="es-EC" b="0" i="1">
                                      <a:latin typeface="Cambria Math" panose="02040503050406030204" pitchFamily="18" charset="0"/>
                                    </a:rPr>
                                  </m:ctrlPr>
                                </m:mPr>
                                <m:mr>
                                  <m:e>
                                    <m:r>
                                      <a:rPr lang="es-EC" b="0" i="0">
                                        <a:latin typeface="Cambria Math" panose="02040503050406030204" pitchFamily="18" charset="0"/>
                                      </a:rPr>
                                      <m:t>−</m:t>
                                    </m:r>
                                    <m:r>
                                      <a:rPr lang="es-EC" b="1" i="0">
                                        <a:latin typeface="Cambria Math" panose="02040503050406030204" pitchFamily="18" charset="0"/>
                                      </a:rPr>
                                      <m:t>𝐜</m:t>
                                    </m:r>
                                  </m:e>
                                </m:mr>
                                <m:mr>
                                  <m:e>
                                    <m:r>
                                      <a:rPr lang="es-EC" b="0" i="0">
                                        <a:latin typeface="Cambria Math" panose="02040503050406030204" pitchFamily="18" charset="0"/>
                                      </a:rPr>
                                      <m:t>0</m:t>
                                    </m:r>
                                  </m:e>
                                </m:mr>
                                <m:mr>
                                  <m:e>
                                    <m:r>
                                      <a:rPr lang="es-EC" b="0" i="0">
                                        <a:latin typeface="Cambria Math" panose="02040503050406030204" pitchFamily="18" charset="0"/>
                                      </a:rPr>
                                      <m:t>0</m:t>
                                    </m:r>
                                  </m:e>
                                </m:mr>
                              </m:m>
                            </m:e>
                            <m:e>
                              <m:r>
                                <a:rPr lang="es-EC" b="0" i="0">
                                  <a:latin typeface="Cambria Math" panose="02040503050406030204" pitchFamily="18" charset="0"/>
                                </a:rPr>
                                <m:t>&amp;</m:t>
                              </m:r>
                              <m:m>
                                <m:mPr>
                                  <m:plcHide m:val="on"/>
                                  <m:mcs>
                                    <m:mc>
                                      <m:mcPr>
                                        <m:count m:val="1"/>
                                        <m:mcJc m:val="center"/>
                                      </m:mcPr>
                                    </m:mc>
                                  </m:mcs>
                                  <m:ctrlPr>
                                    <a:rPr lang="es-EC" b="0" i="1">
                                      <a:latin typeface="Cambria Math" panose="02040503050406030204" pitchFamily="18" charset="0"/>
                                    </a:rPr>
                                  </m:ctrlPr>
                                </m:mPr>
                                <m:mr>
                                  <m:e>
                                    <m:r>
                                      <a:rPr lang="es-EC" b="1" i="0">
                                        <a:latin typeface="Cambria Math" panose="02040503050406030204" pitchFamily="18" charset="0"/>
                                      </a:rPr>
                                      <m:t>𝐜</m:t>
                                    </m:r>
                                  </m:e>
                                </m:mr>
                                <m:mr>
                                  <m:e>
                                    <m:r>
                                      <a:rPr lang="es-EC" b="0" i="0">
                                        <a:latin typeface="Cambria Math" panose="02040503050406030204" pitchFamily="18" charset="0"/>
                                      </a:rPr>
                                      <m:t>0</m:t>
                                    </m:r>
                                  </m:e>
                                </m:mr>
                                <m:mr>
                                  <m:e>
                                    <m:r>
                                      <a:rPr lang="es-EC" b="0" i="0">
                                        <a:latin typeface="Cambria Math" panose="02040503050406030204" pitchFamily="18" charset="0"/>
                                      </a:rPr>
                                      <m:t>0</m:t>
                                    </m:r>
                                  </m:e>
                                </m:mr>
                              </m:m>
                            </m:e>
                          </m:eqArr>
                          <m:r>
                            <a:rPr lang="es-EC" b="0" i="0">
                              <a:latin typeface="Cambria Math" panose="02040503050406030204" pitchFamily="18" charset="0"/>
                            </a:rPr>
                            <m:t>     </m:t>
                          </m:r>
                          <m:eqArr>
                            <m:eqArrPr>
                              <m:ctrlPr>
                                <a:rPr lang="es-EC" b="0" i="1">
                                  <a:latin typeface="Cambria Math" panose="02040503050406030204" pitchFamily="18" charset="0"/>
                                </a:rPr>
                              </m:ctrlPr>
                            </m:eqArrPr>
                            <m:e>
                              <m:r>
                                <a:rPr lang="es-EC" b="0" i="0">
                                  <a:latin typeface="Cambria Math" panose="02040503050406030204" pitchFamily="18" charset="0"/>
                                </a:rPr>
                                <m:t>&amp;</m:t>
                              </m:r>
                              <m:m>
                                <m:mPr>
                                  <m:plcHide m:val="on"/>
                                  <m:mcs>
                                    <m:mc>
                                      <m:mcPr>
                                        <m:count m:val="1"/>
                                        <m:mcJc m:val="center"/>
                                      </m:mcPr>
                                    </m:mc>
                                  </m:mcs>
                                  <m:ctrlPr>
                                    <a:rPr lang="es-EC" b="0" i="1">
                                      <a:latin typeface="Cambria Math" panose="02040503050406030204" pitchFamily="18" charset="0"/>
                                    </a:rPr>
                                  </m:ctrlPr>
                                </m:mPr>
                                <m:mr>
                                  <m:e>
                                    <m:r>
                                      <a:rPr lang="es-EC" b="0" i="0">
                                        <a:latin typeface="Cambria Math" panose="02040503050406030204" pitchFamily="18" charset="0"/>
                                      </a:rPr>
                                      <m:t>0</m:t>
                                    </m:r>
                                  </m:e>
                                </m:mr>
                                <m:mr>
                                  <m:e>
                                    <m:r>
                                      <a:rPr lang="es-EC" b="0" i="0">
                                        <a:latin typeface="Cambria Math" panose="02040503050406030204" pitchFamily="18" charset="0"/>
                                      </a:rPr>
                                      <m:t>0</m:t>
                                    </m:r>
                                  </m:e>
                                </m:mr>
                                <m:mr>
                                  <m:e>
                                    <m:r>
                                      <a:rPr lang="es-EC" b="0" i="0">
                                        <a:latin typeface="Cambria Math" panose="02040503050406030204" pitchFamily="18" charset="0"/>
                                      </a:rPr>
                                      <m:t>0</m:t>
                                    </m:r>
                                  </m:e>
                                </m:mr>
                              </m:m>
                            </m:e>
                            <m:e>
                              <m:r>
                                <a:rPr lang="es-EC" b="0" i="0">
                                  <a:latin typeface="Cambria Math" panose="02040503050406030204" pitchFamily="18" charset="0"/>
                                </a:rPr>
                                <m:t>&amp;</m:t>
                              </m:r>
                              <m:m>
                                <m:mPr>
                                  <m:plcHide m:val="on"/>
                                  <m:mcs>
                                    <m:mc>
                                      <m:mcPr>
                                        <m:count m:val="1"/>
                                        <m:mcJc m:val="center"/>
                                      </m:mcPr>
                                    </m:mc>
                                  </m:mcs>
                                  <m:ctrlPr>
                                    <a:rPr lang="es-EC" b="0" i="1">
                                      <a:latin typeface="Cambria Math" panose="02040503050406030204" pitchFamily="18" charset="0"/>
                                    </a:rPr>
                                  </m:ctrlPr>
                                </m:mPr>
                                <m:mr>
                                  <m:e>
                                    <m:r>
                                      <a:rPr lang="es-EC" b="0" i="0">
                                        <a:latin typeface="Cambria Math" panose="02040503050406030204" pitchFamily="18" charset="0"/>
                                      </a:rPr>
                                      <m:t>0</m:t>
                                    </m:r>
                                  </m:e>
                                </m:mr>
                                <m:mr>
                                  <m:e>
                                    <m:r>
                                      <a:rPr lang="es-EC" b="0" i="0">
                                        <a:latin typeface="Cambria Math" panose="02040503050406030204" pitchFamily="18" charset="0"/>
                                      </a:rPr>
                                      <m:t>0</m:t>
                                    </m:r>
                                  </m:e>
                                </m:mr>
                                <m:mr>
                                  <m:e>
                                    <m:r>
                                      <a:rPr lang="es-EC" b="0" i="0">
                                        <a:latin typeface="Cambria Math" panose="02040503050406030204" pitchFamily="18" charset="0"/>
                                      </a:rPr>
                                      <m:t>0</m:t>
                                    </m:r>
                                  </m:e>
                                </m:mr>
                              </m:m>
                            </m:e>
                          </m:eqArr>
                          <m:r>
                            <a:rPr lang="es-EC" b="0" i="0">
                              <a:latin typeface="Cambria Math" panose="02040503050406030204" pitchFamily="18" charset="0"/>
                            </a:rPr>
                            <m:t>     </m:t>
                          </m:r>
                          <m:eqArr>
                            <m:eqArrPr>
                              <m:ctrlPr>
                                <a:rPr lang="es-EC" b="0" i="1">
                                  <a:latin typeface="Cambria Math" panose="02040503050406030204" pitchFamily="18" charset="0"/>
                                </a:rPr>
                              </m:ctrlPr>
                            </m:eqArrPr>
                            <m:e>
                              <m:r>
                                <a:rPr lang="es-EC" b="0" i="0">
                                  <a:latin typeface="Cambria Math" panose="02040503050406030204" pitchFamily="18" charset="0"/>
                                </a:rPr>
                                <m:t>&amp;</m:t>
                              </m:r>
                              <m:m>
                                <m:mPr>
                                  <m:plcHide m:val="on"/>
                                  <m:mcs>
                                    <m:mc>
                                      <m:mcPr>
                                        <m:count m:val="1"/>
                                        <m:mcJc m:val="center"/>
                                      </m:mcPr>
                                    </m:mc>
                                  </m:mcs>
                                  <m:ctrlPr>
                                    <a:rPr lang="es-EC" b="0" i="1">
                                      <a:latin typeface="Cambria Math" panose="02040503050406030204" pitchFamily="18" charset="0"/>
                                    </a:rPr>
                                  </m:ctrlPr>
                                </m:mPr>
                                <m:mr>
                                  <m:e>
                                    <m:r>
                                      <a:rPr lang="es-EC" b="0" i="0">
                                        <a:latin typeface="Cambria Math" panose="02040503050406030204" pitchFamily="18" charset="0"/>
                                      </a:rPr>
                                      <m:t>0</m:t>
                                    </m:r>
                                  </m:e>
                                </m:mr>
                                <m:mr>
                                  <m:e>
                                    <m:r>
                                      <a:rPr lang="es-EC" b="0" i="0">
                                        <a:latin typeface="Cambria Math" panose="02040503050406030204" pitchFamily="18" charset="0"/>
                                      </a:rPr>
                                      <m:t>0</m:t>
                                    </m:r>
                                  </m:e>
                                </m:mr>
                                <m:mr>
                                  <m:e>
                                    <m:r>
                                      <a:rPr lang="es-EC" b="0" i="0">
                                        <a:latin typeface="Cambria Math" panose="02040503050406030204" pitchFamily="18" charset="0"/>
                                      </a:rPr>
                                      <m:t>0</m:t>
                                    </m:r>
                                  </m:e>
                                </m:mr>
                              </m:m>
                            </m:e>
                            <m:e>
                              <m:r>
                                <a:rPr lang="es-EC" b="0" i="0">
                                  <a:latin typeface="Cambria Math" panose="02040503050406030204" pitchFamily="18" charset="0"/>
                                </a:rPr>
                                <m:t>&amp;</m:t>
                              </m:r>
                              <m:m>
                                <m:mPr>
                                  <m:plcHide m:val="on"/>
                                  <m:mcs>
                                    <m:mc>
                                      <m:mcPr>
                                        <m:count m:val="1"/>
                                        <m:mcJc m:val="center"/>
                                      </m:mcPr>
                                    </m:mc>
                                  </m:mcs>
                                  <m:ctrlPr>
                                    <a:rPr lang="es-EC" b="0" i="1">
                                      <a:latin typeface="Cambria Math" panose="02040503050406030204" pitchFamily="18" charset="0"/>
                                    </a:rPr>
                                  </m:ctrlPr>
                                </m:mPr>
                                <m:mr>
                                  <m:e>
                                    <m:r>
                                      <a:rPr lang="es-EC" b="0" i="0">
                                        <a:latin typeface="Cambria Math" panose="02040503050406030204" pitchFamily="18" charset="0"/>
                                      </a:rPr>
                                      <m:t>0</m:t>
                                    </m:r>
                                  </m:e>
                                </m:mr>
                                <m:mr>
                                  <m:e>
                                    <m:r>
                                      <a:rPr lang="es-EC" b="0" i="0">
                                        <a:latin typeface="Cambria Math" panose="02040503050406030204" pitchFamily="18" charset="0"/>
                                      </a:rPr>
                                      <m:t>0</m:t>
                                    </m:r>
                                  </m:e>
                                </m:mr>
                                <m:mr>
                                  <m:e>
                                    <m:r>
                                      <a:rPr lang="es-EC" b="0" i="0">
                                        <a:latin typeface="Cambria Math" panose="02040503050406030204" pitchFamily="18" charset="0"/>
                                      </a:rPr>
                                      <m:t>0</m:t>
                                    </m:r>
                                  </m:e>
                                </m:mr>
                              </m:m>
                            </m:e>
                          </m:eqArr>
                        </m:e>
                      </m:d>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6837542" y="2873214"/>
                <a:ext cx="3353162" cy="1597297"/>
              </a:xfrm>
              <a:prstGeom prst="rect">
                <a:avLst/>
              </a:prstGeom>
              <a:blipFill>
                <a:blip r:embed="rId4"/>
                <a:stretch>
                  <a:fillRect/>
                </a:stretch>
              </a:blipFill>
            </p:spPr>
            <p:txBody>
              <a:bodyPr/>
              <a:lstStyle/>
              <a:p>
                <a:r>
                  <a:rPr lang="es-EC">
                    <a:noFill/>
                  </a:rPr>
                  <a:t> </a:t>
                </a:r>
              </a:p>
            </p:txBody>
          </p:sp>
        </mc:Fallback>
      </mc:AlternateContent>
      <p:sp>
        <p:nvSpPr>
          <p:cNvPr id="28" name="CuadroTexto 27"/>
          <p:cNvSpPr txBox="1"/>
          <p:nvPr/>
        </p:nvSpPr>
        <p:spPr>
          <a:xfrm>
            <a:off x="715805" y="4868765"/>
            <a:ext cx="5432633" cy="369332"/>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rtlCol="0">
            <a:spAutoFit/>
          </a:bodyPr>
          <a:lstStyle/>
          <a:p>
            <a:r>
              <a:rPr lang="es-MX" b="1" i="1" dirty="0"/>
              <a:t>Matrices generales en coordenadas globales:</a:t>
            </a:r>
            <a:endParaRPr lang="es-EC" b="1" i="1" dirty="0"/>
          </a:p>
        </p:txBody>
      </p:sp>
      <mc:AlternateContent xmlns:mc="http://schemas.openxmlformats.org/markup-compatibility/2006" xmlns:a14="http://schemas.microsoft.com/office/drawing/2010/main">
        <mc:Choice Requires="a14">
          <p:sp>
            <p:nvSpPr>
              <p:cNvPr id="11" name="Rectángulo 10"/>
              <p:cNvSpPr/>
              <p:nvPr/>
            </p:nvSpPr>
            <p:spPr>
              <a:xfrm>
                <a:off x="4941763" y="5351694"/>
                <a:ext cx="203395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panose="02040503050406030204" pitchFamily="18" charset="0"/>
                            </a:rPr>
                          </m:ctrlPr>
                        </m:dPr>
                        <m:e>
                          <m:r>
                            <a:rPr lang="es-EC" i="1">
                              <a:latin typeface="Cambria Math" panose="02040503050406030204" pitchFamily="18" charset="0"/>
                            </a:rPr>
                            <m:t>𝑚</m:t>
                          </m:r>
                          <m:r>
                            <a:rPr lang="es-EC" i="0">
                              <a:latin typeface="Cambria Math" panose="02040503050406030204" pitchFamily="18" charset="0"/>
                            </a:rPr>
                            <m:t>]= </m:t>
                          </m:r>
                          <m:sSup>
                            <m:sSupPr>
                              <m:ctrlPr>
                                <a:rPr lang="es-EC" i="1">
                                  <a:latin typeface="Cambria Math" panose="02040503050406030204" pitchFamily="18" charset="0"/>
                                </a:rPr>
                              </m:ctrlPr>
                            </m:sSupPr>
                            <m:e>
                              <m:d>
                                <m:dPr>
                                  <m:begChr m:val="["/>
                                  <m:endChr m:val="]"/>
                                  <m:ctrlPr>
                                    <a:rPr lang="es-EC" i="1">
                                      <a:latin typeface="Cambria Math" panose="02040503050406030204" pitchFamily="18" charset="0"/>
                                    </a:rPr>
                                  </m:ctrlPr>
                                </m:dPr>
                                <m:e>
                                  <m:r>
                                    <a:rPr lang="es-EC" i="1">
                                      <a:latin typeface="Cambria Math" panose="02040503050406030204" pitchFamily="18" charset="0"/>
                                    </a:rPr>
                                    <m:t>𝑇</m:t>
                                  </m:r>
                                </m:e>
                              </m:d>
                            </m:e>
                            <m:sup>
                              <m:r>
                                <a:rPr lang="es-EC" i="1">
                                  <a:latin typeface="Cambria Math" panose="02040503050406030204" pitchFamily="18" charset="0"/>
                                </a:rPr>
                                <m:t>𝑇</m:t>
                              </m:r>
                            </m:sup>
                          </m:sSup>
                          <m:d>
                            <m:dPr>
                              <m:begChr m:val="["/>
                              <m:endChr m:val="]"/>
                              <m:ctrlPr>
                                <a:rPr lang="es-EC" i="1">
                                  <a:latin typeface="Cambria Math" panose="02040503050406030204" pitchFamily="18" charset="0"/>
                                </a:rPr>
                              </m:ctrlPr>
                            </m:dPr>
                            <m:e>
                              <m:r>
                                <a:rPr lang="es-EC" i="1">
                                  <a:latin typeface="Cambria Math" panose="02040503050406030204" pitchFamily="18" charset="0"/>
                                </a:rPr>
                                <m:t>𝑚</m:t>
                              </m:r>
                              <m:r>
                                <a:rPr lang="es-EC" i="0">
                                  <a:latin typeface="Cambria Math" panose="02040503050406030204" pitchFamily="18" charset="0"/>
                                </a:rPr>
                                <m:t>′</m:t>
                              </m:r>
                            </m:e>
                          </m:d>
                          <m:d>
                            <m:dPr>
                              <m:begChr m:val="["/>
                              <m:endChr m:val="]"/>
                              <m:ctrlPr>
                                <a:rPr lang="es-EC" i="1">
                                  <a:latin typeface="Cambria Math" panose="02040503050406030204" pitchFamily="18" charset="0"/>
                                </a:rPr>
                              </m:ctrlPr>
                            </m:dPr>
                            <m:e>
                              <m:r>
                                <a:rPr lang="es-EC" i="1">
                                  <a:latin typeface="Cambria Math" panose="02040503050406030204" pitchFamily="18" charset="0"/>
                                </a:rPr>
                                <m:t>𝑇</m:t>
                              </m:r>
                            </m:e>
                          </m:d>
                        </m:e>
                      </m:d>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4941763" y="5351694"/>
                <a:ext cx="2033955" cy="369332"/>
              </a:xfrm>
              <a:prstGeom prst="rect">
                <a:avLst/>
              </a:prstGeom>
              <a:blipFill>
                <a:blip r:embed="rId5"/>
                <a:stretch>
                  <a:fillRect l="-17117" t="-125000" b="-19666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4941763" y="5833454"/>
                <a:ext cx="197111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panose="02040503050406030204" pitchFamily="18" charset="0"/>
                            </a:rPr>
                          </m:ctrlPr>
                        </m:dPr>
                        <m:e>
                          <m:r>
                            <a:rPr lang="es-EC" i="1">
                              <a:latin typeface="Cambria Math" panose="02040503050406030204" pitchFamily="18" charset="0"/>
                            </a:rPr>
                            <m:t>𝑘</m:t>
                          </m:r>
                          <m:r>
                            <a:rPr lang="es-EC" i="0">
                              <a:latin typeface="Cambria Math" panose="02040503050406030204" pitchFamily="18" charset="0"/>
                            </a:rPr>
                            <m:t>]= </m:t>
                          </m:r>
                          <m:sSup>
                            <m:sSupPr>
                              <m:ctrlPr>
                                <a:rPr lang="es-EC" i="1">
                                  <a:latin typeface="Cambria Math" panose="02040503050406030204" pitchFamily="18" charset="0"/>
                                </a:rPr>
                              </m:ctrlPr>
                            </m:sSupPr>
                            <m:e>
                              <m:d>
                                <m:dPr>
                                  <m:begChr m:val="["/>
                                  <m:endChr m:val="]"/>
                                  <m:ctrlPr>
                                    <a:rPr lang="es-EC" i="1">
                                      <a:latin typeface="Cambria Math" panose="02040503050406030204" pitchFamily="18" charset="0"/>
                                    </a:rPr>
                                  </m:ctrlPr>
                                </m:dPr>
                                <m:e>
                                  <m:r>
                                    <a:rPr lang="es-EC" i="1">
                                      <a:latin typeface="Cambria Math" panose="02040503050406030204" pitchFamily="18" charset="0"/>
                                    </a:rPr>
                                    <m:t>𝑇</m:t>
                                  </m:r>
                                </m:e>
                              </m:d>
                            </m:e>
                            <m:sup>
                              <m:r>
                                <a:rPr lang="es-EC" i="1">
                                  <a:latin typeface="Cambria Math" panose="02040503050406030204" pitchFamily="18" charset="0"/>
                                </a:rPr>
                                <m:t>𝑇</m:t>
                              </m:r>
                            </m:sup>
                          </m:sSup>
                          <m:d>
                            <m:dPr>
                              <m:begChr m:val="["/>
                              <m:endChr m:val="]"/>
                              <m:ctrlPr>
                                <a:rPr lang="es-EC" i="1">
                                  <a:latin typeface="Cambria Math" panose="02040503050406030204" pitchFamily="18" charset="0"/>
                                </a:rPr>
                              </m:ctrlPr>
                            </m:dPr>
                            <m:e>
                              <m:r>
                                <a:rPr lang="es-EC" i="1">
                                  <a:latin typeface="Cambria Math" panose="02040503050406030204" pitchFamily="18" charset="0"/>
                                </a:rPr>
                                <m:t>𝑘</m:t>
                              </m:r>
                              <m:r>
                                <a:rPr lang="es-EC" i="0">
                                  <a:latin typeface="Cambria Math" panose="02040503050406030204" pitchFamily="18" charset="0"/>
                                </a:rPr>
                                <m:t>′</m:t>
                              </m:r>
                            </m:e>
                          </m:d>
                          <m:d>
                            <m:dPr>
                              <m:begChr m:val="["/>
                              <m:endChr m:val="]"/>
                              <m:ctrlPr>
                                <a:rPr lang="es-EC" i="1">
                                  <a:latin typeface="Cambria Math" panose="02040503050406030204" pitchFamily="18" charset="0"/>
                                </a:rPr>
                              </m:ctrlPr>
                            </m:dPr>
                            <m:e>
                              <m:r>
                                <a:rPr lang="es-EC" i="1">
                                  <a:latin typeface="Cambria Math" panose="02040503050406030204" pitchFamily="18" charset="0"/>
                                </a:rPr>
                                <m:t>𝑇</m:t>
                              </m:r>
                            </m:e>
                          </m:d>
                        </m:e>
                      </m:d>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4941763" y="5833454"/>
                <a:ext cx="1971116" cy="369332"/>
              </a:xfrm>
              <a:prstGeom prst="rect">
                <a:avLst/>
              </a:prstGeom>
              <a:blipFill>
                <a:blip r:embed="rId6"/>
                <a:stretch>
                  <a:fillRect l="-15789" t="-122951" b="-19180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4941763" y="6316383"/>
                <a:ext cx="191789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smtClean="0">
                              <a:latin typeface="Cambria Math" panose="02040503050406030204" pitchFamily="18" charset="0"/>
                            </a:rPr>
                          </m:ctrlPr>
                        </m:dPr>
                        <m:e>
                          <m:r>
                            <m:rPr>
                              <m:sty m:val="p"/>
                            </m:rPr>
                            <a:rPr lang="es-EC" b="0" i="0" smtClean="0">
                              <a:latin typeface="Cambria Math" panose="02040503050406030204" pitchFamily="18" charset="0"/>
                            </a:rPr>
                            <m:t>c</m:t>
                          </m:r>
                          <m:r>
                            <a:rPr lang="es-EC" i="0">
                              <a:latin typeface="Cambria Math" panose="02040503050406030204" pitchFamily="18" charset="0"/>
                            </a:rPr>
                            <m:t>]= </m:t>
                          </m:r>
                          <m:sSup>
                            <m:sSupPr>
                              <m:ctrlPr>
                                <a:rPr lang="es-EC" i="1">
                                  <a:latin typeface="Cambria Math" panose="02040503050406030204" pitchFamily="18" charset="0"/>
                                </a:rPr>
                              </m:ctrlPr>
                            </m:sSupPr>
                            <m:e>
                              <m:d>
                                <m:dPr>
                                  <m:begChr m:val="["/>
                                  <m:endChr m:val="]"/>
                                  <m:ctrlPr>
                                    <a:rPr lang="es-EC" i="1">
                                      <a:latin typeface="Cambria Math" panose="02040503050406030204" pitchFamily="18" charset="0"/>
                                    </a:rPr>
                                  </m:ctrlPr>
                                </m:dPr>
                                <m:e>
                                  <m:r>
                                    <a:rPr lang="es-EC" i="1">
                                      <a:latin typeface="Cambria Math" panose="02040503050406030204" pitchFamily="18" charset="0"/>
                                    </a:rPr>
                                    <m:t>𝑇</m:t>
                                  </m:r>
                                </m:e>
                              </m:d>
                            </m:e>
                            <m:sup>
                              <m:r>
                                <a:rPr lang="es-EC" i="1">
                                  <a:latin typeface="Cambria Math" panose="02040503050406030204" pitchFamily="18" charset="0"/>
                                </a:rPr>
                                <m:t>𝑇</m:t>
                              </m:r>
                            </m:sup>
                          </m:sSup>
                          <m:d>
                            <m:dPr>
                              <m:begChr m:val="["/>
                              <m:endChr m:val="]"/>
                              <m:ctrlPr>
                                <a:rPr lang="es-EC" i="1">
                                  <a:latin typeface="Cambria Math" panose="02040503050406030204" pitchFamily="18" charset="0"/>
                                </a:rPr>
                              </m:ctrlPr>
                            </m:dPr>
                            <m:e>
                              <m:r>
                                <a:rPr lang="es-EC" i="1">
                                  <a:latin typeface="Cambria Math" panose="02040503050406030204" pitchFamily="18" charset="0"/>
                                </a:rPr>
                                <m:t>𝑐</m:t>
                              </m:r>
                              <m:r>
                                <a:rPr lang="es-EC" i="0">
                                  <a:latin typeface="Cambria Math" panose="02040503050406030204" pitchFamily="18" charset="0"/>
                                </a:rPr>
                                <m:t>′</m:t>
                              </m:r>
                            </m:e>
                          </m:d>
                          <m:d>
                            <m:dPr>
                              <m:begChr m:val="["/>
                              <m:endChr m:val="]"/>
                              <m:ctrlPr>
                                <a:rPr lang="es-EC" i="1">
                                  <a:latin typeface="Cambria Math" panose="02040503050406030204" pitchFamily="18" charset="0"/>
                                </a:rPr>
                              </m:ctrlPr>
                            </m:dPr>
                            <m:e>
                              <m:r>
                                <a:rPr lang="es-EC" i="1">
                                  <a:latin typeface="Cambria Math" panose="02040503050406030204" pitchFamily="18" charset="0"/>
                                </a:rPr>
                                <m:t>𝑇</m:t>
                              </m:r>
                            </m:e>
                          </m:d>
                        </m:e>
                      </m:d>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4941763" y="6316383"/>
                <a:ext cx="1917897" cy="369332"/>
              </a:xfrm>
              <a:prstGeom prst="rect">
                <a:avLst/>
              </a:prstGeom>
              <a:blipFill>
                <a:blip r:embed="rId7"/>
                <a:stretch>
                  <a:fillRect l="-16242" t="-122951" b="-191803"/>
                </a:stretch>
              </a:blipFill>
            </p:spPr>
            <p:txBody>
              <a:bodyPr/>
              <a:lstStyle/>
              <a:p>
                <a:r>
                  <a:rPr lang="es-EC">
                    <a:noFill/>
                  </a:rPr>
                  <a:t> </a:t>
                </a:r>
              </a:p>
            </p:txBody>
          </p:sp>
        </mc:Fallback>
      </mc:AlternateContent>
      <p:sp>
        <p:nvSpPr>
          <p:cNvPr id="14" name="Rectángulo: esquinas redondeadas 13"/>
          <p:cNvSpPr/>
          <p:nvPr/>
        </p:nvSpPr>
        <p:spPr>
          <a:xfrm>
            <a:off x="7728439" y="232165"/>
            <a:ext cx="3279530" cy="760595"/>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b="1" dirty="0"/>
              <a:t>MODELAMIENTO MATEMÁTICO</a:t>
            </a:r>
            <a:endParaRPr lang="es-EC" b="1" dirty="0"/>
          </a:p>
        </p:txBody>
      </p:sp>
    </p:spTree>
    <p:extLst>
      <p:ext uri="{BB962C8B-B14F-4D97-AF65-F5344CB8AC3E}">
        <p14:creationId xmlns:p14="http://schemas.microsoft.com/office/powerpoint/2010/main" val="535411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518495" y="1183675"/>
            <a:ext cx="4142777"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MX" dirty="0"/>
              <a:t>Características de pórtico a estudiar</a:t>
            </a:r>
            <a:endParaRPr lang="es-EC" dirty="0"/>
          </a:p>
        </p:txBody>
      </p:sp>
      <mc:AlternateContent xmlns:mc="http://schemas.openxmlformats.org/markup-compatibility/2006" xmlns:a14="http://schemas.microsoft.com/office/drawing/2010/main">
        <mc:Choice Requires="a14">
          <p:sp>
            <p:nvSpPr>
              <p:cNvPr id="3" name="CuadroTexto 2"/>
              <p:cNvSpPr txBox="1"/>
              <p:nvPr/>
            </p:nvSpPr>
            <p:spPr>
              <a:xfrm>
                <a:off x="703383" y="1701727"/>
                <a:ext cx="6594231" cy="1815882"/>
              </a:xfrm>
              <a:prstGeom prst="rect">
                <a:avLst/>
              </a:prstGeom>
              <a:noFill/>
            </p:spPr>
            <p:txBody>
              <a:bodyPr wrap="square" rtlCol="0">
                <a:spAutoFit/>
              </a:bodyPr>
              <a:lstStyle/>
              <a:p>
                <a:pPr marL="285750" lvl="0" indent="-285750">
                  <a:buFont typeface="Wingdings" panose="05000000000000000000" pitchFamily="2" charset="2"/>
                  <a:buChar char="§"/>
                </a:pPr>
                <a:r>
                  <a:rPr lang="es-MX" sz="1600" dirty="0"/>
                  <a:t>Material: </a:t>
                </a:r>
                <a14:m>
                  <m:oMath xmlns:m="http://schemas.openxmlformats.org/officeDocument/2006/math">
                    <m:r>
                      <a:rPr lang="es-MX" sz="1600" i="1">
                        <a:latin typeface="Cambria Math" panose="02040503050406030204" pitchFamily="18" charset="0"/>
                      </a:rPr>
                      <m:t>𝐴𝑐𝑒𝑟𝑜</m:t>
                    </m:r>
                    <m:r>
                      <a:rPr lang="es-MX" sz="1600" i="1">
                        <a:latin typeface="Cambria Math" panose="02040503050406030204" pitchFamily="18" charset="0"/>
                      </a:rPr>
                      <m:t> </m:t>
                    </m:r>
                    <m:r>
                      <a:rPr lang="es-MX" sz="1600" i="1">
                        <a:latin typeface="Cambria Math" panose="02040503050406030204" pitchFamily="18" charset="0"/>
                      </a:rPr>
                      <m:t>𝑡𝑒𝑚𝑝𝑙𝑎𝑑𝑜</m:t>
                    </m:r>
                  </m:oMath>
                </a14:m>
                <a:endParaRPr lang="es-EC" sz="1600" dirty="0"/>
              </a:p>
              <a:p>
                <a:pPr marL="285750" lvl="0" indent="-285750">
                  <a:buFont typeface="Wingdings" panose="05000000000000000000" pitchFamily="2" charset="2"/>
                  <a:buChar char="§"/>
                </a:pPr>
                <a:r>
                  <a:rPr lang="es-MX" sz="1600" dirty="0"/>
                  <a:t>Coeficiente de elasticidad: </a:t>
                </a:r>
                <a14:m>
                  <m:oMath xmlns:m="http://schemas.openxmlformats.org/officeDocument/2006/math">
                    <m:r>
                      <a:rPr lang="es-MX" sz="1600" i="1">
                        <a:latin typeface="Cambria Math" panose="02040503050406030204" pitchFamily="18" charset="0"/>
                      </a:rPr>
                      <m:t>𝐸</m:t>
                    </m:r>
                    <m:r>
                      <a:rPr lang="es-MX" sz="1600" i="1">
                        <a:latin typeface="Cambria Math" panose="02040503050406030204" pitchFamily="18" charset="0"/>
                      </a:rPr>
                      <m:t>=200000 </m:t>
                    </m:r>
                    <m:r>
                      <a:rPr lang="es-MX" sz="1600" i="1">
                        <a:latin typeface="Cambria Math" panose="02040503050406030204" pitchFamily="18" charset="0"/>
                      </a:rPr>
                      <m:t>𝑀𝑝𝑎</m:t>
                    </m:r>
                  </m:oMath>
                </a14:m>
                <a:endParaRPr lang="es-EC" sz="1600" dirty="0"/>
              </a:p>
              <a:p>
                <a:pPr marL="285750" lvl="0" indent="-285750">
                  <a:buFont typeface="Wingdings" panose="05000000000000000000" pitchFamily="2" charset="2"/>
                  <a:buChar char="§"/>
                </a:pPr>
                <a:r>
                  <a:rPr lang="es-MX" sz="1600" dirty="0"/>
                  <a:t>Coeficiente de Poisson: </a:t>
                </a:r>
                <a14:m>
                  <m:oMath xmlns:m="http://schemas.openxmlformats.org/officeDocument/2006/math">
                    <m:r>
                      <a:rPr lang="es-MX" sz="1600" i="1">
                        <a:latin typeface="Cambria Math" panose="02040503050406030204" pitchFamily="18" charset="0"/>
                      </a:rPr>
                      <m:t>𝑃𝑥𝑦</m:t>
                    </m:r>
                    <m:r>
                      <a:rPr lang="es-MX" sz="1600" i="1">
                        <a:latin typeface="Cambria Math" panose="02040503050406030204" pitchFamily="18" charset="0"/>
                      </a:rPr>
                      <m:t>=0.29</m:t>
                    </m:r>
                  </m:oMath>
                </a14:m>
                <a:endParaRPr lang="es-EC" sz="1600" dirty="0"/>
              </a:p>
              <a:p>
                <a:pPr marL="285750" lvl="0" indent="-285750">
                  <a:buFont typeface="Wingdings" panose="05000000000000000000" pitchFamily="2" charset="2"/>
                  <a:buChar char="§"/>
                </a:pPr>
                <a:r>
                  <a:rPr lang="es-MX" sz="1600" dirty="0"/>
                  <a:t>Dimensiones: </a:t>
                </a:r>
              </a:p>
              <a:p>
                <a:pPr lvl="1"/>
                <a:r>
                  <a:rPr lang="es-MX" sz="1600" dirty="0"/>
                  <a:t>Longitud de las columnas: </a:t>
                </a:r>
                <a14:m>
                  <m:oMath xmlns:m="http://schemas.openxmlformats.org/officeDocument/2006/math">
                    <m:r>
                      <a:rPr lang="es-MX" sz="1600" i="1">
                        <a:latin typeface="Cambria Math" panose="02040503050406030204" pitchFamily="18" charset="0"/>
                      </a:rPr>
                      <m:t>43.1 </m:t>
                    </m:r>
                    <m:r>
                      <a:rPr lang="es-MX" sz="1600" i="1">
                        <a:latin typeface="Cambria Math" panose="02040503050406030204" pitchFamily="18" charset="0"/>
                      </a:rPr>
                      <m:t>𝑐𝑚</m:t>
                    </m:r>
                  </m:oMath>
                </a14:m>
                <a:endParaRPr lang="es-EC" sz="1600" dirty="0"/>
              </a:p>
              <a:p>
                <a:pPr lvl="1"/>
                <a:r>
                  <a:rPr lang="es-MX" sz="1600" dirty="0"/>
                  <a:t>Longitud de la viga: </a:t>
                </a:r>
                <a14:m>
                  <m:oMath xmlns:m="http://schemas.openxmlformats.org/officeDocument/2006/math">
                    <m:r>
                      <a:rPr lang="es-MX" sz="1600" i="1">
                        <a:latin typeface="Cambria Math" panose="02040503050406030204" pitchFamily="18" charset="0"/>
                      </a:rPr>
                      <m:t>22 </m:t>
                    </m:r>
                    <m:r>
                      <a:rPr lang="es-MX" sz="1600" i="1">
                        <a:latin typeface="Cambria Math" panose="02040503050406030204" pitchFamily="18" charset="0"/>
                      </a:rPr>
                      <m:t>𝑐𝑚</m:t>
                    </m:r>
                  </m:oMath>
                </a14:m>
                <a:endParaRPr lang="es-EC" sz="1600" dirty="0"/>
              </a:p>
              <a:p>
                <a:pPr lvl="1"/>
                <a:r>
                  <a:rPr lang="es-MX" sz="1600" dirty="0"/>
                  <a:t>Área transversal de cada elemento: </a:t>
                </a:r>
                <a14:m>
                  <m:oMath xmlns:m="http://schemas.openxmlformats.org/officeDocument/2006/math">
                    <m:r>
                      <a:rPr lang="es-MX" sz="1600" i="1">
                        <a:latin typeface="Cambria Math" panose="02040503050406030204" pitchFamily="18" charset="0"/>
                      </a:rPr>
                      <m:t>33.5 </m:t>
                    </m:r>
                    <m:r>
                      <a:rPr lang="es-MX" sz="1600" i="1">
                        <a:latin typeface="Cambria Math" panose="02040503050406030204" pitchFamily="18" charset="0"/>
                      </a:rPr>
                      <m:t>𝑚𝑚</m:t>
                    </m:r>
                    <m:r>
                      <a:rPr lang="es-MX" sz="1600" i="1">
                        <a:latin typeface="Cambria Math" panose="02040503050406030204" pitchFamily="18" charset="0"/>
                      </a:rPr>
                      <m:t> </m:t>
                    </m:r>
                    <m:r>
                      <a:rPr lang="es-MX" sz="1600" i="1">
                        <a:latin typeface="Cambria Math" panose="02040503050406030204" pitchFamily="18" charset="0"/>
                      </a:rPr>
                      <m:t>𝑥</m:t>
                    </m:r>
                    <m:r>
                      <a:rPr lang="es-MX" sz="1600" i="1">
                        <a:latin typeface="Cambria Math" panose="02040503050406030204" pitchFamily="18" charset="0"/>
                      </a:rPr>
                      <m:t> 0.9 </m:t>
                    </m:r>
                    <m:r>
                      <a:rPr lang="es-MX" sz="1600" i="1">
                        <a:latin typeface="Cambria Math" panose="02040503050406030204" pitchFamily="18" charset="0"/>
                      </a:rPr>
                      <m:t>𝑚𝑚</m:t>
                    </m:r>
                  </m:oMath>
                </a14:m>
                <a:endParaRPr lang="es-EC" sz="1600" dirty="0"/>
              </a:p>
            </p:txBody>
          </p:sp>
        </mc:Choice>
        <mc:Fallback xmlns="">
          <p:sp>
            <p:nvSpPr>
              <p:cNvPr id="3" name="CuadroTexto 2"/>
              <p:cNvSpPr txBox="1">
                <a:spLocks noRot="1" noChangeAspect="1" noMove="1" noResize="1" noEditPoints="1" noAdjustHandles="1" noChangeArrowheads="1" noChangeShapeType="1" noTextEdit="1"/>
              </p:cNvSpPr>
              <p:nvPr/>
            </p:nvSpPr>
            <p:spPr>
              <a:xfrm>
                <a:off x="703383" y="1701727"/>
                <a:ext cx="6594231" cy="1815882"/>
              </a:xfrm>
              <a:prstGeom prst="rect">
                <a:avLst/>
              </a:prstGeom>
              <a:blipFill>
                <a:blip r:embed="rId3"/>
                <a:stretch>
                  <a:fillRect l="-370" t="-1007" b="-3356"/>
                </a:stretch>
              </a:blipFill>
            </p:spPr>
            <p:txBody>
              <a:bodyPr/>
              <a:lstStyle/>
              <a:p>
                <a:r>
                  <a:rPr lang="es-EC">
                    <a:noFill/>
                  </a:rPr>
                  <a:t> </a:t>
                </a:r>
              </a:p>
            </p:txBody>
          </p:sp>
        </mc:Fallback>
      </mc:AlternateContent>
      <p:pic>
        <p:nvPicPr>
          <p:cNvPr id="5" name="Imagen 4"/>
          <p:cNvPicPr/>
          <p:nvPr/>
        </p:nvPicPr>
        <p:blipFill>
          <a:blip r:embed="rId4"/>
          <a:stretch>
            <a:fillRect/>
          </a:stretch>
        </p:blipFill>
        <p:spPr>
          <a:xfrm>
            <a:off x="7028995" y="1250698"/>
            <a:ext cx="1557863" cy="2128864"/>
          </a:xfrm>
          <a:prstGeom prst="rect">
            <a:avLst/>
          </a:prstGeom>
        </p:spPr>
      </p:pic>
      <p:pic>
        <p:nvPicPr>
          <p:cNvPr id="6" name="Imagen 5"/>
          <p:cNvPicPr/>
          <p:nvPr/>
        </p:nvPicPr>
        <p:blipFill>
          <a:blip r:embed="rId5"/>
          <a:stretch>
            <a:fillRect/>
          </a:stretch>
        </p:blipFill>
        <p:spPr>
          <a:xfrm>
            <a:off x="8787029" y="1827450"/>
            <a:ext cx="2202180" cy="975360"/>
          </a:xfrm>
          <a:prstGeom prst="rect">
            <a:avLst/>
          </a:prstGeom>
        </p:spPr>
      </p:pic>
      <p:sp>
        <p:nvSpPr>
          <p:cNvPr id="7" name="CuadroTexto 6"/>
          <p:cNvSpPr txBox="1"/>
          <p:nvPr/>
        </p:nvSpPr>
        <p:spPr>
          <a:xfrm>
            <a:off x="526738" y="3599306"/>
            <a:ext cx="2990982"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MX" dirty="0"/>
              <a:t>Discretización del pórtico</a:t>
            </a:r>
            <a:endParaRPr lang="es-EC" dirty="0"/>
          </a:p>
        </p:txBody>
      </p:sp>
      <p:pic>
        <p:nvPicPr>
          <p:cNvPr id="8" name="Imagen 7"/>
          <p:cNvPicPr/>
          <p:nvPr/>
        </p:nvPicPr>
        <p:blipFill>
          <a:blip r:embed="rId6">
            <a:extLst>
              <a:ext uri="{28A0092B-C50C-407E-A947-70E740481C1C}">
                <a14:useLocalDpi xmlns:a14="http://schemas.microsoft.com/office/drawing/2010/main" val="0"/>
              </a:ext>
            </a:extLst>
          </a:blip>
          <a:srcRect/>
          <a:stretch>
            <a:fillRect/>
          </a:stretch>
        </p:blipFill>
        <p:spPr bwMode="auto">
          <a:xfrm>
            <a:off x="3455374" y="4064673"/>
            <a:ext cx="2052193" cy="2597053"/>
          </a:xfrm>
          <a:prstGeom prst="rect">
            <a:avLst/>
          </a:prstGeom>
          <a:noFill/>
          <a:ln>
            <a:solidFill>
              <a:schemeClr val="tx1"/>
            </a:solidFill>
          </a:ln>
        </p:spPr>
      </p:pic>
      <p:pic>
        <p:nvPicPr>
          <p:cNvPr id="9" name="Imagen 8"/>
          <p:cNvPicPr/>
          <p:nvPr/>
        </p:nvPicPr>
        <p:blipFill>
          <a:blip r:embed="rId7">
            <a:extLst>
              <a:ext uri="{28A0092B-C50C-407E-A947-70E740481C1C}">
                <a14:useLocalDpi xmlns:a14="http://schemas.microsoft.com/office/drawing/2010/main" val="0"/>
              </a:ext>
            </a:extLst>
          </a:blip>
          <a:srcRect/>
          <a:stretch>
            <a:fillRect/>
          </a:stretch>
        </p:blipFill>
        <p:spPr bwMode="auto">
          <a:xfrm>
            <a:off x="8735316" y="4064673"/>
            <a:ext cx="2045970" cy="2605943"/>
          </a:xfrm>
          <a:prstGeom prst="rect">
            <a:avLst/>
          </a:prstGeom>
          <a:noFill/>
          <a:ln>
            <a:solidFill>
              <a:schemeClr val="tx1"/>
            </a:solidFill>
          </a:ln>
        </p:spPr>
      </p:pic>
      <p:sp>
        <p:nvSpPr>
          <p:cNvPr id="10" name="CuadroTexto 9"/>
          <p:cNvSpPr txBox="1"/>
          <p:nvPr/>
        </p:nvSpPr>
        <p:spPr>
          <a:xfrm>
            <a:off x="703383" y="4839980"/>
            <a:ext cx="2637693" cy="523220"/>
          </a:xfrm>
          <a:prstGeom prst="rect">
            <a:avLst/>
          </a:prstGeom>
          <a:noFill/>
        </p:spPr>
        <p:txBody>
          <a:bodyPr wrap="square" rtlCol="0">
            <a:spAutoFit/>
          </a:bodyPr>
          <a:lstStyle/>
          <a:p>
            <a:pPr algn="ctr"/>
            <a:r>
              <a:rPr lang="es-MX" sz="1400" dirty="0"/>
              <a:t>Esquema de discretización Pórtico sin amortiguamiento </a:t>
            </a:r>
            <a:endParaRPr lang="es-EC" sz="1400" dirty="0"/>
          </a:p>
        </p:txBody>
      </p:sp>
      <p:sp>
        <p:nvSpPr>
          <p:cNvPr id="11" name="CuadroTexto 10"/>
          <p:cNvSpPr txBox="1"/>
          <p:nvPr/>
        </p:nvSpPr>
        <p:spPr>
          <a:xfrm>
            <a:off x="5992116" y="4839980"/>
            <a:ext cx="2743200" cy="523220"/>
          </a:xfrm>
          <a:prstGeom prst="rect">
            <a:avLst/>
          </a:prstGeom>
          <a:noFill/>
        </p:spPr>
        <p:txBody>
          <a:bodyPr wrap="square" rtlCol="0">
            <a:spAutoFit/>
          </a:bodyPr>
          <a:lstStyle/>
          <a:p>
            <a:pPr algn="ctr"/>
            <a:r>
              <a:rPr lang="es-MX" sz="1400" dirty="0"/>
              <a:t>Esquema de discretización Pórtico con amortiguamiento</a:t>
            </a:r>
            <a:endParaRPr lang="es-EC" sz="1400" dirty="0"/>
          </a:p>
        </p:txBody>
      </p:sp>
      <p:sp>
        <p:nvSpPr>
          <p:cNvPr id="12" name="CuadroTexto 11"/>
          <p:cNvSpPr txBox="1"/>
          <p:nvPr/>
        </p:nvSpPr>
        <p:spPr>
          <a:xfrm>
            <a:off x="6436326" y="3358552"/>
            <a:ext cx="2743200" cy="307777"/>
          </a:xfrm>
          <a:prstGeom prst="rect">
            <a:avLst/>
          </a:prstGeom>
          <a:noFill/>
        </p:spPr>
        <p:txBody>
          <a:bodyPr wrap="square" rtlCol="0">
            <a:spAutoFit/>
          </a:bodyPr>
          <a:lstStyle/>
          <a:p>
            <a:pPr algn="ctr"/>
            <a:r>
              <a:rPr lang="es-MX" sz="1400" dirty="0"/>
              <a:t>Dimensiones</a:t>
            </a:r>
            <a:endParaRPr lang="es-EC" sz="1400" dirty="0"/>
          </a:p>
        </p:txBody>
      </p:sp>
      <p:sp>
        <p:nvSpPr>
          <p:cNvPr id="13" name="CuadroTexto 12"/>
          <p:cNvSpPr txBox="1"/>
          <p:nvPr/>
        </p:nvSpPr>
        <p:spPr>
          <a:xfrm>
            <a:off x="8586858" y="2802810"/>
            <a:ext cx="2743200" cy="307777"/>
          </a:xfrm>
          <a:prstGeom prst="rect">
            <a:avLst/>
          </a:prstGeom>
          <a:noFill/>
        </p:spPr>
        <p:txBody>
          <a:bodyPr wrap="square" rtlCol="0">
            <a:spAutoFit/>
          </a:bodyPr>
          <a:lstStyle/>
          <a:p>
            <a:pPr algn="ctr"/>
            <a:r>
              <a:rPr lang="es-MX" sz="1400" dirty="0"/>
              <a:t>Área transversal</a:t>
            </a:r>
            <a:endParaRPr lang="es-EC" sz="1400" dirty="0"/>
          </a:p>
        </p:txBody>
      </p:sp>
      <p:sp>
        <p:nvSpPr>
          <p:cNvPr id="14" name="Rectángulo: esquinas redondeadas 13"/>
          <p:cNvSpPr/>
          <p:nvPr/>
        </p:nvSpPr>
        <p:spPr>
          <a:xfrm>
            <a:off x="7728439" y="232165"/>
            <a:ext cx="3279530" cy="760595"/>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b="1" dirty="0"/>
              <a:t>MODELAMIENTO MATEMÁTICO</a:t>
            </a:r>
            <a:endParaRPr lang="es-EC" b="1" dirty="0"/>
          </a:p>
        </p:txBody>
      </p:sp>
    </p:spTree>
    <p:extLst>
      <p:ext uri="{BB962C8B-B14F-4D97-AF65-F5344CB8AC3E}">
        <p14:creationId xmlns:p14="http://schemas.microsoft.com/office/powerpoint/2010/main" val="3747977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495167" y="1076617"/>
            <a:ext cx="4296642"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MX" dirty="0"/>
              <a:t>Obtención de las matrices por el MEF</a:t>
            </a:r>
            <a:endParaRPr lang="es-EC" dirty="0"/>
          </a:p>
        </p:txBody>
      </p:sp>
      <p:sp>
        <p:nvSpPr>
          <p:cNvPr id="3" name="CuadroTexto 2"/>
          <p:cNvSpPr txBox="1"/>
          <p:nvPr/>
        </p:nvSpPr>
        <p:spPr>
          <a:xfrm>
            <a:off x="1160270" y="1529806"/>
            <a:ext cx="3505560" cy="369332"/>
          </a:xfrm>
          <a:prstGeom prst="rect">
            <a:avLst/>
          </a:prstGeom>
          <a:noFill/>
        </p:spPr>
        <p:txBody>
          <a:bodyPr wrap="square" rtlCol="0">
            <a:spAutoFit/>
          </a:bodyPr>
          <a:lstStyle/>
          <a:p>
            <a:r>
              <a:rPr lang="es-MX" dirty="0"/>
              <a:t>Software matemático </a:t>
            </a:r>
            <a:r>
              <a:rPr lang="es-MX" dirty="0" err="1"/>
              <a:t>MathCad</a:t>
            </a:r>
            <a:endParaRPr lang="es-EC" dirty="0"/>
          </a:p>
        </p:txBody>
      </p:sp>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688010" y="2759443"/>
            <a:ext cx="4450080" cy="1516380"/>
          </a:xfrm>
          <a:prstGeom prst="rect">
            <a:avLst/>
          </a:prstGeom>
          <a:noFill/>
          <a:ln>
            <a:noFill/>
          </a:ln>
        </p:spPr>
      </p:pic>
      <p:pic>
        <p:nvPicPr>
          <p:cNvPr id="6" name="Imagen 5"/>
          <p:cNvPicPr/>
          <p:nvPr/>
        </p:nvPicPr>
        <p:blipFill>
          <a:blip r:embed="rId4">
            <a:extLst>
              <a:ext uri="{28A0092B-C50C-407E-A947-70E740481C1C}">
                <a14:useLocalDpi xmlns:a14="http://schemas.microsoft.com/office/drawing/2010/main" val="0"/>
              </a:ext>
            </a:extLst>
          </a:blip>
          <a:srcRect/>
          <a:stretch>
            <a:fillRect/>
          </a:stretch>
        </p:blipFill>
        <p:spPr bwMode="auto">
          <a:xfrm>
            <a:off x="5937379" y="290390"/>
            <a:ext cx="5135880" cy="1668780"/>
          </a:xfrm>
          <a:prstGeom prst="rect">
            <a:avLst/>
          </a:prstGeom>
          <a:noFill/>
          <a:ln>
            <a:noFill/>
          </a:ln>
        </p:spPr>
      </p:pic>
      <p:pic>
        <p:nvPicPr>
          <p:cNvPr id="7" name="Imagen 6"/>
          <p:cNvPicPr/>
          <p:nvPr/>
        </p:nvPicPr>
        <p:blipFill>
          <a:blip r:embed="rId5">
            <a:extLst>
              <a:ext uri="{28A0092B-C50C-407E-A947-70E740481C1C}">
                <a14:useLocalDpi xmlns:a14="http://schemas.microsoft.com/office/drawing/2010/main" val="0"/>
              </a:ext>
            </a:extLst>
          </a:blip>
          <a:srcRect/>
          <a:stretch>
            <a:fillRect/>
          </a:stretch>
        </p:blipFill>
        <p:spPr bwMode="auto">
          <a:xfrm>
            <a:off x="5937379" y="2230263"/>
            <a:ext cx="4450080" cy="1516380"/>
          </a:xfrm>
          <a:prstGeom prst="rect">
            <a:avLst/>
          </a:prstGeom>
          <a:noFill/>
          <a:ln>
            <a:noFill/>
          </a:ln>
        </p:spPr>
      </p:pic>
      <p:pic>
        <p:nvPicPr>
          <p:cNvPr id="8" name="Imagen 7"/>
          <p:cNvPicPr/>
          <p:nvPr/>
        </p:nvPicPr>
        <p:blipFill>
          <a:blip r:embed="rId6">
            <a:extLst>
              <a:ext uri="{28A0092B-C50C-407E-A947-70E740481C1C}">
                <a14:useLocalDpi xmlns:a14="http://schemas.microsoft.com/office/drawing/2010/main" val="0"/>
              </a:ext>
            </a:extLst>
          </a:blip>
          <a:srcRect/>
          <a:stretch>
            <a:fillRect/>
          </a:stretch>
        </p:blipFill>
        <p:spPr bwMode="auto">
          <a:xfrm>
            <a:off x="688010" y="4790228"/>
            <a:ext cx="4556760" cy="1546860"/>
          </a:xfrm>
          <a:prstGeom prst="rect">
            <a:avLst/>
          </a:prstGeom>
          <a:noFill/>
          <a:ln>
            <a:noFill/>
          </a:ln>
        </p:spPr>
      </p:pic>
      <p:sp>
        <p:nvSpPr>
          <p:cNvPr id="10" name="CuadroTexto 9"/>
          <p:cNvSpPr txBox="1"/>
          <p:nvPr/>
        </p:nvSpPr>
        <p:spPr>
          <a:xfrm>
            <a:off x="495167" y="2060372"/>
            <a:ext cx="235354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C" dirty="0"/>
              <a:t>MATRIZ DE MASA</a:t>
            </a:r>
          </a:p>
        </p:txBody>
      </p:sp>
      <p:sp>
        <p:nvSpPr>
          <p:cNvPr id="11" name="CuadroTexto 10"/>
          <p:cNvSpPr txBox="1"/>
          <p:nvPr/>
        </p:nvSpPr>
        <p:spPr>
          <a:xfrm>
            <a:off x="6365629" y="4017736"/>
            <a:ext cx="4413739" cy="369332"/>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s-EC" dirty="0"/>
              <a:t>Matriz de masa consistente del pórtico</a:t>
            </a:r>
          </a:p>
        </p:txBody>
      </p:sp>
      <p:pic>
        <p:nvPicPr>
          <p:cNvPr id="12" name="Imagen 11"/>
          <p:cNvPicPr/>
          <p:nvPr/>
        </p:nvPicPr>
        <p:blipFill>
          <a:blip r:embed="rId7">
            <a:extLst>
              <a:ext uri="{28A0092B-C50C-407E-A947-70E740481C1C}">
                <a14:useLocalDpi xmlns:a14="http://schemas.microsoft.com/office/drawing/2010/main" val="0"/>
              </a:ext>
            </a:extLst>
          </a:blip>
          <a:srcRect/>
          <a:stretch>
            <a:fillRect/>
          </a:stretch>
        </p:blipFill>
        <p:spPr bwMode="auto">
          <a:xfrm>
            <a:off x="5639680" y="4613592"/>
            <a:ext cx="5556672" cy="1900132"/>
          </a:xfrm>
          <a:prstGeom prst="rect">
            <a:avLst/>
          </a:prstGeom>
          <a:noFill/>
          <a:ln w="12700">
            <a:solidFill>
              <a:schemeClr val="tx1"/>
            </a:solidFill>
          </a:ln>
        </p:spPr>
      </p:pic>
    </p:spTree>
    <p:extLst>
      <p:ext uri="{BB962C8B-B14F-4D97-AF65-F5344CB8AC3E}">
        <p14:creationId xmlns:p14="http://schemas.microsoft.com/office/powerpoint/2010/main" val="4207677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4668716" y="182870"/>
            <a:ext cx="2866291" cy="369332"/>
          </a:xfrm>
          <a:prstGeom prst="rect">
            <a:avLst/>
          </a:prstGeom>
          <a:noFill/>
        </p:spPr>
        <p:txBody>
          <a:bodyPr wrap="square" rtlCol="0">
            <a:spAutoFit/>
          </a:bodyPr>
          <a:lstStyle/>
          <a:p>
            <a:endParaRPr lang="es-EC" dirty="0"/>
          </a:p>
        </p:txBody>
      </p:sp>
      <p:graphicFrame>
        <p:nvGraphicFramePr>
          <p:cNvPr id="6" name="Diagrama 5"/>
          <p:cNvGraphicFramePr/>
          <p:nvPr>
            <p:extLst>
              <p:ext uri="{D42A27DB-BD31-4B8C-83A1-F6EECF244321}">
                <p14:modId xmlns:p14="http://schemas.microsoft.com/office/powerpoint/2010/main" val="4194167923"/>
              </p:ext>
            </p:extLst>
          </p:nvPr>
        </p:nvGraphicFramePr>
        <p:xfrm>
          <a:off x="464392" y="1691606"/>
          <a:ext cx="8160863" cy="4401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ángulo: esquinas redondeadas 1"/>
          <p:cNvSpPr/>
          <p:nvPr/>
        </p:nvSpPr>
        <p:spPr>
          <a:xfrm>
            <a:off x="7728439" y="232167"/>
            <a:ext cx="3279530" cy="56270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C" b="1" dirty="0"/>
              <a:t>ANTECEDENTES</a:t>
            </a:r>
          </a:p>
        </p:txBody>
      </p:sp>
      <p:pic>
        <p:nvPicPr>
          <p:cNvPr id="1026" name="Picture 2" descr="Resultado de imagen para estudio de estructura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73835" y="1283680"/>
            <a:ext cx="2305361" cy="2285997"/>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9134760" y="6349159"/>
            <a:ext cx="1665959" cy="307777"/>
          </a:xfrm>
          <a:prstGeom prst="rect">
            <a:avLst/>
          </a:prstGeom>
          <a:noFill/>
        </p:spPr>
        <p:txBody>
          <a:bodyPr wrap="square" rtlCol="0">
            <a:spAutoFit/>
          </a:bodyPr>
          <a:lstStyle/>
          <a:p>
            <a:pPr lvl="0"/>
            <a:r>
              <a:rPr lang="es-ES" sz="1400" dirty="0"/>
              <a:t>Richard </a:t>
            </a:r>
            <a:r>
              <a:rPr lang="es-ES" sz="1400" dirty="0" err="1"/>
              <a:t>Courant</a:t>
            </a:r>
            <a:r>
              <a:rPr lang="es-ES" sz="1400" dirty="0"/>
              <a:t> </a:t>
            </a:r>
          </a:p>
        </p:txBody>
      </p:sp>
      <p:pic>
        <p:nvPicPr>
          <p:cNvPr id="1030" name="Picture 6" descr="Resultado de imagen para richard coura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52306" y="3892338"/>
            <a:ext cx="1748413" cy="2456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82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495167" y="1076617"/>
            <a:ext cx="4182342"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MX" dirty="0"/>
              <a:t>Obtención de las matrices por el MEF</a:t>
            </a:r>
            <a:endParaRPr lang="es-EC" dirty="0"/>
          </a:p>
        </p:txBody>
      </p:sp>
      <p:sp>
        <p:nvSpPr>
          <p:cNvPr id="10" name="CuadroTexto 9"/>
          <p:cNvSpPr txBox="1"/>
          <p:nvPr/>
        </p:nvSpPr>
        <p:spPr>
          <a:xfrm>
            <a:off x="495167" y="1858722"/>
            <a:ext cx="265248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C" dirty="0"/>
              <a:t>MATRIZ DE RIGIDEZ</a:t>
            </a:r>
          </a:p>
        </p:txBody>
      </p:sp>
      <p:sp>
        <p:nvSpPr>
          <p:cNvPr id="11" name="CuadroTexto 10"/>
          <p:cNvSpPr txBox="1"/>
          <p:nvPr/>
        </p:nvSpPr>
        <p:spPr>
          <a:xfrm>
            <a:off x="6884376" y="4235901"/>
            <a:ext cx="3232639" cy="369332"/>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s-EC" dirty="0"/>
              <a:t>Matriz de rigidez del pórtico</a:t>
            </a:r>
          </a:p>
        </p:txBody>
      </p:sp>
      <p:pic>
        <p:nvPicPr>
          <p:cNvPr id="13" name="Imagen 12"/>
          <p:cNvPicPr/>
          <p:nvPr/>
        </p:nvPicPr>
        <p:blipFill>
          <a:blip r:embed="rId3">
            <a:extLst>
              <a:ext uri="{28A0092B-C50C-407E-A947-70E740481C1C}">
                <a14:useLocalDpi xmlns:a14="http://schemas.microsoft.com/office/drawing/2010/main" val="0"/>
              </a:ext>
            </a:extLst>
          </a:blip>
          <a:srcRect/>
          <a:stretch>
            <a:fillRect/>
          </a:stretch>
        </p:blipFill>
        <p:spPr bwMode="auto">
          <a:xfrm>
            <a:off x="555088" y="2640827"/>
            <a:ext cx="3947160" cy="1211580"/>
          </a:xfrm>
          <a:prstGeom prst="rect">
            <a:avLst/>
          </a:prstGeom>
          <a:noFill/>
          <a:ln>
            <a:noFill/>
          </a:ln>
        </p:spPr>
      </p:pic>
      <p:pic>
        <p:nvPicPr>
          <p:cNvPr id="14" name="Imagen 13"/>
          <p:cNvPicPr/>
          <p:nvPr/>
        </p:nvPicPr>
        <p:blipFill>
          <a:blip r:embed="rId4">
            <a:extLst>
              <a:ext uri="{28A0092B-C50C-407E-A947-70E740481C1C}">
                <a14:useLocalDpi xmlns:a14="http://schemas.microsoft.com/office/drawing/2010/main" val="0"/>
              </a:ext>
            </a:extLst>
          </a:blip>
          <a:srcRect/>
          <a:stretch>
            <a:fillRect/>
          </a:stretch>
        </p:blipFill>
        <p:spPr bwMode="auto">
          <a:xfrm>
            <a:off x="6469966" y="740955"/>
            <a:ext cx="4061460" cy="1211580"/>
          </a:xfrm>
          <a:prstGeom prst="rect">
            <a:avLst/>
          </a:prstGeom>
          <a:noFill/>
          <a:ln>
            <a:noFill/>
          </a:ln>
        </p:spPr>
      </p:pic>
      <p:pic>
        <p:nvPicPr>
          <p:cNvPr id="15" name="Imagen 14"/>
          <p:cNvPicPr/>
          <p:nvPr/>
        </p:nvPicPr>
        <p:blipFill>
          <a:blip r:embed="rId5">
            <a:extLst>
              <a:ext uri="{28A0092B-C50C-407E-A947-70E740481C1C}">
                <a14:useLocalDpi xmlns:a14="http://schemas.microsoft.com/office/drawing/2010/main" val="0"/>
              </a:ext>
            </a:extLst>
          </a:blip>
          <a:srcRect/>
          <a:stretch>
            <a:fillRect/>
          </a:stretch>
        </p:blipFill>
        <p:spPr bwMode="auto">
          <a:xfrm>
            <a:off x="6469966" y="2340570"/>
            <a:ext cx="3947160" cy="1211580"/>
          </a:xfrm>
          <a:prstGeom prst="rect">
            <a:avLst/>
          </a:prstGeom>
          <a:noFill/>
          <a:ln>
            <a:noFill/>
          </a:ln>
        </p:spPr>
      </p:pic>
      <p:pic>
        <p:nvPicPr>
          <p:cNvPr id="16" name="Imagen 15"/>
          <p:cNvPicPr/>
          <p:nvPr/>
        </p:nvPicPr>
        <p:blipFill>
          <a:blip r:embed="rId6">
            <a:extLst>
              <a:ext uri="{28A0092B-C50C-407E-A947-70E740481C1C}">
                <a14:useLocalDpi xmlns:a14="http://schemas.microsoft.com/office/drawing/2010/main" val="0"/>
              </a:ext>
            </a:extLst>
          </a:blip>
          <a:srcRect/>
          <a:stretch>
            <a:fillRect/>
          </a:stretch>
        </p:blipFill>
        <p:spPr bwMode="auto">
          <a:xfrm>
            <a:off x="555088" y="4605233"/>
            <a:ext cx="4419600" cy="1546860"/>
          </a:xfrm>
          <a:prstGeom prst="rect">
            <a:avLst/>
          </a:prstGeom>
          <a:noFill/>
          <a:ln>
            <a:noFill/>
          </a:ln>
        </p:spPr>
      </p:pic>
      <p:pic>
        <p:nvPicPr>
          <p:cNvPr id="17" name="Imagen 16"/>
          <p:cNvPicPr/>
          <p:nvPr/>
        </p:nvPicPr>
        <p:blipFill>
          <a:blip r:embed="rId7">
            <a:extLst>
              <a:ext uri="{28A0092B-C50C-407E-A947-70E740481C1C}">
                <a14:useLocalDpi xmlns:a14="http://schemas.microsoft.com/office/drawing/2010/main" val="0"/>
              </a:ext>
            </a:extLst>
          </a:blip>
          <a:srcRect/>
          <a:stretch>
            <a:fillRect/>
          </a:stretch>
        </p:blipFill>
        <p:spPr bwMode="auto">
          <a:xfrm>
            <a:off x="5596938" y="4845441"/>
            <a:ext cx="5560500" cy="1440180"/>
          </a:xfrm>
          <a:prstGeom prst="rect">
            <a:avLst/>
          </a:prstGeom>
          <a:noFill/>
          <a:ln w="12700">
            <a:solidFill>
              <a:schemeClr val="tx1"/>
            </a:solidFill>
          </a:ln>
        </p:spPr>
      </p:pic>
    </p:spTree>
    <p:extLst>
      <p:ext uri="{BB962C8B-B14F-4D97-AF65-F5344CB8AC3E}">
        <p14:creationId xmlns:p14="http://schemas.microsoft.com/office/powerpoint/2010/main" val="4264780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495166" y="1076617"/>
            <a:ext cx="4227589"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MX" dirty="0"/>
              <a:t>Obtención de las matrices por el MEF</a:t>
            </a:r>
            <a:endParaRPr lang="es-EC" dirty="0"/>
          </a:p>
        </p:txBody>
      </p:sp>
      <p:sp>
        <p:nvSpPr>
          <p:cNvPr id="10" name="CuadroTexto 9"/>
          <p:cNvSpPr txBox="1"/>
          <p:nvPr/>
        </p:nvSpPr>
        <p:spPr>
          <a:xfrm>
            <a:off x="495166" y="1603738"/>
            <a:ext cx="412079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C" dirty="0"/>
              <a:t>MATRIZ DE AMORTIGUAMIENTO</a:t>
            </a:r>
          </a:p>
        </p:txBody>
      </p:sp>
      <p:sp>
        <p:nvSpPr>
          <p:cNvPr id="11" name="CuadroTexto 10"/>
          <p:cNvSpPr txBox="1"/>
          <p:nvPr/>
        </p:nvSpPr>
        <p:spPr>
          <a:xfrm>
            <a:off x="1630834" y="4784265"/>
            <a:ext cx="4374308" cy="369332"/>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s-EC" dirty="0"/>
              <a:t>Matriz de amortiguamiento del pórtico</a:t>
            </a:r>
          </a:p>
        </p:txBody>
      </p:sp>
      <p:pic>
        <p:nvPicPr>
          <p:cNvPr id="12" name="Imagen 11"/>
          <p:cNvPicPr/>
          <p:nvPr/>
        </p:nvPicPr>
        <p:blipFill>
          <a:blip r:embed="rId3">
            <a:extLst>
              <a:ext uri="{28A0092B-C50C-407E-A947-70E740481C1C}">
                <a14:useLocalDpi xmlns:a14="http://schemas.microsoft.com/office/drawing/2010/main" val="0"/>
              </a:ext>
            </a:extLst>
          </a:blip>
          <a:srcRect/>
          <a:stretch>
            <a:fillRect/>
          </a:stretch>
        </p:blipFill>
        <p:spPr bwMode="auto">
          <a:xfrm>
            <a:off x="611140" y="2564465"/>
            <a:ext cx="2921979" cy="1759756"/>
          </a:xfrm>
          <a:prstGeom prst="rect">
            <a:avLst/>
          </a:prstGeom>
          <a:noFill/>
          <a:ln>
            <a:noFill/>
          </a:ln>
        </p:spPr>
      </p:pic>
      <p:pic>
        <p:nvPicPr>
          <p:cNvPr id="18" name="Imagen 17"/>
          <p:cNvPicPr/>
          <p:nvPr/>
        </p:nvPicPr>
        <p:blipFill>
          <a:blip r:embed="rId4">
            <a:extLst>
              <a:ext uri="{28A0092B-C50C-407E-A947-70E740481C1C}">
                <a14:useLocalDpi xmlns:a14="http://schemas.microsoft.com/office/drawing/2010/main" val="0"/>
              </a:ext>
            </a:extLst>
          </a:blip>
          <a:srcRect/>
          <a:stretch>
            <a:fillRect/>
          </a:stretch>
        </p:blipFill>
        <p:spPr bwMode="auto">
          <a:xfrm>
            <a:off x="3694960" y="2209903"/>
            <a:ext cx="2613660" cy="2468880"/>
          </a:xfrm>
          <a:prstGeom prst="rect">
            <a:avLst/>
          </a:prstGeom>
          <a:noFill/>
          <a:ln>
            <a:noFill/>
          </a:ln>
        </p:spPr>
      </p:pic>
      <p:pic>
        <p:nvPicPr>
          <p:cNvPr id="19" name="Imagen 18"/>
          <p:cNvPicPr/>
          <p:nvPr/>
        </p:nvPicPr>
        <p:blipFill>
          <a:blip r:embed="rId5">
            <a:extLst>
              <a:ext uri="{28A0092B-C50C-407E-A947-70E740481C1C}">
                <a14:useLocalDpi xmlns:a14="http://schemas.microsoft.com/office/drawing/2010/main" val="0"/>
              </a:ext>
            </a:extLst>
          </a:blip>
          <a:srcRect/>
          <a:stretch>
            <a:fillRect/>
          </a:stretch>
        </p:blipFill>
        <p:spPr bwMode="auto">
          <a:xfrm>
            <a:off x="2875191" y="5270178"/>
            <a:ext cx="1639537" cy="1441060"/>
          </a:xfrm>
          <a:prstGeom prst="rect">
            <a:avLst/>
          </a:prstGeom>
          <a:noFill/>
          <a:ln w="12700">
            <a:solidFill>
              <a:schemeClr val="tx1"/>
            </a:solidFill>
          </a:ln>
        </p:spPr>
      </p:pic>
      <p:pic>
        <p:nvPicPr>
          <p:cNvPr id="20" name="Imagen 19"/>
          <p:cNvPicPr/>
          <p:nvPr/>
        </p:nvPicPr>
        <p:blipFill>
          <a:blip r:embed="rId6">
            <a:extLst>
              <a:ext uri="{28A0092B-C50C-407E-A947-70E740481C1C}">
                <a14:useLocalDpi xmlns:a14="http://schemas.microsoft.com/office/drawing/2010/main" val="0"/>
              </a:ext>
            </a:extLst>
          </a:blip>
          <a:srcRect/>
          <a:stretch>
            <a:fillRect/>
          </a:stretch>
        </p:blipFill>
        <p:spPr bwMode="auto">
          <a:xfrm>
            <a:off x="4933362" y="1683510"/>
            <a:ext cx="761414" cy="289560"/>
          </a:xfrm>
          <a:prstGeom prst="rect">
            <a:avLst/>
          </a:prstGeom>
          <a:noFill/>
          <a:ln>
            <a:noFill/>
          </a:ln>
        </p:spPr>
      </p:pic>
      <p:pic>
        <p:nvPicPr>
          <p:cNvPr id="21" name="Imagen 20"/>
          <p:cNvPicPr/>
          <p:nvPr/>
        </p:nvPicPr>
        <p:blipFill>
          <a:blip r:embed="rId7">
            <a:extLst>
              <a:ext uri="{28A0092B-C50C-407E-A947-70E740481C1C}">
                <a14:useLocalDpi xmlns:a14="http://schemas.microsoft.com/office/drawing/2010/main" val="0"/>
              </a:ext>
            </a:extLst>
          </a:blip>
          <a:srcRect/>
          <a:stretch>
            <a:fillRect/>
          </a:stretch>
        </p:blipFill>
        <p:spPr bwMode="auto">
          <a:xfrm>
            <a:off x="5717700" y="1661164"/>
            <a:ext cx="345473" cy="369332"/>
          </a:xfrm>
          <a:prstGeom prst="rect">
            <a:avLst/>
          </a:prstGeom>
          <a:noFill/>
          <a:ln>
            <a:noFill/>
          </a:ln>
        </p:spPr>
      </p:pic>
      <mc:AlternateContent xmlns:mc="http://schemas.openxmlformats.org/markup-compatibility/2006" xmlns:a14="http://schemas.microsoft.com/office/drawing/2010/main">
        <mc:Choice Requires="a14">
          <p:sp>
            <p:nvSpPr>
              <p:cNvPr id="3" name="Rectángulo 2"/>
              <p:cNvSpPr/>
              <p:nvPr/>
            </p:nvSpPr>
            <p:spPr>
              <a:xfrm>
                <a:off x="7493198" y="3765050"/>
                <a:ext cx="3571234" cy="3978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panose="02040503050406030204" pitchFamily="18" charset="0"/>
                            </a:rPr>
                          </m:ctrlPr>
                        </m:dPr>
                        <m:e>
                          <m:r>
                            <a:rPr lang="es-EC" i="1">
                              <a:latin typeface="Cambria Math" panose="02040503050406030204" pitchFamily="18" charset="0"/>
                            </a:rPr>
                            <m:t>𝑀</m:t>
                          </m:r>
                        </m:e>
                      </m:d>
                      <m:r>
                        <a:rPr lang="es-EC" i="0">
                          <a:latin typeface="Cambria Math" panose="02040503050406030204" pitchFamily="18" charset="0"/>
                        </a:rPr>
                        <m:t>{</m:t>
                      </m:r>
                      <m:acc>
                        <m:accPr>
                          <m:chr m:val="̈"/>
                          <m:ctrlPr>
                            <a:rPr lang="es-EC" i="1">
                              <a:latin typeface="Cambria Math" panose="02040503050406030204" pitchFamily="18" charset="0"/>
                            </a:rPr>
                          </m:ctrlPr>
                        </m:accPr>
                        <m:e>
                          <m:r>
                            <a:rPr lang="es-EC" i="1">
                              <a:latin typeface="Cambria Math" panose="02040503050406030204" pitchFamily="18" charset="0"/>
                            </a:rPr>
                            <m:t>𝑈</m:t>
                          </m:r>
                        </m:e>
                      </m:acc>
                      <m:r>
                        <a:rPr lang="es-EC" i="0">
                          <a:latin typeface="Cambria Math" panose="02040503050406030204" pitchFamily="18" charset="0"/>
                        </a:rPr>
                        <m:t>}+</m:t>
                      </m:r>
                      <m:d>
                        <m:dPr>
                          <m:begChr m:val="["/>
                          <m:endChr m:val="]"/>
                          <m:ctrlPr>
                            <a:rPr lang="es-EC" i="1">
                              <a:latin typeface="Cambria Math" panose="02040503050406030204" pitchFamily="18" charset="0"/>
                            </a:rPr>
                          </m:ctrlPr>
                        </m:dPr>
                        <m:e>
                          <m:r>
                            <a:rPr lang="es-EC" i="1">
                              <a:latin typeface="Cambria Math" panose="02040503050406030204" pitchFamily="18" charset="0"/>
                            </a:rPr>
                            <m:t>𝐶</m:t>
                          </m:r>
                        </m:e>
                      </m:d>
                      <m:r>
                        <a:rPr lang="es-EC" i="0">
                          <a:latin typeface="Cambria Math" panose="02040503050406030204" pitchFamily="18" charset="0"/>
                        </a:rPr>
                        <m:t>{</m:t>
                      </m:r>
                      <m:acc>
                        <m:accPr>
                          <m:chr m:val="̇"/>
                          <m:ctrlPr>
                            <a:rPr lang="es-EC" i="1">
                              <a:latin typeface="Cambria Math" panose="02040503050406030204" pitchFamily="18" charset="0"/>
                            </a:rPr>
                          </m:ctrlPr>
                        </m:accPr>
                        <m:e>
                          <m:d>
                            <m:dPr>
                              <m:begChr m:val=""/>
                              <m:endChr m:val="}"/>
                              <m:ctrlPr>
                                <a:rPr lang="es-EC" i="1">
                                  <a:latin typeface="Cambria Math" panose="02040503050406030204" pitchFamily="18" charset="0"/>
                                </a:rPr>
                              </m:ctrlPr>
                            </m:dPr>
                            <m:e>
                              <m:r>
                                <a:rPr lang="es-EC" i="1">
                                  <a:latin typeface="Cambria Math" panose="02040503050406030204" pitchFamily="18" charset="0"/>
                                </a:rPr>
                                <m:t>𝑈</m:t>
                              </m:r>
                            </m:e>
                          </m:d>
                        </m:e>
                      </m:acc>
                      <m:r>
                        <a:rPr lang="es-EC" i="0">
                          <a:latin typeface="Cambria Math" panose="02040503050406030204" pitchFamily="18" charset="0"/>
                        </a:rPr>
                        <m:t>+[</m:t>
                      </m:r>
                      <m:r>
                        <a:rPr lang="es-EC" i="1">
                          <a:latin typeface="Cambria Math" panose="02040503050406030204" pitchFamily="18" charset="0"/>
                        </a:rPr>
                        <m:t>𝐾</m:t>
                      </m:r>
                      <m:r>
                        <a:rPr lang="es-EC" i="0">
                          <a:latin typeface="Cambria Math" panose="02040503050406030204" pitchFamily="18" charset="0"/>
                        </a:rPr>
                        <m:t>]{</m:t>
                      </m:r>
                      <m:r>
                        <a:rPr lang="es-EC" i="1">
                          <a:latin typeface="Cambria Math" panose="02040503050406030204" pitchFamily="18" charset="0"/>
                        </a:rPr>
                        <m:t>𝑈</m:t>
                      </m:r>
                      <m:r>
                        <a:rPr lang="es-EC" i="0">
                          <a:latin typeface="Cambria Math" panose="02040503050406030204" pitchFamily="18" charset="0"/>
                        </a:rPr>
                        <m:t>}=</m:t>
                      </m:r>
                      <m:r>
                        <a:rPr lang="es-EC" i="1">
                          <a:latin typeface="Cambria Math" panose="02040503050406030204" pitchFamily="18" charset="0"/>
                        </a:rPr>
                        <m:t>𝐹</m:t>
                      </m:r>
                      <m:d>
                        <m:dPr>
                          <m:ctrlPr>
                            <a:rPr lang="es-EC" i="1">
                              <a:latin typeface="Cambria Math" panose="02040503050406030204" pitchFamily="18" charset="0"/>
                            </a:rPr>
                          </m:ctrlPr>
                        </m:dPr>
                        <m:e>
                          <m:r>
                            <a:rPr lang="es-EC" i="1">
                              <a:latin typeface="Cambria Math" panose="02040503050406030204" pitchFamily="18" charset="0"/>
                            </a:rPr>
                            <m:t>𝑡</m:t>
                          </m:r>
                        </m:e>
                      </m:d>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7493198" y="3765050"/>
                <a:ext cx="3571234" cy="397866"/>
              </a:xfrm>
              <a:prstGeom prst="rect">
                <a:avLst/>
              </a:prstGeom>
              <a:blipFill>
                <a:blip r:embed="rId8"/>
                <a:stretch>
                  <a:fillRect t="-109231" b="-180000"/>
                </a:stretch>
              </a:blipFill>
            </p:spPr>
            <p:txBody>
              <a:bodyPr/>
              <a:lstStyle/>
              <a:p>
                <a:r>
                  <a:rPr lang="es-EC">
                    <a:noFill/>
                  </a:rPr>
                  <a:t> </a:t>
                </a:r>
              </a:p>
            </p:txBody>
          </p:sp>
        </mc:Fallback>
      </mc:AlternateContent>
      <p:sp>
        <p:nvSpPr>
          <p:cNvPr id="5" name="CuadroTexto 4"/>
          <p:cNvSpPr txBox="1"/>
          <p:nvPr/>
        </p:nvSpPr>
        <p:spPr>
          <a:xfrm>
            <a:off x="7563537" y="2885935"/>
            <a:ext cx="3274447" cy="923330"/>
          </a:xfrm>
          <a:prstGeom prst="rect">
            <a:avLst/>
          </a:prstGeom>
          <a:noFill/>
        </p:spPr>
        <p:txBody>
          <a:bodyPr wrap="square" rtlCol="0">
            <a:spAutoFit/>
          </a:bodyPr>
          <a:lstStyle/>
          <a:p>
            <a:pPr algn="ctr"/>
            <a:r>
              <a:rPr lang="es-EC" dirty="0"/>
              <a:t>Se tienen los términos de las matrices en la Ecuación Diferencial</a:t>
            </a:r>
          </a:p>
        </p:txBody>
      </p:sp>
      <p:sp>
        <p:nvSpPr>
          <p:cNvPr id="13" name="Rectángulo: esquinas redondeadas 12"/>
          <p:cNvSpPr/>
          <p:nvPr/>
        </p:nvSpPr>
        <p:spPr>
          <a:xfrm>
            <a:off x="7728439" y="232165"/>
            <a:ext cx="3279530" cy="760595"/>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_tradnl" b="1" dirty="0"/>
              <a:t>MODELAMIENTO MATEMÁTICO</a:t>
            </a:r>
            <a:endParaRPr lang="es-EC" b="1" dirty="0"/>
          </a:p>
        </p:txBody>
      </p:sp>
    </p:spTree>
    <p:extLst>
      <p:ext uri="{BB962C8B-B14F-4D97-AF65-F5344CB8AC3E}">
        <p14:creationId xmlns:p14="http://schemas.microsoft.com/office/powerpoint/2010/main" val="3056952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4100520" y="704505"/>
            <a:ext cx="2347546" cy="369332"/>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rtlCol="0">
            <a:spAutoFit/>
          </a:bodyPr>
          <a:lstStyle/>
          <a:p>
            <a:r>
              <a:rPr lang="es-EC" dirty="0"/>
              <a:t>Métodos numéricos</a:t>
            </a:r>
          </a:p>
        </p:txBody>
      </p:sp>
      <p:sp>
        <p:nvSpPr>
          <p:cNvPr id="5" name="CuadroTexto 4"/>
          <p:cNvSpPr txBox="1"/>
          <p:nvPr/>
        </p:nvSpPr>
        <p:spPr>
          <a:xfrm>
            <a:off x="808892" y="1570256"/>
            <a:ext cx="4783015"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MX" dirty="0"/>
              <a:t>Método de Cranck-Nicolson (o Trapezoidal)</a:t>
            </a:r>
            <a:endParaRPr lang="es-EC" dirty="0"/>
          </a:p>
        </p:txBody>
      </p:sp>
      <mc:AlternateContent xmlns:mc="http://schemas.openxmlformats.org/markup-compatibility/2006" xmlns:a14="http://schemas.microsoft.com/office/drawing/2010/main">
        <mc:Choice Requires="a14">
          <p:sp>
            <p:nvSpPr>
              <p:cNvPr id="6" name="Rectángulo 5"/>
              <p:cNvSpPr/>
              <p:nvPr/>
            </p:nvSpPr>
            <p:spPr>
              <a:xfrm>
                <a:off x="3284672" y="2256842"/>
                <a:ext cx="2098651" cy="7101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panose="02040503050406030204" pitchFamily="18" charset="0"/>
                            </a:rPr>
                          </m:ctrlPr>
                        </m:dPr>
                        <m:e>
                          <m:eqArr>
                            <m:eqArrPr>
                              <m:ctrlPr>
                                <a:rPr lang="es-EC" i="1">
                                  <a:latin typeface="Cambria Math" panose="02040503050406030204" pitchFamily="18" charset="0"/>
                                </a:rPr>
                              </m:ctrlPr>
                            </m:eqArrPr>
                            <m:e>
                              <m:r>
                                <a:rPr lang="es-EC">
                                  <a:latin typeface="Cambria Math" panose="02040503050406030204" pitchFamily="18" charset="0"/>
                                </a:rPr>
                                <m:t>&amp;</m:t>
                              </m:r>
                              <m:d>
                                <m:dPr>
                                  <m:begChr m:val=""/>
                                  <m:ctrlPr>
                                    <a:rPr lang="es-EC" i="1">
                                      <a:latin typeface="Cambria Math" panose="02040503050406030204" pitchFamily="18" charset="0"/>
                                    </a:rPr>
                                  </m:ctrlPr>
                                </m:dPr>
                                <m:e>
                                  <m:sSup>
                                    <m:sSupPr>
                                      <m:ctrlPr>
                                        <a:rPr lang="es-EC" i="1">
                                          <a:latin typeface="Cambria Math" panose="02040503050406030204" pitchFamily="18" charset="0"/>
                                        </a:rPr>
                                      </m:ctrlPr>
                                    </m:sSupPr>
                                    <m:e>
                                      <m:r>
                                        <a:rPr lang="es-EC" i="1">
                                          <a:latin typeface="Cambria Math" panose="02040503050406030204" pitchFamily="18" charset="0"/>
                                        </a:rPr>
                                        <m:t>𝑢</m:t>
                                      </m:r>
                                    </m:e>
                                    <m:sup>
                                      <m:r>
                                        <a:rPr lang="es-EC" i="0">
                                          <a:latin typeface="Cambria Math" panose="02040503050406030204" pitchFamily="18" charset="0"/>
                                        </a:rPr>
                                        <m:t>′</m:t>
                                      </m:r>
                                    </m:sup>
                                  </m:sSup>
                                  <m:d>
                                    <m:dPr>
                                      <m:ctrlPr>
                                        <a:rPr lang="es-EC" i="1">
                                          <a:latin typeface="Cambria Math" panose="02040503050406030204" pitchFamily="18" charset="0"/>
                                        </a:rPr>
                                      </m:ctrlPr>
                                    </m:dPr>
                                    <m:e>
                                      <m:r>
                                        <a:rPr lang="es-EC" i="1">
                                          <a:latin typeface="Cambria Math" panose="02040503050406030204" pitchFamily="18" charset="0"/>
                                        </a:rPr>
                                        <m:t>𝑡</m:t>
                                      </m:r>
                                    </m:e>
                                  </m:d>
                                  <m:r>
                                    <a:rPr lang="es-EC" i="0">
                                      <a:latin typeface="Cambria Math" panose="02040503050406030204" pitchFamily="18" charset="0"/>
                                    </a:rPr>
                                    <m:t>=</m:t>
                                  </m:r>
                                  <m:r>
                                    <a:rPr lang="es-EC" i="1">
                                      <a:latin typeface="Cambria Math" panose="02040503050406030204" pitchFamily="18" charset="0"/>
                                    </a:rPr>
                                    <m:t>𝑓</m:t>
                                  </m:r>
                                  <m:r>
                                    <a:rPr lang="es-EC" i="0">
                                      <a:latin typeface="Cambria Math" panose="02040503050406030204" pitchFamily="18" charset="0"/>
                                    </a:rPr>
                                    <m:t>(</m:t>
                                  </m:r>
                                  <m:r>
                                    <a:rPr lang="es-EC" i="1">
                                      <a:latin typeface="Cambria Math" panose="02040503050406030204" pitchFamily="18" charset="0"/>
                                    </a:rPr>
                                    <m:t>𝑡</m:t>
                                  </m:r>
                                  <m:r>
                                    <a:rPr lang="es-EC" i="0">
                                      <a:latin typeface="Cambria Math" panose="02040503050406030204" pitchFamily="18" charset="0"/>
                                    </a:rPr>
                                    <m:t>,</m:t>
                                  </m:r>
                                  <m:r>
                                    <a:rPr lang="es-EC" i="1">
                                      <a:latin typeface="Cambria Math" panose="02040503050406030204" pitchFamily="18" charset="0"/>
                                    </a:rPr>
                                    <m:t>𝑢</m:t>
                                  </m:r>
                                  <m:r>
                                    <a:rPr lang="es-EC" i="0">
                                      <a:latin typeface="Cambria Math" panose="02040503050406030204" pitchFamily="18" charset="0"/>
                                    </a:rPr>
                                    <m:t>(</m:t>
                                  </m:r>
                                  <m:r>
                                    <a:rPr lang="es-EC" i="1">
                                      <a:latin typeface="Cambria Math" panose="02040503050406030204" pitchFamily="18" charset="0"/>
                                    </a:rPr>
                                    <m:t>𝑡</m:t>
                                  </m:r>
                                  <m:r>
                                    <a:rPr lang="es-EC" i="0">
                                      <a:latin typeface="Cambria Math" panose="02040503050406030204" pitchFamily="18" charset="0"/>
                                    </a:rPr>
                                    <m:t>)</m:t>
                                  </m:r>
                                </m:e>
                              </m:d>
                            </m:e>
                            <m:e>
                              <m:r>
                                <a:rPr lang="es-EC" i="0">
                                  <a:latin typeface="Cambria Math" panose="02040503050406030204" pitchFamily="18" charset="0"/>
                                </a:rPr>
                                <m:t>&amp;</m:t>
                              </m:r>
                              <m:r>
                                <a:rPr lang="es-EC" i="1">
                                  <a:latin typeface="Cambria Math" panose="02040503050406030204" pitchFamily="18" charset="0"/>
                                </a:rPr>
                                <m:t>𝑢</m:t>
                              </m:r>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𝑡</m:t>
                                      </m:r>
                                    </m:e>
                                    <m:sub>
                                      <m:r>
                                        <a:rPr lang="es-EC" i="0">
                                          <a:latin typeface="Cambria Math" panose="02040503050406030204" pitchFamily="18" charset="0"/>
                                        </a:rPr>
                                        <m:t>0</m:t>
                                      </m:r>
                                    </m:sub>
                                  </m:sSub>
                                </m:e>
                              </m:d>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𝑢</m:t>
                                  </m:r>
                                </m:e>
                                <m:sub>
                                  <m:r>
                                    <a:rPr lang="es-EC" i="0">
                                      <a:latin typeface="Cambria Math" panose="02040503050406030204" pitchFamily="18" charset="0"/>
                                    </a:rPr>
                                    <m:t>0</m:t>
                                  </m:r>
                                </m:sub>
                              </m:sSub>
                            </m:e>
                          </m:eqArr>
                        </m:e>
                      </m:d>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3284672" y="2256842"/>
                <a:ext cx="2098651" cy="710194"/>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1561380" y="3189409"/>
                <a:ext cx="2981201" cy="7458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𝑢</m:t>
                      </m:r>
                      <m:d>
                        <m:dPr>
                          <m:ctrlPr>
                            <a:rPr lang="es-EC" i="1">
                              <a:latin typeface="Cambria Math" panose="02040503050406030204" pitchFamily="18" charset="0"/>
                            </a:rPr>
                          </m:ctrlPr>
                        </m:dPr>
                        <m:e>
                          <m:r>
                            <a:rPr lang="es-EC" i="1">
                              <a:latin typeface="Cambria Math" panose="02040503050406030204" pitchFamily="18" charset="0"/>
                            </a:rPr>
                            <m:t>𝑡</m:t>
                          </m:r>
                        </m:e>
                      </m:d>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𝑢</m:t>
                          </m:r>
                        </m:e>
                        <m:sub>
                          <m:r>
                            <a:rPr lang="es-EC" i="0">
                              <a:latin typeface="Cambria Math" panose="02040503050406030204" pitchFamily="18" charset="0"/>
                            </a:rPr>
                            <m:t>0</m:t>
                          </m:r>
                        </m:sub>
                      </m:sSub>
                      <m:r>
                        <a:rPr lang="es-EC" i="0">
                          <a:latin typeface="Cambria Math" panose="02040503050406030204" pitchFamily="18" charset="0"/>
                        </a:rPr>
                        <m:t>=</m:t>
                      </m:r>
                      <m:nary>
                        <m:naryPr>
                          <m:limLoc m:val="subSup"/>
                          <m:ctrlPr>
                            <a:rPr lang="es-EC" i="1">
                              <a:latin typeface="Cambria Math" panose="02040503050406030204" pitchFamily="18" charset="0"/>
                            </a:rPr>
                          </m:ctrlPr>
                        </m:naryPr>
                        <m:sub>
                          <m:sSub>
                            <m:sSubPr>
                              <m:ctrlPr>
                                <a:rPr lang="es-EC" i="1">
                                  <a:latin typeface="Cambria Math" panose="02040503050406030204" pitchFamily="18" charset="0"/>
                                </a:rPr>
                              </m:ctrlPr>
                            </m:sSubPr>
                            <m:e>
                              <m:r>
                                <a:rPr lang="es-EC" i="1">
                                  <a:latin typeface="Cambria Math" panose="02040503050406030204" pitchFamily="18" charset="0"/>
                                </a:rPr>
                                <m:t>𝑡</m:t>
                              </m:r>
                            </m:e>
                            <m:sub>
                              <m:r>
                                <a:rPr lang="es-EC" i="0">
                                  <a:latin typeface="Cambria Math" panose="02040503050406030204" pitchFamily="18" charset="0"/>
                                </a:rPr>
                                <m:t>0</m:t>
                              </m:r>
                            </m:sub>
                          </m:sSub>
                        </m:sub>
                        <m:sup>
                          <m:r>
                            <a:rPr lang="es-EC" i="1">
                              <a:latin typeface="Cambria Math" panose="02040503050406030204" pitchFamily="18" charset="0"/>
                            </a:rPr>
                            <m:t>𝑡</m:t>
                          </m:r>
                        </m:sup>
                        <m:e>
                          <m:r>
                            <a:rPr lang="es-EC" i="1">
                              <a:latin typeface="Cambria Math" panose="02040503050406030204" pitchFamily="18" charset="0"/>
                            </a:rPr>
                            <m:t>𝑓</m:t>
                          </m:r>
                          <m:d>
                            <m:dPr>
                              <m:ctrlPr>
                                <a:rPr lang="es-EC" i="1">
                                  <a:latin typeface="Cambria Math" panose="02040503050406030204" pitchFamily="18" charset="0"/>
                                </a:rPr>
                              </m:ctrlPr>
                            </m:dPr>
                            <m:e>
                              <m:r>
                                <a:rPr lang="es-EC" i="1">
                                  <a:latin typeface="Cambria Math" panose="02040503050406030204" pitchFamily="18" charset="0"/>
                                </a:rPr>
                                <m:t>𝜏</m:t>
                              </m:r>
                              <m:r>
                                <a:rPr lang="es-EC" i="0">
                                  <a:latin typeface="Cambria Math" panose="02040503050406030204" pitchFamily="18" charset="0"/>
                                </a:rPr>
                                <m:t>,</m:t>
                              </m:r>
                              <m:r>
                                <a:rPr lang="es-EC" i="1">
                                  <a:latin typeface="Cambria Math" panose="02040503050406030204" pitchFamily="18" charset="0"/>
                                </a:rPr>
                                <m:t>𝑢</m:t>
                              </m:r>
                              <m:d>
                                <m:dPr>
                                  <m:ctrlPr>
                                    <a:rPr lang="es-EC" i="1">
                                      <a:latin typeface="Cambria Math" panose="02040503050406030204" pitchFamily="18" charset="0"/>
                                    </a:rPr>
                                  </m:ctrlPr>
                                </m:dPr>
                                <m:e>
                                  <m:r>
                                    <a:rPr lang="es-EC" i="1">
                                      <a:latin typeface="Cambria Math" panose="02040503050406030204" pitchFamily="18" charset="0"/>
                                    </a:rPr>
                                    <m:t>𝜏</m:t>
                                  </m:r>
                                </m:e>
                              </m:d>
                            </m:e>
                          </m:d>
                          <m:r>
                            <a:rPr lang="es-EC" i="1">
                              <a:latin typeface="Cambria Math" panose="02040503050406030204" pitchFamily="18" charset="0"/>
                            </a:rPr>
                            <m:t>𝑑</m:t>
                          </m:r>
                          <m:r>
                            <a:rPr lang="es-EC" i="1">
                              <a:latin typeface="Cambria Math" panose="02040503050406030204" pitchFamily="18" charset="0"/>
                            </a:rPr>
                            <m:t>𝜏</m:t>
                          </m:r>
                        </m:e>
                      </m:nary>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1561380" y="3189409"/>
                <a:ext cx="2981201" cy="745845"/>
              </a:xfrm>
              <a:prstGeom prst="rect">
                <a:avLst/>
              </a:prstGeom>
              <a:blipFill>
                <a:blip r:embed="rId4"/>
                <a:stretch>
                  <a:fillRect/>
                </a:stretch>
              </a:blipFill>
            </p:spPr>
            <p:txBody>
              <a:bodyPr/>
              <a:lstStyle/>
              <a:p>
                <a:r>
                  <a:rPr lang="es-EC">
                    <a:noFill/>
                  </a:rPr>
                  <a:t> </a:t>
                </a:r>
              </a:p>
            </p:txBody>
          </p:sp>
        </mc:Fallback>
      </mc:AlternateContent>
      <p:sp>
        <p:nvSpPr>
          <p:cNvPr id="8" name="CuadroTexto 7"/>
          <p:cNvSpPr txBox="1"/>
          <p:nvPr/>
        </p:nvSpPr>
        <p:spPr>
          <a:xfrm>
            <a:off x="897476" y="2379832"/>
            <a:ext cx="2387196" cy="369332"/>
          </a:xfrm>
          <a:prstGeom prst="rect">
            <a:avLst/>
          </a:prstGeom>
          <a:noFill/>
        </p:spPr>
        <p:txBody>
          <a:bodyPr wrap="square" rtlCol="0">
            <a:spAutoFit/>
          </a:bodyPr>
          <a:lstStyle/>
          <a:p>
            <a:r>
              <a:rPr lang="es-MX" dirty="0"/>
              <a:t>Problema de Cauchy</a:t>
            </a:r>
            <a:endParaRPr lang="es-EC" dirty="0"/>
          </a:p>
        </p:txBody>
      </p:sp>
      <mc:AlternateContent xmlns:mc="http://schemas.openxmlformats.org/markup-compatibility/2006" xmlns:a14="http://schemas.microsoft.com/office/drawing/2010/main">
        <mc:Choice Requires="a14">
          <p:sp>
            <p:nvSpPr>
              <p:cNvPr id="9" name="Rectángulo 8"/>
              <p:cNvSpPr/>
              <p:nvPr/>
            </p:nvSpPr>
            <p:spPr>
              <a:xfrm>
                <a:off x="1615754" y="4157627"/>
                <a:ext cx="2797112" cy="616451"/>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b="0" i="1">
                              <a:latin typeface="Cambria Math" panose="02040503050406030204" pitchFamily="18" charset="0"/>
                            </a:rPr>
                            <m:t>𝑢</m:t>
                          </m:r>
                        </m:e>
                        <m:sub>
                          <m:r>
                            <a:rPr lang="es-EC" b="0" i="1">
                              <a:latin typeface="Cambria Math" panose="02040503050406030204" pitchFamily="18" charset="0"/>
                            </a:rPr>
                            <m:t>𝑛</m:t>
                          </m:r>
                          <m:r>
                            <a:rPr lang="es-EC" b="0" i="0">
                              <a:latin typeface="Cambria Math" panose="02040503050406030204" pitchFamily="18" charset="0"/>
                            </a:rPr>
                            <m:t>+1</m:t>
                          </m:r>
                        </m:sub>
                      </m:sSub>
                      <m:r>
                        <a:rPr lang="es-EC" b="0" i="0">
                          <a:latin typeface="Cambria Math" panose="02040503050406030204" pitchFamily="18" charset="0"/>
                        </a:rPr>
                        <m:t>=</m:t>
                      </m:r>
                      <m:sSub>
                        <m:sSubPr>
                          <m:ctrlPr>
                            <a:rPr lang="es-EC" i="1">
                              <a:latin typeface="Cambria Math" panose="02040503050406030204" pitchFamily="18" charset="0"/>
                            </a:rPr>
                          </m:ctrlPr>
                        </m:sSubPr>
                        <m:e>
                          <m:r>
                            <a:rPr lang="es-EC" b="0" i="1">
                              <a:latin typeface="Cambria Math" panose="02040503050406030204" pitchFamily="18" charset="0"/>
                            </a:rPr>
                            <m:t>𝑢</m:t>
                          </m:r>
                        </m:e>
                        <m:sub>
                          <m:r>
                            <a:rPr lang="es-EC" b="0" i="1">
                              <a:latin typeface="Cambria Math" panose="02040503050406030204" pitchFamily="18" charset="0"/>
                            </a:rPr>
                            <m:t>𝑛</m:t>
                          </m:r>
                        </m:sub>
                      </m:sSub>
                      <m:r>
                        <a:rPr lang="es-EC" b="0" i="0">
                          <a:latin typeface="Cambria Math" panose="02040503050406030204" pitchFamily="18" charset="0"/>
                        </a:rPr>
                        <m:t>+</m:t>
                      </m:r>
                      <m:f>
                        <m:fPr>
                          <m:ctrlPr>
                            <a:rPr lang="es-EC" i="1">
                              <a:latin typeface="Cambria Math" panose="02040503050406030204" pitchFamily="18" charset="0"/>
                            </a:rPr>
                          </m:ctrlPr>
                        </m:fPr>
                        <m:num>
                          <m:r>
                            <a:rPr lang="es-EC" b="0" i="1">
                              <a:latin typeface="Cambria Math" panose="02040503050406030204" pitchFamily="18" charset="0"/>
                            </a:rPr>
                            <m:t>h</m:t>
                          </m:r>
                        </m:num>
                        <m:den>
                          <m:r>
                            <a:rPr lang="es-EC" b="0" i="0">
                              <a:latin typeface="Cambria Math" panose="02040503050406030204" pitchFamily="18" charset="0"/>
                            </a:rPr>
                            <m:t>2</m:t>
                          </m:r>
                        </m:den>
                      </m:f>
                      <m:d>
                        <m:dPr>
                          <m:begChr m:val="["/>
                          <m:endChr m:val="]"/>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b="0" i="1">
                                  <a:latin typeface="Cambria Math" panose="02040503050406030204" pitchFamily="18" charset="0"/>
                                </a:rPr>
                                <m:t>𝑓</m:t>
                              </m:r>
                            </m:e>
                            <m:sub>
                              <m:r>
                                <a:rPr lang="es-EC" b="0" i="1">
                                  <a:latin typeface="Cambria Math" panose="02040503050406030204" pitchFamily="18" charset="0"/>
                                </a:rPr>
                                <m:t>𝑛</m:t>
                              </m:r>
                            </m:sub>
                          </m:sSub>
                          <m:r>
                            <a:rPr lang="es-EC" b="0" i="0">
                              <a:latin typeface="Cambria Math" panose="02040503050406030204" pitchFamily="18" charset="0"/>
                            </a:rPr>
                            <m:t>+</m:t>
                          </m:r>
                          <m:sSub>
                            <m:sSubPr>
                              <m:ctrlPr>
                                <a:rPr lang="es-EC" i="1">
                                  <a:latin typeface="Cambria Math" panose="02040503050406030204" pitchFamily="18" charset="0"/>
                                </a:rPr>
                              </m:ctrlPr>
                            </m:sSubPr>
                            <m:e>
                              <m:r>
                                <a:rPr lang="es-EC" b="0" i="1">
                                  <a:latin typeface="Cambria Math" panose="02040503050406030204" pitchFamily="18" charset="0"/>
                                </a:rPr>
                                <m:t>𝑓</m:t>
                              </m:r>
                            </m:e>
                            <m:sub>
                              <m:r>
                                <a:rPr lang="es-EC" b="0" i="1">
                                  <a:latin typeface="Cambria Math" panose="02040503050406030204" pitchFamily="18" charset="0"/>
                                </a:rPr>
                                <m:t>𝑛</m:t>
                              </m:r>
                              <m:r>
                                <a:rPr lang="es-EC" b="0" i="0">
                                  <a:latin typeface="Cambria Math" panose="02040503050406030204" pitchFamily="18" charset="0"/>
                                </a:rPr>
                                <m:t>+1</m:t>
                              </m:r>
                            </m:sub>
                          </m:sSub>
                        </m:e>
                      </m:d>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1615754" y="4157627"/>
                <a:ext cx="2797112" cy="616451"/>
              </a:xfrm>
              <a:prstGeom prst="rect">
                <a:avLst/>
              </a:prstGeom>
              <a:blipFill>
                <a:blip r:embed="rId5"/>
                <a:stretch>
                  <a:fillRect/>
                </a:stretch>
              </a:blipFill>
              <a:ln>
                <a:no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849738" y="5453492"/>
                <a:ext cx="2834239" cy="61664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panose="02040503050406030204" pitchFamily="18" charset="0"/>
                            </a:rPr>
                            <m:t>𝒖</m:t>
                          </m:r>
                        </m:e>
                        <m:sub>
                          <m:r>
                            <a:rPr lang="es-EC" b="1" i="1">
                              <a:latin typeface="Cambria Math" panose="02040503050406030204" pitchFamily="18" charset="0"/>
                            </a:rPr>
                            <m:t>𝒕</m:t>
                          </m:r>
                          <m:r>
                            <a:rPr lang="es-EC" b="1" i="0">
                              <a:latin typeface="Cambria Math" panose="02040503050406030204" pitchFamily="18" charset="0"/>
                            </a:rPr>
                            <m:t>+</m:t>
                          </m:r>
                          <m:r>
                            <a:rPr lang="es-EC" b="1" i="0">
                              <a:latin typeface="Cambria Math" panose="02040503050406030204" pitchFamily="18" charset="0"/>
                            </a:rPr>
                            <m:t>𝟏</m:t>
                          </m:r>
                        </m:sub>
                      </m:sSub>
                      <m:r>
                        <a:rPr lang="es-EC" b="1" i="0">
                          <a:latin typeface="Cambria Math" panose="02040503050406030204" pitchFamily="18" charset="0"/>
                        </a:rPr>
                        <m:t>=</m:t>
                      </m:r>
                      <m:sSub>
                        <m:sSubPr>
                          <m:ctrlPr>
                            <a:rPr lang="es-EC" b="1" i="1">
                              <a:latin typeface="Cambria Math" panose="02040503050406030204" pitchFamily="18" charset="0"/>
                            </a:rPr>
                          </m:ctrlPr>
                        </m:sSubPr>
                        <m:e>
                          <m:r>
                            <a:rPr lang="es-EC" b="1" i="1">
                              <a:latin typeface="Cambria Math" panose="02040503050406030204" pitchFamily="18" charset="0"/>
                            </a:rPr>
                            <m:t>𝒖</m:t>
                          </m:r>
                        </m:e>
                        <m:sub>
                          <m:r>
                            <a:rPr lang="es-EC" b="1" i="1">
                              <a:latin typeface="Cambria Math" panose="02040503050406030204" pitchFamily="18" charset="0"/>
                            </a:rPr>
                            <m:t>𝒕</m:t>
                          </m:r>
                        </m:sub>
                      </m:sSub>
                      <m:r>
                        <a:rPr lang="es-EC" b="1" i="0">
                          <a:latin typeface="Cambria Math" panose="02040503050406030204" pitchFamily="18" charset="0"/>
                        </a:rPr>
                        <m:t>+</m:t>
                      </m:r>
                      <m:f>
                        <m:fPr>
                          <m:ctrlPr>
                            <a:rPr lang="es-EC" b="1" i="1">
                              <a:latin typeface="Cambria Math" panose="02040503050406030204" pitchFamily="18" charset="0"/>
                            </a:rPr>
                          </m:ctrlPr>
                        </m:fPr>
                        <m:num>
                          <m:r>
                            <a:rPr lang="es-EC" b="1" i="1">
                              <a:latin typeface="Cambria Math" panose="02040503050406030204" pitchFamily="18" charset="0"/>
                            </a:rPr>
                            <m:t>𝒉</m:t>
                          </m:r>
                        </m:num>
                        <m:den>
                          <m:r>
                            <a:rPr lang="es-EC" b="1" i="0">
                              <a:latin typeface="Cambria Math" panose="02040503050406030204" pitchFamily="18" charset="0"/>
                            </a:rPr>
                            <m:t>𝟐</m:t>
                          </m:r>
                        </m:den>
                      </m:f>
                      <m:d>
                        <m:dPr>
                          <m:begChr m:val="["/>
                          <m:endChr m:val="]"/>
                          <m:ctrlPr>
                            <a:rPr lang="es-EC" b="1" i="1">
                              <a:latin typeface="Cambria Math" panose="02040503050406030204" pitchFamily="18" charset="0"/>
                            </a:rPr>
                          </m:ctrlPr>
                        </m:dPr>
                        <m:e>
                          <m:sSub>
                            <m:sSubPr>
                              <m:ctrlPr>
                                <a:rPr lang="es-EC" b="1" i="1">
                                  <a:latin typeface="Cambria Math" panose="02040503050406030204" pitchFamily="18" charset="0"/>
                                </a:rPr>
                              </m:ctrlPr>
                            </m:sSubPr>
                            <m:e>
                              <m:r>
                                <a:rPr lang="es-EC" b="1" i="1">
                                  <a:latin typeface="Cambria Math" panose="02040503050406030204" pitchFamily="18" charset="0"/>
                                </a:rPr>
                                <m:t>𝒇</m:t>
                              </m:r>
                            </m:e>
                            <m:sub>
                              <m:r>
                                <a:rPr lang="es-EC" b="1" i="1">
                                  <a:latin typeface="Cambria Math" panose="02040503050406030204" pitchFamily="18" charset="0"/>
                                </a:rPr>
                                <m:t>𝒕</m:t>
                              </m:r>
                            </m:sub>
                          </m:sSub>
                          <m:r>
                            <a:rPr lang="es-EC" b="1" i="0">
                              <a:latin typeface="Cambria Math" panose="02040503050406030204" pitchFamily="18" charset="0"/>
                            </a:rPr>
                            <m:t>+</m:t>
                          </m:r>
                          <m:sSub>
                            <m:sSubPr>
                              <m:ctrlPr>
                                <a:rPr lang="es-EC" b="1" i="1">
                                  <a:latin typeface="Cambria Math" panose="02040503050406030204" pitchFamily="18" charset="0"/>
                                </a:rPr>
                              </m:ctrlPr>
                            </m:sSubPr>
                            <m:e>
                              <m:r>
                                <a:rPr lang="es-EC" b="1" i="1">
                                  <a:latin typeface="Cambria Math" panose="02040503050406030204" pitchFamily="18" charset="0"/>
                                </a:rPr>
                                <m:t>𝒇</m:t>
                              </m:r>
                            </m:e>
                            <m:sub>
                              <m:r>
                                <a:rPr lang="es-EC" b="1" i="1">
                                  <a:latin typeface="Cambria Math" panose="02040503050406030204" pitchFamily="18" charset="0"/>
                                </a:rPr>
                                <m:t>𝒕</m:t>
                              </m:r>
                              <m:r>
                                <a:rPr lang="es-EC" b="1" i="0">
                                  <a:latin typeface="Cambria Math" panose="02040503050406030204" pitchFamily="18" charset="0"/>
                                </a:rPr>
                                <m:t>+</m:t>
                              </m:r>
                              <m:r>
                                <a:rPr lang="es-EC" b="1" i="0">
                                  <a:latin typeface="Cambria Math" panose="02040503050406030204" pitchFamily="18" charset="0"/>
                                </a:rPr>
                                <m:t>𝟏</m:t>
                              </m:r>
                            </m:sub>
                          </m:sSub>
                        </m:e>
                      </m:d>
                    </m:oMath>
                  </m:oMathPara>
                </a14:m>
                <a:endParaRPr lang="es-EC" b="1" dirty="0"/>
              </a:p>
            </p:txBody>
          </p:sp>
        </mc:Choice>
        <mc:Fallback xmlns="">
          <p:sp>
            <p:nvSpPr>
              <p:cNvPr id="10" name="Rectángulo 9"/>
              <p:cNvSpPr>
                <a:spLocks noRot="1" noChangeAspect="1" noMove="1" noResize="1" noEditPoints="1" noAdjustHandles="1" noChangeArrowheads="1" noChangeShapeType="1" noTextEdit="1"/>
              </p:cNvSpPr>
              <p:nvPr/>
            </p:nvSpPr>
            <p:spPr>
              <a:xfrm>
                <a:off x="849738" y="5453492"/>
                <a:ext cx="2834239" cy="616644"/>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3767754" y="5415026"/>
                <a:ext cx="1824153" cy="5926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h</m:t>
                      </m:r>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𝑡</m:t>
                              </m:r>
                            </m:e>
                            <m:sub>
                              <m:r>
                                <a:rPr lang="es-EC" i="1">
                                  <a:latin typeface="Cambria Math" panose="02040503050406030204" pitchFamily="18" charset="0"/>
                                </a:rPr>
                                <m:t>𝑚</m:t>
                              </m:r>
                              <m:r>
                                <a:rPr lang="es-EC" i="0">
                                  <a:latin typeface="Cambria Math" panose="02040503050406030204" pitchFamily="18" charset="0"/>
                                </a:rPr>
                                <m:t>á</m:t>
                              </m:r>
                              <m:r>
                                <a:rPr lang="es-EC" i="1">
                                  <a:latin typeface="Cambria Math" panose="02040503050406030204" pitchFamily="18" charset="0"/>
                                </a:rPr>
                                <m:t>𝑥</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𝑡</m:t>
                              </m:r>
                            </m:e>
                            <m:sub>
                              <m:r>
                                <a:rPr lang="es-EC" i="1">
                                  <a:latin typeface="Cambria Math" panose="02040503050406030204" pitchFamily="18" charset="0"/>
                                </a:rPr>
                                <m:t>𝑚𝑖𝑛</m:t>
                              </m:r>
                            </m:sub>
                          </m:sSub>
                        </m:num>
                        <m:den>
                          <m:r>
                            <a:rPr lang="es-EC" i="1">
                              <a:latin typeface="Cambria Math" panose="02040503050406030204" pitchFamily="18" charset="0"/>
                            </a:rPr>
                            <m:t>𝑚</m:t>
                          </m:r>
                        </m:den>
                      </m:f>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3767754" y="5415026"/>
                <a:ext cx="1824153" cy="592663"/>
              </a:xfrm>
              <a:prstGeom prst="rect">
                <a:avLst/>
              </a:prstGeom>
              <a:blipFill>
                <a:blip r:embed="rId7"/>
                <a:stretch>
                  <a:fillRect/>
                </a:stretch>
              </a:blipFill>
            </p:spPr>
            <p:txBody>
              <a:bodyPr/>
              <a:lstStyle/>
              <a:p>
                <a:r>
                  <a:rPr lang="es-EC">
                    <a:noFill/>
                  </a:rPr>
                  <a:t> </a:t>
                </a:r>
              </a:p>
            </p:txBody>
          </p:sp>
        </mc:Fallback>
      </mc:AlternateContent>
      <p:sp>
        <p:nvSpPr>
          <p:cNvPr id="12" name="Rectángulo: esquinas redondeadas 11"/>
          <p:cNvSpPr/>
          <p:nvPr/>
        </p:nvSpPr>
        <p:spPr>
          <a:xfrm>
            <a:off x="7728439" y="232165"/>
            <a:ext cx="3437792" cy="83170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b="1" dirty="0"/>
              <a:t>SOLUCIÓN, ANÁLISIS Y VALIDACIÓN DE RESULTADOS</a:t>
            </a:r>
            <a:endParaRPr lang="es-EC" b="1" dirty="0"/>
          </a:p>
        </p:txBody>
      </p:sp>
      <p:sp>
        <p:nvSpPr>
          <p:cNvPr id="13" name="CuadroTexto 12"/>
          <p:cNvSpPr txBox="1"/>
          <p:nvPr/>
        </p:nvSpPr>
        <p:spPr>
          <a:xfrm>
            <a:off x="6994533" y="1366943"/>
            <a:ext cx="3512276"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dirty="0"/>
              <a:t>Aplicación del método al sistema a resolver</a:t>
            </a:r>
            <a:endParaRPr lang="es-EC" dirty="0"/>
          </a:p>
        </p:txBody>
      </p:sp>
      <mc:AlternateContent xmlns:mc="http://schemas.openxmlformats.org/markup-compatibility/2006" xmlns:a14="http://schemas.microsoft.com/office/drawing/2010/main">
        <mc:Choice Requires="a14">
          <p:sp>
            <p:nvSpPr>
              <p:cNvPr id="14" name="Rectángulo 13"/>
              <p:cNvSpPr/>
              <p:nvPr/>
            </p:nvSpPr>
            <p:spPr>
              <a:xfrm>
                <a:off x="6448066" y="2269382"/>
                <a:ext cx="4439741" cy="3783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panose="02040503050406030204" pitchFamily="18" charset="0"/>
                            </a:rPr>
                          </m:ctrlPr>
                        </m:dPr>
                        <m:e>
                          <m:r>
                            <a:rPr lang="es-EC" i="1">
                              <a:latin typeface="Cambria Math" panose="02040503050406030204" pitchFamily="18" charset="0"/>
                            </a:rPr>
                            <m:t>𝑀</m:t>
                          </m:r>
                        </m:e>
                      </m:d>
                      <m:r>
                        <a:rPr lang="es-EC" i="0">
                          <a:latin typeface="Cambria Math" panose="02040503050406030204" pitchFamily="18" charset="0"/>
                        </a:rPr>
                        <m:t>{</m:t>
                      </m:r>
                      <m:acc>
                        <m:accPr>
                          <m:chr m:val="̈"/>
                          <m:ctrlPr>
                            <a:rPr lang="es-EC" i="1">
                              <a:latin typeface="Cambria Math" panose="02040503050406030204" pitchFamily="18" charset="0"/>
                            </a:rPr>
                          </m:ctrlPr>
                        </m:accPr>
                        <m:e>
                          <m:r>
                            <a:rPr lang="es-EC" i="1">
                              <a:latin typeface="Cambria Math" panose="02040503050406030204" pitchFamily="18" charset="0"/>
                            </a:rPr>
                            <m:t>𝑈</m:t>
                          </m:r>
                        </m:e>
                      </m:acc>
                      <m:r>
                        <a:rPr lang="es-EC" i="0">
                          <a:latin typeface="Cambria Math" panose="02040503050406030204" pitchFamily="18" charset="0"/>
                        </a:rPr>
                        <m:t>(</m:t>
                      </m:r>
                      <m:r>
                        <a:rPr lang="es-EC" i="1">
                          <a:latin typeface="Cambria Math" panose="02040503050406030204" pitchFamily="18" charset="0"/>
                        </a:rPr>
                        <m:t>𝑡</m:t>
                      </m:r>
                      <m:r>
                        <a:rPr lang="es-EC" i="0">
                          <a:latin typeface="Cambria Math" panose="02040503050406030204" pitchFamily="18" charset="0"/>
                        </a:rPr>
                        <m:t>)}+</m:t>
                      </m:r>
                      <m:d>
                        <m:dPr>
                          <m:begChr m:val="["/>
                          <m:endChr m:val="]"/>
                          <m:ctrlPr>
                            <a:rPr lang="es-EC" i="1">
                              <a:latin typeface="Cambria Math" panose="02040503050406030204" pitchFamily="18" charset="0"/>
                            </a:rPr>
                          </m:ctrlPr>
                        </m:dPr>
                        <m:e>
                          <m:r>
                            <a:rPr lang="es-EC" i="1">
                              <a:latin typeface="Cambria Math" panose="02040503050406030204" pitchFamily="18" charset="0"/>
                            </a:rPr>
                            <m:t>𝐶</m:t>
                          </m:r>
                        </m:e>
                      </m:d>
                      <m:r>
                        <a:rPr lang="es-EC" i="0">
                          <a:latin typeface="Cambria Math" panose="02040503050406030204" pitchFamily="18" charset="0"/>
                        </a:rPr>
                        <m:t>{</m:t>
                      </m:r>
                      <m:acc>
                        <m:accPr>
                          <m:chr m:val="̇"/>
                          <m:ctrlPr>
                            <a:rPr lang="es-EC" i="1">
                              <a:latin typeface="Cambria Math" panose="02040503050406030204" pitchFamily="18" charset="0"/>
                            </a:rPr>
                          </m:ctrlPr>
                        </m:accPr>
                        <m:e>
                          <m:r>
                            <a:rPr lang="es-EC" i="1">
                              <a:latin typeface="Cambria Math" panose="02040503050406030204" pitchFamily="18" charset="0"/>
                            </a:rPr>
                            <m:t>𝑈</m:t>
                          </m:r>
                        </m:e>
                      </m:acc>
                      <m:r>
                        <a:rPr lang="es-EC" i="0">
                          <a:latin typeface="Cambria Math" panose="02040503050406030204" pitchFamily="18" charset="0"/>
                        </a:rPr>
                        <m:t>(</m:t>
                      </m:r>
                      <m:r>
                        <a:rPr lang="es-EC" i="1">
                          <a:latin typeface="Cambria Math" panose="02040503050406030204" pitchFamily="18" charset="0"/>
                        </a:rPr>
                        <m:t>𝑡</m:t>
                      </m:r>
                      <m:r>
                        <a:rPr lang="es-EC" i="0">
                          <a:latin typeface="Cambria Math" panose="02040503050406030204" pitchFamily="18" charset="0"/>
                        </a:rPr>
                        <m:t>)}+[</m:t>
                      </m:r>
                      <m:r>
                        <a:rPr lang="es-EC" i="1">
                          <a:latin typeface="Cambria Math" panose="02040503050406030204" pitchFamily="18" charset="0"/>
                        </a:rPr>
                        <m:t>𝐾</m:t>
                      </m:r>
                      <m:r>
                        <a:rPr lang="es-EC" i="0">
                          <a:latin typeface="Cambria Math" panose="02040503050406030204" pitchFamily="18" charset="0"/>
                        </a:rPr>
                        <m:t>]{</m:t>
                      </m:r>
                      <m:r>
                        <a:rPr lang="es-EC" i="1">
                          <a:latin typeface="Cambria Math" panose="02040503050406030204" pitchFamily="18" charset="0"/>
                        </a:rPr>
                        <m:t>𝑈</m:t>
                      </m:r>
                      <m:r>
                        <a:rPr lang="es-EC" i="0">
                          <a:latin typeface="Cambria Math" panose="02040503050406030204" pitchFamily="18" charset="0"/>
                        </a:rPr>
                        <m:t>(</m:t>
                      </m:r>
                      <m:r>
                        <a:rPr lang="es-EC" i="1">
                          <a:latin typeface="Cambria Math" panose="02040503050406030204" pitchFamily="18" charset="0"/>
                        </a:rPr>
                        <m:t>𝑡</m:t>
                      </m:r>
                      <m:r>
                        <a:rPr lang="es-EC" i="0">
                          <a:latin typeface="Cambria Math" panose="02040503050406030204" pitchFamily="18" charset="0"/>
                        </a:rPr>
                        <m:t>)}=</m:t>
                      </m:r>
                      <m:r>
                        <a:rPr lang="es-EC" i="1">
                          <a:latin typeface="Cambria Math" panose="02040503050406030204" pitchFamily="18" charset="0"/>
                        </a:rPr>
                        <m:t>𝐹</m:t>
                      </m:r>
                      <m:d>
                        <m:dPr>
                          <m:ctrlPr>
                            <a:rPr lang="es-EC" i="1">
                              <a:latin typeface="Cambria Math" panose="02040503050406030204" pitchFamily="18" charset="0"/>
                            </a:rPr>
                          </m:ctrlPr>
                        </m:dPr>
                        <m:e>
                          <m:r>
                            <a:rPr lang="es-EC" i="1">
                              <a:latin typeface="Cambria Math" panose="02040503050406030204" pitchFamily="18" charset="0"/>
                            </a:rPr>
                            <m:t>𝑡</m:t>
                          </m:r>
                        </m:e>
                      </m:d>
                    </m:oMath>
                  </m:oMathPara>
                </a14:m>
                <a:endParaRPr lang="es-EC" dirty="0"/>
              </a:p>
            </p:txBody>
          </p:sp>
        </mc:Choice>
        <mc:Fallback xmlns="">
          <p:sp>
            <p:nvSpPr>
              <p:cNvPr id="14" name="Rectángulo 13"/>
              <p:cNvSpPr>
                <a:spLocks noRot="1" noChangeAspect="1" noMove="1" noResize="1" noEditPoints="1" noAdjustHandles="1" noChangeArrowheads="1" noChangeShapeType="1" noTextEdit="1"/>
              </p:cNvSpPr>
              <p:nvPr/>
            </p:nvSpPr>
            <p:spPr>
              <a:xfrm>
                <a:off x="6448066" y="2269382"/>
                <a:ext cx="4439741" cy="378309"/>
              </a:xfrm>
              <a:prstGeom prst="rect">
                <a:avLst/>
              </a:prstGeom>
              <a:blipFill>
                <a:blip r:embed="rId8"/>
                <a:stretch>
                  <a:fillRect b="-17742"/>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Rectángulo 16"/>
              <p:cNvSpPr/>
              <p:nvPr/>
            </p:nvSpPr>
            <p:spPr>
              <a:xfrm>
                <a:off x="6733752" y="2894724"/>
                <a:ext cx="3868367"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𝑀</m:t>
                      </m:r>
                      <m:f>
                        <m:fPr>
                          <m:ctrlPr>
                            <a:rPr lang="es-EC" i="1">
                              <a:latin typeface="Cambria Math" panose="02040503050406030204" pitchFamily="18" charset="0"/>
                            </a:rPr>
                          </m:ctrlPr>
                        </m:fPr>
                        <m:num>
                          <m:d>
                            <m:dPr>
                              <m:begChr m:val=""/>
                              <m:ctrlPr>
                                <a:rPr lang="es-EC" i="1">
                                  <a:latin typeface="Cambria Math" panose="02040503050406030204" pitchFamily="18" charset="0"/>
                                </a:rPr>
                              </m:ctrlPr>
                            </m:dPr>
                            <m:e>
                              <m:sSup>
                                <m:sSupPr>
                                  <m:ctrlPr>
                                    <a:rPr lang="es-EC" i="1">
                                      <a:latin typeface="Cambria Math" panose="02040503050406030204" pitchFamily="18" charset="0"/>
                                    </a:rPr>
                                  </m:ctrlPr>
                                </m:sSupPr>
                                <m:e>
                                  <m:r>
                                    <a:rPr lang="es-EC" i="1">
                                      <a:latin typeface="Cambria Math" panose="02040503050406030204" pitchFamily="18" charset="0"/>
                                    </a:rPr>
                                    <m:t>𝑑</m:t>
                                  </m:r>
                                </m:e>
                                <m:sup>
                                  <m:r>
                                    <a:rPr lang="es-EC" i="0">
                                      <a:latin typeface="Cambria Math" panose="02040503050406030204" pitchFamily="18" charset="0"/>
                                    </a:rPr>
                                    <m:t>2</m:t>
                                  </m:r>
                                </m:sup>
                              </m:sSup>
                              <m:r>
                                <a:rPr lang="es-EC" i="1">
                                  <a:latin typeface="Cambria Math" panose="02040503050406030204" pitchFamily="18" charset="0"/>
                                </a:rPr>
                                <m:t>𝑈</m:t>
                              </m:r>
                              <m:r>
                                <a:rPr lang="es-EC" i="0">
                                  <a:latin typeface="Cambria Math" panose="02040503050406030204" pitchFamily="18" charset="0"/>
                                </a:rPr>
                                <m:t>(</m:t>
                              </m:r>
                              <m:r>
                                <a:rPr lang="es-EC" i="1">
                                  <a:latin typeface="Cambria Math" panose="02040503050406030204" pitchFamily="18" charset="0"/>
                                </a:rPr>
                                <m:t>𝑡</m:t>
                              </m:r>
                            </m:e>
                          </m:d>
                        </m:num>
                        <m:den>
                          <m:sSup>
                            <m:sSupPr>
                              <m:ctrlPr>
                                <a:rPr lang="es-EC" i="1">
                                  <a:latin typeface="Cambria Math" panose="02040503050406030204" pitchFamily="18" charset="0"/>
                                </a:rPr>
                              </m:ctrlPr>
                            </m:sSupPr>
                            <m:e>
                              <m:r>
                                <a:rPr lang="es-EC" i="1">
                                  <a:latin typeface="Cambria Math" panose="02040503050406030204" pitchFamily="18" charset="0"/>
                                </a:rPr>
                                <m:t>𝑑𝑡</m:t>
                              </m:r>
                            </m:e>
                            <m:sup>
                              <m:r>
                                <a:rPr lang="es-EC" i="0">
                                  <a:latin typeface="Cambria Math" panose="02040503050406030204" pitchFamily="18" charset="0"/>
                                </a:rPr>
                                <m:t>2</m:t>
                              </m:r>
                            </m:sup>
                          </m:sSup>
                        </m:den>
                      </m:f>
                      <m:r>
                        <a:rPr lang="es-EC" i="0">
                          <a:latin typeface="Cambria Math" panose="02040503050406030204" pitchFamily="18" charset="0"/>
                        </a:rPr>
                        <m:t>+</m:t>
                      </m:r>
                      <m:r>
                        <a:rPr lang="es-EC" i="1">
                          <a:latin typeface="Cambria Math" panose="02040503050406030204" pitchFamily="18" charset="0"/>
                        </a:rPr>
                        <m:t>𝐶</m:t>
                      </m:r>
                      <m:f>
                        <m:fPr>
                          <m:ctrlPr>
                            <a:rPr lang="es-EC" i="1">
                              <a:latin typeface="Cambria Math" panose="02040503050406030204" pitchFamily="18" charset="0"/>
                            </a:rPr>
                          </m:ctrlPr>
                        </m:fPr>
                        <m:num>
                          <m:d>
                            <m:dPr>
                              <m:begChr m:val=""/>
                              <m:ctrlPr>
                                <a:rPr lang="es-EC" i="1">
                                  <a:latin typeface="Cambria Math" panose="02040503050406030204" pitchFamily="18" charset="0"/>
                                </a:rPr>
                              </m:ctrlPr>
                            </m:dPr>
                            <m:e>
                              <m:r>
                                <a:rPr lang="es-EC" i="1">
                                  <a:latin typeface="Cambria Math" panose="02040503050406030204" pitchFamily="18" charset="0"/>
                                </a:rPr>
                                <m:t>𝑑𝑈</m:t>
                              </m:r>
                              <m:r>
                                <a:rPr lang="es-EC" i="0">
                                  <a:latin typeface="Cambria Math" panose="02040503050406030204" pitchFamily="18" charset="0"/>
                                </a:rPr>
                                <m:t>(</m:t>
                              </m:r>
                              <m:r>
                                <a:rPr lang="es-EC" i="1">
                                  <a:latin typeface="Cambria Math" panose="02040503050406030204" pitchFamily="18" charset="0"/>
                                </a:rPr>
                                <m:t>𝑡</m:t>
                              </m:r>
                            </m:e>
                          </m:d>
                        </m:num>
                        <m:den>
                          <m:r>
                            <a:rPr lang="es-EC" i="1">
                              <a:latin typeface="Cambria Math" panose="02040503050406030204" pitchFamily="18" charset="0"/>
                            </a:rPr>
                            <m:t>𝑑𝑡</m:t>
                          </m:r>
                        </m:den>
                      </m:f>
                      <m:r>
                        <a:rPr lang="es-EC" i="0">
                          <a:latin typeface="Cambria Math" panose="02040503050406030204" pitchFamily="18" charset="0"/>
                        </a:rPr>
                        <m:t>+</m:t>
                      </m:r>
                      <m:r>
                        <a:rPr lang="es-EC" i="1">
                          <a:latin typeface="Cambria Math" panose="02040503050406030204" pitchFamily="18" charset="0"/>
                        </a:rPr>
                        <m:t>𝐾𝑈</m:t>
                      </m:r>
                      <m:r>
                        <a:rPr lang="es-EC" i="0">
                          <a:latin typeface="Cambria Math" panose="02040503050406030204" pitchFamily="18" charset="0"/>
                        </a:rPr>
                        <m:t>(</m:t>
                      </m:r>
                      <m:r>
                        <a:rPr lang="es-EC" i="1">
                          <a:latin typeface="Cambria Math" panose="02040503050406030204" pitchFamily="18" charset="0"/>
                        </a:rPr>
                        <m:t>𝑡</m:t>
                      </m:r>
                      <m:r>
                        <a:rPr lang="es-EC" i="0">
                          <a:latin typeface="Cambria Math" panose="02040503050406030204" pitchFamily="18" charset="0"/>
                        </a:rPr>
                        <m:t>)=</m:t>
                      </m:r>
                      <m:r>
                        <a:rPr lang="es-EC" i="1">
                          <a:latin typeface="Cambria Math" panose="02040503050406030204" pitchFamily="18" charset="0"/>
                        </a:rPr>
                        <m:t>𝐹</m:t>
                      </m:r>
                      <m:r>
                        <a:rPr lang="es-EC" i="0">
                          <a:latin typeface="Cambria Math" panose="02040503050406030204" pitchFamily="18" charset="0"/>
                        </a:rPr>
                        <m:t>(</m:t>
                      </m:r>
                      <m:r>
                        <a:rPr lang="es-EC" i="1">
                          <a:latin typeface="Cambria Math" panose="02040503050406030204" pitchFamily="18" charset="0"/>
                        </a:rPr>
                        <m:t>𝑡</m:t>
                      </m:r>
                      <m:r>
                        <a:rPr lang="es-EC" b="0" i="1" smtClean="0">
                          <a:latin typeface="Cambria Math" panose="02040503050406030204" pitchFamily="18" charset="0"/>
                        </a:rPr>
                        <m:t>)</m:t>
                      </m:r>
                    </m:oMath>
                  </m:oMathPara>
                </a14:m>
                <a:endParaRPr lang="es-EC" dirty="0"/>
              </a:p>
            </p:txBody>
          </p:sp>
        </mc:Choice>
        <mc:Fallback xmlns="">
          <p:sp>
            <p:nvSpPr>
              <p:cNvPr id="17" name="Rectángulo 16"/>
              <p:cNvSpPr>
                <a:spLocks noRot="1" noChangeAspect="1" noMove="1" noResize="1" noEditPoints="1" noAdjustHandles="1" noChangeArrowheads="1" noChangeShapeType="1" noTextEdit="1"/>
              </p:cNvSpPr>
              <p:nvPr/>
            </p:nvSpPr>
            <p:spPr>
              <a:xfrm>
                <a:off x="6733752" y="2894724"/>
                <a:ext cx="3868367" cy="648126"/>
              </a:xfrm>
              <a:prstGeom prst="rect">
                <a:avLst/>
              </a:prstGeom>
              <a:blipFill>
                <a:blip r:embed="rId9"/>
                <a:stretch>
                  <a:fillRect/>
                </a:stretch>
              </a:blipFill>
            </p:spPr>
            <p:txBody>
              <a:bodyPr/>
              <a:lstStyle/>
              <a:p>
                <a:r>
                  <a:rPr lang="es-EC">
                    <a:noFill/>
                  </a:rPr>
                  <a:t> </a:t>
                </a:r>
              </a:p>
            </p:txBody>
          </p:sp>
        </mc:Fallback>
      </mc:AlternateContent>
      <p:sp>
        <p:nvSpPr>
          <p:cNvPr id="18" name="CuadroTexto 17"/>
          <p:cNvSpPr txBox="1"/>
          <p:nvPr/>
        </p:nvSpPr>
        <p:spPr>
          <a:xfrm>
            <a:off x="5987229" y="3890497"/>
            <a:ext cx="1802424" cy="369332"/>
          </a:xfrm>
          <a:prstGeom prst="rect">
            <a:avLst/>
          </a:prstGeom>
          <a:noFill/>
        </p:spPr>
        <p:txBody>
          <a:bodyPr wrap="square" rtlCol="0">
            <a:spAutoFit/>
          </a:bodyPr>
          <a:lstStyle/>
          <a:p>
            <a:r>
              <a:rPr lang="es-EC" dirty="0"/>
              <a:t>Bajar el grado</a:t>
            </a:r>
          </a:p>
        </p:txBody>
      </p:sp>
      <mc:AlternateContent xmlns:mc="http://schemas.openxmlformats.org/markup-compatibility/2006" xmlns:a14="http://schemas.microsoft.com/office/drawing/2010/main">
        <mc:Choice Requires="a14">
          <p:sp>
            <p:nvSpPr>
              <p:cNvPr id="19" name="Rectángulo 18"/>
              <p:cNvSpPr/>
              <p:nvPr/>
            </p:nvSpPr>
            <p:spPr>
              <a:xfrm>
                <a:off x="7836160" y="3771922"/>
                <a:ext cx="3548471" cy="6298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𝑀</m:t>
                      </m:r>
                      <m:f>
                        <m:fPr>
                          <m:ctrlPr>
                            <a:rPr lang="es-EC" i="1">
                              <a:latin typeface="Cambria Math" panose="02040503050406030204" pitchFamily="18" charset="0"/>
                            </a:rPr>
                          </m:ctrlPr>
                        </m:fPr>
                        <m:num>
                          <m:d>
                            <m:dPr>
                              <m:begChr m:val=""/>
                              <m:ctrlPr>
                                <a:rPr lang="es-EC" i="1">
                                  <a:latin typeface="Cambria Math" panose="02040503050406030204" pitchFamily="18" charset="0"/>
                                </a:rPr>
                              </m:ctrlPr>
                            </m:dPr>
                            <m:e>
                              <m:r>
                                <a:rPr lang="es-EC" i="1">
                                  <a:latin typeface="Cambria Math" panose="02040503050406030204" pitchFamily="18" charset="0"/>
                                </a:rPr>
                                <m:t>𝑑𝑉</m:t>
                              </m:r>
                              <m:r>
                                <a:rPr lang="es-EC" i="0">
                                  <a:latin typeface="Cambria Math" panose="02040503050406030204" pitchFamily="18" charset="0"/>
                                </a:rPr>
                                <m:t>(</m:t>
                              </m:r>
                              <m:r>
                                <a:rPr lang="es-EC" i="1">
                                  <a:latin typeface="Cambria Math" panose="02040503050406030204" pitchFamily="18" charset="0"/>
                                </a:rPr>
                                <m:t>𝑡</m:t>
                              </m:r>
                            </m:e>
                          </m:d>
                        </m:num>
                        <m:den>
                          <m:r>
                            <a:rPr lang="es-EC" i="1">
                              <a:latin typeface="Cambria Math" panose="02040503050406030204" pitchFamily="18" charset="0"/>
                            </a:rPr>
                            <m:t>𝑑𝑡</m:t>
                          </m:r>
                        </m:den>
                      </m:f>
                      <m:r>
                        <a:rPr lang="es-EC" i="0">
                          <a:latin typeface="Cambria Math" panose="02040503050406030204" pitchFamily="18" charset="0"/>
                        </a:rPr>
                        <m:t>+</m:t>
                      </m:r>
                      <m:r>
                        <a:rPr lang="es-EC" i="1">
                          <a:latin typeface="Cambria Math" panose="02040503050406030204" pitchFamily="18" charset="0"/>
                        </a:rPr>
                        <m:t>𝐶𝑉</m:t>
                      </m:r>
                      <m:r>
                        <a:rPr lang="es-EC" i="0">
                          <a:latin typeface="Cambria Math" panose="02040503050406030204" pitchFamily="18" charset="0"/>
                        </a:rPr>
                        <m:t>(</m:t>
                      </m:r>
                      <m:r>
                        <a:rPr lang="es-EC" i="1">
                          <a:latin typeface="Cambria Math" panose="02040503050406030204" pitchFamily="18" charset="0"/>
                        </a:rPr>
                        <m:t>𝑡</m:t>
                      </m:r>
                      <m:r>
                        <a:rPr lang="es-EC" i="0">
                          <a:latin typeface="Cambria Math" panose="02040503050406030204" pitchFamily="18" charset="0"/>
                        </a:rPr>
                        <m:t>)+</m:t>
                      </m:r>
                      <m:r>
                        <a:rPr lang="es-EC" i="1">
                          <a:latin typeface="Cambria Math" panose="02040503050406030204" pitchFamily="18" charset="0"/>
                        </a:rPr>
                        <m:t>𝐾𝑈</m:t>
                      </m:r>
                      <m:r>
                        <a:rPr lang="es-EC" i="0">
                          <a:latin typeface="Cambria Math" panose="02040503050406030204" pitchFamily="18" charset="0"/>
                        </a:rPr>
                        <m:t>(</m:t>
                      </m:r>
                      <m:r>
                        <a:rPr lang="es-EC" i="1">
                          <a:latin typeface="Cambria Math" panose="02040503050406030204" pitchFamily="18" charset="0"/>
                        </a:rPr>
                        <m:t>𝑡</m:t>
                      </m:r>
                      <m:r>
                        <a:rPr lang="es-EC" i="0">
                          <a:latin typeface="Cambria Math" panose="02040503050406030204" pitchFamily="18" charset="0"/>
                        </a:rPr>
                        <m:t>)=</m:t>
                      </m:r>
                      <m:r>
                        <a:rPr lang="es-EC" i="1">
                          <a:latin typeface="Cambria Math" panose="02040503050406030204" pitchFamily="18" charset="0"/>
                        </a:rPr>
                        <m:t>𝐹</m:t>
                      </m:r>
                      <m:d>
                        <m:dPr>
                          <m:ctrlPr>
                            <a:rPr lang="es-EC" i="1">
                              <a:latin typeface="Cambria Math" panose="02040503050406030204" pitchFamily="18" charset="0"/>
                            </a:rPr>
                          </m:ctrlPr>
                        </m:dPr>
                        <m:e>
                          <m:r>
                            <a:rPr lang="es-EC" i="1">
                              <a:latin typeface="Cambria Math" panose="02040503050406030204" pitchFamily="18" charset="0"/>
                            </a:rPr>
                            <m:t>𝑡</m:t>
                          </m:r>
                        </m:e>
                      </m:d>
                    </m:oMath>
                  </m:oMathPara>
                </a14:m>
                <a:endParaRPr lang="es-EC" dirty="0"/>
              </a:p>
            </p:txBody>
          </p:sp>
        </mc:Choice>
        <mc:Fallback xmlns="">
          <p:sp>
            <p:nvSpPr>
              <p:cNvPr id="19" name="Rectángulo 18"/>
              <p:cNvSpPr>
                <a:spLocks noRot="1" noChangeAspect="1" noMove="1" noResize="1" noEditPoints="1" noAdjustHandles="1" noChangeArrowheads="1" noChangeShapeType="1" noTextEdit="1"/>
              </p:cNvSpPr>
              <p:nvPr/>
            </p:nvSpPr>
            <p:spPr>
              <a:xfrm>
                <a:off x="7836160" y="3771922"/>
                <a:ext cx="3548471" cy="629852"/>
              </a:xfrm>
              <a:prstGeom prst="rect">
                <a:avLst/>
              </a:prstGeom>
              <a:blipFill>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Rectángulo 19"/>
              <p:cNvSpPr/>
              <p:nvPr/>
            </p:nvSpPr>
            <p:spPr>
              <a:xfrm>
                <a:off x="7904355" y="4510998"/>
                <a:ext cx="1980286" cy="6298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i="1">
                              <a:latin typeface="Cambria Math" panose="02040503050406030204" pitchFamily="18" charset="0"/>
                            </a:rPr>
                          </m:ctrlPr>
                        </m:fPr>
                        <m:num>
                          <m:d>
                            <m:dPr>
                              <m:begChr m:val=""/>
                              <m:ctrlPr>
                                <a:rPr lang="es-EC" i="1">
                                  <a:latin typeface="Cambria Math" panose="02040503050406030204" pitchFamily="18" charset="0"/>
                                </a:rPr>
                              </m:ctrlPr>
                            </m:dPr>
                            <m:e>
                              <m:r>
                                <a:rPr lang="es-EC" i="1">
                                  <a:latin typeface="Cambria Math" panose="02040503050406030204" pitchFamily="18" charset="0"/>
                                </a:rPr>
                                <m:t>𝑑𝑈</m:t>
                              </m:r>
                              <m:r>
                                <a:rPr lang="es-EC" i="0">
                                  <a:latin typeface="Cambria Math" panose="02040503050406030204" pitchFamily="18" charset="0"/>
                                </a:rPr>
                                <m:t>(</m:t>
                              </m:r>
                              <m:r>
                                <a:rPr lang="es-EC" i="1">
                                  <a:latin typeface="Cambria Math" panose="02040503050406030204" pitchFamily="18" charset="0"/>
                                </a:rPr>
                                <m:t>𝑡</m:t>
                              </m:r>
                            </m:e>
                          </m:d>
                        </m:num>
                        <m:den>
                          <m:r>
                            <a:rPr lang="es-EC" i="1">
                              <a:latin typeface="Cambria Math" panose="02040503050406030204" pitchFamily="18" charset="0"/>
                            </a:rPr>
                            <m:t>𝑑𝑡</m:t>
                          </m:r>
                        </m:den>
                      </m:f>
                      <m:r>
                        <a:rPr lang="es-EC" i="0">
                          <a:latin typeface="Cambria Math" panose="02040503050406030204" pitchFamily="18" charset="0"/>
                        </a:rPr>
                        <m:t>−</m:t>
                      </m:r>
                      <m:r>
                        <a:rPr lang="es-EC" i="1">
                          <a:latin typeface="Cambria Math" panose="02040503050406030204" pitchFamily="18" charset="0"/>
                        </a:rPr>
                        <m:t>𝑉</m:t>
                      </m:r>
                      <m:r>
                        <a:rPr lang="es-EC" i="0">
                          <a:latin typeface="Cambria Math" panose="02040503050406030204" pitchFamily="18" charset="0"/>
                        </a:rPr>
                        <m:t>(</m:t>
                      </m:r>
                      <m:r>
                        <a:rPr lang="es-EC" i="1">
                          <a:latin typeface="Cambria Math" panose="02040503050406030204" pitchFamily="18" charset="0"/>
                        </a:rPr>
                        <m:t>𝑡</m:t>
                      </m:r>
                      <m:r>
                        <a:rPr lang="es-EC" i="0">
                          <a:latin typeface="Cambria Math" panose="02040503050406030204" pitchFamily="18" charset="0"/>
                        </a:rPr>
                        <m:t>)=0</m:t>
                      </m:r>
                    </m:oMath>
                  </m:oMathPara>
                </a14:m>
                <a:endParaRPr lang="es-EC" dirty="0"/>
              </a:p>
            </p:txBody>
          </p:sp>
        </mc:Choice>
        <mc:Fallback xmlns="">
          <p:sp>
            <p:nvSpPr>
              <p:cNvPr id="20" name="Rectángulo 19"/>
              <p:cNvSpPr>
                <a:spLocks noRot="1" noChangeAspect="1" noMove="1" noResize="1" noEditPoints="1" noAdjustHandles="1" noChangeArrowheads="1" noChangeShapeType="1" noTextEdit="1"/>
              </p:cNvSpPr>
              <p:nvPr/>
            </p:nvSpPr>
            <p:spPr>
              <a:xfrm>
                <a:off x="7904355" y="4510998"/>
                <a:ext cx="1980286" cy="629852"/>
              </a:xfrm>
              <a:prstGeom prst="rect">
                <a:avLst/>
              </a:prstGeom>
              <a:blipFill>
                <a:blip r:embed="rId11"/>
                <a:stretch>
                  <a:fillRect/>
                </a:stretch>
              </a:blipFill>
            </p:spPr>
            <p:txBody>
              <a:bodyPr/>
              <a:lstStyle/>
              <a:p>
                <a:r>
                  <a:rPr lang="es-EC">
                    <a:noFill/>
                  </a:rPr>
                  <a:t> </a:t>
                </a:r>
              </a:p>
            </p:txBody>
          </p:sp>
        </mc:Fallback>
      </mc:AlternateContent>
      <p:sp>
        <p:nvSpPr>
          <p:cNvPr id="21" name="CuadroTexto 20"/>
          <p:cNvSpPr txBox="1"/>
          <p:nvPr/>
        </p:nvSpPr>
        <p:spPr>
          <a:xfrm>
            <a:off x="5987229" y="5148875"/>
            <a:ext cx="2048940" cy="369332"/>
          </a:xfrm>
          <a:prstGeom prst="rect">
            <a:avLst/>
          </a:prstGeom>
          <a:noFill/>
        </p:spPr>
        <p:txBody>
          <a:bodyPr wrap="square" rtlCol="0">
            <a:spAutoFit/>
          </a:bodyPr>
          <a:lstStyle/>
          <a:p>
            <a:r>
              <a:rPr lang="es-EC" dirty="0"/>
              <a:t>Símil con Cauchy</a:t>
            </a:r>
          </a:p>
        </p:txBody>
      </p:sp>
      <mc:AlternateContent xmlns:mc="http://schemas.openxmlformats.org/markup-compatibility/2006" xmlns:a14="http://schemas.microsoft.com/office/drawing/2010/main">
        <mc:Choice Requires="a14">
          <p:sp>
            <p:nvSpPr>
              <p:cNvPr id="22" name="Rectángulo 21"/>
              <p:cNvSpPr/>
              <p:nvPr/>
            </p:nvSpPr>
            <p:spPr>
              <a:xfrm>
                <a:off x="6888441" y="5684848"/>
                <a:ext cx="3558987" cy="7101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b="1" i="1">
                              <a:latin typeface="Cambria Math" panose="02040503050406030204" pitchFamily="18" charset="0"/>
                            </a:rPr>
                          </m:ctrlPr>
                        </m:dPr>
                        <m:e>
                          <m:eqArr>
                            <m:eqArrPr>
                              <m:ctrlPr>
                                <a:rPr lang="es-EC" b="1" i="1">
                                  <a:latin typeface="Cambria Math" panose="02040503050406030204" pitchFamily="18" charset="0"/>
                                </a:rPr>
                              </m:ctrlPr>
                            </m:eqArrPr>
                            <m:e>
                              <m:r>
                                <a:rPr lang="es-EC" b="1">
                                  <a:latin typeface="Cambria Math" panose="02040503050406030204" pitchFamily="18" charset="0"/>
                                </a:rPr>
                                <m:t>&amp;</m:t>
                              </m:r>
                              <m:d>
                                <m:dPr>
                                  <m:begChr m:val=""/>
                                  <m:ctrlPr>
                                    <a:rPr lang="es-EC" b="1" i="1">
                                      <a:latin typeface="Cambria Math" panose="02040503050406030204" pitchFamily="18" charset="0"/>
                                    </a:rPr>
                                  </m:ctrlPr>
                                </m:dPr>
                                <m:e>
                                  <m:sSup>
                                    <m:sSupPr>
                                      <m:ctrlPr>
                                        <a:rPr lang="es-EC" b="1" i="1">
                                          <a:latin typeface="Cambria Math" panose="02040503050406030204" pitchFamily="18" charset="0"/>
                                        </a:rPr>
                                      </m:ctrlPr>
                                    </m:sSupPr>
                                    <m:e>
                                      <m:r>
                                        <a:rPr lang="es-EC" b="1" i="1">
                                          <a:latin typeface="Cambria Math" panose="02040503050406030204" pitchFamily="18" charset="0"/>
                                        </a:rPr>
                                        <m:t>𝑴𝑽</m:t>
                                      </m:r>
                                    </m:e>
                                    <m:sup>
                                      <m:r>
                                        <a:rPr lang="es-EC" b="1" i="0">
                                          <a:latin typeface="Cambria Math" panose="02040503050406030204" pitchFamily="18" charset="0"/>
                                        </a:rPr>
                                        <m:t>′</m:t>
                                      </m:r>
                                    </m:sup>
                                  </m:sSup>
                                  <m:d>
                                    <m:dPr>
                                      <m:ctrlPr>
                                        <a:rPr lang="es-EC" b="1" i="1">
                                          <a:latin typeface="Cambria Math" panose="02040503050406030204" pitchFamily="18" charset="0"/>
                                        </a:rPr>
                                      </m:ctrlPr>
                                    </m:dPr>
                                    <m:e>
                                      <m:r>
                                        <a:rPr lang="es-EC" b="1" i="1">
                                          <a:latin typeface="Cambria Math" panose="02040503050406030204" pitchFamily="18" charset="0"/>
                                        </a:rPr>
                                        <m:t>𝒕</m:t>
                                      </m:r>
                                    </m:e>
                                  </m:d>
                                  <m:r>
                                    <a:rPr lang="es-EC" b="1" i="0">
                                      <a:latin typeface="Cambria Math" panose="02040503050406030204" pitchFamily="18" charset="0"/>
                                    </a:rPr>
                                    <m:t>=</m:t>
                                  </m:r>
                                  <m:r>
                                    <a:rPr lang="es-EC" b="1" i="1">
                                      <a:latin typeface="Cambria Math" panose="02040503050406030204" pitchFamily="18" charset="0"/>
                                    </a:rPr>
                                    <m:t>𝑭</m:t>
                                  </m:r>
                                  <m:d>
                                    <m:dPr>
                                      <m:ctrlPr>
                                        <a:rPr lang="es-EC" b="1" i="1">
                                          <a:latin typeface="Cambria Math" panose="02040503050406030204" pitchFamily="18" charset="0"/>
                                        </a:rPr>
                                      </m:ctrlPr>
                                    </m:dPr>
                                    <m:e>
                                      <m:r>
                                        <a:rPr lang="es-EC" b="1" i="1">
                                          <a:latin typeface="Cambria Math" panose="02040503050406030204" pitchFamily="18" charset="0"/>
                                        </a:rPr>
                                        <m:t>𝒕</m:t>
                                      </m:r>
                                    </m:e>
                                  </m:d>
                                  <m:r>
                                    <a:rPr lang="es-EC" b="1" i="0">
                                      <a:latin typeface="Cambria Math" panose="02040503050406030204" pitchFamily="18" charset="0"/>
                                    </a:rPr>
                                    <m:t>−</m:t>
                                  </m:r>
                                  <m:r>
                                    <a:rPr lang="es-EC" b="1" i="1">
                                      <a:latin typeface="Cambria Math" panose="02040503050406030204" pitchFamily="18" charset="0"/>
                                    </a:rPr>
                                    <m:t>𝑪𝑽</m:t>
                                  </m:r>
                                  <m:d>
                                    <m:dPr>
                                      <m:ctrlPr>
                                        <a:rPr lang="es-EC" b="1" i="1">
                                          <a:latin typeface="Cambria Math" panose="02040503050406030204" pitchFamily="18" charset="0"/>
                                        </a:rPr>
                                      </m:ctrlPr>
                                    </m:dPr>
                                    <m:e>
                                      <m:r>
                                        <a:rPr lang="es-EC" b="1" i="1">
                                          <a:latin typeface="Cambria Math" panose="02040503050406030204" pitchFamily="18" charset="0"/>
                                        </a:rPr>
                                        <m:t>𝒕</m:t>
                                      </m:r>
                                    </m:e>
                                  </m:d>
                                  <m:r>
                                    <a:rPr lang="es-EC" b="1" i="0">
                                      <a:latin typeface="Cambria Math" panose="02040503050406030204" pitchFamily="18" charset="0"/>
                                    </a:rPr>
                                    <m:t>−</m:t>
                                  </m:r>
                                  <m:r>
                                    <a:rPr lang="es-EC" b="1" i="1">
                                      <a:latin typeface="Cambria Math" panose="02040503050406030204" pitchFamily="18" charset="0"/>
                                    </a:rPr>
                                    <m:t>𝑲𝑼</m:t>
                                  </m:r>
                                  <m:r>
                                    <a:rPr lang="es-EC" b="1" i="0">
                                      <a:latin typeface="Cambria Math" panose="02040503050406030204" pitchFamily="18" charset="0"/>
                                    </a:rPr>
                                    <m:t>(</m:t>
                                  </m:r>
                                  <m:r>
                                    <a:rPr lang="es-EC" b="1" i="1">
                                      <a:latin typeface="Cambria Math" panose="02040503050406030204" pitchFamily="18" charset="0"/>
                                    </a:rPr>
                                    <m:t>𝒕</m:t>
                                  </m:r>
                                </m:e>
                              </m:d>
                            </m:e>
                            <m:e>
                              <m:r>
                                <a:rPr lang="es-EC" b="1" i="0">
                                  <a:latin typeface="Cambria Math" panose="02040503050406030204" pitchFamily="18" charset="0"/>
                                </a:rPr>
                                <m:t>&amp;</m:t>
                              </m:r>
                              <m:d>
                                <m:dPr>
                                  <m:begChr m:val=""/>
                                  <m:ctrlPr>
                                    <a:rPr lang="es-EC" b="1" i="1">
                                      <a:latin typeface="Cambria Math" panose="02040503050406030204" pitchFamily="18" charset="0"/>
                                    </a:rPr>
                                  </m:ctrlPr>
                                </m:dPr>
                                <m:e>
                                  <m:sSup>
                                    <m:sSupPr>
                                      <m:ctrlPr>
                                        <a:rPr lang="es-EC" b="1" i="1">
                                          <a:latin typeface="Cambria Math" panose="02040503050406030204" pitchFamily="18" charset="0"/>
                                        </a:rPr>
                                      </m:ctrlPr>
                                    </m:sSupPr>
                                    <m:e>
                                      <m:r>
                                        <a:rPr lang="es-EC" b="1" i="1">
                                          <a:latin typeface="Cambria Math" panose="02040503050406030204" pitchFamily="18" charset="0"/>
                                        </a:rPr>
                                        <m:t>𝑼</m:t>
                                      </m:r>
                                    </m:e>
                                    <m:sup>
                                      <m:r>
                                        <a:rPr lang="es-EC" b="1" i="0">
                                          <a:latin typeface="Cambria Math" panose="02040503050406030204" pitchFamily="18" charset="0"/>
                                        </a:rPr>
                                        <m:t>′</m:t>
                                      </m:r>
                                    </m:sup>
                                  </m:sSup>
                                  <m:d>
                                    <m:dPr>
                                      <m:ctrlPr>
                                        <a:rPr lang="es-EC" b="1" i="1">
                                          <a:latin typeface="Cambria Math" panose="02040503050406030204" pitchFamily="18" charset="0"/>
                                        </a:rPr>
                                      </m:ctrlPr>
                                    </m:dPr>
                                    <m:e>
                                      <m:r>
                                        <a:rPr lang="es-EC" b="1" i="1">
                                          <a:latin typeface="Cambria Math" panose="02040503050406030204" pitchFamily="18" charset="0"/>
                                        </a:rPr>
                                        <m:t>𝒕</m:t>
                                      </m:r>
                                    </m:e>
                                  </m:d>
                                  <m:r>
                                    <a:rPr lang="es-EC" b="1" i="0">
                                      <a:latin typeface="Cambria Math" panose="02040503050406030204" pitchFamily="18" charset="0"/>
                                    </a:rPr>
                                    <m:t>=</m:t>
                                  </m:r>
                                  <m:r>
                                    <a:rPr lang="es-EC" b="1" i="1">
                                      <a:latin typeface="Cambria Math" panose="02040503050406030204" pitchFamily="18" charset="0"/>
                                    </a:rPr>
                                    <m:t>𝑽</m:t>
                                  </m:r>
                                  <m:r>
                                    <a:rPr lang="es-EC" b="1" i="0">
                                      <a:latin typeface="Cambria Math" panose="02040503050406030204" pitchFamily="18" charset="0"/>
                                    </a:rPr>
                                    <m:t>(</m:t>
                                  </m:r>
                                  <m:r>
                                    <a:rPr lang="es-EC" b="1" i="1">
                                      <a:latin typeface="Cambria Math" panose="02040503050406030204" pitchFamily="18" charset="0"/>
                                    </a:rPr>
                                    <m:t>𝒕</m:t>
                                  </m:r>
                                </m:e>
                              </m:d>
                            </m:e>
                          </m:eqArr>
                        </m:e>
                      </m:d>
                    </m:oMath>
                  </m:oMathPara>
                </a14:m>
                <a:endParaRPr lang="es-EC" b="1" dirty="0"/>
              </a:p>
            </p:txBody>
          </p:sp>
        </mc:Choice>
        <mc:Fallback xmlns="">
          <p:sp>
            <p:nvSpPr>
              <p:cNvPr id="22" name="Rectángulo 21"/>
              <p:cNvSpPr>
                <a:spLocks noRot="1" noChangeAspect="1" noMove="1" noResize="1" noEditPoints="1" noAdjustHandles="1" noChangeArrowheads="1" noChangeShapeType="1" noTextEdit="1"/>
              </p:cNvSpPr>
              <p:nvPr/>
            </p:nvSpPr>
            <p:spPr>
              <a:xfrm>
                <a:off x="6888441" y="5684848"/>
                <a:ext cx="3558987" cy="710194"/>
              </a:xfrm>
              <a:prstGeom prst="rect">
                <a:avLst/>
              </a:prstGeom>
              <a:blipFill>
                <a:blip r:embed="rId12"/>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796098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615460" y="1188693"/>
            <a:ext cx="4220309" cy="369332"/>
          </a:xfrm>
          <a:prstGeom prst="rect">
            <a:avLst/>
          </a:prstGeom>
          <a:noFill/>
        </p:spPr>
        <p:txBody>
          <a:bodyPr wrap="square" rtlCol="0">
            <a:spAutoFit/>
          </a:bodyPr>
          <a:lstStyle/>
          <a:p>
            <a:r>
              <a:rPr lang="es-EC" dirty="0"/>
              <a:t>Aplicando la definición de la derivada</a:t>
            </a:r>
          </a:p>
        </p:txBody>
      </p:sp>
      <p:pic>
        <p:nvPicPr>
          <p:cNvPr id="8" name="Imagen 7"/>
          <p:cNvPicPr>
            <a:picLocks noChangeAspect="1"/>
          </p:cNvPicPr>
          <p:nvPr/>
        </p:nvPicPr>
        <p:blipFill>
          <a:blip r:embed="rId3"/>
          <a:stretch>
            <a:fillRect/>
          </a:stretch>
        </p:blipFill>
        <p:spPr>
          <a:xfrm>
            <a:off x="1502019" y="1753958"/>
            <a:ext cx="3333750" cy="981075"/>
          </a:xfrm>
          <a:prstGeom prst="rect">
            <a:avLst/>
          </a:prstGeom>
        </p:spPr>
      </p:pic>
      <mc:AlternateContent xmlns:mc="http://schemas.openxmlformats.org/markup-compatibility/2006" xmlns:a14="http://schemas.microsoft.com/office/drawing/2010/main">
        <mc:Choice Requires="a14">
          <p:sp>
            <p:nvSpPr>
              <p:cNvPr id="9" name="Rectángulo 8"/>
              <p:cNvSpPr/>
              <p:nvPr/>
            </p:nvSpPr>
            <p:spPr>
              <a:xfrm>
                <a:off x="385390" y="2849074"/>
                <a:ext cx="5808321" cy="5872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700" i="1">
                          <a:latin typeface="Cambria Math" panose="02040503050406030204" pitchFamily="18" charset="0"/>
                        </a:rPr>
                        <m:t>𝑀</m:t>
                      </m:r>
                      <m:sSub>
                        <m:sSubPr>
                          <m:ctrlPr>
                            <a:rPr lang="es-EC" sz="1700" i="1">
                              <a:latin typeface="Cambria Math" panose="02040503050406030204" pitchFamily="18" charset="0"/>
                            </a:rPr>
                          </m:ctrlPr>
                        </m:sSubPr>
                        <m:e>
                          <m:r>
                            <a:rPr lang="es-EC" sz="1700" i="1">
                              <a:latin typeface="Cambria Math" panose="02040503050406030204" pitchFamily="18" charset="0"/>
                            </a:rPr>
                            <m:t>𝑉</m:t>
                          </m:r>
                        </m:e>
                        <m:sub>
                          <m:r>
                            <a:rPr lang="es-EC" sz="1700" i="1">
                              <a:latin typeface="Cambria Math" panose="02040503050406030204" pitchFamily="18" charset="0"/>
                            </a:rPr>
                            <m:t>𝑡</m:t>
                          </m:r>
                          <m:r>
                            <a:rPr lang="es-EC" sz="1700" i="0">
                              <a:latin typeface="Cambria Math" panose="02040503050406030204" pitchFamily="18" charset="0"/>
                            </a:rPr>
                            <m:t>+1</m:t>
                          </m:r>
                        </m:sub>
                      </m:sSub>
                      <m:r>
                        <a:rPr lang="es-EC" sz="1700" i="0">
                          <a:latin typeface="Cambria Math" panose="02040503050406030204" pitchFamily="18" charset="0"/>
                        </a:rPr>
                        <m:t>=</m:t>
                      </m:r>
                      <m:r>
                        <a:rPr lang="es-EC" sz="1700" i="1">
                          <a:latin typeface="Cambria Math" panose="02040503050406030204" pitchFamily="18" charset="0"/>
                        </a:rPr>
                        <m:t>𝑀</m:t>
                      </m:r>
                      <m:sSub>
                        <m:sSubPr>
                          <m:ctrlPr>
                            <a:rPr lang="es-EC" sz="1700" i="1">
                              <a:latin typeface="Cambria Math" panose="02040503050406030204" pitchFamily="18" charset="0"/>
                            </a:rPr>
                          </m:ctrlPr>
                        </m:sSubPr>
                        <m:e>
                          <m:r>
                            <a:rPr lang="es-EC" sz="1700" i="1">
                              <a:latin typeface="Cambria Math" panose="02040503050406030204" pitchFamily="18" charset="0"/>
                            </a:rPr>
                            <m:t>𝑉</m:t>
                          </m:r>
                        </m:e>
                        <m:sub>
                          <m:r>
                            <a:rPr lang="es-EC" sz="1700" i="1">
                              <a:latin typeface="Cambria Math" panose="02040503050406030204" pitchFamily="18" charset="0"/>
                            </a:rPr>
                            <m:t>𝑡</m:t>
                          </m:r>
                        </m:sub>
                      </m:sSub>
                      <m:r>
                        <a:rPr lang="es-EC" sz="1700" i="0">
                          <a:latin typeface="Cambria Math" panose="02040503050406030204" pitchFamily="18" charset="0"/>
                        </a:rPr>
                        <m:t>+</m:t>
                      </m:r>
                      <m:f>
                        <m:fPr>
                          <m:ctrlPr>
                            <a:rPr lang="es-EC" sz="1700" i="1">
                              <a:latin typeface="Cambria Math" panose="02040503050406030204" pitchFamily="18" charset="0"/>
                            </a:rPr>
                          </m:ctrlPr>
                        </m:fPr>
                        <m:num>
                          <m:r>
                            <a:rPr lang="es-EC" sz="1700" i="1">
                              <a:latin typeface="Cambria Math" panose="02040503050406030204" pitchFamily="18" charset="0"/>
                            </a:rPr>
                            <m:t>h</m:t>
                          </m:r>
                        </m:num>
                        <m:den>
                          <m:r>
                            <a:rPr lang="es-EC" sz="1700" i="0">
                              <a:latin typeface="Cambria Math" panose="02040503050406030204" pitchFamily="18" charset="0"/>
                            </a:rPr>
                            <m:t>2</m:t>
                          </m:r>
                        </m:den>
                      </m:f>
                      <m:d>
                        <m:dPr>
                          <m:begChr m:val="["/>
                          <m:endChr m:val="]"/>
                          <m:ctrlPr>
                            <a:rPr lang="es-EC" sz="1700" i="1">
                              <a:latin typeface="Cambria Math" panose="02040503050406030204" pitchFamily="18" charset="0"/>
                            </a:rPr>
                          </m:ctrlPr>
                        </m:dPr>
                        <m:e>
                          <m:r>
                            <a:rPr lang="es-EC" sz="1700" i="1">
                              <a:latin typeface="Cambria Math" panose="02040503050406030204" pitchFamily="18" charset="0"/>
                            </a:rPr>
                            <m:t>𝐹</m:t>
                          </m:r>
                          <m:r>
                            <a:rPr lang="es-EC" sz="1700" i="0">
                              <a:latin typeface="Cambria Math" panose="02040503050406030204" pitchFamily="18" charset="0"/>
                            </a:rPr>
                            <m:t>−</m:t>
                          </m:r>
                          <m:r>
                            <a:rPr lang="es-EC" sz="1700" i="1">
                              <a:latin typeface="Cambria Math" panose="02040503050406030204" pitchFamily="18" charset="0"/>
                            </a:rPr>
                            <m:t>𝐶</m:t>
                          </m:r>
                          <m:sSub>
                            <m:sSubPr>
                              <m:ctrlPr>
                                <a:rPr lang="es-EC" sz="1700" i="1">
                                  <a:latin typeface="Cambria Math" panose="02040503050406030204" pitchFamily="18" charset="0"/>
                                </a:rPr>
                              </m:ctrlPr>
                            </m:sSubPr>
                            <m:e>
                              <m:r>
                                <a:rPr lang="es-EC" sz="1700" i="1">
                                  <a:latin typeface="Cambria Math" panose="02040503050406030204" pitchFamily="18" charset="0"/>
                                </a:rPr>
                                <m:t>𝑉</m:t>
                              </m:r>
                            </m:e>
                            <m:sub>
                              <m:r>
                                <a:rPr lang="es-EC" sz="1700" i="1">
                                  <a:latin typeface="Cambria Math" panose="02040503050406030204" pitchFamily="18" charset="0"/>
                                </a:rPr>
                                <m:t>𝑡</m:t>
                              </m:r>
                            </m:sub>
                          </m:sSub>
                          <m:r>
                            <a:rPr lang="es-EC" sz="1700" i="0">
                              <a:latin typeface="Cambria Math" panose="02040503050406030204" pitchFamily="18" charset="0"/>
                            </a:rPr>
                            <m:t>−</m:t>
                          </m:r>
                          <m:r>
                            <a:rPr lang="es-EC" sz="1700" i="1">
                              <a:latin typeface="Cambria Math" panose="02040503050406030204" pitchFamily="18" charset="0"/>
                            </a:rPr>
                            <m:t>𝐾</m:t>
                          </m:r>
                          <m:sSub>
                            <m:sSubPr>
                              <m:ctrlPr>
                                <a:rPr lang="es-EC" sz="1700" i="1">
                                  <a:latin typeface="Cambria Math" panose="02040503050406030204" pitchFamily="18" charset="0"/>
                                </a:rPr>
                              </m:ctrlPr>
                            </m:sSubPr>
                            <m:e>
                              <m:r>
                                <a:rPr lang="es-EC" sz="1700" i="1">
                                  <a:latin typeface="Cambria Math" panose="02040503050406030204" pitchFamily="18" charset="0"/>
                                </a:rPr>
                                <m:t>𝑈</m:t>
                              </m:r>
                            </m:e>
                            <m:sub>
                              <m:r>
                                <a:rPr lang="es-EC" sz="1700" i="1">
                                  <a:latin typeface="Cambria Math" panose="02040503050406030204" pitchFamily="18" charset="0"/>
                                </a:rPr>
                                <m:t>𝑡</m:t>
                              </m:r>
                            </m:sub>
                          </m:sSub>
                        </m:e>
                      </m:d>
                      <m:r>
                        <a:rPr lang="es-EC" sz="1700" i="0">
                          <a:latin typeface="Cambria Math" panose="02040503050406030204" pitchFamily="18" charset="0"/>
                        </a:rPr>
                        <m:t>+</m:t>
                      </m:r>
                      <m:f>
                        <m:fPr>
                          <m:ctrlPr>
                            <a:rPr lang="es-EC" sz="1700" i="1">
                              <a:latin typeface="Cambria Math" panose="02040503050406030204" pitchFamily="18" charset="0"/>
                            </a:rPr>
                          </m:ctrlPr>
                        </m:fPr>
                        <m:num>
                          <m:r>
                            <a:rPr lang="es-EC" sz="1700" i="1">
                              <a:latin typeface="Cambria Math" panose="02040503050406030204" pitchFamily="18" charset="0"/>
                            </a:rPr>
                            <m:t>h</m:t>
                          </m:r>
                        </m:num>
                        <m:den>
                          <m:r>
                            <a:rPr lang="es-EC" sz="1700" i="0">
                              <a:latin typeface="Cambria Math" panose="02040503050406030204" pitchFamily="18" charset="0"/>
                            </a:rPr>
                            <m:t>2</m:t>
                          </m:r>
                        </m:den>
                      </m:f>
                      <m:d>
                        <m:dPr>
                          <m:begChr m:val="["/>
                          <m:endChr m:val="]"/>
                          <m:ctrlPr>
                            <a:rPr lang="es-EC" sz="1700" i="1">
                              <a:latin typeface="Cambria Math" panose="02040503050406030204" pitchFamily="18" charset="0"/>
                            </a:rPr>
                          </m:ctrlPr>
                        </m:dPr>
                        <m:e>
                          <m:r>
                            <a:rPr lang="es-EC" sz="1700" i="1">
                              <a:latin typeface="Cambria Math" panose="02040503050406030204" pitchFamily="18" charset="0"/>
                            </a:rPr>
                            <m:t>𝐹</m:t>
                          </m:r>
                          <m:r>
                            <a:rPr lang="es-EC" sz="1700" i="0">
                              <a:latin typeface="Cambria Math" panose="02040503050406030204" pitchFamily="18" charset="0"/>
                            </a:rPr>
                            <m:t>−</m:t>
                          </m:r>
                          <m:r>
                            <a:rPr lang="es-EC" sz="1700" i="1">
                              <a:latin typeface="Cambria Math" panose="02040503050406030204" pitchFamily="18" charset="0"/>
                            </a:rPr>
                            <m:t>𝐶</m:t>
                          </m:r>
                          <m:sSub>
                            <m:sSubPr>
                              <m:ctrlPr>
                                <a:rPr lang="es-EC" sz="1700" i="1">
                                  <a:latin typeface="Cambria Math" panose="02040503050406030204" pitchFamily="18" charset="0"/>
                                </a:rPr>
                              </m:ctrlPr>
                            </m:sSubPr>
                            <m:e>
                              <m:r>
                                <a:rPr lang="es-EC" sz="1700" i="1">
                                  <a:latin typeface="Cambria Math" panose="02040503050406030204" pitchFamily="18" charset="0"/>
                                </a:rPr>
                                <m:t>𝑉</m:t>
                              </m:r>
                            </m:e>
                            <m:sub>
                              <m:r>
                                <a:rPr lang="es-EC" sz="1700" i="1">
                                  <a:latin typeface="Cambria Math" panose="02040503050406030204" pitchFamily="18" charset="0"/>
                                </a:rPr>
                                <m:t>𝑡</m:t>
                              </m:r>
                              <m:r>
                                <a:rPr lang="es-EC" sz="1700" i="0">
                                  <a:latin typeface="Cambria Math" panose="02040503050406030204" pitchFamily="18" charset="0"/>
                                </a:rPr>
                                <m:t>+1</m:t>
                              </m:r>
                            </m:sub>
                          </m:sSub>
                          <m:r>
                            <a:rPr lang="es-EC" sz="1700" i="0">
                              <a:latin typeface="Cambria Math" panose="02040503050406030204" pitchFamily="18" charset="0"/>
                            </a:rPr>
                            <m:t>−</m:t>
                          </m:r>
                          <m:r>
                            <a:rPr lang="es-EC" sz="1700" i="1">
                              <a:latin typeface="Cambria Math" panose="02040503050406030204" pitchFamily="18" charset="0"/>
                            </a:rPr>
                            <m:t>𝐾</m:t>
                          </m:r>
                          <m:sSub>
                            <m:sSubPr>
                              <m:ctrlPr>
                                <a:rPr lang="es-EC" sz="1700" i="1">
                                  <a:latin typeface="Cambria Math" panose="02040503050406030204" pitchFamily="18" charset="0"/>
                                </a:rPr>
                              </m:ctrlPr>
                            </m:sSubPr>
                            <m:e>
                              <m:r>
                                <a:rPr lang="es-EC" sz="1700" i="1">
                                  <a:latin typeface="Cambria Math" panose="02040503050406030204" pitchFamily="18" charset="0"/>
                                </a:rPr>
                                <m:t>𝑈</m:t>
                              </m:r>
                            </m:e>
                            <m:sub>
                              <m:r>
                                <a:rPr lang="es-EC" sz="1700" i="1">
                                  <a:latin typeface="Cambria Math" panose="02040503050406030204" pitchFamily="18" charset="0"/>
                                </a:rPr>
                                <m:t>𝑡</m:t>
                              </m:r>
                              <m:r>
                                <a:rPr lang="es-EC" sz="1700" i="0">
                                  <a:latin typeface="Cambria Math" panose="02040503050406030204" pitchFamily="18" charset="0"/>
                                </a:rPr>
                                <m:t>+1</m:t>
                              </m:r>
                            </m:sub>
                          </m:sSub>
                        </m:e>
                      </m:d>
                    </m:oMath>
                  </m:oMathPara>
                </a14:m>
                <a:endParaRPr lang="es-EC" sz="1700" dirty="0"/>
              </a:p>
            </p:txBody>
          </p:sp>
        </mc:Choice>
        <mc:Fallback xmlns="">
          <p:sp>
            <p:nvSpPr>
              <p:cNvPr id="9" name="Rectángulo 8"/>
              <p:cNvSpPr>
                <a:spLocks noRot="1" noChangeAspect="1" noMove="1" noResize="1" noEditPoints="1" noAdjustHandles="1" noChangeArrowheads="1" noChangeShapeType="1" noTextEdit="1"/>
              </p:cNvSpPr>
              <p:nvPr/>
            </p:nvSpPr>
            <p:spPr>
              <a:xfrm>
                <a:off x="385390" y="2849074"/>
                <a:ext cx="5808321" cy="587277"/>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385390" y="3523220"/>
                <a:ext cx="2609945" cy="5872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700" i="1">
                              <a:latin typeface="Cambria Math" panose="02040503050406030204" pitchFamily="18" charset="0"/>
                            </a:rPr>
                          </m:ctrlPr>
                        </m:sSubPr>
                        <m:e>
                          <m:r>
                            <a:rPr lang="es-EC" sz="1700" i="1">
                              <a:latin typeface="Cambria Math" panose="02040503050406030204" pitchFamily="18" charset="0"/>
                            </a:rPr>
                            <m:t>𝑈</m:t>
                          </m:r>
                        </m:e>
                        <m:sub>
                          <m:r>
                            <a:rPr lang="es-EC" sz="1700" i="1">
                              <a:latin typeface="Cambria Math" panose="02040503050406030204" pitchFamily="18" charset="0"/>
                            </a:rPr>
                            <m:t>𝑡</m:t>
                          </m:r>
                          <m:r>
                            <a:rPr lang="es-EC" sz="1700" i="0">
                              <a:latin typeface="Cambria Math" panose="02040503050406030204" pitchFamily="18" charset="0"/>
                            </a:rPr>
                            <m:t>+1</m:t>
                          </m:r>
                        </m:sub>
                      </m:sSub>
                      <m:r>
                        <a:rPr lang="es-EC" sz="1700" i="0">
                          <a:latin typeface="Cambria Math" panose="02040503050406030204" pitchFamily="18" charset="0"/>
                        </a:rPr>
                        <m:t>=</m:t>
                      </m:r>
                      <m:sSub>
                        <m:sSubPr>
                          <m:ctrlPr>
                            <a:rPr lang="es-EC" sz="1700" i="1">
                              <a:latin typeface="Cambria Math" panose="02040503050406030204" pitchFamily="18" charset="0"/>
                            </a:rPr>
                          </m:ctrlPr>
                        </m:sSubPr>
                        <m:e>
                          <m:r>
                            <a:rPr lang="es-EC" sz="1700" i="1">
                              <a:latin typeface="Cambria Math" panose="02040503050406030204" pitchFamily="18" charset="0"/>
                            </a:rPr>
                            <m:t>𝑈</m:t>
                          </m:r>
                        </m:e>
                        <m:sub>
                          <m:r>
                            <a:rPr lang="es-EC" sz="1700" i="1">
                              <a:latin typeface="Cambria Math" panose="02040503050406030204" pitchFamily="18" charset="0"/>
                            </a:rPr>
                            <m:t>𝑡</m:t>
                          </m:r>
                        </m:sub>
                      </m:sSub>
                      <m:r>
                        <a:rPr lang="es-EC" sz="1700" i="0">
                          <a:latin typeface="Cambria Math" panose="02040503050406030204" pitchFamily="18" charset="0"/>
                        </a:rPr>
                        <m:t>+</m:t>
                      </m:r>
                      <m:f>
                        <m:fPr>
                          <m:ctrlPr>
                            <a:rPr lang="es-EC" sz="1700" i="1">
                              <a:latin typeface="Cambria Math" panose="02040503050406030204" pitchFamily="18" charset="0"/>
                            </a:rPr>
                          </m:ctrlPr>
                        </m:fPr>
                        <m:num>
                          <m:r>
                            <a:rPr lang="es-EC" sz="1700" i="1">
                              <a:latin typeface="Cambria Math" panose="02040503050406030204" pitchFamily="18" charset="0"/>
                            </a:rPr>
                            <m:t>h</m:t>
                          </m:r>
                        </m:num>
                        <m:den>
                          <m:r>
                            <a:rPr lang="es-EC" sz="1700" i="0">
                              <a:latin typeface="Cambria Math" panose="02040503050406030204" pitchFamily="18" charset="0"/>
                            </a:rPr>
                            <m:t>2</m:t>
                          </m:r>
                        </m:den>
                      </m:f>
                      <m:sSub>
                        <m:sSubPr>
                          <m:ctrlPr>
                            <a:rPr lang="es-EC" sz="1700" i="1">
                              <a:latin typeface="Cambria Math" panose="02040503050406030204" pitchFamily="18" charset="0"/>
                            </a:rPr>
                          </m:ctrlPr>
                        </m:sSubPr>
                        <m:e>
                          <m:r>
                            <a:rPr lang="es-EC" sz="1700" i="1">
                              <a:latin typeface="Cambria Math" panose="02040503050406030204" pitchFamily="18" charset="0"/>
                            </a:rPr>
                            <m:t>𝑉</m:t>
                          </m:r>
                        </m:e>
                        <m:sub>
                          <m:r>
                            <a:rPr lang="es-EC" sz="1700" i="1">
                              <a:latin typeface="Cambria Math" panose="02040503050406030204" pitchFamily="18" charset="0"/>
                            </a:rPr>
                            <m:t>𝑡</m:t>
                          </m:r>
                        </m:sub>
                      </m:sSub>
                      <m:r>
                        <a:rPr lang="es-EC" sz="1700" i="0">
                          <a:latin typeface="Cambria Math" panose="02040503050406030204" pitchFamily="18" charset="0"/>
                        </a:rPr>
                        <m:t>+</m:t>
                      </m:r>
                      <m:f>
                        <m:fPr>
                          <m:ctrlPr>
                            <a:rPr lang="es-EC" sz="1700" i="1">
                              <a:latin typeface="Cambria Math" panose="02040503050406030204" pitchFamily="18" charset="0"/>
                            </a:rPr>
                          </m:ctrlPr>
                        </m:fPr>
                        <m:num>
                          <m:r>
                            <a:rPr lang="es-EC" sz="1700" i="1">
                              <a:latin typeface="Cambria Math" panose="02040503050406030204" pitchFamily="18" charset="0"/>
                            </a:rPr>
                            <m:t>h</m:t>
                          </m:r>
                        </m:num>
                        <m:den>
                          <m:r>
                            <a:rPr lang="es-EC" sz="1700" i="0">
                              <a:latin typeface="Cambria Math" panose="02040503050406030204" pitchFamily="18" charset="0"/>
                            </a:rPr>
                            <m:t>2</m:t>
                          </m:r>
                        </m:den>
                      </m:f>
                      <m:sSub>
                        <m:sSubPr>
                          <m:ctrlPr>
                            <a:rPr lang="es-EC" sz="1700" i="1">
                              <a:latin typeface="Cambria Math" panose="02040503050406030204" pitchFamily="18" charset="0"/>
                            </a:rPr>
                          </m:ctrlPr>
                        </m:sSubPr>
                        <m:e>
                          <m:r>
                            <a:rPr lang="es-EC" sz="1700" i="1">
                              <a:latin typeface="Cambria Math" panose="02040503050406030204" pitchFamily="18" charset="0"/>
                            </a:rPr>
                            <m:t>𝑉</m:t>
                          </m:r>
                        </m:e>
                        <m:sub>
                          <m:r>
                            <a:rPr lang="es-EC" sz="1700" i="1">
                              <a:latin typeface="Cambria Math" panose="02040503050406030204" pitchFamily="18" charset="0"/>
                            </a:rPr>
                            <m:t>𝑡</m:t>
                          </m:r>
                          <m:r>
                            <a:rPr lang="es-EC" sz="1700" i="0">
                              <a:latin typeface="Cambria Math" panose="02040503050406030204" pitchFamily="18" charset="0"/>
                            </a:rPr>
                            <m:t>+1</m:t>
                          </m:r>
                        </m:sub>
                      </m:sSub>
                    </m:oMath>
                  </m:oMathPara>
                </a14:m>
                <a:endParaRPr lang="es-EC" sz="1700" dirty="0"/>
              </a:p>
            </p:txBody>
          </p:sp>
        </mc:Choice>
        <mc:Fallback xmlns="">
          <p:sp>
            <p:nvSpPr>
              <p:cNvPr id="10" name="Rectángulo 9"/>
              <p:cNvSpPr>
                <a:spLocks noRot="1" noChangeAspect="1" noMove="1" noResize="1" noEditPoints="1" noAdjustHandles="1" noChangeArrowheads="1" noChangeShapeType="1" noTextEdit="1"/>
              </p:cNvSpPr>
              <p:nvPr/>
            </p:nvSpPr>
            <p:spPr>
              <a:xfrm>
                <a:off x="385390" y="3523220"/>
                <a:ext cx="2609945" cy="587277"/>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615460" y="4352925"/>
                <a:ext cx="2999026" cy="5872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700" i="1">
                          <a:latin typeface="Cambria Math" panose="02040503050406030204" pitchFamily="18" charset="0"/>
                        </a:rPr>
                        <m:t>𝐴</m:t>
                      </m:r>
                      <m:r>
                        <a:rPr lang="es-EC" sz="1700" i="0">
                          <a:latin typeface="Cambria Math" panose="02040503050406030204" pitchFamily="18" charset="0"/>
                        </a:rPr>
                        <m:t>=</m:t>
                      </m:r>
                      <m:r>
                        <a:rPr lang="es-EC" sz="1700" i="1">
                          <a:latin typeface="Cambria Math" panose="02040503050406030204" pitchFamily="18" charset="0"/>
                        </a:rPr>
                        <m:t>𝑀</m:t>
                      </m:r>
                      <m:sSub>
                        <m:sSubPr>
                          <m:ctrlPr>
                            <a:rPr lang="es-EC" sz="1700" i="1">
                              <a:latin typeface="Cambria Math" panose="02040503050406030204" pitchFamily="18" charset="0"/>
                            </a:rPr>
                          </m:ctrlPr>
                        </m:sSubPr>
                        <m:e>
                          <m:r>
                            <a:rPr lang="es-EC" sz="1700" i="1">
                              <a:latin typeface="Cambria Math" panose="02040503050406030204" pitchFamily="18" charset="0"/>
                            </a:rPr>
                            <m:t>𝑉</m:t>
                          </m:r>
                        </m:e>
                        <m:sub>
                          <m:r>
                            <a:rPr lang="es-EC" sz="1700" i="1">
                              <a:latin typeface="Cambria Math" panose="02040503050406030204" pitchFamily="18" charset="0"/>
                            </a:rPr>
                            <m:t>𝑡</m:t>
                          </m:r>
                        </m:sub>
                      </m:sSub>
                      <m:r>
                        <a:rPr lang="es-EC" sz="1700" i="0">
                          <a:latin typeface="Cambria Math" panose="02040503050406030204" pitchFamily="18" charset="0"/>
                        </a:rPr>
                        <m:t>+</m:t>
                      </m:r>
                      <m:f>
                        <m:fPr>
                          <m:ctrlPr>
                            <a:rPr lang="es-EC" sz="1700" i="1">
                              <a:latin typeface="Cambria Math" panose="02040503050406030204" pitchFamily="18" charset="0"/>
                            </a:rPr>
                          </m:ctrlPr>
                        </m:fPr>
                        <m:num>
                          <m:r>
                            <a:rPr lang="es-EC" sz="1700" i="1">
                              <a:latin typeface="Cambria Math" panose="02040503050406030204" pitchFamily="18" charset="0"/>
                            </a:rPr>
                            <m:t>h</m:t>
                          </m:r>
                        </m:num>
                        <m:den>
                          <m:r>
                            <a:rPr lang="es-EC" sz="1700" i="0">
                              <a:latin typeface="Cambria Math" panose="02040503050406030204" pitchFamily="18" charset="0"/>
                            </a:rPr>
                            <m:t>2</m:t>
                          </m:r>
                        </m:den>
                      </m:f>
                      <m:d>
                        <m:dPr>
                          <m:begChr m:val="["/>
                          <m:endChr m:val="]"/>
                          <m:ctrlPr>
                            <a:rPr lang="es-EC" sz="1700" i="1">
                              <a:latin typeface="Cambria Math" panose="02040503050406030204" pitchFamily="18" charset="0"/>
                            </a:rPr>
                          </m:ctrlPr>
                        </m:dPr>
                        <m:e>
                          <m:r>
                            <a:rPr lang="es-EC" sz="1700" i="1">
                              <a:latin typeface="Cambria Math" panose="02040503050406030204" pitchFamily="18" charset="0"/>
                            </a:rPr>
                            <m:t>𝐹</m:t>
                          </m:r>
                          <m:r>
                            <a:rPr lang="es-EC" sz="1700" i="0">
                              <a:latin typeface="Cambria Math" panose="02040503050406030204" pitchFamily="18" charset="0"/>
                            </a:rPr>
                            <m:t>−</m:t>
                          </m:r>
                          <m:r>
                            <a:rPr lang="es-EC" sz="1700" i="1">
                              <a:latin typeface="Cambria Math" panose="02040503050406030204" pitchFamily="18" charset="0"/>
                            </a:rPr>
                            <m:t>𝐶</m:t>
                          </m:r>
                          <m:sSub>
                            <m:sSubPr>
                              <m:ctrlPr>
                                <a:rPr lang="es-EC" sz="1700" i="1">
                                  <a:latin typeface="Cambria Math" panose="02040503050406030204" pitchFamily="18" charset="0"/>
                                </a:rPr>
                              </m:ctrlPr>
                            </m:sSubPr>
                            <m:e>
                              <m:r>
                                <a:rPr lang="es-EC" sz="1700" i="1">
                                  <a:latin typeface="Cambria Math" panose="02040503050406030204" pitchFamily="18" charset="0"/>
                                </a:rPr>
                                <m:t>𝑉</m:t>
                              </m:r>
                            </m:e>
                            <m:sub>
                              <m:r>
                                <a:rPr lang="es-EC" sz="1700" i="1">
                                  <a:latin typeface="Cambria Math" panose="02040503050406030204" pitchFamily="18" charset="0"/>
                                </a:rPr>
                                <m:t>𝑡</m:t>
                              </m:r>
                            </m:sub>
                          </m:sSub>
                          <m:r>
                            <a:rPr lang="es-EC" sz="1700" i="0">
                              <a:latin typeface="Cambria Math" panose="02040503050406030204" pitchFamily="18" charset="0"/>
                            </a:rPr>
                            <m:t>−</m:t>
                          </m:r>
                          <m:r>
                            <a:rPr lang="es-EC" sz="1700" i="1">
                              <a:latin typeface="Cambria Math" panose="02040503050406030204" pitchFamily="18" charset="0"/>
                            </a:rPr>
                            <m:t>𝐾</m:t>
                          </m:r>
                          <m:sSub>
                            <m:sSubPr>
                              <m:ctrlPr>
                                <a:rPr lang="es-EC" sz="1700" i="1">
                                  <a:latin typeface="Cambria Math" panose="02040503050406030204" pitchFamily="18" charset="0"/>
                                </a:rPr>
                              </m:ctrlPr>
                            </m:sSubPr>
                            <m:e>
                              <m:r>
                                <a:rPr lang="es-EC" sz="1700" i="1">
                                  <a:latin typeface="Cambria Math" panose="02040503050406030204" pitchFamily="18" charset="0"/>
                                </a:rPr>
                                <m:t>𝑈</m:t>
                              </m:r>
                            </m:e>
                            <m:sub>
                              <m:r>
                                <a:rPr lang="es-EC" sz="1700" i="1">
                                  <a:latin typeface="Cambria Math" panose="02040503050406030204" pitchFamily="18" charset="0"/>
                                </a:rPr>
                                <m:t>𝑡</m:t>
                              </m:r>
                            </m:sub>
                          </m:sSub>
                        </m:e>
                      </m:d>
                    </m:oMath>
                  </m:oMathPara>
                </a14:m>
                <a:endParaRPr lang="es-EC" sz="1700" dirty="0"/>
              </a:p>
            </p:txBody>
          </p:sp>
        </mc:Choice>
        <mc:Fallback xmlns="">
          <p:sp>
            <p:nvSpPr>
              <p:cNvPr id="11" name="Rectángulo 10"/>
              <p:cNvSpPr>
                <a:spLocks noRot="1" noChangeAspect="1" noMove="1" noResize="1" noEditPoints="1" noAdjustHandles="1" noChangeArrowheads="1" noChangeShapeType="1" noTextEdit="1"/>
              </p:cNvSpPr>
              <p:nvPr/>
            </p:nvSpPr>
            <p:spPr>
              <a:xfrm>
                <a:off x="615460" y="4352925"/>
                <a:ext cx="2999026" cy="587277"/>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4186423" y="4352924"/>
                <a:ext cx="1511759" cy="5872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700" i="1">
                          <a:latin typeface="Cambria Math" panose="02040503050406030204" pitchFamily="18" charset="0"/>
                        </a:rPr>
                        <m:t>𝐵</m:t>
                      </m:r>
                      <m:r>
                        <a:rPr lang="es-EC" sz="1700" i="0">
                          <a:latin typeface="Cambria Math" panose="02040503050406030204" pitchFamily="18" charset="0"/>
                        </a:rPr>
                        <m:t>=</m:t>
                      </m:r>
                      <m:sSub>
                        <m:sSubPr>
                          <m:ctrlPr>
                            <a:rPr lang="es-EC" sz="1700" i="1">
                              <a:latin typeface="Cambria Math" panose="02040503050406030204" pitchFamily="18" charset="0"/>
                            </a:rPr>
                          </m:ctrlPr>
                        </m:sSubPr>
                        <m:e>
                          <m:r>
                            <a:rPr lang="es-EC" sz="1700" i="1">
                              <a:latin typeface="Cambria Math" panose="02040503050406030204" pitchFamily="18" charset="0"/>
                            </a:rPr>
                            <m:t>𝑈</m:t>
                          </m:r>
                        </m:e>
                        <m:sub>
                          <m:r>
                            <a:rPr lang="es-EC" sz="1700" i="1">
                              <a:latin typeface="Cambria Math" panose="02040503050406030204" pitchFamily="18" charset="0"/>
                            </a:rPr>
                            <m:t>𝑡</m:t>
                          </m:r>
                        </m:sub>
                      </m:sSub>
                      <m:r>
                        <a:rPr lang="es-EC" sz="1700" i="0">
                          <a:latin typeface="Cambria Math" panose="02040503050406030204" pitchFamily="18" charset="0"/>
                        </a:rPr>
                        <m:t>+</m:t>
                      </m:r>
                      <m:f>
                        <m:fPr>
                          <m:ctrlPr>
                            <a:rPr lang="es-EC" sz="1700" i="1">
                              <a:latin typeface="Cambria Math" panose="02040503050406030204" pitchFamily="18" charset="0"/>
                            </a:rPr>
                          </m:ctrlPr>
                        </m:fPr>
                        <m:num>
                          <m:r>
                            <a:rPr lang="es-EC" sz="1700" i="1">
                              <a:latin typeface="Cambria Math" panose="02040503050406030204" pitchFamily="18" charset="0"/>
                            </a:rPr>
                            <m:t>h</m:t>
                          </m:r>
                        </m:num>
                        <m:den>
                          <m:r>
                            <a:rPr lang="es-EC" sz="1700" i="0">
                              <a:latin typeface="Cambria Math" panose="02040503050406030204" pitchFamily="18" charset="0"/>
                            </a:rPr>
                            <m:t>2</m:t>
                          </m:r>
                        </m:den>
                      </m:f>
                      <m:sSub>
                        <m:sSubPr>
                          <m:ctrlPr>
                            <a:rPr lang="es-EC" sz="1700" i="1">
                              <a:latin typeface="Cambria Math" panose="02040503050406030204" pitchFamily="18" charset="0"/>
                            </a:rPr>
                          </m:ctrlPr>
                        </m:sSubPr>
                        <m:e>
                          <m:r>
                            <a:rPr lang="es-EC" sz="1700" i="1">
                              <a:latin typeface="Cambria Math" panose="02040503050406030204" pitchFamily="18" charset="0"/>
                            </a:rPr>
                            <m:t>𝑉</m:t>
                          </m:r>
                        </m:e>
                        <m:sub>
                          <m:r>
                            <a:rPr lang="es-EC" sz="1700" i="1">
                              <a:latin typeface="Cambria Math" panose="02040503050406030204" pitchFamily="18" charset="0"/>
                            </a:rPr>
                            <m:t>𝑡</m:t>
                          </m:r>
                        </m:sub>
                      </m:sSub>
                    </m:oMath>
                  </m:oMathPara>
                </a14:m>
                <a:endParaRPr lang="es-EC" sz="1700" dirty="0"/>
              </a:p>
            </p:txBody>
          </p:sp>
        </mc:Choice>
        <mc:Fallback xmlns="">
          <p:sp>
            <p:nvSpPr>
              <p:cNvPr id="12" name="Rectángulo 11"/>
              <p:cNvSpPr>
                <a:spLocks noRot="1" noChangeAspect="1" noMove="1" noResize="1" noEditPoints="1" noAdjustHandles="1" noChangeArrowheads="1" noChangeShapeType="1" noTextEdit="1"/>
              </p:cNvSpPr>
              <p:nvPr/>
            </p:nvSpPr>
            <p:spPr>
              <a:xfrm>
                <a:off x="4186423" y="4352924"/>
                <a:ext cx="1511759" cy="587277"/>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1608991" y="5211805"/>
                <a:ext cx="3930371" cy="6166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a:latin typeface="Cambria Math" panose="02040503050406030204" pitchFamily="18" charset="0"/>
                        </a:rPr>
                        <m:t>𝑴</m:t>
                      </m:r>
                      <m:sSub>
                        <m:sSubPr>
                          <m:ctrlPr>
                            <a:rPr lang="es-EC" b="1" i="1">
                              <a:latin typeface="Cambria Math" panose="02040503050406030204" pitchFamily="18" charset="0"/>
                            </a:rPr>
                          </m:ctrlPr>
                        </m:sSubPr>
                        <m:e>
                          <m:r>
                            <a:rPr lang="es-EC" b="1" i="1">
                              <a:latin typeface="Cambria Math" panose="02040503050406030204" pitchFamily="18" charset="0"/>
                            </a:rPr>
                            <m:t>𝑽</m:t>
                          </m:r>
                        </m:e>
                        <m:sub>
                          <m:r>
                            <a:rPr lang="es-EC" b="1" i="1">
                              <a:latin typeface="Cambria Math" panose="02040503050406030204" pitchFamily="18" charset="0"/>
                            </a:rPr>
                            <m:t>𝒕</m:t>
                          </m:r>
                          <m:r>
                            <a:rPr lang="es-EC" b="1" i="0">
                              <a:latin typeface="Cambria Math" panose="02040503050406030204" pitchFamily="18" charset="0"/>
                            </a:rPr>
                            <m:t>+</m:t>
                          </m:r>
                          <m:r>
                            <a:rPr lang="es-EC" b="1" i="0">
                              <a:latin typeface="Cambria Math" panose="02040503050406030204" pitchFamily="18" charset="0"/>
                            </a:rPr>
                            <m:t>𝟏</m:t>
                          </m:r>
                        </m:sub>
                      </m:sSub>
                      <m:r>
                        <a:rPr lang="es-EC" b="1" i="0">
                          <a:latin typeface="Cambria Math" panose="02040503050406030204" pitchFamily="18" charset="0"/>
                        </a:rPr>
                        <m:t>=</m:t>
                      </m:r>
                      <m:r>
                        <a:rPr lang="es-EC" b="1" i="1">
                          <a:latin typeface="Cambria Math" panose="02040503050406030204" pitchFamily="18" charset="0"/>
                        </a:rPr>
                        <m:t>𝑨</m:t>
                      </m:r>
                      <m:r>
                        <a:rPr lang="es-EC" b="1" i="0">
                          <a:latin typeface="Cambria Math" panose="02040503050406030204" pitchFamily="18" charset="0"/>
                        </a:rPr>
                        <m:t>+</m:t>
                      </m:r>
                      <m:f>
                        <m:fPr>
                          <m:ctrlPr>
                            <a:rPr lang="es-EC" b="1" i="1">
                              <a:latin typeface="Cambria Math" panose="02040503050406030204" pitchFamily="18" charset="0"/>
                            </a:rPr>
                          </m:ctrlPr>
                        </m:fPr>
                        <m:num>
                          <m:r>
                            <a:rPr lang="es-EC" b="1" i="1">
                              <a:latin typeface="Cambria Math" panose="02040503050406030204" pitchFamily="18" charset="0"/>
                            </a:rPr>
                            <m:t>𝒉</m:t>
                          </m:r>
                        </m:num>
                        <m:den>
                          <m:r>
                            <a:rPr lang="es-EC" b="1" i="0">
                              <a:latin typeface="Cambria Math" panose="02040503050406030204" pitchFamily="18" charset="0"/>
                            </a:rPr>
                            <m:t>𝟐</m:t>
                          </m:r>
                        </m:den>
                      </m:f>
                      <m:d>
                        <m:dPr>
                          <m:begChr m:val="["/>
                          <m:endChr m:val="]"/>
                          <m:ctrlPr>
                            <a:rPr lang="es-EC" b="1" i="1">
                              <a:latin typeface="Cambria Math" panose="02040503050406030204" pitchFamily="18" charset="0"/>
                            </a:rPr>
                          </m:ctrlPr>
                        </m:dPr>
                        <m:e>
                          <m:r>
                            <a:rPr lang="es-EC" b="1" i="1">
                              <a:latin typeface="Cambria Math" panose="02040503050406030204" pitchFamily="18" charset="0"/>
                            </a:rPr>
                            <m:t>𝑭</m:t>
                          </m:r>
                          <m:r>
                            <a:rPr lang="es-EC" b="1" i="0">
                              <a:latin typeface="Cambria Math" panose="02040503050406030204" pitchFamily="18" charset="0"/>
                            </a:rPr>
                            <m:t>−</m:t>
                          </m:r>
                          <m:r>
                            <a:rPr lang="es-EC" b="1" i="1">
                              <a:latin typeface="Cambria Math" panose="02040503050406030204" pitchFamily="18" charset="0"/>
                            </a:rPr>
                            <m:t>𝑪</m:t>
                          </m:r>
                          <m:sSub>
                            <m:sSubPr>
                              <m:ctrlPr>
                                <a:rPr lang="es-EC" b="1" i="1">
                                  <a:latin typeface="Cambria Math" panose="02040503050406030204" pitchFamily="18" charset="0"/>
                                </a:rPr>
                              </m:ctrlPr>
                            </m:sSubPr>
                            <m:e>
                              <m:r>
                                <a:rPr lang="es-EC" b="1" i="1">
                                  <a:latin typeface="Cambria Math" panose="02040503050406030204" pitchFamily="18" charset="0"/>
                                </a:rPr>
                                <m:t>𝑽</m:t>
                              </m:r>
                            </m:e>
                            <m:sub>
                              <m:r>
                                <a:rPr lang="es-EC" b="1" i="1">
                                  <a:latin typeface="Cambria Math" panose="02040503050406030204" pitchFamily="18" charset="0"/>
                                </a:rPr>
                                <m:t>𝒕</m:t>
                              </m:r>
                              <m:r>
                                <a:rPr lang="es-EC" b="1" i="0">
                                  <a:latin typeface="Cambria Math" panose="02040503050406030204" pitchFamily="18" charset="0"/>
                                </a:rPr>
                                <m:t>+</m:t>
                              </m:r>
                              <m:r>
                                <a:rPr lang="es-EC" b="1" i="0">
                                  <a:latin typeface="Cambria Math" panose="02040503050406030204" pitchFamily="18" charset="0"/>
                                </a:rPr>
                                <m:t>𝟏</m:t>
                              </m:r>
                            </m:sub>
                          </m:sSub>
                          <m:r>
                            <a:rPr lang="es-EC" b="1" i="0">
                              <a:latin typeface="Cambria Math" panose="02040503050406030204" pitchFamily="18" charset="0"/>
                            </a:rPr>
                            <m:t>−</m:t>
                          </m:r>
                          <m:r>
                            <a:rPr lang="es-EC" b="1" i="1">
                              <a:latin typeface="Cambria Math" panose="02040503050406030204" pitchFamily="18" charset="0"/>
                            </a:rPr>
                            <m:t>𝑲</m:t>
                          </m:r>
                          <m:sSub>
                            <m:sSubPr>
                              <m:ctrlPr>
                                <a:rPr lang="es-EC" b="1" i="1">
                                  <a:latin typeface="Cambria Math" panose="02040503050406030204" pitchFamily="18" charset="0"/>
                                </a:rPr>
                              </m:ctrlPr>
                            </m:sSubPr>
                            <m:e>
                              <m:r>
                                <a:rPr lang="es-EC" b="1" i="1">
                                  <a:latin typeface="Cambria Math" panose="02040503050406030204" pitchFamily="18" charset="0"/>
                                </a:rPr>
                                <m:t>𝑼</m:t>
                              </m:r>
                            </m:e>
                            <m:sub>
                              <m:r>
                                <a:rPr lang="es-EC" b="1" i="1">
                                  <a:latin typeface="Cambria Math" panose="02040503050406030204" pitchFamily="18" charset="0"/>
                                </a:rPr>
                                <m:t>𝒕</m:t>
                              </m:r>
                              <m:r>
                                <a:rPr lang="es-EC" b="1" i="0">
                                  <a:latin typeface="Cambria Math" panose="02040503050406030204" pitchFamily="18" charset="0"/>
                                </a:rPr>
                                <m:t>+</m:t>
                              </m:r>
                              <m:r>
                                <a:rPr lang="es-EC" b="1" i="0">
                                  <a:latin typeface="Cambria Math" panose="02040503050406030204" pitchFamily="18" charset="0"/>
                                </a:rPr>
                                <m:t>𝟏</m:t>
                              </m:r>
                            </m:sub>
                          </m:sSub>
                        </m:e>
                      </m:d>
                    </m:oMath>
                  </m:oMathPara>
                </a14:m>
                <a:endParaRPr lang="es-EC" b="1" dirty="0"/>
              </a:p>
            </p:txBody>
          </p:sp>
        </mc:Choice>
        <mc:Fallback xmlns="">
          <p:sp>
            <p:nvSpPr>
              <p:cNvPr id="13" name="Rectángulo 12"/>
              <p:cNvSpPr>
                <a:spLocks noRot="1" noChangeAspect="1" noMove="1" noResize="1" noEditPoints="1" noAdjustHandles="1" noChangeArrowheads="1" noChangeShapeType="1" noTextEdit="1"/>
              </p:cNvSpPr>
              <p:nvPr/>
            </p:nvSpPr>
            <p:spPr>
              <a:xfrm>
                <a:off x="1608991" y="5211805"/>
                <a:ext cx="3930371" cy="616644"/>
              </a:xfrm>
              <a:prstGeom prst="rect">
                <a:avLst/>
              </a:prstGeom>
              <a:blipFill>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1608991" y="5947749"/>
                <a:ext cx="2101729" cy="6166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panose="02040503050406030204" pitchFamily="18" charset="0"/>
                            </a:rPr>
                            <m:t>𝑼</m:t>
                          </m:r>
                        </m:e>
                        <m:sub>
                          <m:r>
                            <a:rPr lang="es-EC" b="1" i="1">
                              <a:latin typeface="Cambria Math" panose="02040503050406030204" pitchFamily="18" charset="0"/>
                            </a:rPr>
                            <m:t>𝒕</m:t>
                          </m:r>
                          <m:r>
                            <a:rPr lang="es-EC" b="1" i="0">
                              <a:latin typeface="Cambria Math" panose="02040503050406030204" pitchFamily="18" charset="0"/>
                            </a:rPr>
                            <m:t>+</m:t>
                          </m:r>
                          <m:r>
                            <a:rPr lang="es-EC" b="1" i="0">
                              <a:latin typeface="Cambria Math" panose="02040503050406030204" pitchFamily="18" charset="0"/>
                            </a:rPr>
                            <m:t>𝟏</m:t>
                          </m:r>
                        </m:sub>
                      </m:sSub>
                      <m:r>
                        <a:rPr lang="es-EC" b="1" i="0">
                          <a:latin typeface="Cambria Math" panose="02040503050406030204" pitchFamily="18" charset="0"/>
                        </a:rPr>
                        <m:t>=</m:t>
                      </m:r>
                      <m:r>
                        <a:rPr lang="es-EC" b="1" i="1">
                          <a:latin typeface="Cambria Math" panose="02040503050406030204" pitchFamily="18" charset="0"/>
                        </a:rPr>
                        <m:t>𝑩</m:t>
                      </m:r>
                      <m:r>
                        <a:rPr lang="es-EC" b="1" i="0">
                          <a:latin typeface="Cambria Math" panose="02040503050406030204" pitchFamily="18" charset="0"/>
                        </a:rPr>
                        <m:t>+</m:t>
                      </m:r>
                      <m:f>
                        <m:fPr>
                          <m:ctrlPr>
                            <a:rPr lang="es-EC" b="1" i="1">
                              <a:latin typeface="Cambria Math" panose="02040503050406030204" pitchFamily="18" charset="0"/>
                            </a:rPr>
                          </m:ctrlPr>
                        </m:fPr>
                        <m:num>
                          <m:r>
                            <a:rPr lang="es-EC" b="1" i="1">
                              <a:latin typeface="Cambria Math" panose="02040503050406030204" pitchFamily="18" charset="0"/>
                            </a:rPr>
                            <m:t>𝒉</m:t>
                          </m:r>
                        </m:num>
                        <m:den>
                          <m:r>
                            <a:rPr lang="es-EC" b="1" i="0">
                              <a:latin typeface="Cambria Math" panose="02040503050406030204" pitchFamily="18" charset="0"/>
                            </a:rPr>
                            <m:t>𝟐</m:t>
                          </m:r>
                        </m:den>
                      </m:f>
                      <m:sSub>
                        <m:sSubPr>
                          <m:ctrlPr>
                            <a:rPr lang="es-EC" b="1" i="1">
                              <a:latin typeface="Cambria Math" panose="02040503050406030204" pitchFamily="18" charset="0"/>
                            </a:rPr>
                          </m:ctrlPr>
                        </m:sSubPr>
                        <m:e>
                          <m:r>
                            <a:rPr lang="es-EC" b="1" i="1">
                              <a:latin typeface="Cambria Math" panose="02040503050406030204" pitchFamily="18" charset="0"/>
                            </a:rPr>
                            <m:t>𝑽</m:t>
                          </m:r>
                        </m:e>
                        <m:sub>
                          <m:r>
                            <a:rPr lang="es-EC" b="1" i="1">
                              <a:latin typeface="Cambria Math" panose="02040503050406030204" pitchFamily="18" charset="0"/>
                            </a:rPr>
                            <m:t>𝒕</m:t>
                          </m:r>
                          <m:r>
                            <a:rPr lang="es-EC" b="1" i="0">
                              <a:latin typeface="Cambria Math" panose="02040503050406030204" pitchFamily="18" charset="0"/>
                            </a:rPr>
                            <m:t>+</m:t>
                          </m:r>
                          <m:r>
                            <a:rPr lang="es-EC" b="1" i="0">
                              <a:latin typeface="Cambria Math" panose="02040503050406030204" pitchFamily="18" charset="0"/>
                            </a:rPr>
                            <m:t>𝟏</m:t>
                          </m:r>
                        </m:sub>
                      </m:sSub>
                    </m:oMath>
                  </m:oMathPara>
                </a14:m>
                <a:endParaRPr lang="es-EC" b="1" dirty="0"/>
              </a:p>
            </p:txBody>
          </p:sp>
        </mc:Choice>
        <mc:Fallback xmlns="">
          <p:sp>
            <p:nvSpPr>
              <p:cNvPr id="14" name="Rectángulo 13"/>
              <p:cNvSpPr>
                <a:spLocks noRot="1" noChangeAspect="1" noMove="1" noResize="1" noEditPoints="1" noAdjustHandles="1" noChangeArrowheads="1" noChangeShapeType="1" noTextEdit="1"/>
              </p:cNvSpPr>
              <p:nvPr/>
            </p:nvSpPr>
            <p:spPr>
              <a:xfrm>
                <a:off x="1608991" y="5947749"/>
                <a:ext cx="2101729" cy="616644"/>
              </a:xfrm>
              <a:prstGeom prst="rect">
                <a:avLst/>
              </a:prstGeom>
              <a:blipFill>
                <a:blip r:embed="rId9"/>
                <a:stretch>
                  <a:fillRect/>
                </a:stretch>
              </a:blipFill>
            </p:spPr>
            <p:txBody>
              <a:bodyPr/>
              <a:lstStyle/>
              <a:p>
                <a:r>
                  <a:rPr lang="es-EC">
                    <a:noFill/>
                  </a:rPr>
                  <a:t> </a:t>
                </a:r>
              </a:p>
            </p:txBody>
          </p:sp>
        </mc:Fallback>
      </mc:AlternateContent>
      <p:sp>
        <p:nvSpPr>
          <p:cNvPr id="15" name="CuadroTexto 14"/>
          <p:cNvSpPr txBox="1"/>
          <p:nvPr/>
        </p:nvSpPr>
        <p:spPr>
          <a:xfrm>
            <a:off x="6893267" y="1062895"/>
            <a:ext cx="3833445" cy="646331"/>
          </a:xfrm>
          <a:prstGeom prst="rect">
            <a:avLst/>
          </a:prstGeom>
          <a:noFill/>
        </p:spPr>
        <p:txBody>
          <a:bodyPr wrap="square" rtlCol="0">
            <a:spAutoFit/>
          </a:bodyPr>
          <a:lstStyle/>
          <a:p>
            <a:pPr algn="ctr"/>
            <a:r>
              <a:rPr lang="es-MX" dirty="0"/>
              <a:t>Planteando este sistema en forma matricial</a:t>
            </a:r>
            <a:endParaRPr lang="es-EC" dirty="0"/>
          </a:p>
        </p:txBody>
      </p:sp>
      <mc:AlternateContent xmlns:mc="http://schemas.openxmlformats.org/markup-compatibility/2006" xmlns:a14="http://schemas.microsoft.com/office/drawing/2010/main">
        <mc:Choice Requires="a14">
          <p:sp>
            <p:nvSpPr>
              <p:cNvPr id="16" name="Rectángulo 15"/>
              <p:cNvSpPr/>
              <p:nvPr/>
            </p:nvSpPr>
            <p:spPr>
              <a:xfrm>
                <a:off x="6654278" y="1977667"/>
                <a:ext cx="4682757" cy="8054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s-EC" sz="1700" i="1">
                              <a:latin typeface="Cambria Math" panose="02040503050406030204" pitchFamily="18" charset="0"/>
                            </a:rPr>
                          </m:ctrlPr>
                        </m:dPr>
                        <m:e>
                          <m:m>
                            <m:mPr>
                              <m:plcHide m:val="on"/>
                              <m:mcs>
                                <m:mc>
                                  <m:mcPr>
                                    <m:count m:val="1"/>
                                    <m:mcJc m:val="center"/>
                                  </m:mcPr>
                                </m:mc>
                              </m:mcs>
                              <m:ctrlPr>
                                <a:rPr lang="es-EC" sz="1700" i="1">
                                  <a:latin typeface="Cambria Math" panose="02040503050406030204" pitchFamily="18" charset="0"/>
                                </a:rPr>
                              </m:ctrlPr>
                            </m:mPr>
                            <m:mr>
                              <m:e>
                                <m:r>
                                  <a:rPr lang="es-EC" sz="1700" i="1">
                                    <a:latin typeface="Cambria Math" panose="02040503050406030204" pitchFamily="18" charset="0"/>
                                  </a:rPr>
                                  <m:t>𝑀</m:t>
                                </m:r>
                                <m:sSub>
                                  <m:sSubPr>
                                    <m:ctrlPr>
                                      <a:rPr lang="es-EC" sz="1700" i="1">
                                        <a:latin typeface="Cambria Math" panose="02040503050406030204" pitchFamily="18" charset="0"/>
                                      </a:rPr>
                                    </m:ctrlPr>
                                  </m:sSubPr>
                                  <m:e>
                                    <m:r>
                                      <a:rPr lang="es-EC" sz="1700" i="1">
                                        <a:latin typeface="Cambria Math" panose="02040503050406030204" pitchFamily="18" charset="0"/>
                                      </a:rPr>
                                      <m:t>𝑉</m:t>
                                    </m:r>
                                  </m:e>
                                  <m:sub>
                                    <m:r>
                                      <a:rPr lang="es-EC" sz="1700" i="1">
                                        <a:latin typeface="Cambria Math" panose="02040503050406030204" pitchFamily="18" charset="0"/>
                                      </a:rPr>
                                      <m:t>𝑡</m:t>
                                    </m:r>
                                    <m:r>
                                      <a:rPr lang="es-EC" sz="1700" i="0">
                                        <a:latin typeface="Cambria Math" panose="02040503050406030204" pitchFamily="18" charset="0"/>
                                      </a:rPr>
                                      <m:t>+1</m:t>
                                    </m:r>
                                  </m:sub>
                                </m:sSub>
                              </m:e>
                            </m:mr>
                            <m:mr>
                              <m:e>
                                <m:sSub>
                                  <m:sSubPr>
                                    <m:ctrlPr>
                                      <a:rPr lang="es-EC" sz="1700" i="1">
                                        <a:latin typeface="Cambria Math" panose="02040503050406030204" pitchFamily="18" charset="0"/>
                                      </a:rPr>
                                    </m:ctrlPr>
                                  </m:sSubPr>
                                  <m:e>
                                    <m:r>
                                      <a:rPr lang="es-EC" sz="1700" i="1">
                                        <a:latin typeface="Cambria Math" panose="02040503050406030204" pitchFamily="18" charset="0"/>
                                      </a:rPr>
                                      <m:t>𝑈</m:t>
                                    </m:r>
                                  </m:e>
                                  <m:sub>
                                    <m:r>
                                      <a:rPr lang="es-EC" sz="1700" i="1">
                                        <a:latin typeface="Cambria Math" panose="02040503050406030204" pitchFamily="18" charset="0"/>
                                      </a:rPr>
                                      <m:t>𝑡</m:t>
                                    </m:r>
                                    <m:r>
                                      <a:rPr lang="es-EC" sz="1700" i="0">
                                        <a:latin typeface="Cambria Math" panose="02040503050406030204" pitchFamily="18" charset="0"/>
                                      </a:rPr>
                                      <m:t>+1</m:t>
                                    </m:r>
                                  </m:sub>
                                </m:sSub>
                              </m:e>
                            </m:mr>
                          </m:m>
                        </m:e>
                      </m:d>
                      <m:r>
                        <a:rPr lang="es-EC" sz="1700" i="0">
                          <a:latin typeface="Cambria Math" panose="02040503050406030204" pitchFamily="18" charset="0"/>
                        </a:rPr>
                        <m:t>=</m:t>
                      </m:r>
                      <m:d>
                        <m:dPr>
                          <m:ctrlPr>
                            <a:rPr lang="es-EC" sz="1700" i="1">
                              <a:latin typeface="Cambria Math" panose="02040503050406030204" pitchFamily="18" charset="0"/>
                            </a:rPr>
                          </m:ctrlPr>
                        </m:dPr>
                        <m:e>
                          <m:m>
                            <m:mPr>
                              <m:plcHide m:val="on"/>
                              <m:mcs>
                                <m:mc>
                                  <m:mcPr>
                                    <m:count m:val="1"/>
                                    <m:mcJc m:val="center"/>
                                  </m:mcPr>
                                </m:mc>
                              </m:mcs>
                              <m:ctrlPr>
                                <a:rPr lang="es-EC" sz="1700" i="1">
                                  <a:latin typeface="Cambria Math" panose="02040503050406030204" pitchFamily="18" charset="0"/>
                                </a:rPr>
                              </m:ctrlPr>
                            </m:mPr>
                            <m:mr>
                              <m:e>
                                <m:r>
                                  <a:rPr lang="es-EC" sz="1700" i="1">
                                    <a:latin typeface="Cambria Math" panose="02040503050406030204" pitchFamily="18" charset="0"/>
                                  </a:rPr>
                                  <m:t>𝐴</m:t>
                                </m:r>
                              </m:e>
                            </m:mr>
                            <m:mr>
                              <m:e>
                                <m:r>
                                  <a:rPr lang="es-EC" sz="1700" i="1">
                                    <a:latin typeface="Cambria Math" panose="02040503050406030204" pitchFamily="18" charset="0"/>
                                  </a:rPr>
                                  <m:t>𝐵</m:t>
                                </m:r>
                              </m:e>
                            </m:mr>
                          </m:m>
                        </m:e>
                      </m:d>
                      <m:r>
                        <a:rPr lang="es-EC" sz="1700" i="0">
                          <a:latin typeface="Cambria Math" panose="02040503050406030204" pitchFamily="18" charset="0"/>
                        </a:rPr>
                        <m:t>+</m:t>
                      </m:r>
                      <m:d>
                        <m:dPr>
                          <m:ctrlPr>
                            <a:rPr lang="es-EC" sz="1700" i="1">
                              <a:latin typeface="Cambria Math" panose="02040503050406030204" pitchFamily="18" charset="0"/>
                            </a:rPr>
                          </m:ctrlPr>
                        </m:dPr>
                        <m:e>
                          <m:m>
                            <m:mPr>
                              <m:plcHide m:val="on"/>
                              <m:mcs>
                                <m:mc>
                                  <m:mcPr>
                                    <m:count m:val="1"/>
                                    <m:mcJc m:val="center"/>
                                  </m:mcPr>
                                </m:mc>
                              </m:mcs>
                              <m:ctrlPr>
                                <a:rPr lang="es-EC" sz="1700" i="1">
                                  <a:latin typeface="Cambria Math" panose="02040503050406030204" pitchFamily="18" charset="0"/>
                                </a:rPr>
                              </m:ctrlPr>
                            </m:mPr>
                            <m:mr>
                              <m:e>
                                <m:f>
                                  <m:fPr>
                                    <m:ctrlPr>
                                      <a:rPr lang="es-EC" sz="1700" i="1">
                                        <a:latin typeface="Cambria Math" panose="02040503050406030204" pitchFamily="18" charset="0"/>
                                      </a:rPr>
                                    </m:ctrlPr>
                                  </m:fPr>
                                  <m:num>
                                    <m:r>
                                      <a:rPr lang="es-EC" sz="1700" i="1">
                                        <a:latin typeface="Cambria Math" panose="02040503050406030204" pitchFamily="18" charset="0"/>
                                      </a:rPr>
                                      <m:t>h</m:t>
                                    </m:r>
                                  </m:num>
                                  <m:den>
                                    <m:r>
                                      <a:rPr lang="es-EC" sz="1700" i="0">
                                        <a:latin typeface="Cambria Math" panose="02040503050406030204" pitchFamily="18" charset="0"/>
                                      </a:rPr>
                                      <m:t>2</m:t>
                                    </m:r>
                                  </m:den>
                                </m:f>
                                <m:r>
                                  <a:rPr lang="es-EC" sz="1700" i="1">
                                    <a:latin typeface="Cambria Math" panose="02040503050406030204" pitchFamily="18" charset="0"/>
                                  </a:rPr>
                                  <m:t>𝐹</m:t>
                                </m:r>
                              </m:e>
                            </m:mr>
                            <m:mr>
                              <m:e>
                                <m:r>
                                  <a:rPr lang="es-EC" sz="1700" i="0">
                                    <a:latin typeface="Cambria Math" panose="02040503050406030204" pitchFamily="18" charset="0"/>
                                  </a:rPr>
                                  <m:t>0</m:t>
                                </m:r>
                              </m:e>
                            </m:mr>
                          </m:m>
                        </m:e>
                      </m:d>
                      <m:r>
                        <a:rPr lang="es-EC" sz="1700" i="0">
                          <a:latin typeface="Cambria Math" panose="02040503050406030204" pitchFamily="18" charset="0"/>
                        </a:rPr>
                        <m:t>+</m:t>
                      </m:r>
                      <m:f>
                        <m:fPr>
                          <m:ctrlPr>
                            <a:rPr lang="es-EC" sz="1700" i="1">
                              <a:latin typeface="Cambria Math" panose="02040503050406030204" pitchFamily="18" charset="0"/>
                            </a:rPr>
                          </m:ctrlPr>
                        </m:fPr>
                        <m:num>
                          <m:r>
                            <a:rPr lang="es-EC" sz="1700" i="1">
                              <a:latin typeface="Cambria Math" panose="02040503050406030204" pitchFamily="18" charset="0"/>
                            </a:rPr>
                            <m:t>h</m:t>
                          </m:r>
                        </m:num>
                        <m:den>
                          <m:r>
                            <a:rPr lang="es-EC" sz="1700" i="0">
                              <a:latin typeface="Cambria Math" panose="02040503050406030204" pitchFamily="18" charset="0"/>
                            </a:rPr>
                            <m:t>2</m:t>
                          </m:r>
                        </m:den>
                      </m:f>
                      <m:d>
                        <m:dPr>
                          <m:ctrlPr>
                            <a:rPr lang="es-EC" sz="1700" i="1">
                              <a:latin typeface="Cambria Math" panose="02040503050406030204" pitchFamily="18" charset="0"/>
                            </a:rPr>
                          </m:ctrlPr>
                        </m:dPr>
                        <m:e>
                          <m:m>
                            <m:mPr>
                              <m:plcHide m:val="on"/>
                              <m:mcs>
                                <m:mc>
                                  <m:mcPr>
                                    <m:count m:val="2"/>
                                    <m:mcJc m:val="center"/>
                                  </m:mcPr>
                                </m:mc>
                              </m:mcs>
                              <m:ctrlPr>
                                <a:rPr lang="es-EC" sz="1700" i="1">
                                  <a:latin typeface="Cambria Math" panose="02040503050406030204" pitchFamily="18" charset="0"/>
                                </a:rPr>
                              </m:ctrlPr>
                            </m:mPr>
                            <m:mr>
                              <m:e>
                                <m:r>
                                  <a:rPr lang="es-EC" sz="1700" i="0">
                                    <a:latin typeface="Cambria Math" panose="02040503050406030204" pitchFamily="18" charset="0"/>
                                  </a:rPr>
                                  <m:t>−</m:t>
                                </m:r>
                                <m:r>
                                  <a:rPr lang="es-EC" sz="1700" i="1">
                                    <a:latin typeface="Cambria Math" panose="02040503050406030204" pitchFamily="18" charset="0"/>
                                  </a:rPr>
                                  <m:t>𝐶</m:t>
                                </m:r>
                              </m:e>
                              <m:e>
                                <m:r>
                                  <a:rPr lang="es-EC" sz="1700" i="0">
                                    <a:latin typeface="Cambria Math" panose="02040503050406030204" pitchFamily="18" charset="0"/>
                                  </a:rPr>
                                  <m:t>−</m:t>
                                </m:r>
                                <m:r>
                                  <a:rPr lang="es-EC" sz="1700" i="1">
                                    <a:latin typeface="Cambria Math" panose="02040503050406030204" pitchFamily="18" charset="0"/>
                                  </a:rPr>
                                  <m:t>𝐾</m:t>
                                </m:r>
                              </m:e>
                            </m:mr>
                            <m:mr>
                              <m:e>
                                <m:r>
                                  <a:rPr lang="es-EC" sz="1700" i="1">
                                    <a:latin typeface="Cambria Math" panose="02040503050406030204" pitchFamily="18" charset="0"/>
                                  </a:rPr>
                                  <m:t>𝐼</m:t>
                                </m:r>
                              </m:e>
                              <m:e>
                                <m:r>
                                  <a:rPr lang="es-EC" sz="1700" i="0">
                                    <a:latin typeface="Cambria Math" panose="02040503050406030204" pitchFamily="18" charset="0"/>
                                  </a:rPr>
                                  <m:t>0</m:t>
                                </m:r>
                              </m:e>
                            </m:mr>
                          </m:m>
                        </m:e>
                      </m:d>
                      <m:d>
                        <m:dPr>
                          <m:ctrlPr>
                            <a:rPr lang="es-EC" sz="1700" i="1">
                              <a:latin typeface="Cambria Math" panose="02040503050406030204" pitchFamily="18" charset="0"/>
                            </a:rPr>
                          </m:ctrlPr>
                        </m:dPr>
                        <m:e>
                          <m:m>
                            <m:mPr>
                              <m:plcHide m:val="on"/>
                              <m:mcs>
                                <m:mc>
                                  <m:mcPr>
                                    <m:count m:val="1"/>
                                    <m:mcJc m:val="center"/>
                                  </m:mcPr>
                                </m:mc>
                              </m:mcs>
                              <m:ctrlPr>
                                <a:rPr lang="es-EC" sz="1700" i="1">
                                  <a:latin typeface="Cambria Math" panose="02040503050406030204" pitchFamily="18" charset="0"/>
                                </a:rPr>
                              </m:ctrlPr>
                            </m:mPr>
                            <m:mr>
                              <m:e>
                                <m:sSub>
                                  <m:sSubPr>
                                    <m:ctrlPr>
                                      <a:rPr lang="es-EC" sz="1700" i="1">
                                        <a:latin typeface="Cambria Math" panose="02040503050406030204" pitchFamily="18" charset="0"/>
                                      </a:rPr>
                                    </m:ctrlPr>
                                  </m:sSubPr>
                                  <m:e>
                                    <m:r>
                                      <a:rPr lang="es-EC" sz="1700" i="1">
                                        <a:latin typeface="Cambria Math" panose="02040503050406030204" pitchFamily="18" charset="0"/>
                                      </a:rPr>
                                      <m:t>𝑉</m:t>
                                    </m:r>
                                  </m:e>
                                  <m:sub>
                                    <m:r>
                                      <a:rPr lang="es-EC" sz="1700" i="1">
                                        <a:latin typeface="Cambria Math" panose="02040503050406030204" pitchFamily="18" charset="0"/>
                                      </a:rPr>
                                      <m:t>𝑡</m:t>
                                    </m:r>
                                    <m:r>
                                      <a:rPr lang="es-EC" sz="1700" i="0">
                                        <a:latin typeface="Cambria Math" panose="02040503050406030204" pitchFamily="18" charset="0"/>
                                      </a:rPr>
                                      <m:t>+1</m:t>
                                    </m:r>
                                  </m:sub>
                                </m:sSub>
                              </m:e>
                            </m:mr>
                            <m:mr>
                              <m:e>
                                <m:sSub>
                                  <m:sSubPr>
                                    <m:ctrlPr>
                                      <a:rPr lang="es-EC" sz="1700" i="1">
                                        <a:latin typeface="Cambria Math" panose="02040503050406030204" pitchFamily="18" charset="0"/>
                                      </a:rPr>
                                    </m:ctrlPr>
                                  </m:sSubPr>
                                  <m:e>
                                    <m:r>
                                      <a:rPr lang="es-EC" sz="1700" i="1">
                                        <a:latin typeface="Cambria Math" panose="02040503050406030204" pitchFamily="18" charset="0"/>
                                      </a:rPr>
                                      <m:t>𝑈</m:t>
                                    </m:r>
                                  </m:e>
                                  <m:sub>
                                    <m:r>
                                      <a:rPr lang="es-EC" sz="1700" i="1">
                                        <a:latin typeface="Cambria Math" panose="02040503050406030204" pitchFamily="18" charset="0"/>
                                      </a:rPr>
                                      <m:t>𝑡</m:t>
                                    </m:r>
                                    <m:r>
                                      <a:rPr lang="es-EC" sz="1700" i="0">
                                        <a:latin typeface="Cambria Math" panose="02040503050406030204" pitchFamily="18" charset="0"/>
                                      </a:rPr>
                                      <m:t>+1</m:t>
                                    </m:r>
                                  </m:sub>
                                </m:sSub>
                              </m:e>
                            </m:mr>
                          </m:m>
                        </m:e>
                      </m:d>
                    </m:oMath>
                  </m:oMathPara>
                </a14:m>
                <a:endParaRPr lang="es-EC" sz="1700" dirty="0"/>
              </a:p>
            </p:txBody>
          </p:sp>
        </mc:Choice>
        <mc:Fallback xmlns="">
          <p:sp>
            <p:nvSpPr>
              <p:cNvPr id="16" name="Rectángulo 15"/>
              <p:cNvSpPr>
                <a:spLocks noRot="1" noChangeAspect="1" noMove="1" noResize="1" noEditPoints="1" noAdjustHandles="1" noChangeArrowheads="1" noChangeShapeType="1" noTextEdit="1"/>
              </p:cNvSpPr>
              <p:nvPr/>
            </p:nvSpPr>
            <p:spPr>
              <a:xfrm>
                <a:off x="6654278" y="1977667"/>
                <a:ext cx="4682757" cy="805477"/>
              </a:xfrm>
              <a:prstGeom prst="rect">
                <a:avLst/>
              </a:prstGeom>
              <a:blipFill>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Rectángulo 16"/>
              <p:cNvSpPr/>
              <p:nvPr/>
            </p:nvSpPr>
            <p:spPr>
              <a:xfrm>
                <a:off x="6600225" y="2955552"/>
                <a:ext cx="4736810" cy="6744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sz="1700" i="1">
                              <a:latin typeface="Cambria Math" panose="02040503050406030204" pitchFamily="18" charset="0"/>
                            </a:rPr>
                          </m:ctrlPr>
                        </m:dPr>
                        <m:e>
                          <m:d>
                            <m:dPr>
                              <m:ctrlPr>
                                <a:rPr lang="es-EC" sz="1700" i="1">
                                  <a:latin typeface="Cambria Math" panose="02040503050406030204" pitchFamily="18" charset="0"/>
                                </a:rPr>
                              </m:ctrlPr>
                            </m:dPr>
                            <m:e>
                              <m:m>
                                <m:mPr>
                                  <m:plcHide m:val="on"/>
                                  <m:mcs>
                                    <m:mc>
                                      <m:mcPr>
                                        <m:count m:val="2"/>
                                        <m:mcJc m:val="center"/>
                                      </m:mcPr>
                                    </m:mc>
                                  </m:mcs>
                                  <m:ctrlPr>
                                    <a:rPr lang="es-EC" sz="1700" i="1">
                                      <a:latin typeface="Cambria Math" panose="02040503050406030204" pitchFamily="18" charset="0"/>
                                    </a:rPr>
                                  </m:ctrlPr>
                                </m:mPr>
                                <m:mr>
                                  <m:e>
                                    <m:r>
                                      <a:rPr lang="es-EC" sz="1700" i="1">
                                        <a:latin typeface="Cambria Math" panose="02040503050406030204" pitchFamily="18" charset="0"/>
                                      </a:rPr>
                                      <m:t>𝑀</m:t>
                                    </m:r>
                                  </m:e>
                                  <m:e>
                                    <m:r>
                                      <a:rPr lang="es-EC" sz="1700" i="0">
                                        <a:latin typeface="Cambria Math" panose="02040503050406030204" pitchFamily="18" charset="0"/>
                                      </a:rPr>
                                      <m:t>0</m:t>
                                    </m:r>
                                  </m:e>
                                </m:mr>
                                <m:mr>
                                  <m:e>
                                    <m:r>
                                      <a:rPr lang="es-EC" sz="1700" i="0">
                                        <a:latin typeface="Cambria Math" panose="02040503050406030204" pitchFamily="18" charset="0"/>
                                      </a:rPr>
                                      <m:t>0</m:t>
                                    </m:r>
                                  </m:e>
                                  <m:e>
                                    <m:r>
                                      <a:rPr lang="es-EC" sz="1700" i="1">
                                        <a:latin typeface="Cambria Math" panose="02040503050406030204" pitchFamily="18" charset="0"/>
                                      </a:rPr>
                                      <m:t>𝐼</m:t>
                                    </m:r>
                                  </m:e>
                                </m:mr>
                              </m:m>
                            </m:e>
                          </m:d>
                          <m:r>
                            <a:rPr lang="es-EC" sz="1700" i="0">
                              <a:latin typeface="Cambria Math" panose="02040503050406030204" pitchFamily="18" charset="0"/>
                            </a:rPr>
                            <m:t>−</m:t>
                          </m:r>
                          <m:f>
                            <m:fPr>
                              <m:ctrlPr>
                                <a:rPr lang="es-EC" sz="1700" i="1">
                                  <a:latin typeface="Cambria Math" panose="02040503050406030204" pitchFamily="18" charset="0"/>
                                </a:rPr>
                              </m:ctrlPr>
                            </m:fPr>
                            <m:num>
                              <m:r>
                                <a:rPr lang="es-EC" sz="1700" i="1">
                                  <a:latin typeface="Cambria Math" panose="02040503050406030204" pitchFamily="18" charset="0"/>
                                </a:rPr>
                                <m:t>h</m:t>
                              </m:r>
                            </m:num>
                            <m:den>
                              <m:r>
                                <a:rPr lang="es-EC" sz="1700" i="0">
                                  <a:latin typeface="Cambria Math" panose="02040503050406030204" pitchFamily="18" charset="0"/>
                                </a:rPr>
                                <m:t>2</m:t>
                              </m:r>
                            </m:den>
                          </m:f>
                          <m:d>
                            <m:dPr>
                              <m:ctrlPr>
                                <a:rPr lang="es-EC" sz="1700" i="1">
                                  <a:latin typeface="Cambria Math" panose="02040503050406030204" pitchFamily="18" charset="0"/>
                                </a:rPr>
                              </m:ctrlPr>
                            </m:dPr>
                            <m:e>
                              <m:m>
                                <m:mPr>
                                  <m:plcHide m:val="on"/>
                                  <m:mcs>
                                    <m:mc>
                                      <m:mcPr>
                                        <m:count m:val="2"/>
                                        <m:mcJc m:val="center"/>
                                      </m:mcPr>
                                    </m:mc>
                                  </m:mcs>
                                  <m:ctrlPr>
                                    <a:rPr lang="es-EC" sz="1700" i="1">
                                      <a:latin typeface="Cambria Math" panose="02040503050406030204" pitchFamily="18" charset="0"/>
                                    </a:rPr>
                                  </m:ctrlPr>
                                </m:mPr>
                                <m:mr>
                                  <m:e>
                                    <m:r>
                                      <a:rPr lang="es-EC" sz="1700" i="0">
                                        <a:latin typeface="Cambria Math" panose="02040503050406030204" pitchFamily="18" charset="0"/>
                                      </a:rPr>
                                      <m:t>−</m:t>
                                    </m:r>
                                    <m:r>
                                      <a:rPr lang="es-EC" sz="1700" i="1">
                                        <a:latin typeface="Cambria Math" panose="02040503050406030204" pitchFamily="18" charset="0"/>
                                      </a:rPr>
                                      <m:t>𝐶</m:t>
                                    </m:r>
                                  </m:e>
                                  <m:e>
                                    <m:r>
                                      <a:rPr lang="es-EC" sz="1700" i="0">
                                        <a:latin typeface="Cambria Math" panose="02040503050406030204" pitchFamily="18" charset="0"/>
                                      </a:rPr>
                                      <m:t>−</m:t>
                                    </m:r>
                                    <m:r>
                                      <a:rPr lang="es-EC" sz="1700" i="1">
                                        <a:latin typeface="Cambria Math" panose="02040503050406030204" pitchFamily="18" charset="0"/>
                                      </a:rPr>
                                      <m:t>𝐾</m:t>
                                    </m:r>
                                  </m:e>
                                </m:mr>
                                <m:mr>
                                  <m:e>
                                    <m:r>
                                      <a:rPr lang="es-EC" sz="1700" i="1">
                                        <a:latin typeface="Cambria Math" panose="02040503050406030204" pitchFamily="18" charset="0"/>
                                      </a:rPr>
                                      <m:t>𝐼</m:t>
                                    </m:r>
                                  </m:e>
                                  <m:e>
                                    <m:r>
                                      <a:rPr lang="es-EC" sz="1700" i="0">
                                        <a:latin typeface="Cambria Math" panose="02040503050406030204" pitchFamily="18" charset="0"/>
                                      </a:rPr>
                                      <m:t>0</m:t>
                                    </m:r>
                                  </m:e>
                                </m:mr>
                              </m:m>
                            </m:e>
                          </m:d>
                        </m:e>
                      </m:d>
                      <m:d>
                        <m:dPr>
                          <m:ctrlPr>
                            <a:rPr lang="es-EC" sz="1700" i="1">
                              <a:latin typeface="Cambria Math" panose="02040503050406030204" pitchFamily="18" charset="0"/>
                            </a:rPr>
                          </m:ctrlPr>
                        </m:dPr>
                        <m:e>
                          <m:m>
                            <m:mPr>
                              <m:plcHide m:val="on"/>
                              <m:mcs>
                                <m:mc>
                                  <m:mcPr>
                                    <m:count m:val="1"/>
                                    <m:mcJc m:val="center"/>
                                  </m:mcPr>
                                </m:mc>
                              </m:mcs>
                              <m:ctrlPr>
                                <a:rPr lang="es-EC" sz="1700" i="1">
                                  <a:latin typeface="Cambria Math" panose="02040503050406030204" pitchFamily="18" charset="0"/>
                                </a:rPr>
                              </m:ctrlPr>
                            </m:mPr>
                            <m:mr>
                              <m:e>
                                <m:sSub>
                                  <m:sSubPr>
                                    <m:ctrlPr>
                                      <a:rPr lang="es-EC" sz="1700" i="1">
                                        <a:latin typeface="Cambria Math" panose="02040503050406030204" pitchFamily="18" charset="0"/>
                                      </a:rPr>
                                    </m:ctrlPr>
                                  </m:sSubPr>
                                  <m:e>
                                    <m:r>
                                      <a:rPr lang="es-EC" sz="1700" i="1">
                                        <a:latin typeface="Cambria Math" panose="02040503050406030204" pitchFamily="18" charset="0"/>
                                      </a:rPr>
                                      <m:t>𝑉</m:t>
                                    </m:r>
                                  </m:e>
                                  <m:sub>
                                    <m:r>
                                      <a:rPr lang="es-EC" sz="1700" i="1">
                                        <a:latin typeface="Cambria Math" panose="02040503050406030204" pitchFamily="18" charset="0"/>
                                      </a:rPr>
                                      <m:t>𝑡</m:t>
                                    </m:r>
                                    <m:r>
                                      <a:rPr lang="es-EC" sz="1700" i="0">
                                        <a:latin typeface="Cambria Math" panose="02040503050406030204" pitchFamily="18" charset="0"/>
                                      </a:rPr>
                                      <m:t>+1</m:t>
                                    </m:r>
                                  </m:sub>
                                </m:sSub>
                              </m:e>
                            </m:mr>
                            <m:mr>
                              <m:e>
                                <m:sSub>
                                  <m:sSubPr>
                                    <m:ctrlPr>
                                      <a:rPr lang="es-EC" sz="1700" i="1">
                                        <a:latin typeface="Cambria Math" panose="02040503050406030204" pitchFamily="18" charset="0"/>
                                      </a:rPr>
                                    </m:ctrlPr>
                                  </m:sSubPr>
                                  <m:e>
                                    <m:r>
                                      <a:rPr lang="es-EC" sz="1700" i="1">
                                        <a:latin typeface="Cambria Math" panose="02040503050406030204" pitchFamily="18" charset="0"/>
                                      </a:rPr>
                                      <m:t>𝑈</m:t>
                                    </m:r>
                                  </m:e>
                                  <m:sub>
                                    <m:r>
                                      <a:rPr lang="es-EC" sz="1700" i="1">
                                        <a:latin typeface="Cambria Math" panose="02040503050406030204" pitchFamily="18" charset="0"/>
                                      </a:rPr>
                                      <m:t>𝑡</m:t>
                                    </m:r>
                                    <m:r>
                                      <a:rPr lang="es-EC" sz="1700" i="0">
                                        <a:latin typeface="Cambria Math" panose="02040503050406030204" pitchFamily="18" charset="0"/>
                                      </a:rPr>
                                      <m:t>+1</m:t>
                                    </m:r>
                                  </m:sub>
                                </m:sSub>
                              </m:e>
                            </m:mr>
                          </m:m>
                        </m:e>
                      </m:d>
                      <m:r>
                        <a:rPr lang="es-EC" sz="1700" i="0">
                          <a:latin typeface="Cambria Math" panose="02040503050406030204" pitchFamily="18" charset="0"/>
                        </a:rPr>
                        <m:t>=</m:t>
                      </m:r>
                      <m:d>
                        <m:dPr>
                          <m:ctrlPr>
                            <a:rPr lang="es-EC" sz="1700" i="1">
                              <a:latin typeface="Cambria Math" panose="02040503050406030204" pitchFamily="18" charset="0"/>
                            </a:rPr>
                          </m:ctrlPr>
                        </m:dPr>
                        <m:e>
                          <m:m>
                            <m:mPr>
                              <m:plcHide m:val="on"/>
                              <m:mcs>
                                <m:mc>
                                  <m:mcPr>
                                    <m:count m:val="1"/>
                                    <m:mcJc m:val="center"/>
                                  </m:mcPr>
                                </m:mc>
                              </m:mcs>
                              <m:ctrlPr>
                                <a:rPr lang="es-EC" sz="1700" i="1">
                                  <a:latin typeface="Cambria Math" panose="02040503050406030204" pitchFamily="18" charset="0"/>
                                </a:rPr>
                              </m:ctrlPr>
                            </m:mPr>
                            <m:mr>
                              <m:e>
                                <m:r>
                                  <a:rPr lang="es-EC" sz="1700" i="1">
                                    <a:latin typeface="Cambria Math" panose="02040503050406030204" pitchFamily="18" charset="0"/>
                                  </a:rPr>
                                  <m:t>𝐴</m:t>
                                </m:r>
                              </m:e>
                            </m:mr>
                            <m:mr>
                              <m:e>
                                <m:r>
                                  <a:rPr lang="es-EC" sz="1700" i="1">
                                    <a:latin typeface="Cambria Math" panose="02040503050406030204" pitchFamily="18" charset="0"/>
                                  </a:rPr>
                                  <m:t>𝐵</m:t>
                                </m:r>
                              </m:e>
                            </m:mr>
                          </m:m>
                        </m:e>
                      </m:d>
                      <m:r>
                        <a:rPr lang="es-EC" sz="1700" i="0">
                          <a:latin typeface="Cambria Math" panose="02040503050406030204" pitchFamily="18" charset="0"/>
                        </a:rPr>
                        <m:t>+</m:t>
                      </m:r>
                      <m:f>
                        <m:fPr>
                          <m:ctrlPr>
                            <a:rPr lang="es-EC" sz="1700" i="1">
                              <a:latin typeface="Cambria Math" panose="02040503050406030204" pitchFamily="18" charset="0"/>
                            </a:rPr>
                          </m:ctrlPr>
                        </m:fPr>
                        <m:num>
                          <m:r>
                            <a:rPr lang="es-EC" sz="1700" i="1">
                              <a:latin typeface="Cambria Math" panose="02040503050406030204" pitchFamily="18" charset="0"/>
                            </a:rPr>
                            <m:t>h</m:t>
                          </m:r>
                        </m:num>
                        <m:den>
                          <m:r>
                            <a:rPr lang="es-EC" sz="1700" i="0">
                              <a:latin typeface="Cambria Math" panose="02040503050406030204" pitchFamily="18" charset="0"/>
                            </a:rPr>
                            <m:t>2</m:t>
                          </m:r>
                        </m:den>
                      </m:f>
                      <m:d>
                        <m:dPr>
                          <m:ctrlPr>
                            <a:rPr lang="es-EC" sz="1700" i="1">
                              <a:latin typeface="Cambria Math" panose="02040503050406030204" pitchFamily="18" charset="0"/>
                            </a:rPr>
                          </m:ctrlPr>
                        </m:dPr>
                        <m:e>
                          <m:m>
                            <m:mPr>
                              <m:plcHide m:val="on"/>
                              <m:mcs>
                                <m:mc>
                                  <m:mcPr>
                                    <m:count m:val="1"/>
                                    <m:mcJc m:val="center"/>
                                  </m:mcPr>
                                </m:mc>
                              </m:mcs>
                              <m:ctrlPr>
                                <a:rPr lang="es-EC" sz="1700" i="1">
                                  <a:latin typeface="Cambria Math" panose="02040503050406030204" pitchFamily="18" charset="0"/>
                                </a:rPr>
                              </m:ctrlPr>
                            </m:mPr>
                            <m:mr>
                              <m:e>
                                <m:r>
                                  <a:rPr lang="es-EC" sz="1700" i="1">
                                    <a:latin typeface="Cambria Math" panose="02040503050406030204" pitchFamily="18" charset="0"/>
                                  </a:rPr>
                                  <m:t>𝐹</m:t>
                                </m:r>
                              </m:e>
                            </m:mr>
                            <m:mr>
                              <m:e>
                                <m:r>
                                  <a:rPr lang="es-EC" sz="1700" i="0">
                                    <a:latin typeface="Cambria Math" panose="02040503050406030204" pitchFamily="18" charset="0"/>
                                  </a:rPr>
                                  <m:t>0</m:t>
                                </m:r>
                              </m:e>
                            </m:mr>
                          </m:m>
                        </m:e>
                      </m:d>
                    </m:oMath>
                  </m:oMathPara>
                </a14:m>
                <a:endParaRPr lang="es-EC" sz="1700" dirty="0"/>
              </a:p>
            </p:txBody>
          </p:sp>
        </mc:Choice>
        <mc:Fallback xmlns="">
          <p:sp>
            <p:nvSpPr>
              <p:cNvPr id="17" name="Rectángulo 16"/>
              <p:cNvSpPr>
                <a:spLocks noRot="1" noChangeAspect="1" noMove="1" noResize="1" noEditPoints="1" noAdjustHandles="1" noChangeArrowheads="1" noChangeShapeType="1" noTextEdit="1"/>
              </p:cNvSpPr>
              <p:nvPr/>
            </p:nvSpPr>
            <p:spPr>
              <a:xfrm>
                <a:off x="6600225" y="2955552"/>
                <a:ext cx="4736810" cy="674480"/>
              </a:xfrm>
              <a:prstGeom prst="rect">
                <a:avLst/>
              </a:prstGeom>
              <a:blipFill>
                <a:blip r:embed="rId11"/>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8" name="Rectángulo 17"/>
              <p:cNvSpPr/>
              <p:nvPr/>
            </p:nvSpPr>
            <p:spPr>
              <a:xfrm>
                <a:off x="6429076" y="4196099"/>
                <a:ext cx="3054875" cy="6744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700">
                          <a:latin typeface="Cambria Math" panose="02040503050406030204" pitchFamily="18" charset="0"/>
                        </a:rPr>
                        <m:t>∅</m:t>
                      </m:r>
                      <m:r>
                        <a:rPr lang="es-EC" sz="1700" i="0">
                          <a:latin typeface="Cambria Math" panose="02040503050406030204" pitchFamily="18" charset="0"/>
                        </a:rPr>
                        <m:t>=</m:t>
                      </m:r>
                      <m:d>
                        <m:dPr>
                          <m:begChr m:val="["/>
                          <m:endChr m:val="]"/>
                          <m:ctrlPr>
                            <a:rPr lang="es-EC" sz="1700" i="1">
                              <a:latin typeface="Cambria Math" panose="02040503050406030204" pitchFamily="18" charset="0"/>
                            </a:rPr>
                          </m:ctrlPr>
                        </m:dPr>
                        <m:e>
                          <m:d>
                            <m:dPr>
                              <m:ctrlPr>
                                <a:rPr lang="es-EC" sz="1700" i="1">
                                  <a:latin typeface="Cambria Math" panose="02040503050406030204" pitchFamily="18" charset="0"/>
                                </a:rPr>
                              </m:ctrlPr>
                            </m:dPr>
                            <m:e>
                              <m:m>
                                <m:mPr>
                                  <m:plcHide m:val="on"/>
                                  <m:mcs>
                                    <m:mc>
                                      <m:mcPr>
                                        <m:count m:val="2"/>
                                        <m:mcJc m:val="center"/>
                                      </m:mcPr>
                                    </m:mc>
                                  </m:mcs>
                                  <m:ctrlPr>
                                    <a:rPr lang="es-EC" sz="1700" i="1">
                                      <a:latin typeface="Cambria Math" panose="02040503050406030204" pitchFamily="18" charset="0"/>
                                    </a:rPr>
                                  </m:ctrlPr>
                                </m:mPr>
                                <m:mr>
                                  <m:e>
                                    <m:r>
                                      <a:rPr lang="es-EC" sz="1700" i="1">
                                        <a:latin typeface="Cambria Math" panose="02040503050406030204" pitchFamily="18" charset="0"/>
                                      </a:rPr>
                                      <m:t>𝑀</m:t>
                                    </m:r>
                                  </m:e>
                                  <m:e>
                                    <m:r>
                                      <a:rPr lang="es-EC" sz="1700" i="0">
                                        <a:latin typeface="Cambria Math" panose="02040503050406030204" pitchFamily="18" charset="0"/>
                                      </a:rPr>
                                      <m:t>0</m:t>
                                    </m:r>
                                  </m:e>
                                </m:mr>
                                <m:mr>
                                  <m:e>
                                    <m:r>
                                      <a:rPr lang="es-EC" sz="1700" i="0">
                                        <a:latin typeface="Cambria Math" panose="02040503050406030204" pitchFamily="18" charset="0"/>
                                      </a:rPr>
                                      <m:t>0</m:t>
                                    </m:r>
                                  </m:e>
                                  <m:e>
                                    <m:r>
                                      <a:rPr lang="es-EC" sz="1700" i="1">
                                        <a:latin typeface="Cambria Math" panose="02040503050406030204" pitchFamily="18" charset="0"/>
                                      </a:rPr>
                                      <m:t>𝐼</m:t>
                                    </m:r>
                                  </m:e>
                                </m:mr>
                              </m:m>
                            </m:e>
                          </m:d>
                          <m:r>
                            <a:rPr lang="es-EC" sz="1700" i="0">
                              <a:latin typeface="Cambria Math" panose="02040503050406030204" pitchFamily="18" charset="0"/>
                            </a:rPr>
                            <m:t>−</m:t>
                          </m:r>
                          <m:f>
                            <m:fPr>
                              <m:ctrlPr>
                                <a:rPr lang="es-EC" sz="1700" i="1">
                                  <a:latin typeface="Cambria Math" panose="02040503050406030204" pitchFamily="18" charset="0"/>
                                </a:rPr>
                              </m:ctrlPr>
                            </m:fPr>
                            <m:num>
                              <m:r>
                                <a:rPr lang="es-EC" sz="1700" i="1">
                                  <a:latin typeface="Cambria Math" panose="02040503050406030204" pitchFamily="18" charset="0"/>
                                </a:rPr>
                                <m:t>h</m:t>
                              </m:r>
                            </m:num>
                            <m:den>
                              <m:r>
                                <a:rPr lang="es-EC" sz="1700" i="0">
                                  <a:latin typeface="Cambria Math" panose="02040503050406030204" pitchFamily="18" charset="0"/>
                                </a:rPr>
                                <m:t>2</m:t>
                              </m:r>
                            </m:den>
                          </m:f>
                          <m:d>
                            <m:dPr>
                              <m:ctrlPr>
                                <a:rPr lang="es-EC" sz="1700" i="1">
                                  <a:latin typeface="Cambria Math" panose="02040503050406030204" pitchFamily="18" charset="0"/>
                                </a:rPr>
                              </m:ctrlPr>
                            </m:dPr>
                            <m:e>
                              <m:m>
                                <m:mPr>
                                  <m:plcHide m:val="on"/>
                                  <m:mcs>
                                    <m:mc>
                                      <m:mcPr>
                                        <m:count m:val="2"/>
                                        <m:mcJc m:val="center"/>
                                      </m:mcPr>
                                    </m:mc>
                                  </m:mcs>
                                  <m:ctrlPr>
                                    <a:rPr lang="es-EC" sz="1700" i="1">
                                      <a:latin typeface="Cambria Math" panose="02040503050406030204" pitchFamily="18" charset="0"/>
                                    </a:rPr>
                                  </m:ctrlPr>
                                </m:mPr>
                                <m:mr>
                                  <m:e>
                                    <m:r>
                                      <a:rPr lang="es-EC" sz="1700" i="0">
                                        <a:latin typeface="Cambria Math" panose="02040503050406030204" pitchFamily="18" charset="0"/>
                                      </a:rPr>
                                      <m:t>−</m:t>
                                    </m:r>
                                    <m:r>
                                      <a:rPr lang="es-EC" sz="1700" i="1">
                                        <a:latin typeface="Cambria Math" panose="02040503050406030204" pitchFamily="18" charset="0"/>
                                      </a:rPr>
                                      <m:t>𝐶</m:t>
                                    </m:r>
                                  </m:e>
                                  <m:e>
                                    <m:r>
                                      <a:rPr lang="es-EC" sz="1700" i="0">
                                        <a:latin typeface="Cambria Math" panose="02040503050406030204" pitchFamily="18" charset="0"/>
                                      </a:rPr>
                                      <m:t>−</m:t>
                                    </m:r>
                                    <m:r>
                                      <a:rPr lang="es-EC" sz="1700" i="1">
                                        <a:latin typeface="Cambria Math" panose="02040503050406030204" pitchFamily="18" charset="0"/>
                                      </a:rPr>
                                      <m:t>𝐾</m:t>
                                    </m:r>
                                  </m:e>
                                </m:mr>
                                <m:mr>
                                  <m:e>
                                    <m:r>
                                      <a:rPr lang="es-EC" sz="1700" i="1">
                                        <a:latin typeface="Cambria Math" panose="02040503050406030204" pitchFamily="18" charset="0"/>
                                      </a:rPr>
                                      <m:t>𝐼</m:t>
                                    </m:r>
                                  </m:e>
                                  <m:e>
                                    <m:r>
                                      <a:rPr lang="es-EC" sz="1700" i="0">
                                        <a:latin typeface="Cambria Math" panose="02040503050406030204" pitchFamily="18" charset="0"/>
                                      </a:rPr>
                                      <m:t>0</m:t>
                                    </m:r>
                                  </m:e>
                                </m:mr>
                              </m:m>
                            </m:e>
                          </m:d>
                        </m:e>
                      </m:d>
                    </m:oMath>
                  </m:oMathPara>
                </a14:m>
                <a:endParaRPr lang="es-EC" sz="1700" dirty="0"/>
              </a:p>
            </p:txBody>
          </p:sp>
        </mc:Choice>
        <mc:Fallback xmlns="">
          <p:sp>
            <p:nvSpPr>
              <p:cNvPr id="18" name="Rectángulo 17"/>
              <p:cNvSpPr>
                <a:spLocks noRot="1" noChangeAspect="1" noMove="1" noResize="1" noEditPoints="1" noAdjustHandles="1" noChangeArrowheads="1" noChangeShapeType="1" noTextEdit="1"/>
              </p:cNvSpPr>
              <p:nvPr/>
            </p:nvSpPr>
            <p:spPr>
              <a:xfrm>
                <a:off x="6429076" y="4196099"/>
                <a:ext cx="3054875" cy="674480"/>
              </a:xfrm>
              <a:prstGeom prst="rect">
                <a:avLst/>
              </a:prstGeom>
              <a:blipFill>
                <a:blip r:embed="rId1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9" name="Rectángulo 18"/>
              <p:cNvSpPr/>
              <p:nvPr/>
            </p:nvSpPr>
            <p:spPr>
              <a:xfrm>
                <a:off x="9483951" y="3911728"/>
                <a:ext cx="1505027" cy="5285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700" i="1">
                              <a:latin typeface="Cambria Math" panose="02040503050406030204" pitchFamily="18" charset="0"/>
                            </a:rPr>
                          </m:ctrlPr>
                        </m:sSubPr>
                        <m:e>
                          <m:r>
                            <a:rPr lang="es-EC" sz="1700">
                              <a:latin typeface="Cambria Math" panose="02040503050406030204" pitchFamily="18" charset="0"/>
                            </a:rPr>
                            <m:t>∅</m:t>
                          </m:r>
                        </m:e>
                        <m:sub>
                          <m:r>
                            <a:rPr lang="es-EC" sz="1700" i="0">
                              <a:latin typeface="Cambria Math" panose="02040503050406030204" pitchFamily="18" charset="0"/>
                            </a:rPr>
                            <m:t>1</m:t>
                          </m:r>
                        </m:sub>
                      </m:sSub>
                      <m:r>
                        <a:rPr lang="es-EC" sz="1700" i="0">
                          <a:latin typeface="Cambria Math" panose="02040503050406030204" pitchFamily="18" charset="0"/>
                        </a:rPr>
                        <m:t>=</m:t>
                      </m:r>
                      <m:d>
                        <m:dPr>
                          <m:ctrlPr>
                            <a:rPr lang="es-EC" sz="1700" i="1">
                              <a:latin typeface="Cambria Math" panose="02040503050406030204" pitchFamily="18" charset="0"/>
                            </a:rPr>
                          </m:ctrlPr>
                        </m:dPr>
                        <m:e>
                          <m:m>
                            <m:mPr>
                              <m:plcHide m:val="on"/>
                              <m:mcs>
                                <m:mc>
                                  <m:mcPr>
                                    <m:count m:val="2"/>
                                    <m:mcJc m:val="center"/>
                                  </m:mcPr>
                                </m:mc>
                              </m:mcs>
                              <m:ctrlPr>
                                <a:rPr lang="es-EC" sz="1700" i="1">
                                  <a:latin typeface="Cambria Math" panose="02040503050406030204" pitchFamily="18" charset="0"/>
                                </a:rPr>
                              </m:ctrlPr>
                            </m:mPr>
                            <m:mr>
                              <m:e>
                                <m:r>
                                  <a:rPr lang="es-EC" sz="1700" i="1">
                                    <a:latin typeface="Cambria Math" panose="02040503050406030204" pitchFamily="18" charset="0"/>
                                  </a:rPr>
                                  <m:t>𝑀</m:t>
                                </m:r>
                              </m:e>
                              <m:e>
                                <m:r>
                                  <a:rPr lang="es-EC" sz="1700" i="0">
                                    <a:latin typeface="Cambria Math" panose="02040503050406030204" pitchFamily="18" charset="0"/>
                                  </a:rPr>
                                  <m:t>0</m:t>
                                </m:r>
                              </m:e>
                            </m:mr>
                            <m:mr>
                              <m:e>
                                <m:r>
                                  <a:rPr lang="es-EC" sz="1700" i="0">
                                    <a:latin typeface="Cambria Math" panose="02040503050406030204" pitchFamily="18" charset="0"/>
                                  </a:rPr>
                                  <m:t>0</m:t>
                                </m:r>
                              </m:e>
                              <m:e>
                                <m:r>
                                  <a:rPr lang="es-EC" sz="1700" i="1">
                                    <a:latin typeface="Cambria Math" panose="02040503050406030204" pitchFamily="18" charset="0"/>
                                  </a:rPr>
                                  <m:t>𝐼</m:t>
                                </m:r>
                              </m:e>
                            </m:mr>
                          </m:m>
                        </m:e>
                      </m:d>
                    </m:oMath>
                  </m:oMathPara>
                </a14:m>
                <a:endParaRPr lang="es-EC" sz="1700" dirty="0"/>
              </a:p>
            </p:txBody>
          </p:sp>
        </mc:Choice>
        <mc:Fallback xmlns="">
          <p:sp>
            <p:nvSpPr>
              <p:cNvPr id="19" name="Rectángulo 18"/>
              <p:cNvSpPr>
                <a:spLocks noRot="1" noChangeAspect="1" noMove="1" noResize="1" noEditPoints="1" noAdjustHandles="1" noChangeArrowheads="1" noChangeShapeType="1" noTextEdit="1"/>
              </p:cNvSpPr>
              <p:nvPr/>
            </p:nvSpPr>
            <p:spPr>
              <a:xfrm>
                <a:off x="9483951" y="3911728"/>
                <a:ext cx="1505027" cy="528543"/>
              </a:xfrm>
              <a:prstGeom prst="rect">
                <a:avLst/>
              </a:prstGeom>
              <a:blipFill>
                <a:blip r:embed="rId13"/>
                <a:stretch>
                  <a:fillRect b="-465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Rectángulo 19"/>
              <p:cNvSpPr/>
              <p:nvPr/>
            </p:nvSpPr>
            <p:spPr>
              <a:xfrm>
                <a:off x="9483951" y="4606307"/>
                <a:ext cx="1823897" cy="5285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700" i="1">
                              <a:latin typeface="Cambria Math" panose="02040503050406030204" pitchFamily="18" charset="0"/>
                            </a:rPr>
                          </m:ctrlPr>
                        </m:sSubPr>
                        <m:e>
                          <m:r>
                            <a:rPr lang="es-EC" sz="1700">
                              <a:latin typeface="Cambria Math" panose="02040503050406030204" pitchFamily="18" charset="0"/>
                            </a:rPr>
                            <m:t>∅</m:t>
                          </m:r>
                        </m:e>
                        <m:sub>
                          <m:r>
                            <a:rPr lang="es-EC" sz="1700" i="0">
                              <a:latin typeface="Cambria Math" panose="02040503050406030204" pitchFamily="18" charset="0"/>
                            </a:rPr>
                            <m:t>2</m:t>
                          </m:r>
                        </m:sub>
                      </m:sSub>
                      <m:r>
                        <a:rPr lang="es-EC" sz="1700" i="0">
                          <a:latin typeface="Cambria Math" panose="02040503050406030204" pitchFamily="18" charset="0"/>
                        </a:rPr>
                        <m:t>=</m:t>
                      </m:r>
                      <m:d>
                        <m:dPr>
                          <m:ctrlPr>
                            <a:rPr lang="es-EC" sz="1700" i="1">
                              <a:latin typeface="Cambria Math" panose="02040503050406030204" pitchFamily="18" charset="0"/>
                            </a:rPr>
                          </m:ctrlPr>
                        </m:dPr>
                        <m:e>
                          <m:m>
                            <m:mPr>
                              <m:plcHide m:val="on"/>
                              <m:mcs>
                                <m:mc>
                                  <m:mcPr>
                                    <m:count m:val="2"/>
                                    <m:mcJc m:val="center"/>
                                  </m:mcPr>
                                </m:mc>
                              </m:mcs>
                              <m:ctrlPr>
                                <a:rPr lang="es-EC" sz="1700" i="1">
                                  <a:latin typeface="Cambria Math" panose="02040503050406030204" pitchFamily="18" charset="0"/>
                                </a:rPr>
                              </m:ctrlPr>
                            </m:mPr>
                            <m:mr>
                              <m:e>
                                <m:r>
                                  <a:rPr lang="es-EC" sz="1700" i="0">
                                    <a:latin typeface="Cambria Math" panose="02040503050406030204" pitchFamily="18" charset="0"/>
                                  </a:rPr>
                                  <m:t>−</m:t>
                                </m:r>
                                <m:r>
                                  <a:rPr lang="es-EC" sz="1700" i="1">
                                    <a:latin typeface="Cambria Math" panose="02040503050406030204" pitchFamily="18" charset="0"/>
                                  </a:rPr>
                                  <m:t>𝐶</m:t>
                                </m:r>
                              </m:e>
                              <m:e>
                                <m:r>
                                  <a:rPr lang="es-EC" sz="1700" i="0">
                                    <a:latin typeface="Cambria Math" panose="02040503050406030204" pitchFamily="18" charset="0"/>
                                  </a:rPr>
                                  <m:t>−</m:t>
                                </m:r>
                                <m:r>
                                  <a:rPr lang="es-EC" sz="1700" i="1">
                                    <a:latin typeface="Cambria Math" panose="02040503050406030204" pitchFamily="18" charset="0"/>
                                  </a:rPr>
                                  <m:t>𝐾</m:t>
                                </m:r>
                              </m:e>
                            </m:mr>
                            <m:mr>
                              <m:e>
                                <m:r>
                                  <a:rPr lang="es-EC" sz="1700" i="1">
                                    <a:latin typeface="Cambria Math" panose="02040503050406030204" pitchFamily="18" charset="0"/>
                                  </a:rPr>
                                  <m:t>𝐼</m:t>
                                </m:r>
                              </m:e>
                              <m:e>
                                <m:r>
                                  <a:rPr lang="es-EC" sz="1700" i="0">
                                    <a:latin typeface="Cambria Math" panose="02040503050406030204" pitchFamily="18" charset="0"/>
                                  </a:rPr>
                                  <m:t>0</m:t>
                                </m:r>
                              </m:e>
                            </m:mr>
                          </m:m>
                        </m:e>
                      </m:d>
                    </m:oMath>
                  </m:oMathPara>
                </a14:m>
                <a:endParaRPr lang="es-EC" sz="1700" dirty="0"/>
              </a:p>
            </p:txBody>
          </p:sp>
        </mc:Choice>
        <mc:Fallback xmlns="">
          <p:sp>
            <p:nvSpPr>
              <p:cNvPr id="20" name="Rectángulo 19"/>
              <p:cNvSpPr>
                <a:spLocks noRot="1" noChangeAspect="1" noMove="1" noResize="1" noEditPoints="1" noAdjustHandles="1" noChangeArrowheads="1" noChangeShapeType="1" noTextEdit="1"/>
              </p:cNvSpPr>
              <p:nvPr/>
            </p:nvSpPr>
            <p:spPr>
              <a:xfrm>
                <a:off x="9483951" y="4606307"/>
                <a:ext cx="1823897" cy="528543"/>
              </a:xfrm>
              <a:prstGeom prst="rect">
                <a:avLst/>
              </a:prstGeom>
              <a:blipFill>
                <a:blip r:embed="rId14"/>
                <a:stretch>
                  <a:fillRect b="-465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1" name="Rectángulo 20"/>
              <p:cNvSpPr/>
              <p:nvPr/>
            </p:nvSpPr>
            <p:spPr>
              <a:xfrm>
                <a:off x="7393935" y="5547351"/>
                <a:ext cx="3246723" cy="70872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d>
                        <m:dPr>
                          <m:ctrlPr>
                            <a:rPr lang="es-EC" b="1" i="1">
                              <a:latin typeface="Cambria Math" panose="02040503050406030204" pitchFamily="18" charset="0"/>
                            </a:rPr>
                          </m:ctrlPr>
                        </m:dPr>
                        <m:e>
                          <m:m>
                            <m:mPr>
                              <m:plcHide m:val="on"/>
                              <m:mcs>
                                <m:mc>
                                  <m:mcPr>
                                    <m:count m:val="1"/>
                                    <m:mcJc m:val="center"/>
                                  </m:mcPr>
                                </m:mc>
                              </m:mcs>
                              <m:ctrlPr>
                                <a:rPr lang="es-EC" b="1" i="1">
                                  <a:latin typeface="Cambria Math" panose="02040503050406030204" pitchFamily="18" charset="0"/>
                                </a:rPr>
                              </m:ctrlPr>
                            </m:mPr>
                            <m:mr>
                              <m:e>
                                <m:sSub>
                                  <m:sSubPr>
                                    <m:ctrlPr>
                                      <a:rPr lang="es-EC" b="1" i="1">
                                        <a:latin typeface="Cambria Math" panose="02040503050406030204" pitchFamily="18" charset="0"/>
                                      </a:rPr>
                                    </m:ctrlPr>
                                  </m:sSubPr>
                                  <m:e>
                                    <m:r>
                                      <a:rPr lang="es-EC" b="1" i="1">
                                        <a:latin typeface="Cambria Math" panose="02040503050406030204" pitchFamily="18" charset="0"/>
                                      </a:rPr>
                                      <m:t>𝑽</m:t>
                                    </m:r>
                                  </m:e>
                                  <m:sub>
                                    <m:r>
                                      <a:rPr lang="es-EC" b="1" i="1">
                                        <a:latin typeface="Cambria Math" panose="02040503050406030204" pitchFamily="18" charset="0"/>
                                      </a:rPr>
                                      <m:t>𝒕</m:t>
                                    </m:r>
                                    <m:r>
                                      <a:rPr lang="es-EC" b="1" i="0">
                                        <a:latin typeface="Cambria Math" panose="02040503050406030204" pitchFamily="18" charset="0"/>
                                      </a:rPr>
                                      <m:t>+</m:t>
                                    </m:r>
                                    <m:r>
                                      <a:rPr lang="es-EC" b="1" i="0">
                                        <a:latin typeface="Cambria Math" panose="02040503050406030204" pitchFamily="18" charset="0"/>
                                      </a:rPr>
                                      <m:t>𝟏</m:t>
                                    </m:r>
                                  </m:sub>
                                </m:sSub>
                              </m:e>
                            </m:mr>
                            <m:mr>
                              <m:e>
                                <m:sSub>
                                  <m:sSubPr>
                                    <m:ctrlPr>
                                      <a:rPr lang="es-EC" b="1" i="1">
                                        <a:latin typeface="Cambria Math" panose="02040503050406030204" pitchFamily="18" charset="0"/>
                                      </a:rPr>
                                    </m:ctrlPr>
                                  </m:sSubPr>
                                  <m:e>
                                    <m:r>
                                      <a:rPr lang="es-EC" b="1" i="1">
                                        <a:latin typeface="Cambria Math" panose="02040503050406030204" pitchFamily="18" charset="0"/>
                                      </a:rPr>
                                      <m:t>𝑼</m:t>
                                    </m:r>
                                  </m:e>
                                  <m:sub>
                                    <m:r>
                                      <a:rPr lang="es-EC" b="1" i="1">
                                        <a:latin typeface="Cambria Math" panose="02040503050406030204" pitchFamily="18" charset="0"/>
                                      </a:rPr>
                                      <m:t>𝒕</m:t>
                                    </m:r>
                                    <m:r>
                                      <a:rPr lang="es-EC" b="1" i="0">
                                        <a:latin typeface="Cambria Math" panose="02040503050406030204" pitchFamily="18" charset="0"/>
                                      </a:rPr>
                                      <m:t>+</m:t>
                                    </m:r>
                                    <m:r>
                                      <a:rPr lang="es-EC" b="1" i="0">
                                        <a:latin typeface="Cambria Math" panose="02040503050406030204" pitchFamily="18" charset="0"/>
                                      </a:rPr>
                                      <m:t>𝟏</m:t>
                                    </m:r>
                                  </m:sub>
                                </m:sSub>
                              </m:e>
                            </m:mr>
                          </m:m>
                        </m:e>
                      </m:d>
                      <m:r>
                        <a:rPr lang="es-EC" b="1" i="0">
                          <a:latin typeface="Cambria Math" panose="02040503050406030204" pitchFamily="18" charset="0"/>
                        </a:rPr>
                        <m:t>=</m:t>
                      </m:r>
                      <m:sSup>
                        <m:sSupPr>
                          <m:ctrlPr>
                            <a:rPr lang="es-EC" b="1" i="1">
                              <a:latin typeface="Cambria Math" panose="02040503050406030204" pitchFamily="18" charset="0"/>
                            </a:rPr>
                          </m:ctrlPr>
                        </m:sSupPr>
                        <m:e>
                          <m:r>
                            <a:rPr lang="es-EC" b="1" i="0">
                              <a:latin typeface="Cambria Math" panose="02040503050406030204" pitchFamily="18" charset="0"/>
                            </a:rPr>
                            <m:t>∅</m:t>
                          </m:r>
                        </m:e>
                        <m:sup>
                          <m:r>
                            <a:rPr lang="es-EC" b="1" i="0">
                              <a:latin typeface="Cambria Math" panose="02040503050406030204" pitchFamily="18" charset="0"/>
                            </a:rPr>
                            <m:t>−</m:t>
                          </m:r>
                          <m:r>
                            <a:rPr lang="es-EC" b="1" i="0">
                              <a:latin typeface="Cambria Math" panose="02040503050406030204" pitchFamily="18" charset="0"/>
                            </a:rPr>
                            <m:t>𝟏</m:t>
                          </m:r>
                        </m:sup>
                      </m:sSup>
                      <m:r>
                        <a:rPr lang="es-EC" b="1" i="0">
                          <a:latin typeface="Cambria Math" panose="02040503050406030204" pitchFamily="18" charset="0"/>
                        </a:rPr>
                        <m:t>∗</m:t>
                      </m:r>
                      <m:d>
                        <m:dPr>
                          <m:begChr m:val="["/>
                          <m:endChr m:val="]"/>
                          <m:ctrlPr>
                            <a:rPr lang="es-EC" b="1" i="1">
                              <a:latin typeface="Cambria Math" panose="02040503050406030204" pitchFamily="18" charset="0"/>
                            </a:rPr>
                          </m:ctrlPr>
                        </m:dPr>
                        <m:e>
                          <m:d>
                            <m:dPr>
                              <m:ctrlPr>
                                <a:rPr lang="es-EC" b="1" i="1">
                                  <a:latin typeface="Cambria Math" panose="02040503050406030204" pitchFamily="18" charset="0"/>
                                </a:rPr>
                              </m:ctrlPr>
                            </m:dPr>
                            <m:e>
                              <m:m>
                                <m:mPr>
                                  <m:plcHide m:val="on"/>
                                  <m:mcs>
                                    <m:mc>
                                      <m:mcPr>
                                        <m:count m:val="1"/>
                                        <m:mcJc m:val="center"/>
                                      </m:mcPr>
                                    </m:mc>
                                  </m:mcs>
                                  <m:ctrlPr>
                                    <a:rPr lang="es-EC" b="1" i="1">
                                      <a:latin typeface="Cambria Math" panose="02040503050406030204" pitchFamily="18" charset="0"/>
                                    </a:rPr>
                                  </m:ctrlPr>
                                </m:mPr>
                                <m:mr>
                                  <m:e>
                                    <m:r>
                                      <a:rPr lang="es-EC" b="1" i="1">
                                        <a:latin typeface="Cambria Math" panose="02040503050406030204" pitchFamily="18" charset="0"/>
                                      </a:rPr>
                                      <m:t>𝑨</m:t>
                                    </m:r>
                                  </m:e>
                                </m:mr>
                                <m:mr>
                                  <m:e>
                                    <m:r>
                                      <a:rPr lang="es-EC" b="1" i="1">
                                        <a:latin typeface="Cambria Math" panose="02040503050406030204" pitchFamily="18" charset="0"/>
                                      </a:rPr>
                                      <m:t>𝑩</m:t>
                                    </m:r>
                                  </m:e>
                                </m:mr>
                              </m:m>
                            </m:e>
                          </m:d>
                          <m:r>
                            <a:rPr lang="es-EC" b="1" i="0">
                              <a:latin typeface="Cambria Math" panose="02040503050406030204" pitchFamily="18" charset="0"/>
                            </a:rPr>
                            <m:t>+</m:t>
                          </m:r>
                          <m:f>
                            <m:fPr>
                              <m:ctrlPr>
                                <a:rPr lang="es-EC" b="1" i="1">
                                  <a:latin typeface="Cambria Math" panose="02040503050406030204" pitchFamily="18" charset="0"/>
                                </a:rPr>
                              </m:ctrlPr>
                            </m:fPr>
                            <m:num>
                              <m:r>
                                <a:rPr lang="es-EC" b="1" i="1">
                                  <a:latin typeface="Cambria Math" panose="02040503050406030204" pitchFamily="18" charset="0"/>
                                </a:rPr>
                                <m:t>𝒉</m:t>
                              </m:r>
                            </m:num>
                            <m:den>
                              <m:r>
                                <a:rPr lang="es-EC" b="1" i="0">
                                  <a:latin typeface="Cambria Math" panose="02040503050406030204" pitchFamily="18" charset="0"/>
                                </a:rPr>
                                <m:t>𝟐</m:t>
                              </m:r>
                            </m:den>
                          </m:f>
                          <m:d>
                            <m:dPr>
                              <m:ctrlPr>
                                <a:rPr lang="es-EC" b="1" i="1">
                                  <a:latin typeface="Cambria Math" panose="02040503050406030204" pitchFamily="18" charset="0"/>
                                </a:rPr>
                              </m:ctrlPr>
                            </m:dPr>
                            <m:e>
                              <m:m>
                                <m:mPr>
                                  <m:plcHide m:val="on"/>
                                  <m:mcs>
                                    <m:mc>
                                      <m:mcPr>
                                        <m:count m:val="1"/>
                                        <m:mcJc m:val="center"/>
                                      </m:mcPr>
                                    </m:mc>
                                  </m:mcs>
                                  <m:ctrlPr>
                                    <a:rPr lang="es-EC" b="1" i="1">
                                      <a:latin typeface="Cambria Math" panose="02040503050406030204" pitchFamily="18" charset="0"/>
                                    </a:rPr>
                                  </m:ctrlPr>
                                </m:mPr>
                                <m:mr>
                                  <m:e>
                                    <m:r>
                                      <a:rPr lang="es-EC" b="1" i="1">
                                        <a:latin typeface="Cambria Math" panose="02040503050406030204" pitchFamily="18" charset="0"/>
                                      </a:rPr>
                                      <m:t>𝑭</m:t>
                                    </m:r>
                                  </m:e>
                                </m:mr>
                                <m:mr>
                                  <m:e>
                                    <m:r>
                                      <a:rPr lang="es-EC" b="1" i="0">
                                        <a:latin typeface="Cambria Math" panose="02040503050406030204" pitchFamily="18" charset="0"/>
                                      </a:rPr>
                                      <m:t>𝟎</m:t>
                                    </m:r>
                                  </m:e>
                                </m:mr>
                              </m:m>
                            </m:e>
                          </m:d>
                        </m:e>
                      </m:d>
                    </m:oMath>
                  </m:oMathPara>
                </a14:m>
                <a:endParaRPr lang="es-EC" b="1" dirty="0"/>
              </a:p>
            </p:txBody>
          </p:sp>
        </mc:Choice>
        <mc:Fallback xmlns="">
          <p:sp>
            <p:nvSpPr>
              <p:cNvPr id="21" name="Rectángulo 20"/>
              <p:cNvSpPr>
                <a:spLocks noRot="1" noChangeAspect="1" noMove="1" noResize="1" noEditPoints="1" noAdjustHandles="1" noChangeArrowheads="1" noChangeShapeType="1" noTextEdit="1"/>
              </p:cNvSpPr>
              <p:nvPr/>
            </p:nvSpPr>
            <p:spPr>
              <a:xfrm>
                <a:off x="7393935" y="5547351"/>
                <a:ext cx="3246723" cy="708720"/>
              </a:xfrm>
              <a:prstGeom prst="rect">
                <a:avLst/>
              </a:prstGeom>
              <a:blipFill>
                <a:blip r:embed="rId15"/>
                <a:stretch>
                  <a:fillRect/>
                </a:stretch>
              </a:blipFill>
            </p:spPr>
            <p:txBody>
              <a:bodyPr/>
              <a:lstStyle/>
              <a:p>
                <a:r>
                  <a:rPr lang="es-EC">
                    <a:noFill/>
                  </a:rPr>
                  <a:t> </a:t>
                </a:r>
              </a:p>
            </p:txBody>
          </p:sp>
        </mc:Fallback>
      </mc:AlternateContent>
      <p:sp>
        <p:nvSpPr>
          <p:cNvPr id="22" name="Rectángulo: esquinas redondeadas 21"/>
          <p:cNvSpPr/>
          <p:nvPr/>
        </p:nvSpPr>
        <p:spPr>
          <a:xfrm>
            <a:off x="7709448" y="144987"/>
            <a:ext cx="3430406" cy="83170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b="1" dirty="0"/>
              <a:t>SOLUCIÓN, ANÁLISIS Y VALIDACIÓN DE RESULTADOS</a:t>
            </a:r>
            <a:endParaRPr lang="es-EC" b="1" dirty="0"/>
          </a:p>
        </p:txBody>
      </p:sp>
    </p:spTree>
    <p:extLst>
      <p:ext uri="{BB962C8B-B14F-4D97-AF65-F5344CB8AC3E}">
        <p14:creationId xmlns:p14="http://schemas.microsoft.com/office/powerpoint/2010/main" val="2513365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a:stretch>
            <a:fillRect/>
          </a:stretch>
        </p:blipFill>
        <p:spPr>
          <a:xfrm>
            <a:off x="4364281" y="210649"/>
            <a:ext cx="6505575" cy="6524625"/>
          </a:xfrm>
          <a:prstGeom prst="rect">
            <a:avLst/>
          </a:prstGeom>
        </p:spPr>
      </p:pic>
      <p:sp>
        <p:nvSpPr>
          <p:cNvPr id="3" name="CuadroTexto 2"/>
          <p:cNvSpPr txBox="1"/>
          <p:nvPr/>
        </p:nvSpPr>
        <p:spPr>
          <a:xfrm>
            <a:off x="1475719" y="3149795"/>
            <a:ext cx="2400300" cy="646331"/>
          </a:xfrm>
          <a:prstGeom prst="rect">
            <a:avLst/>
          </a:prstGeom>
          <a:noFill/>
        </p:spPr>
        <p:txBody>
          <a:bodyPr wrap="square" rtlCol="0">
            <a:spAutoFit/>
          </a:bodyPr>
          <a:lstStyle/>
          <a:p>
            <a:pPr algn="ctr"/>
            <a:r>
              <a:rPr lang="es-EC" dirty="0"/>
              <a:t>Codificación del programa</a:t>
            </a:r>
          </a:p>
        </p:txBody>
      </p:sp>
    </p:spTree>
    <p:extLst>
      <p:ext uri="{BB962C8B-B14F-4D97-AF65-F5344CB8AC3E}">
        <p14:creationId xmlns:p14="http://schemas.microsoft.com/office/powerpoint/2010/main" val="643656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4769381" y="485614"/>
            <a:ext cx="1837592"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EC" dirty="0"/>
              <a:t>SOLUCIONES</a:t>
            </a:r>
          </a:p>
        </p:txBody>
      </p:sp>
      <p:sp>
        <p:nvSpPr>
          <p:cNvPr id="3" name="CuadroTexto 2"/>
          <p:cNvSpPr txBox="1"/>
          <p:nvPr/>
        </p:nvSpPr>
        <p:spPr>
          <a:xfrm>
            <a:off x="720970" y="1105673"/>
            <a:ext cx="4935988"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dirty="0"/>
              <a:t>Sistemas en vibración libre - Fuerza Impulso</a:t>
            </a:r>
            <a:endParaRPr lang="es-EC" dirty="0"/>
          </a:p>
        </p:txBody>
      </p:sp>
      <p:sp>
        <p:nvSpPr>
          <p:cNvPr id="5" name="CuadroTexto 4"/>
          <p:cNvSpPr txBox="1"/>
          <p:nvPr/>
        </p:nvSpPr>
        <p:spPr>
          <a:xfrm>
            <a:off x="1005828" y="1806723"/>
            <a:ext cx="2122453" cy="646331"/>
          </a:xfrm>
          <a:prstGeom prst="rect">
            <a:avLst/>
          </a:prstGeom>
          <a:noFill/>
        </p:spPr>
        <p:txBody>
          <a:bodyPr wrap="square" rtlCol="0">
            <a:spAutoFit/>
          </a:bodyPr>
          <a:lstStyle/>
          <a:p>
            <a:pPr algn="ctr"/>
            <a:r>
              <a:rPr lang="es-MX" u="sng" dirty="0"/>
              <a:t>Planteamiento del vector fuerza</a:t>
            </a:r>
            <a:endParaRPr lang="es-EC" dirty="0"/>
          </a:p>
        </p:txBody>
      </p:sp>
      <p:pic>
        <p:nvPicPr>
          <p:cNvPr id="7" name="Imagen 6"/>
          <p:cNvPicPr>
            <a:picLocks noChangeAspect="1"/>
          </p:cNvPicPr>
          <p:nvPr/>
        </p:nvPicPr>
        <p:blipFill>
          <a:blip r:embed="rId3"/>
          <a:stretch>
            <a:fillRect/>
          </a:stretch>
        </p:blipFill>
        <p:spPr>
          <a:xfrm>
            <a:off x="3271361" y="1583172"/>
            <a:ext cx="2805638" cy="1135366"/>
          </a:xfrm>
          <a:prstGeom prst="rect">
            <a:avLst/>
          </a:prstGeom>
        </p:spPr>
      </p:pic>
      <p:sp>
        <p:nvSpPr>
          <p:cNvPr id="8" name="Rectángulo: esquinas redondeadas 7"/>
          <p:cNvSpPr/>
          <p:nvPr/>
        </p:nvSpPr>
        <p:spPr>
          <a:xfrm>
            <a:off x="7728439" y="155566"/>
            <a:ext cx="3437792" cy="83170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b="1" dirty="0"/>
              <a:t>SOLUCIÓN, ANÁLISIS Y VALIDACIÓN DE RESULTADOS</a:t>
            </a:r>
            <a:endParaRPr lang="es-EC" b="1" dirty="0"/>
          </a:p>
        </p:txBody>
      </p:sp>
      <p:pic>
        <p:nvPicPr>
          <p:cNvPr id="9" name="Imagen 8"/>
          <p:cNvPicPr/>
          <p:nvPr/>
        </p:nvPicPr>
        <p:blipFill>
          <a:blip r:embed="rId4">
            <a:extLst>
              <a:ext uri="{28A0092B-C50C-407E-A947-70E740481C1C}">
                <a14:useLocalDpi xmlns:a14="http://schemas.microsoft.com/office/drawing/2010/main" val="0"/>
              </a:ext>
            </a:extLst>
          </a:blip>
          <a:srcRect/>
          <a:stretch>
            <a:fillRect/>
          </a:stretch>
        </p:blipFill>
        <p:spPr bwMode="auto">
          <a:xfrm>
            <a:off x="1005828" y="3605818"/>
            <a:ext cx="4823472" cy="3084815"/>
          </a:xfrm>
          <a:prstGeom prst="rect">
            <a:avLst/>
          </a:prstGeom>
          <a:noFill/>
          <a:ln w="12700">
            <a:solidFill>
              <a:schemeClr val="tx1"/>
            </a:solidFill>
          </a:ln>
        </p:spPr>
      </p:pic>
      <p:pic>
        <p:nvPicPr>
          <p:cNvPr id="10" name="Imagen 9"/>
          <p:cNvPicPr/>
          <p:nvPr/>
        </p:nvPicPr>
        <p:blipFill>
          <a:blip r:embed="rId5">
            <a:extLst>
              <a:ext uri="{28A0092B-C50C-407E-A947-70E740481C1C}">
                <a14:useLocalDpi xmlns:a14="http://schemas.microsoft.com/office/drawing/2010/main" val="0"/>
              </a:ext>
            </a:extLst>
          </a:blip>
          <a:srcRect/>
          <a:stretch>
            <a:fillRect/>
          </a:stretch>
        </p:blipFill>
        <p:spPr bwMode="auto">
          <a:xfrm>
            <a:off x="6497040" y="1186962"/>
            <a:ext cx="4581268" cy="2646484"/>
          </a:xfrm>
          <a:prstGeom prst="rect">
            <a:avLst/>
          </a:prstGeom>
          <a:noFill/>
          <a:ln w="12700">
            <a:solidFill>
              <a:schemeClr val="tx1"/>
            </a:solidFill>
          </a:ln>
        </p:spPr>
      </p:pic>
      <p:pic>
        <p:nvPicPr>
          <p:cNvPr id="11" name="Imagen 10"/>
          <p:cNvPicPr/>
          <p:nvPr/>
        </p:nvPicPr>
        <p:blipFill>
          <a:blip r:embed="rId6">
            <a:extLst>
              <a:ext uri="{28A0092B-C50C-407E-A947-70E740481C1C}">
                <a14:useLocalDpi xmlns:a14="http://schemas.microsoft.com/office/drawing/2010/main" val="0"/>
              </a:ext>
            </a:extLst>
          </a:blip>
          <a:srcRect/>
          <a:stretch>
            <a:fillRect/>
          </a:stretch>
        </p:blipFill>
        <p:spPr bwMode="auto">
          <a:xfrm>
            <a:off x="6497040" y="3978741"/>
            <a:ext cx="4581268" cy="2711892"/>
          </a:xfrm>
          <a:prstGeom prst="rect">
            <a:avLst/>
          </a:prstGeom>
          <a:noFill/>
          <a:ln w="12700">
            <a:solidFill>
              <a:schemeClr val="tx1"/>
            </a:solidFill>
          </a:ln>
        </p:spPr>
      </p:pic>
      <p:sp>
        <p:nvSpPr>
          <p:cNvPr id="12" name="CuadroTexto 11"/>
          <p:cNvSpPr txBox="1"/>
          <p:nvPr/>
        </p:nvSpPr>
        <p:spPr>
          <a:xfrm>
            <a:off x="2161570" y="2826706"/>
            <a:ext cx="2514600" cy="646331"/>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C" dirty="0"/>
              <a:t>Sistema sin amortiguamiento</a:t>
            </a:r>
          </a:p>
        </p:txBody>
      </p:sp>
    </p:spTree>
    <p:extLst>
      <p:ext uri="{BB962C8B-B14F-4D97-AF65-F5344CB8AC3E}">
        <p14:creationId xmlns:p14="http://schemas.microsoft.com/office/powerpoint/2010/main" val="1467186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879145" y="1438631"/>
            <a:ext cx="289023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C" dirty="0"/>
              <a:t>Sistema con amortiguamiento viscoso</a:t>
            </a:r>
          </a:p>
        </p:txBody>
      </p:sp>
      <p:pic>
        <p:nvPicPr>
          <p:cNvPr id="9" name="Imagen 8"/>
          <p:cNvPicPr/>
          <p:nvPr/>
        </p:nvPicPr>
        <p:blipFill>
          <a:blip r:embed="rId3">
            <a:extLst>
              <a:ext uri="{28A0092B-C50C-407E-A947-70E740481C1C}">
                <a14:useLocalDpi xmlns:a14="http://schemas.microsoft.com/office/drawing/2010/main" val="0"/>
              </a:ext>
            </a:extLst>
          </a:blip>
          <a:srcRect/>
          <a:stretch>
            <a:fillRect/>
          </a:stretch>
        </p:blipFill>
        <p:spPr bwMode="auto">
          <a:xfrm>
            <a:off x="855168" y="2435469"/>
            <a:ext cx="4938189" cy="3265231"/>
          </a:xfrm>
          <a:prstGeom prst="rect">
            <a:avLst/>
          </a:prstGeom>
          <a:noFill/>
          <a:ln w="12700">
            <a:solidFill>
              <a:schemeClr val="tx1"/>
            </a:solidFill>
          </a:ln>
        </p:spPr>
      </p:pic>
      <p:pic>
        <p:nvPicPr>
          <p:cNvPr id="10" name="Imagen 9"/>
          <p:cNvPicPr/>
          <p:nvPr/>
        </p:nvPicPr>
        <p:blipFill>
          <a:blip r:embed="rId4">
            <a:extLst>
              <a:ext uri="{28A0092B-C50C-407E-A947-70E740481C1C}">
                <a14:useLocalDpi xmlns:a14="http://schemas.microsoft.com/office/drawing/2010/main" val="0"/>
              </a:ext>
            </a:extLst>
          </a:blip>
          <a:srcRect/>
          <a:stretch>
            <a:fillRect/>
          </a:stretch>
        </p:blipFill>
        <p:spPr bwMode="auto">
          <a:xfrm>
            <a:off x="6444762" y="1178168"/>
            <a:ext cx="4615961" cy="2655278"/>
          </a:xfrm>
          <a:prstGeom prst="rect">
            <a:avLst/>
          </a:prstGeom>
          <a:noFill/>
          <a:ln w="12700">
            <a:solidFill>
              <a:schemeClr val="tx1"/>
            </a:solidFill>
          </a:ln>
        </p:spPr>
      </p:pic>
      <p:pic>
        <p:nvPicPr>
          <p:cNvPr id="11" name="Imagen 10"/>
          <p:cNvPicPr/>
          <p:nvPr/>
        </p:nvPicPr>
        <p:blipFill>
          <a:blip r:embed="rId5">
            <a:extLst>
              <a:ext uri="{28A0092B-C50C-407E-A947-70E740481C1C}">
                <a14:useLocalDpi xmlns:a14="http://schemas.microsoft.com/office/drawing/2010/main" val="0"/>
              </a:ext>
            </a:extLst>
          </a:blip>
          <a:srcRect/>
          <a:stretch>
            <a:fillRect/>
          </a:stretch>
        </p:blipFill>
        <p:spPr bwMode="auto">
          <a:xfrm>
            <a:off x="6444762" y="3956539"/>
            <a:ext cx="4615961" cy="2746484"/>
          </a:xfrm>
          <a:prstGeom prst="rect">
            <a:avLst/>
          </a:prstGeom>
          <a:noFill/>
          <a:ln w="12700">
            <a:solidFill>
              <a:schemeClr val="tx1"/>
            </a:solidFill>
          </a:ln>
        </p:spPr>
      </p:pic>
      <p:sp>
        <p:nvSpPr>
          <p:cNvPr id="7" name="Rectángulo: esquinas redondeadas 6"/>
          <p:cNvSpPr/>
          <p:nvPr/>
        </p:nvSpPr>
        <p:spPr>
          <a:xfrm>
            <a:off x="7728439" y="155566"/>
            <a:ext cx="3437792" cy="83170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b="1" dirty="0"/>
              <a:t>SOLUCIÓN, ANÁLISIS Y VALIDACIÓN DE RESULTADOS</a:t>
            </a:r>
            <a:endParaRPr lang="es-EC" b="1" dirty="0"/>
          </a:p>
        </p:txBody>
      </p:sp>
      <p:sp>
        <p:nvSpPr>
          <p:cNvPr id="13" name="CuadroTexto 12"/>
          <p:cNvSpPr txBox="1"/>
          <p:nvPr/>
        </p:nvSpPr>
        <p:spPr>
          <a:xfrm>
            <a:off x="4769381" y="485614"/>
            <a:ext cx="1837592"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EC" dirty="0"/>
              <a:t>SOLUCIONES</a:t>
            </a:r>
          </a:p>
        </p:txBody>
      </p:sp>
      <p:sp>
        <p:nvSpPr>
          <p:cNvPr id="14" name="CuadroTexto 13"/>
          <p:cNvSpPr txBox="1"/>
          <p:nvPr/>
        </p:nvSpPr>
        <p:spPr>
          <a:xfrm>
            <a:off x="855168" y="6203544"/>
            <a:ext cx="183759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dirty="0"/>
              <a:t>ANÁLISIS</a:t>
            </a:r>
          </a:p>
        </p:txBody>
      </p:sp>
    </p:spTree>
    <p:extLst>
      <p:ext uri="{BB962C8B-B14F-4D97-AF65-F5344CB8AC3E}">
        <p14:creationId xmlns:p14="http://schemas.microsoft.com/office/powerpoint/2010/main" val="3664940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720969" y="1186962"/>
            <a:ext cx="544243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dirty="0"/>
              <a:t>Sistemas en vibración forzada – Fuerza Armónica</a:t>
            </a:r>
            <a:endParaRPr lang="es-EC" b="1" i="1" dirty="0"/>
          </a:p>
        </p:txBody>
      </p:sp>
      <p:sp>
        <p:nvSpPr>
          <p:cNvPr id="5" name="CuadroTexto 4"/>
          <p:cNvSpPr txBox="1"/>
          <p:nvPr/>
        </p:nvSpPr>
        <p:spPr>
          <a:xfrm>
            <a:off x="1403746" y="1868689"/>
            <a:ext cx="2680266" cy="646331"/>
          </a:xfrm>
          <a:prstGeom prst="rect">
            <a:avLst/>
          </a:prstGeom>
          <a:noFill/>
        </p:spPr>
        <p:txBody>
          <a:bodyPr wrap="square" rtlCol="0">
            <a:spAutoFit/>
          </a:bodyPr>
          <a:lstStyle/>
          <a:p>
            <a:pPr algn="ctr"/>
            <a:r>
              <a:rPr lang="es-MX" u="sng" dirty="0"/>
              <a:t>Planteamiento del vector fuerza</a:t>
            </a:r>
            <a:endParaRPr lang="es-EC" dirty="0"/>
          </a:p>
        </p:txBody>
      </p:sp>
      <p:pic>
        <p:nvPicPr>
          <p:cNvPr id="6" name="Imagen 5"/>
          <p:cNvPicPr>
            <a:picLocks noChangeAspect="1"/>
          </p:cNvPicPr>
          <p:nvPr/>
        </p:nvPicPr>
        <p:blipFill>
          <a:blip r:embed="rId3"/>
          <a:stretch>
            <a:fillRect/>
          </a:stretch>
        </p:blipFill>
        <p:spPr>
          <a:xfrm>
            <a:off x="4434975" y="1639257"/>
            <a:ext cx="1596548" cy="1293096"/>
          </a:xfrm>
          <a:prstGeom prst="rect">
            <a:avLst/>
          </a:prstGeom>
        </p:spPr>
      </p:pic>
      <p:sp>
        <p:nvSpPr>
          <p:cNvPr id="7" name="Rectángulo: esquinas redondeadas 6"/>
          <p:cNvSpPr/>
          <p:nvPr/>
        </p:nvSpPr>
        <p:spPr>
          <a:xfrm>
            <a:off x="7728439" y="155566"/>
            <a:ext cx="3437792" cy="83170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b="1" dirty="0"/>
              <a:t>SOLUCIÓN, ANÁLISIS Y VALIDACIÓN DE RESULTADOS</a:t>
            </a:r>
            <a:endParaRPr lang="es-EC" b="1" dirty="0"/>
          </a:p>
        </p:txBody>
      </p:sp>
      <p:sp>
        <p:nvSpPr>
          <p:cNvPr id="8" name="CuadroTexto 7"/>
          <p:cNvSpPr txBox="1"/>
          <p:nvPr/>
        </p:nvSpPr>
        <p:spPr>
          <a:xfrm>
            <a:off x="4769381" y="485614"/>
            <a:ext cx="1837592"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EC" dirty="0"/>
              <a:t>SOLUCIONES</a:t>
            </a:r>
          </a:p>
        </p:txBody>
      </p:sp>
      <p:pic>
        <p:nvPicPr>
          <p:cNvPr id="9" name="Imagen 8"/>
          <p:cNvPicPr/>
          <p:nvPr/>
        </p:nvPicPr>
        <p:blipFill>
          <a:blip r:embed="rId4">
            <a:extLst>
              <a:ext uri="{28A0092B-C50C-407E-A947-70E740481C1C}">
                <a14:useLocalDpi xmlns:a14="http://schemas.microsoft.com/office/drawing/2010/main" val="0"/>
              </a:ext>
            </a:extLst>
          </a:blip>
          <a:srcRect/>
          <a:stretch>
            <a:fillRect/>
          </a:stretch>
        </p:blipFill>
        <p:spPr bwMode="auto">
          <a:xfrm>
            <a:off x="676560" y="3631223"/>
            <a:ext cx="5011617" cy="3089864"/>
          </a:xfrm>
          <a:prstGeom prst="rect">
            <a:avLst/>
          </a:prstGeom>
          <a:noFill/>
          <a:ln w="12700">
            <a:solidFill>
              <a:schemeClr val="tx1"/>
            </a:solidFill>
          </a:ln>
        </p:spPr>
      </p:pic>
      <p:pic>
        <p:nvPicPr>
          <p:cNvPr id="10" name="Imagen 9"/>
          <p:cNvPicPr/>
          <p:nvPr/>
        </p:nvPicPr>
        <p:blipFill>
          <a:blip r:embed="rId5">
            <a:extLst>
              <a:ext uri="{28A0092B-C50C-407E-A947-70E740481C1C}">
                <a14:useLocalDpi xmlns:a14="http://schemas.microsoft.com/office/drawing/2010/main" val="0"/>
              </a:ext>
            </a:extLst>
          </a:blip>
          <a:srcRect/>
          <a:stretch>
            <a:fillRect/>
          </a:stretch>
        </p:blipFill>
        <p:spPr bwMode="auto">
          <a:xfrm>
            <a:off x="6606973" y="1186962"/>
            <a:ext cx="4497711" cy="2623503"/>
          </a:xfrm>
          <a:prstGeom prst="rect">
            <a:avLst/>
          </a:prstGeom>
          <a:noFill/>
          <a:ln w="12700">
            <a:solidFill>
              <a:schemeClr val="tx1"/>
            </a:solidFill>
          </a:ln>
        </p:spPr>
      </p:pic>
      <p:pic>
        <p:nvPicPr>
          <p:cNvPr id="11" name="Imagen 10"/>
          <p:cNvPicPr/>
          <p:nvPr/>
        </p:nvPicPr>
        <p:blipFill>
          <a:blip r:embed="rId6">
            <a:extLst>
              <a:ext uri="{28A0092B-C50C-407E-A947-70E740481C1C}">
                <a14:useLocalDpi xmlns:a14="http://schemas.microsoft.com/office/drawing/2010/main" val="0"/>
              </a:ext>
            </a:extLst>
          </a:blip>
          <a:srcRect/>
          <a:stretch>
            <a:fillRect/>
          </a:stretch>
        </p:blipFill>
        <p:spPr bwMode="auto">
          <a:xfrm>
            <a:off x="6606973" y="3960303"/>
            <a:ext cx="4497711" cy="2760784"/>
          </a:xfrm>
          <a:prstGeom prst="rect">
            <a:avLst/>
          </a:prstGeom>
          <a:noFill/>
          <a:ln w="12700">
            <a:solidFill>
              <a:schemeClr val="tx1"/>
            </a:solidFill>
          </a:ln>
        </p:spPr>
      </p:pic>
      <p:sp>
        <p:nvSpPr>
          <p:cNvPr id="12" name="CuadroTexto 11"/>
          <p:cNvSpPr txBox="1"/>
          <p:nvPr/>
        </p:nvSpPr>
        <p:spPr>
          <a:xfrm>
            <a:off x="1947497" y="2899541"/>
            <a:ext cx="2343149"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C" dirty="0"/>
              <a:t>Sistema sin amortiguamiento</a:t>
            </a:r>
          </a:p>
        </p:txBody>
      </p:sp>
    </p:spTree>
    <p:extLst>
      <p:ext uri="{BB962C8B-B14F-4D97-AF65-F5344CB8AC3E}">
        <p14:creationId xmlns:p14="http://schemas.microsoft.com/office/powerpoint/2010/main" val="1703128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855168" y="2409822"/>
            <a:ext cx="5057896" cy="3287594"/>
          </a:xfrm>
          <a:prstGeom prst="rect">
            <a:avLst/>
          </a:prstGeom>
          <a:noFill/>
          <a:ln w="12700">
            <a:solidFill>
              <a:schemeClr val="tx1"/>
            </a:solidFill>
          </a:ln>
        </p:spPr>
      </p:pic>
      <p:pic>
        <p:nvPicPr>
          <p:cNvPr id="12" name="Imagen 11"/>
          <p:cNvPicPr/>
          <p:nvPr/>
        </p:nvPicPr>
        <p:blipFill>
          <a:blip r:embed="rId4">
            <a:extLst>
              <a:ext uri="{28A0092B-C50C-407E-A947-70E740481C1C}">
                <a14:useLocalDpi xmlns:a14="http://schemas.microsoft.com/office/drawing/2010/main" val="0"/>
              </a:ext>
            </a:extLst>
          </a:blip>
          <a:srcRect/>
          <a:stretch>
            <a:fillRect/>
          </a:stretch>
        </p:blipFill>
        <p:spPr bwMode="auto">
          <a:xfrm>
            <a:off x="6752492" y="1187545"/>
            <a:ext cx="4320528" cy="2628318"/>
          </a:xfrm>
          <a:prstGeom prst="rect">
            <a:avLst/>
          </a:prstGeom>
          <a:noFill/>
          <a:ln w="12700">
            <a:solidFill>
              <a:schemeClr val="tx1"/>
            </a:solidFill>
          </a:ln>
        </p:spPr>
      </p:pic>
      <p:pic>
        <p:nvPicPr>
          <p:cNvPr id="13" name="Imagen 12"/>
          <p:cNvPicPr/>
          <p:nvPr/>
        </p:nvPicPr>
        <p:blipFill>
          <a:blip r:embed="rId5">
            <a:extLst>
              <a:ext uri="{28A0092B-C50C-407E-A947-70E740481C1C}">
                <a14:useLocalDpi xmlns:a14="http://schemas.microsoft.com/office/drawing/2010/main" val="0"/>
              </a:ext>
            </a:extLst>
          </a:blip>
          <a:srcRect/>
          <a:stretch>
            <a:fillRect/>
          </a:stretch>
        </p:blipFill>
        <p:spPr bwMode="auto">
          <a:xfrm>
            <a:off x="6752492" y="3938954"/>
            <a:ext cx="4320528" cy="2760784"/>
          </a:xfrm>
          <a:prstGeom prst="rect">
            <a:avLst/>
          </a:prstGeom>
          <a:noFill/>
          <a:ln w="12700">
            <a:solidFill>
              <a:schemeClr val="tx1"/>
            </a:solidFill>
          </a:ln>
        </p:spPr>
      </p:pic>
      <p:sp>
        <p:nvSpPr>
          <p:cNvPr id="9" name="Rectángulo: esquinas redondeadas 8"/>
          <p:cNvSpPr/>
          <p:nvPr/>
        </p:nvSpPr>
        <p:spPr>
          <a:xfrm>
            <a:off x="7728439" y="155566"/>
            <a:ext cx="3437792" cy="83170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b="1" dirty="0"/>
              <a:t>SOLUCIÓN, ANÁLISIS Y VALIDACIÓN DE RESULTADOS</a:t>
            </a:r>
            <a:endParaRPr lang="es-EC" b="1" dirty="0"/>
          </a:p>
        </p:txBody>
      </p:sp>
      <p:sp>
        <p:nvSpPr>
          <p:cNvPr id="10" name="CuadroTexto 9"/>
          <p:cNvSpPr txBox="1"/>
          <p:nvPr/>
        </p:nvSpPr>
        <p:spPr>
          <a:xfrm>
            <a:off x="4769381" y="485614"/>
            <a:ext cx="1837592"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EC" dirty="0"/>
              <a:t>SOLUCIONES</a:t>
            </a:r>
          </a:p>
        </p:txBody>
      </p:sp>
      <p:sp>
        <p:nvSpPr>
          <p:cNvPr id="11" name="CuadroTexto 10"/>
          <p:cNvSpPr txBox="1"/>
          <p:nvPr/>
        </p:nvSpPr>
        <p:spPr>
          <a:xfrm>
            <a:off x="1879145" y="1438631"/>
            <a:ext cx="289023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C" dirty="0"/>
              <a:t>Sistema con amortiguamiento viscoso</a:t>
            </a:r>
          </a:p>
        </p:txBody>
      </p:sp>
      <p:sp>
        <p:nvSpPr>
          <p:cNvPr id="14" name="CuadroTexto 13"/>
          <p:cNvSpPr txBox="1"/>
          <p:nvPr/>
        </p:nvSpPr>
        <p:spPr>
          <a:xfrm>
            <a:off x="855168" y="6203544"/>
            <a:ext cx="183759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dirty="0"/>
              <a:t>ANÁLISIS</a:t>
            </a:r>
          </a:p>
        </p:txBody>
      </p:sp>
    </p:spTree>
    <p:extLst>
      <p:ext uri="{BB962C8B-B14F-4D97-AF65-F5344CB8AC3E}">
        <p14:creationId xmlns:p14="http://schemas.microsoft.com/office/powerpoint/2010/main" val="3036601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464392" y="1510508"/>
            <a:ext cx="4800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dirty="0"/>
              <a:t>Pórtico en vibración libre – Fuerza impulso</a:t>
            </a:r>
            <a:endParaRPr lang="es-EC" dirty="0"/>
          </a:p>
        </p:txBody>
      </p:sp>
      <p:sp>
        <p:nvSpPr>
          <p:cNvPr id="6" name="CuadroTexto 5"/>
          <p:cNvSpPr txBox="1"/>
          <p:nvPr/>
        </p:nvSpPr>
        <p:spPr>
          <a:xfrm>
            <a:off x="1601598" y="2586270"/>
            <a:ext cx="2894867"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MX" dirty="0"/>
              <a:t>Sistema sin amortiguamiento</a:t>
            </a:r>
            <a:endParaRPr lang="es-EC" dirty="0"/>
          </a:p>
        </p:txBody>
      </p:sp>
      <p:pic>
        <p:nvPicPr>
          <p:cNvPr id="7" name="Imagen 6"/>
          <p:cNvPicPr/>
          <p:nvPr/>
        </p:nvPicPr>
        <p:blipFill rotWithShape="1">
          <a:blip r:embed="rId3"/>
          <a:srcRect t="5680"/>
          <a:stretch/>
        </p:blipFill>
        <p:spPr>
          <a:xfrm>
            <a:off x="832886" y="3516086"/>
            <a:ext cx="4802982" cy="3183651"/>
          </a:xfrm>
          <a:prstGeom prst="rect">
            <a:avLst/>
          </a:prstGeom>
        </p:spPr>
      </p:pic>
      <p:pic>
        <p:nvPicPr>
          <p:cNvPr id="8" name="Imagen 7"/>
          <p:cNvPicPr/>
          <p:nvPr/>
        </p:nvPicPr>
        <p:blipFill rotWithShape="1">
          <a:blip r:embed="rId4"/>
          <a:srcRect t="5017"/>
          <a:stretch/>
        </p:blipFill>
        <p:spPr>
          <a:xfrm>
            <a:off x="6910754" y="1133794"/>
            <a:ext cx="4185138" cy="2637335"/>
          </a:xfrm>
          <a:prstGeom prst="rect">
            <a:avLst/>
          </a:prstGeom>
        </p:spPr>
      </p:pic>
      <p:pic>
        <p:nvPicPr>
          <p:cNvPr id="9" name="Imagen 8"/>
          <p:cNvPicPr/>
          <p:nvPr/>
        </p:nvPicPr>
        <p:blipFill rotWithShape="1">
          <a:blip r:embed="rId5"/>
          <a:srcRect t="5190"/>
          <a:stretch/>
        </p:blipFill>
        <p:spPr>
          <a:xfrm>
            <a:off x="6910754" y="3917654"/>
            <a:ext cx="4185138" cy="2782084"/>
          </a:xfrm>
          <a:prstGeom prst="rect">
            <a:avLst/>
          </a:prstGeom>
        </p:spPr>
      </p:pic>
      <p:sp>
        <p:nvSpPr>
          <p:cNvPr id="10" name="Rectángulo: esquinas redondeadas 9"/>
          <p:cNvSpPr/>
          <p:nvPr/>
        </p:nvSpPr>
        <p:spPr>
          <a:xfrm>
            <a:off x="7728439" y="155566"/>
            <a:ext cx="3437792" cy="83170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b="1" dirty="0"/>
              <a:t>SOLUCIÓN, ANÁLISIS Y VALIDACIÓN DE RESULTADOS</a:t>
            </a:r>
            <a:endParaRPr lang="es-EC" b="1" dirty="0"/>
          </a:p>
        </p:txBody>
      </p:sp>
      <p:sp>
        <p:nvSpPr>
          <p:cNvPr id="11" name="CuadroTexto 10"/>
          <p:cNvSpPr txBox="1"/>
          <p:nvPr/>
        </p:nvSpPr>
        <p:spPr>
          <a:xfrm>
            <a:off x="4206675" y="210464"/>
            <a:ext cx="2641144"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dirty="0"/>
              <a:t>Simulación en software de elementos finitos</a:t>
            </a:r>
            <a:endParaRPr lang="es-EC" dirty="0"/>
          </a:p>
        </p:txBody>
      </p:sp>
      <p:sp>
        <p:nvSpPr>
          <p:cNvPr id="3" name="CuadroTexto 2"/>
          <p:cNvSpPr txBox="1"/>
          <p:nvPr/>
        </p:nvSpPr>
        <p:spPr>
          <a:xfrm>
            <a:off x="5264992" y="2210387"/>
            <a:ext cx="1441938"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C" dirty="0"/>
              <a:t>Soluciones NODO 2</a:t>
            </a:r>
          </a:p>
        </p:txBody>
      </p:sp>
      <p:sp>
        <p:nvSpPr>
          <p:cNvPr id="5" name="CuadroTexto 4"/>
          <p:cNvSpPr txBox="1"/>
          <p:nvPr/>
        </p:nvSpPr>
        <p:spPr>
          <a:xfrm>
            <a:off x="762637" y="2025721"/>
            <a:ext cx="2980592"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s-EC" dirty="0"/>
              <a:t>ANÁLISIS TRANSIENT</a:t>
            </a:r>
          </a:p>
        </p:txBody>
      </p:sp>
    </p:spTree>
    <p:extLst>
      <p:ext uri="{BB962C8B-B14F-4D97-AF65-F5344CB8AC3E}">
        <p14:creationId xmlns:p14="http://schemas.microsoft.com/office/powerpoint/2010/main" val="536550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a 6"/>
          <p:cNvGraphicFramePr/>
          <p:nvPr>
            <p:extLst>
              <p:ext uri="{D42A27DB-BD31-4B8C-83A1-F6EECF244321}">
                <p14:modId xmlns:p14="http://schemas.microsoft.com/office/powerpoint/2010/main" val="1485413258"/>
              </p:ext>
            </p:extLst>
          </p:nvPr>
        </p:nvGraphicFramePr>
        <p:xfrm>
          <a:off x="2442664" y="525880"/>
          <a:ext cx="8697192" cy="4642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ángulo: esquinas redondeadas 5"/>
          <p:cNvSpPr/>
          <p:nvPr/>
        </p:nvSpPr>
        <p:spPr>
          <a:xfrm>
            <a:off x="7728439" y="232167"/>
            <a:ext cx="3279530" cy="56270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C" b="1" dirty="0"/>
              <a:t>ANTECEDENTES</a:t>
            </a:r>
          </a:p>
        </p:txBody>
      </p:sp>
      <p:pic>
        <p:nvPicPr>
          <p:cNvPr id="2050" name="Picture 2" descr="Resultado de imagen para estructuras con amortiguamiento viscos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0824" y="4686299"/>
            <a:ext cx="3515091" cy="20177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estructuras con amortiguamiento viscoso"/>
          <p:cNvPicPr>
            <a:picLocks noChangeAspect="1" noChangeArrowheads="1"/>
          </p:cNvPicPr>
          <p:nvPr/>
        </p:nvPicPr>
        <p:blipFill rotWithShape="1">
          <a:blip r:embed="rId9">
            <a:extLst>
              <a:ext uri="{28A0092B-C50C-407E-A947-70E740481C1C}">
                <a14:useLocalDpi xmlns:a14="http://schemas.microsoft.com/office/drawing/2010/main" val="0"/>
              </a:ext>
            </a:extLst>
          </a:blip>
          <a:srcRect t="23685" b="4232"/>
          <a:stretch/>
        </p:blipFill>
        <p:spPr bwMode="auto">
          <a:xfrm>
            <a:off x="5823438" y="4946672"/>
            <a:ext cx="4889579" cy="1568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097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1391970" y="2264737"/>
            <a:ext cx="3607044"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MX" dirty="0"/>
              <a:t>Sistema con amortiguamiento viscoso</a:t>
            </a:r>
            <a:endParaRPr lang="es-EC" dirty="0"/>
          </a:p>
        </p:txBody>
      </p:sp>
      <p:pic>
        <p:nvPicPr>
          <p:cNvPr id="10" name="Imagen 9"/>
          <p:cNvPicPr/>
          <p:nvPr/>
        </p:nvPicPr>
        <p:blipFill rotWithShape="1">
          <a:blip r:embed="rId3"/>
          <a:srcRect t="5029"/>
          <a:stretch/>
        </p:blipFill>
        <p:spPr>
          <a:xfrm>
            <a:off x="843038" y="3156439"/>
            <a:ext cx="4880755" cy="3437792"/>
          </a:xfrm>
          <a:prstGeom prst="rect">
            <a:avLst/>
          </a:prstGeom>
        </p:spPr>
      </p:pic>
      <p:pic>
        <p:nvPicPr>
          <p:cNvPr id="11" name="Imagen 10"/>
          <p:cNvPicPr/>
          <p:nvPr/>
        </p:nvPicPr>
        <p:blipFill rotWithShape="1">
          <a:blip r:embed="rId4"/>
          <a:srcRect t="4969"/>
          <a:stretch/>
        </p:blipFill>
        <p:spPr>
          <a:xfrm>
            <a:off x="6866792" y="1122444"/>
            <a:ext cx="4209318" cy="2719793"/>
          </a:xfrm>
          <a:prstGeom prst="rect">
            <a:avLst/>
          </a:prstGeom>
        </p:spPr>
      </p:pic>
      <p:pic>
        <p:nvPicPr>
          <p:cNvPr id="12" name="Imagen 11"/>
          <p:cNvPicPr/>
          <p:nvPr/>
        </p:nvPicPr>
        <p:blipFill rotWithShape="1">
          <a:blip r:embed="rId5"/>
          <a:srcRect t="5984"/>
          <a:stretch/>
        </p:blipFill>
        <p:spPr>
          <a:xfrm>
            <a:off x="6866792" y="3977411"/>
            <a:ext cx="4209318" cy="2775079"/>
          </a:xfrm>
          <a:prstGeom prst="rect">
            <a:avLst/>
          </a:prstGeom>
        </p:spPr>
      </p:pic>
      <p:sp>
        <p:nvSpPr>
          <p:cNvPr id="9" name="Rectángulo: esquinas redondeadas 8"/>
          <p:cNvSpPr/>
          <p:nvPr/>
        </p:nvSpPr>
        <p:spPr>
          <a:xfrm>
            <a:off x="7728439" y="155566"/>
            <a:ext cx="3437792" cy="83170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b="1" dirty="0"/>
              <a:t>SOLUCIÓN, ANÁLISIS Y VALIDACIÓN DE RESULTADOS</a:t>
            </a:r>
            <a:endParaRPr lang="es-EC" b="1" dirty="0"/>
          </a:p>
        </p:txBody>
      </p:sp>
      <p:sp>
        <p:nvSpPr>
          <p:cNvPr id="13" name="CuadroTexto 12"/>
          <p:cNvSpPr txBox="1"/>
          <p:nvPr/>
        </p:nvSpPr>
        <p:spPr>
          <a:xfrm>
            <a:off x="4225648" y="199114"/>
            <a:ext cx="2535637"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dirty="0"/>
              <a:t>Simulación en software de elementos finitos</a:t>
            </a:r>
            <a:endParaRPr lang="es-EC" dirty="0"/>
          </a:p>
        </p:txBody>
      </p:sp>
      <p:sp>
        <p:nvSpPr>
          <p:cNvPr id="14" name="CuadroTexto 13"/>
          <p:cNvSpPr txBox="1"/>
          <p:nvPr/>
        </p:nvSpPr>
        <p:spPr>
          <a:xfrm>
            <a:off x="5228419" y="1618406"/>
            <a:ext cx="1441938"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C" dirty="0"/>
              <a:t>Soluciones NODO 2</a:t>
            </a:r>
          </a:p>
        </p:txBody>
      </p:sp>
    </p:spTree>
    <p:extLst>
      <p:ext uri="{BB962C8B-B14F-4D97-AF65-F5344CB8AC3E}">
        <p14:creationId xmlns:p14="http://schemas.microsoft.com/office/powerpoint/2010/main" val="684233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1811013" y="2458608"/>
            <a:ext cx="2894867"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MX" dirty="0"/>
              <a:t>Sistema sin amortiguamiento</a:t>
            </a:r>
            <a:endParaRPr lang="es-EC" dirty="0"/>
          </a:p>
        </p:txBody>
      </p:sp>
      <p:sp>
        <p:nvSpPr>
          <p:cNvPr id="3" name="CuadroTexto 2"/>
          <p:cNvSpPr txBox="1"/>
          <p:nvPr/>
        </p:nvSpPr>
        <p:spPr>
          <a:xfrm>
            <a:off x="464392" y="1245619"/>
            <a:ext cx="5354515"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dirty="0"/>
              <a:t>Pórtico en vibración Forzada – Fuerza armónica</a:t>
            </a:r>
            <a:endParaRPr lang="es-EC" dirty="0"/>
          </a:p>
        </p:txBody>
      </p:sp>
      <p:pic>
        <p:nvPicPr>
          <p:cNvPr id="13" name="Imagen 12"/>
          <p:cNvPicPr/>
          <p:nvPr/>
        </p:nvPicPr>
        <p:blipFill rotWithShape="1">
          <a:blip r:embed="rId3"/>
          <a:srcRect t="5152"/>
          <a:stretch/>
        </p:blipFill>
        <p:spPr>
          <a:xfrm>
            <a:off x="669912" y="3367454"/>
            <a:ext cx="5027503" cy="3253153"/>
          </a:xfrm>
          <a:prstGeom prst="rect">
            <a:avLst/>
          </a:prstGeom>
        </p:spPr>
      </p:pic>
      <p:pic>
        <p:nvPicPr>
          <p:cNvPr id="14" name="Imagen 13"/>
          <p:cNvPicPr/>
          <p:nvPr/>
        </p:nvPicPr>
        <p:blipFill rotWithShape="1">
          <a:blip r:embed="rId4"/>
          <a:srcRect t="5765"/>
          <a:stretch/>
        </p:blipFill>
        <p:spPr>
          <a:xfrm>
            <a:off x="6761285" y="1158240"/>
            <a:ext cx="4299439" cy="2693235"/>
          </a:xfrm>
          <a:prstGeom prst="rect">
            <a:avLst/>
          </a:prstGeom>
        </p:spPr>
      </p:pic>
      <p:pic>
        <p:nvPicPr>
          <p:cNvPr id="15" name="Imagen 14"/>
          <p:cNvPicPr/>
          <p:nvPr/>
        </p:nvPicPr>
        <p:blipFill rotWithShape="1">
          <a:blip r:embed="rId5"/>
          <a:srcRect t="5402"/>
          <a:stretch/>
        </p:blipFill>
        <p:spPr>
          <a:xfrm>
            <a:off x="6761285" y="4022446"/>
            <a:ext cx="4299439" cy="2712464"/>
          </a:xfrm>
          <a:prstGeom prst="rect">
            <a:avLst/>
          </a:prstGeom>
        </p:spPr>
      </p:pic>
      <p:sp>
        <p:nvSpPr>
          <p:cNvPr id="9" name="Rectángulo: esquinas redondeadas 8"/>
          <p:cNvSpPr/>
          <p:nvPr/>
        </p:nvSpPr>
        <p:spPr>
          <a:xfrm>
            <a:off x="7728439" y="155566"/>
            <a:ext cx="3437792" cy="83170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b="1" dirty="0"/>
              <a:t>SOLUCIÓN, ANÁLISIS Y VALIDACIÓN DE RESULTADOS</a:t>
            </a:r>
            <a:endParaRPr lang="es-EC" b="1" dirty="0"/>
          </a:p>
        </p:txBody>
      </p:sp>
      <p:sp>
        <p:nvSpPr>
          <p:cNvPr id="10" name="CuadroTexto 9"/>
          <p:cNvSpPr txBox="1"/>
          <p:nvPr/>
        </p:nvSpPr>
        <p:spPr>
          <a:xfrm>
            <a:off x="4162713" y="199114"/>
            <a:ext cx="2535637"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dirty="0"/>
              <a:t>Simulación en software de elementos finitos</a:t>
            </a:r>
            <a:endParaRPr lang="es-EC" dirty="0"/>
          </a:p>
        </p:txBody>
      </p:sp>
      <p:sp>
        <p:nvSpPr>
          <p:cNvPr id="11" name="CuadroTexto 10"/>
          <p:cNvSpPr txBox="1"/>
          <p:nvPr/>
        </p:nvSpPr>
        <p:spPr>
          <a:xfrm>
            <a:off x="5177069" y="1994765"/>
            <a:ext cx="1441938"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C" dirty="0"/>
              <a:t>Soluciones NODO 3</a:t>
            </a:r>
          </a:p>
        </p:txBody>
      </p:sp>
    </p:spTree>
    <p:extLst>
      <p:ext uri="{BB962C8B-B14F-4D97-AF65-F5344CB8AC3E}">
        <p14:creationId xmlns:p14="http://schemas.microsoft.com/office/powerpoint/2010/main" val="2337437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1578221" y="2442008"/>
            <a:ext cx="3281728"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MX" dirty="0"/>
              <a:t>Sistema con amortiguamiento viscoso</a:t>
            </a:r>
            <a:endParaRPr lang="es-EC" dirty="0"/>
          </a:p>
        </p:txBody>
      </p:sp>
      <p:pic>
        <p:nvPicPr>
          <p:cNvPr id="9" name="Imagen 8"/>
          <p:cNvPicPr/>
          <p:nvPr/>
        </p:nvPicPr>
        <p:blipFill rotWithShape="1">
          <a:blip r:embed="rId3"/>
          <a:srcRect t="5621"/>
          <a:stretch/>
        </p:blipFill>
        <p:spPr>
          <a:xfrm>
            <a:off x="796804" y="3288323"/>
            <a:ext cx="4844562" cy="3253154"/>
          </a:xfrm>
          <a:prstGeom prst="rect">
            <a:avLst/>
          </a:prstGeom>
        </p:spPr>
      </p:pic>
      <p:pic>
        <p:nvPicPr>
          <p:cNvPr id="10" name="Imagen 9"/>
          <p:cNvPicPr/>
          <p:nvPr/>
        </p:nvPicPr>
        <p:blipFill rotWithShape="1">
          <a:blip r:embed="rId4"/>
          <a:srcRect t="4932"/>
          <a:stretch/>
        </p:blipFill>
        <p:spPr>
          <a:xfrm>
            <a:off x="6785460" y="1122444"/>
            <a:ext cx="4317023" cy="2702210"/>
          </a:xfrm>
          <a:prstGeom prst="rect">
            <a:avLst/>
          </a:prstGeom>
        </p:spPr>
      </p:pic>
      <p:pic>
        <p:nvPicPr>
          <p:cNvPr id="11" name="Imagen 10"/>
          <p:cNvPicPr/>
          <p:nvPr/>
        </p:nvPicPr>
        <p:blipFill rotWithShape="1">
          <a:blip r:embed="rId5"/>
          <a:srcRect t="4762"/>
          <a:stretch/>
        </p:blipFill>
        <p:spPr>
          <a:xfrm>
            <a:off x="6785459" y="3959829"/>
            <a:ext cx="4317023" cy="2783660"/>
          </a:xfrm>
          <a:prstGeom prst="rect">
            <a:avLst/>
          </a:prstGeom>
        </p:spPr>
      </p:pic>
      <p:sp>
        <p:nvSpPr>
          <p:cNvPr id="12" name="Rectángulo: esquinas redondeadas 11"/>
          <p:cNvSpPr/>
          <p:nvPr/>
        </p:nvSpPr>
        <p:spPr>
          <a:xfrm>
            <a:off x="7728439" y="155566"/>
            <a:ext cx="3437792" cy="83170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b="1" dirty="0"/>
              <a:t>SOLUCIÓN, ANÁLISIS Y VALIDACIÓN DE RESULTADOS</a:t>
            </a:r>
            <a:endParaRPr lang="es-EC" b="1" dirty="0"/>
          </a:p>
        </p:txBody>
      </p:sp>
      <p:sp>
        <p:nvSpPr>
          <p:cNvPr id="13" name="CuadroTexto 12"/>
          <p:cNvSpPr txBox="1"/>
          <p:nvPr/>
        </p:nvSpPr>
        <p:spPr>
          <a:xfrm>
            <a:off x="4162713" y="199114"/>
            <a:ext cx="2535637"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dirty="0"/>
              <a:t>Simulación en software de elementos finitos</a:t>
            </a:r>
            <a:endParaRPr lang="es-EC" dirty="0"/>
          </a:p>
        </p:txBody>
      </p:sp>
      <p:sp>
        <p:nvSpPr>
          <p:cNvPr id="14" name="CuadroTexto 13"/>
          <p:cNvSpPr txBox="1"/>
          <p:nvPr/>
        </p:nvSpPr>
        <p:spPr>
          <a:xfrm>
            <a:off x="5101735" y="1633150"/>
            <a:ext cx="1441938"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C" dirty="0"/>
              <a:t>Soluciones NODO 3</a:t>
            </a:r>
          </a:p>
        </p:txBody>
      </p:sp>
    </p:spTree>
    <p:extLst>
      <p:ext uri="{BB962C8B-B14F-4D97-AF65-F5344CB8AC3E}">
        <p14:creationId xmlns:p14="http://schemas.microsoft.com/office/powerpoint/2010/main" val="2821602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630408" y="1181695"/>
            <a:ext cx="2138641"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s-MX" dirty="0"/>
              <a:t>Vibración libre</a:t>
            </a:r>
            <a:endParaRPr lang="es-EC" dirty="0"/>
          </a:p>
        </p:txBody>
      </p:sp>
      <p:sp>
        <p:nvSpPr>
          <p:cNvPr id="5" name="CuadroTexto 4"/>
          <p:cNvSpPr txBox="1"/>
          <p:nvPr/>
        </p:nvSpPr>
        <p:spPr>
          <a:xfrm>
            <a:off x="832631" y="2270681"/>
            <a:ext cx="3113726" cy="646331"/>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es-MX" dirty="0"/>
              <a:t>Sistema sin amortiguamiento</a:t>
            </a:r>
            <a:endParaRPr lang="es-EC" dirty="0"/>
          </a:p>
        </p:txBody>
      </p:sp>
      <p:pic>
        <p:nvPicPr>
          <p:cNvPr id="6" name="Imagen 5"/>
          <p:cNvPicPr/>
          <p:nvPr/>
        </p:nvPicPr>
        <p:blipFill rotWithShape="1">
          <a:blip r:embed="rId3">
            <a:extLst>
              <a:ext uri="{28A0092B-C50C-407E-A947-70E740481C1C}">
                <a14:useLocalDpi xmlns:a14="http://schemas.microsoft.com/office/drawing/2010/main" val="0"/>
              </a:ext>
            </a:extLst>
          </a:blip>
          <a:srcRect t="6130"/>
          <a:stretch/>
        </p:blipFill>
        <p:spPr bwMode="auto">
          <a:xfrm>
            <a:off x="4574286" y="1102360"/>
            <a:ext cx="6462522" cy="2765362"/>
          </a:xfrm>
          <a:prstGeom prst="rect">
            <a:avLst/>
          </a:prstGeom>
          <a:noFill/>
          <a:ln>
            <a:noFill/>
          </a:ln>
        </p:spPr>
      </p:pic>
      <p:sp>
        <p:nvSpPr>
          <p:cNvPr id="7" name="CuadroTexto 6"/>
          <p:cNvSpPr txBox="1"/>
          <p:nvPr/>
        </p:nvSpPr>
        <p:spPr>
          <a:xfrm>
            <a:off x="832632" y="4929328"/>
            <a:ext cx="3113725" cy="646331"/>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es-MX" dirty="0"/>
              <a:t>Sistema con amortiguamiento viscoso</a:t>
            </a:r>
            <a:endParaRPr lang="es-EC" dirty="0"/>
          </a:p>
        </p:txBody>
      </p:sp>
      <p:pic>
        <p:nvPicPr>
          <p:cNvPr id="8" name="Imagen 7"/>
          <p:cNvPicPr/>
          <p:nvPr/>
        </p:nvPicPr>
        <p:blipFill rotWithShape="1">
          <a:blip r:embed="rId4">
            <a:extLst>
              <a:ext uri="{28A0092B-C50C-407E-A947-70E740481C1C}">
                <a14:useLocalDpi xmlns:a14="http://schemas.microsoft.com/office/drawing/2010/main" val="0"/>
              </a:ext>
            </a:extLst>
          </a:blip>
          <a:srcRect t="6149"/>
          <a:stretch/>
        </p:blipFill>
        <p:spPr bwMode="auto">
          <a:xfrm>
            <a:off x="4574286" y="4026733"/>
            <a:ext cx="6462522" cy="2710987"/>
          </a:xfrm>
          <a:prstGeom prst="rect">
            <a:avLst/>
          </a:prstGeom>
          <a:noFill/>
          <a:ln>
            <a:noFill/>
          </a:ln>
        </p:spPr>
      </p:pic>
      <p:sp>
        <p:nvSpPr>
          <p:cNvPr id="9" name="Rectángulo: esquinas redondeadas 8"/>
          <p:cNvSpPr/>
          <p:nvPr/>
        </p:nvSpPr>
        <p:spPr>
          <a:xfrm>
            <a:off x="7684478" y="111645"/>
            <a:ext cx="3437792" cy="83170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b="1" dirty="0"/>
              <a:t>SOLUCIÓN, ANÁLISIS Y VALIDACIÓN DE RESULTADOS</a:t>
            </a:r>
            <a:endParaRPr lang="es-EC" b="1" dirty="0"/>
          </a:p>
        </p:txBody>
      </p:sp>
      <p:sp>
        <p:nvSpPr>
          <p:cNvPr id="10" name="CuadroTexto 9"/>
          <p:cNvSpPr txBox="1"/>
          <p:nvPr/>
        </p:nvSpPr>
        <p:spPr>
          <a:xfrm>
            <a:off x="4743004" y="407670"/>
            <a:ext cx="1837592"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EC" dirty="0"/>
              <a:t>VALIDACIÓN</a:t>
            </a:r>
          </a:p>
        </p:txBody>
      </p:sp>
    </p:spTree>
    <p:extLst>
      <p:ext uri="{BB962C8B-B14F-4D97-AF65-F5344CB8AC3E}">
        <p14:creationId xmlns:p14="http://schemas.microsoft.com/office/powerpoint/2010/main" val="96377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762293" y="1177426"/>
            <a:ext cx="2138641"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s-MX" dirty="0"/>
              <a:t>Vibración Forzada</a:t>
            </a:r>
            <a:endParaRPr lang="es-EC" b="1" i="1" dirty="0"/>
          </a:p>
        </p:txBody>
      </p:sp>
      <p:sp>
        <p:nvSpPr>
          <p:cNvPr id="5" name="CuadroTexto 4"/>
          <p:cNvSpPr txBox="1"/>
          <p:nvPr/>
        </p:nvSpPr>
        <p:spPr>
          <a:xfrm>
            <a:off x="867967" y="2250962"/>
            <a:ext cx="3113726" cy="646331"/>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rtlCol="0">
            <a:spAutoFit/>
          </a:bodyPr>
          <a:lstStyle/>
          <a:p>
            <a:pPr algn="ctr"/>
            <a:r>
              <a:rPr lang="es-MX" dirty="0"/>
              <a:t>Sistema sin amortiguamiento</a:t>
            </a:r>
            <a:endParaRPr lang="es-EC" dirty="0"/>
          </a:p>
        </p:txBody>
      </p:sp>
      <p:sp>
        <p:nvSpPr>
          <p:cNvPr id="7" name="CuadroTexto 6"/>
          <p:cNvSpPr txBox="1"/>
          <p:nvPr/>
        </p:nvSpPr>
        <p:spPr>
          <a:xfrm>
            <a:off x="867967" y="4894160"/>
            <a:ext cx="3113725" cy="646331"/>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rtlCol="0">
            <a:spAutoFit/>
          </a:bodyPr>
          <a:lstStyle/>
          <a:p>
            <a:pPr algn="ctr"/>
            <a:r>
              <a:rPr lang="es-MX" dirty="0"/>
              <a:t>Sistema con amortiguamiento viscoso</a:t>
            </a:r>
            <a:endParaRPr lang="es-EC" dirty="0"/>
          </a:p>
        </p:txBody>
      </p:sp>
      <p:pic>
        <p:nvPicPr>
          <p:cNvPr id="9" name="Imagen 8"/>
          <p:cNvPicPr/>
          <p:nvPr/>
        </p:nvPicPr>
        <p:blipFill rotWithShape="1">
          <a:blip r:embed="rId3">
            <a:extLst>
              <a:ext uri="{28A0092B-C50C-407E-A947-70E740481C1C}">
                <a14:useLocalDpi xmlns:a14="http://schemas.microsoft.com/office/drawing/2010/main" val="0"/>
              </a:ext>
            </a:extLst>
          </a:blip>
          <a:srcRect t="6179"/>
          <a:stretch/>
        </p:blipFill>
        <p:spPr bwMode="auto">
          <a:xfrm>
            <a:off x="4574286" y="1117600"/>
            <a:ext cx="6462522" cy="2748735"/>
          </a:xfrm>
          <a:prstGeom prst="rect">
            <a:avLst/>
          </a:prstGeom>
          <a:noFill/>
          <a:ln>
            <a:noFill/>
          </a:ln>
        </p:spPr>
      </p:pic>
      <p:pic>
        <p:nvPicPr>
          <p:cNvPr id="10" name="Imagen 9"/>
          <p:cNvPicPr/>
          <p:nvPr/>
        </p:nvPicPr>
        <p:blipFill rotWithShape="1">
          <a:blip r:embed="rId4">
            <a:extLst>
              <a:ext uri="{28A0092B-C50C-407E-A947-70E740481C1C}">
                <a14:useLocalDpi xmlns:a14="http://schemas.microsoft.com/office/drawing/2010/main" val="0"/>
              </a:ext>
            </a:extLst>
          </a:blip>
          <a:srcRect t="6131"/>
          <a:stretch/>
        </p:blipFill>
        <p:spPr bwMode="auto">
          <a:xfrm>
            <a:off x="4574286" y="4040587"/>
            <a:ext cx="6462522" cy="2738282"/>
          </a:xfrm>
          <a:prstGeom prst="rect">
            <a:avLst/>
          </a:prstGeom>
          <a:noFill/>
          <a:ln>
            <a:noFill/>
          </a:ln>
        </p:spPr>
      </p:pic>
      <p:sp>
        <p:nvSpPr>
          <p:cNvPr id="11" name="Rectángulo: esquinas redondeadas 10"/>
          <p:cNvSpPr/>
          <p:nvPr/>
        </p:nvSpPr>
        <p:spPr>
          <a:xfrm>
            <a:off x="7684478" y="111645"/>
            <a:ext cx="3437792" cy="83170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b="1" dirty="0"/>
              <a:t>SOLUCIÓN, ANÁLISIS Y VALIDACIÓN DE RESULTADOS</a:t>
            </a:r>
            <a:endParaRPr lang="es-EC" b="1" dirty="0"/>
          </a:p>
        </p:txBody>
      </p:sp>
      <p:sp>
        <p:nvSpPr>
          <p:cNvPr id="12" name="CuadroTexto 11"/>
          <p:cNvSpPr txBox="1"/>
          <p:nvPr/>
        </p:nvSpPr>
        <p:spPr>
          <a:xfrm>
            <a:off x="4743004" y="407670"/>
            <a:ext cx="1837592"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EC" dirty="0"/>
              <a:t>VALIDACIÓN</a:t>
            </a:r>
          </a:p>
        </p:txBody>
      </p:sp>
    </p:spTree>
    <p:extLst>
      <p:ext uri="{BB962C8B-B14F-4D97-AF65-F5344CB8AC3E}">
        <p14:creationId xmlns:p14="http://schemas.microsoft.com/office/powerpoint/2010/main" val="1189596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p:nvPr/>
        </p:nvPicPr>
        <p:blipFill>
          <a:blip r:embed="rId3"/>
          <a:srcRect/>
          <a:stretch>
            <a:fillRect/>
          </a:stretch>
        </p:blipFill>
        <p:spPr bwMode="auto">
          <a:xfrm>
            <a:off x="2039599" y="1840616"/>
            <a:ext cx="3672840" cy="2107565"/>
          </a:xfrm>
          <a:prstGeom prst="rect">
            <a:avLst/>
          </a:prstGeom>
          <a:noFill/>
          <a:ln w="9525">
            <a:solidFill>
              <a:schemeClr val="tx1"/>
            </a:solidFill>
            <a:miter lim="800000"/>
            <a:headEnd/>
            <a:tailEnd/>
          </a:ln>
        </p:spPr>
      </p:pic>
      <p:pic>
        <p:nvPicPr>
          <p:cNvPr id="6" name="Imagen 5"/>
          <p:cNvPicPr/>
          <p:nvPr/>
        </p:nvPicPr>
        <p:blipFill>
          <a:blip r:embed="rId4"/>
          <a:srcRect/>
          <a:stretch>
            <a:fillRect/>
          </a:stretch>
        </p:blipFill>
        <p:spPr bwMode="auto">
          <a:xfrm>
            <a:off x="6712634" y="1934278"/>
            <a:ext cx="4130040" cy="1920240"/>
          </a:xfrm>
          <a:prstGeom prst="rect">
            <a:avLst/>
          </a:prstGeom>
          <a:noFill/>
          <a:ln w="9525">
            <a:solidFill>
              <a:schemeClr val="tx1"/>
            </a:solidFill>
            <a:miter lim="800000"/>
            <a:headEnd/>
            <a:tailEnd/>
          </a:ln>
        </p:spPr>
      </p:pic>
      <p:pic>
        <p:nvPicPr>
          <p:cNvPr id="7" name="Imagen 6"/>
          <p:cNvPicPr/>
          <p:nvPr/>
        </p:nvPicPr>
        <p:blipFill rotWithShape="1">
          <a:blip r:embed="rId5"/>
          <a:srcRect t="6708"/>
          <a:stretch/>
        </p:blipFill>
        <p:spPr bwMode="auto">
          <a:xfrm>
            <a:off x="3483804" y="4265036"/>
            <a:ext cx="4860095" cy="2214893"/>
          </a:xfrm>
          <a:prstGeom prst="rect">
            <a:avLst/>
          </a:prstGeom>
          <a:noFill/>
          <a:ln>
            <a:solidFill>
              <a:schemeClr val="tx1"/>
            </a:solidFill>
          </a:ln>
          <a:extLst>
            <a:ext uri="{53640926-AAD7-44D8-BBD7-CCE9431645EC}">
              <a14:shadowObscured xmlns:a14="http://schemas.microsoft.com/office/drawing/2010/main"/>
            </a:ext>
          </a:extLst>
        </p:spPr>
      </p:pic>
      <p:sp>
        <p:nvSpPr>
          <p:cNvPr id="3" name="CuadroTexto 2"/>
          <p:cNvSpPr txBox="1"/>
          <p:nvPr/>
        </p:nvSpPr>
        <p:spPr>
          <a:xfrm>
            <a:off x="703385" y="1291076"/>
            <a:ext cx="2259623"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dirty="0"/>
              <a:t>Planteamiento idea</a:t>
            </a:r>
          </a:p>
        </p:txBody>
      </p:sp>
      <p:sp>
        <p:nvSpPr>
          <p:cNvPr id="8" name="Rectángulo: esquinas redondeadas 7"/>
          <p:cNvSpPr/>
          <p:nvPr/>
        </p:nvSpPr>
        <p:spPr>
          <a:xfrm>
            <a:off x="7693270" y="194786"/>
            <a:ext cx="3437792" cy="71483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b="1" dirty="0"/>
              <a:t>CONSTRUCCIÓN DEL PROTOTIPO A ESCALA</a:t>
            </a:r>
            <a:endParaRPr lang="es-EC" b="1" dirty="0"/>
          </a:p>
        </p:txBody>
      </p:sp>
      <p:sp>
        <p:nvSpPr>
          <p:cNvPr id="9" name="CuadroTexto 8"/>
          <p:cNvSpPr txBox="1"/>
          <p:nvPr/>
        </p:nvSpPr>
        <p:spPr>
          <a:xfrm>
            <a:off x="4223239" y="602442"/>
            <a:ext cx="2766645"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EC" dirty="0"/>
              <a:t>MESA DE VIBRACIÓN</a:t>
            </a:r>
          </a:p>
        </p:txBody>
      </p:sp>
    </p:spTree>
    <p:extLst>
      <p:ext uri="{BB962C8B-B14F-4D97-AF65-F5344CB8AC3E}">
        <p14:creationId xmlns:p14="http://schemas.microsoft.com/office/powerpoint/2010/main" val="3146499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562708" y="1246408"/>
            <a:ext cx="575016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dirty="0"/>
              <a:t>Mecanismo para la generación de movimiento</a:t>
            </a:r>
            <a:endParaRPr lang="es-EC" dirty="0"/>
          </a:p>
        </p:txBody>
      </p:sp>
      <p:pic>
        <p:nvPicPr>
          <p:cNvPr id="5" name="Imagen 4" descr="C:\Users\Usuario\AppData\Local\Microsoft\Windows\INetCache\Content.Word\20170426_015350.jpg"/>
          <p:cNvPicPr/>
          <p:nvPr/>
        </p:nvPicPr>
        <p:blipFill rotWithShape="1">
          <a:blip r:embed="rId3" cstate="print">
            <a:extLst>
              <a:ext uri="{28A0092B-C50C-407E-A947-70E740481C1C}">
                <a14:useLocalDpi xmlns:a14="http://schemas.microsoft.com/office/drawing/2010/main" val="0"/>
              </a:ext>
            </a:extLst>
          </a:blip>
          <a:srcRect l="5110" t="4670" r="8027" b="7653"/>
          <a:stretch/>
        </p:blipFill>
        <p:spPr bwMode="auto">
          <a:xfrm>
            <a:off x="6704525" y="1141519"/>
            <a:ext cx="3758320" cy="2054173"/>
          </a:xfrm>
          <a:prstGeom prst="rect">
            <a:avLst/>
          </a:prstGeom>
          <a:noFill/>
          <a:ln>
            <a:noFill/>
          </a:ln>
          <a:extLst>
            <a:ext uri="{53640926-AAD7-44D8-BBD7-CCE9431645EC}">
              <a14:shadowObscured xmlns:a14="http://schemas.microsoft.com/office/drawing/2010/main"/>
            </a:ext>
          </a:extLst>
        </p:spPr>
      </p:pic>
      <p:pic>
        <p:nvPicPr>
          <p:cNvPr id="6" name="Imagen 5"/>
          <p:cNvPicPr/>
          <p:nvPr/>
        </p:nvPicPr>
        <p:blipFill rotWithShape="1">
          <a:blip r:embed="rId4">
            <a:extLst>
              <a:ext uri="{28A0092B-C50C-407E-A947-70E740481C1C}">
                <a14:useLocalDpi xmlns:a14="http://schemas.microsoft.com/office/drawing/2010/main" val="0"/>
              </a:ext>
            </a:extLst>
          </a:blip>
          <a:srcRect l="877" r="731"/>
          <a:stretch/>
        </p:blipFill>
        <p:spPr bwMode="auto">
          <a:xfrm>
            <a:off x="6462640" y="3296771"/>
            <a:ext cx="4274527" cy="2398582"/>
          </a:xfrm>
          <a:prstGeom prst="rect">
            <a:avLst/>
          </a:prstGeom>
          <a:noFill/>
          <a:ln>
            <a:solidFill>
              <a:schemeClr val="tx1"/>
            </a:solidFill>
          </a:ln>
          <a:extLst>
            <a:ext uri="{53640926-AAD7-44D8-BBD7-CCE9431645EC}">
              <a14:shadowObscured xmlns:a14="http://schemas.microsoft.com/office/drawing/2010/main"/>
            </a:ext>
          </a:extLst>
        </p:spPr>
      </p:pic>
      <p:pic>
        <p:nvPicPr>
          <p:cNvPr id="7" name="Imagen 6"/>
          <p:cNvPicPr/>
          <p:nvPr/>
        </p:nvPicPr>
        <p:blipFill>
          <a:blip r:embed="rId5">
            <a:extLst>
              <a:ext uri="{28A0092B-C50C-407E-A947-70E740481C1C}">
                <a14:useLocalDpi xmlns:a14="http://schemas.microsoft.com/office/drawing/2010/main" val="0"/>
              </a:ext>
            </a:extLst>
          </a:blip>
          <a:srcRect/>
          <a:stretch>
            <a:fillRect/>
          </a:stretch>
        </p:blipFill>
        <p:spPr bwMode="auto">
          <a:xfrm>
            <a:off x="7072505" y="5796432"/>
            <a:ext cx="3189412" cy="999197"/>
          </a:xfrm>
          <a:prstGeom prst="rect">
            <a:avLst/>
          </a:prstGeom>
          <a:noFill/>
          <a:ln w="9525">
            <a:solidFill>
              <a:schemeClr val="tx1"/>
            </a:solidFill>
          </a:ln>
        </p:spPr>
      </p:pic>
      <p:pic>
        <p:nvPicPr>
          <p:cNvPr id="8" name="Imagen 7" descr="C:\Users\Usuario\AppData\Local\Microsoft\Windows\INetCache\Content.Word\20170426_024406.jpg"/>
          <p:cNvPicPr/>
          <p:nvPr/>
        </p:nvPicPr>
        <p:blipFill rotWithShape="1">
          <a:blip r:embed="rId6" cstate="print">
            <a:extLst>
              <a:ext uri="{28A0092B-C50C-407E-A947-70E740481C1C}">
                <a14:useLocalDpi xmlns:a14="http://schemas.microsoft.com/office/drawing/2010/main" val="0"/>
              </a:ext>
            </a:extLst>
          </a:blip>
          <a:srcRect l="2043" t="5188" r="1749" b="12579"/>
          <a:stretch/>
        </p:blipFill>
        <p:spPr bwMode="auto">
          <a:xfrm>
            <a:off x="762981" y="1792133"/>
            <a:ext cx="3319926" cy="1427285"/>
          </a:xfrm>
          <a:prstGeom prst="rect">
            <a:avLst/>
          </a:prstGeom>
          <a:noFill/>
          <a:ln>
            <a:noFill/>
          </a:ln>
          <a:extLst>
            <a:ext uri="{53640926-AAD7-44D8-BBD7-CCE9431645EC}">
              <a14:shadowObscured xmlns:a14="http://schemas.microsoft.com/office/drawing/2010/main"/>
            </a:ext>
          </a:extLst>
        </p:spPr>
      </p:pic>
      <p:pic>
        <p:nvPicPr>
          <p:cNvPr id="9" name="Imagen 8"/>
          <p:cNvPicPr/>
          <p:nvPr/>
        </p:nvPicPr>
        <p:blipFill>
          <a:blip r:embed="rId7">
            <a:extLst>
              <a:ext uri="{28A0092B-C50C-407E-A947-70E740481C1C}">
                <a14:useLocalDpi xmlns:a14="http://schemas.microsoft.com/office/drawing/2010/main" val="0"/>
              </a:ext>
            </a:extLst>
          </a:blip>
          <a:srcRect/>
          <a:stretch>
            <a:fillRect/>
          </a:stretch>
        </p:blipFill>
        <p:spPr bwMode="auto">
          <a:xfrm>
            <a:off x="4496643" y="3219418"/>
            <a:ext cx="1619541" cy="2350068"/>
          </a:xfrm>
          <a:prstGeom prst="rect">
            <a:avLst/>
          </a:prstGeom>
          <a:noFill/>
          <a:ln>
            <a:noFill/>
          </a:ln>
        </p:spPr>
      </p:pic>
      <p:pic>
        <p:nvPicPr>
          <p:cNvPr id="10" name="Imagen 9" descr="C:\Users\Usuario\AppData\Local\Microsoft\Windows\INetCache\Content.Word\20170426_023529.jpg"/>
          <p:cNvPicPr/>
          <p:nvPr/>
        </p:nvPicPr>
        <p:blipFill rotWithShape="1">
          <a:blip r:embed="rId8" cstate="print">
            <a:extLst>
              <a:ext uri="{28A0092B-C50C-407E-A947-70E740481C1C}">
                <a14:useLocalDpi xmlns:a14="http://schemas.microsoft.com/office/drawing/2010/main" val="0"/>
              </a:ext>
            </a:extLst>
          </a:blip>
          <a:srcRect t="24385" b="7645"/>
          <a:stretch/>
        </p:blipFill>
        <p:spPr bwMode="auto">
          <a:xfrm>
            <a:off x="479775" y="3478643"/>
            <a:ext cx="3810000" cy="1518920"/>
          </a:xfrm>
          <a:prstGeom prst="rect">
            <a:avLst/>
          </a:prstGeom>
          <a:noFill/>
          <a:ln>
            <a:noFill/>
          </a:ln>
          <a:extLst>
            <a:ext uri="{53640926-AAD7-44D8-BBD7-CCE9431645EC}">
              <a14:shadowObscured xmlns:a14="http://schemas.microsoft.com/office/drawing/2010/main"/>
            </a:ext>
          </a:extLst>
        </p:spPr>
      </p:pic>
      <p:pic>
        <p:nvPicPr>
          <p:cNvPr id="11" name="Imagen 10" descr="C:\Users\Usuario\AppData\Local\Microsoft\Windows\INetCache\Content.Word\20170426_023412.jpg"/>
          <p:cNvPicPr/>
          <p:nvPr/>
        </p:nvPicPr>
        <p:blipFill rotWithShape="1">
          <a:blip r:embed="rId9" cstate="print">
            <a:extLst>
              <a:ext uri="{28A0092B-C50C-407E-A947-70E740481C1C}">
                <a14:useLocalDpi xmlns:a14="http://schemas.microsoft.com/office/drawing/2010/main" val="0"/>
              </a:ext>
            </a:extLst>
          </a:blip>
          <a:srcRect l="1" t="28803" r="28375" b="22184"/>
          <a:stretch/>
        </p:blipFill>
        <p:spPr bwMode="auto">
          <a:xfrm>
            <a:off x="969870" y="5256789"/>
            <a:ext cx="2906149" cy="1301117"/>
          </a:xfrm>
          <a:prstGeom prst="rect">
            <a:avLst/>
          </a:prstGeom>
          <a:noFill/>
          <a:ln>
            <a:noFill/>
          </a:ln>
          <a:extLst>
            <a:ext uri="{53640926-AAD7-44D8-BBD7-CCE9431645EC}">
              <a14:shadowObscured xmlns:a14="http://schemas.microsoft.com/office/drawing/2010/main"/>
            </a:ext>
          </a:extLst>
        </p:spPr>
      </p:pic>
      <p:sp>
        <p:nvSpPr>
          <p:cNvPr id="12" name="Rectángulo: esquinas redondeadas 11"/>
          <p:cNvSpPr/>
          <p:nvPr/>
        </p:nvSpPr>
        <p:spPr>
          <a:xfrm>
            <a:off x="7693270" y="194786"/>
            <a:ext cx="3437792" cy="71483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b="1" dirty="0"/>
              <a:t>CONSTRUCCIÓN DEL PROTOTIPO A ESCALA</a:t>
            </a:r>
            <a:endParaRPr lang="es-EC" b="1" dirty="0"/>
          </a:p>
        </p:txBody>
      </p:sp>
      <p:sp>
        <p:nvSpPr>
          <p:cNvPr id="13" name="CuadroTexto 12"/>
          <p:cNvSpPr txBox="1"/>
          <p:nvPr/>
        </p:nvSpPr>
        <p:spPr>
          <a:xfrm>
            <a:off x="4191560" y="405972"/>
            <a:ext cx="2766645"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dirty="0"/>
              <a:t>Fabricación de la mesa de Vibración</a:t>
            </a:r>
            <a:endParaRPr lang="es-EC" dirty="0"/>
          </a:p>
        </p:txBody>
      </p:sp>
    </p:spTree>
    <p:extLst>
      <p:ext uri="{BB962C8B-B14F-4D97-AF65-F5344CB8AC3E}">
        <p14:creationId xmlns:p14="http://schemas.microsoft.com/office/powerpoint/2010/main" val="538426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C:\Users\Usuario\AppData\Local\Microsoft\Windows\INetCache\Content.Word\20170218_124646.jpg"/>
          <p:cNvPicPr/>
          <p:nvPr/>
        </p:nvPicPr>
        <p:blipFill rotWithShape="1">
          <a:blip r:embed="rId3" cstate="print">
            <a:extLst>
              <a:ext uri="{28A0092B-C50C-407E-A947-70E740481C1C}">
                <a14:useLocalDpi xmlns:a14="http://schemas.microsoft.com/office/drawing/2010/main" val="0"/>
              </a:ext>
            </a:extLst>
          </a:blip>
          <a:srcRect l="31934" r="15303"/>
          <a:stretch/>
        </p:blipFill>
        <p:spPr bwMode="auto">
          <a:xfrm rot="5400000">
            <a:off x="1323388" y="1193300"/>
            <a:ext cx="2370561" cy="3651880"/>
          </a:xfrm>
          <a:prstGeom prst="rect">
            <a:avLst/>
          </a:prstGeom>
          <a:noFill/>
          <a:ln>
            <a:noFill/>
          </a:ln>
          <a:extLst>
            <a:ext uri="{53640926-AAD7-44D8-BBD7-CCE9431645EC}">
              <a14:shadowObscured xmlns:a14="http://schemas.microsoft.com/office/drawing/2010/main"/>
            </a:ext>
          </a:extLst>
        </p:spPr>
      </p:pic>
      <p:pic>
        <p:nvPicPr>
          <p:cNvPr id="5" name="Imagen 4" descr="C:\Users\Usuario\AppData\Local\Microsoft\Windows\INetCache\Content.Word\20170315_110431.jpg"/>
          <p:cNvPicPr/>
          <p:nvPr/>
        </p:nvPicPr>
        <p:blipFill rotWithShape="1">
          <a:blip r:embed="rId4" cstate="print">
            <a:extLst>
              <a:ext uri="{28A0092B-C50C-407E-A947-70E740481C1C}">
                <a14:useLocalDpi xmlns:a14="http://schemas.microsoft.com/office/drawing/2010/main" val="0"/>
              </a:ext>
            </a:extLst>
          </a:blip>
          <a:srcRect t="5188" r="11529"/>
          <a:stretch/>
        </p:blipFill>
        <p:spPr bwMode="auto">
          <a:xfrm>
            <a:off x="4537124" y="1833958"/>
            <a:ext cx="3534214" cy="2370560"/>
          </a:xfrm>
          <a:prstGeom prst="rect">
            <a:avLst/>
          </a:prstGeom>
          <a:noFill/>
          <a:ln>
            <a:noFill/>
          </a:ln>
          <a:extLst>
            <a:ext uri="{53640926-AAD7-44D8-BBD7-CCE9431645EC}">
              <a14:shadowObscured xmlns:a14="http://schemas.microsoft.com/office/drawing/2010/main"/>
            </a:ext>
          </a:extLst>
        </p:spPr>
      </p:pic>
      <p:pic>
        <p:nvPicPr>
          <p:cNvPr id="6" name="Imagen 5" descr="C:\Users\Usuario\AppData\Local\Microsoft\Windows\INetCache\Content.Word\20170316_112822.jpg"/>
          <p:cNvPicPr/>
          <p:nvPr/>
        </p:nvPicPr>
        <p:blipFill rotWithShape="1">
          <a:blip r:embed="rId5" cstate="print">
            <a:extLst>
              <a:ext uri="{28A0092B-C50C-407E-A947-70E740481C1C}">
                <a14:useLocalDpi xmlns:a14="http://schemas.microsoft.com/office/drawing/2010/main" val="0"/>
              </a:ext>
            </a:extLst>
          </a:blip>
          <a:srcRect l="19945" t="-519" r="26862" b="519"/>
          <a:stretch/>
        </p:blipFill>
        <p:spPr bwMode="auto">
          <a:xfrm rot="5400000">
            <a:off x="8381925" y="1608828"/>
            <a:ext cx="2666829" cy="2882974"/>
          </a:xfrm>
          <a:prstGeom prst="rect">
            <a:avLst/>
          </a:prstGeom>
          <a:noFill/>
          <a:ln>
            <a:noFill/>
          </a:ln>
          <a:extLst>
            <a:ext uri="{53640926-AAD7-44D8-BBD7-CCE9431645EC}">
              <a14:shadowObscured xmlns:a14="http://schemas.microsoft.com/office/drawing/2010/main"/>
            </a:ext>
          </a:extLst>
        </p:spPr>
      </p:pic>
      <p:sp>
        <p:nvSpPr>
          <p:cNvPr id="7" name="Rectángulo: esquinas redondeadas 6"/>
          <p:cNvSpPr/>
          <p:nvPr/>
        </p:nvSpPr>
        <p:spPr>
          <a:xfrm>
            <a:off x="7693270" y="194786"/>
            <a:ext cx="3437792" cy="71483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b="1" dirty="0"/>
              <a:t>CONSTRUCCIÓN DEL PROTOTIPO A ESCALA</a:t>
            </a:r>
            <a:endParaRPr lang="es-EC" b="1" dirty="0"/>
          </a:p>
        </p:txBody>
      </p:sp>
      <p:sp>
        <p:nvSpPr>
          <p:cNvPr id="8" name="CuadroTexto 7"/>
          <p:cNvSpPr txBox="1"/>
          <p:nvPr/>
        </p:nvSpPr>
        <p:spPr>
          <a:xfrm>
            <a:off x="4191560" y="405972"/>
            <a:ext cx="2766645"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dirty="0"/>
              <a:t>Fabricación de la mesa de Vibración</a:t>
            </a:r>
            <a:endParaRPr lang="es-EC" dirty="0"/>
          </a:p>
        </p:txBody>
      </p:sp>
      <p:sp>
        <p:nvSpPr>
          <p:cNvPr id="9" name="CuadroTexto 8"/>
          <p:cNvSpPr txBox="1"/>
          <p:nvPr/>
        </p:nvSpPr>
        <p:spPr>
          <a:xfrm>
            <a:off x="682729" y="1347568"/>
            <a:ext cx="117816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dirty="0"/>
              <a:t>Bastidor</a:t>
            </a:r>
            <a:endParaRPr lang="es-EC" dirty="0"/>
          </a:p>
        </p:txBody>
      </p:sp>
      <p:pic>
        <p:nvPicPr>
          <p:cNvPr id="10" name="Imagen 9" descr="C:\Users\Usuario\AppData\Local\Microsoft\Windows\INetCache\Content.Word\20170426_023230.jpg"/>
          <p:cNvPicPr/>
          <p:nvPr/>
        </p:nvPicPr>
        <p:blipFill rotWithShape="1">
          <a:blip r:embed="rId6" cstate="print">
            <a:extLst>
              <a:ext uri="{28A0092B-C50C-407E-A947-70E740481C1C}">
                <a14:useLocalDpi xmlns:a14="http://schemas.microsoft.com/office/drawing/2010/main" val="0"/>
              </a:ext>
            </a:extLst>
          </a:blip>
          <a:srcRect l="5985" t="3372" r="7589" b="10506"/>
          <a:stretch/>
        </p:blipFill>
        <p:spPr bwMode="auto">
          <a:xfrm>
            <a:off x="2032956" y="4921056"/>
            <a:ext cx="3021232" cy="1796267"/>
          </a:xfrm>
          <a:prstGeom prst="rect">
            <a:avLst/>
          </a:prstGeom>
          <a:noFill/>
          <a:ln>
            <a:noFill/>
          </a:ln>
          <a:extLst>
            <a:ext uri="{53640926-AAD7-44D8-BBD7-CCE9431645EC}">
              <a14:shadowObscured xmlns:a14="http://schemas.microsoft.com/office/drawing/2010/main"/>
            </a:ext>
          </a:extLst>
        </p:spPr>
      </p:pic>
      <p:pic>
        <p:nvPicPr>
          <p:cNvPr id="11" name="Imagen 10" descr="C:\Users\Usuario\AppData\Local\Microsoft\Windows\INetCache\Content.Word\20170426_020910.jpg"/>
          <p:cNvPicPr/>
          <p:nvPr/>
        </p:nvPicPr>
        <p:blipFill rotWithShape="1">
          <a:blip r:embed="rId7" cstate="print">
            <a:extLst>
              <a:ext uri="{28A0092B-C50C-407E-A947-70E740481C1C}">
                <a14:useLocalDpi xmlns:a14="http://schemas.microsoft.com/office/drawing/2010/main" val="0"/>
              </a:ext>
            </a:extLst>
          </a:blip>
          <a:srcRect l="12992" r="15764"/>
          <a:stretch/>
        </p:blipFill>
        <p:spPr bwMode="auto">
          <a:xfrm>
            <a:off x="7086528" y="4949776"/>
            <a:ext cx="3043764" cy="1738825"/>
          </a:xfrm>
          <a:prstGeom prst="rect">
            <a:avLst/>
          </a:prstGeom>
          <a:noFill/>
          <a:ln>
            <a:noFill/>
          </a:ln>
          <a:extLst>
            <a:ext uri="{53640926-AAD7-44D8-BBD7-CCE9431645EC}">
              <a14:shadowObscured xmlns:a14="http://schemas.microsoft.com/office/drawing/2010/main"/>
            </a:ext>
          </a:extLst>
        </p:spPr>
      </p:pic>
      <p:sp>
        <p:nvSpPr>
          <p:cNvPr id="12" name="CuadroTexto 11"/>
          <p:cNvSpPr txBox="1"/>
          <p:nvPr/>
        </p:nvSpPr>
        <p:spPr>
          <a:xfrm>
            <a:off x="682729" y="4424214"/>
            <a:ext cx="189341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dirty="0"/>
              <a:t>Fuente variable</a:t>
            </a:r>
            <a:endParaRPr lang="es-EC" dirty="0"/>
          </a:p>
        </p:txBody>
      </p:sp>
      <p:sp>
        <p:nvSpPr>
          <p:cNvPr id="13" name="CuadroTexto 12"/>
          <p:cNvSpPr txBox="1"/>
          <p:nvPr/>
        </p:nvSpPr>
        <p:spPr>
          <a:xfrm>
            <a:off x="5679689" y="4424214"/>
            <a:ext cx="2259765"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dirty="0"/>
              <a:t>Base de los pórticos</a:t>
            </a:r>
            <a:endParaRPr lang="es-EC" dirty="0"/>
          </a:p>
        </p:txBody>
      </p:sp>
    </p:spTree>
    <p:extLst>
      <p:ext uri="{BB962C8B-B14F-4D97-AF65-F5344CB8AC3E}">
        <p14:creationId xmlns:p14="http://schemas.microsoft.com/office/powerpoint/2010/main" val="799908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C:\Users\Usuario\AppData\Local\Microsoft\Windows\INetCache\Content.Word\20170426_020247.jpg"/>
          <p:cNvPicPr/>
          <p:nvPr/>
        </p:nvPicPr>
        <p:blipFill rotWithShape="1">
          <a:blip r:embed="rId3" cstate="print">
            <a:extLst>
              <a:ext uri="{28A0092B-C50C-407E-A947-70E740481C1C}">
                <a14:useLocalDpi xmlns:a14="http://schemas.microsoft.com/office/drawing/2010/main" val="0"/>
              </a:ext>
            </a:extLst>
          </a:blip>
          <a:srcRect t="17380" r="2469" b="5051"/>
          <a:stretch/>
        </p:blipFill>
        <p:spPr bwMode="auto">
          <a:xfrm>
            <a:off x="1950397" y="1716900"/>
            <a:ext cx="4206240" cy="2324100"/>
          </a:xfrm>
          <a:prstGeom prst="rect">
            <a:avLst/>
          </a:prstGeom>
          <a:noFill/>
          <a:ln>
            <a:noFill/>
          </a:ln>
          <a:extLst>
            <a:ext uri="{53640926-AAD7-44D8-BBD7-CCE9431645EC}">
              <a14:shadowObscured xmlns:a14="http://schemas.microsoft.com/office/drawing/2010/main"/>
            </a:ext>
          </a:extLst>
        </p:spPr>
      </p:pic>
      <p:pic>
        <p:nvPicPr>
          <p:cNvPr id="7" name="Imagen 6" descr="C:\Users\Usuario\AppData\Local\Microsoft\Windows\INetCache\Content.Word\20170426_015318.jpg"/>
          <p:cNvPicPr/>
          <p:nvPr/>
        </p:nvPicPr>
        <p:blipFill rotWithShape="1">
          <a:blip r:embed="rId4" cstate="print">
            <a:extLst>
              <a:ext uri="{28A0092B-C50C-407E-A947-70E740481C1C}">
                <a14:useLocalDpi xmlns:a14="http://schemas.microsoft.com/office/drawing/2010/main" val="0"/>
              </a:ext>
            </a:extLst>
          </a:blip>
          <a:srcRect l="1897" t="8041" r="3332" b="2984"/>
          <a:stretch/>
        </p:blipFill>
        <p:spPr bwMode="auto">
          <a:xfrm>
            <a:off x="6686621" y="1716899"/>
            <a:ext cx="4004825" cy="2324089"/>
          </a:xfrm>
          <a:prstGeom prst="rect">
            <a:avLst/>
          </a:prstGeom>
          <a:noFill/>
          <a:ln>
            <a:noFill/>
          </a:ln>
          <a:extLst>
            <a:ext uri="{53640926-AAD7-44D8-BBD7-CCE9431645EC}">
              <a14:shadowObscured xmlns:a14="http://schemas.microsoft.com/office/drawing/2010/main"/>
            </a:ext>
          </a:extLst>
        </p:spPr>
      </p:pic>
      <p:pic>
        <p:nvPicPr>
          <p:cNvPr id="8" name="Imagen 7" descr="C:\Users\Usuario\AppData\Local\Microsoft\Windows\INetCache\Content.Word\20170426_014717.jpg"/>
          <p:cNvPicPr/>
          <p:nvPr/>
        </p:nvPicPr>
        <p:blipFill rotWithShape="1">
          <a:blip r:embed="rId5" cstate="print">
            <a:extLst>
              <a:ext uri="{28A0092B-C50C-407E-A947-70E740481C1C}">
                <a14:useLocalDpi xmlns:a14="http://schemas.microsoft.com/office/drawing/2010/main" val="0"/>
              </a:ext>
            </a:extLst>
          </a:blip>
          <a:srcRect t="10376" r="5691" b="3242"/>
          <a:stretch/>
        </p:blipFill>
        <p:spPr bwMode="auto">
          <a:xfrm>
            <a:off x="3524251" y="4236428"/>
            <a:ext cx="4459164" cy="2438400"/>
          </a:xfrm>
          <a:prstGeom prst="rect">
            <a:avLst/>
          </a:prstGeom>
          <a:noFill/>
          <a:ln>
            <a:noFill/>
          </a:ln>
          <a:extLst>
            <a:ext uri="{53640926-AAD7-44D8-BBD7-CCE9431645EC}">
              <a14:shadowObscured xmlns:a14="http://schemas.microsoft.com/office/drawing/2010/main"/>
            </a:ext>
          </a:extLst>
        </p:spPr>
      </p:pic>
      <p:sp>
        <p:nvSpPr>
          <p:cNvPr id="9" name="Rectángulo: esquinas redondeadas 8"/>
          <p:cNvSpPr/>
          <p:nvPr/>
        </p:nvSpPr>
        <p:spPr>
          <a:xfrm>
            <a:off x="7693270" y="194786"/>
            <a:ext cx="3437792" cy="71483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b="1" dirty="0"/>
              <a:t>CONSTRUCCIÓN DEL PROTOTIPO A ESCALA</a:t>
            </a:r>
            <a:endParaRPr lang="es-EC" b="1" dirty="0"/>
          </a:p>
        </p:txBody>
      </p:sp>
      <p:sp>
        <p:nvSpPr>
          <p:cNvPr id="10" name="CuadroTexto 9"/>
          <p:cNvSpPr txBox="1"/>
          <p:nvPr/>
        </p:nvSpPr>
        <p:spPr>
          <a:xfrm>
            <a:off x="4191560" y="405972"/>
            <a:ext cx="2766645"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dirty="0"/>
              <a:t>Fabricación de la mesa de Vibración</a:t>
            </a:r>
            <a:endParaRPr lang="es-EC" dirty="0"/>
          </a:p>
        </p:txBody>
      </p:sp>
      <p:sp>
        <p:nvSpPr>
          <p:cNvPr id="11" name="CuadroTexto 10"/>
          <p:cNvSpPr txBox="1"/>
          <p:nvPr/>
        </p:nvSpPr>
        <p:spPr>
          <a:xfrm>
            <a:off x="682729" y="1347568"/>
            <a:ext cx="117816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dirty="0"/>
              <a:t>Montaje</a:t>
            </a:r>
            <a:endParaRPr lang="es-EC" dirty="0"/>
          </a:p>
        </p:txBody>
      </p:sp>
    </p:spTree>
    <p:extLst>
      <p:ext uri="{BB962C8B-B14F-4D97-AF65-F5344CB8AC3E}">
        <p14:creationId xmlns:p14="http://schemas.microsoft.com/office/powerpoint/2010/main" val="709735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CuadroTexto 2"/>
              <p:cNvSpPr txBox="1"/>
              <p:nvPr/>
            </p:nvSpPr>
            <p:spPr>
              <a:xfrm>
                <a:off x="888024" y="2389903"/>
                <a:ext cx="4281852" cy="2893934"/>
              </a:xfrm>
              <a:prstGeom prst="rect">
                <a:avLst/>
              </a:prstGeom>
              <a:noFill/>
            </p:spPr>
            <p:txBody>
              <a:bodyPr wrap="square" rtlCol="0">
                <a:spAutoFit/>
              </a:bodyPr>
              <a:lstStyle/>
              <a:p>
                <a:pPr lvl="0"/>
                <a:r>
                  <a:rPr lang="es-MX" dirty="0"/>
                  <a:t>Material: </a:t>
                </a:r>
                <a14:m>
                  <m:oMath xmlns:m="http://schemas.openxmlformats.org/officeDocument/2006/math">
                    <m:r>
                      <a:rPr lang="es-MX" i="1">
                        <a:latin typeface="Cambria Math" panose="02040503050406030204" pitchFamily="18" charset="0"/>
                      </a:rPr>
                      <m:t>𝐴𝑐𝑒𝑟𝑜</m:t>
                    </m:r>
                    <m:r>
                      <a:rPr lang="es-MX" i="1">
                        <a:latin typeface="Cambria Math" panose="02040503050406030204" pitchFamily="18" charset="0"/>
                      </a:rPr>
                      <m:t> </m:t>
                    </m:r>
                    <m:r>
                      <a:rPr lang="es-MX" i="1">
                        <a:latin typeface="Cambria Math" panose="02040503050406030204" pitchFamily="18" charset="0"/>
                      </a:rPr>
                      <m:t>𝑡𝑒𝑚𝑝𝑙𝑎𝑑𝑜</m:t>
                    </m:r>
                  </m:oMath>
                </a14:m>
                <a:endParaRPr lang="es-EC" dirty="0"/>
              </a:p>
              <a:p>
                <a:pPr lvl="0"/>
                <a:r>
                  <a:rPr lang="es-MX" dirty="0"/>
                  <a:t>Coeficiente de elasticidad: </a:t>
                </a:r>
                <a14:m>
                  <m:oMath xmlns:m="http://schemas.openxmlformats.org/officeDocument/2006/math">
                    <m:r>
                      <a:rPr lang="es-MX" i="1">
                        <a:latin typeface="Cambria Math" panose="02040503050406030204" pitchFamily="18" charset="0"/>
                      </a:rPr>
                      <m:t>𝐸</m:t>
                    </m:r>
                    <m:r>
                      <a:rPr lang="es-MX" i="1">
                        <a:latin typeface="Cambria Math" panose="02040503050406030204" pitchFamily="18" charset="0"/>
                      </a:rPr>
                      <m:t>=2</m:t>
                    </m:r>
                    <m:r>
                      <a:rPr lang="es-MX" i="1">
                        <a:latin typeface="Cambria Math" panose="02040503050406030204" pitchFamily="18" charset="0"/>
                      </a:rPr>
                      <m:t>𝑒</m:t>
                    </m:r>
                    <m:r>
                      <a:rPr lang="es-MX" i="1">
                        <a:latin typeface="Cambria Math" panose="02040503050406030204" pitchFamily="18" charset="0"/>
                      </a:rPr>
                      <m:t>11 </m:t>
                    </m:r>
                    <m:r>
                      <a:rPr lang="es-MX" i="1">
                        <a:latin typeface="Cambria Math" panose="02040503050406030204" pitchFamily="18" charset="0"/>
                      </a:rPr>
                      <m:t>𝑃𝑎</m:t>
                    </m:r>
                  </m:oMath>
                </a14:m>
                <a:endParaRPr lang="es-EC" dirty="0"/>
              </a:p>
              <a:p>
                <a:pPr lvl="0"/>
                <a:r>
                  <a:rPr lang="es-MX" dirty="0"/>
                  <a:t>Coeficiente de Poisson: </a:t>
                </a:r>
                <a14:m>
                  <m:oMath xmlns:m="http://schemas.openxmlformats.org/officeDocument/2006/math">
                    <m:sSub>
                      <m:sSubPr>
                        <m:ctrlPr>
                          <a:rPr lang="es-EC" i="1">
                            <a:latin typeface="Cambria Math" panose="02040503050406030204" pitchFamily="18" charset="0"/>
                          </a:rPr>
                        </m:ctrlPr>
                      </m:sSubPr>
                      <m:e>
                        <m:r>
                          <a:rPr lang="es-MX" i="1">
                            <a:latin typeface="Cambria Math" panose="02040503050406030204" pitchFamily="18" charset="0"/>
                          </a:rPr>
                          <m:t>𝑃</m:t>
                        </m:r>
                      </m:e>
                      <m:sub>
                        <m:r>
                          <a:rPr lang="es-MX" i="1">
                            <a:latin typeface="Cambria Math" panose="02040503050406030204" pitchFamily="18" charset="0"/>
                          </a:rPr>
                          <m:t>𝑥𝑦</m:t>
                        </m:r>
                      </m:sub>
                    </m:sSub>
                    <m:r>
                      <a:rPr lang="es-MX" i="1">
                        <a:latin typeface="Cambria Math" panose="02040503050406030204" pitchFamily="18" charset="0"/>
                      </a:rPr>
                      <m:t>=0.3</m:t>
                    </m:r>
                  </m:oMath>
                </a14:m>
                <a:endParaRPr lang="es-EC" dirty="0"/>
              </a:p>
              <a:p>
                <a:pPr lvl="0"/>
                <a:r>
                  <a:rPr lang="es-MX" dirty="0"/>
                  <a:t>Densidad del acero: </a:t>
                </a:r>
                <a14:m>
                  <m:oMath xmlns:m="http://schemas.openxmlformats.org/officeDocument/2006/math">
                    <m:r>
                      <a:rPr lang="es-MX" i="1">
                        <a:latin typeface="Cambria Math" panose="02040503050406030204" pitchFamily="18" charset="0"/>
                      </a:rPr>
                      <m:t>7850 </m:t>
                    </m:r>
                    <m:r>
                      <a:rPr lang="es-MX" i="1">
                        <a:latin typeface="Cambria Math" panose="02040503050406030204" pitchFamily="18" charset="0"/>
                      </a:rPr>
                      <m:t>𝑘𝑔</m:t>
                    </m:r>
                    <m:r>
                      <a:rPr lang="es-MX" i="1">
                        <a:latin typeface="Cambria Math" panose="02040503050406030204" pitchFamily="18" charset="0"/>
                      </a:rPr>
                      <m:t>/</m:t>
                    </m:r>
                    <m:sSup>
                      <m:sSupPr>
                        <m:ctrlPr>
                          <a:rPr lang="es-EC" i="1">
                            <a:latin typeface="Cambria Math" panose="02040503050406030204" pitchFamily="18" charset="0"/>
                          </a:rPr>
                        </m:ctrlPr>
                      </m:sSupPr>
                      <m:e>
                        <m:r>
                          <a:rPr lang="es-MX" i="1">
                            <a:latin typeface="Cambria Math" panose="02040503050406030204" pitchFamily="18" charset="0"/>
                          </a:rPr>
                          <m:t>𝑚</m:t>
                        </m:r>
                      </m:e>
                      <m:sup>
                        <m:r>
                          <a:rPr lang="es-MX" i="1">
                            <a:latin typeface="Cambria Math" panose="02040503050406030204" pitchFamily="18" charset="0"/>
                          </a:rPr>
                          <m:t>3</m:t>
                        </m:r>
                      </m:sup>
                    </m:sSup>
                  </m:oMath>
                </a14:m>
                <a:r>
                  <a:rPr lang="es-MX" dirty="0"/>
                  <a:t> </a:t>
                </a:r>
                <a:endParaRPr lang="es-EC" dirty="0"/>
              </a:p>
              <a:p>
                <a:endParaRPr lang="es-MX" dirty="0"/>
              </a:p>
              <a:p>
                <a:r>
                  <a:rPr lang="es-MX" dirty="0"/>
                  <a:t>Dimensiones:</a:t>
                </a:r>
                <a:endParaRPr lang="es-EC" dirty="0"/>
              </a:p>
              <a:p>
                <a:pPr lvl="0"/>
                <a:r>
                  <a:rPr lang="es-MX" dirty="0"/>
                  <a:t>Longitud de las columnas: </a:t>
                </a:r>
                <a14:m>
                  <m:oMath xmlns:m="http://schemas.openxmlformats.org/officeDocument/2006/math">
                    <m:r>
                      <a:rPr lang="es-MX" i="1">
                        <a:latin typeface="Cambria Math" panose="02040503050406030204" pitchFamily="18" charset="0"/>
                      </a:rPr>
                      <m:t>43.1 </m:t>
                    </m:r>
                    <m:r>
                      <a:rPr lang="es-MX" i="1">
                        <a:latin typeface="Cambria Math" panose="02040503050406030204" pitchFamily="18" charset="0"/>
                      </a:rPr>
                      <m:t>𝑐𝑚</m:t>
                    </m:r>
                  </m:oMath>
                </a14:m>
                <a:endParaRPr lang="es-EC" dirty="0"/>
              </a:p>
              <a:p>
                <a:pPr lvl="0"/>
                <a:r>
                  <a:rPr lang="es-MX" dirty="0"/>
                  <a:t>Longitud de la viga: </a:t>
                </a:r>
                <a14:m>
                  <m:oMath xmlns:m="http://schemas.openxmlformats.org/officeDocument/2006/math">
                    <m:r>
                      <a:rPr lang="es-MX" i="1">
                        <a:latin typeface="Cambria Math" panose="02040503050406030204" pitchFamily="18" charset="0"/>
                      </a:rPr>
                      <m:t>22 </m:t>
                    </m:r>
                    <m:r>
                      <a:rPr lang="es-MX" i="1">
                        <a:latin typeface="Cambria Math" panose="02040503050406030204" pitchFamily="18" charset="0"/>
                      </a:rPr>
                      <m:t>𝑐𝑚</m:t>
                    </m:r>
                  </m:oMath>
                </a14:m>
                <a:endParaRPr lang="es-EC" dirty="0"/>
              </a:p>
              <a:p>
                <a:pPr lvl="0"/>
                <a:r>
                  <a:rPr lang="es-MX" dirty="0"/>
                  <a:t>Área transversal: </a:t>
                </a:r>
                <a14:m>
                  <m:oMath xmlns:m="http://schemas.openxmlformats.org/officeDocument/2006/math">
                    <m:r>
                      <a:rPr lang="es-MX" i="1">
                        <a:latin typeface="Cambria Math" panose="02040503050406030204" pitchFamily="18" charset="0"/>
                      </a:rPr>
                      <m:t>33.5 </m:t>
                    </m:r>
                    <m:r>
                      <a:rPr lang="es-MX" i="1">
                        <a:latin typeface="Cambria Math" panose="02040503050406030204" pitchFamily="18" charset="0"/>
                      </a:rPr>
                      <m:t>𝑚𝑚</m:t>
                    </m:r>
                    <m:r>
                      <a:rPr lang="es-MX" i="1">
                        <a:latin typeface="Cambria Math" panose="02040503050406030204" pitchFamily="18" charset="0"/>
                      </a:rPr>
                      <m:t> </m:t>
                    </m:r>
                    <m:r>
                      <a:rPr lang="es-MX" i="1">
                        <a:latin typeface="Cambria Math" panose="02040503050406030204" pitchFamily="18" charset="0"/>
                      </a:rPr>
                      <m:t>𝑥</m:t>
                    </m:r>
                    <m:r>
                      <a:rPr lang="es-MX" i="1">
                        <a:latin typeface="Cambria Math" panose="02040503050406030204" pitchFamily="18" charset="0"/>
                      </a:rPr>
                      <m:t> 0.9 </m:t>
                    </m:r>
                    <m:r>
                      <a:rPr lang="es-MX" i="1">
                        <a:latin typeface="Cambria Math" panose="02040503050406030204" pitchFamily="18" charset="0"/>
                      </a:rPr>
                      <m:t>𝑚𝑚</m:t>
                    </m:r>
                  </m:oMath>
                </a14:m>
                <a:endParaRPr lang="es-EC" dirty="0"/>
              </a:p>
              <a:p>
                <a:endParaRPr lang="es-EC" dirty="0"/>
              </a:p>
            </p:txBody>
          </p:sp>
        </mc:Choice>
        <mc:Fallback xmlns="">
          <p:sp>
            <p:nvSpPr>
              <p:cNvPr id="3" name="CuadroTexto 2"/>
              <p:cNvSpPr txBox="1">
                <a:spLocks noRot="1" noChangeAspect="1" noMove="1" noResize="1" noEditPoints="1" noAdjustHandles="1" noChangeArrowheads="1" noChangeShapeType="1" noTextEdit="1"/>
              </p:cNvSpPr>
              <p:nvPr/>
            </p:nvSpPr>
            <p:spPr>
              <a:xfrm>
                <a:off x="888024" y="2389903"/>
                <a:ext cx="4281852" cy="2893934"/>
              </a:xfrm>
              <a:prstGeom prst="rect">
                <a:avLst/>
              </a:prstGeom>
              <a:blipFill>
                <a:blip r:embed="rId3"/>
                <a:stretch>
                  <a:fillRect l="-1282" t="-1053"/>
                </a:stretch>
              </a:blipFill>
            </p:spPr>
            <p:txBody>
              <a:bodyPr/>
              <a:lstStyle/>
              <a:p>
                <a:r>
                  <a:rPr lang="es-EC">
                    <a:noFill/>
                  </a:rPr>
                  <a:t> </a:t>
                </a:r>
              </a:p>
            </p:txBody>
          </p:sp>
        </mc:Fallback>
      </mc:AlternateContent>
      <p:pic>
        <p:nvPicPr>
          <p:cNvPr id="5" name="Imagen 4"/>
          <p:cNvPicPr/>
          <p:nvPr/>
        </p:nvPicPr>
        <p:blipFill>
          <a:blip r:embed="rId4">
            <a:extLst>
              <a:ext uri="{28A0092B-C50C-407E-A947-70E740481C1C}">
                <a14:useLocalDpi xmlns:a14="http://schemas.microsoft.com/office/drawing/2010/main" val="0"/>
              </a:ext>
            </a:extLst>
          </a:blip>
          <a:srcRect/>
          <a:stretch>
            <a:fillRect/>
          </a:stretch>
        </p:blipFill>
        <p:spPr bwMode="auto">
          <a:xfrm>
            <a:off x="5696830" y="1248508"/>
            <a:ext cx="1996440" cy="2588362"/>
          </a:xfrm>
          <a:prstGeom prst="rect">
            <a:avLst/>
          </a:prstGeom>
          <a:noFill/>
          <a:ln>
            <a:noFill/>
          </a:ln>
        </p:spPr>
      </p:pic>
      <p:pic>
        <p:nvPicPr>
          <p:cNvPr id="6" name="Imagen 5" descr="C:\Users\Usuario\AppData\Local\Microsoft\Windows\INetCache\Content.Word\20170426_033730.jpg"/>
          <p:cNvPicPr/>
          <p:nvPr/>
        </p:nvPicPr>
        <p:blipFill rotWithShape="1">
          <a:blip r:embed="rId5" cstate="print">
            <a:extLst>
              <a:ext uri="{28A0092B-C50C-407E-A947-70E740481C1C}">
                <a14:useLocalDpi xmlns:a14="http://schemas.microsoft.com/office/drawing/2010/main" val="0"/>
              </a:ext>
            </a:extLst>
          </a:blip>
          <a:srcRect l="12117" r="18829" b="22698"/>
          <a:stretch/>
        </p:blipFill>
        <p:spPr bwMode="auto">
          <a:xfrm>
            <a:off x="8031480" y="1960685"/>
            <a:ext cx="2730305" cy="1438668"/>
          </a:xfrm>
          <a:prstGeom prst="rect">
            <a:avLst/>
          </a:prstGeom>
          <a:noFill/>
          <a:ln>
            <a:noFill/>
          </a:ln>
          <a:extLst>
            <a:ext uri="{53640926-AAD7-44D8-BBD7-CCE9431645EC}">
              <a14:shadowObscured xmlns:a14="http://schemas.microsoft.com/office/drawing/2010/main"/>
            </a:ext>
          </a:extLst>
        </p:spPr>
      </p:pic>
      <p:pic>
        <p:nvPicPr>
          <p:cNvPr id="7" name="Imagen 6" descr="C:\Users\Usuario\AppData\Local\Microsoft\Windows\INetCache\Content.Word\20170331_192341.jpg"/>
          <p:cNvPicPr/>
          <p:nvPr/>
        </p:nvPicPr>
        <p:blipFill rotWithShape="1">
          <a:blip r:embed="rId6" cstate="print">
            <a:extLst>
              <a:ext uri="{28A0092B-C50C-407E-A947-70E740481C1C}">
                <a14:useLocalDpi xmlns:a14="http://schemas.microsoft.com/office/drawing/2010/main" val="0"/>
              </a:ext>
            </a:extLst>
          </a:blip>
          <a:srcRect l="17665" r="2324"/>
          <a:stretch/>
        </p:blipFill>
        <p:spPr bwMode="auto">
          <a:xfrm>
            <a:off x="5865643" y="4033075"/>
            <a:ext cx="4711504" cy="2700948"/>
          </a:xfrm>
          <a:prstGeom prst="rect">
            <a:avLst/>
          </a:prstGeom>
          <a:noFill/>
          <a:ln>
            <a:noFill/>
          </a:ln>
          <a:extLst>
            <a:ext uri="{53640926-AAD7-44D8-BBD7-CCE9431645EC}">
              <a14:shadowObscured xmlns:a14="http://schemas.microsoft.com/office/drawing/2010/main"/>
            </a:ext>
          </a:extLst>
        </p:spPr>
      </p:pic>
      <p:sp>
        <p:nvSpPr>
          <p:cNvPr id="8" name="Rectángulo: esquinas redondeadas 7"/>
          <p:cNvSpPr/>
          <p:nvPr/>
        </p:nvSpPr>
        <p:spPr>
          <a:xfrm>
            <a:off x="7693270" y="194786"/>
            <a:ext cx="3437792" cy="71483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b="1" dirty="0"/>
              <a:t>CONSTRUCCIÓN DEL PROTOTIPO A ESCALA</a:t>
            </a:r>
            <a:endParaRPr lang="es-EC" b="1" dirty="0"/>
          </a:p>
        </p:txBody>
      </p:sp>
      <p:sp>
        <p:nvSpPr>
          <p:cNvPr id="9" name="CuadroTexto 8"/>
          <p:cNvSpPr txBox="1"/>
          <p:nvPr/>
        </p:nvSpPr>
        <p:spPr>
          <a:xfrm>
            <a:off x="4191560" y="405972"/>
            <a:ext cx="2766645"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dirty="0"/>
              <a:t>Fabricación del pórtico a escala</a:t>
            </a:r>
            <a:endParaRPr lang="es-EC" dirty="0"/>
          </a:p>
        </p:txBody>
      </p:sp>
      <p:sp>
        <p:nvSpPr>
          <p:cNvPr id="10" name="CuadroTexto 9"/>
          <p:cNvSpPr txBox="1"/>
          <p:nvPr/>
        </p:nvSpPr>
        <p:spPr>
          <a:xfrm>
            <a:off x="682729" y="1347568"/>
            <a:ext cx="190220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dirty="0"/>
              <a:t>Características</a:t>
            </a:r>
            <a:endParaRPr lang="es-EC" dirty="0"/>
          </a:p>
        </p:txBody>
      </p:sp>
    </p:spTree>
    <p:extLst>
      <p:ext uri="{BB962C8B-B14F-4D97-AF65-F5344CB8AC3E}">
        <p14:creationId xmlns:p14="http://schemas.microsoft.com/office/powerpoint/2010/main" val="1079119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345224" y="2145322"/>
            <a:ext cx="9108830" cy="1200329"/>
          </a:xfrm>
          <a:prstGeom prst="rect">
            <a:avLst/>
          </a:prstGeom>
          <a:noFill/>
        </p:spPr>
        <p:txBody>
          <a:bodyPr wrap="square" rtlCol="0">
            <a:spAutoFit/>
          </a:bodyPr>
          <a:lstStyle/>
          <a:p>
            <a:pPr algn="just"/>
            <a:r>
              <a:rPr lang="es-MX" dirty="0"/>
              <a:t>Determinar mediante la modelación matemática por el método de elementos finitos el comportamiento de un pórtico con amortiguamiento viscoso, apoyado de la construcción de un prototipo a escala.</a:t>
            </a:r>
            <a:endParaRPr lang="es-EC" dirty="0"/>
          </a:p>
          <a:p>
            <a:endParaRPr lang="es-EC" dirty="0"/>
          </a:p>
        </p:txBody>
      </p:sp>
      <p:sp>
        <p:nvSpPr>
          <p:cNvPr id="3" name="CuadroTexto 2"/>
          <p:cNvSpPr txBox="1"/>
          <p:nvPr/>
        </p:nvSpPr>
        <p:spPr>
          <a:xfrm>
            <a:off x="905607" y="1494691"/>
            <a:ext cx="4651131"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C" dirty="0"/>
              <a:t>OBJETIVO GENERAL</a:t>
            </a:r>
          </a:p>
        </p:txBody>
      </p:sp>
      <p:sp>
        <p:nvSpPr>
          <p:cNvPr id="5" name="CuadroTexto 4"/>
          <p:cNvSpPr txBox="1"/>
          <p:nvPr/>
        </p:nvSpPr>
        <p:spPr>
          <a:xfrm>
            <a:off x="905606" y="3345651"/>
            <a:ext cx="4651131"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dirty="0"/>
              <a:t>OBJETIVOS ESPECÍFICOS</a:t>
            </a:r>
          </a:p>
        </p:txBody>
      </p:sp>
      <p:sp>
        <p:nvSpPr>
          <p:cNvPr id="6" name="CuadroTexto 5"/>
          <p:cNvSpPr txBox="1"/>
          <p:nvPr/>
        </p:nvSpPr>
        <p:spPr>
          <a:xfrm>
            <a:off x="1345224" y="4018086"/>
            <a:ext cx="9108830" cy="2308324"/>
          </a:xfrm>
          <a:prstGeom prst="rect">
            <a:avLst/>
          </a:prstGeom>
          <a:noFill/>
        </p:spPr>
        <p:txBody>
          <a:bodyPr wrap="square" rtlCol="0">
            <a:spAutoFit/>
          </a:bodyPr>
          <a:lstStyle/>
          <a:p>
            <a:pPr marL="285750" lvl="0" indent="-285750" algn="just">
              <a:buFont typeface="Wingdings" panose="05000000000000000000" pitchFamily="2" charset="2"/>
              <a:buChar char="§"/>
            </a:pPr>
            <a:r>
              <a:rPr lang="es-MX" dirty="0"/>
              <a:t>Plantear las ecuaciones que modelen el comportamiento de un pórtico con y sin amortiguamiento viscoso.</a:t>
            </a:r>
            <a:endParaRPr lang="es-EC" dirty="0"/>
          </a:p>
          <a:p>
            <a:pPr lvl="0" algn="just"/>
            <a:endParaRPr lang="es-MX" dirty="0"/>
          </a:p>
          <a:p>
            <a:pPr marL="285750" lvl="0" indent="-285750" algn="just">
              <a:buFont typeface="Wingdings" panose="05000000000000000000" pitchFamily="2" charset="2"/>
              <a:buChar char="§"/>
            </a:pPr>
            <a:r>
              <a:rPr lang="es-MX" dirty="0"/>
              <a:t>Elaborar una plantilla en </a:t>
            </a:r>
            <a:r>
              <a:rPr lang="es-MX" dirty="0" err="1"/>
              <a:t>Mathcad</a:t>
            </a:r>
            <a:r>
              <a:rPr lang="es-MX" dirty="0"/>
              <a:t>, que contenga la modelación matemática de los sistemas.</a:t>
            </a:r>
            <a:endParaRPr lang="es-EC" dirty="0"/>
          </a:p>
          <a:p>
            <a:pPr lvl="0" algn="just"/>
            <a:endParaRPr lang="es-MX" dirty="0"/>
          </a:p>
          <a:p>
            <a:pPr marL="285750" lvl="0" indent="-285750" algn="just">
              <a:buFont typeface="Wingdings" panose="05000000000000000000" pitchFamily="2" charset="2"/>
              <a:buChar char="§"/>
            </a:pPr>
            <a:r>
              <a:rPr lang="es-MX" dirty="0"/>
              <a:t>Solucionar el sistema de ecuaciones diferenciales derivadas de la modelación.</a:t>
            </a:r>
            <a:endParaRPr lang="es-EC" dirty="0"/>
          </a:p>
          <a:p>
            <a:endParaRPr lang="es-EC" dirty="0"/>
          </a:p>
        </p:txBody>
      </p:sp>
      <p:sp>
        <p:nvSpPr>
          <p:cNvPr id="7" name="Rectángulo: esquinas redondeadas 6"/>
          <p:cNvSpPr/>
          <p:nvPr/>
        </p:nvSpPr>
        <p:spPr>
          <a:xfrm>
            <a:off x="7728439" y="232167"/>
            <a:ext cx="3279530" cy="56270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C" b="1" dirty="0"/>
              <a:t>OBJETIVOS</a:t>
            </a:r>
          </a:p>
        </p:txBody>
      </p:sp>
    </p:spTree>
    <p:extLst>
      <p:ext uri="{BB962C8B-B14F-4D97-AF65-F5344CB8AC3E}">
        <p14:creationId xmlns:p14="http://schemas.microsoft.com/office/powerpoint/2010/main" val="1072677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C:\Users\Usuario\AppData\Local\Microsoft\Windows\INetCache\Content.Word\20170426_034738.jpg"/>
          <p:cNvPicPr/>
          <p:nvPr/>
        </p:nvPicPr>
        <p:blipFill rotWithShape="1">
          <a:blip r:embed="rId3" cstate="print">
            <a:extLst>
              <a:ext uri="{28A0092B-C50C-407E-A947-70E740481C1C}">
                <a14:useLocalDpi xmlns:a14="http://schemas.microsoft.com/office/drawing/2010/main" val="0"/>
              </a:ext>
            </a:extLst>
          </a:blip>
          <a:srcRect l="2775" t="26721" r="8871" b="18029"/>
          <a:stretch/>
        </p:blipFill>
        <p:spPr bwMode="auto">
          <a:xfrm>
            <a:off x="5452265" y="1312316"/>
            <a:ext cx="4017049" cy="1430883"/>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3" name="CuadroTexto 2"/>
              <p:cNvSpPr txBox="1"/>
              <p:nvPr/>
            </p:nvSpPr>
            <p:spPr>
              <a:xfrm>
                <a:off x="912030" y="2549770"/>
                <a:ext cx="3279530" cy="2862322"/>
              </a:xfrm>
              <a:prstGeom prst="rect">
                <a:avLst/>
              </a:prstGeom>
              <a:noFill/>
            </p:spPr>
            <p:txBody>
              <a:bodyPr wrap="square" rtlCol="0">
                <a:spAutoFit/>
              </a:bodyPr>
              <a:lstStyle/>
              <a:p>
                <a:pPr lvl="0"/>
                <a:r>
                  <a:rPr lang="es-MX" dirty="0"/>
                  <a:t>Material: </a:t>
                </a:r>
                <a14:m>
                  <m:oMath xmlns:m="http://schemas.openxmlformats.org/officeDocument/2006/math">
                    <m:r>
                      <a:rPr lang="es-MX" i="1">
                        <a:latin typeface="Cambria Math" panose="02040503050406030204" pitchFamily="18" charset="0"/>
                      </a:rPr>
                      <m:t>𝐴𝑐𝑒𝑟𝑜</m:t>
                    </m:r>
                  </m:oMath>
                </a14:m>
                <a:endParaRPr lang="es-EC" dirty="0"/>
              </a:p>
              <a:p>
                <a:pPr lvl="0"/>
                <a:r>
                  <a:rPr lang="es-MX" dirty="0"/>
                  <a:t>Tipo: </a:t>
                </a:r>
                <a14:m>
                  <m:oMath xmlns:m="http://schemas.openxmlformats.org/officeDocument/2006/math">
                    <m:r>
                      <a:rPr lang="es-MX" i="1">
                        <a:latin typeface="Cambria Math" panose="02040503050406030204" pitchFamily="18" charset="0"/>
                      </a:rPr>
                      <m:t>𝑉𝑖𝑠𝑐𝑜𝑠𝑜</m:t>
                    </m:r>
                    <m:r>
                      <a:rPr lang="es-MX" i="1">
                        <a:latin typeface="Cambria Math" panose="02040503050406030204" pitchFamily="18" charset="0"/>
                      </a:rPr>
                      <m:t> </m:t>
                    </m:r>
                    <m:r>
                      <a:rPr lang="es-MX" i="1">
                        <a:latin typeface="Cambria Math" panose="02040503050406030204" pitchFamily="18" charset="0"/>
                      </a:rPr>
                      <m:t>𝑑𝑒</m:t>
                    </m:r>
                    <m:r>
                      <a:rPr lang="es-MX" i="1">
                        <a:latin typeface="Cambria Math" panose="02040503050406030204" pitchFamily="18" charset="0"/>
                      </a:rPr>
                      <m:t> </m:t>
                    </m:r>
                    <m:r>
                      <a:rPr lang="es-MX" i="1">
                        <a:latin typeface="Cambria Math" panose="02040503050406030204" pitchFamily="18" charset="0"/>
                      </a:rPr>
                      <m:t>𝑇𝑎𝑦𝑙𝑜𝑟</m:t>
                    </m:r>
                  </m:oMath>
                </a14:m>
                <a:endParaRPr lang="es-EC" dirty="0"/>
              </a:p>
              <a:p>
                <a:pPr lvl="0"/>
                <a:r>
                  <a:rPr lang="es-MX" dirty="0"/>
                  <a:t>Fluido: </a:t>
                </a:r>
                <a14:m>
                  <m:oMath xmlns:m="http://schemas.openxmlformats.org/officeDocument/2006/math">
                    <m:r>
                      <a:rPr lang="es-MX" i="1">
                        <a:latin typeface="Cambria Math" panose="02040503050406030204" pitchFamily="18" charset="0"/>
                      </a:rPr>
                      <m:t>𝐴𝑐𝑒𝑖𝑡𝑒</m:t>
                    </m:r>
                    <m:r>
                      <a:rPr lang="es-MX" i="1">
                        <a:latin typeface="Cambria Math" panose="02040503050406030204" pitchFamily="18" charset="0"/>
                      </a:rPr>
                      <m:t> </m:t>
                    </m:r>
                    <m:r>
                      <a:rPr lang="es-MX" i="1">
                        <a:latin typeface="Cambria Math" panose="02040503050406030204" pitchFamily="18" charset="0"/>
                      </a:rPr>
                      <m:t>h𝑖𝑑𝑟</m:t>
                    </m:r>
                    <m:r>
                      <a:rPr lang="es-MX" i="1">
                        <a:latin typeface="Cambria Math" panose="02040503050406030204" pitchFamily="18" charset="0"/>
                      </a:rPr>
                      <m:t>á</m:t>
                    </m:r>
                    <m:r>
                      <a:rPr lang="es-MX" i="1">
                        <a:latin typeface="Cambria Math" panose="02040503050406030204" pitchFamily="18" charset="0"/>
                      </a:rPr>
                      <m:t>𝑢𝑙𝑖𝑐𝑜</m:t>
                    </m:r>
                    <m:r>
                      <a:rPr lang="es-MX" i="1">
                        <a:latin typeface="Cambria Math" panose="02040503050406030204" pitchFamily="18" charset="0"/>
                      </a:rPr>
                      <m:t> </m:t>
                    </m:r>
                    <m:r>
                      <a:rPr lang="es-MX" i="1">
                        <a:latin typeface="Cambria Math" panose="02040503050406030204" pitchFamily="18" charset="0"/>
                      </a:rPr>
                      <m:t>𝑛𝑢𝑚𝑒𝑟𝑜</m:t>
                    </m:r>
                    <m:r>
                      <a:rPr lang="es-MX" i="1">
                        <a:latin typeface="Cambria Math" panose="02040503050406030204" pitchFamily="18" charset="0"/>
                      </a:rPr>
                      <m:t> 10</m:t>
                    </m:r>
                  </m:oMath>
                </a14:m>
                <a:endParaRPr lang="es-EC" dirty="0"/>
              </a:p>
              <a:p>
                <a:pPr lvl="0"/>
                <a:r>
                  <a:rPr lang="es-MX" dirty="0"/>
                  <a:t>Longitud total: </a:t>
                </a:r>
                <a14:m>
                  <m:oMath xmlns:m="http://schemas.openxmlformats.org/officeDocument/2006/math">
                    <m:r>
                      <a:rPr lang="es-MX" i="1">
                        <a:latin typeface="Cambria Math" panose="02040503050406030204" pitchFamily="18" charset="0"/>
                      </a:rPr>
                      <m:t>55 </m:t>
                    </m:r>
                    <m:r>
                      <a:rPr lang="es-MX" i="1">
                        <a:latin typeface="Cambria Math" panose="02040503050406030204" pitchFamily="18" charset="0"/>
                      </a:rPr>
                      <m:t>𝑐𝑚</m:t>
                    </m:r>
                  </m:oMath>
                </a14:m>
                <a:endParaRPr lang="es-EC" dirty="0"/>
              </a:p>
              <a:p>
                <a:pPr lvl="0"/>
                <a:r>
                  <a:rPr lang="es-MX" dirty="0"/>
                  <a:t>Longitud del vástago: </a:t>
                </a:r>
                <a14:m>
                  <m:oMath xmlns:m="http://schemas.openxmlformats.org/officeDocument/2006/math">
                    <m:r>
                      <a:rPr lang="es-MX" i="1">
                        <a:latin typeface="Cambria Math" panose="02040503050406030204" pitchFamily="18" charset="0"/>
                      </a:rPr>
                      <m:t>23 </m:t>
                    </m:r>
                    <m:r>
                      <a:rPr lang="es-MX" i="1">
                        <a:latin typeface="Cambria Math" panose="02040503050406030204" pitchFamily="18" charset="0"/>
                      </a:rPr>
                      <m:t>𝑐𝑚</m:t>
                    </m:r>
                  </m:oMath>
                </a14:m>
                <a:endParaRPr lang="es-EC" dirty="0"/>
              </a:p>
              <a:p>
                <a:pPr lvl="0"/>
                <a:r>
                  <a:rPr lang="es-MX" dirty="0"/>
                  <a:t>Longitud del cilindro: </a:t>
                </a:r>
                <a14:m>
                  <m:oMath xmlns:m="http://schemas.openxmlformats.org/officeDocument/2006/math">
                    <m:r>
                      <a:rPr lang="es-MX" i="1">
                        <a:latin typeface="Cambria Math" panose="02040503050406030204" pitchFamily="18" charset="0"/>
                      </a:rPr>
                      <m:t>32 </m:t>
                    </m:r>
                    <m:r>
                      <a:rPr lang="es-MX" i="1">
                        <a:latin typeface="Cambria Math" panose="02040503050406030204" pitchFamily="18" charset="0"/>
                      </a:rPr>
                      <m:t>𝑐𝑚</m:t>
                    </m:r>
                  </m:oMath>
                </a14:m>
                <a:endParaRPr lang="es-EC" dirty="0"/>
              </a:p>
              <a:p>
                <a:pPr lvl="0"/>
                <a:r>
                  <a:rPr lang="es-MX" dirty="0"/>
                  <a:t>Carrera: </a:t>
                </a:r>
                <a14:m>
                  <m:oMath xmlns:m="http://schemas.openxmlformats.org/officeDocument/2006/math">
                    <m:r>
                      <a:rPr lang="es-MX" i="1">
                        <a:latin typeface="Cambria Math" panose="02040503050406030204" pitchFamily="18" charset="0"/>
                      </a:rPr>
                      <m:t>20 </m:t>
                    </m:r>
                    <m:r>
                      <a:rPr lang="es-MX" i="1">
                        <a:latin typeface="Cambria Math" panose="02040503050406030204" pitchFamily="18" charset="0"/>
                      </a:rPr>
                      <m:t>𝑐𝑚</m:t>
                    </m:r>
                  </m:oMath>
                </a14:m>
                <a:endParaRPr lang="es-EC" dirty="0"/>
              </a:p>
              <a:p>
                <a:r>
                  <a:rPr lang="es-MX" dirty="0"/>
                  <a:t>Coeficiente de amortiguamiento: </a:t>
                </a:r>
                <a14:m>
                  <m:oMath xmlns:m="http://schemas.openxmlformats.org/officeDocument/2006/math">
                    <m:r>
                      <a:rPr lang="es-MX" i="1">
                        <a:latin typeface="Cambria Math" panose="02040503050406030204" pitchFamily="18" charset="0"/>
                      </a:rPr>
                      <m:t>34 </m:t>
                    </m:r>
                    <m:r>
                      <a:rPr lang="es-MX" i="1">
                        <a:latin typeface="Cambria Math" panose="02040503050406030204" pitchFamily="18" charset="0"/>
                      </a:rPr>
                      <m:t>𝑁𝑠</m:t>
                    </m:r>
                    <m:r>
                      <a:rPr lang="es-MX" i="1">
                        <a:latin typeface="Cambria Math" panose="02040503050406030204" pitchFamily="18" charset="0"/>
                      </a:rPr>
                      <m:t>/</m:t>
                    </m:r>
                    <m:r>
                      <a:rPr lang="es-MX" i="1">
                        <a:latin typeface="Cambria Math" panose="02040503050406030204" pitchFamily="18" charset="0"/>
                      </a:rPr>
                      <m:t>𝑚</m:t>
                    </m:r>
                  </m:oMath>
                </a14:m>
                <a:endParaRPr lang="es-EC" dirty="0"/>
              </a:p>
            </p:txBody>
          </p:sp>
        </mc:Choice>
        <mc:Fallback xmlns="">
          <p:sp>
            <p:nvSpPr>
              <p:cNvPr id="3" name="CuadroTexto 2"/>
              <p:cNvSpPr txBox="1">
                <a:spLocks noRot="1" noChangeAspect="1" noMove="1" noResize="1" noEditPoints="1" noAdjustHandles="1" noChangeArrowheads="1" noChangeShapeType="1" noTextEdit="1"/>
              </p:cNvSpPr>
              <p:nvPr/>
            </p:nvSpPr>
            <p:spPr>
              <a:xfrm>
                <a:off x="912030" y="2549770"/>
                <a:ext cx="3279530" cy="2862322"/>
              </a:xfrm>
              <a:prstGeom prst="rect">
                <a:avLst/>
              </a:prstGeom>
              <a:blipFill>
                <a:blip r:embed="rId4"/>
                <a:stretch>
                  <a:fillRect l="-1673" t="-1064" b="-2340"/>
                </a:stretch>
              </a:blipFill>
            </p:spPr>
            <p:txBody>
              <a:bodyPr/>
              <a:lstStyle/>
              <a:p>
                <a:r>
                  <a:rPr lang="es-EC">
                    <a:noFill/>
                  </a:rPr>
                  <a:t> </a:t>
                </a:r>
              </a:p>
            </p:txBody>
          </p:sp>
        </mc:Fallback>
      </mc:AlternateContent>
      <p:pic>
        <p:nvPicPr>
          <p:cNvPr id="6" name="Imagen 5"/>
          <p:cNvPicPr/>
          <p:nvPr/>
        </p:nvPicPr>
        <p:blipFill>
          <a:blip r:embed="rId5">
            <a:extLst>
              <a:ext uri="{28A0092B-C50C-407E-A947-70E740481C1C}">
                <a14:useLocalDpi xmlns:a14="http://schemas.microsoft.com/office/drawing/2010/main" val="0"/>
              </a:ext>
            </a:extLst>
          </a:blip>
          <a:srcRect/>
          <a:stretch>
            <a:fillRect/>
          </a:stretch>
        </p:blipFill>
        <p:spPr bwMode="auto">
          <a:xfrm>
            <a:off x="4453083" y="3710354"/>
            <a:ext cx="1622402" cy="2483036"/>
          </a:xfrm>
          <a:prstGeom prst="rect">
            <a:avLst/>
          </a:prstGeom>
          <a:noFill/>
          <a:ln>
            <a:noFill/>
          </a:ln>
        </p:spPr>
      </p:pic>
      <p:pic>
        <p:nvPicPr>
          <p:cNvPr id="7" name="Imagen 6"/>
          <p:cNvPicPr/>
          <p:nvPr/>
        </p:nvPicPr>
        <p:blipFill>
          <a:blip r:embed="rId6">
            <a:extLst>
              <a:ext uri="{28A0092B-C50C-407E-A947-70E740481C1C}">
                <a14:useLocalDpi xmlns:a14="http://schemas.microsoft.com/office/drawing/2010/main" val="0"/>
              </a:ext>
            </a:extLst>
          </a:blip>
          <a:srcRect/>
          <a:stretch>
            <a:fillRect/>
          </a:stretch>
        </p:blipFill>
        <p:spPr bwMode="auto">
          <a:xfrm>
            <a:off x="6426921" y="3430823"/>
            <a:ext cx="2067736" cy="2762567"/>
          </a:xfrm>
          <a:prstGeom prst="rect">
            <a:avLst/>
          </a:prstGeom>
          <a:noFill/>
          <a:ln>
            <a:noFill/>
          </a:ln>
        </p:spPr>
      </p:pic>
      <p:pic>
        <p:nvPicPr>
          <p:cNvPr id="8" name="Imagen 7"/>
          <p:cNvPicPr/>
          <p:nvPr/>
        </p:nvPicPr>
        <p:blipFill>
          <a:blip r:embed="rId7">
            <a:extLst>
              <a:ext uri="{28A0092B-C50C-407E-A947-70E740481C1C}">
                <a14:useLocalDpi xmlns:a14="http://schemas.microsoft.com/office/drawing/2010/main" val="0"/>
              </a:ext>
            </a:extLst>
          </a:blip>
          <a:srcRect/>
          <a:stretch>
            <a:fillRect/>
          </a:stretch>
        </p:blipFill>
        <p:spPr bwMode="auto">
          <a:xfrm>
            <a:off x="8761750" y="3208038"/>
            <a:ext cx="2448442" cy="2985352"/>
          </a:xfrm>
          <a:prstGeom prst="rect">
            <a:avLst/>
          </a:prstGeom>
          <a:noFill/>
          <a:ln>
            <a:noFill/>
          </a:ln>
        </p:spPr>
      </p:pic>
      <p:sp>
        <p:nvSpPr>
          <p:cNvPr id="9" name="Rectángulo: esquinas redondeadas 8"/>
          <p:cNvSpPr/>
          <p:nvPr/>
        </p:nvSpPr>
        <p:spPr>
          <a:xfrm>
            <a:off x="7693270" y="194786"/>
            <a:ext cx="3437792" cy="71483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b="1" dirty="0"/>
              <a:t>CONSTRUCCIÓN DEL PROTOTIPO A ESCALA</a:t>
            </a:r>
            <a:endParaRPr lang="es-EC" b="1" dirty="0"/>
          </a:p>
        </p:txBody>
      </p:sp>
      <p:sp>
        <p:nvSpPr>
          <p:cNvPr id="10" name="CuadroTexto 9"/>
          <p:cNvSpPr txBox="1"/>
          <p:nvPr/>
        </p:nvSpPr>
        <p:spPr>
          <a:xfrm>
            <a:off x="4191560" y="405972"/>
            <a:ext cx="2766645"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dirty="0"/>
              <a:t>Amortiguador</a:t>
            </a:r>
            <a:endParaRPr lang="es-EC" dirty="0"/>
          </a:p>
        </p:txBody>
      </p:sp>
      <p:sp>
        <p:nvSpPr>
          <p:cNvPr id="11" name="CuadroTexto 10"/>
          <p:cNvSpPr txBox="1"/>
          <p:nvPr/>
        </p:nvSpPr>
        <p:spPr>
          <a:xfrm>
            <a:off x="682729" y="1347568"/>
            <a:ext cx="190220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dirty="0"/>
              <a:t>Características</a:t>
            </a:r>
            <a:endParaRPr lang="es-EC" dirty="0"/>
          </a:p>
        </p:txBody>
      </p:sp>
    </p:spTree>
    <p:extLst>
      <p:ext uri="{BB962C8B-B14F-4D97-AF65-F5344CB8AC3E}">
        <p14:creationId xmlns:p14="http://schemas.microsoft.com/office/powerpoint/2010/main" val="2670019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Resultado de imagen para acelerometro mpu6050 caracteristica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0411" y="1943769"/>
            <a:ext cx="1855689" cy="1089578"/>
          </a:xfrm>
          <a:prstGeom prst="rect">
            <a:avLst/>
          </a:prstGeom>
          <a:noFill/>
          <a:ln>
            <a:solidFill>
              <a:schemeClr val="tx1"/>
            </a:solidFill>
          </a:ln>
        </p:spPr>
      </p:pic>
      <p:sp>
        <p:nvSpPr>
          <p:cNvPr id="6" name="CuadroTexto 5"/>
          <p:cNvSpPr txBox="1"/>
          <p:nvPr/>
        </p:nvSpPr>
        <p:spPr>
          <a:xfrm>
            <a:off x="1230411" y="1605214"/>
            <a:ext cx="2033287" cy="338554"/>
          </a:xfrm>
          <a:prstGeom prst="rect">
            <a:avLst/>
          </a:prstGeom>
          <a:noFill/>
        </p:spPr>
        <p:txBody>
          <a:bodyPr wrap="square" rtlCol="0">
            <a:spAutoFit/>
          </a:bodyPr>
          <a:lstStyle/>
          <a:p>
            <a:r>
              <a:rPr lang="es-MX" sz="1600" dirty="0"/>
              <a:t>Módulo MPU-6050</a:t>
            </a:r>
            <a:endParaRPr lang="es-EC" sz="1600" dirty="0"/>
          </a:p>
        </p:txBody>
      </p:sp>
      <p:pic>
        <p:nvPicPr>
          <p:cNvPr id="7" name="Imagen 6" descr="ArduinoMega2560_R3_Front_450px"/>
          <p:cNvPicPr/>
          <p:nvPr/>
        </p:nvPicPr>
        <p:blipFill>
          <a:blip r:embed="rId4">
            <a:extLst>
              <a:ext uri="{28A0092B-C50C-407E-A947-70E740481C1C}">
                <a14:useLocalDpi xmlns:a14="http://schemas.microsoft.com/office/drawing/2010/main" val="0"/>
              </a:ext>
            </a:extLst>
          </a:blip>
          <a:srcRect/>
          <a:stretch>
            <a:fillRect/>
          </a:stretch>
        </p:blipFill>
        <p:spPr bwMode="auto">
          <a:xfrm>
            <a:off x="788239" y="3395816"/>
            <a:ext cx="2974869" cy="1364017"/>
          </a:xfrm>
          <a:prstGeom prst="rect">
            <a:avLst/>
          </a:prstGeom>
          <a:noFill/>
          <a:ln>
            <a:noFill/>
          </a:ln>
        </p:spPr>
      </p:pic>
      <p:sp>
        <p:nvSpPr>
          <p:cNvPr id="8" name="CuadroTexto 7"/>
          <p:cNvSpPr txBox="1"/>
          <p:nvPr/>
        </p:nvSpPr>
        <p:spPr>
          <a:xfrm>
            <a:off x="788239" y="3101742"/>
            <a:ext cx="2685279" cy="338554"/>
          </a:xfrm>
          <a:prstGeom prst="rect">
            <a:avLst/>
          </a:prstGeom>
          <a:noFill/>
        </p:spPr>
        <p:txBody>
          <a:bodyPr wrap="square" rtlCol="0">
            <a:spAutoFit/>
          </a:bodyPr>
          <a:lstStyle/>
          <a:p>
            <a:r>
              <a:rPr lang="es-MX" sz="1600" dirty="0"/>
              <a:t>Tarjeta ARDUINO MEGA</a:t>
            </a:r>
            <a:endParaRPr lang="es-EC" sz="1600" dirty="0"/>
          </a:p>
        </p:txBody>
      </p:sp>
      <p:pic>
        <p:nvPicPr>
          <p:cNvPr id="9" name="Imagen 8" descr="Resultado de imagen para esquema de coneccion arduino mega con modulo mpu 605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 y="4897315"/>
            <a:ext cx="3361757" cy="1808219"/>
          </a:xfrm>
          <a:prstGeom prst="rect">
            <a:avLst/>
          </a:prstGeom>
          <a:noFill/>
          <a:ln>
            <a:noFill/>
          </a:ln>
        </p:spPr>
      </p:pic>
      <p:sp>
        <p:nvSpPr>
          <p:cNvPr id="10" name="Rectángulo: esquinas redondeadas 9"/>
          <p:cNvSpPr/>
          <p:nvPr/>
        </p:nvSpPr>
        <p:spPr>
          <a:xfrm>
            <a:off x="7693270" y="194786"/>
            <a:ext cx="3437792" cy="71483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b="1" dirty="0"/>
              <a:t>CONSTRUCCIÓN DEL PROTOTIPO A ESCALA</a:t>
            </a:r>
            <a:endParaRPr lang="es-EC" b="1" dirty="0"/>
          </a:p>
        </p:txBody>
      </p:sp>
      <p:sp>
        <p:nvSpPr>
          <p:cNvPr id="11" name="CuadroTexto 10"/>
          <p:cNvSpPr txBox="1"/>
          <p:nvPr/>
        </p:nvSpPr>
        <p:spPr>
          <a:xfrm>
            <a:off x="4191558" y="346429"/>
            <a:ext cx="2766645"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dirty="0"/>
              <a:t>Instrumentación al prototipo</a:t>
            </a:r>
            <a:endParaRPr lang="es-EC" dirty="0"/>
          </a:p>
        </p:txBody>
      </p:sp>
      <p:sp>
        <p:nvSpPr>
          <p:cNvPr id="12" name="CuadroTexto 11"/>
          <p:cNvSpPr txBox="1"/>
          <p:nvPr/>
        </p:nvSpPr>
        <p:spPr>
          <a:xfrm>
            <a:off x="753944" y="1151693"/>
            <a:ext cx="242095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dirty="0"/>
              <a:t>Adquisición de datos</a:t>
            </a:r>
            <a:endParaRPr lang="es-EC" dirty="0"/>
          </a:p>
        </p:txBody>
      </p:sp>
      <p:pic>
        <p:nvPicPr>
          <p:cNvPr id="14" name="Imagen 13"/>
          <p:cNvPicPr/>
          <p:nvPr/>
        </p:nvPicPr>
        <p:blipFill>
          <a:blip r:embed="rId6"/>
          <a:stretch>
            <a:fillRect/>
          </a:stretch>
        </p:blipFill>
        <p:spPr>
          <a:xfrm>
            <a:off x="5336725" y="2223769"/>
            <a:ext cx="1621478" cy="2029424"/>
          </a:xfrm>
          <a:prstGeom prst="rect">
            <a:avLst/>
          </a:prstGeom>
        </p:spPr>
      </p:pic>
      <p:pic>
        <p:nvPicPr>
          <p:cNvPr id="15" name="Imagen 14"/>
          <p:cNvPicPr/>
          <p:nvPr/>
        </p:nvPicPr>
        <p:blipFill>
          <a:blip r:embed="rId7"/>
          <a:stretch>
            <a:fillRect/>
          </a:stretch>
        </p:blipFill>
        <p:spPr>
          <a:xfrm>
            <a:off x="4299446" y="4396154"/>
            <a:ext cx="3931550" cy="2312377"/>
          </a:xfrm>
          <a:prstGeom prst="rect">
            <a:avLst/>
          </a:prstGeom>
        </p:spPr>
      </p:pic>
      <p:sp>
        <p:nvSpPr>
          <p:cNvPr id="16" name="CuadroTexto 15"/>
          <p:cNvSpPr txBox="1"/>
          <p:nvPr/>
        </p:nvSpPr>
        <p:spPr>
          <a:xfrm>
            <a:off x="4437764" y="1638994"/>
            <a:ext cx="3200400" cy="584775"/>
          </a:xfrm>
          <a:prstGeom prst="rect">
            <a:avLst/>
          </a:prstGeom>
          <a:noFill/>
        </p:spPr>
        <p:txBody>
          <a:bodyPr wrap="square" rtlCol="0">
            <a:spAutoFit/>
          </a:bodyPr>
          <a:lstStyle/>
          <a:p>
            <a:pPr algn="ctr"/>
            <a:r>
              <a:rPr lang="es-MX" sz="1600" dirty="0"/>
              <a:t>Compilador de datos "RS232 Data </a:t>
            </a:r>
            <a:r>
              <a:rPr lang="es-MX" sz="1600" dirty="0" err="1"/>
              <a:t>Logger</a:t>
            </a:r>
            <a:r>
              <a:rPr lang="es-MX" sz="1600" dirty="0"/>
              <a:t>’’</a:t>
            </a:r>
            <a:endParaRPr lang="es-EC" sz="1600" dirty="0"/>
          </a:p>
        </p:txBody>
      </p:sp>
      <p:sp>
        <p:nvSpPr>
          <p:cNvPr id="17" name="CuadroTexto 16"/>
          <p:cNvSpPr txBox="1"/>
          <p:nvPr/>
        </p:nvSpPr>
        <p:spPr>
          <a:xfrm>
            <a:off x="5016521" y="1131211"/>
            <a:ext cx="2042885"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dirty="0"/>
              <a:t>Interfaz gráfica </a:t>
            </a:r>
            <a:endParaRPr lang="es-EC" dirty="0"/>
          </a:p>
        </p:txBody>
      </p:sp>
      <p:pic>
        <p:nvPicPr>
          <p:cNvPr id="18" name="Imagen 17" descr="C:\Users\Usuario\AppData\Local\Microsoft\Windows\INetCache\Content.Word\20170425_004909.jpg"/>
          <p:cNvPicPr/>
          <p:nvPr/>
        </p:nvPicPr>
        <p:blipFill rotWithShape="1">
          <a:blip r:embed="rId8" cstate="print">
            <a:extLst>
              <a:ext uri="{28A0092B-C50C-407E-A947-70E740481C1C}">
                <a14:useLocalDpi xmlns:a14="http://schemas.microsoft.com/office/drawing/2010/main" val="0"/>
              </a:ext>
            </a:extLst>
          </a:blip>
          <a:srcRect l="2480" t="4669" r="27152"/>
          <a:stretch/>
        </p:blipFill>
        <p:spPr bwMode="auto">
          <a:xfrm>
            <a:off x="8644224" y="1722136"/>
            <a:ext cx="2486838" cy="1961841"/>
          </a:xfrm>
          <a:prstGeom prst="rect">
            <a:avLst/>
          </a:prstGeom>
          <a:noFill/>
          <a:ln>
            <a:noFill/>
          </a:ln>
          <a:extLst>
            <a:ext uri="{53640926-AAD7-44D8-BBD7-CCE9431645EC}">
              <a14:shadowObscured xmlns:a14="http://schemas.microsoft.com/office/drawing/2010/main"/>
            </a:ext>
          </a:extLst>
        </p:spPr>
      </p:pic>
      <p:pic>
        <p:nvPicPr>
          <p:cNvPr id="19" name="Imagen 18"/>
          <p:cNvPicPr/>
          <p:nvPr/>
        </p:nvPicPr>
        <p:blipFill>
          <a:blip r:embed="rId9">
            <a:extLst>
              <a:ext uri="{28A0092B-C50C-407E-A947-70E740481C1C}">
                <a14:useLocalDpi xmlns:a14="http://schemas.microsoft.com/office/drawing/2010/main" val="0"/>
              </a:ext>
            </a:extLst>
          </a:blip>
          <a:srcRect/>
          <a:stretch>
            <a:fillRect/>
          </a:stretch>
        </p:blipFill>
        <p:spPr bwMode="auto">
          <a:xfrm>
            <a:off x="9022386" y="3905570"/>
            <a:ext cx="1880076" cy="2679868"/>
          </a:xfrm>
          <a:prstGeom prst="rect">
            <a:avLst/>
          </a:prstGeom>
          <a:noFill/>
          <a:ln>
            <a:noFill/>
          </a:ln>
        </p:spPr>
      </p:pic>
      <p:sp>
        <p:nvSpPr>
          <p:cNvPr id="20" name="Rectángulo 19"/>
          <p:cNvSpPr/>
          <p:nvPr/>
        </p:nvSpPr>
        <p:spPr>
          <a:xfrm>
            <a:off x="9317368" y="1131211"/>
            <a:ext cx="1061509"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r>
              <a:rPr lang="es-MX" dirty="0"/>
              <a:t>Montaje</a:t>
            </a:r>
            <a:endParaRPr lang="es-EC" dirty="0"/>
          </a:p>
        </p:txBody>
      </p:sp>
    </p:spTree>
    <p:extLst>
      <p:ext uri="{BB962C8B-B14F-4D97-AF65-F5344CB8AC3E}">
        <p14:creationId xmlns:p14="http://schemas.microsoft.com/office/powerpoint/2010/main" val="3224690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CuadroTexto 2"/>
              <p:cNvSpPr txBox="1"/>
              <p:nvPr/>
            </p:nvSpPr>
            <p:spPr>
              <a:xfrm>
                <a:off x="464392" y="1122760"/>
                <a:ext cx="2920646" cy="1323439"/>
              </a:xfrm>
              <a:prstGeom prst="rect">
                <a:avLst/>
              </a:prstGeom>
              <a:noFill/>
            </p:spPr>
            <p:txBody>
              <a:bodyPr wrap="square" rtlCol="0">
                <a:spAutoFit/>
              </a:bodyPr>
              <a:lstStyle/>
              <a:p>
                <a:pPr lvl="0"/>
                <a:r>
                  <a:rPr lang="es-MX" sz="1600" dirty="0"/>
                  <a:t>Voltaje: </a:t>
                </a:r>
                <a14:m>
                  <m:oMath xmlns:m="http://schemas.openxmlformats.org/officeDocument/2006/math">
                    <m:r>
                      <a:rPr lang="es-MX" sz="1600" i="1">
                        <a:latin typeface="Cambria Math" panose="02040503050406030204" pitchFamily="18" charset="0"/>
                      </a:rPr>
                      <m:t>3 </m:t>
                    </m:r>
                    <m:r>
                      <a:rPr lang="es-MX" sz="1600" i="1">
                        <a:latin typeface="Cambria Math" panose="02040503050406030204" pitchFamily="18" charset="0"/>
                      </a:rPr>
                      <m:t>𝑉</m:t>
                    </m:r>
                  </m:oMath>
                </a14:m>
                <a:endParaRPr lang="es-EC" sz="1600" dirty="0"/>
              </a:p>
              <a:p>
                <a:pPr lvl="0"/>
                <a:r>
                  <a:rPr lang="es-MX" sz="1600" dirty="0"/>
                  <a:t>Longitud de manivela: </a:t>
                </a:r>
                <a14:m>
                  <m:oMath xmlns:m="http://schemas.openxmlformats.org/officeDocument/2006/math">
                    <m:r>
                      <a:rPr lang="es-MX" sz="1600" i="1">
                        <a:latin typeface="Cambria Math" panose="02040503050406030204" pitchFamily="18" charset="0"/>
                      </a:rPr>
                      <m:t>3 </m:t>
                    </m:r>
                    <m:r>
                      <a:rPr lang="es-MX" sz="1600" i="1">
                        <a:latin typeface="Cambria Math" panose="02040503050406030204" pitchFamily="18" charset="0"/>
                      </a:rPr>
                      <m:t>𝑐𝑚</m:t>
                    </m:r>
                  </m:oMath>
                </a14:m>
                <a:r>
                  <a:rPr lang="es-MX" sz="1600" dirty="0"/>
                  <a:t> </a:t>
                </a:r>
                <a:endParaRPr lang="es-EC" sz="1600" dirty="0"/>
              </a:p>
              <a:p>
                <a:pPr lvl="0"/>
                <a:r>
                  <a:rPr lang="es-MX" sz="1600" dirty="0"/>
                  <a:t>Desplazamiento total lineal de la corredera:</a:t>
                </a:r>
                <a14:m>
                  <m:oMath xmlns:m="http://schemas.openxmlformats.org/officeDocument/2006/math">
                    <m:r>
                      <a:rPr lang="es-MX" sz="1600" i="1">
                        <a:latin typeface="Cambria Math" panose="02040503050406030204" pitchFamily="18" charset="0"/>
                      </a:rPr>
                      <m:t> 6 </m:t>
                    </m:r>
                    <m:r>
                      <a:rPr lang="es-MX" sz="1600" i="1">
                        <a:latin typeface="Cambria Math" panose="02040503050406030204" pitchFamily="18" charset="0"/>
                      </a:rPr>
                      <m:t>𝑐𝑚</m:t>
                    </m:r>
                  </m:oMath>
                </a14:m>
                <a:endParaRPr lang="es-EC" sz="1600" dirty="0"/>
              </a:p>
              <a:p>
                <a:pPr lvl="0"/>
                <a:r>
                  <a:rPr lang="es-MX" sz="1600" dirty="0"/>
                  <a:t>Tiempo de prueba: </a:t>
                </a:r>
                <a14:m>
                  <m:oMath xmlns:m="http://schemas.openxmlformats.org/officeDocument/2006/math">
                    <m:r>
                      <a:rPr lang="es-MX" sz="1600" i="1">
                        <a:latin typeface="Cambria Math" panose="02040503050406030204" pitchFamily="18" charset="0"/>
                      </a:rPr>
                      <m:t>10 </m:t>
                    </m:r>
                    <m:r>
                      <a:rPr lang="es-MX" sz="1600" i="1">
                        <a:latin typeface="Cambria Math" panose="02040503050406030204" pitchFamily="18" charset="0"/>
                      </a:rPr>
                      <m:t>𝑠</m:t>
                    </m:r>
                  </m:oMath>
                </a14:m>
                <a:endParaRPr lang="es-EC" sz="1600" dirty="0"/>
              </a:p>
            </p:txBody>
          </p:sp>
        </mc:Choice>
        <mc:Fallback xmlns="">
          <p:sp>
            <p:nvSpPr>
              <p:cNvPr id="3" name="CuadroTexto 2"/>
              <p:cNvSpPr txBox="1">
                <a:spLocks noRot="1" noChangeAspect="1" noMove="1" noResize="1" noEditPoints="1" noAdjustHandles="1" noChangeArrowheads="1" noChangeShapeType="1" noTextEdit="1"/>
              </p:cNvSpPr>
              <p:nvPr/>
            </p:nvSpPr>
            <p:spPr>
              <a:xfrm>
                <a:off x="464392" y="1122760"/>
                <a:ext cx="2920646" cy="1323439"/>
              </a:xfrm>
              <a:prstGeom prst="rect">
                <a:avLst/>
              </a:prstGeom>
              <a:blipFill>
                <a:blip r:embed="rId3"/>
                <a:stretch>
                  <a:fillRect l="-1044" t="-1382" b="-5069"/>
                </a:stretch>
              </a:blipFill>
            </p:spPr>
            <p:txBody>
              <a:bodyPr/>
              <a:lstStyle/>
              <a:p>
                <a:r>
                  <a:rPr lang="es-EC">
                    <a:noFill/>
                  </a:rPr>
                  <a:t> </a:t>
                </a:r>
              </a:p>
            </p:txBody>
          </p:sp>
        </mc:Fallback>
      </mc:AlternateContent>
      <p:sp>
        <p:nvSpPr>
          <p:cNvPr id="6" name="CuadroTexto 5"/>
          <p:cNvSpPr txBox="1"/>
          <p:nvPr/>
        </p:nvSpPr>
        <p:spPr>
          <a:xfrm>
            <a:off x="1661744" y="2701527"/>
            <a:ext cx="2214275"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MX" u="sng" dirty="0"/>
              <a:t>Sistema sin Amortiguamiento</a:t>
            </a:r>
            <a:endParaRPr lang="es-EC" dirty="0"/>
          </a:p>
        </p:txBody>
      </p:sp>
      <p:pic>
        <p:nvPicPr>
          <p:cNvPr id="7" name="Imagen 6"/>
          <p:cNvPicPr/>
          <p:nvPr/>
        </p:nvPicPr>
        <p:blipFill>
          <a:blip r:embed="rId4">
            <a:extLst>
              <a:ext uri="{28A0092B-C50C-407E-A947-70E740481C1C}">
                <a14:useLocalDpi xmlns:a14="http://schemas.microsoft.com/office/drawing/2010/main" val="0"/>
              </a:ext>
            </a:extLst>
          </a:blip>
          <a:srcRect/>
          <a:stretch>
            <a:fillRect/>
          </a:stretch>
        </p:blipFill>
        <p:spPr bwMode="auto">
          <a:xfrm>
            <a:off x="4079629" y="1922195"/>
            <a:ext cx="1705709" cy="2035392"/>
          </a:xfrm>
          <a:prstGeom prst="rect">
            <a:avLst/>
          </a:prstGeom>
          <a:noFill/>
          <a:ln>
            <a:noFill/>
          </a:ln>
        </p:spPr>
      </p:pic>
      <p:pic>
        <p:nvPicPr>
          <p:cNvPr id="9" name="Imagen 8"/>
          <p:cNvPicPr>
            <a:picLocks noChangeAspect="1"/>
          </p:cNvPicPr>
          <p:nvPr/>
        </p:nvPicPr>
        <p:blipFill>
          <a:blip r:embed="rId5"/>
          <a:stretch>
            <a:fillRect/>
          </a:stretch>
        </p:blipFill>
        <p:spPr>
          <a:xfrm>
            <a:off x="6172994" y="1426482"/>
            <a:ext cx="5098743" cy="2691522"/>
          </a:xfrm>
          <a:prstGeom prst="rect">
            <a:avLst/>
          </a:prstGeom>
        </p:spPr>
      </p:pic>
      <p:sp>
        <p:nvSpPr>
          <p:cNvPr id="10" name="CuadroTexto 9"/>
          <p:cNvSpPr txBox="1"/>
          <p:nvPr/>
        </p:nvSpPr>
        <p:spPr>
          <a:xfrm>
            <a:off x="1713111" y="5056626"/>
            <a:ext cx="2162908"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MX" u="sng" dirty="0"/>
              <a:t>Sistema con Amortiguamiento</a:t>
            </a:r>
            <a:endParaRPr lang="es-EC" dirty="0"/>
          </a:p>
        </p:txBody>
      </p:sp>
      <p:pic>
        <p:nvPicPr>
          <p:cNvPr id="12" name="Imagen 11"/>
          <p:cNvPicPr>
            <a:picLocks noChangeAspect="1"/>
          </p:cNvPicPr>
          <p:nvPr/>
        </p:nvPicPr>
        <p:blipFill>
          <a:blip r:embed="rId6"/>
          <a:stretch>
            <a:fillRect/>
          </a:stretch>
        </p:blipFill>
        <p:spPr>
          <a:xfrm>
            <a:off x="6159806" y="4222839"/>
            <a:ext cx="5098743" cy="2501582"/>
          </a:xfrm>
          <a:prstGeom prst="rect">
            <a:avLst/>
          </a:prstGeom>
        </p:spPr>
      </p:pic>
      <p:pic>
        <p:nvPicPr>
          <p:cNvPr id="13" name="Imagen 12"/>
          <p:cNvPicPr/>
          <p:nvPr/>
        </p:nvPicPr>
        <p:blipFill>
          <a:blip r:embed="rId7">
            <a:extLst>
              <a:ext uri="{28A0092B-C50C-407E-A947-70E740481C1C}">
                <a14:useLocalDpi xmlns:a14="http://schemas.microsoft.com/office/drawing/2010/main" val="0"/>
              </a:ext>
            </a:extLst>
          </a:blip>
          <a:srcRect/>
          <a:stretch>
            <a:fillRect/>
          </a:stretch>
        </p:blipFill>
        <p:spPr bwMode="auto">
          <a:xfrm>
            <a:off x="4079629" y="4353162"/>
            <a:ext cx="1736190" cy="2240935"/>
          </a:xfrm>
          <a:prstGeom prst="rect">
            <a:avLst/>
          </a:prstGeom>
          <a:noFill/>
          <a:ln>
            <a:noFill/>
          </a:ln>
        </p:spPr>
      </p:pic>
      <p:sp>
        <p:nvSpPr>
          <p:cNvPr id="11" name="Rectángulo: esquinas redondeadas 10"/>
          <p:cNvSpPr/>
          <p:nvPr/>
        </p:nvSpPr>
        <p:spPr>
          <a:xfrm>
            <a:off x="7693270" y="194786"/>
            <a:ext cx="3437792" cy="71483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b="1" dirty="0"/>
              <a:t>CONSTRUCCIÓN DEL PROTOTIPO A ESCALA</a:t>
            </a:r>
            <a:endParaRPr lang="es-EC" b="1" dirty="0"/>
          </a:p>
        </p:txBody>
      </p:sp>
      <p:sp>
        <p:nvSpPr>
          <p:cNvPr id="14" name="CuadroTexto 13"/>
          <p:cNvSpPr txBox="1"/>
          <p:nvPr/>
        </p:nvSpPr>
        <p:spPr>
          <a:xfrm>
            <a:off x="4191558" y="346429"/>
            <a:ext cx="2766645"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dirty="0"/>
              <a:t>Pruebas de funcionamiento</a:t>
            </a:r>
            <a:endParaRPr lang="es-EC" dirty="0"/>
          </a:p>
        </p:txBody>
      </p:sp>
      <p:sp>
        <p:nvSpPr>
          <p:cNvPr id="15" name="CuadroTexto 14"/>
          <p:cNvSpPr txBox="1"/>
          <p:nvPr/>
        </p:nvSpPr>
        <p:spPr>
          <a:xfrm>
            <a:off x="4468081" y="1241816"/>
            <a:ext cx="110679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dirty="0"/>
              <a:t>NODO 2</a:t>
            </a:r>
            <a:endParaRPr lang="es-EC" dirty="0"/>
          </a:p>
        </p:txBody>
      </p:sp>
    </p:spTree>
    <p:extLst>
      <p:ext uri="{BB962C8B-B14F-4D97-AF65-F5344CB8AC3E}">
        <p14:creationId xmlns:p14="http://schemas.microsoft.com/office/powerpoint/2010/main" val="632616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1731727" y="2702420"/>
            <a:ext cx="2181645"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MX" u="sng" dirty="0"/>
              <a:t>Sistema sin Amortiguamiento</a:t>
            </a:r>
            <a:endParaRPr lang="es-EC" dirty="0"/>
          </a:p>
        </p:txBody>
      </p:sp>
      <p:sp>
        <p:nvSpPr>
          <p:cNvPr id="10" name="CuadroTexto 9"/>
          <p:cNvSpPr txBox="1"/>
          <p:nvPr/>
        </p:nvSpPr>
        <p:spPr>
          <a:xfrm>
            <a:off x="1799915" y="5058411"/>
            <a:ext cx="2113457"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MX" u="sng" dirty="0"/>
              <a:t>Sistema con Amortiguamiento</a:t>
            </a:r>
            <a:endParaRPr lang="es-EC" dirty="0"/>
          </a:p>
        </p:txBody>
      </p:sp>
      <p:pic>
        <p:nvPicPr>
          <p:cNvPr id="13" name="Imagen 12"/>
          <p:cNvPicPr/>
          <p:nvPr/>
        </p:nvPicPr>
        <p:blipFill>
          <a:blip r:embed="rId3">
            <a:extLst>
              <a:ext uri="{28A0092B-C50C-407E-A947-70E740481C1C}">
                <a14:useLocalDpi xmlns:a14="http://schemas.microsoft.com/office/drawing/2010/main" val="0"/>
              </a:ext>
            </a:extLst>
          </a:blip>
          <a:srcRect/>
          <a:stretch>
            <a:fillRect/>
          </a:stretch>
        </p:blipFill>
        <p:spPr bwMode="auto">
          <a:xfrm>
            <a:off x="4191558" y="1767254"/>
            <a:ext cx="1722899" cy="2134221"/>
          </a:xfrm>
          <a:prstGeom prst="rect">
            <a:avLst/>
          </a:prstGeom>
          <a:noFill/>
          <a:ln>
            <a:noFill/>
          </a:ln>
        </p:spPr>
      </p:pic>
      <p:pic>
        <p:nvPicPr>
          <p:cNvPr id="14" name="Imagen 13"/>
          <p:cNvPicPr/>
          <p:nvPr/>
        </p:nvPicPr>
        <p:blipFill>
          <a:blip r:embed="rId4">
            <a:extLst>
              <a:ext uri="{28A0092B-C50C-407E-A947-70E740481C1C}">
                <a14:useLocalDpi xmlns:a14="http://schemas.microsoft.com/office/drawing/2010/main" val="0"/>
              </a:ext>
            </a:extLst>
          </a:blip>
          <a:srcRect/>
          <a:stretch>
            <a:fillRect/>
          </a:stretch>
        </p:blipFill>
        <p:spPr bwMode="auto">
          <a:xfrm>
            <a:off x="4201939" y="4382709"/>
            <a:ext cx="1712518" cy="2133600"/>
          </a:xfrm>
          <a:prstGeom prst="rect">
            <a:avLst/>
          </a:prstGeom>
          <a:noFill/>
          <a:ln>
            <a:noFill/>
          </a:ln>
        </p:spPr>
      </p:pic>
      <p:pic>
        <p:nvPicPr>
          <p:cNvPr id="15" name="Imagen 14"/>
          <p:cNvPicPr>
            <a:picLocks noChangeAspect="1"/>
          </p:cNvPicPr>
          <p:nvPr/>
        </p:nvPicPr>
        <p:blipFill>
          <a:blip r:embed="rId5"/>
          <a:stretch>
            <a:fillRect/>
          </a:stretch>
        </p:blipFill>
        <p:spPr>
          <a:xfrm>
            <a:off x="6203024" y="1428560"/>
            <a:ext cx="5015960" cy="2602548"/>
          </a:xfrm>
          <a:prstGeom prst="rect">
            <a:avLst/>
          </a:prstGeom>
        </p:spPr>
      </p:pic>
      <p:pic>
        <p:nvPicPr>
          <p:cNvPr id="16" name="Imagen 15"/>
          <p:cNvPicPr>
            <a:picLocks noChangeAspect="1"/>
          </p:cNvPicPr>
          <p:nvPr/>
        </p:nvPicPr>
        <p:blipFill>
          <a:blip r:embed="rId6"/>
          <a:stretch>
            <a:fillRect/>
          </a:stretch>
        </p:blipFill>
        <p:spPr>
          <a:xfrm>
            <a:off x="6203024" y="4200009"/>
            <a:ext cx="5015959" cy="2499001"/>
          </a:xfrm>
          <a:prstGeom prst="rect">
            <a:avLst/>
          </a:prstGeom>
        </p:spPr>
      </p:pic>
      <p:sp>
        <p:nvSpPr>
          <p:cNvPr id="11" name="Rectángulo: esquinas redondeadas 10"/>
          <p:cNvSpPr/>
          <p:nvPr/>
        </p:nvSpPr>
        <p:spPr>
          <a:xfrm>
            <a:off x="7693270" y="194786"/>
            <a:ext cx="3437792" cy="71483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b="1" dirty="0"/>
              <a:t>CONSTRUCCIÓN DEL PROTOTIPO A ESCALA</a:t>
            </a:r>
            <a:endParaRPr lang="es-EC" b="1" dirty="0"/>
          </a:p>
        </p:txBody>
      </p:sp>
      <p:sp>
        <p:nvSpPr>
          <p:cNvPr id="12" name="CuadroTexto 11"/>
          <p:cNvSpPr txBox="1"/>
          <p:nvPr/>
        </p:nvSpPr>
        <p:spPr>
          <a:xfrm>
            <a:off x="4191558" y="346429"/>
            <a:ext cx="2766645"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dirty="0"/>
              <a:t>Pruebas de funcionamiento</a:t>
            </a:r>
            <a:endParaRPr lang="es-EC" dirty="0"/>
          </a:p>
        </p:txBody>
      </p:sp>
      <mc:AlternateContent xmlns:mc="http://schemas.openxmlformats.org/markup-compatibility/2006" xmlns:a14="http://schemas.microsoft.com/office/drawing/2010/main">
        <mc:Choice Requires="a14">
          <p:sp>
            <p:nvSpPr>
              <p:cNvPr id="17" name="CuadroTexto 16"/>
              <p:cNvSpPr txBox="1"/>
              <p:nvPr/>
            </p:nvSpPr>
            <p:spPr>
              <a:xfrm>
                <a:off x="464392" y="1122760"/>
                <a:ext cx="2920646" cy="1323439"/>
              </a:xfrm>
              <a:prstGeom prst="rect">
                <a:avLst/>
              </a:prstGeom>
              <a:noFill/>
            </p:spPr>
            <p:txBody>
              <a:bodyPr wrap="square" rtlCol="0">
                <a:spAutoFit/>
              </a:bodyPr>
              <a:lstStyle/>
              <a:p>
                <a:pPr lvl="0"/>
                <a:r>
                  <a:rPr lang="es-MX" sz="1600" dirty="0"/>
                  <a:t>Voltaje: </a:t>
                </a:r>
                <a14:m>
                  <m:oMath xmlns:m="http://schemas.openxmlformats.org/officeDocument/2006/math">
                    <m:r>
                      <a:rPr lang="es-MX" sz="1600" i="1">
                        <a:latin typeface="Cambria Math" panose="02040503050406030204" pitchFamily="18" charset="0"/>
                      </a:rPr>
                      <m:t>3 </m:t>
                    </m:r>
                    <m:r>
                      <a:rPr lang="es-MX" sz="1600" i="1">
                        <a:latin typeface="Cambria Math" panose="02040503050406030204" pitchFamily="18" charset="0"/>
                      </a:rPr>
                      <m:t>𝑉</m:t>
                    </m:r>
                  </m:oMath>
                </a14:m>
                <a:endParaRPr lang="es-EC" sz="1600" dirty="0"/>
              </a:p>
              <a:p>
                <a:pPr lvl="0"/>
                <a:r>
                  <a:rPr lang="es-MX" sz="1600" dirty="0"/>
                  <a:t>Longitud de manivela: </a:t>
                </a:r>
                <a14:m>
                  <m:oMath xmlns:m="http://schemas.openxmlformats.org/officeDocument/2006/math">
                    <m:r>
                      <a:rPr lang="es-MX" sz="1600" i="1">
                        <a:latin typeface="Cambria Math" panose="02040503050406030204" pitchFamily="18" charset="0"/>
                      </a:rPr>
                      <m:t>3 </m:t>
                    </m:r>
                    <m:r>
                      <a:rPr lang="es-MX" sz="1600" i="1">
                        <a:latin typeface="Cambria Math" panose="02040503050406030204" pitchFamily="18" charset="0"/>
                      </a:rPr>
                      <m:t>𝑐𝑚</m:t>
                    </m:r>
                  </m:oMath>
                </a14:m>
                <a:r>
                  <a:rPr lang="es-MX" sz="1600" dirty="0"/>
                  <a:t> </a:t>
                </a:r>
                <a:endParaRPr lang="es-EC" sz="1600" dirty="0"/>
              </a:p>
              <a:p>
                <a:pPr lvl="0"/>
                <a:r>
                  <a:rPr lang="es-MX" sz="1600" dirty="0"/>
                  <a:t>Desplazamiento total lineal de la corredera:</a:t>
                </a:r>
                <a14:m>
                  <m:oMath xmlns:m="http://schemas.openxmlformats.org/officeDocument/2006/math">
                    <m:r>
                      <a:rPr lang="es-MX" sz="1600" i="1">
                        <a:latin typeface="Cambria Math" panose="02040503050406030204" pitchFamily="18" charset="0"/>
                      </a:rPr>
                      <m:t> 6 </m:t>
                    </m:r>
                    <m:r>
                      <a:rPr lang="es-MX" sz="1600" i="1">
                        <a:latin typeface="Cambria Math" panose="02040503050406030204" pitchFamily="18" charset="0"/>
                      </a:rPr>
                      <m:t>𝑐𝑚</m:t>
                    </m:r>
                  </m:oMath>
                </a14:m>
                <a:endParaRPr lang="es-EC" sz="1600" dirty="0"/>
              </a:p>
              <a:p>
                <a:pPr lvl="0"/>
                <a:r>
                  <a:rPr lang="es-MX" sz="1600" dirty="0"/>
                  <a:t>Tiempo de prueba: </a:t>
                </a:r>
                <a14:m>
                  <m:oMath xmlns:m="http://schemas.openxmlformats.org/officeDocument/2006/math">
                    <m:r>
                      <a:rPr lang="es-MX" sz="1600" i="1">
                        <a:latin typeface="Cambria Math" panose="02040503050406030204" pitchFamily="18" charset="0"/>
                      </a:rPr>
                      <m:t>10 </m:t>
                    </m:r>
                    <m:r>
                      <a:rPr lang="es-MX" sz="1600" i="1">
                        <a:latin typeface="Cambria Math" panose="02040503050406030204" pitchFamily="18" charset="0"/>
                      </a:rPr>
                      <m:t>𝑠</m:t>
                    </m:r>
                  </m:oMath>
                </a14:m>
                <a:endParaRPr lang="es-EC" sz="1600" dirty="0"/>
              </a:p>
            </p:txBody>
          </p:sp>
        </mc:Choice>
        <mc:Fallback xmlns="">
          <p:sp>
            <p:nvSpPr>
              <p:cNvPr id="17" name="CuadroTexto 16"/>
              <p:cNvSpPr txBox="1">
                <a:spLocks noRot="1" noChangeAspect="1" noMove="1" noResize="1" noEditPoints="1" noAdjustHandles="1" noChangeArrowheads="1" noChangeShapeType="1" noTextEdit="1"/>
              </p:cNvSpPr>
              <p:nvPr/>
            </p:nvSpPr>
            <p:spPr>
              <a:xfrm>
                <a:off x="464392" y="1122760"/>
                <a:ext cx="2920646" cy="1323439"/>
              </a:xfrm>
              <a:prstGeom prst="rect">
                <a:avLst/>
              </a:prstGeom>
              <a:blipFill>
                <a:blip r:embed="rId7"/>
                <a:stretch>
                  <a:fillRect l="-1044" t="-1382" b="-5069"/>
                </a:stretch>
              </a:blipFill>
            </p:spPr>
            <p:txBody>
              <a:bodyPr/>
              <a:lstStyle/>
              <a:p>
                <a:r>
                  <a:rPr lang="es-EC">
                    <a:noFill/>
                  </a:rPr>
                  <a:t> </a:t>
                </a:r>
              </a:p>
            </p:txBody>
          </p:sp>
        </mc:Fallback>
      </mc:AlternateContent>
      <p:sp>
        <p:nvSpPr>
          <p:cNvPr id="18" name="CuadroTexto 17"/>
          <p:cNvSpPr txBox="1"/>
          <p:nvPr/>
        </p:nvSpPr>
        <p:spPr>
          <a:xfrm>
            <a:off x="4468081" y="1241816"/>
            <a:ext cx="110679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dirty="0"/>
              <a:t>NODO 3</a:t>
            </a:r>
            <a:endParaRPr lang="es-EC" dirty="0"/>
          </a:p>
        </p:txBody>
      </p:sp>
    </p:spTree>
    <p:extLst>
      <p:ext uri="{BB962C8B-B14F-4D97-AF65-F5344CB8AC3E}">
        <p14:creationId xmlns:p14="http://schemas.microsoft.com/office/powerpoint/2010/main" val="985903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617785" y="2039815"/>
            <a:ext cx="9530859" cy="3970318"/>
          </a:xfrm>
          <a:prstGeom prst="rect">
            <a:avLst/>
          </a:prstGeom>
          <a:noFill/>
        </p:spPr>
        <p:txBody>
          <a:bodyPr wrap="square" rtlCol="0">
            <a:spAutoFit/>
          </a:bodyPr>
          <a:lstStyle/>
          <a:p>
            <a:pPr marL="285750" indent="-285750" algn="just">
              <a:buFont typeface="Wingdings" panose="05000000000000000000" pitchFamily="2" charset="2"/>
              <a:buChar char="q"/>
            </a:pPr>
            <a:r>
              <a:rPr lang="es-MX" dirty="0"/>
              <a:t>Se puede determinar claramente que el amortiguador viscoso brinda un aporte considerable a la estructura del pórtico, ayudando con la absorción y atenuación (100% en vibración libre y un 25% en vibración forzada) de las vibraciones excedentes que se generan producto de la naturaleza de las cargas de tipo dinámico, lo cual se ve reflejado en el análisis realizado a las soluciones de las variables inmersas en el movimiento, que se pueden obtener en cada nodo gracias a la aplicación de los elementos finitos.</a:t>
            </a:r>
          </a:p>
          <a:p>
            <a:pPr marL="285750" indent="-285750" algn="just">
              <a:buFont typeface="Wingdings" panose="05000000000000000000" pitchFamily="2" charset="2"/>
              <a:buChar char="q"/>
            </a:pPr>
            <a:endParaRPr lang="es-MX" dirty="0"/>
          </a:p>
          <a:p>
            <a:pPr marL="285750" indent="-285750" algn="just">
              <a:buFont typeface="Wingdings" panose="05000000000000000000" pitchFamily="2" charset="2"/>
              <a:buChar char="q"/>
            </a:pPr>
            <a:endParaRPr lang="es-MX" dirty="0"/>
          </a:p>
          <a:p>
            <a:pPr marL="285750" indent="-285750" algn="just">
              <a:buFont typeface="Wingdings" panose="05000000000000000000" pitchFamily="2" charset="2"/>
              <a:buChar char="q"/>
            </a:pPr>
            <a:r>
              <a:rPr lang="es-MX" dirty="0"/>
              <a:t>Al realizar la validación de la modelación matemática mediante la simulación por el software de elementos finitos, se determinó que existe una proximidad del 99.3% en las soluciones obtenidas por ambos métodos, lo que quiere decir que es loable el procedimiento propuesto y desarrollado con la aplicación de los elementos finitos.</a:t>
            </a:r>
            <a:endParaRPr lang="es-EC" dirty="0"/>
          </a:p>
          <a:p>
            <a:endParaRPr lang="es-EC" dirty="0"/>
          </a:p>
        </p:txBody>
      </p:sp>
      <p:sp>
        <p:nvSpPr>
          <p:cNvPr id="5" name="Rectángulo: esquinas redondeadas 4"/>
          <p:cNvSpPr/>
          <p:nvPr/>
        </p:nvSpPr>
        <p:spPr>
          <a:xfrm>
            <a:off x="4747847" y="906963"/>
            <a:ext cx="3437792" cy="7148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b="1" dirty="0"/>
              <a:t>CONCLUSIONES</a:t>
            </a:r>
            <a:endParaRPr lang="es-EC" b="1" dirty="0"/>
          </a:p>
        </p:txBody>
      </p:sp>
    </p:spTree>
    <p:extLst>
      <p:ext uri="{BB962C8B-B14F-4D97-AF65-F5344CB8AC3E}">
        <p14:creationId xmlns:p14="http://schemas.microsoft.com/office/powerpoint/2010/main" val="1095790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573823" y="1969476"/>
            <a:ext cx="9529368" cy="4524315"/>
          </a:xfrm>
          <a:prstGeom prst="rect">
            <a:avLst/>
          </a:prstGeom>
          <a:noFill/>
        </p:spPr>
        <p:txBody>
          <a:bodyPr wrap="square" rtlCol="0">
            <a:spAutoFit/>
          </a:bodyPr>
          <a:lstStyle/>
          <a:p>
            <a:pPr marL="285750" indent="-285750" algn="just">
              <a:buFont typeface="Wingdings" panose="05000000000000000000" pitchFamily="2" charset="2"/>
              <a:buChar char="q"/>
            </a:pPr>
            <a:r>
              <a:rPr lang="es-MX" dirty="0"/>
              <a:t>La configuración en la que se ubica el amortiguador dentro de una estructura es otra parte fundamental en el análisis estructural, la cual depende de la aplicación que se requiera en cuanto al sentido en el que se pretende brindar la atenuación de vibraciones. Entonces en base a estos dos parámetros se selecciona el amortiguador que posea las características y propiedades que se ajusten a los requerimientos.</a:t>
            </a:r>
          </a:p>
          <a:p>
            <a:pPr marL="285750" indent="-285750" algn="just">
              <a:buFont typeface="Wingdings" panose="05000000000000000000" pitchFamily="2" charset="2"/>
              <a:buChar char="q"/>
            </a:pPr>
            <a:endParaRPr lang="es-MX" dirty="0"/>
          </a:p>
          <a:p>
            <a:pPr marL="285750" indent="-285750" algn="just">
              <a:buFont typeface="Wingdings" panose="05000000000000000000" pitchFamily="2" charset="2"/>
              <a:buChar char="q"/>
            </a:pPr>
            <a:endParaRPr lang="es-MX" dirty="0"/>
          </a:p>
          <a:p>
            <a:pPr marL="285750" indent="-285750" algn="just">
              <a:buFont typeface="Wingdings" panose="05000000000000000000" pitchFamily="2" charset="2"/>
              <a:buChar char="q"/>
            </a:pPr>
            <a:r>
              <a:rPr lang="es-MX" dirty="0"/>
              <a:t>En los resultados obtenidos en el prototipo a escala, se puede verificar cómo se comportan los dos tipos de estructuras bajo la influencia de cargas dinámicas de tipo telúrica generadas por la mesa, donde se representa la idea de lo que sucede cuando existe este tipo de fenómenos en la naturaleza y como empiezan a fallar las construcciones, por lo tanto, se buscan métodos alternativos con los que se minimicen estos riesgos, como es el uso de atenuadores sísmicos; esto se verifica al observar el trabajo hecho por el amortiguador, plasmado en las gráficas resultantes de las pruebas de funcionamiento, donde se logró disminuir aproximadamente en un 45% la influencia de las vibraciones sobre el pórtico, evitando una posible falla.</a:t>
            </a:r>
            <a:endParaRPr lang="es-EC" dirty="0"/>
          </a:p>
        </p:txBody>
      </p:sp>
      <p:sp>
        <p:nvSpPr>
          <p:cNvPr id="5" name="Rectángulo: esquinas redondeadas 4"/>
          <p:cNvSpPr/>
          <p:nvPr/>
        </p:nvSpPr>
        <p:spPr>
          <a:xfrm>
            <a:off x="4747847" y="906963"/>
            <a:ext cx="3437792" cy="7148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b="1" dirty="0"/>
              <a:t>CONCLUSIONES</a:t>
            </a:r>
            <a:endParaRPr lang="es-EC" b="1" dirty="0"/>
          </a:p>
        </p:txBody>
      </p:sp>
    </p:spTree>
    <p:extLst>
      <p:ext uri="{BB962C8B-B14F-4D97-AF65-F5344CB8AC3E}">
        <p14:creationId xmlns:p14="http://schemas.microsoft.com/office/powerpoint/2010/main" val="13556313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424355" y="1960684"/>
            <a:ext cx="9697916" cy="4524315"/>
          </a:xfrm>
          <a:prstGeom prst="rect">
            <a:avLst/>
          </a:prstGeom>
          <a:noFill/>
        </p:spPr>
        <p:txBody>
          <a:bodyPr wrap="square" rtlCol="0">
            <a:spAutoFit/>
          </a:bodyPr>
          <a:lstStyle/>
          <a:p>
            <a:pPr marL="285750" indent="-285750" algn="just">
              <a:buFont typeface="Courier New" panose="02070309020205020404" pitchFamily="49" charset="0"/>
              <a:buChar char="o"/>
            </a:pPr>
            <a:r>
              <a:rPr lang="es-MX" dirty="0"/>
              <a:t>Cuando se trabaja con software de simulación es recomendable conocer los principios sobre el uso de las herramientas que presenta, y los tipos de análisis que se pueden realizar, ya que son de gran aporte si se los utiliza de manera correcta a la vez que se asegura una obtención de resultados verídicos.</a:t>
            </a:r>
            <a:endParaRPr lang="es-EC" dirty="0"/>
          </a:p>
          <a:p>
            <a:pPr marL="285750" indent="-285750" algn="just">
              <a:buFont typeface="Courier New" panose="02070309020205020404" pitchFamily="49" charset="0"/>
              <a:buChar char="o"/>
            </a:pPr>
            <a:endParaRPr lang="es-MX" dirty="0"/>
          </a:p>
          <a:p>
            <a:pPr marL="285750" indent="-285750" algn="just">
              <a:buFont typeface="Courier New" panose="02070309020205020404" pitchFamily="49" charset="0"/>
              <a:buChar char="o"/>
            </a:pPr>
            <a:r>
              <a:rPr lang="es-MX" dirty="0"/>
              <a:t>Al trabajar en la implementación de un sistema de atenuación de vibraciones, es importante elegir correctamente el tipo de aislador a utilizar, ya que hoy en día en el mercado existe una gran variedad de dispositivos creados para cada tipo de necesidad, por lo que es responsabilidad del diseñador analizar previamente todos los requerimientos y condiciones de trabajo.</a:t>
            </a:r>
          </a:p>
          <a:p>
            <a:pPr marL="285750" indent="-285750" algn="just">
              <a:buFont typeface="Courier New" panose="02070309020205020404" pitchFamily="49" charset="0"/>
              <a:buChar char="o"/>
            </a:pPr>
            <a:endParaRPr lang="es-MX" dirty="0"/>
          </a:p>
          <a:p>
            <a:pPr marL="285750" indent="-285750" algn="just">
              <a:buFont typeface="Courier New" panose="02070309020205020404" pitchFamily="49" charset="0"/>
              <a:buChar char="o"/>
            </a:pPr>
            <a:r>
              <a:rPr lang="es-MX" dirty="0"/>
              <a:t>Se recomienda familiarizarse con el funcionamiento de todo el equipo que comprende el prototipo a escala, para que, al momento de realizar las pruebas o ensayos, se lo haga de manera correcta, teniendo claro la forma de utilizar cada uno de sus elementos. También es importante conocer todas las piezas y partes que conforman el conjunto, para brindarles el mantenimiento necesario y oportuno, a fin de alargar su vida útil.</a:t>
            </a:r>
            <a:endParaRPr lang="es-EC" dirty="0"/>
          </a:p>
        </p:txBody>
      </p:sp>
      <p:sp>
        <p:nvSpPr>
          <p:cNvPr id="5" name="Rectángulo: esquinas redondeadas 4"/>
          <p:cNvSpPr/>
          <p:nvPr/>
        </p:nvSpPr>
        <p:spPr>
          <a:xfrm>
            <a:off x="4747847" y="906963"/>
            <a:ext cx="3437792" cy="71483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MX" b="1" dirty="0"/>
              <a:t>RECOMENDACIONES</a:t>
            </a:r>
            <a:endParaRPr lang="es-EC" b="1" dirty="0"/>
          </a:p>
        </p:txBody>
      </p:sp>
    </p:spTree>
    <p:extLst>
      <p:ext uri="{BB962C8B-B14F-4D97-AF65-F5344CB8AC3E}">
        <p14:creationId xmlns:p14="http://schemas.microsoft.com/office/powerpoint/2010/main" val="2575698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134207" y="2579786"/>
            <a:ext cx="9275885" cy="2862322"/>
          </a:xfrm>
          <a:prstGeom prst="rect">
            <a:avLst/>
          </a:prstGeom>
          <a:noFill/>
        </p:spPr>
        <p:txBody>
          <a:bodyPr wrap="square" rtlCol="0">
            <a:spAutoFit/>
          </a:bodyPr>
          <a:lstStyle/>
          <a:p>
            <a:pPr marL="285750" lvl="0" indent="-285750" algn="just">
              <a:buFont typeface="Wingdings" panose="05000000000000000000" pitchFamily="2" charset="2"/>
              <a:buChar char="§"/>
            </a:pPr>
            <a:r>
              <a:rPr lang="es-MX" dirty="0"/>
              <a:t>Analizar y comparar, el comportamiento de los pórticos </a:t>
            </a:r>
            <a:r>
              <a:rPr lang="es-ES_tradnl" dirty="0"/>
              <a:t>amortiguado y no amortiguado </a:t>
            </a:r>
            <a:r>
              <a:rPr lang="es-MX" dirty="0"/>
              <a:t>a partir de los resultados obtenidos en la modelación por elementos finitos.</a:t>
            </a:r>
            <a:endParaRPr lang="es-EC" dirty="0"/>
          </a:p>
          <a:p>
            <a:pPr lvl="0" algn="just"/>
            <a:endParaRPr lang="es-MX" dirty="0"/>
          </a:p>
          <a:p>
            <a:pPr marL="285750" lvl="0" indent="-285750" algn="just">
              <a:buFont typeface="Wingdings" panose="05000000000000000000" pitchFamily="2" charset="2"/>
              <a:buChar char="§"/>
            </a:pPr>
            <a:r>
              <a:rPr lang="es-MX" dirty="0"/>
              <a:t>Establecer la proximidad de los resultados obtenidos en la modelación matemática, a los otorgados por una simulación del sistema en software de elementos finitos.</a:t>
            </a:r>
            <a:endParaRPr lang="es-EC" dirty="0"/>
          </a:p>
          <a:p>
            <a:pPr lvl="0" algn="just"/>
            <a:endParaRPr lang="es-MX" dirty="0"/>
          </a:p>
          <a:p>
            <a:pPr marL="285750" lvl="0" indent="-285750" algn="just">
              <a:buFont typeface="Wingdings" panose="05000000000000000000" pitchFamily="2" charset="2"/>
              <a:buChar char="§"/>
            </a:pPr>
            <a:r>
              <a:rPr lang="es-MX" dirty="0"/>
              <a:t>Construir un prototipo a escala que muestre el comportamiento de los pórticos con y sin amortiguamiento, además </a:t>
            </a:r>
            <a:r>
              <a:rPr lang="es-ES_tradnl" dirty="0"/>
              <a:t>del aporte que le brinda a la estructura la inclusión del elemento amortiguador.</a:t>
            </a:r>
            <a:endParaRPr lang="es-EC" dirty="0"/>
          </a:p>
        </p:txBody>
      </p:sp>
      <p:sp>
        <p:nvSpPr>
          <p:cNvPr id="5" name="CuadroTexto 4"/>
          <p:cNvSpPr txBox="1"/>
          <p:nvPr/>
        </p:nvSpPr>
        <p:spPr>
          <a:xfrm>
            <a:off x="839664" y="1891753"/>
            <a:ext cx="4651131"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dirty="0"/>
              <a:t>OBJETIVOS ESPECÍFICOS</a:t>
            </a:r>
          </a:p>
        </p:txBody>
      </p:sp>
      <p:sp>
        <p:nvSpPr>
          <p:cNvPr id="6" name="Rectángulo: esquinas redondeadas 5"/>
          <p:cNvSpPr/>
          <p:nvPr/>
        </p:nvSpPr>
        <p:spPr>
          <a:xfrm>
            <a:off x="7728439" y="232167"/>
            <a:ext cx="3279530" cy="56270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C" b="1" dirty="0"/>
              <a:t>OBJETIVOS</a:t>
            </a:r>
          </a:p>
        </p:txBody>
      </p:sp>
    </p:spTree>
    <p:extLst>
      <p:ext uri="{BB962C8B-B14F-4D97-AF65-F5344CB8AC3E}">
        <p14:creationId xmlns:p14="http://schemas.microsoft.com/office/powerpoint/2010/main" val="963750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esquinas diagonales cortadas 4"/>
          <p:cNvSpPr/>
          <p:nvPr/>
        </p:nvSpPr>
        <p:spPr>
          <a:xfrm>
            <a:off x="2039816" y="1149375"/>
            <a:ext cx="3947746" cy="580292"/>
          </a:xfrm>
          <a:prstGeom prst="snip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a:t>Estudio de las vibraciones</a:t>
            </a:r>
          </a:p>
        </p:txBody>
      </p:sp>
      <p:sp>
        <p:nvSpPr>
          <p:cNvPr id="6" name="Rectángulo: esquinas diagonales cortadas 5"/>
          <p:cNvSpPr/>
          <p:nvPr/>
        </p:nvSpPr>
        <p:spPr>
          <a:xfrm>
            <a:off x="2039816" y="6029502"/>
            <a:ext cx="3947746" cy="580292"/>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a:t>Fenómeno no deseado</a:t>
            </a:r>
          </a:p>
        </p:txBody>
      </p:sp>
      <p:pic>
        <p:nvPicPr>
          <p:cNvPr id="7" name="Imagen 6"/>
          <p:cNvPicPr/>
          <p:nvPr/>
        </p:nvPicPr>
        <p:blipFill rotWithShape="1">
          <a:blip r:embed="rId3"/>
          <a:srcRect b="11691"/>
          <a:stretch/>
        </p:blipFill>
        <p:spPr bwMode="auto">
          <a:xfrm>
            <a:off x="5656385" y="2118839"/>
            <a:ext cx="5624146" cy="3521491"/>
          </a:xfrm>
          <a:prstGeom prst="rect">
            <a:avLst/>
          </a:prstGeom>
          <a:noFill/>
          <a:ln>
            <a:noFill/>
          </a:ln>
          <a:extLst>
            <a:ext uri="{53640926-AAD7-44D8-BBD7-CCE9431645EC}">
              <a14:shadowObscured xmlns:a14="http://schemas.microsoft.com/office/drawing/2010/main"/>
            </a:ext>
          </a:extLst>
        </p:spPr>
      </p:pic>
      <p:sp>
        <p:nvSpPr>
          <p:cNvPr id="9" name="Rectángulo: esquinas diagonales cortadas 8"/>
          <p:cNvSpPr/>
          <p:nvPr/>
        </p:nvSpPr>
        <p:spPr>
          <a:xfrm>
            <a:off x="511176" y="3349617"/>
            <a:ext cx="3947746" cy="580292"/>
          </a:xfrm>
          <a:prstGeom prst="snip2Diag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a:t>Aplicaciones en múltiples campos</a:t>
            </a:r>
          </a:p>
        </p:txBody>
      </p:sp>
      <p:sp>
        <p:nvSpPr>
          <p:cNvPr id="3" name="CuadroTexto 2"/>
          <p:cNvSpPr txBox="1"/>
          <p:nvPr/>
        </p:nvSpPr>
        <p:spPr>
          <a:xfrm>
            <a:off x="6400798" y="5638627"/>
            <a:ext cx="4484077" cy="307777"/>
          </a:xfrm>
          <a:prstGeom prst="rect">
            <a:avLst/>
          </a:prstGeom>
          <a:noFill/>
        </p:spPr>
        <p:txBody>
          <a:bodyPr wrap="square" rtlCol="0">
            <a:spAutoFit/>
          </a:bodyPr>
          <a:lstStyle/>
          <a:p>
            <a:r>
              <a:rPr lang="es-MX" sz="1400" dirty="0"/>
              <a:t>Colapso del puente Tacoma </a:t>
            </a:r>
            <a:r>
              <a:rPr lang="es-MX" sz="1400" dirty="0" err="1"/>
              <a:t>Narrows</a:t>
            </a:r>
            <a:r>
              <a:rPr lang="es-MX" sz="1400" dirty="0"/>
              <a:t> (1940 EE.UU)</a:t>
            </a:r>
            <a:endParaRPr lang="es-EC" sz="1400" dirty="0"/>
          </a:p>
        </p:txBody>
      </p:sp>
      <p:pic>
        <p:nvPicPr>
          <p:cNvPr id="3074" name="Picture 2" descr="Resultado de imagen para vibracio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175" y="4063249"/>
            <a:ext cx="1827498" cy="169957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p:nvPr/>
        </p:nvPicPr>
        <p:blipFill rotWithShape="1">
          <a:blip r:embed="rId5"/>
          <a:srcRect l="1655" t="4012" r="2172" b="1959"/>
          <a:stretch/>
        </p:blipFill>
        <p:spPr bwMode="auto">
          <a:xfrm>
            <a:off x="2728438" y="1801761"/>
            <a:ext cx="2295162" cy="1362206"/>
          </a:xfrm>
          <a:prstGeom prst="rect">
            <a:avLst/>
          </a:prstGeom>
          <a:noFill/>
          <a:ln>
            <a:solidFill>
              <a:schemeClr val="tx1"/>
            </a:solidFill>
          </a:ln>
          <a:extLst>
            <a:ext uri="{53640926-AAD7-44D8-BBD7-CCE9431645EC}">
              <a14:shadowObscured xmlns:a14="http://schemas.microsoft.com/office/drawing/2010/main"/>
            </a:ext>
          </a:extLst>
        </p:spPr>
      </p:pic>
      <p:sp>
        <p:nvSpPr>
          <p:cNvPr id="13" name="Rectángulo: esquinas redondeadas 12"/>
          <p:cNvSpPr/>
          <p:nvPr/>
        </p:nvSpPr>
        <p:spPr>
          <a:xfrm>
            <a:off x="7728439" y="232167"/>
            <a:ext cx="3279530" cy="56270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C" b="1" dirty="0"/>
              <a:t>VIBRACIONES</a:t>
            </a:r>
          </a:p>
        </p:txBody>
      </p:sp>
    </p:spTree>
    <p:extLst>
      <p:ext uri="{BB962C8B-B14F-4D97-AF65-F5344CB8AC3E}">
        <p14:creationId xmlns:p14="http://schemas.microsoft.com/office/powerpoint/2010/main" val="1774722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5679831" y="1058585"/>
            <a:ext cx="5363307" cy="7771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a:t>Movimiento repetitivo que se da alrededor de una posición de equilibrio.</a:t>
            </a:r>
            <a:endParaRPr lang="es-EC" dirty="0"/>
          </a:p>
        </p:txBody>
      </p:sp>
      <p:pic>
        <p:nvPicPr>
          <p:cNvPr id="5" name="Imagen 4"/>
          <p:cNvPicPr/>
          <p:nvPr/>
        </p:nvPicPr>
        <p:blipFill rotWithShape="1">
          <a:blip r:embed="rId3"/>
          <a:srcRect b="13610"/>
          <a:stretch/>
        </p:blipFill>
        <p:spPr bwMode="auto">
          <a:xfrm>
            <a:off x="652388" y="3373315"/>
            <a:ext cx="4923693" cy="3115407"/>
          </a:xfrm>
          <a:prstGeom prst="rect">
            <a:avLst/>
          </a:prstGeom>
          <a:noFill/>
          <a:ln>
            <a:solidFill>
              <a:schemeClr val="tx1"/>
            </a:solidFill>
          </a:ln>
          <a:extLst>
            <a:ext uri="{53640926-AAD7-44D8-BBD7-CCE9431645EC}">
              <a14:shadowObscured xmlns:a14="http://schemas.microsoft.com/office/drawing/2010/main"/>
            </a:ext>
          </a:extLst>
        </p:spPr>
      </p:pic>
      <p:sp>
        <p:nvSpPr>
          <p:cNvPr id="6" name="Rectángulo: una sola esquina redondeada 5"/>
          <p:cNvSpPr/>
          <p:nvPr/>
        </p:nvSpPr>
        <p:spPr>
          <a:xfrm>
            <a:off x="550230" y="2312436"/>
            <a:ext cx="5134709" cy="729703"/>
          </a:xfrm>
          <a:prstGeom prst="round1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rtlCol="0" anchor="ctr"/>
          <a:lstStyle/>
          <a:p>
            <a:pPr algn="ctr"/>
            <a:r>
              <a:rPr lang="es-ES" dirty="0"/>
              <a:t>Teoría vibracional – Curvas de movimiento</a:t>
            </a:r>
            <a:endParaRPr lang="es-EC" dirty="0"/>
          </a:p>
        </p:txBody>
      </p:sp>
      <p:graphicFrame>
        <p:nvGraphicFramePr>
          <p:cNvPr id="8" name="Diagrama 7"/>
          <p:cNvGraphicFramePr/>
          <p:nvPr>
            <p:extLst>
              <p:ext uri="{D42A27DB-BD31-4B8C-83A1-F6EECF244321}">
                <p14:modId xmlns:p14="http://schemas.microsoft.com/office/powerpoint/2010/main" val="1425851791"/>
              </p:ext>
            </p:extLst>
          </p:nvPr>
        </p:nvGraphicFramePr>
        <p:xfrm>
          <a:off x="5679830" y="2312436"/>
          <a:ext cx="5934808" cy="36374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AlternateContent xmlns:mc="http://schemas.openxmlformats.org/markup-compatibility/2006" xmlns:a14="http://schemas.microsoft.com/office/drawing/2010/main">
        <mc:Choice Requires="a14">
          <p:sp>
            <p:nvSpPr>
              <p:cNvPr id="9" name="Rectángulo 8"/>
              <p:cNvSpPr/>
              <p:nvPr/>
            </p:nvSpPr>
            <p:spPr>
              <a:xfrm>
                <a:off x="6592658" y="4260032"/>
                <a:ext cx="15564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𝑚</m:t>
                      </m:r>
                      <m:acc>
                        <m:accPr>
                          <m:chr m:val="̈"/>
                          <m:ctrlPr>
                            <a:rPr lang="es-EC" i="1">
                              <a:latin typeface="Cambria Math" panose="02040503050406030204" pitchFamily="18" charset="0"/>
                            </a:rPr>
                          </m:ctrlPr>
                        </m:accPr>
                        <m:e>
                          <m:r>
                            <a:rPr lang="es-EC" i="1">
                              <a:latin typeface="Cambria Math" panose="02040503050406030204" pitchFamily="18" charset="0"/>
                            </a:rPr>
                            <m:t>𝑢</m:t>
                          </m:r>
                        </m:e>
                      </m:acc>
                      <m:r>
                        <a:rPr lang="es-EC" i="0">
                          <a:latin typeface="Cambria Math" panose="02040503050406030204" pitchFamily="18" charset="0"/>
                        </a:rPr>
                        <m:t>+</m:t>
                      </m:r>
                      <m:r>
                        <a:rPr lang="es-EC" i="1">
                          <a:latin typeface="Cambria Math" panose="02040503050406030204" pitchFamily="18" charset="0"/>
                        </a:rPr>
                        <m:t>𝑘𝑢</m:t>
                      </m:r>
                      <m:r>
                        <a:rPr lang="es-EC" i="0">
                          <a:latin typeface="Cambria Math" panose="02040503050406030204" pitchFamily="18" charset="0"/>
                        </a:rPr>
                        <m:t>=0</m:t>
                      </m:r>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6592658" y="4260032"/>
                <a:ext cx="1556452" cy="369332"/>
              </a:xfrm>
              <a:prstGeom prst="rect">
                <a:avLst/>
              </a:prstGeom>
              <a:blipFill>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6394119" y="5476366"/>
                <a:ext cx="208416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𝑚</m:t>
                      </m:r>
                      <m:acc>
                        <m:accPr>
                          <m:chr m:val="̈"/>
                          <m:ctrlPr>
                            <a:rPr lang="es-EC" i="1">
                              <a:latin typeface="Cambria Math" panose="02040503050406030204" pitchFamily="18" charset="0"/>
                            </a:rPr>
                          </m:ctrlPr>
                        </m:accPr>
                        <m:e>
                          <m:r>
                            <a:rPr lang="es-EC" i="1">
                              <a:latin typeface="Cambria Math" panose="02040503050406030204" pitchFamily="18" charset="0"/>
                            </a:rPr>
                            <m:t>𝑢</m:t>
                          </m:r>
                        </m:e>
                      </m:acc>
                      <m:r>
                        <a:rPr lang="es-EC" i="0">
                          <a:latin typeface="Cambria Math" panose="02040503050406030204" pitchFamily="18" charset="0"/>
                        </a:rPr>
                        <m:t>+</m:t>
                      </m:r>
                      <m:r>
                        <a:rPr lang="es-EC" i="1">
                          <a:latin typeface="Cambria Math" panose="02040503050406030204" pitchFamily="18" charset="0"/>
                        </a:rPr>
                        <m:t>𝑐</m:t>
                      </m:r>
                      <m:acc>
                        <m:accPr>
                          <m:chr m:val="̇"/>
                          <m:ctrlPr>
                            <a:rPr lang="es-EC" i="1">
                              <a:latin typeface="Cambria Math" panose="02040503050406030204" pitchFamily="18" charset="0"/>
                            </a:rPr>
                          </m:ctrlPr>
                        </m:accPr>
                        <m:e>
                          <m:r>
                            <a:rPr lang="es-EC" i="1">
                              <a:latin typeface="Cambria Math" panose="02040503050406030204" pitchFamily="18" charset="0"/>
                            </a:rPr>
                            <m:t>𝑢</m:t>
                          </m:r>
                        </m:e>
                      </m:acc>
                      <m:r>
                        <a:rPr lang="es-EC" i="0">
                          <a:latin typeface="Cambria Math" panose="02040503050406030204" pitchFamily="18" charset="0"/>
                        </a:rPr>
                        <m:t>+</m:t>
                      </m:r>
                      <m:r>
                        <a:rPr lang="es-EC" i="1">
                          <a:latin typeface="Cambria Math" panose="02040503050406030204" pitchFamily="18" charset="0"/>
                        </a:rPr>
                        <m:t>𝑘𝑢</m:t>
                      </m:r>
                      <m:r>
                        <a:rPr lang="es-EC" i="0">
                          <a:latin typeface="Cambria Math" panose="02040503050406030204" pitchFamily="18" charset="0"/>
                        </a:rPr>
                        <m:t>=0</m:t>
                      </m:r>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6394119" y="5476366"/>
                <a:ext cx="2084160" cy="369332"/>
              </a:xfrm>
              <a:prstGeom prst="rect">
                <a:avLst/>
              </a:prstGeom>
              <a:blipFill>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9192568" y="4260032"/>
                <a:ext cx="185057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EC" i="1">
                              <a:latin typeface="Cambria Math" panose="02040503050406030204" pitchFamily="18" charset="0"/>
                            </a:rPr>
                          </m:ctrlPr>
                        </m:dPr>
                        <m:e>
                          <m:r>
                            <a:rPr lang="es-EC" i="1">
                              <a:latin typeface="Cambria Math" panose="02040503050406030204" pitchFamily="18" charset="0"/>
                            </a:rPr>
                            <m:t>𝑚</m:t>
                          </m:r>
                          <m:acc>
                            <m:accPr>
                              <m:chr m:val="̈"/>
                              <m:ctrlPr>
                                <a:rPr lang="es-EC" i="1">
                                  <a:latin typeface="Cambria Math" panose="02040503050406030204" pitchFamily="18" charset="0"/>
                                </a:rPr>
                              </m:ctrlPr>
                            </m:accPr>
                            <m:e>
                              <m:r>
                                <a:rPr lang="es-EC" i="1">
                                  <a:latin typeface="Cambria Math" panose="02040503050406030204" pitchFamily="18" charset="0"/>
                                </a:rPr>
                                <m:t>𝑢</m:t>
                              </m:r>
                            </m:e>
                          </m:acc>
                          <m:r>
                            <a:rPr lang="es-EC" i="0">
                              <a:latin typeface="Cambria Math" panose="02040503050406030204" pitchFamily="18" charset="0"/>
                            </a:rPr>
                            <m:t>+</m:t>
                          </m:r>
                          <m:r>
                            <a:rPr lang="es-EC" i="1">
                              <a:latin typeface="Cambria Math" panose="02040503050406030204" pitchFamily="18" charset="0"/>
                            </a:rPr>
                            <m:t>𝑘𝑢</m:t>
                          </m:r>
                          <m:r>
                            <a:rPr lang="es-EC" i="0">
                              <a:latin typeface="Cambria Math" panose="02040503050406030204" pitchFamily="18" charset="0"/>
                            </a:rPr>
                            <m:t>=</m:t>
                          </m:r>
                          <m:r>
                            <a:rPr lang="es-EC" i="1">
                              <a:latin typeface="Cambria Math" panose="02040503050406030204" pitchFamily="18" charset="0"/>
                            </a:rPr>
                            <m:t>𝑓</m:t>
                          </m:r>
                          <m:r>
                            <a:rPr lang="es-EC" i="0">
                              <a:latin typeface="Cambria Math" panose="02040503050406030204" pitchFamily="18" charset="0"/>
                            </a:rPr>
                            <m:t>(</m:t>
                          </m:r>
                          <m:r>
                            <a:rPr lang="es-EC" i="1">
                              <a:latin typeface="Cambria Math" panose="02040503050406030204" pitchFamily="18" charset="0"/>
                            </a:rPr>
                            <m:t>𝑡</m:t>
                          </m:r>
                        </m:e>
                      </m:d>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9192568" y="4260032"/>
                <a:ext cx="1850570" cy="369332"/>
              </a:xfrm>
              <a:prstGeom prst="rect">
                <a:avLst/>
              </a:prstGeom>
              <a:blipFill>
                <a:blip r:embed="rId11"/>
                <a:stretch>
                  <a:fillRect t="-118333" r="-26645" b="-19166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8995283" y="5476366"/>
                <a:ext cx="237828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EC" i="1">
                              <a:latin typeface="Cambria Math" panose="02040503050406030204" pitchFamily="18" charset="0"/>
                            </a:rPr>
                          </m:ctrlPr>
                        </m:dPr>
                        <m:e>
                          <m:r>
                            <a:rPr lang="es-EC" i="1">
                              <a:latin typeface="Cambria Math" panose="02040503050406030204" pitchFamily="18" charset="0"/>
                            </a:rPr>
                            <m:t>𝑚</m:t>
                          </m:r>
                          <m:acc>
                            <m:accPr>
                              <m:chr m:val="̈"/>
                              <m:ctrlPr>
                                <a:rPr lang="es-EC" i="1">
                                  <a:latin typeface="Cambria Math" panose="02040503050406030204" pitchFamily="18" charset="0"/>
                                </a:rPr>
                              </m:ctrlPr>
                            </m:accPr>
                            <m:e>
                              <m:r>
                                <a:rPr lang="es-EC" i="1">
                                  <a:latin typeface="Cambria Math" panose="02040503050406030204" pitchFamily="18" charset="0"/>
                                </a:rPr>
                                <m:t>𝑢</m:t>
                              </m:r>
                            </m:e>
                          </m:acc>
                          <m:r>
                            <a:rPr lang="es-EC" i="0">
                              <a:latin typeface="Cambria Math" panose="02040503050406030204" pitchFamily="18" charset="0"/>
                            </a:rPr>
                            <m:t>+</m:t>
                          </m:r>
                          <m:r>
                            <a:rPr lang="es-EC" i="1">
                              <a:latin typeface="Cambria Math" panose="02040503050406030204" pitchFamily="18" charset="0"/>
                            </a:rPr>
                            <m:t>𝑐</m:t>
                          </m:r>
                          <m:acc>
                            <m:accPr>
                              <m:chr m:val="̇"/>
                              <m:ctrlPr>
                                <a:rPr lang="es-EC" i="1">
                                  <a:latin typeface="Cambria Math" panose="02040503050406030204" pitchFamily="18" charset="0"/>
                                </a:rPr>
                              </m:ctrlPr>
                            </m:accPr>
                            <m:e>
                              <m:r>
                                <a:rPr lang="es-EC" i="1">
                                  <a:latin typeface="Cambria Math" panose="02040503050406030204" pitchFamily="18" charset="0"/>
                                </a:rPr>
                                <m:t>𝑢</m:t>
                              </m:r>
                            </m:e>
                          </m:acc>
                          <m:r>
                            <a:rPr lang="es-EC" i="0">
                              <a:latin typeface="Cambria Math" panose="02040503050406030204" pitchFamily="18" charset="0"/>
                            </a:rPr>
                            <m:t>+</m:t>
                          </m:r>
                          <m:r>
                            <a:rPr lang="es-EC" i="1">
                              <a:latin typeface="Cambria Math" panose="02040503050406030204" pitchFamily="18" charset="0"/>
                            </a:rPr>
                            <m:t>𝑘𝑢</m:t>
                          </m:r>
                          <m:r>
                            <a:rPr lang="es-EC" i="0">
                              <a:latin typeface="Cambria Math" panose="02040503050406030204" pitchFamily="18" charset="0"/>
                            </a:rPr>
                            <m:t>=</m:t>
                          </m:r>
                          <m:r>
                            <a:rPr lang="es-EC" i="1">
                              <a:latin typeface="Cambria Math" panose="02040503050406030204" pitchFamily="18" charset="0"/>
                            </a:rPr>
                            <m:t>𝑓</m:t>
                          </m:r>
                          <m:r>
                            <a:rPr lang="es-EC" i="0">
                              <a:latin typeface="Cambria Math" panose="02040503050406030204" pitchFamily="18" charset="0"/>
                            </a:rPr>
                            <m:t>(</m:t>
                          </m:r>
                          <m:r>
                            <a:rPr lang="es-EC" i="1">
                              <a:latin typeface="Cambria Math" panose="02040503050406030204" pitchFamily="18" charset="0"/>
                            </a:rPr>
                            <m:t>𝑡</m:t>
                          </m:r>
                        </m:e>
                      </m:d>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8995283" y="5476366"/>
                <a:ext cx="2378280" cy="369332"/>
              </a:xfrm>
              <a:prstGeom prst="rect">
                <a:avLst/>
              </a:prstGeom>
              <a:blipFill>
                <a:blip r:embed="rId12"/>
                <a:stretch>
                  <a:fillRect t="-116393" r="-20769" b="-186885"/>
                </a:stretch>
              </a:blipFill>
            </p:spPr>
            <p:txBody>
              <a:bodyPr/>
              <a:lstStyle/>
              <a:p>
                <a:r>
                  <a:rPr lang="es-EC">
                    <a:noFill/>
                  </a:rPr>
                  <a:t> </a:t>
                </a:r>
              </a:p>
            </p:txBody>
          </p:sp>
        </mc:Fallback>
      </mc:AlternateContent>
      <p:sp>
        <p:nvSpPr>
          <p:cNvPr id="13" name="Rectángulo: esquinas redondeadas 12"/>
          <p:cNvSpPr/>
          <p:nvPr/>
        </p:nvSpPr>
        <p:spPr>
          <a:xfrm>
            <a:off x="7728439" y="232167"/>
            <a:ext cx="3279530" cy="56270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C" b="1" dirty="0"/>
              <a:t>VIBRACIONES</a:t>
            </a:r>
          </a:p>
        </p:txBody>
      </p:sp>
    </p:spTree>
    <p:extLst>
      <p:ext uri="{BB962C8B-B14F-4D97-AF65-F5344CB8AC3E}">
        <p14:creationId xmlns:p14="http://schemas.microsoft.com/office/powerpoint/2010/main" val="1581462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Fuente: Wikipedia - cdvperu"/>
          <p:cNvPicPr/>
          <p:nvPr/>
        </p:nvPicPr>
        <p:blipFill>
          <a:blip r:embed="rId3" cstate="print"/>
          <a:srcRect/>
          <a:stretch>
            <a:fillRect/>
          </a:stretch>
        </p:blipFill>
        <p:spPr bwMode="auto">
          <a:xfrm>
            <a:off x="3646876" y="1500325"/>
            <a:ext cx="3182301" cy="1854353"/>
          </a:xfrm>
          <a:prstGeom prst="rect">
            <a:avLst/>
          </a:prstGeom>
          <a:noFill/>
          <a:ln w="9525">
            <a:noFill/>
            <a:miter lim="800000"/>
            <a:headEnd/>
            <a:tailEnd/>
          </a:ln>
        </p:spPr>
      </p:pic>
      <p:pic>
        <p:nvPicPr>
          <p:cNvPr id="6" name="Imagen 5" descr="Fuente: Wikipedia - Sirvechile"/>
          <p:cNvPicPr/>
          <p:nvPr/>
        </p:nvPicPr>
        <p:blipFill>
          <a:blip r:embed="rId4" cstate="print"/>
          <a:srcRect/>
          <a:stretch>
            <a:fillRect/>
          </a:stretch>
        </p:blipFill>
        <p:spPr bwMode="auto">
          <a:xfrm>
            <a:off x="464392" y="1500324"/>
            <a:ext cx="2993194" cy="1854353"/>
          </a:xfrm>
          <a:prstGeom prst="rect">
            <a:avLst/>
          </a:prstGeom>
          <a:noFill/>
          <a:ln w="9525">
            <a:noFill/>
            <a:miter lim="800000"/>
            <a:headEnd/>
            <a:tailEnd/>
          </a:ln>
        </p:spPr>
      </p:pic>
      <p:sp>
        <p:nvSpPr>
          <p:cNvPr id="3" name="Rectángulo 2"/>
          <p:cNvSpPr/>
          <p:nvPr/>
        </p:nvSpPr>
        <p:spPr>
          <a:xfrm>
            <a:off x="690501" y="3555382"/>
            <a:ext cx="2540976" cy="52753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C" sz="1600" dirty="0"/>
              <a:t>Sistemas de aislación</a:t>
            </a:r>
          </a:p>
        </p:txBody>
      </p:sp>
      <p:sp>
        <p:nvSpPr>
          <p:cNvPr id="7" name="Rectángulo 6"/>
          <p:cNvSpPr/>
          <p:nvPr/>
        </p:nvSpPr>
        <p:spPr>
          <a:xfrm>
            <a:off x="3946290" y="3476252"/>
            <a:ext cx="2583472" cy="6858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C" sz="1600" dirty="0"/>
              <a:t>Sistemas de control de vibraciones</a:t>
            </a:r>
          </a:p>
        </p:txBody>
      </p:sp>
      <p:sp>
        <p:nvSpPr>
          <p:cNvPr id="8" name="Rectángulo: esquinas redondeadas 7"/>
          <p:cNvSpPr/>
          <p:nvPr/>
        </p:nvSpPr>
        <p:spPr>
          <a:xfrm>
            <a:off x="7728439" y="232166"/>
            <a:ext cx="3279530" cy="84049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C" b="1" dirty="0"/>
              <a:t>SISTEMAS DE AMORTIGUAMIENTO EN ESTRUCTURAS</a:t>
            </a:r>
          </a:p>
        </p:txBody>
      </p:sp>
      <p:pic>
        <p:nvPicPr>
          <p:cNvPr id="10" name="Imagen 9"/>
          <p:cNvPicPr>
            <a:picLocks noChangeAspect="1"/>
          </p:cNvPicPr>
          <p:nvPr/>
        </p:nvPicPr>
        <p:blipFill>
          <a:blip r:embed="rId5"/>
          <a:stretch>
            <a:fillRect/>
          </a:stretch>
        </p:blipFill>
        <p:spPr>
          <a:xfrm>
            <a:off x="7018467" y="1899139"/>
            <a:ext cx="4223087" cy="2104652"/>
          </a:xfrm>
          <a:prstGeom prst="rect">
            <a:avLst/>
          </a:prstGeom>
        </p:spPr>
      </p:pic>
      <p:pic>
        <p:nvPicPr>
          <p:cNvPr id="11" name="Imagen 10" descr="http://www.scielo.org.co/img/revistas/eia/n6/n6a10fig10.gif"/>
          <p:cNvPicPr/>
          <p:nvPr/>
        </p:nvPicPr>
        <p:blipFill rotWithShape="1">
          <a:blip r:embed="rId6">
            <a:extLst>
              <a:ext uri="{28A0092B-C50C-407E-A947-70E740481C1C}">
                <a14:useLocalDpi xmlns:a14="http://schemas.microsoft.com/office/drawing/2010/main" val="0"/>
              </a:ext>
            </a:extLst>
          </a:blip>
          <a:srcRect b="12429"/>
          <a:stretch/>
        </p:blipFill>
        <p:spPr bwMode="auto">
          <a:xfrm>
            <a:off x="968389" y="4461187"/>
            <a:ext cx="2215399" cy="1781154"/>
          </a:xfrm>
          <a:prstGeom prst="rect">
            <a:avLst/>
          </a:prstGeom>
          <a:noFill/>
          <a:ln>
            <a:solidFill>
              <a:schemeClr val="tx1"/>
            </a:solidFill>
          </a:ln>
          <a:extLst>
            <a:ext uri="{53640926-AAD7-44D8-BBD7-CCE9431645EC}">
              <a14:shadowObscured xmlns:a14="http://schemas.microsoft.com/office/drawing/2010/main"/>
            </a:ext>
          </a:extLst>
        </p:spPr>
      </p:pic>
      <p:pic>
        <p:nvPicPr>
          <p:cNvPr id="12" name="Imagen 11" descr="Resultado de imagen para amortiguadores viscosos en construcciones"/>
          <p:cNvPicPr/>
          <p:nvPr/>
        </p:nvPicPr>
        <p:blipFill rotWithShape="1">
          <a:blip r:embed="rId7">
            <a:extLst>
              <a:ext uri="{28A0092B-C50C-407E-A947-70E740481C1C}">
                <a14:useLocalDpi xmlns:a14="http://schemas.microsoft.com/office/drawing/2010/main" val="0"/>
              </a:ext>
            </a:extLst>
          </a:blip>
          <a:srcRect l="13086" t="8804" r="11520" b="11687"/>
          <a:stretch/>
        </p:blipFill>
        <p:spPr bwMode="auto">
          <a:xfrm>
            <a:off x="3822914" y="4620764"/>
            <a:ext cx="2830224" cy="1462000"/>
          </a:xfrm>
          <a:prstGeom prst="rect">
            <a:avLst/>
          </a:prstGeom>
          <a:noFill/>
          <a:ln>
            <a:noFill/>
          </a:ln>
          <a:extLst>
            <a:ext uri="{53640926-AAD7-44D8-BBD7-CCE9431645EC}">
              <a14:shadowObscured xmlns:a14="http://schemas.microsoft.com/office/drawing/2010/main"/>
            </a:ext>
          </a:extLst>
        </p:spPr>
      </p:pic>
      <p:pic>
        <p:nvPicPr>
          <p:cNvPr id="13" name="Imagen 12" descr="Resultado de imagen para amortiguador de masa sintonizada"/>
          <p:cNvPicPr/>
          <p:nvPr/>
        </p:nvPicPr>
        <p:blipFill rotWithShape="1">
          <a:blip r:embed="rId8" cstate="print">
            <a:extLst>
              <a:ext uri="{28A0092B-C50C-407E-A947-70E740481C1C}">
                <a14:useLocalDpi xmlns:a14="http://schemas.microsoft.com/office/drawing/2010/main" val="0"/>
              </a:ext>
            </a:extLst>
          </a:blip>
          <a:srcRect l="5865" t="4242" r="9226" b="7667"/>
          <a:stretch/>
        </p:blipFill>
        <p:spPr bwMode="auto">
          <a:xfrm>
            <a:off x="7276222" y="4760465"/>
            <a:ext cx="2004647" cy="1084187"/>
          </a:xfrm>
          <a:prstGeom prst="rect">
            <a:avLst/>
          </a:prstGeom>
          <a:noFill/>
          <a:ln>
            <a:noFill/>
          </a:ln>
          <a:extLst>
            <a:ext uri="{53640926-AAD7-44D8-BBD7-CCE9431645EC}">
              <a14:shadowObscured xmlns:a14="http://schemas.microsoft.com/office/drawing/2010/main"/>
            </a:ext>
          </a:extLst>
        </p:spPr>
      </p:pic>
      <p:pic>
        <p:nvPicPr>
          <p:cNvPr id="14" name="Picture 2" descr="Resultado de imagen para amortiguador de masa sintonizada"/>
          <p:cNvPicPr>
            <a:picLocks noChangeAspect="1" noChangeArrowheads="1"/>
          </p:cNvPicPr>
          <p:nvPr/>
        </p:nvPicPr>
        <p:blipFill rotWithShape="1">
          <a:blip r:embed="rId9">
            <a:extLst>
              <a:ext uri="{28A0092B-C50C-407E-A947-70E740481C1C}">
                <a14:useLocalDpi xmlns:a14="http://schemas.microsoft.com/office/drawing/2010/main" val="0"/>
              </a:ext>
            </a:extLst>
          </a:blip>
          <a:srcRect l="19550" t="15513" r="16148" b="13077"/>
          <a:stretch/>
        </p:blipFill>
        <p:spPr bwMode="auto">
          <a:xfrm>
            <a:off x="9280869" y="4461187"/>
            <a:ext cx="1960685" cy="1682745"/>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esquinas superiores redondeadas 14"/>
          <p:cNvSpPr/>
          <p:nvPr/>
        </p:nvSpPr>
        <p:spPr>
          <a:xfrm>
            <a:off x="773723" y="6326064"/>
            <a:ext cx="2604732" cy="430824"/>
          </a:xfrm>
          <a:prstGeom prst="round2Same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1400" dirty="0"/>
              <a:t>Amortiguador </a:t>
            </a:r>
            <a:r>
              <a:rPr lang="es-EC" sz="1400" dirty="0" err="1"/>
              <a:t>Histerético</a:t>
            </a:r>
            <a:endParaRPr lang="es-EC" sz="1400" dirty="0"/>
          </a:p>
        </p:txBody>
      </p:sp>
      <p:sp>
        <p:nvSpPr>
          <p:cNvPr id="16" name="Rectángulo: esquinas superiores redondeadas 15"/>
          <p:cNvSpPr/>
          <p:nvPr/>
        </p:nvSpPr>
        <p:spPr>
          <a:xfrm>
            <a:off x="3946290" y="6326064"/>
            <a:ext cx="2604732" cy="430824"/>
          </a:xfrm>
          <a:prstGeom prst="round2Same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1400" dirty="0"/>
              <a:t>Amortiguador Viscoso</a:t>
            </a:r>
          </a:p>
        </p:txBody>
      </p:sp>
      <p:sp>
        <p:nvSpPr>
          <p:cNvPr id="17" name="Rectángulo: esquinas superiores redondeadas 16"/>
          <p:cNvSpPr/>
          <p:nvPr/>
        </p:nvSpPr>
        <p:spPr>
          <a:xfrm>
            <a:off x="7827644" y="6312874"/>
            <a:ext cx="2604732" cy="430824"/>
          </a:xfrm>
          <a:prstGeom prst="round2Same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1400" dirty="0"/>
              <a:t>Amortiguador  de Masa</a:t>
            </a:r>
          </a:p>
        </p:txBody>
      </p:sp>
      <p:sp>
        <p:nvSpPr>
          <p:cNvPr id="18" name="CuadroTexto 17"/>
          <p:cNvSpPr txBox="1"/>
          <p:nvPr/>
        </p:nvSpPr>
        <p:spPr>
          <a:xfrm>
            <a:off x="4249883" y="808094"/>
            <a:ext cx="3026339"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dirty="0"/>
              <a:t>Tipos de amortiguamiento</a:t>
            </a:r>
          </a:p>
        </p:txBody>
      </p:sp>
    </p:spTree>
    <p:extLst>
      <p:ext uri="{BB962C8B-B14F-4D97-AF65-F5344CB8AC3E}">
        <p14:creationId xmlns:p14="http://schemas.microsoft.com/office/powerpoint/2010/main" val="870014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92" y="111645"/>
            <a:ext cx="3411627" cy="88111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http://3.bp.blogspot.com/-Pqkh13qC2c0/VYRWwbOW_rI/AAAAAAAADpw/Efq-ZDJtikA/s320/52.png"/>
          <p:cNvPicPr/>
          <p:nvPr/>
        </p:nvPicPr>
        <p:blipFill>
          <a:blip r:embed="rId3"/>
          <a:srcRect/>
          <a:stretch>
            <a:fillRect/>
          </a:stretch>
        </p:blipFill>
        <p:spPr bwMode="auto">
          <a:xfrm>
            <a:off x="7106641" y="3698576"/>
            <a:ext cx="4151358" cy="2535169"/>
          </a:xfrm>
          <a:prstGeom prst="rect">
            <a:avLst/>
          </a:prstGeom>
          <a:noFill/>
          <a:ln w="9525">
            <a:solidFill>
              <a:schemeClr val="tx1"/>
            </a:solidFill>
            <a:miter lim="800000"/>
            <a:headEnd/>
            <a:tailEnd/>
          </a:ln>
        </p:spPr>
      </p:pic>
      <p:pic>
        <p:nvPicPr>
          <p:cNvPr id="5" name="Imagen 4"/>
          <p:cNvPicPr/>
          <p:nvPr/>
        </p:nvPicPr>
        <p:blipFill rotWithShape="1">
          <a:blip r:embed="rId4"/>
          <a:srcRect b="16915"/>
          <a:stretch/>
        </p:blipFill>
        <p:spPr bwMode="auto">
          <a:xfrm>
            <a:off x="7785037" y="1246247"/>
            <a:ext cx="3166334" cy="1527856"/>
          </a:xfrm>
          <a:prstGeom prst="rect">
            <a:avLst/>
          </a:prstGeom>
          <a:noFill/>
          <a:ln>
            <a:solidFill>
              <a:schemeClr val="tx1"/>
            </a:solidFill>
          </a:ln>
          <a:extLst>
            <a:ext uri="{53640926-AAD7-44D8-BBD7-CCE9431645EC}">
              <a14:shadowObscured xmlns:a14="http://schemas.microsoft.com/office/drawing/2010/main"/>
            </a:ext>
          </a:extLst>
        </p:spPr>
      </p:pic>
      <p:sp>
        <p:nvSpPr>
          <p:cNvPr id="2" name="Rectángulo 1"/>
          <p:cNvSpPr/>
          <p:nvPr/>
        </p:nvSpPr>
        <p:spPr>
          <a:xfrm>
            <a:off x="3394031" y="1123789"/>
            <a:ext cx="4228900" cy="4933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Sistemas de amortiguamiento viscoso</a:t>
            </a:r>
          </a:p>
        </p:txBody>
      </p:sp>
      <p:pic>
        <p:nvPicPr>
          <p:cNvPr id="7" name="Imagen 6" descr="http://3.bp.blogspot.com/-lKEPtUOWxYU/VYRWcflqOTI/AAAAAAAADpo/aer5yNzdo8w/s1600/51.png"/>
          <p:cNvPicPr/>
          <p:nvPr/>
        </p:nvPicPr>
        <p:blipFill rotWithShape="1">
          <a:blip r:embed="rId5"/>
          <a:srcRect r="40686"/>
          <a:stretch/>
        </p:blipFill>
        <p:spPr bwMode="auto">
          <a:xfrm>
            <a:off x="3876019" y="4002091"/>
            <a:ext cx="3118466" cy="1906340"/>
          </a:xfrm>
          <a:prstGeom prst="rect">
            <a:avLst/>
          </a:prstGeom>
          <a:noFill/>
          <a:ln w="9525">
            <a:solidFill>
              <a:schemeClr val="tx1"/>
            </a:solidFill>
            <a:miter lim="800000"/>
            <a:headEnd/>
            <a:tailEnd/>
          </a:ln>
        </p:spPr>
      </p:pic>
      <p:pic>
        <p:nvPicPr>
          <p:cNvPr id="8" name="Imagen 7" descr="http://2.bp.blogspot.com/-Hjo_8v2_l9g/VYRXMLPT_pI/AAAAAAAADqA/Li6m0vdBGmY/s1600/54.png"/>
          <p:cNvPicPr/>
          <p:nvPr/>
        </p:nvPicPr>
        <p:blipFill>
          <a:blip r:embed="rId6"/>
          <a:srcRect/>
          <a:stretch>
            <a:fillRect/>
          </a:stretch>
        </p:blipFill>
        <p:spPr bwMode="auto">
          <a:xfrm>
            <a:off x="610186" y="2292572"/>
            <a:ext cx="2986068" cy="1795851"/>
          </a:xfrm>
          <a:prstGeom prst="rect">
            <a:avLst/>
          </a:prstGeom>
          <a:noFill/>
          <a:ln w="9525">
            <a:solidFill>
              <a:schemeClr val="tx1"/>
            </a:solidFill>
            <a:miter lim="800000"/>
            <a:headEnd/>
            <a:tailEnd/>
          </a:ln>
        </p:spPr>
      </p:pic>
      <p:pic>
        <p:nvPicPr>
          <p:cNvPr id="9" name="Imagen 8" descr="http://2.bp.blogspot.com/-Ant871q245I/VYRXj0NVqEI/AAAAAAAADqQ/P_TAV9qwcEo/s1600/56.png"/>
          <p:cNvPicPr/>
          <p:nvPr/>
        </p:nvPicPr>
        <p:blipFill>
          <a:blip r:embed="rId7"/>
          <a:srcRect/>
          <a:stretch>
            <a:fillRect/>
          </a:stretch>
        </p:blipFill>
        <p:spPr bwMode="auto">
          <a:xfrm>
            <a:off x="610186" y="5037993"/>
            <a:ext cx="2986068" cy="1693692"/>
          </a:xfrm>
          <a:prstGeom prst="rect">
            <a:avLst/>
          </a:prstGeom>
          <a:noFill/>
          <a:ln w="9525">
            <a:solidFill>
              <a:schemeClr val="tx1"/>
            </a:solidFill>
            <a:miter lim="800000"/>
            <a:headEnd/>
            <a:tailEnd/>
          </a:ln>
        </p:spPr>
      </p:pic>
      <p:sp>
        <p:nvSpPr>
          <p:cNvPr id="10" name="Rectángulo: esquinas redondeadas 9"/>
          <p:cNvSpPr/>
          <p:nvPr/>
        </p:nvSpPr>
        <p:spPr>
          <a:xfrm>
            <a:off x="7728439" y="232166"/>
            <a:ext cx="3279530" cy="84049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C" b="1" dirty="0"/>
              <a:t>SISTEMAS DE AMORTIGUAMIENTO EN ESTRUCTURAS</a:t>
            </a:r>
          </a:p>
        </p:txBody>
      </p:sp>
      <p:sp>
        <p:nvSpPr>
          <p:cNvPr id="11" name="Rectángulo: esquinas superiores cortadas 10"/>
          <p:cNvSpPr/>
          <p:nvPr/>
        </p:nvSpPr>
        <p:spPr>
          <a:xfrm>
            <a:off x="970871" y="1560589"/>
            <a:ext cx="2264698" cy="600954"/>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a:t>Amortiguador </a:t>
            </a:r>
            <a:r>
              <a:rPr lang="es-EC" sz="1600" dirty="0" err="1"/>
              <a:t>Viscoelástico</a:t>
            </a:r>
            <a:endParaRPr lang="es-EC" sz="1600" dirty="0"/>
          </a:p>
        </p:txBody>
      </p:sp>
      <p:sp>
        <p:nvSpPr>
          <p:cNvPr id="12" name="Rectángulo: esquinas superiores cortadas 11"/>
          <p:cNvSpPr/>
          <p:nvPr/>
        </p:nvSpPr>
        <p:spPr>
          <a:xfrm>
            <a:off x="970871" y="4306010"/>
            <a:ext cx="2264698" cy="600954"/>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a:t>Amortiguador </a:t>
            </a:r>
            <a:r>
              <a:rPr lang="es-EC" sz="1600" dirty="0" err="1"/>
              <a:t>Save</a:t>
            </a:r>
            <a:endParaRPr lang="es-EC" sz="1600" dirty="0"/>
          </a:p>
        </p:txBody>
      </p:sp>
      <p:sp>
        <p:nvSpPr>
          <p:cNvPr id="13" name="Rectángulo: esquinas superiores cortadas 12"/>
          <p:cNvSpPr/>
          <p:nvPr/>
        </p:nvSpPr>
        <p:spPr>
          <a:xfrm>
            <a:off x="5400083" y="2848726"/>
            <a:ext cx="2349785" cy="683542"/>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a:t>Amortiguador de Taylor</a:t>
            </a:r>
          </a:p>
        </p:txBody>
      </p:sp>
    </p:spTree>
    <p:extLst>
      <p:ext uri="{BB962C8B-B14F-4D97-AF65-F5344CB8AC3E}">
        <p14:creationId xmlns:p14="http://schemas.microsoft.com/office/powerpoint/2010/main" val="2409249586"/>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E43664E4-70A0-48FE-8037-03060F6051A5}" vid="{8C832D20-1F9A-4813-A0A0-80EE379533A8}"/>
    </a:ext>
  </a:ext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View">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Tema1</Template>
  <TotalTime>2083</TotalTime>
  <Words>2231</Words>
  <Application>Microsoft Office PowerPoint</Application>
  <PresentationFormat>Panorámica</PresentationFormat>
  <Paragraphs>340</Paragraphs>
  <Slides>46</Slides>
  <Notes>0</Notes>
  <HiddenSlides>0</HiddenSlides>
  <MMClips>0</MMClips>
  <ScaleCrop>false</ScaleCrop>
  <HeadingPairs>
    <vt:vector size="6" baseType="variant">
      <vt:variant>
        <vt:lpstr>Fuentes usadas</vt:lpstr>
      </vt:variant>
      <vt:variant>
        <vt:i4>8</vt:i4>
      </vt:variant>
      <vt:variant>
        <vt:lpstr>Tema</vt:lpstr>
      </vt:variant>
      <vt:variant>
        <vt:i4>3</vt:i4>
      </vt:variant>
      <vt:variant>
        <vt:lpstr>Títulos de diapositiva</vt:lpstr>
      </vt:variant>
      <vt:variant>
        <vt:i4>46</vt:i4>
      </vt:variant>
    </vt:vector>
  </HeadingPairs>
  <TitlesOfParts>
    <vt:vector size="57" baseType="lpstr">
      <vt:lpstr>Arial</vt:lpstr>
      <vt:lpstr>Calibri</vt:lpstr>
      <vt:lpstr>Calibri Light</vt:lpstr>
      <vt:lpstr>Cambria Math</vt:lpstr>
      <vt:lpstr>Century Schoolbook</vt:lpstr>
      <vt:lpstr>Courier New</vt:lpstr>
      <vt:lpstr>Wingdings</vt:lpstr>
      <vt:lpstr>Wingdings 2</vt:lpstr>
      <vt:lpstr>Tema1</vt:lpstr>
      <vt:lpstr>1_HDOfficeLightV0</vt:lpstr>
      <vt:lpstr>View</vt:lpstr>
      <vt:lpstr>Tema: Modelamiento matemático por el método de elementos finitos del comportamiento de un pórtico con amortiguamiento viscoso y construcción de un prototipo a escala.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Usuario</cp:lastModifiedBy>
  <cp:revision>115</cp:revision>
  <dcterms:created xsi:type="dcterms:W3CDTF">2017-05-10T02:38:39Z</dcterms:created>
  <dcterms:modified xsi:type="dcterms:W3CDTF">2017-06-15T02:33:00Z</dcterms:modified>
</cp:coreProperties>
</file>