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256" r:id="rId2"/>
    <p:sldId id="394" r:id="rId3"/>
    <p:sldId id="395" r:id="rId4"/>
    <p:sldId id="317" r:id="rId5"/>
    <p:sldId id="396" r:id="rId6"/>
    <p:sldId id="262" r:id="rId7"/>
    <p:sldId id="265" r:id="rId8"/>
    <p:sldId id="416" r:id="rId9"/>
    <p:sldId id="397" r:id="rId10"/>
    <p:sldId id="398" r:id="rId11"/>
    <p:sldId id="399" r:id="rId12"/>
    <p:sldId id="266" r:id="rId13"/>
    <p:sldId id="366" r:id="rId14"/>
    <p:sldId id="400" r:id="rId15"/>
    <p:sldId id="401" r:id="rId16"/>
    <p:sldId id="402" r:id="rId17"/>
    <p:sldId id="360" r:id="rId18"/>
    <p:sldId id="341" r:id="rId19"/>
    <p:sldId id="374" r:id="rId20"/>
    <p:sldId id="361" r:id="rId21"/>
    <p:sldId id="342" r:id="rId22"/>
    <p:sldId id="380" r:id="rId23"/>
    <p:sldId id="381" r:id="rId24"/>
    <p:sldId id="343" r:id="rId25"/>
    <p:sldId id="362" r:id="rId26"/>
    <p:sldId id="367" r:id="rId27"/>
    <p:sldId id="365" r:id="rId28"/>
    <p:sldId id="403" r:id="rId29"/>
    <p:sldId id="404" r:id="rId30"/>
    <p:sldId id="405" r:id="rId31"/>
    <p:sldId id="415" r:id="rId32"/>
    <p:sldId id="345" r:id="rId33"/>
    <p:sldId id="369" r:id="rId34"/>
    <p:sldId id="370" r:id="rId35"/>
    <p:sldId id="406" r:id="rId36"/>
    <p:sldId id="407" r:id="rId37"/>
    <p:sldId id="347" r:id="rId38"/>
    <p:sldId id="371" r:id="rId39"/>
    <p:sldId id="373" r:id="rId40"/>
    <p:sldId id="408" r:id="rId41"/>
    <p:sldId id="409" r:id="rId42"/>
    <p:sldId id="410" r:id="rId43"/>
    <p:sldId id="348" r:id="rId44"/>
    <p:sldId id="376" r:id="rId45"/>
    <p:sldId id="377" r:id="rId46"/>
    <p:sldId id="411" r:id="rId47"/>
    <p:sldId id="352" r:id="rId48"/>
    <p:sldId id="429" r:id="rId49"/>
    <p:sldId id="417" r:id="rId50"/>
    <p:sldId id="418" r:id="rId51"/>
    <p:sldId id="419" r:id="rId52"/>
    <p:sldId id="420" r:id="rId53"/>
    <p:sldId id="353" r:id="rId54"/>
    <p:sldId id="383" r:id="rId55"/>
    <p:sldId id="384" r:id="rId56"/>
    <p:sldId id="354" r:id="rId57"/>
    <p:sldId id="387" r:id="rId58"/>
    <p:sldId id="355" r:id="rId59"/>
    <p:sldId id="390" r:id="rId60"/>
    <p:sldId id="388" r:id="rId61"/>
    <p:sldId id="391" r:id="rId62"/>
    <p:sldId id="392" r:id="rId63"/>
    <p:sldId id="424" r:id="rId64"/>
    <p:sldId id="389" r:id="rId65"/>
    <p:sldId id="356" r:id="rId66"/>
    <p:sldId id="431" r:id="rId67"/>
    <p:sldId id="432" r:id="rId68"/>
    <p:sldId id="434" r:id="rId69"/>
    <p:sldId id="357" r:id="rId70"/>
    <p:sldId id="425" r:id="rId71"/>
    <p:sldId id="426" r:id="rId72"/>
    <p:sldId id="427" r:id="rId73"/>
    <p:sldId id="421" r:id="rId74"/>
    <p:sldId id="422" r:id="rId75"/>
    <p:sldId id="423" r:id="rId76"/>
    <p:sldId id="331" r:id="rId77"/>
    <p:sldId id="313" r:id="rId78"/>
    <p:sldId id="316" r:id="rId79"/>
    <p:sldId id="335" r:id="rId8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434" autoAdjust="0"/>
  </p:normalViewPr>
  <p:slideViewPr>
    <p:cSldViewPr snapToGrid="0">
      <p:cViewPr varScale="1">
        <p:scale>
          <a:sx n="68" d="100"/>
          <a:sy n="68" d="100"/>
        </p:scale>
        <p:origin x="141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D:\doc\FABRICIO\TESIS%20KLEVER-HERNAN\TESIS\CALCULO%20EXCEL\CALCUL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doc\FABRICIO\TESIS%20KLEVER-HERNAN\TESIS\CALCULO%20EXCEL\CALCULO.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70" baseline="0">
                <a:solidFill>
                  <a:schemeClr val="dk1">
                    <a:lumMod val="50000"/>
                    <a:lumOff val="50000"/>
                  </a:schemeClr>
                </a:solidFill>
                <a:latin typeface="+mn-lt"/>
                <a:ea typeface="+mn-ea"/>
                <a:cs typeface="+mn-cs"/>
              </a:defRPr>
            </a:pPr>
            <a:r>
              <a:rPr lang="es-ES" b="1" i="1"/>
              <a:t>ESPECTRO SÍSMICO ELÁSTICO DE ACELERACIONES QUE REPRESENTA EL SISMO DE DISEÑO</a:t>
            </a:r>
            <a:r>
              <a:rPr lang="es-ES"/>
              <a:t> </a:t>
            </a:r>
          </a:p>
        </c:rich>
      </c:tx>
      <c:overlay val="0"/>
      <c:spPr>
        <a:noFill/>
        <a:ln>
          <a:noFill/>
        </a:ln>
        <a:effectLst/>
      </c:spPr>
      <c:txPr>
        <a:bodyPr rot="0" spcFirstLastPara="1" vertOverflow="ellipsis" vert="horz" wrap="square" anchor="ctr" anchorCtr="1"/>
        <a:lstStyle/>
        <a:p>
          <a:pPr>
            <a:defRPr sz="1600" b="0" i="0" u="none" strike="noStrike" kern="1200" spc="70" baseline="0">
              <a:solidFill>
                <a:schemeClr val="dk1">
                  <a:lumMod val="50000"/>
                  <a:lumOff val="50000"/>
                </a:schemeClr>
              </a:solidFill>
              <a:latin typeface="+mn-lt"/>
              <a:ea typeface="+mn-ea"/>
              <a:cs typeface="+mn-cs"/>
            </a:defRPr>
          </a:pPr>
          <a:endParaRPr lang="es-ES"/>
        </a:p>
      </c:txPr>
    </c:title>
    <c:autoTitleDeleted val="0"/>
    <c:plotArea>
      <c:layout/>
      <c:scatterChart>
        <c:scatterStyle val="smoothMarker"/>
        <c:varyColors val="0"/>
        <c:ser>
          <c:idx val="0"/>
          <c:order val="0"/>
          <c:spPr>
            <a:ln w="28575">
              <a:solidFill>
                <a:schemeClr val="accent2">
                  <a:alpha val="20000"/>
                </a:schemeClr>
              </a:solidFill>
            </a:ln>
            <a:effectLst/>
          </c:spPr>
          <c:marker>
            <c:symbol val="circle"/>
            <c:size val="4"/>
            <c:spPr>
              <a:solidFill>
                <a:schemeClr val="accent2"/>
              </a:solidFill>
              <a:ln w="9525" cap="flat" cmpd="sng" algn="ctr">
                <a:solidFill>
                  <a:schemeClr val="accent2"/>
                </a:solidFill>
                <a:round/>
              </a:ln>
              <a:effectLst/>
            </c:spPr>
          </c:marker>
          <c:xVal>
            <c:numRef>
              <c:f>'CORTANTE BASAL'!$B$39:$B$63</c:f>
              <c:numCache>
                <c:formatCode>0.00</c:formatCode>
                <c:ptCount val="25"/>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numCache>
            </c:numRef>
          </c:xVal>
          <c:yVal>
            <c:numRef>
              <c:f>'CORTANTE BASAL'!$C$39:$C$63</c:f>
              <c:numCache>
                <c:formatCode>0.000</c:formatCode>
                <c:ptCount val="25"/>
                <c:pt idx="0">
                  <c:v>1.0080000000000002</c:v>
                </c:pt>
                <c:pt idx="1">
                  <c:v>1.0080000000000002</c:v>
                </c:pt>
                <c:pt idx="2">
                  <c:v>1.0080000000000002</c:v>
                </c:pt>
                <c:pt idx="3">
                  <c:v>1.0080000000000002</c:v>
                </c:pt>
                <c:pt idx="4">
                  <c:v>1.0080000000000002</c:v>
                </c:pt>
                <c:pt idx="5">
                  <c:v>1.0080000000000002</c:v>
                </c:pt>
                <c:pt idx="6">
                  <c:v>1.0080000000000002</c:v>
                </c:pt>
                <c:pt idx="7">
                  <c:v>1.0080000000000002</c:v>
                </c:pt>
                <c:pt idx="8">
                  <c:v>0.92591427946211768</c:v>
                </c:pt>
                <c:pt idx="9">
                  <c:v>0.7490248761166618</c:v>
                </c:pt>
                <c:pt idx="10">
                  <c:v>0.61963045946536954</c:v>
                </c:pt>
                <c:pt idx="11">
                  <c:v>0.52194642241993805</c:v>
                </c:pt>
                <c:pt idx="12">
                  <c:v>0.44627906605578815</c:v>
                </c:pt>
                <c:pt idx="13">
                  <c:v>0.38639787049386232</c:v>
                </c:pt>
                <c:pt idx="14">
                  <c:v>0.33814447375482171</c:v>
                </c:pt>
                <c:pt idx="15">
                  <c:v>0.29865410749531229</c:v>
                </c:pt>
                <c:pt idx="16">
                  <c:v>0.26589905242159967</c:v>
                </c:pt>
                <c:pt idx="17">
                  <c:v>0.2384101274750734</c:v>
                </c:pt>
                <c:pt idx="18">
                  <c:v>0.21510091076176674</c:v>
                </c:pt>
                <c:pt idx="19">
                  <c:v>0.19515346950189164</c:v>
                </c:pt>
                <c:pt idx="20">
                  <c:v>0.17794212237348159</c:v>
                </c:pt>
                <c:pt idx="21">
                  <c:v>0.16298139394382452</c:v>
                </c:pt>
                <c:pt idx="22">
                  <c:v>0.14988974920759249</c:v>
                </c:pt>
                <c:pt idx="23">
                  <c:v>0.13836385502179574</c:v>
                </c:pt>
                <c:pt idx="24">
                  <c:v>0.12816000726197418</c:v>
                </c:pt>
              </c:numCache>
            </c:numRef>
          </c:yVal>
          <c:smooth val="1"/>
          <c:extLst>
            <c:ext xmlns:c16="http://schemas.microsoft.com/office/drawing/2014/chart" uri="{C3380CC4-5D6E-409C-BE32-E72D297353CC}">
              <c16:uniqueId val="{00000000-F68C-4FE0-AF30-2C8D4F97E143}"/>
            </c:ext>
          </c:extLst>
        </c:ser>
        <c:dLbls>
          <c:showLegendKey val="0"/>
          <c:showVal val="0"/>
          <c:showCatName val="0"/>
          <c:showSerName val="0"/>
          <c:showPercent val="0"/>
          <c:showBubbleSize val="0"/>
        </c:dLbls>
        <c:axId val="354711056"/>
        <c:axId val="354707528"/>
      </c:scatterChart>
      <c:valAx>
        <c:axId val="354711056"/>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r>
                  <a:rPr lang="es-ES"/>
                  <a:t>T [ seg ]</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es-ES"/>
          </a:p>
        </c:txPr>
        <c:crossAx val="354707528"/>
        <c:crosses val="autoZero"/>
        <c:crossBetween val="midCat"/>
      </c:valAx>
      <c:valAx>
        <c:axId val="35470752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r>
                  <a:rPr lang="es-ES"/>
                  <a:t>Sa [ g ]</a:t>
                </a:r>
              </a:p>
            </c:rich>
          </c:tx>
          <c:layout>
            <c:manualLayout>
              <c:xMode val="edge"/>
              <c:yMode val="edge"/>
              <c:x val="1.9374722103798033E-2"/>
              <c:y val="0.42383214969963745"/>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endParaRPr lang="es-E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es-ES"/>
          </a:p>
        </c:txPr>
        <c:crossAx val="354711056"/>
        <c:crosses val="autoZero"/>
        <c:crossBetween val="midCat"/>
      </c:valAx>
      <c:spPr>
        <a:noFill/>
        <a:ln>
          <a:noFill/>
        </a:ln>
        <a:effectLst/>
      </c:spPr>
    </c:plotArea>
    <c:plotVisOnly val="1"/>
    <c:dispBlanksAs val="gap"/>
    <c:showDLblsOverMax val="0"/>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s-EC" sz="1400">
                <a:solidFill>
                  <a:sysClr val="windowText" lastClr="000000"/>
                </a:solidFill>
                <a:latin typeface="Times New Roman" panose="02020603050405020304" pitchFamily="18" charset="0"/>
                <a:cs typeface="Times New Roman" panose="02020603050405020304" pitchFamily="18" charset="0"/>
              </a:rPr>
              <a:t>Resistencia Columna TUBULAR CUADRADA</a:t>
            </a:r>
            <a:r>
              <a:rPr lang="es-EC" sz="1400" baseline="0">
                <a:solidFill>
                  <a:sysClr val="windowText" lastClr="000000"/>
                </a:solidFill>
                <a:latin typeface="Times New Roman" panose="02020603050405020304" pitchFamily="18" charset="0"/>
                <a:cs typeface="Times New Roman" panose="02020603050405020304" pitchFamily="18" charset="0"/>
              </a:rPr>
              <a:t> 150X150X4MM</a:t>
            </a:r>
            <a:endParaRPr lang="es-EC" sz="1400">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s-ES"/>
        </a:p>
      </c:txPr>
    </c:title>
    <c:autoTitleDeleted val="0"/>
    <c:plotArea>
      <c:layout/>
      <c:scatterChart>
        <c:scatterStyle val="smoothMarker"/>
        <c:varyColors val="0"/>
        <c:ser>
          <c:idx val="0"/>
          <c:order val="0"/>
          <c:spPr>
            <a:ln w="22225" cap="rnd">
              <a:solidFill>
                <a:schemeClr val="accent4">
                  <a:tint val="77000"/>
                </a:schemeClr>
              </a:solidFill>
              <a:round/>
            </a:ln>
            <a:effectLst/>
          </c:spPr>
          <c:marker>
            <c:symbol val="none"/>
          </c:marker>
          <c:xVal>
            <c:numRef>
              <c:f>COLUMNAS!$S$6:$S$61</c:f>
              <c:numCache>
                <c:formatCode>General</c:formatCode>
                <c:ptCount val="56"/>
                <c:pt idx="0" formatCode="0.0">
                  <c:v>1E-3</c:v>
                </c:pt>
                <c:pt idx="1">
                  <c:v>0.1</c:v>
                </c:pt>
                <c:pt idx="2">
                  <c:v>0.2</c:v>
                </c:pt>
                <c:pt idx="3">
                  <c:v>0.3</c:v>
                </c:pt>
                <c:pt idx="4">
                  <c:v>0.4</c:v>
                </c:pt>
                <c:pt idx="5">
                  <c:v>0.5</c:v>
                </c:pt>
                <c:pt idx="6">
                  <c:v>0.6</c:v>
                </c:pt>
                <c:pt idx="7">
                  <c:v>0.7</c:v>
                </c:pt>
                <c:pt idx="8">
                  <c:v>0.8</c:v>
                </c:pt>
                <c:pt idx="9">
                  <c:v>0.9</c:v>
                </c:pt>
                <c:pt idx="10" formatCode="0.0">
                  <c:v>1</c:v>
                </c:pt>
                <c:pt idx="11">
                  <c:v>1.1000000000000001</c:v>
                </c:pt>
                <c:pt idx="12">
                  <c:v>1.2</c:v>
                </c:pt>
                <c:pt idx="13">
                  <c:v>1.3</c:v>
                </c:pt>
                <c:pt idx="14">
                  <c:v>1.4</c:v>
                </c:pt>
                <c:pt idx="15">
                  <c:v>1.5</c:v>
                </c:pt>
                <c:pt idx="16">
                  <c:v>1.6</c:v>
                </c:pt>
                <c:pt idx="17">
                  <c:v>1.7</c:v>
                </c:pt>
                <c:pt idx="18">
                  <c:v>1.8</c:v>
                </c:pt>
                <c:pt idx="19">
                  <c:v>1.9</c:v>
                </c:pt>
                <c:pt idx="20" formatCode="0.0">
                  <c:v>2</c:v>
                </c:pt>
                <c:pt idx="21">
                  <c:v>2.1</c:v>
                </c:pt>
                <c:pt idx="22">
                  <c:v>2.2000000000000002</c:v>
                </c:pt>
                <c:pt idx="23">
                  <c:v>2.2999999999999998</c:v>
                </c:pt>
                <c:pt idx="24">
                  <c:v>2.4</c:v>
                </c:pt>
                <c:pt idx="25">
                  <c:v>2.5</c:v>
                </c:pt>
                <c:pt idx="26">
                  <c:v>2.6</c:v>
                </c:pt>
                <c:pt idx="27">
                  <c:v>2.7</c:v>
                </c:pt>
                <c:pt idx="28">
                  <c:v>2.8</c:v>
                </c:pt>
                <c:pt idx="29">
                  <c:v>2.9</c:v>
                </c:pt>
                <c:pt idx="30" formatCode="0.0">
                  <c:v>3</c:v>
                </c:pt>
                <c:pt idx="31">
                  <c:v>3.1</c:v>
                </c:pt>
                <c:pt idx="32">
                  <c:v>3.2</c:v>
                </c:pt>
                <c:pt idx="33">
                  <c:v>3.3</c:v>
                </c:pt>
                <c:pt idx="34">
                  <c:v>3.4</c:v>
                </c:pt>
                <c:pt idx="35">
                  <c:v>3.5</c:v>
                </c:pt>
              </c:numCache>
            </c:numRef>
          </c:xVal>
          <c:yVal>
            <c:numRef>
              <c:f>COLUMNAS!$AA$6:$AA$61</c:f>
              <c:numCache>
                <c:formatCode>0.0</c:formatCode>
                <c:ptCount val="56"/>
                <c:pt idx="0">
                  <c:v>53.187911759575236</c:v>
                </c:pt>
                <c:pt idx="1">
                  <c:v>53.176908204652136</c:v>
                </c:pt>
                <c:pt idx="2">
                  <c:v>53.143907897534483</c:v>
                </c:pt>
                <c:pt idx="3">
                  <c:v>53.088952888717486</c:v>
                </c:pt>
                <c:pt idx="4">
                  <c:v>53.012111333963787</c:v>
                </c:pt>
                <c:pt idx="5">
                  <c:v>52.9134784540231</c:v>
                </c:pt>
                <c:pt idx="6">
                  <c:v>52.79317633799964</c:v>
                </c:pt>
                <c:pt idx="7">
                  <c:v>52.651353691515034</c:v>
                </c:pt>
                <c:pt idx="8">
                  <c:v>52.488185530393778</c:v>
                </c:pt>
                <c:pt idx="9">
                  <c:v>52.303872820754634</c:v>
                </c:pt>
                <c:pt idx="10">
                  <c:v>52.098642066543825</c:v>
                </c:pt>
                <c:pt idx="11">
                  <c:v>51.872744845695138</c:v>
                </c:pt>
                <c:pt idx="12">
                  <c:v>51.626457296246436</c:v>
                </c:pt>
                <c:pt idx="13">
                  <c:v>51.360079553881896</c:v>
                </c:pt>
                <c:pt idx="14">
                  <c:v>51.073935142503416</c:v>
                </c:pt>
                <c:pt idx="15">
                  <c:v>50.768370319563296</c:v>
                </c:pt>
                <c:pt idx="16">
                  <c:v>50.443753378012076</c:v>
                </c:pt>
                <c:pt idx="17">
                  <c:v>50.100473906830949</c:v>
                </c:pt>
                <c:pt idx="18">
                  <c:v>49.738942012226339</c:v>
                </c:pt>
                <c:pt idx="19">
                  <c:v>49.359587501665011</c:v>
                </c:pt>
                <c:pt idx="20">
                  <c:v>48.962859033020457</c:v>
                </c:pt>
                <c:pt idx="21">
                  <c:v>48.549223231187007</c:v>
                </c:pt>
                <c:pt idx="22">
                  <c:v>48.119163774593254</c:v>
                </c:pt>
                <c:pt idx="23">
                  <c:v>47.673180454115347</c:v>
                </c:pt>
                <c:pt idx="24">
                  <c:v>47.211788206948768</c:v>
                </c:pt>
                <c:pt idx="25">
                  <c:v>46.735516128047792</c:v>
                </c:pt>
                <c:pt idx="26">
                  <c:v>46.244906461782676</c:v>
                </c:pt>
                <c:pt idx="27">
                  <c:v>45.740513576496419</c:v>
                </c:pt>
                <c:pt idx="28">
                  <c:v>45.222902924666045</c:v>
                </c:pt>
                <c:pt idx="29">
                  <c:v>44.692649991386418</c:v>
                </c:pt>
                <c:pt idx="30">
                  <c:v>44.150339233899942</c:v>
                </c:pt>
                <c:pt idx="31">
                  <c:v>43.596563014890165</c:v>
                </c:pt>
                <c:pt idx="32">
                  <c:v>43.031920532244641</c:v>
                </c:pt>
                <c:pt idx="33">
                  <c:v>42.45701674796986</c:v>
                </c:pt>
                <c:pt idx="34">
                  <c:v>41.872461318910723</c:v>
                </c:pt>
                <c:pt idx="35">
                  <c:v>41.278867531887734</c:v>
                </c:pt>
              </c:numCache>
            </c:numRef>
          </c:yVal>
          <c:smooth val="1"/>
          <c:extLst>
            <c:ext xmlns:c16="http://schemas.microsoft.com/office/drawing/2014/chart" uri="{C3380CC4-5D6E-409C-BE32-E72D297353CC}">
              <c16:uniqueId val="{00000000-C5C1-4B3A-A112-F68F90EEE871}"/>
            </c:ext>
          </c:extLst>
        </c:ser>
        <c:ser>
          <c:idx val="1"/>
          <c:order val="1"/>
          <c:spPr>
            <a:ln w="22225" cap="rnd">
              <a:solidFill>
                <a:schemeClr val="accent4">
                  <a:shade val="76000"/>
                </a:schemeClr>
              </a:solidFill>
              <a:round/>
            </a:ln>
            <a:effectLst/>
          </c:spPr>
          <c:marker>
            <c:symbol val="none"/>
          </c:marker>
          <c:xVal>
            <c:numRef>
              <c:f>COLUMNAS!$S$6:$S$61</c:f>
              <c:numCache>
                <c:formatCode>General</c:formatCode>
                <c:ptCount val="56"/>
                <c:pt idx="0" formatCode="0.0">
                  <c:v>1E-3</c:v>
                </c:pt>
                <c:pt idx="1">
                  <c:v>0.1</c:v>
                </c:pt>
                <c:pt idx="2">
                  <c:v>0.2</c:v>
                </c:pt>
                <c:pt idx="3">
                  <c:v>0.3</c:v>
                </c:pt>
                <c:pt idx="4">
                  <c:v>0.4</c:v>
                </c:pt>
                <c:pt idx="5">
                  <c:v>0.5</c:v>
                </c:pt>
                <c:pt idx="6">
                  <c:v>0.6</c:v>
                </c:pt>
                <c:pt idx="7">
                  <c:v>0.7</c:v>
                </c:pt>
                <c:pt idx="8">
                  <c:v>0.8</c:v>
                </c:pt>
                <c:pt idx="9">
                  <c:v>0.9</c:v>
                </c:pt>
                <c:pt idx="10" formatCode="0.0">
                  <c:v>1</c:v>
                </c:pt>
                <c:pt idx="11">
                  <c:v>1.1000000000000001</c:v>
                </c:pt>
                <c:pt idx="12">
                  <c:v>1.2</c:v>
                </c:pt>
                <c:pt idx="13">
                  <c:v>1.3</c:v>
                </c:pt>
                <c:pt idx="14">
                  <c:v>1.4</c:v>
                </c:pt>
                <c:pt idx="15">
                  <c:v>1.5</c:v>
                </c:pt>
                <c:pt idx="16">
                  <c:v>1.6</c:v>
                </c:pt>
                <c:pt idx="17">
                  <c:v>1.7</c:v>
                </c:pt>
                <c:pt idx="18">
                  <c:v>1.8</c:v>
                </c:pt>
                <c:pt idx="19">
                  <c:v>1.9</c:v>
                </c:pt>
                <c:pt idx="20" formatCode="0.0">
                  <c:v>2</c:v>
                </c:pt>
                <c:pt idx="21">
                  <c:v>2.1</c:v>
                </c:pt>
                <c:pt idx="22">
                  <c:v>2.2000000000000002</c:v>
                </c:pt>
                <c:pt idx="23">
                  <c:v>2.2999999999999998</c:v>
                </c:pt>
                <c:pt idx="24">
                  <c:v>2.4</c:v>
                </c:pt>
                <c:pt idx="25">
                  <c:v>2.5</c:v>
                </c:pt>
                <c:pt idx="26">
                  <c:v>2.6</c:v>
                </c:pt>
                <c:pt idx="27">
                  <c:v>2.7</c:v>
                </c:pt>
                <c:pt idx="28">
                  <c:v>2.8</c:v>
                </c:pt>
                <c:pt idx="29">
                  <c:v>2.9</c:v>
                </c:pt>
                <c:pt idx="30" formatCode="0.0">
                  <c:v>3</c:v>
                </c:pt>
                <c:pt idx="31">
                  <c:v>3.1</c:v>
                </c:pt>
                <c:pt idx="32">
                  <c:v>3.2</c:v>
                </c:pt>
                <c:pt idx="33">
                  <c:v>3.3</c:v>
                </c:pt>
                <c:pt idx="34">
                  <c:v>3.4</c:v>
                </c:pt>
                <c:pt idx="35">
                  <c:v>3.5</c:v>
                </c:pt>
              </c:numCache>
            </c:numRef>
          </c:xVal>
          <c:yVal>
            <c:numRef>
              <c:f>COLUMNAS!$AB$6:$AB$61</c:f>
              <c:numCache>
                <c:formatCode>0.0</c:formatCode>
                <c:ptCount val="56"/>
                <c:pt idx="0">
                  <c:v>53.187911759575236</c:v>
                </c:pt>
                <c:pt idx="1">
                  <c:v>53.176908204652136</c:v>
                </c:pt>
                <c:pt idx="2">
                  <c:v>53.143907897534483</c:v>
                </c:pt>
                <c:pt idx="3">
                  <c:v>53.088952888717486</c:v>
                </c:pt>
                <c:pt idx="4">
                  <c:v>53.012111333963787</c:v>
                </c:pt>
                <c:pt idx="5">
                  <c:v>52.9134784540231</c:v>
                </c:pt>
                <c:pt idx="6">
                  <c:v>52.79317633799964</c:v>
                </c:pt>
                <c:pt idx="7">
                  <c:v>52.651353691515034</c:v>
                </c:pt>
                <c:pt idx="8">
                  <c:v>52.488185530393778</c:v>
                </c:pt>
                <c:pt idx="9">
                  <c:v>52.303872820754634</c:v>
                </c:pt>
                <c:pt idx="10">
                  <c:v>52.098642066543825</c:v>
                </c:pt>
                <c:pt idx="11">
                  <c:v>51.872744845695138</c:v>
                </c:pt>
                <c:pt idx="12">
                  <c:v>51.626457296246436</c:v>
                </c:pt>
                <c:pt idx="13">
                  <c:v>51.360079553881896</c:v>
                </c:pt>
                <c:pt idx="14">
                  <c:v>51.073935142503416</c:v>
                </c:pt>
                <c:pt idx="15">
                  <c:v>50.768370319563296</c:v>
                </c:pt>
                <c:pt idx="16">
                  <c:v>50.443753378012076</c:v>
                </c:pt>
                <c:pt idx="17">
                  <c:v>50.100473906830949</c:v>
                </c:pt>
                <c:pt idx="18">
                  <c:v>49.738942012226339</c:v>
                </c:pt>
                <c:pt idx="19">
                  <c:v>49.359587501665011</c:v>
                </c:pt>
                <c:pt idx="20">
                  <c:v>48.962859033020457</c:v>
                </c:pt>
                <c:pt idx="21">
                  <c:v>48.549223231187007</c:v>
                </c:pt>
                <c:pt idx="22">
                  <c:v>48.119163774593254</c:v>
                </c:pt>
                <c:pt idx="23">
                  <c:v>47.673180454115347</c:v>
                </c:pt>
                <c:pt idx="24">
                  <c:v>47.211788206948768</c:v>
                </c:pt>
                <c:pt idx="25">
                  <c:v>46.735516128047792</c:v>
                </c:pt>
                <c:pt idx="26">
                  <c:v>46.244906461782676</c:v>
                </c:pt>
                <c:pt idx="27">
                  <c:v>45.740513576496419</c:v>
                </c:pt>
                <c:pt idx="28">
                  <c:v>45.222902924666045</c:v>
                </c:pt>
                <c:pt idx="29">
                  <c:v>44.692649991386418</c:v>
                </c:pt>
                <c:pt idx="30">
                  <c:v>44.150339233899942</c:v>
                </c:pt>
                <c:pt idx="31">
                  <c:v>43.596563014890165</c:v>
                </c:pt>
                <c:pt idx="32">
                  <c:v>43.031920532244641</c:v>
                </c:pt>
                <c:pt idx="33">
                  <c:v>42.45701674796986</c:v>
                </c:pt>
                <c:pt idx="34">
                  <c:v>41.872461318910723</c:v>
                </c:pt>
                <c:pt idx="35">
                  <c:v>41.278867531887734</c:v>
                </c:pt>
              </c:numCache>
            </c:numRef>
          </c:yVal>
          <c:smooth val="1"/>
          <c:extLst>
            <c:ext xmlns:c16="http://schemas.microsoft.com/office/drawing/2014/chart" uri="{C3380CC4-5D6E-409C-BE32-E72D297353CC}">
              <c16:uniqueId val="{00000001-C5C1-4B3A-A112-F68F90EEE871}"/>
            </c:ext>
          </c:extLst>
        </c:ser>
        <c:dLbls>
          <c:showLegendKey val="0"/>
          <c:showVal val="0"/>
          <c:showCatName val="0"/>
          <c:showSerName val="0"/>
          <c:showPercent val="0"/>
          <c:showBubbleSize val="0"/>
        </c:dLbls>
        <c:axId val="354710664"/>
        <c:axId val="354707920"/>
      </c:scatterChart>
      <c:valAx>
        <c:axId val="3547106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Longitud (m)</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54707920"/>
        <c:crosses val="autoZero"/>
        <c:crossBetween val="midCat"/>
      </c:valAx>
      <c:valAx>
        <c:axId val="354707920"/>
        <c:scaling>
          <c:orientation val="minMax"/>
          <c:min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Pn (T)</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54710664"/>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900"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900"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900"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1600"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900"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3C730C-AA16-4F55-8F0F-C1C6A9F14FF0}" type="doc">
      <dgm:prSet loTypeId="urn:microsoft.com/office/officeart/2005/8/layout/arrow3" loCatId="relationship" qsTypeId="urn:microsoft.com/office/officeart/2005/8/quickstyle/simple5" qsCatId="simple" csTypeId="urn:microsoft.com/office/officeart/2005/8/colors/colorful3" csCatId="colorful" phldr="1"/>
      <dgm:spPr/>
      <dgm:t>
        <a:bodyPr/>
        <a:lstStyle/>
        <a:p>
          <a:endParaRPr lang="es-MX"/>
        </a:p>
      </dgm:t>
    </dgm:pt>
    <dgm:pt modelId="{B34195E6-9BFA-475A-9809-47C1576A5998}">
      <dgm:prSet phldrT="[Texto]"/>
      <dgm:spPr/>
      <dgm:t>
        <a:bodyPr/>
        <a:lstStyle/>
        <a:p>
          <a:r>
            <a:rPr lang="es-EC" dirty="0">
              <a:latin typeface="+mj-lt"/>
              <a:ea typeface="Calibri" panose="020F0502020204030204" pitchFamily="34" charset="0"/>
              <a:cs typeface="Times New Roman" panose="02020603050405020304" pitchFamily="18" charset="0"/>
            </a:rPr>
            <a:t>Las casas de los proyectos de emergencia del Gobierno, tienen áreas entre los 27, 36, y 48 m2</a:t>
          </a:r>
          <a:endParaRPr lang="es-MX" dirty="0"/>
        </a:p>
      </dgm:t>
    </dgm:pt>
    <dgm:pt modelId="{C35D7B08-AE2C-4064-8426-8F988BC00368}" type="parTrans" cxnId="{5E2294BA-DF81-4F3F-85A4-E5EFE44222F8}">
      <dgm:prSet/>
      <dgm:spPr/>
      <dgm:t>
        <a:bodyPr/>
        <a:lstStyle/>
        <a:p>
          <a:endParaRPr lang="es-MX"/>
        </a:p>
      </dgm:t>
    </dgm:pt>
    <dgm:pt modelId="{4F546E90-692A-4884-A432-D92380B388A4}" type="sibTrans" cxnId="{5E2294BA-DF81-4F3F-85A4-E5EFE44222F8}">
      <dgm:prSet/>
      <dgm:spPr/>
      <dgm:t>
        <a:bodyPr/>
        <a:lstStyle/>
        <a:p>
          <a:endParaRPr lang="es-MX"/>
        </a:p>
      </dgm:t>
    </dgm:pt>
    <dgm:pt modelId="{7CC7C686-8564-4308-B39B-43CE4A087945}">
      <dgm:prSet phldrT="[Texto]"/>
      <dgm:spPr/>
      <dgm:t>
        <a:bodyPr/>
        <a:lstStyle/>
        <a:p>
          <a:r>
            <a:rPr lang="es-EC" dirty="0">
              <a:latin typeface="+mj-lt"/>
              <a:ea typeface="Calibri" panose="020F0502020204030204" pitchFamily="34" charset="0"/>
              <a:cs typeface="Times New Roman" panose="02020603050405020304" pitchFamily="18" charset="0"/>
            </a:rPr>
            <a:t>La vivienda es de 40 m2 con proyección a un segundo piso es decir la vivienda tendría 80 m2</a:t>
          </a:r>
          <a:endParaRPr lang="es-MX" dirty="0"/>
        </a:p>
      </dgm:t>
    </dgm:pt>
    <dgm:pt modelId="{83E3FCBE-5C4F-45DD-8207-799372A6801F}" type="parTrans" cxnId="{CA697A61-5A5E-4DD1-9550-2ADA83813A11}">
      <dgm:prSet/>
      <dgm:spPr/>
      <dgm:t>
        <a:bodyPr/>
        <a:lstStyle/>
        <a:p>
          <a:endParaRPr lang="es-MX"/>
        </a:p>
      </dgm:t>
    </dgm:pt>
    <dgm:pt modelId="{71209AB9-62F0-47F2-84E5-03A52D462A90}" type="sibTrans" cxnId="{CA697A61-5A5E-4DD1-9550-2ADA83813A11}">
      <dgm:prSet/>
      <dgm:spPr/>
      <dgm:t>
        <a:bodyPr/>
        <a:lstStyle/>
        <a:p>
          <a:endParaRPr lang="es-MX"/>
        </a:p>
      </dgm:t>
    </dgm:pt>
    <dgm:pt modelId="{84D3ACB5-6FEE-4A16-9D13-90A7FC5B23DA}" type="pres">
      <dgm:prSet presAssocID="{5C3C730C-AA16-4F55-8F0F-C1C6A9F14FF0}" presName="compositeShape" presStyleCnt="0">
        <dgm:presLayoutVars>
          <dgm:chMax val="2"/>
          <dgm:dir/>
          <dgm:resizeHandles val="exact"/>
        </dgm:presLayoutVars>
      </dgm:prSet>
      <dgm:spPr/>
    </dgm:pt>
    <dgm:pt modelId="{9F86EB48-0D36-467E-8022-96CB911C086F}" type="pres">
      <dgm:prSet presAssocID="{5C3C730C-AA16-4F55-8F0F-C1C6A9F14FF0}" presName="divider" presStyleLbl="fgShp" presStyleIdx="0" presStyleCnt="1" custAng="300000"/>
      <dgm:spPr/>
    </dgm:pt>
    <dgm:pt modelId="{F57E65F4-50C0-4ACC-B709-A5C957ED7EF0}" type="pres">
      <dgm:prSet presAssocID="{B34195E6-9BFA-475A-9809-47C1576A5998}" presName="downArrow" presStyleLbl="node1" presStyleIdx="0" presStyleCnt="2"/>
      <dgm:spPr/>
    </dgm:pt>
    <dgm:pt modelId="{008D80D6-DAAF-4CD8-832D-B07EF0DD6E1D}" type="pres">
      <dgm:prSet presAssocID="{B34195E6-9BFA-475A-9809-47C1576A5998}" presName="downArrowText" presStyleLbl="revTx" presStyleIdx="0" presStyleCnt="2">
        <dgm:presLayoutVars>
          <dgm:bulletEnabled val="1"/>
        </dgm:presLayoutVars>
      </dgm:prSet>
      <dgm:spPr/>
    </dgm:pt>
    <dgm:pt modelId="{49654F24-D8D7-4A38-A99D-0461830C9193}" type="pres">
      <dgm:prSet presAssocID="{7CC7C686-8564-4308-B39B-43CE4A087945}" presName="upArrow" presStyleLbl="node1" presStyleIdx="1" presStyleCnt="2"/>
      <dgm:spPr/>
    </dgm:pt>
    <dgm:pt modelId="{5EAE0ED9-3BCE-4559-86D7-C38747DCBD7D}" type="pres">
      <dgm:prSet presAssocID="{7CC7C686-8564-4308-B39B-43CE4A087945}" presName="upArrowText" presStyleLbl="revTx" presStyleIdx="1" presStyleCnt="2" custScaleX="133946">
        <dgm:presLayoutVars>
          <dgm:bulletEnabled val="1"/>
        </dgm:presLayoutVars>
      </dgm:prSet>
      <dgm:spPr/>
    </dgm:pt>
  </dgm:ptLst>
  <dgm:cxnLst>
    <dgm:cxn modelId="{CA697A61-5A5E-4DD1-9550-2ADA83813A11}" srcId="{5C3C730C-AA16-4F55-8F0F-C1C6A9F14FF0}" destId="{7CC7C686-8564-4308-B39B-43CE4A087945}" srcOrd="1" destOrd="0" parTransId="{83E3FCBE-5C4F-45DD-8207-799372A6801F}" sibTransId="{71209AB9-62F0-47F2-84E5-03A52D462A90}"/>
    <dgm:cxn modelId="{204CCB61-CCAE-44CA-9850-29EFF7D088B7}" type="presOf" srcId="{5C3C730C-AA16-4F55-8F0F-C1C6A9F14FF0}" destId="{84D3ACB5-6FEE-4A16-9D13-90A7FC5B23DA}" srcOrd="0" destOrd="0" presId="urn:microsoft.com/office/officeart/2005/8/layout/arrow3"/>
    <dgm:cxn modelId="{D2104463-3ECE-4512-BBD5-AAF757F9DF5B}" type="presOf" srcId="{7CC7C686-8564-4308-B39B-43CE4A087945}" destId="{5EAE0ED9-3BCE-4559-86D7-C38747DCBD7D}" srcOrd="0" destOrd="0" presId="urn:microsoft.com/office/officeart/2005/8/layout/arrow3"/>
    <dgm:cxn modelId="{187ABA9B-D37E-40AE-80E6-CA336FBB7C60}" type="presOf" srcId="{B34195E6-9BFA-475A-9809-47C1576A5998}" destId="{008D80D6-DAAF-4CD8-832D-B07EF0DD6E1D}" srcOrd="0" destOrd="0" presId="urn:microsoft.com/office/officeart/2005/8/layout/arrow3"/>
    <dgm:cxn modelId="{5E2294BA-DF81-4F3F-85A4-E5EFE44222F8}" srcId="{5C3C730C-AA16-4F55-8F0F-C1C6A9F14FF0}" destId="{B34195E6-9BFA-475A-9809-47C1576A5998}" srcOrd="0" destOrd="0" parTransId="{C35D7B08-AE2C-4064-8426-8F988BC00368}" sibTransId="{4F546E90-692A-4884-A432-D92380B388A4}"/>
    <dgm:cxn modelId="{10BB188D-49F2-48AB-9AEF-5FF43718938C}" type="presParOf" srcId="{84D3ACB5-6FEE-4A16-9D13-90A7FC5B23DA}" destId="{9F86EB48-0D36-467E-8022-96CB911C086F}" srcOrd="0" destOrd="0" presId="urn:microsoft.com/office/officeart/2005/8/layout/arrow3"/>
    <dgm:cxn modelId="{F166579F-17D5-4044-AA11-8CC9407740A1}" type="presParOf" srcId="{84D3ACB5-6FEE-4A16-9D13-90A7FC5B23DA}" destId="{F57E65F4-50C0-4ACC-B709-A5C957ED7EF0}" srcOrd="1" destOrd="0" presId="urn:microsoft.com/office/officeart/2005/8/layout/arrow3"/>
    <dgm:cxn modelId="{DD8D8974-1583-4970-9F66-2A3189217409}" type="presParOf" srcId="{84D3ACB5-6FEE-4A16-9D13-90A7FC5B23DA}" destId="{008D80D6-DAAF-4CD8-832D-B07EF0DD6E1D}" srcOrd="2" destOrd="0" presId="urn:microsoft.com/office/officeart/2005/8/layout/arrow3"/>
    <dgm:cxn modelId="{75B862FD-E601-447F-9EF7-FFA36CFFBC75}" type="presParOf" srcId="{84D3ACB5-6FEE-4A16-9D13-90A7FC5B23DA}" destId="{49654F24-D8D7-4A38-A99D-0461830C9193}" srcOrd="3" destOrd="0" presId="urn:microsoft.com/office/officeart/2005/8/layout/arrow3"/>
    <dgm:cxn modelId="{78587442-F7D5-4D1D-AB0F-9F5038DA653C}" type="presParOf" srcId="{84D3ACB5-6FEE-4A16-9D13-90A7FC5B23DA}" destId="{5EAE0ED9-3BCE-4559-86D7-C38747DCBD7D}"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6EB48-0D36-467E-8022-96CB911C086F}">
      <dsp:nvSpPr>
        <dsp:cNvPr id="0" name=""/>
        <dsp:cNvSpPr/>
      </dsp:nvSpPr>
      <dsp:spPr>
        <a:xfrm>
          <a:off x="27193" y="2148804"/>
          <a:ext cx="8807224" cy="1008560"/>
        </a:xfrm>
        <a:prstGeom prst="mathMinus">
          <a:avLst/>
        </a:prstGeom>
        <a:gradFill rotWithShape="0">
          <a:gsLst>
            <a:gs pos="0">
              <a:schemeClr val="accent3">
                <a:tint val="40000"/>
                <a:hueOff val="0"/>
                <a:satOff val="0"/>
                <a:lumOff val="0"/>
                <a:alphaOff val="0"/>
                <a:satMod val="103000"/>
                <a:lumMod val="102000"/>
                <a:tint val="94000"/>
              </a:schemeClr>
            </a:gs>
            <a:gs pos="50000">
              <a:schemeClr val="accent3">
                <a:tint val="40000"/>
                <a:hueOff val="0"/>
                <a:satOff val="0"/>
                <a:lumOff val="0"/>
                <a:alphaOff val="0"/>
                <a:satMod val="110000"/>
                <a:lumMod val="100000"/>
                <a:shade val="100000"/>
              </a:schemeClr>
            </a:gs>
            <a:gs pos="100000">
              <a:schemeClr val="accent3">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F57E65F4-50C0-4ACC-B709-A5C957ED7EF0}">
      <dsp:nvSpPr>
        <dsp:cNvPr id="0" name=""/>
        <dsp:cNvSpPr/>
      </dsp:nvSpPr>
      <dsp:spPr>
        <a:xfrm>
          <a:off x="1063393" y="265308"/>
          <a:ext cx="2658483" cy="2122467"/>
        </a:xfrm>
        <a:prstGeom prst="downArrow">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08D80D6-DAAF-4CD8-832D-B07EF0DD6E1D}">
      <dsp:nvSpPr>
        <dsp:cNvPr id="0" name=""/>
        <dsp:cNvSpPr/>
      </dsp:nvSpPr>
      <dsp:spPr>
        <a:xfrm>
          <a:off x="4696654" y="0"/>
          <a:ext cx="2835715" cy="222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EC" sz="2200" kern="1200" dirty="0">
              <a:latin typeface="+mj-lt"/>
              <a:ea typeface="Calibri" panose="020F0502020204030204" pitchFamily="34" charset="0"/>
              <a:cs typeface="Times New Roman" panose="02020603050405020304" pitchFamily="18" charset="0"/>
            </a:rPr>
            <a:t>Las casas de los proyectos de emergencia del Gobierno, tienen áreas entre los 27, 36, y 48 m2</a:t>
          </a:r>
          <a:endParaRPr lang="es-MX" sz="2200" kern="1200" dirty="0"/>
        </a:p>
      </dsp:txBody>
      <dsp:txXfrm>
        <a:off x="4696654" y="0"/>
        <a:ext cx="2835715" cy="2228590"/>
      </dsp:txXfrm>
    </dsp:sp>
    <dsp:sp modelId="{49654F24-D8D7-4A38-A99D-0461830C9193}">
      <dsp:nvSpPr>
        <dsp:cNvPr id="0" name=""/>
        <dsp:cNvSpPr/>
      </dsp:nvSpPr>
      <dsp:spPr>
        <a:xfrm>
          <a:off x="5139734" y="2918392"/>
          <a:ext cx="2658483" cy="2122467"/>
        </a:xfrm>
        <a:prstGeom prst="upArrow">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EAE0ED9-3BCE-4559-86D7-C38747DCBD7D}">
      <dsp:nvSpPr>
        <dsp:cNvPr id="0" name=""/>
        <dsp:cNvSpPr/>
      </dsp:nvSpPr>
      <dsp:spPr>
        <a:xfrm>
          <a:off x="847935" y="3077578"/>
          <a:ext cx="3798327" cy="222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EC" sz="2200" kern="1200" dirty="0">
              <a:latin typeface="+mj-lt"/>
              <a:ea typeface="Calibri" panose="020F0502020204030204" pitchFamily="34" charset="0"/>
              <a:cs typeface="Times New Roman" panose="02020603050405020304" pitchFamily="18" charset="0"/>
            </a:rPr>
            <a:t>La vivienda es de 40 m2 con proyección a un segundo piso es decir la vivienda tendría 80 m2</a:t>
          </a:r>
          <a:endParaRPr lang="es-MX" sz="2200" kern="1200" dirty="0"/>
        </a:p>
      </dsp:txBody>
      <dsp:txXfrm>
        <a:off x="847935" y="3077578"/>
        <a:ext cx="3798327" cy="2228590"/>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9BD32-D8B2-4A6A-B88A-44C95D0E805F}" type="datetimeFigureOut">
              <a:rPr lang="es-EC" smtClean="0"/>
              <a:t>19/6/2017</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2BAEA-52B0-4333-B201-97909E8C3B8D}" type="slidenum">
              <a:rPr lang="es-EC" smtClean="0"/>
              <a:t>‹Nº›</a:t>
            </a:fld>
            <a:endParaRPr lang="es-EC"/>
          </a:p>
        </p:txBody>
      </p:sp>
    </p:spTree>
    <p:extLst>
      <p:ext uri="{BB962C8B-B14F-4D97-AF65-F5344CB8AC3E}">
        <p14:creationId xmlns:p14="http://schemas.microsoft.com/office/powerpoint/2010/main" val="410194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7</a:t>
            </a:fld>
            <a:endParaRPr lang="es-EC" dirty="0"/>
          </a:p>
        </p:txBody>
      </p:sp>
    </p:spTree>
    <p:extLst>
      <p:ext uri="{BB962C8B-B14F-4D97-AF65-F5344CB8AC3E}">
        <p14:creationId xmlns:p14="http://schemas.microsoft.com/office/powerpoint/2010/main" val="620149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Deflexiones de tablones</a:t>
            </a:r>
            <a:r>
              <a:rPr lang="es-MX" baseline="0" dirty="0"/>
              <a:t> y demanda capacidades de los elementos</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36</a:t>
            </a:fld>
            <a:endParaRPr lang="es-EC"/>
          </a:p>
        </p:txBody>
      </p:sp>
    </p:spTree>
    <p:extLst>
      <p:ext uri="{BB962C8B-B14F-4D97-AF65-F5344CB8AC3E}">
        <p14:creationId xmlns:p14="http://schemas.microsoft.com/office/powerpoint/2010/main" val="2580626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Planos de taller----</a:t>
            </a:r>
            <a:r>
              <a:rPr lang="es-MX" baseline="0" dirty="0"/>
              <a:t> primera etapa en taller y la segunda etapa cuando se monte la estructura</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42</a:t>
            </a:fld>
            <a:endParaRPr lang="es-EC"/>
          </a:p>
        </p:txBody>
      </p:sp>
    </p:spTree>
    <p:extLst>
      <p:ext uri="{BB962C8B-B14F-4D97-AF65-F5344CB8AC3E}">
        <p14:creationId xmlns:p14="http://schemas.microsoft.com/office/powerpoint/2010/main" val="3886564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Paredes de fibrocemento</a:t>
            </a:r>
          </a:p>
          <a:p>
            <a:r>
              <a:rPr lang="es-MX" dirty="0"/>
              <a:t>Elementos</a:t>
            </a:r>
            <a:r>
              <a:rPr lang="es-MX" baseline="0" dirty="0"/>
              <a:t> livianos</a:t>
            </a:r>
          </a:p>
          <a:p>
            <a:r>
              <a:rPr lang="es-MX" baseline="0" dirty="0"/>
              <a:t>Paredes desmontables q se adaptan al diseño Arq.</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43</a:t>
            </a:fld>
            <a:endParaRPr lang="es-EC"/>
          </a:p>
        </p:txBody>
      </p:sp>
    </p:spTree>
    <p:extLst>
      <p:ext uri="{BB962C8B-B14F-4D97-AF65-F5344CB8AC3E}">
        <p14:creationId xmlns:p14="http://schemas.microsoft.com/office/powerpoint/2010/main" val="2658585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Perfiles</a:t>
            </a:r>
            <a:r>
              <a:rPr lang="es-MX" baseline="0" dirty="0"/>
              <a:t> livianos Steel </a:t>
            </a:r>
            <a:r>
              <a:rPr lang="es-MX" baseline="0" dirty="0" err="1"/>
              <a:t>framing</a:t>
            </a:r>
            <a:r>
              <a:rPr lang="es-MX" baseline="0" dirty="0"/>
              <a:t> o paredes en seco </a:t>
            </a:r>
            <a:r>
              <a:rPr lang="es-MX" baseline="0" dirty="0" err="1"/>
              <a:t>dry</a:t>
            </a:r>
            <a:r>
              <a:rPr lang="es-MX" baseline="0" dirty="0"/>
              <a:t> </a:t>
            </a:r>
            <a:r>
              <a:rPr lang="es-MX" baseline="0" dirty="0" err="1"/>
              <a:t>wall</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44</a:t>
            </a:fld>
            <a:endParaRPr lang="es-EC"/>
          </a:p>
        </p:txBody>
      </p:sp>
    </p:spTree>
    <p:extLst>
      <p:ext uri="{BB962C8B-B14F-4D97-AF65-F5344CB8AC3E}">
        <p14:creationId xmlns:p14="http://schemas.microsoft.com/office/powerpoint/2010/main" val="1309499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 Resistencia del acero de un anclaje en tracción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Resistencia al desprendimiento del hormigón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3.-Resistencia al arrancamiento del anclaje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 Resistencia del acero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Arrancamiento del concreto</a:t>
            </a:r>
          </a:p>
          <a:p>
            <a:endParaRPr lang="es-ES"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46</a:t>
            </a:fld>
            <a:endParaRPr lang="es-EC"/>
          </a:p>
        </p:txBody>
      </p:sp>
    </p:spTree>
    <p:extLst>
      <p:ext uri="{BB962C8B-B14F-4D97-AF65-F5344CB8AC3E}">
        <p14:creationId xmlns:p14="http://schemas.microsoft.com/office/powerpoint/2010/main" val="3633897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Método de cálculo de unidades mueble</a:t>
            </a:r>
          </a:p>
        </p:txBody>
      </p:sp>
      <p:sp>
        <p:nvSpPr>
          <p:cNvPr id="4" name="Marcador de número de diapositiva 3"/>
          <p:cNvSpPr>
            <a:spLocks noGrp="1"/>
          </p:cNvSpPr>
          <p:nvPr>
            <p:ph type="sldNum" sz="quarter" idx="10"/>
          </p:nvPr>
        </p:nvSpPr>
        <p:spPr/>
        <p:txBody>
          <a:bodyPr/>
          <a:lstStyle/>
          <a:p>
            <a:fld id="{7F92BAEA-52B0-4333-B201-97909E8C3B8D}" type="slidenum">
              <a:rPr lang="es-EC" smtClean="0"/>
              <a:t>53</a:t>
            </a:fld>
            <a:endParaRPr lang="es-EC"/>
          </a:p>
        </p:txBody>
      </p:sp>
    </p:spTree>
    <p:extLst>
      <p:ext uri="{BB962C8B-B14F-4D97-AF65-F5344CB8AC3E}">
        <p14:creationId xmlns:p14="http://schemas.microsoft.com/office/powerpoint/2010/main" val="2952442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Método de unidades</a:t>
            </a:r>
            <a:r>
              <a:rPr lang="es-MX" baseline="0" dirty="0"/>
              <a:t> de descarga</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54</a:t>
            </a:fld>
            <a:endParaRPr lang="es-EC"/>
          </a:p>
        </p:txBody>
      </p:sp>
    </p:spTree>
    <p:extLst>
      <p:ext uri="{BB962C8B-B14F-4D97-AF65-F5344CB8AC3E}">
        <p14:creationId xmlns:p14="http://schemas.microsoft.com/office/powerpoint/2010/main" val="1327906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Vista isométrico</a:t>
            </a:r>
          </a:p>
        </p:txBody>
      </p:sp>
      <p:sp>
        <p:nvSpPr>
          <p:cNvPr id="4" name="Marcador de número de diapositiva 3"/>
          <p:cNvSpPr>
            <a:spLocks noGrp="1"/>
          </p:cNvSpPr>
          <p:nvPr>
            <p:ph type="sldNum" sz="quarter" idx="10"/>
          </p:nvPr>
        </p:nvSpPr>
        <p:spPr/>
        <p:txBody>
          <a:bodyPr/>
          <a:lstStyle/>
          <a:p>
            <a:fld id="{7F92BAEA-52B0-4333-B201-97909E8C3B8D}" type="slidenum">
              <a:rPr lang="es-EC" smtClean="0"/>
              <a:t>55</a:t>
            </a:fld>
            <a:endParaRPr lang="es-EC"/>
          </a:p>
        </p:txBody>
      </p:sp>
    </p:spTree>
    <p:extLst>
      <p:ext uri="{BB962C8B-B14F-4D97-AF65-F5344CB8AC3E}">
        <p14:creationId xmlns:p14="http://schemas.microsoft.com/office/powerpoint/2010/main" val="3608255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dividió en 3 circuitos: iluminación uno de fuerza y un especial</a:t>
            </a:r>
          </a:p>
        </p:txBody>
      </p:sp>
      <p:sp>
        <p:nvSpPr>
          <p:cNvPr id="4" name="Marcador de número de diapositiva 3"/>
          <p:cNvSpPr>
            <a:spLocks noGrp="1"/>
          </p:cNvSpPr>
          <p:nvPr>
            <p:ph type="sldNum" sz="quarter" idx="10"/>
          </p:nvPr>
        </p:nvSpPr>
        <p:spPr/>
        <p:txBody>
          <a:bodyPr/>
          <a:lstStyle/>
          <a:p>
            <a:fld id="{7F92BAEA-52B0-4333-B201-97909E8C3B8D}" type="slidenum">
              <a:rPr lang="es-EC" smtClean="0"/>
              <a:t>56</a:t>
            </a:fld>
            <a:endParaRPr lang="es-EC"/>
          </a:p>
        </p:txBody>
      </p:sp>
    </p:spTree>
    <p:extLst>
      <p:ext uri="{BB962C8B-B14F-4D97-AF65-F5344CB8AC3E}">
        <p14:creationId xmlns:p14="http://schemas.microsoft.com/office/powerpoint/2010/main" val="3446043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Las</a:t>
            </a:r>
            <a:r>
              <a:rPr lang="es-MX" baseline="0" dirty="0"/>
              <a:t> protecciones son los </a:t>
            </a:r>
            <a:r>
              <a:rPr lang="es-MX" baseline="0" dirty="0" err="1"/>
              <a:t>breakers</a:t>
            </a:r>
            <a:r>
              <a:rPr lang="es-MX" baseline="0" dirty="0"/>
              <a:t> empleados para controlar los cambios de voltaje</a:t>
            </a:r>
          </a:p>
          <a:p>
            <a:r>
              <a:rPr lang="es-MX" baseline="0" dirty="0"/>
              <a:t>Tubería </a:t>
            </a:r>
            <a:r>
              <a:rPr lang="es-MX" baseline="0" dirty="0" err="1"/>
              <a:t>conduit</a:t>
            </a:r>
            <a:r>
              <a:rPr lang="es-MX" baseline="0" dirty="0"/>
              <a:t> flexible de ½”</a:t>
            </a:r>
          </a:p>
          <a:p>
            <a:r>
              <a:rPr lang="es-MX" baseline="0" dirty="0"/>
              <a:t>Cables comerciales</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57</a:t>
            </a:fld>
            <a:endParaRPr lang="es-EC"/>
          </a:p>
        </p:txBody>
      </p:sp>
    </p:spTree>
    <p:extLst>
      <p:ext uri="{BB962C8B-B14F-4D97-AF65-F5344CB8AC3E}">
        <p14:creationId xmlns:p14="http://schemas.microsoft.com/office/powerpoint/2010/main" val="37763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Estructura</a:t>
            </a:r>
            <a:r>
              <a:rPr lang="es-MX" baseline="0" dirty="0"/>
              <a:t> desmontable</a:t>
            </a:r>
          </a:p>
          <a:p>
            <a:r>
              <a:rPr lang="es-MX" baseline="0" dirty="0"/>
              <a:t>Usuario esta en la capacidad de </a:t>
            </a:r>
            <a:r>
              <a:rPr lang="es-MX" baseline="0" dirty="0" err="1"/>
              <a:t>construi</a:t>
            </a:r>
            <a:endParaRPr lang="es-MX" baseline="0" dirty="0"/>
          </a:p>
          <a:p>
            <a:r>
              <a:rPr lang="es-MX" baseline="0" dirty="0"/>
              <a:t>Se tiene un manual de </a:t>
            </a:r>
            <a:r>
              <a:rPr lang="es-MX" baseline="0" dirty="0" err="1"/>
              <a:t>construccion</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12</a:t>
            </a:fld>
            <a:endParaRPr lang="es-EC" dirty="0"/>
          </a:p>
        </p:txBody>
      </p:sp>
    </p:spTree>
    <p:extLst>
      <p:ext uri="{BB962C8B-B14F-4D97-AF65-F5344CB8AC3E}">
        <p14:creationId xmlns:p14="http://schemas.microsoft.com/office/powerpoint/2010/main" val="359163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a:t>Comparacion</a:t>
            </a:r>
            <a:r>
              <a:rPr lang="es-MX" dirty="0"/>
              <a:t> de costos… casas del</a:t>
            </a:r>
            <a:r>
              <a:rPr lang="es-MX" baseline="0" dirty="0"/>
              <a:t> gobierno 19000 para 40 m2</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58</a:t>
            </a:fld>
            <a:endParaRPr lang="es-EC"/>
          </a:p>
        </p:txBody>
      </p:sp>
    </p:spTree>
    <p:extLst>
      <p:ext uri="{BB962C8B-B14F-4D97-AF65-F5344CB8AC3E}">
        <p14:creationId xmlns:p14="http://schemas.microsoft.com/office/powerpoint/2010/main" val="531266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Cuadro Estadístico</a:t>
            </a:r>
            <a:r>
              <a:rPr lang="es-MX" baseline="0" dirty="0"/>
              <a:t> de costos, mas énfasis en el material</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59</a:t>
            </a:fld>
            <a:endParaRPr lang="es-EC"/>
          </a:p>
        </p:txBody>
      </p:sp>
    </p:spTree>
    <p:extLst>
      <p:ext uri="{BB962C8B-B14F-4D97-AF65-F5344CB8AC3E}">
        <p14:creationId xmlns:p14="http://schemas.microsoft.com/office/powerpoint/2010/main" val="3335124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Costo del ensayo</a:t>
            </a:r>
            <a:r>
              <a:rPr lang="es-MX" baseline="0" dirty="0"/>
              <a:t> considerando la compra del </a:t>
            </a:r>
            <a:r>
              <a:rPr lang="es-MX" baseline="0" dirty="0" err="1"/>
              <a:t>torquimetro</a:t>
            </a:r>
            <a:r>
              <a:rPr lang="es-MX" baseline="0" dirty="0"/>
              <a:t> y copa</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62</a:t>
            </a:fld>
            <a:endParaRPr lang="es-EC"/>
          </a:p>
        </p:txBody>
      </p:sp>
    </p:spTree>
    <p:extLst>
      <p:ext uri="{BB962C8B-B14F-4D97-AF65-F5344CB8AC3E}">
        <p14:creationId xmlns:p14="http://schemas.microsoft.com/office/powerpoint/2010/main" val="2320923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a:t>
            </a:r>
            <a:r>
              <a:rPr lang="es-MX" baseline="0" dirty="0"/>
              <a:t> tiene un tiempo estimado de 16 días</a:t>
            </a:r>
          </a:p>
          <a:p>
            <a:r>
              <a:rPr lang="es-MX" baseline="0" dirty="0"/>
              <a:t>Considerando que el personal no es un personal calificado</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64</a:t>
            </a:fld>
            <a:endParaRPr lang="es-EC"/>
          </a:p>
        </p:txBody>
      </p:sp>
    </p:spTree>
    <p:extLst>
      <p:ext uri="{BB962C8B-B14F-4D97-AF65-F5344CB8AC3E}">
        <p14:creationId xmlns:p14="http://schemas.microsoft.com/office/powerpoint/2010/main" val="3233947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Considerando</a:t>
            </a:r>
            <a:r>
              <a:rPr lang="es-MX" baseline="0" dirty="0"/>
              <a:t> que ya no se encuentra en la emergencia</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65</a:t>
            </a:fld>
            <a:endParaRPr lang="es-EC"/>
          </a:p>
        </p:txBody>
      </p:sp>
    </p:spTree>
    <p:extLst>
      <p:ext uri="{BB962C8B-B14F-4D97-AF65-F5344CB8AC3E}">
        <p14:creationId xmlns:p14="http://schemas.microsoft.com/office/powerpoint/2010/main" val="2636403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ha incluido</a:t>
            </a:r>
            <a:r>
              <a:rPr lang="es-MX" baseline="0" dirty="0"/>
              <a:t> imágenes explicativas de parámetros constructivos y personal necesario</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66</a:t>
            </a:fld>
            <a:endParaRPr lang="es-EC"/>
          </a:p>
        </p:txBody>
      </p:sp>
    </p:spTree>
    <p:extLst>
      <p:ext uri="{BB962C8B-B14F-4D97-AF65-F5344CB8AC3E}">
        <p14:creationId xmlns:p14="http://schemas.microsoft.com/office/powerpoint/2010/main" val="2790174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ha incluido</a:t>
            </a:r>
            <a:r>
              <a:rPr lang="es-MX" baseline="0" dirty="0"/>
              <a:t> imágenes explicativas de parámetros constructivos y personal necesario</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67</a:t>
            </a:fld>
            <a:endParaRPr lang="es-EC"/>
          </a:p>
        </p:txBody>
      </p:sp>
    </p:spTree>
    <p:extLst>
      <p:ext uri="{BB962C8B-B14F-4D97-AF65-F5344CB8AC3E}">
        <p14:creationId xmlns:p14="http://schemas.microsoft.com/office/powerpoint/2010/main" val="2929711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ha incluido</a:t>
            </a:r>
            <a:r>
              <a:rPr lang="es-MX" baseline="0" dirty="0"/>
              <a:t> imágenes explicativas de parámetros constructivos y personal necesario</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68</a:t>
            </a:fld>
            <a:endParaRPr lang="es-EC"/>
          </a:p>
        </p:txBody>
      </p:sp>
    </p:spTree>
    <p:extLst>
      <p:ext uri="{BB962C8B-B14F-4D97-AF65-F5344CB8AC3E}">
        <p14:creationId xmlns:p14="http://schemas.microsoft.com/office/powerpoint/2010/main" val="1972831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propone</a:t>
            </a:r>
            <a:r>
              <a:rPr lang="es-MX" baseline="0" dirty="0"/>
              <a:t> q sean los mismos usuarios construyan la vivienda y es un apoyo para la construcción</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69</a:t>
            </a:fld>
            <a:endParaRPr lang="es-EC"/>
          </a:p>
        </p:txBody>
      </p:sp>
    </p:spTree>
    <p:extLst>
      <p:ext uri="{BB962C8B-B14F-4D97-AF65-F5344CB8AC3E}">
        <p14:creationId xmlns:p14="http://schemas.microsoft.com/office/powerpoint/2010/main" val="1909309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Visto</a:t>
            </a:r>
            <a:r>
              <a:rPr lang="es-MX" baseline="0" dirty="0"/>
              <a:t> de una manera muy didáctica se ha elaborado el manual</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70</a:t>
            </a:fld>
            <a:endParaRPr lang="es-EC"/>
          </a:p>
        </p:txBody>
      </p:sp>
    </p:spTree>
    <p:extLst>
      <p:ext uri="{BB962C8B-B14F-4D97-AF65-F5344CB8AC3E}">
        <p14:creationId xmlns:p14="http://schemas.microsoft.com/office/powerpoint/2010/main" val="24535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t>
            </a:r>
          </a:p>
        </p:txBody>
      </p:sp>
      <p:sp>
        <p:nvSpPr>
          <p:cNvPr id="4" name="Marcador de número de diapositiva 3"/>
          <p:cNvSpPr>
            <a:spLocks noGrp="1"/>
          </p:cNvSpPr>
          <p:nvPr>
            <p:ph type="sldNum" sz="quarter" idx="10"/>
          </p:nvPr>
        </p:nvSpPr>
        <p:spPr/>
        <p:txBody>
          <a:bodyPr/>
          <a:lstStyle/>
          <a:p>
            <a:fld id="{7F92BAEA-52B0-4333-B201-97909E8C3B8D}" type="slidenum">
              <a:rPr lang="es-EC" smtClean="0"/>
              <a:t>13</a:t>
            </a:fld>
            <a:endParaRPr lang="es-EC"/>
          </a:p>
        </p:txBody>
      </p:sp>
    </p:spTree>
    <p:extLst>
      <p:ext uri="{BB962C8B-B14F-4D97-AF65-F5344CB8AC3E}">
        <p14:creationId xmlns:p14="http://schemas.microsoft.com/office/powerpoint/2010/main" val="4232551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Donde se intento abarcar todos los parámetros necesarios</a:t>
            </a:r>
          </a:p>
        </p:txBody>
      </p:sp>
      <p:sp>
        <p:nvSpPr>
          <p:cNvPr id="4" name="Marcador de número de diapositiva 3"/>
          <p:cNvSpPr>
            <a:spLocks noGrp="1"/>
          </p:cNvSpPr>
          <p:nvPr>
            <p:ph type="sldNum" sz="quarter" idx="10"/>
          </p:nvPr>
        </p:nvSpPr>
        <p:spPr/>
        <p:txBody>
          <a:bodyPr/>
          <a:lstStyle/>
          <a:p>
            <a:fld id="{7F92BAEA-52B0-4333-B201-97909E8C3B8D}" type="slidenum">
              <a:rPr lang="es-EC" smtClean="0"/>
              <a:t>71</a:t>
            </a:fld>
            <a:endParaRPr lang="es-EC"/>
          </a:p>
        </p:txBody>
      </p:sp>
    </p:spTree>
    <p:extLst>
      <p:ext uri="{BB962C8B-B14F-4D97-AF65-F5344CB8AC3E}">
        <p14:creationId xmlns:p14="http://schemas.microsoft.com/office/powerpoint/2010/main" val="102904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ha incluido</a:t>
            </a:r>
            <a:r>
              <a:rPr lang="es-MX" baseline="0" dirty="0"/>
              <a:t> imágenes explicativas de parámetros constructivos y personal necesario</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72</a:t>
            </a:fld>
            <a:endParaRPr lang="es-EC"/>
          </a:p>
        </p:txBody>
      </p:sp>
    </p:spTree>
    <p:extLst>
      <p:ext uri="{BB962C8B-B14F-4D97-AF65-F5344CB8AC3E}">
        <p14:creationId xmlns:p14="http://schemas.microsoft.com/office/powerpoint/2010/main" val="225360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Ya mismo acabamos!!!!!</a:t>
            </a:r>
          </a:p>
        </p:txBody>
      </p:sp>
      <p:sp>
        <p:nvSpPr>
          <p:cNvPr id="4" name="Marcador de número de diapositiva 3"/>
          <p:cNvSpPr>
            <a:spLocks noGrp="1"/>
          </p:cNvSpPr>
          <p:nvPr>
            <p:ph type="sldNum" sz="quarter" idx="10"/>
          </p:nvPr>
        </p:nvSpPr>
        <p:spPr/>
        <p:txBody>
          <a:bodyPr/>
          <a:lstStyle/>
          <a:p>
            <a:fld id="{7F92BAEA-52B0-4333-B201-97909E8C3B8D}" type="slidenum">
              <a:rPr lang="es-EC" smtClean="0"/>
              <a:t>73</a:t>
            </a:fld>
            <a:endParaRPr lang="es-EC"/>
          </a:p>
        </p:txBody>
      </p:sp>
    </p:spTree>
    <p:extLst>
      <p:ext uri="{BB962C8B-B14F-4D97-AF65-F5344CB8AC3E}">
        <p14:creationId xmlns:p14="http://schemas.microsoft.com/office/powerpoint/2010/main" val="299737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74</a:t>
            </a:fld>
            <a:endParaRPr lang="es-EC"/>
          </a:p>
        </p:txBody>
      </p:sp>
    </p:spTree>
    <p:extLst>
      <p:ext uri="{BB962C8B-B14F-4D97-AF65-F5344CB8AC3E}">
        <p14:creationId xmlns:p14="http://schemas.microsoft.com/office/powerpoint/2010/main" val="1181386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Método</a:t>
            </a:r>
            <a:r>
              <a:rPr lang="es-MX" baseline="0" dirty="0"/>
              <a:t> del LRFD</a:t>
            </a:r>
          </a:p>
          <a:p>
            <a:r>
              <a:rPr lang="es-MX" baseline="0" dirty="0"/>
              <a:t>Acero A36</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17</a:t>
            </a:fld>
            <a:endParaRPr lang="es-EC"/>
          </a:p>
        </p:txBody>
      </p:sp>
    </p:spTree>
    <p:extLst>
      <p:ext uri="{BB962C8B-B14F-4D97-AF65-F5344CB8AC3E}">
        <p14:creationId xmlns:p14="http://schemas.microsoft.com/office/powerpoint/2010/main" val="338616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24</a:t>
            </a:fld>
            <a:endParaRPr lang="es-EC"/>
          </a:p>
        </p:txBody>
      </p:sp>
    </p:spTree>
    <p:extLst>
      <p:ext uri="{BB962C8B-B14F-4D97-AF65-F5344CB8AC3E}">
        <p14:creationId xmlns:p14="http://schemas.microsoft.com/office/powerpoint/2010/main" val="1065755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a:t>Porq</a:t>
            </a:r>
            <a:r>
              <a:rPr lang="es-MX" dirty="0"/>
              <a:t> se</a:t>
            </a:r>
            <a:r>
              <a:rPr lang="es-MX" baseline="0" dirty="0"/>
              <a:t> </a:t>
            </a:r>
            <a:r>
              <a:rPr lang="es-MX" dirty="0"/>
              <a:t>magnifica</a:t>
            </a:r>
            <a:r>
              <a:rPr lang="es-MX" baseline="0" dirty="0"/>
              <a:t> los</a:t>
            </a:r>
            <a:r>
              <a:rPr lang="es-MX" dirty="0"/>
              <a:t> momentos</a:t>
            </a:r>
          </a:p>
        </p:txBody>
      </p:sp>
      <p:sp>
        <p:nvSpPr>
          <p:cNvPr id="4" name="Marcador de número de diapositiva 3"/>
          <p:cNvSpPr>
            <a:spLocks noGrp="1"/>
          </p:cNvSpPr>
          <p:nvPr>
            <p:ph type="sldNum" sz="quarter" idx="10"/>
          </p:nvPr>
        </p:nvSpPr>
        <p:spPr/>
        <p:txBody>
          <a:bodyPr/>
          <a:lstStyle/>
          <a:p>
            <a:fld id="{7F92BAEA-52B0-4333-B201-97909E8C3B8D}" type="slidenum">
              <a:rPr lang="es-EC" smtClean="0"/>
              <a:t>26</a:t>
            </a:fld>
            <a:endParaRPr lang="es-EC"/>
          </a:p>
        </p:txBody>
      </p:sp>
    </p:spTree>
    <p:extLst>
      <p:ext uri="{BB962C8B-B14F-4D97-AF65-F5344CB8AC3E}">
        <p14:creationId xmlns:p14="http://schemas.microsoft.com/office/powerpoint/2010/main" val="1610254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27</a:t>
            </a:fld>
            <a:endParaRPr lang="es-EC"/>
          </a:p>
        </p:txBody>
      </p:sp>
    </p:spTree>
    <p:extLst>
      <p:ext uri="{BB962C8B-B14F-4D97-AF65-F5344CB8AC3E}">
        <p14:creationId xmlns:p14="http://schemas.microsoft.com/office/powerpoint/2010/main" val="1503934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Aclarar</a:t>
            </a:r>
            <a:r>
              <a:rPr lang="es-MX" baseline="0" dirty="0"/>
              <a:t> demandas/capacidades de los elementos</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31</a:t>
            </a:fld>
            <a:endParaRPr lang="es-EC"/>
          </a:p>
        </p:txBody>
      </p:sp>
    </p:spTree>
    <p:extLst>
      <p:ext uri="{BB962C8B-B14F-4D97-AF65-F5344CB8AC3E}">
        <p14:creationId xmlns:p14="http://schemas.microsoft.com/office/powerpoint/2010/main" val="3364174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Que es </a:t>
            </a:r>
            <a:r>
              <a:rPr lang="es-MX" dirty="0" err="1"/>
              <a:t>cimentacion</a:t>
            </a:r>
            <a:endParaRPr lang="es-MX" dirty="0"/>
          </a:p>
          <a:p>
            <a:r>
              <a:rPr lang="es-MX" dirty="0"/>
              <a:t>Tipo de suelo… </a:t>
            </a:r>
          </a:p>
          <a:p>
            <a:r>
              <a:rPr lang="es-MX" dirty="0"/>
              <a:t>Esfuerzo</a:t>
            </a:r>
            <a:r>
              <a:rPr lang="es-MX" baseline="0" dirty="0"/>
              <a:t> de suelo</a:t>
            </a:r>
            <a:endParaRPr lang="es-MX" dirty="0"/>
          </a:p>
        </p:txBody>
      </p:sp>
      <p:sp>
        <p:nvSpPr>
          <p:cNvPr id="4" name="Marcador de número de diapositiva 3"/>
          <p:cNvSpPr>
            <a:spLocks noGrp="1"/>
          </p:cNvSpPr>
          <p:nvPr>
            <p:ph type="sldNum" sz="quarter" idx="10"/>
          </p:nvPr>
        </p:nvSpPr>
        <p:spPr/>
        <p:txBody>
          <a:bodyPr/>
          <a:lstStyle/>
          <a:p>
            <a:fld id="{7F92BAEA-52B0-4333-B201-97909E8C3B8D}" type="slidenum">
              <a:rPr lang="es-EC" smtClean="0"/>
              <a:t>32</a:t>
            </a:fld>
            <a:endParaRPr lang="es-EC"/>
          </a:p>
        </p:txBody>
      </p:sp>
    </p:spTree>
    <p:extLst>
      <p:ext uri="{BB962C8B-B14F-4D97-AF65-F5344CB8AC3E}">
        <p14:creationId xmlns:p14="http://schemas.microsoft.com/office/powerpoint/2010/main" val="1708087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1" y="1130300"/>
            <a:ext cx="7607300"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t>19/6/2017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A745FF5-85E7-44FB-BA6C-21F3DA7B9E3F}" type="slidenum">
              <a:rPr lang="es-EC" smtClean="0"/>
              <a:t>‹Nº›</a:t>
            </a:fld>
            <a:endParaRPr lang="es-EC"/>
          </a:p>
        </p:txBody>
      </p:sp>
    </p:spTree>
    <p:extLst>
      <p:ext uri="{BB962C8B-B14F-4D97-AF65-F5344CB8AC3E}">
        <p14:creationId xmlns:p14="http://schemas.microsoft.com/office/powerpoint/2010/main" val="3165345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t>19/6/2017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A745FF5-85E7-44FB-BA6C-21F3DA7B9E3F}" type="slidenum">
              <a:rPr lang="es-EC" smtClean="0"/>
              <a:t>‹Nº›</a:t>
            </a:fld>
            <a:endParaRPr lang="es-EC"/>
          </a:p>
        </p:txBody>
      </p:sp>
    </p:spTree>
    <p:extLst>
      <p:ext uri="{BB962C8B-B14F-4D97-AF65-F5344CB8AC3E}">
        <p14:creationId xmlns:p14="http://schemas.microsoft.com/office/powerpoint/2010/main" val="3752153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t>19/6/2017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A745FF5-85E7-44FB-BA6C-21F3DA7B9E3F}" type="slidenum">
              <a:rPr lang="es-EC" smtClean="0"/>
              <a:t>‹Nº›</a:t>
            </a:fld>
            <a:endParaRPr lang="es-EC"/>
          </a:p>
        </p:txBody>
      </p:sp>
    </p:spTree>
    <p:extLst>
      <p:ext uri="{BB962C8B-B14F-4D97-AF65-F5344CB8AC3E}">
        <p14:creationId xmlns:p14="http://schemas.microsoft.com/office/powerpoint/2010/main" val="362042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92600" y="0"/>
            <a:ext cx="4762500" cy="584200"/>
          </a:xfrm>
        </p:spPr>
        <p:txBody>
          <a:bodyPr>
            <a:noAutofit/>
          </a:bodyPr>
          <a:lstStyle>
            <a:lvl1pPr>
              <a:defRPr sz="3200" b="1">
                <a:solidFill>
                  <a:schemeClr val="tx1"/>
                </a:solidFill>
                <a:latin typeface="Arial" panose="020B0604020202020204" pitchFamily="34" charset="0"/>
                <a:cs typeface="Arial" panose="020B0604020202020204" pitchFamily="34" charset="0"/>
              </a:defRPr>
            </a:lvl1pPr>
          </a:lstStyle>
          <a:p>
            <a:r>
              <a:rPr lang="es-ES" dirty="0"/>
              <a:t>HAGA CLIC</a:t>
            </a:r>
            <a:endParaRPr lang="en-US" dirty="0"/>
          </a:p>
        </p:txBody>
      </p:sp>
      <p:sp>
        <p:nvSpPr>
          <p:cNvPr id="3" name="Content Placeholder 2"/>
          <p:cNvSpPr>
            <a:spLocks noGrp="1"/>
          </p:cNvSpPr>
          <p:nvPr>
            <p:ph idx="1"/>
          </p:nvPr>
        </p:nvSpPr>
        <p:spPr>
          <a:xfrm>
            <a:off x="628651" y="746126"/>
            <a:ext cx="8312150" cy="5248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3971809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atin typeface="Arial" panose="020B0604020202020204" pitchFamily="34" charset="0"/>
                <a:cs typeface="Arial" panose="020B0604020202020204" pitchFamily="34" charset="0"/>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el estilo de texto del patrón</a:t>
            </a:r>
          </a:p>
        </p:txBody>
      </p:sp>
      <p:sp>
        <p:nvSpPr>
          <p:cNvPr id="4" name="Date Placeholder 3"/>
          <p:cNvSpPr>
            <a:spLocks noGrp="1"/>
          </p:cNvSpPr>
          <p:nvPr>
            <p:ph type="dt" sz="half" idx="10"/>
          </p:nvPr>
        </p:nvSpPr>
        <p:spPr/>
        <p:txBody>
          <a:bodyPr/>
          <a:lstStyle/>
          <a:p>
            <a:fld id="{F6249B34-9780-43F3-807A-ABAA0D7C523D}" type="datetimeFigureOut">
              <a:rPr lang="es-EC" smtClean="0"/>
              <a:t>19/6/2017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A745FF5-85E7-44FB-BA6C-21F3DA7B9E3F}" type="slidenum">
              <a:rPr lang="es-EC" smtClean="0"/>
              <a:t>‹Nº›</a:t>
            </a:fld>
            <a:endParaRPr lang="es-EC"/>
          </a:p>
        </p:txBody>
      </p:sp>
    </p:spTree>
    <p:extLst>
      <p:ext uri="{BB962C8B-B14F-4D97-AF65-F5344CB8AC3E}">
        <p14:creationId xmlns:p14="http://schemas.microsoft.com/office/powerpoint/2010/main" val="2417030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6249B34-9780-43F3-807A-ABAA0D7C523D}" type="datetimeFigureOut">
              <a:rPr lang="es-EC" smtClean="0"/>
              <a:t>19/6/2017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A745FF5-85E7-44FB-BA6C-21F3DA7B9E3F}" type="slidenum">
              <a:rPr lang="es-EC" smtClean="0"/>
              <a:t>‹Nº›</a:t>
            </a:fld>
            <a:endParaRPr lang="es-EC"/>
          </a:p>
        </p:txBody>
      </p:sp>
    </p:spTree>
    <p:extLst>
      <p:ext uri="{BB962C8B-B14F-4D97-AF65-F5344CB8AC3E}">
        <p14:creationId xmlns:p14="http://schemas.microsoft.com/office/powerpoint/2010/main" val="1793167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1"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6249B34-9780-43F3-807A-ABAA0D7C523D}" type="datetimeFigureOut">
              <a:rPr lang="es-EC" smtClean="0"/>
              <a:t>19/6/2017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5A745FF5-85E7-44FB-BA6C-21F3DA7B9E3F}" type="slidenum">
              <a:rPr lang="es-EC" smtClean="0"/>
              <a:t>‹Nº›</a:t>
            </a:fld>
            <a:endParaRPr lang="es-EC"/>
          </a:p>
        </p:txBody>
      </p:sp>
    </p:spTree>
    <p:extLst>
      <p:ext uri="{BB962C8B-B14F-4D97-AF65-F5344CB8AC3E}">
        <p14:creationId xmlns:p14="http://schemas.microsoft.com/office/powerpoint/2010/main" val="3415867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6249B34-9780-43F3-807A-ABAA0D7C523D}" type="datetimeFigureOut">
              <a:rPr lang="es-EC" smtClean="0"/>
              <a:t>19/6/2017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5A745FF5-85E7-44FB-BA6C-21F3DA7B9E3F}" type="slidenum">
              <a:rPr lang="es-EC" smtClean="0"/>
              <a:t>‹Nº›</a:t>
            </a:fld>
            <a:endParaRPr lang="es-EC"/>
          </a:p>
        </p:txBody>
      </p:sp>
    </p:spTree>
    <p:extLst>
      <p:ext uri="{BB962C8B-B14F-4D97-AF65-F5344CB8AC3E}">
        <p14:creationId xmlns:p14="http://schemas.microsoft.com/office/powerpoint/2010/main" val="269830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49B34-9780-43F3-807A-ABAA0D7C523D}" type="datetimeFigureOut">
              <a:rPr lang="es-EC" smtClean="0"/>
              <a:t>19/6/2017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5A745FF5-85E7-44FB-BA6C-21F3DA7B9E3F}" type="slidenum">
              <a:rPr lang="es-EC" smtClean="0"/>
              <a:t>‹Nº›</a:t>
            </a:fld>
            <a:endParaRPr lang="es-EC"/>
          </a:p>
        </p:txBody>
      </p:sp>
    </p:spTree>
    <p:extLst>
      <p:ext uri="{BB962C8B-B14F-4D97-AF65-F5344CB8AC3E}">
        <p14:creationId xmlns:p14="http://schemas.microsoft.com/office/powerpoint/2010/main" val="507549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6249B34-9780-43F3-807A-ABAA0D7C523D}" type="datetimeFigureOut">
              <a:rPr lang="es-EC" smtClean="0"/>
              <a:t>19/6/2017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A745FF5-85E7-44FB-BA6C-21F3DA7B9E3F}" type="slidenum">
              <a:rPr lang="es-EC" smtClean="0"/>
              <a:t>‹Nº›</a:t>
            </a:fld>
            <a:endParaRPr lang="es-EC"/>
          </a:p>
        </p:txBody>
      </p:sp>
    </p:spTree>
    <p:extLst>
      <p:ext uri="{BB962C8B-B14F-4D97-AF65-F5344CB8AC3E}">
        <p14:creationId xmlns:p14="http://schemas.microsoft.com/office/powerpoint/2010/main" val="1938270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6249B34-9780-43F3-807A-ABAA0D7C523D}" type="datetimeFigureOut">
              <a:rPr lang="es-EC" smtClean="0"/>
              <a:t>19/6/2017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A745FF5-85E7-44FB-BA6C-21F3DA7B9E3F}" type="slidenum">
              <a:rPr lang="es-EC" smtClean="0"/>
              <a:t>‹Nº›</a:t>
            </a:fld>
            <a:endParaRPr lang="es-EC"/>
          </a:p>
        </p:txBody>
      </p:sp>
    </p:spTree>
    <p:extLst>
      <p:ext uri="{BB962C8B-B14F-4D97-AF65-F5344CB8AC3E}">
        <p14:creationId xmlns:p14="http://schemas.microsoft.com/office/powerpoint/2010/main" val="3492802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49B34-9780-43F3-807A-ABAA0D7C523D}" type="datetimeFigureOut">
              <a:rPr lang="es-EC" smtClean="0"/>
              <a:t>19/6/2017</a:t>
            </a:fld>
            <a:endParaRPr lang="es-EC"/>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45FF5-85E7-44FB-BA6C-21F3DA7B9E3F}" type="slidenum">
              <a:rPr lang="es-EC" smtClean="0"/>
              <a:t>‹Nº›</a:t>
            </a:fld>
            <a:endParaRPr lang="es-EC"/>
          </a:p>
        </p:txBody>
      </p:sp>
    </p:spTree>
    <p:extLst>
      <p:ext uri="{BB962C8B-B14F-4D97-AF65-F5344CB8AC3E}">
        <p14:creationId xmlns:p14="http://schemas.microsoft.com/office/powerpoint/2010/main" val="3178412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710.png"/></Relationships>
</file>

<file path=ppt/slides/_rels/slide1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9.png"/><Relationship Id="rId7" Type="http://schemas.openxmlformats.org/officeDocument/2006/relationships/image" Target="../media/image135.png"/><Relationship Id="rId12" Type="http://schemas.openxmlformats.org/officeDocument/2006/relationships/image" Target="../media/image180.png"/><Relationship Id="rId2" Type="http://schemas.openxmlformats.org/officeDocument/2006/relationships/image" Target="../media/image810.png"/><Relationship Id="rId1" Type="http://schemas.openxmlformats.org/officeDocument/2006/relationships/slideLayout" Target="../slideLayouts/slideLayout2.xml"/><Relationship Id="rId6" Type="http://schemas.openxmlformats.org/officeDocument/2006/relationships/image" Target="../media/image1210.png"/><Relationship Id="rId11"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60.png"/><Relationship Id="rId4" Type="http://schemas.openxmlformats.org/officeDocument/2006/relationships/image" Target="../media/image1010.png"/><Relationship Id="rId9" Type="http://schemas.openxmlformats.org/officeDocument/2006/relationships/image" Target="../media/image15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12"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2.xml"/><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321.png"/><Relationship Id="rId7" Type="http://schemas.openxmlformats.org/officeDocument/2006/relationships/image" Target="../media/image331.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80.png"/><Relationship Id="rId11" Type="http://schemas.openxmlformats.org/officeDocument/2006/relationships/image" Target="../media/image370.png"/><Relationship Id="rId10" Type="http://schemas.openxmlformats.org/officeDocument/2006/relationships/image" Target="../media/image360.png"/><Relationship Id="rId9" Type="http://schemas.openxmlformats.org/officeDocument/2006/relationships/image" Target="../media/image350.png"/></Relationships>
</file>

<file path=ppt/slides/_rels/slide26.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50.png"/><Relationship Id="rId7" Type="http://schemas.openxmlformats.org/officeDocument/2006/relationships/image" Target="../media/image4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0.png"/><Relationship Id="rId5" Type="http://schemas.openxmlformats.org/officeDocument/2006/relationships/image" Target="../media/image410.png"/><Relationship Id="rId10" Type="http://schemas.openxmlformats.org/officeDocument/2006/relationships/image" Target="../media/image460.png"/><Relationship Id="rId4" Type="http://schemas.openxmlformats.org/officeDocument/2006/relationships/image" Target="../media/image400.png"/><Relationship Id="rId9" Type="http://schemas.openxmlformats.org/officeDocument/2006/relationships/image" Target="../media/image450.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0.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580.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image" Target="../media/image770.png"/><Relationship Id="rId7" Type="http://schemas.openxmlformats.org/officeDocument/2006/relationships/image" Target="../media/image811.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800.png"/><Relationship Id="rId11" Type="http://schemas.openxmlformats.org/officeDocument/2006/relationships/image" Target="../media/image89.png"/><Relationship Id="rId5" Type="http://schemas.openxmlformats.org/officeDocument/2006/relationships/image" Target="../media/image790.png"/><Relationship Id="rId10" Type="http://schemas.openxmlformats.org/officeDocument/2006/relationships/image" Target="../media/image840.png"/><Relationship Id="rId4" Type="http://schemas.openxmlformats.org/officeDocument/2006/relationships/image" Target="../media/image780.png"/><Relationship Id="rId9" Type="http://schemas.openxmlformats.org/officeDocument/2006/relationships/image" Target="../media/image83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5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0.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jpeg"/></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7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9.png"/></Relationships>
</file>

<file path=ppt/slides/_rels/slide7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Rectángulo"/>
          <p:cNvSpPr/>
          <p:nvPr/>
        </p:nvSpPr>
        <p:spPr>
          <a:xfrm>
            <a:off x="1108079" y="1058849"/>
            <a:ext cx="7920880" cy="4724370"/>
          </a:xfrm>
          <a:prstGeom prst="rect">
            <a:avLst/>
          </a:prstGeom>
          <a:noFill/>
        </p:spPr>
        <p:txBody>
          <a:bodyPr wrap="square" lIns="91440" tIns="45720" rIns="91440" bIns="45720">
            <a:spAutoFit/>
          </a:bodyPr>
          <a:lstStyle/>
          <a:p>
            <a:pPr algn="ctr"/>
            <a:r>
              <a:rPr lang="es-ES" sz="2000" b="1" dirty="0">
                <a:latin typeface="Arial" panose="020B0604020202020204" pitchFamily="34" charset="0"/>
                <a:cs typeface="Arial" panose="020B0604020202020204" pitchFamily="34" charset="0"/>
              </a:rPr>
              <a:t>DEPARTAMENTO DE CIENCIAS DE LA TIERRA Y LA CONSTRUCCIÓN</a:t>
            </a:r>
            <a:endParaRPr lang="es-EC" sz="2000" dirty="0">
              <a:latin typeface="Arial" panose="020B0604020202020204" pitchFamily="34" charset="0"/>
              <a:cs typeface="Arial" panose="020B0604020202020204" pitchFamily="34" charset="0"/>
            </a:endParaRPr>
          </a:p>
          <a:p>
            <a:pPr algn="ctr"/>
            <a:r>
              <a:rPr lang="es-ES" b="1" dirty="0">
                <a:latin typeface="Arial" panose="020B0604020202020204" pitchFamily="34" charset="0"/>
                <a:cs typeface="Arial" panose="020B0604020202020204" pitchFamily="34" charset="0"/>
              </a:rPr>
              <a:t> CARRERA DE INGENIERÍA CIVIL</a:t>
            </a:r>
          </a:p>
          <a:p>
            <a:pPr algn="ctr"/>
            <a:endParaRPr lang="es-ES" b="1" dirty="0">
              <a:latin typeface="Arial" panose="020B0604020202020204" pitchFamily="34" charset="0"/>
              <a:cs typeface="Arial" panose="020B0604020202020204" pitchFamily="34" charset="0"/>
            </a:endParaRPr>
          </a:p>
          <a:p>
            <a:r>
              <a:rPr lang="es-ES" sz="800" b="1" dirty="0">
                <a:latin typeface="Arial" panose="020B0604020202020204" pitchFamily="34" charset="0"/>
                <a:cs typeface="Arial" panose="020B0604020202020204" pitchFamily="34" charset="0"/>
              </a:rPr>
              <a:t> </a:t>
            </a:r>
            <a:endParaRPr lang="es-EC" sz="800" dirty="0">
              <a:latin typeface="Arial" panose="020B0604020202020204" pitchFamily="34" charset="0"/>
              <a:cs typeface="Arial" panose="020B0604020202020204" pitchFamily="34" charset="0"/>
            </a:endParaRPr>
          </a:p>
          <a:p>
            <a:r>
              <a:rPr lang="es-ES" sz="700" b="1" dirty="0">
                <a:latin typeface="Arial" panose="020B0604020202020204" pitchFamily="34" charset="0"/>
                <a:cs typeface="Arial" panose="020B0604020202020204" pitchFamily="34" charset="0"/>
              </a:rPr>
              <a:t> </a:t>
            </a:r>
            <a:endParaRPr lang="es-EC" sz="700" dirty="0">
              <a:latin typeface="Arial" panose="020B0604020202020204" pitchFamily="34" charset="0"/>
              <a:cs typeface="Arial" panose="020B0604020202020204" pitchFamily="34" charset="0"/>
            </a:endParaRPr>
          </a:p>
          <a:p>
            <a:r>
              <a:rPr lang="es-ES" sz="700" b="1" dirty="0">
                <a:latin typeface="Arial" panose="020B0604020202020204" pitchFamily="34" charset="0"/>
                <a:cs typeface="Arial" panose="020B0604020202020204" pitchFamily="34" charset="0"/>
              </a:rPr>
              <a:t> </a:t>
            </a:r>
            <a:r>
              <a:rPr lang="es-ES" sz="1600" b="1" dirty="0">
                <a:latin typeface="Arial" panose="020B0604020202020204" pitchFamily="34" charset="0"/>
                <a:cs typeface="Arial" panose="020B0604020202020204" pitchFamily="34" charset="0"/>
              </a:rPr>
              <a:t>TEMA:</a:t>
            </a:r>
            <a:endParaRPr lang="es-EC" sz="1600" b="1" dirty="0">
              <a:latin typeface="Arial" panose="020B0604020202020204" pitchFamily="34" charset="0"/>
              <a:cs typeface="Arial" panose="020B0604020202020204" pitchFamily="34" charset="0"/>
            </a:endParaRPr>
          </a:p>
          <a:p>
            <a:pPr algn="ctr"/>
            <a:r>
              <a:rPr lang="es-MX" sz="1600" b="1" dirty="0">
                <a:latin typeface="Arial" panose="020B0604020202020204" pitchFamily="34" charset="0"/>
                <a:cs typeface="Arial" panose="020B0604020202020204" pitchFamily="34" charset="0"/>
              </a:rPr>
              <a:t>	</a:t>
            </a:r>
            <a:r>
              <a:rPr lang="es-EC" b="1" dirty="0">
                <a:latin typeface="Arial" panose="020B0604020202020204" pitchFamily="34" charset="0"/>
                <a:cs typeface="Arial" panose="020B0604020202020204" pitchFamily="34" charset="0"/>
              </a:rPr>
              <a:t>PROPUESTA DE DISEÑO DE VIVIENDA SISMO RESISTENTE</a:t>
            </a:r>
          </a:p>
          <a:p>
            <a:pPr algn="ctr"/>
            <a:r>
              <a:rPr lang="es-EC" b="1" dirty="0">
                <a:latin typeface="Arial" panose="020B0604020202020204" pitchFamily="34" charset="0"/>
                <a:cs typeface="Arial" panose="020B0604020202020204" pitchFamily="34" charset="0"/>
              </a:rPr>
              <a:t>	PREFABRICADA DESMONTABLE PARA SITUACIONES</a:t>
            </a:r>
          </a:p>
          <a:p>
            <a:pPr algn="ctr"/>
            <a:r>
              <a:rPr lang="es-EC" b="1" dirty="0">
                <a:latin typeface="Arial" panose="020B0604020202020204" pitchFamily="34" charset="0"/>
                <a:cs typeface="Arial" panose="020B0604020202020204" pitchFamily="34" charset="0"/>
              </a:rPr>
              <a:t>	EMERGENTES</a:t>
            </a:r>
            <a:endParaRPr lang="es-ES" sz="1200" dirty="0">
              <a:latin typeface="Arial" panose="020B0604020202020204" pitchFamily="34" charset="0"/>
              <a:cs typeface="Arial" panose="020B0604020202020204" pitchFamily="34" charset="0"/>
            </a:endParaRPr>
          </a:p>
          <a:p>
            <a:r>
              <a:rPr lang="es-ES" sz="1200" dirty="0">
                <a:latin typeface="Arial" panose="020B0604020202020204" pitchFamily="34" charset="0"/>
                <a:cs typeface="Arial" panose="020B0604020202020204" pitchFamily="34" charset="0"/>
              </a:rPr>
              <a:t> </a:t>
            </a:r>
            <a:endParaRPr lang="es-EC" sz="800" dirty="0">
              <a:latin typeface="Arial" panose="020B0604020202020204" pitchFamily="34" charset="0"/>
              <a:cs typeface="Arial" panose="020B0604020202020204" pitchFamily="34" charset="0"/>
            </a:endParaRPr>
          </a:p>
          <a:p>
            <a:r>
              <a:rPr lang="es-ES" sz="800" dirty="0">
                <a:latin typeface="Arial" panose="020B0604020202020204" pitchFamily="34" charset="0"/>
                <a:cs typeface="Arial" panose="020B0604020202020204" pitchFamily="34" charset="0"/>
              </a:rPr>
              <a:t> </a:t>
            </a:r>
            <a:endParaRPr lang="es-EC" sz="800" dirty="0">
              <a:latin typeface="Arial" panose="020B0604020202020204" pitchFamily="34" charset="0"/>
              <a:cs typeface="Arial" panose="020B0604020202020204" pitchFamily="34" charset="0"/>
            </a:endParaRPr>
          </a:p>
          <a:p>
            <a:r>
              <a:rPr lang="es-ES" sz="1400" b="1" dirty="0">
                <a:latin typeface="Arial" panose="020B0604020202020204" pitchFamily="34" charset="0"/>
                <a:cs typeface="Arial" panose="020B0604020202020204" pitchFamily="34" charset="0"/>
              </a:rPr>
              <a:t>AUTORES: </a:t>
            </a:r>
          </a:p>
          <a:p>
            <a:pPr algn="ctr"/>
            <a:r>
              <a:rPr lang="es-EC" sz="1400" dirty="0">
                <a:latin typeface="Arial" panose="020B0604020202020204" pitchFamily="34" charset="0"/>
                <a:cs typeface="Arial" panose="020B0604020202020204" pitchFamily="34" charset="0"/>
              </a:rPr>
              <a:t>VALDIVIESO MENÉNDEZ HERNÁN FABRICIO</a:t>
            </a:r>
            <a:endParaRPr lang="es-ES" sz="1400" b="1" dirty="0">
              <a:latin typeface="Arial" panose="020B0604020202020204" pitchFamily="34" charset="0"/>
              <a:cs typeface="Arial" panose="020B0604020202020204" pitchFamily="34" charset="0"/>
            </a:endParaRPr>
          </a:p>
          <a:p>
            <a:pPr algn="ctr"/>
            <a:r>
              <a:rPr lang="es-EC" sz="1400" dirty="0">
                <a:latin typeface="Arial" panose="020B0604020202020204" pitchFamily="34" charset="0"/>
                <a:cs typeface="Arial" panose="020B0604020202020204" pitchFamily="34" charset="0"/>
              </a:rPr>
              <a:t>TNTE. DE E. PADILLA LASCANO KLÉVER GONZALO</a:t>
            </a:r>
          </a:p>
          <a:p>
            <a:pPr algn="ctr"/>
            <a:r>
              <a:rPr lang="es-EC" sz="1400" dirty="0">
                <a:latin typeface="Arial" panose="020B0604020202020204" pitchFamily="34" charset="0"/>
                <a:cs typeface="Arial" panose="020B0604020202020204" pitchFamily="34" charset="0"/>
              </a:rPr>
              <a:t>        </a:t>
            </a:r>
          </a:p>
          <a:p>
            <a:pPr algn="ctr"/>
            <a:r>
              <a:rPr lang="es-ES" sz="1400" dirty="0">
                <a:latin typeface="Arial" panose="020B0604020202020204" pitchFamily="34" charset="0"/>
                <a:cs typeface="Arial" panose="020B0604020202020204" pitchFamily="34" charset="0"/>
              </a:rPr>
              <a:t>  </a:t>
            </a:r>
            <a:endParaRPr lang="es-EC" sz="1400" dirty="0">
              <a:latin typeface="Arial" panose="020B0604020202020204" pitchFamily="34" charset="0"/>
              <a:cs typeface="Arial" panose="020B0604020202020204" pitchFamily="34" charset="0"/>
            </a:endParaRPr>
          </a:p>
          <a:p>
            <a:pPr algn="ctr"/>
            <a:r>
              <a:rPr lang="es-ES" sz="1400" b="1" dirty="0">
                <a:latin typeface="Arial" panose="020B0604020202020204" pitchFamily="34" charset="0"/>
                <a:cs typeface="Arial" panose="020B0604020202020204" pitchFamily="34" charset="0"/>
              </a:rPr>
              <a:t>DIRECTORA: </a:t>
            </a:r>
            <a:r>
              <a:rPr lang="es-ES" sz="1400" dirty="0">
                <a:latin typeface="Arial" panose="020B0604020202020204" pitchFamily="34" charset="0"/>
                <a:cs typeface="Arial" panose="020B0604020202020204" pitchFamily="34" charset="0"/>
              </a:rPr>
              <a:t>ING. </a:t>
            </a:r>
            <a:r>
              <a:rPr lang="es-EC" sz="1400" dirty="0">
                <a:latin typeface="Arial" panose="020B0604020202020204" pitchFamily="34" charset="0"/>
                <a:cs typeface="Arial" panose="020B0604020202020204" pitchFamily="34" charset="0"/>
              </a:rPr>
              <a:t>CAROLINA ROBALINO BEDÓN MSC.</a:t>
            </a:r>
          </a:p>
          <a:p>
            <a:pPr algn="ctr"/>
            <a:r>
              <a:rPr lang="es-ES" sz="1400" dirty="0">
                <a:latin typeface="Arial" panose="020B0604020202020204" pitchFamily="34" charset="0"/>
                <a:cs typeface="Arial" panose="020B0604020202020204" pitchFamily="34" charset="0"/>
              </a:rPr>
              <a:t>  </a:t>
            </a:r>
            <a:r>
              <a:rPr lang="es-ES" sz="1400" b="1" dirty="0">
                <a:latin typeface="Arial" panose="020B0604020202020204" pitchFamily="34" charset="0"/>
                <a:cs typeface="Arial" panose="020B0604020202020204" pitchFamily="34" charset="0"/>
              </a:rPr>
              <a:t> </a:t>
            </a:r>
            <a:endParaRPr lang="es-EC" sz="1400" dirty="0">
              <a:latin typeface="Arial" panose="020B0604020202020204" pitchFamily="34" charset="0"/>
              <a:cs typeface="Arial" panose="020B0604020202020204" pitchFamily="34" charset="0"/>
            </a:endParaRPr>
          </a:p>
          <a:p>
            <a:pPr algn="ctr"/>
            <a:r>
              <a:rPr lang="es-ES" sz="1400" b="1" dirty="0">
                <a:latin typeface="Arial" panose="020B0604020202020204" pitchFamily="34" charset="0"/>
                <a:cs typeface="Arial" panose="020B0604020202020204" pitchFamily="34" charset="0"/>
              </a:rPr>
              <a:t>SANGOLQUÍ - </a:t>
            </a:r>
            <a:r>
              <a:rPr lang="es-ES_tradnl" sz="1400" b="1" dirty="0">
                <a:latin typeface="Arial" panose="020B0604020202020204" pitchFamily="34" charset="0"/>
                <a:cs typeface="Arial" panose="020B0604020202020204" pitchFamily="34" charset="0"/>
              </a:rPr>
              <a:t>2017</a:t>
            </a:r>
            <a:endParaRPr lang="es-EC" sz="1400" b="1" dirty="0">
              <a:latin typeface="Arial" panose="020B0604020202020204" pitchFamily="34" charset="0"/>
              <a:cs typeface="Arial" panose="020B0604020202020204" pitchFamily="34" charset="0"/>
            </a:endParaRPr>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1453" y="3613986"/>
            <a:ext cx="1403685" cy="1263317"/>
          </a:xfrm>
          <a:prstGeom prst="rect">
            <a:avLst/>
          </a:prstGeom>
        </p:spPr>
      </p:pic>
    </p:spTree>
    <p:extLst>
      <p:ext uri="{BB962C8B-B14F-4D97-AF65-F5344CB8AC3E}">
        <p14:creationId xmlns:p14="http://schemas.microsoft.com/office/powerpoint/2010/main" val="266767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07475" y="0"/>
            <a:ext cx="5547625" cy="584200"/>
          </a:xfrm>
        </p:spPr>
        <p:txBody>
          <a:bodyPr/>
          <a:lstStyle/>
          <a:p>
            <a:pPr algn="r"/>
            <a:r>
              <a:rPr lang="es-EC" sz="2400" i="1" dirty="0">
                <a:latin typeface="+mj-lt"/>
              </a:rPr>
              <a:t>Diseño arquitectónico</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14320013"/>
              </p:ext>
            </p:extLst>
          </p:nvPr>
        </p:nvGraphicFramePr>
        <p:xfrm>
          <a:off x="591670" y="584200"/>
          <a:ext cx="8016089" cy="5330325"/>
        </p:xfrm>
        <a:graphic>
          <a:graphicData uri="http://schemas.openxmlformats.org/drawingml/2006/table">
            <a:tbl>
              <a:tblPr firstRow="1" firstCol="1" bandRow="1">
                <a:tableStyleId>{0660B408-B3CF-4A94-85FC-2B1E0A45F4A2}</a:tableStyleId>
              </a:tblPr>
              <a:tblGrid>
                <a:gridCol w="2707834">
                  <a:extLst>
                    <a:ext uri="{9D8B030D-6E8A-4147-A177-3AD203B41FA5}">
                      <a16:colId xmlns:a16="http://schemas.microsoft.com/office/drawing/2014/main" val="753869610"/>
                    </a:ext>
                  </a:extLst>
                </a:gridCol>
                <a:gridCol w="1442896">
                  <a:extLst>
                    <a:ext uri="{9D8B030D-6E8A-4147-A177-3AD203B41FA5}">
                      <a16:colId xmlns:a16="http://schemas.microsoft.com/office/drawing/2014/main" val="1288367961"/>
                    </a:ext>
                  </a:extLst>
                </a:gridCol>
                <a:gridCol w="1316242">
                  <a:extLst>
                    <a:ext uri="{9D8B030D-6E8A-4147-A177-3AD203B41FA5}">
                      <a16:colId xmlns:a16="http://schemas.microsoft.com/office/drawing/2014/main" val="4210821203"/>
                    </a:ext>
                  </a:extLst>
                </a:gridCol>
                <a:gridCol w="1272955">
                  <a:extLst>
                    <a:ext uri="{9D8B030D-6E8A-4147-A177-3AD203B41FA5}">
                      <a16:colId xmlns:a16="http://schemas.microsoft.com/office/drawing/2014/main" val="1819908408"/>
                    </a:ext>
                  </a:extLst>
                </a:gridCol>
                <a:gridCol w="1276162">
                  <a:extLst>
                    <a:ext uri="{9D8B030D-6E8A-4147-A177-3AD203B41FA5}">
                      <a16:colId xmlns:a16="http://schemas.microsoft.com/office/drawing/2014/main" val="1129043287"/>
                    </a:ext>
                  </a:extLst>
                </a:gridCol>
              </a:tblGrid>
              <a:tr h="303809">
                <a:tc gridSpan="5">
                  <a:txBody>
                    <a:bodyPr/>
                    <a:lstStyle/>
                    <a:p>
                      <a:pPr algn="ctr">
                        <a:lnSpc>
                          <a:spcPct val="150000"/>
                        </a:lnSpc>
                        <a:spcAft>
                          <a:spcPts val="0"/>
                        </a:spcAft>
                      </a:pPr>
                      <a:r>
                        <a:rPr lang="es-EC" sz="1400" dirty="0">
                          <a:effectLst/>
                          <a:latin typeface="+mj-lt"/>
                        </a:rPr>
                        <a:t>VIVIENDA PROYECTO DOS PISOS</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863509938"/>
                  </a:ext>
                </a:extLst>
              </a:tr>
              <a:tr h="1352916">
                <a:tc>
                  <a:txBody>
                    <a:bodyPr/>
                    <a:lstStyle/>
                    <a:p>
                      <a:pPr algn="ctr">
                        <a:lnSpc>
                          <a:spcPct val="150000"/>
                        </a:lnSpc>
                        <a:spcAft>
                          <a:spcPts val="0"/>
                        </a:spcAft>
                      </a:pPr>
                      <a:r>
                        <a:rPr lang="es-EC" sz="1400" dirty="0">
                          <a:effectLst/>
                          <a:latin typeface="+mj-lt"/>
                        </a:rPr>
                        <a:t>AMBIENTE</a:t>
                      </a:r>
                      <a:endParaRPr lang="es-ES" sz="24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b="1" dirty="0">
                          <a:effectLst/>
                          <a:latin typeface="+mj-lt"/>
                        </a:rPr>
                        <a:t>LADO</a:t>
                      </a:r>
                      <a:br>
                        <a:rPr lang="es-EC" sz="1600" b="1" dirty="0">
                          <a:effectLst/>
                          <a:latin typeface="+mj-lt"/>
                        </a:rPr>
                      </a:br>
                      <a:r>
                        <a:rPr lang="es-EC" sz="1600" b="1" dirty="0">
                          <a:effectLst/>
                          <a:latin typeface="+mj-lt"/>
                        </a:rPr>
                        <a:t>MÍNIMO</a:t>
                      </a:r>
                      <a:br>
                        <a:rPr lang="es-EC" sz="1600" b="1" dirty="0">
                          <a:effectLst/>
                          <a:latin typeface="+mj-lt"/>
                        </a:rPr>
                      </a:br>
                      <a:r>
                        <a:rPr lang="es-EC" sz="1600" b="1" dirty="0">
                          <a:effectLst/>
                          <a:latin typeface="+mj-lt"/>
                        </a:rPr>
                        <a:t> POR NORMA</a:t>
                      </a:r>
                      <a:br>
                        <a:rPr lang="es-EC" sz="1600" b="1" dirty="0">
                          <a:effectLst/>
                          <a:latin typeface="+mj-lt"/>
                        </a:rPr>
                      </a:br>
                      <a:r>
                        <a:rPr lang="es-EC" sz="1600" b="1" dirty="0">
                          <a:effectLst/>
                          <a:latin typeface="+mj-lt"/>
                        </a:rPr>
                        <a:t>m.</a:t>
                      </a:r>
                      <a:endParaRPr lang="es-ES" sz="2800" b="1"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b="1" dirty="0">
                          <a:effectLst/>
                          <a:latin typeface="+mj-lt"/>
                        </a:rPr>
                        <a:t>LADO</a:t>
                      </a:r>
                      <a:br>
                        <a:rPr lang="es-EC" sz="1600" b="1" dirty="0">
                          <a:effectLst/>
                          <a:latin typeface="+mj-lt"/>
                        </a:rPr>
                      </a:br>
                      <a:r>
                        <a:rPr lang="es-EC" sz="1600" b="1" dirty="0">
                          <a:effectLst/>
                          <a:latin typeface="+mj-lt"/>
                        </a:rPr>
                        <a:t>MÍNIMO DE VIVIENDA</a:t>
                      </a:r>
                      <a:br>
                        <a:rPr lang="es-EC" sz="1600" b="1" dirty="0">
                          <a:effectLst/>
                          <a:latin typeface="+mj-lt"/>
                        </a:rPr>
                      </a:br>
                      <a:r>
                        <a:rPr lang="es-EC" sz="1600" b="1" dirty="0">
                          <a:effectLst/>
                          <a:latin typeface="+mj-lt"/>
                        </a:rPr>
                        <a:t>m.</a:t>
                      </a:r>
                      <a:endParaRPr lang="es-ES" sz="2800" b="1"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b="1" dirty="0">
                          <a:effectLst/>
                          <a:latin typeface="+mj-lt"/>
                        </a:rPr>
                        <a:t>ÁREAS ÚTILES MÍNIMAS</a:t>
                      </a:r>
                      <a:br>
                        <a:rPr lang="es-EC" sz="1600" b="1" dirty="0">
                          <a:effectLst/>
                          <a:latin typeface="+mj-lt"/>
                        </a:rPr>
                      </a:br>
                      <a:r>
                        <a:rPr lang="es-EC" sz="1600" b="1" dirty="0">
                          <a:effectLst/>
                          <a:latin typeface="+mj-lt"/>
                        </a:rPr>
                        <a:t>m²</a:t>
                      </a:r>
                      <a:endParaRPr lang="es-ES" sz="2800" b="1"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b="1" dirty="0">
                          <a:effectLst/>
                          <a:latin typeface="+mj-lt"/>
                        </a:rPr>
                        <a:t>ÁREAS ÚTILES </a:t>
                      </a:r>
                      <a:br>
                        <a:rPr lang="es-EC" sz="1600" b="1" dirty="0">
                          <a:effectLst/>
                          <a:latin typeface="+mj-lt"/>
                        </a:rPr>
                      </a:br>
                      <a:r>
                        <a:rPr lang="es-EC" sz="1600" b="1" dirty="0">
                          <a:effectLst/>
                          <a:latin typeface="+mj-lt"/>
                        </a:rPr>
                        <a:t>VIVIENDA</a:t>
                      </a:r>
                      <a:br>
                        <a:rPr lang="es-EC" sz="1600" b="1" dirty="0">
                          <a:effectLst/>
                          <a:latin typeface="+mj-lt"/>
                        </a:rPr>
                      </a:br>
                      <a:r>
                        <a:rPr lang="es-EC" sz="1600" b="1" dirty="0">
                          <a:effectLst/>
                          <a:latin typeface="+mj-lt"/>
                        </a:rPr>
                        <a:t>m²</a:t>
                      </a:r>
                      <a:endParaRPr lang="es-ES" sz="2800" b="1" dirty="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27139939"/>
                  </a:ext>
                </a:extLst>
              </a:tr>
              <a:tr h="260408">
                <a:tc>
                  <a:txBody>
                    <a:bodyPr/>
                    <a:lstStyle/>
                    <a:p>
                      <a:pPr algn="l">
                        <a:lnSpc>
                          <a:spcPct val="150000"/>
                        </a:lnSpc>
                        <a:spcAft>
                          <a:spcPts val="0"/>
                        </a:spcAft>
                      </a:pPr>
                      <a:r>
                        <a:rPr lang="es-EC" sz="1100">
                          <a:effectLst/>
                          <a:latin typeface="+mj-lt"/>
                        </a:rPr>
                        <a:t>SALA – COMEDOR</a:t>
                      </a:r>
                      <a:endParaRPr lang="es-ES" sz="18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2,70</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2,85</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13,00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19,00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95466864"/>
                  </a:ext>
                </a:extLst>
              </a:tr>
              <a:tr h="260408">
                <a:tc>
                  <a:txBody>
                    <a:bodyPr/>
                    <a:lstStyle/>
                    <a:p>
                      <a:pPr algn="l">
                        <a:lnSpc>
                          <a:spcPct val="150000"/>
                        </a:lnSpc>
                        <a:spcAft>
                          <a:spcPts val="0"/>
                        </a:spcAft>
                      </a:pPr>
                      <a:r>
                        <a:rPr lang="es-EC" sz="1100">
                          <a:effectLst/>
                          <a:latin typeface="+mj-lt"/>
                        </a:rPr>
                        <a:t>COCINA</a:t>
                      </a:r>
                      <a:endParaRPr lang="es-ES" sz="18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1,50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2,90</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4,00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8,55</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25949339"/>
                  </a:ext>
                </a:extLst>
              </a:tr>
              <a:tr h="260408">
                <a:tc>
                  <a:txBody>
                    <a:bodyPr/>
                    <a:lstStyle/>
                    <a:p>
                      <a:pPr algn="l">
                        <a:lnSpc>
                          <a:spcPct val="150000"/>
                        </a:lnSpc>
                        <a:spcAft>
                          <a:spcPts val="0"/>
                        </a:spcAft>
                      </a:pPr>
                      <a:r>
                        <a:rPr lang="es-EC" sz="1100">
                          <a:effectLst/>
                          <a:latin typeface="+mj-lt"/>
                        </a:rPr>
                        <a:t>GRADAS </a:t>
                      </a:r>
                      <a:endParaRPr lang="es-ES" sz="18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0,90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2,00</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3,24</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5,30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6896603"/>
                  </a:ext>
                </a:extLst>
              </a:tr>
              <a:tr h="260408">
                <a:tc>
                  <a:txBody>
                    <a:bodyPr/>
                    <a:lstStyle/>
                    <a:p>
                      <a:pPr algn="l">
                        <a:lnSpc>
                          <a:spcPct val="150000"/>
                        </a:lnSpc>
                        <a:spcAft>
                          <a:spcPts val="0"/>
                        </a:spcAft>
                      </a:pPr>
                      <a:r>
                        <a:rPr lang="es-EC" sz="1100">
                          <a:effectLst/>
                          <a:latin typeface="+mj-lt"/>
                        </a:rPr>
                        <a:t>BAÑOS 1 PISO</a:t>
                      </a:r>
                      <a:endParaRPr lang="es-ES" sz="18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1,20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1,35</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2,50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3,00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19992296"/>
                  </a:ext>
                </a:extLst>
              </a:tr>
              <a:tr h="260408">
                <a:tc>
                  <a:txBody>
                    <a:bodyPr/>
                    <a:lstStyle/>
                    <a:p>
                      <a:pPr algn="l">
                        <a:lnSpc>
                          <a:spcPct val="150000"/>
                        </a:lnSpc>
                        <a:spcAft>
                          <a:spcPts val="0"/>
                        </a:spcAft>
                      </a:pPr>
                      <a:r>
                        <a:rPr lang="es-EC" sz="1100">
                          <a:effectLst/>
                          <a:latin typeface="+mj-lt"/>
                        </a:rPr>
                        <a:t>CORREDORES 1 PISO</a:t>
                      </a:r>
                      <a:endParaRPr lang="es-ES" sz="18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0,90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0,90</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 </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1,90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73004672"/>
                  </a:ext>
                </a:extLst>
              </a:tr>
              <a:tr h="260408">
                <a:tc>
                  <a:txBody>
                    <a:bodyPr/>
                    <a:lstStyle/>
                    <a:p>
                      <a:pPr algn="l">
                        <a:lnSpc>
                          <a:spcPct val="150000"/>
                        </a:lnSpc>
                        <a:spcAft>
                          <a:spcPts val="0"/>
                        </a:spcAft>
                      </a:pPr>
                      <a:r>
                        <a:rPr lang="es-EC" sz="1100">
                          <a:effectLst/>
                          <a:latin typeface="+mj-lt"/>
                        </a:rPr>
                        <a:t>DORMITORIO PADRES</a:t>
                      </a:r>
                      <a:endParaRPr lang="es-ES" sz="18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2,50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2,80</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9,00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11,00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31246473"/>
                  </a:ext>
                </a:extLst>
              </a:tr>
              <a:tr h="260408">
                <a:tc>
                  <a:txBody>
                    <a:bodyPr/>
                    <a:lstStyle/>
                    <a:p>
                      <a:pPr algn="l">
                        <a:lnSpc>
                          <a:spcPct val="150000"/>
                        </a:lnSpc>
                        <a:spcAft>
                          <a:spcPts val="0"/>
                        </a:spcAft>
                      </a:pPr>
                      <a:r>
                        <a:rPr lang="es-EC" sz="1100">
                          <a:effectLst/>
                          <a:latin typeface="+mj-lt"/>
                        </a:rPr>
                        <a:t>DORMITORIO 2</a:t>
                      </a:r>
                      <a:endParaRPr lang="es-ES" sz="18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2,20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2,80</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7,00</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9,30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6193761"/>
                  </a:ext>
                </a:extLst>
              </a:tr>
              <a:tr h="260408">
                <a:tc>
                  <a:txBody>
                    <a:bodyPr/>
                    <a:lstStyle/>
                    <a:p>
                      <a:pPr algn="l">
                        <a:lnSpc>
                          <a:spcPct val="150000"/>
                        </a:lnSpc>
                        <a:spcAft>
                          <a:spcPts val="0"/>
                        </a:spcAft>
                      </a:pPr>
                      <a:r>
                        <a:rPr lang="es-EC" sz="1100">
                          <a:effectLst/>
                          <a:latin typeface="+mj-lt"/>
                        </a:rPr>
                        <a:t>DORMITORIO 3</a:t>
                      </a:r>
                      <a:endParaRPr lang="es-ES" sz="18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2,20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2,85</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8,00</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8,95</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51415717"/>
                  </a:ext>
                </a:extLst>
              </a:tr>
              <a:tr h="260408">
                <a:tc>
                  <a:txBody>
                    <a:bodyPr/>
                    <a:lstStyle/>
                    <a:p>
                      <a:pPr algn="l">
                        <a:lnSpc>
                          <a:spcPct val="150000"/>
                        </a:lnSpc>
                        <a:spcAft>
                          <a:spcPts val="0"/>
                        </a:spcAft>
                      </a:pPr>
                      <a:r>
                        <a:rPr lang="es-EC" sz="1100">
                          <a:effectLst/>
                          <a:latin typeface="+mj-lt"/>
                        </a:rPr>
                        <a:t>BAÑOS 2 PISO</a:t>
                      </a:r>
                      <a:endParaRPr lang="es-ES" sz="18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1,20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1,33</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2,50</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3,80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91154891"/>
                  </a:ext>
                </a:extLst>
              </a:tr>
              <a:tr h="260408">
                <a:tc>
                  <a:txBody>
                    <a:bodyPr/>
                    <a:lstStyle/>
                    <a:p>
                      <a:pPr algn="l">
                        <a:lnSpc>
                          <a:spcPct val="150000"/>
                        </a:lnSpc>
                        <a:spcAft>
                          <a:spcPts val="0"/>
                        </a:spcAft>
                      </a:pPr>
                      <a:r>
                        <a:rPr lang="es-EC" sz="1100">
                          <a:effectLst/>
                          <a:latin typeface="+mj-lt"/>
                        </a:rPr>
                        <a:t>CORREDORES 2 PISO</a:t>
                      </a:r>
                      <a:endParaRPr lang="es-ES" sz="18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0,90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0,90</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 </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3,25</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04558162"/>
                  </a:ext>
                </a:extLst>
              </a:tr>
              <a:tr h="489344">
                <a:tc>
                  <a:txBody>
                    <a:bodyPr/>
                    <a:lstStyle/>
                    <a:p>
                      <a:pPr algn="l">
                        <a:lnSpc>
                          <a:spcPct val="150000"/>
                        </a:lnSpc>
                        <a:spcAft>
                          <a:spcPts val="0"/>
                        </a:spcAft>
                      </a:pPr>
                      <a:r>
                        <a:rPr lang="es-EC" sz="1100">
                          <a:effectLst/>
                          <a:latin typeface="+mj-lt"/>
                        </a:rPr>
                        <a:t>SUBTOTAL ÁREA ÚTIL</a:t>
                      </a:r>
                      <a:br>
                        <a:rPr lang="es-EC" sz="1100">
                          <a:effectLst/>
                          <a:latin typeface="+mj-lt"/>
                        </a:rPr>
                      </a:br>
                      <a:r>
                        <a:rPr lang="es-EC" sz="1100">
                          <a:effectLst/>
                          <a:latin typeface="+mj-lt"/>
                        </a:rPr>
                        <a:t> MÍNIMA</a:t>
                      </a:r>
                      <a:endParaRPr lang="es-ES" sz="18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800">
                        <a:effectLst/>
                        <a:latin typeface="+mj-lt"/>
                        <a:cs typeface="Times New Roman" panose="02020603050405020304" pitchFamily="18" charset="0"/>
                      </a:endParaRPr>
                    </a:p>
                  </a:txBody>
                  <a:tcPr marL="44450" marR="44450" marT="0" marB="0" anchor="ctr"/>
                </a:tc>
                <a:tc>
                  <a:txBody>
                    <a:bodyPr/>
                    <a:lstStyle/>
                    <a:p>
                      <a:pPr>
                        <a:lnSpc>
                          <a:spcPct val="107000"/>
                        </a:lnSpc>
                      </a:pPr>
                      <a:endParaRPr lang="es-ES" sz="1800">
                        <a:effectLst/>
                        <a:latin typeface="+mj-lt"/>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latin typeface="+mj-lt"/>
                        </a:rPr>
                        <a:t>49,24</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74,05</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20197856"/>
                  </a:ext>
                </a:extLst>
              </a:tr>
              <a:tr h="301125">
                <a:tc>
                  <a:txBody>
                    <a:bodyPr/>
                    <a:lstStyle/>
                    <a:p>
                      <a:pPr algn="l">
                        <a:lnSpc>
                          <a:spcPct val="150000"/>
                        </a:lnSpc>
                        <a:spcAft>
                          <a:spcPts val="0"/>
                        </a:spcAft>
                      </a:pPr>
                      <a:r>
                        <a:rPr lang="es-EC" sz="1100">
                          <a:effectLst/>
                          <a:latin typeface="+mj-lt"/>
                        </a:rPr>
                        <a:t>ÁREA TOTAL</a:t>
                      </a:r>
                      <a:endParaRPr lang="es-ES" sz="18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800">
                        <a:effectLst/>
                        <a:latin typeface="+mj-lt"/>
                        <a:cs typeface="Times New Roman" panose="02020603050405020304" pitchFamily="18" charset="0"/>
                      </a:endParaRPr>
                    </a:p>
                  </a:txBody>
                  <a:tcPr marL="44450" marR="44450" marT="0" marB="0" anchor="ctr"/>
                </a:tc>
                <a:tc>
                  <a:txBody>
                    <a:bodyPr/>
                    <a:lstStyle/>
                    <a:p>
                      <a:pPr>
                        <a:lnSpc>
                          <a:spcPct val="107000"/>
                        </a:lnSpc>
                      </a:pPr>
                      <a:endParaRPr lang="es-ES" sz="1800">
                        <a:effectLst/>
                        <a:latin typeface="+mj-lt"/>
                        <a:cs typeface="Times New Roman" panose="02020603050405020304" pitchFamily="18" charset="0"/>
                      </a:endParaRPr>
                    </a:p>
                  </a:txBody>
                  <a:tcPr marL="44450" marR="44450" marT="0" marB="0" anchor="ctr"/>
                </a:tc>
                <a:tc>
                  <a:txBody>
                    <a:bodyPr/>
                    <a:lstStyle/>
                    <a:p>
                      <a:pPr>
                        <a:lnSpc>
                          <a:spcPct val="107000"/>
                        </a:lnSpc>
                      </a:pPr>
                      <a:endParaRPr lang="es-ES" sz="1800">
                        <a:effectLst/>
                        <a:latin typeface="+mj-lt"/>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latin typeface="+mj-lt"/>
                        </a:rPr>
                        <a:t>81,05</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23109314"/>
                  </a:ext>
                </a:extLst>
              </a:tr>
            </a:tbl>
          </a:graphicData>
        </a:graphic>
      </p:graphicFrame>
      <p:sp>
        <p:nvSpPr>
          <p:cNvPr id="7" name="Rectángulo 6"/>
          <p:cNvSpPr/>
          <p:nvPr/>
        </p:nvSpPr>
        <p:spPr>
          <a:xfrm>
            <a:off x="0" y="6464082"/>
            <a:ext cx="7624482" cy="369332"/>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Diseño Arq. John Henry Vinueza Salinas de  la empresa Enlinearecta Arquitectos </a:t>
            </a:r>
            <a:endParaRPr lang="es-ES" dirty="0"/>
          </a:p>
        </p:txBody>
      </p:sp>
    </p:spTree>
    <p:extLst>
      <p:ext uri="{BB962C8B-B14F-4D97-AF65-F5344CB8AC3E}">
        <p14:creationId xmlns:p14="http://schemas.microsoft.com/office/powerpoint/2010/main" val="3469513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07475" y="0"/>
            <a:ext cx="5547625" cy="584200"/>
          </a:xfrm>
        </p:spPr>
        <p:txBody>
          <a:bodyPr/>
          <a:lstStyle/>
          <a:p>
            <a:pPr algn="r"/>
            <a:r>
              <a:rPr lang="es-EC" sz="2400" i="1" dirty="0">
                <a:latin typeface="+mj-lt"/>
              </a:rPr>
              <a:t>Diseño arquitectónico</a:t>
            </a:r>
          </a:p>
        </p:txBody>
      </p:sp>
      <p:pic>
        <p:nvPicPr>
          <p:cNvPr id="8" name="Imagen 7"/>
          <p:cNvPicPr/>
          <p:nvPr/>
        </p:nvPicPr>
        <p:blipFill>
          <a:blip r:embed="rId2"/>
          <a:stretch>
            <a:fillRect/>
          </a:stretch>
        </p:blipFill>
        <p:spPr>
          <a:xfrm>
            <a:off x="170079" y="673768"/>
            <a:ext cx="4233479" cy="5438274"/>
          </a:xfrm>
          <a:prstGeom prst="rect">
            <a:avLst/>
          </a:prstGeom>
        </p:spPr>
      </p:pic>
      <p:pic>
        <p:nvPicPr>
          <p:cNvPr id="9" name="Imagen 8"/>
          <p:cNvPicPr/>
          <p:nvPr/>
        </p:nvPicPr>
        <p:blipFill>
          <a:blip r:embed="rId3"/>
          <a:stretch>
            <a:fillRect/>
          </a:stretch>
        </p:blipFill>
        <p:spPr>
          <a:xfrm>
            <a:off x="4725368" y="668421"/>
            <a:ext cx="4329732" cy="5323305"/>
          </a:xfrm>
          <a:prstGeom prst="rect">
            <a:avLst/>
          </a:prstGeom>
        </p:spPr>
      </p:pic>
      <p:pic>
        <p:nvPicPr>
          <p:cNvPr id="5" name="Imagen 4"/>
          <p:cNvPicPr>
            <a:picLocks noChangeAspect="1"/>
          </p:cNvPicPr>
          <p:nvPr/>
        </p:nvPicPr>
        <p:blipFill>
          <a:blip r:embed="rId4"/>
          <a:stretch>
            <a:fillRect/>
          </a:stretch>
        </p:blipFill>
        <p:spPr>
          <a:xfrm>
            <a:off x="0" y="584200"/>
            <a:ext cx="4499811" cy="5527842"/>
          </a:xfrm>
          <a:prstGeom prst="rect">
            <a:avLst/>
          </a:prstGeom>
        </p:spPr>
      </p:pic>
    </p:spTree>
    <p:extLst>
      <p:ext uri="{BB962C8B-B14F-4D97-AF65-F5344CB8AC3E}">
        <p14:creationId xmlns:p14="http://schemas.microsoft.com/office/powerpoint/2010/main" val="217637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C" sz="2400" i="1" dirty="0">
                <a:latin typeface="+mj-lt"/>
              </a:rPr>
              <a:t>Diseño estructural</a:t>
            </a:r>
          </a:p>
        </p:txBody>
      </p:sp>
      <p:pic>
        <p:nvPicPr>
          <p:cNvPr id="7" name="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447" y="-215152"/>
            <a:ext cx="9184341" cy="7019365"/>
          </a:xfrm>
        </p:spPr>
      </p:pic>
    </p:spTree>
    <p:extLst>
      <p:ext uri="{BB962C8B-B14F-4D97-AF65-F5344CB8AC3E}">
        <p14:creationId xmlns:p14="http://schemas.microsoft.com/office/powerpoint/2010/main" val="1802494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C" sz="2400" i="1" dirty="0">
                <a:latin typeface="+mj-lt"/>
              </a:rPr>
              <a:t>Diseño estructural</a:t>
            </a:r>
          </a:p>
        </p:txBody>
      </p:sp>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Análisis de Cargas</a:t>
            </a:r>
          </a:p>
        </p:txBody>
      </p:sp>
      <p:graphicFrame>
        <p:nvGraphicFramePr>
          <p:cNvPr id="3" name="Tabla 2"/>
          <p:cNvGraphicFramePr>
            <a:graphicFrameLocks noGrp="1"/>
          </p:cNvGraphicFramePr>
          <p:nvPr>
            <p:extLst>
              <p:ext uri="{D42A27DB-BD31-4B8C-83A1-F6EECF244321}">
                <p14:modId xmlns:p14="http://schemas.microsoft.com/office/powerpoint/2010/main" val="1920959775"/>
              </p:ext>
            </p:extLst>
          </p:nvPr>
        </p:nvGraphicFramePr>
        <p:xfrm>
          <a:off x="416860" y="1455316"/>
          <a:ext cx="3875740" cy="4214774"/>
        </p:xfrm>
        <a:graphic>
          <a:graphicData uri="http://schemas.openxmlformats.org/drawingml/2006/table">
            <a:tbl>
              <a:tblPr firstRow="1" firstCol="1" bandRow="1">
                <a:tableStyleId>{0660B408-B3CF-4A94-85FC-2B1E0A45F4A2}</a:tableStyleId>
              </a:tblPr>
              <a:tblGrid>
                <a:gridCol w="2393575">
                  <a:extLst>
                    <a:ext uri="{9D8B030D-6E8A-4147-A177-3AD203B41FA5}">
                      <a16:colId xmlns:a16="http://schemas.microsoft.com/office/drawing/2014/main" val="20000"/>
                    </a:ext>
                  </a:extLst>
                </a:gridCol>
                <a:gridCol w="739589">
                  <a:extLst>
                    <a:ext uri="{9D8B030D-6E8A-4147-A177-3AD203B41FA5}">
                      <a16:colId xmlns:a16="http://schemas.microsoft.com/office/drawing/2014/main" val="20001"/>
                    </a:ext>
                  </a:extLst>
                </a:gridCol>
                <a:gridCol w="742576">
                  <a:extLst>
                    <a:ext uri="{9D8B030D-6E8A-4147-A177-3AD203B41FA5}">
                      <a16:colId xmlns:a16="http://schemas.microsoft.com/office/drawing/2014/main" val="20002"/>
                    </a:ext>
                  </a:extLst>
                </a:gridCol>
              </a:tblGrid>
              <a:tr h="242765">
                <a:tc gridSpan="3">
                  <a:txBody>
                    <a:bodyPr/>
                    <a:lstStyle/>
                    <a:p>
                      <a:pPr algn="ctr">
                        <a:lnSpc>
                          <a:spcPct val="150000"/>
                        </a:lnSpc>
                        <a:spcAft>
                          <a:spcPts val="0"/>
                        </a:spcAft>
                      </a:pPr>
                      <a:r>
                        <a:rPr lang="es-EC" sz="1400" dirty="0">
                          <a:effectLst/>
                          <a:latin typeface="+mj-lt"/>
                        </a:rPr>
                        <a:t>PESO PROPIO DE ENTREPISO</a:t>
                      </a:r>
                      <a:endParaRPr lang="es-MX" sz="24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28574">
                <a:tc>
                  <a:txBody>
                    <a:bodyPr/>
                    <a:lstStyle/>
                    <a:p>
                      <a:pPr algn="ctr">
                        <a:lnSpc>
                          <a:spcPct val="150000"/>
                        </a:lnSpc>
                        <a:spcAft>
                          <a:spcPts val="0"/>
                        </a:spcAft>
                      </a:pPr>
                      <a:r>
                        <a:rPr lang="es-EC" sz="1400" dirty="0">
                          <a:effectLst/>
                          <a:latin typeface="+mj-lt"/>
                        </a:rPr>
                        <a:t>DESCRIPCIÓN</a:t>
                      </a:r>
                      <a:endParaRPr lang="es-MX" sz="2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1" dirty="0">
                          <a:effectLst/>
                          <a:latin typeface="+mj-lt"/>
                        </a:rPr>
                        <a:t>VALOR</a:t>
                      </a:r>
                      <a:endParaRPr lang="es-MX" sz="2400" b="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1" dirty="0">
                          <a:effectLst/>
                          <a:latin typeface="+mj-lt"/>
                        </a:rPr>
                        <a:t>UNIDAD</a:t>
                      </a:r>
                      <a:endParaRPr lang="es-MX" sz="2400" b="1"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24839">
                <a:tc>
                  <a:txBody>
                    <a:bodyPr/>
                    <a:lstStyle/>
                    <a:p>
                      <a:pPr algn="just">
                        <a:lnSpc>
                          <a:spcPct val="150000"/>
                        </a:lnSpc>
                        <a:spcAft>
                          <a:spcPts val="0"/>
                        </a:spcAft>
                      </a:pPr>
                      <a:r>
                        <a:rPr lang="es-EC" sz="1200" b="0" i="1" dirty="0">
                          <a:effectLst/>
                          <a:latin typeface="+mj-lt"/>
                        </a:rPr>
                        <a:t>Peso entablado (e = 4cm. peso específico. 650 kg/m</a:t>
                      </a:r>
                      <a:r>
                        <a:rPr lang="es-EC" sz="1200" b="0" i="1" baseline="30000" dirty="0">
                          <a:effectLst/>
                          <a:latin typeface="+mj-lt"/>
                        </a:rPr>
                        <a:t>3</a:t>
                      </a:r>
                      <a:r>
                        <a:rPr lang="es-EC" sz="1200" b="0" i="1" dirty="0">
                          <a:effectLst/>
                          <a:latin typeface="+mj-lt"/>
                        </a:rPr>
                        <a:t>)</a:t>
                      </a:r>
                      <a:endParaRPr lang="es-MX" sz="1800" b="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latin typeface="+mj-lt"/>
                        </a:rPr>
                        <a:t>26</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latin typeface="+mj-lt"/>
                        </a:rPr>
                        <a:t>kg/m2</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12420">
                <a:tc>
                  <a:txBody>
                    <a:bodyPr/>
                    <a:lstStyle/>
                    <a:p>
                      <a:pPr algn="just">
                        <a:lnSpc>
                          <a:spcPct val="150000"/>
                        </a:lnSpc>
                        <a:spcAft>
                          <a:spcPts val="0"/>
                        </a:spcAft>
                      </a:pPr>
                      <a:r>
                        <a:rPr lang="es-EC" sz="1200" b="0" i="1" dirty="0">
                          <a:effectLst/>
                          <a:latin typeface="+mj-lt"/>
                        </a:rPr>
                        <a:t>Peso de acabados </a:t>
                      </a:r>
                      <a:endParaRPr lang="es-MX" sz="1800" b="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latin typeface="+mj-lt"/>
                        </a:rPr>
                        <a:t>120</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latin typeface="+mj-lt"/>
                        </a:rPr>
                        <a:t>kg/m2</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12420">
                <a:tc>
                  <a:txBody>
                    <a:bodyPr/>
                    <a:lstStyle/>
                    <a:p>
                      <a:pPr algn="just">
                        <a:lnSpc>
                          <a:spcPct val="150000"/>
                        </a:lnSpc>
                        <a:spcAft>
                          <a:spcPts val="0"/>
                        </a:spcAft>
                      </a:pPr>
                      <a:r>
                        <a:rPr lang="es-EC" sz="1200" b="0" i="1" dirty="0">
                          <a:effectLst/>
                          <a:latin typeface="+mj-lt"/>
                        </a:rPr>
                        <a:t>Instalaciones eléctricas y sanitarias</a:t>
                      </a:r>
                      <a:endParaRPr lang="es-MX" sz="1800" b="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latin typeface="+mj-lt"/>
                        </a:rPr>
                        <a:t>30</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latin typeface="+mj-lt"/>
                        </a:rPr>
                        <a:t>kg/m2</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24839">
                <a:tc>
                  <a:txBody>
                    <a:bodyPr/>
                    <a:lstStyle/>
                    <a:p>
                      <a:pPr algn="just">
                        <a:lnSpc>
                          <a:spcPct val="150000"/>
                        </a:lnSpc>
                        <a:spcAft>
                          <a:spcPts val="0"/>
                        </a:spcAft>
                      </a:pPr>
                      <a:r>
                        <a:rPr lang="es-EC" sz="1200" b="0" i="1" dirty="0">
                          <a:effectLst/>
                          <a:latin typeface="+mj-lt"/>
                        </a:rPr>
                        <a:t>Mampostería (fibrocemento e = 8 - 10 mm + lana de vidrio) + armazón Steel </a:t>
                      </a:r>
                      <a:r>
                        <a:rPr lang="es-EC" sz="1200" b="0" i="1" dirty="0" err="1">
                          <a:effectLst/>
                          <a:latin typeface="+mj-lt"/>
                        </a:rPr>
                        <a:t>Framing</a:t>
                      </a:r>
                      <a:endParaRPr lang="es-MX" sz="1800" b="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26</a:t>
                      </a:r>
                      <a:endParaRPr lang="es-MX" sz="1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kg/m2</a:t>
                      </a:r>
                      <a:endParaRPr lang="es-MX" sz="18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12420">
                <a:tc>
                  <a:txBody>
                    <a:bodyPr/>
                    <a:lstStyle/>
                    <a:p>
                      <a:pPr algn="just">
                        <a:lnSpc>
                          <a:spcPct val="150000"/>
                        </a:lnSpc>
                        <a:spcAft>
                          <a:spcPts val="0"/>
                        </a:spcAft>
                      </a:pPr>
                      <a:r>
                        <a:rPr lang="es-EC" sz="1200" b="0" i="1" dirty="0">
                          <a:effectLst/>
                          <a:latin typeface="+mj-lt"/>
                        </a:rPr>
                        <a:t>Conexiones</a:t>
                      </a:r>
                      <a:endParaRPr lang="es-MX" sz="1800" b="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5</a:t>
                      </a:r>
                      <a:endParaRPr lang="es-MX" sz="1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kg/m2</a:t>
                      </a:r>
                      <a:endParaRPr lang="es-MX" sz="18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12420">
                <a:tc>
                  <a:txBody>
                    <a:bodyPr/>
                    <a:lstStyle/>
                    <a:p>
                      <a:pPr algn="just">
                        <a:lnSpc>
                          <a:spcPct val="150000"/>
                        </a:lnSpc>
                        <a:spcAft>
                          <a:spcPts val="0"/>
                        </a:spcAft>
                      </a:pPr>
                      <a:r>
                        <a:rPr lang="es-EC" sz="1200" b="0" i="1" dirty="0">
                          <a:effectLst/>
                          <a:latin typeface="+mj-lt"/>
                        </a:rPr>
                        <a:t>Vigas</a:t>
                      </a:r>
                      <a:endParaRPr lang="es-MX" sz="1800" b="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12</a:t>
                      </a:r>
                      <a:endParaRPr lang="es-MX" sz="1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kg/m2</a:t>
                      </a:r>
                      <a:endParaRPr lang="es-MX" sz="18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12420">
                <a:tc>
                  <a:txBody>
                    <a:bodyPr/>
                    <a:lstStyle/>
                    <a:p>
                      <a:pPr algn="just">
                        <a:lnSpc>
                          <a:spcPct val="150000"/>
                        </a:lnSpc>
                        <a:spcAft>
                          <a:spcPts val="0"/>
                        </a:spcAft>
                      </a:pPr>
                      <a:r>
                        <a:rPr lang="es-EC" sz="1200" b="0" i="1" dirty="0">
                          <a:effectLst/>
                          <a:latin typeface="+mj-lt"/>
                        </a:rPr>
                        <a:t>Correas</a:t>
                      </a:r>
                      <a:endParaRPr lang="es-MX" sz="1800" b="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10</a:t>
                      </a:r>
                      <a:endParaRPr lang="es-MX" sz="1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latin typeface="+mj-lt"/>
                        </a:rPr>
                        <a:t>kg/m2</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12420">
                <a:tc>
                  <a:txBody>
                    <a:bodyPr/>
                    <a:lstStyle/>
                    <a:p>
                      <a:pPr algn="just">
                        <a:lnSpc>
                          <a:spcPct val="150000"/>
                        </a:lnSpc>
                        <a:spcAft>
                          <a:spcPts val="0"/>
                        </a:spcAft>
                      </a:pPr>
                      <a:r>
                        <a:rPr lang="es-EC" sz="1200" i="1" dirty="0">
                          <a:effectLst/>
                          <a:latin typeface="+mj-lt"/>
                        </a:rPr>
                        <a:t>TOTAL CARGA MUERTA </a:t>
                      </a:r>
                      <a:endParaRPr lang="es-MX" sz="180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b="1" dirty="0">
                          <a:effectLst/>
                          <a:latin typeface="+mj-lt"/>
                        </a:rPr>
                        <a:t>229</a:t>
                      </a:r>
                      <a:endParaRPr lang="es-MX" sz="1800" b="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b="1">
                          <a:effectLst/>
                          <a:latin typeface="+mj-lt"/>
                        </a:rPr>
                        <a:t>kg/m2</a:t>
                      </a:r>
                      <a:endParaRPr lang="es-MX" sz="1800" b="1">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12420">
                <a:tc>
                  <a:txBody>
                    <a:bodyPr/>
                    <a:lstStyle/>
                    <a:p>
                      <a:pPr algn="just">
                        <a:lnSpc>
                          <a:spcPct val="150000"/>
                        </a:lnSpc>
                        <a:spcAft>
                          <a:spcPts val="0"/>
                        </a:spcAft>
                      </a:pPr>
                      <a:r>
                        <a:rPr lang="es-EC" sz="1200" i="1" dirty="0">
                          <a:effectLst/>
                          <a:latin typeface="+mj-lt"/>
                        </a:rPr>
                        <a:t>TOTAL CARGA VIVA NEC-15</a:t>
                      </a:r>
                      <a:endParaRPr lang="es-MX" sz="180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b="1" dirty="0">
                          <a:effectLst/>
                          <a:latin typeface="+mj-lt"/>
                        </a:rPr>
                        <a:t>200</a:t>
                      </a:r>
                      <a:endParaRPr lang="es-MX" sz="1800" b="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b="1" dirty="0">
                          <a:effectLst/>
                          <a:latin typeface="+mj-lt"/>
                        </a:rPr>
                        <a:t>kg/m2</a:t>
                      </a:r>
                      <a:endParaRPr lang="es-MX" sz="1800" b="1"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12420">
                <a:tc>
                  <a:txBody>
                    <a:bodyPr/>
                    <a:lstStyle/>
                    <a:p>
                      <a:pPr algn="just">
                        <a:lnSpc>
                          <a:spcPct val="150000"/>
                        </a:lnSpc>
                        <a:spcAft>
                          <a:spcPts val="0"/>
                        </a:spcAft>
                      </a:pPr>
                      <a:r>
                        <a:rPr lang="es-EC" sz="1200" i="1" dirty="0">
                          <a:effectLst/>
                          <a:latin typeface="+mj-lt"/>
                        </a:rPr>
                        <a:t>PESO TOTAL </a:t>
                      </a:r>
                      <a:endParaRPr lang="es-MX" sz="180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b="1" dirty="0">
                          <a:effectLst/>
                          <a:latin typeface="+mj-lt"/>
                        </a:rPr>
                        <a:t>429</a:t>
                      </a:r>
                      <a:endParaRPr lang="es-MX" sz="1800" b="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b="1" dirty="0">
                          <a:effectLst/>
                          <a:latin typeface="+mj-lt"/>
                        </a:rPr>
                        <a:t>kg/m2</a:t>
                      </a:r>
                      <a:endParaRPr lang="es-MX" sz="1800" b="1"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407371595"/>
              </p:ext>
            </p:extLst>
          </p:nvPr>
        </p:nvGraphicFramePr>
        <p:xfrm>
          <a:off x="4518212" y="1435595"/>
          <a:ext cx="4235823" cy="4271600"/>
        </p:xfrm>
        <a:graphic>
          <a:graphicData uri="http://schemas.openxmlformats.org/drawingml/2006/table">
            <a:tbl>
              <a:tblPr firstRow="1" firstCol="1" bandRow="1">
                <a:tableStyleId>{0660B408-B3CF-4A94-85FC-2B1E0A45F4A2}</a:tableStyleId>
              </a:tblPr>
              <a:tblGrid>
                <a:gridCol w="2431520">
                  <a:extLst>
                    <a:ext uri="{9D8B030D-6E8A-4147-A177-3AD203B41FA5}">
                      <a16:colId xmlns:a16="http://schemas.microsoft.com/office/drawing/2014/main" val="20000"/>
                    </a:ext>
                  </a:extLst>
                </a:gridCol>
                <a:gridCol w="825745">
                  <a:extLst>
                    <a:ext uri="{9D8B030D-6E8A-4147-A177-3AD203B41FA5}">
                      <a16:colId xmlns:a16="http://schemas.microsoft.com/office/drawing/2014/main" val="20001"/>
                    </a:ext>
                  </a:extLst>
                </a:gridCol>
                <a:gridCol w="978558">
                  <a:extLst>
                    <a:ext uri="{9D8B030D-6E8A-4147-A177-3AD203B41FA5}">
                      <a16:colId xmlns:a16="http://schemas.microsoft.com/office/drawing/2014/main" val="20002"/>
                    </a:ext>
                  </a:extLst>
                </a:gridCol>
              </a:tblGrid>
              <a:tr h="307822">
                <a:tc gridSpan="3">
                  <a:txBody>
                    <a:bodyPr/>
                    <a:lstStyle/>
                    <a:p>
                      <a:pPr algn="ctr">
                        <a:lnSpc>
                          <a:spcPct val="150000"/>
                        </a:lnSpc>
                        <a:spcAft>
                          <a:spcPts val="0"/>
                        </a:spcAft>
                      </a:pPr>
                      <a:r>
                        <a:rPr lang="es-EC" sz="1400" dirty="0">
                          <a:effectLst/>
                          <a:latin typeface="+mj-lt"/>
                        </a:rPr>
                        <a:t>PESO PROPIO SEGUNDO PISO</a:t>
                      </a:r>
                      <a:endParaRPr lang="es-MX" sz="24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07822">
                <a:tc>
                  <a:txBody>
                    <a:bodyPr/>
                    <a:lstStyle/>
                    <a:p>
                      <a:pPr algn="ctr">
                        <a:lnSpc>
                          <a:spcPct val="150000"/>
                        </a:lnSpc>
                        <a:spcAft>
                          <a:spcPts val="0"/>
                        </a:spcAft>
                      </a:pPr>
                      <a:r>
                        <a:rPr lang="es-EC" sz="1400" b="1" dirty="0">
                          <a:effectLst/>
                          <a:latin typeface="+mj-lt"/>
                        </a:rPr>
                        <a:t>DESCRIPCIÓN</a:t>
                      </a:r>
                      <a:endParaRPr lang="es-MX" sz="2400" b="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1" dirty="0">
                          <a:effectLst/>
                          <a:latin typeface="+mj-lt"/>
                        </a:rPr>
                        <a:t>VALOR</a:t>
                      </a:r>
                      <a:endParaRPr lang="es-MX" sz="2400" b="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1" dirty="0">
                          <a:effectLst/>
                          <a:latin typeface="+mj-lt"/>
                        </a:rPr>
                        <a:t>UNIDAD</a:t>
                      </a:r>
                      <a:endParaRPr lang="es-MX" sz="2400" b="1"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51007">
                <a:tc>
                  <a:txBody>
                    <a:bodyPr/>
                    <a:lstStyle/>
                    <a:p>
                      <a:pPr algn="just">
                        <a:lnSpc>
                          <a:spcPct val="150000"/>
                        </a:lnSpc>
                        <a:spcAft>
                          <a:spcPts val="0"/>
                        </a:spcAft>
                      </a:pPr>
                      <a:r>
                        <a:rPr lang="es-EC" sz="1200" b="0" i="1" dirty="0">
                          <a:effectLst/>
                          <a:latin typeface="+mj-lt"/>
                        </a:rPr>
                        <a:t>Peso techo cubierta</a:t>
                      </a:r>
                      <a:endParaRPr lang="es-MX" sz="1200" b="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4</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kg/m2</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73719">
                <a:tc>
                  <a:txBody>
                    <a:bodyPr/>
                    <a:lstStyle/>
                    <a:p>
                      <a:pPr algn="just">
                        <a:lnSpc>
                          <a:spcPct val="150000"/>
                        </a:lnSpc>
                        <a:spcAft>
                          <a:spcPts val="0"/>
                        </a:spcAft>
                      </a:pPr>
                      <a:r>
                        <a:rPr lang="es-EC" sz="1200" b="0" i="1" dirty="0">
                          <a:effectLst/>
                          <a:latin typeface="+mj-lt"/>
                        </a:rPr>
                        <a:t>Instalaciones eléctricas y sanitarias</a:t>
                      </a:r>
                      <a:endParaRPr lang="es-MX" sz="1200" b="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30</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kg/m2</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28600">
                <a:tc>
                  <a:txBody>
                    <a:bodyPr/>
                    <a:lstStyle/>
                    <a:p>
                      <a:pPr algn="just">
                        <a:lnSpc>
                          <a:spcPct val="150000"/>
                        </a:lnSpc>
                        <a:spcAft>
                          <a:spcPts val="0"/>
                        </a:spcAft>
                      </a:pPr>
                      <a:r>
                        <a:rPr lang="es-EC" sz="1200" b="0" i="1" dirty="0">
                          <a:effectLst/>
                          <a:latin typeface="+mj-lt"/>
                        </a:rPr>
                        <a:t>Conexiones</a:t>
                      </a:r>
                      <a:endParaRPr lang="es-MX" sz="1200" b="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5</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kg/m2</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82388">
                <a:tc>
                  <a:txBody>
                    <a:bodyPr/>
                    <a:lstStyle/>
                    <a:p>
                      <a:pPr algn="just">
                        <a:lnSpc>
                          <a:spcPct val="150000"/>
                        </a:lnSpc>
                        <a:spcAft>
                          <a:spcPts val="0"/>
                        </a:spcAft>
                      </a:pPr>
                      <a:r>
                        <a:rPr lang="es-EC" sz="1200" b="0" i="1" dirty="0">
                          <a:effectLst/>
                          <a:latin typeface="+mj-lt"/>
                        </a:rPr>
                        <a:t>Vigas</a:t>
                      </a:r>
                      <a:endParaRPr lang="es-MX" sz="1200" b="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12</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kg/m2</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51007">
                <a:tc>
                  <a:txBody>
                    <a:bodyPr/>
                    <a:lstStyle/>
                    <a:p>
                      <a:pPr algn="just">
                        <a:lnSpc>
                          <a:spcPct val="150000"/>
                        </a:lnSpc>
                        <a:spcAft>
                          <a:spcPts val="0"/>
                        </a:spcAft>
                      </a:pPr>
                      <a:r>
                        <a:rPr lang="es-EC" sz="1200" b="0" i="1" dirty="0">
                          <a:effectLst/>
                          <a:latin typeface="+mj-lt"/>
                        </a:rPr>
                        <a:t>Correas</a:t>
                      </a:r>
                      <a:endParaRPr lang="es-MX" sz="1200" b="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10</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kg/m2</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914181">
                <a:tc>
                  <a:txBody>
                    <a:bodyPr/>
                    <a:lstStyle/>
                    <a:p>
                      <a:pPr algn="just">
                        <a:lnSpc>
                          <a:spcPct val="150000"/>
                        </a:lnSpc>
                        <a:spcAft>
                          <a:spcPts val="0"/>
                        </a:spcAft>
                      </a:pPr>
                      <a:r>
                        <a:rPr lang="es-EC" sz="1200" b="0" i="1" dirty="0">
                          <a:effectLst/>
                          <a:latin typeface="+mj-lt"/>
                        </a:rPr>
                        <a:t>Mampostería (fibrocemento e = 8 -10 mm + lana de vidrio) + armazón Steel </a:t>
                      </a:r>
                      <a:r>
                        <a:rPr lang="es-EC" sz="1200" b="0" i="1" dirty="0" err="1">
                          <a:effectLst/>
                          <a:latin typeface="+mj-lt"/>
                        </a:rPr>
                        <a:t>Framing</a:t>
                      </a:r>
                      <a:endParaRPr lang="es-MX" sz="1200" b="0"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26</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latin typeface="+mj-lt"/>
                        </a:rPr>
                        <a:t>kg/m2</a:t>
                      </a:r>
                      <a:endParaRPr lang="es-MX" sz="12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51007">
                <a:tc>
                  <a:txBody>
                    <a:bodyPr/>
                    <a:lstStyle/>
                    <a:p>
                      <a:pPr algn="just">
                        <a:lnSpc>
                          <a:spcPct val="150000"/>
                        </a:lnSpc>
                        <a:spcAft>
                          <a:spcPts val="0"/>
                        </a:spcAft>
                      </a:pPr>
                      <a:r>
                        <a:rPr lang="es-EC" sz="1200" b="1" i="1" dirty="0">
                          <a:effectLst/>
                          <a:latin typeface="+mj-lt"/>
                        </a:rPr>
                        <a:t>TOTAL CARGA MUERTA</a:t>
                      </a:r>
                      <a:endParaRPr lang="es-MX" sz="1200" b="1"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87</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latin typeface="+mj-lt"/>
                        </a:rPr>
                        <a:t>kg/m2</a:t>
                      </a:r>
                      <a:endParaRPr lang="es-MX" sz="12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91324">
                <a:tc>
                  <a:txBody>
                    <a:bodyPr/>
                    <a:lstStyle/>
                    <a:p>
                      <a:pPr algn="just">
                        <a:lnSpc>
                          <a:spcPct val="150000"/>
                        </a:lnSpc>
                        <a:spcAft>
                          <a:spcPts val="0"/>
                        </a:spcAft>
                      </a:pPr>
                      <a:r>
                        <a:rPr lang="es-EC" sz="1200" b="1" i="1" dirty="0">
                          <a:effectLst/>
                          <a:latin typeface="+mj-lt"/>
                        </a:rPr>
                        <a:t>TOTAL CARGA VIVA CUBIERTAS NEC-15</a:t>
                      </a:r>
                      <a:endParaRPr lang="es-MX" sz="1200" b="1"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70</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latin typeface="+mj-lt"/>
                        </a:rPr>
                        <a:t>kg/m2</a:t>
                      </a:r>
                      <a:endParaRPr lang="es-MX" sz="12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341966">
                <a:tc>
                  <a:txBody>
                    <a:bodyPr/>
                    <a:lstStyle/>
                    <a:p>
                      <a:pPr algn="just">
                        <a:lnSpc>
                          <a:spcPct val="150000"/>
                        </a:lnSpc>
                        <a:spcAft>
                          <a:spcPts val="0"/>
                        </a:spcAft>
                      </a:pPr>
                      <a:r>
                        <a:rPr lang="es-EC" sz="1200" b="1" i="1" dirty="0">
                          <a:effectLst/>
                          <a:latin typeface="+mj-lt"/>
                        </a:rPr>
                        <a:t>PESO TOTAL</a:t>
                      </a:r>
                      <a:endParaRPr lang="es-MX" sz="1200" b="1" i="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latin typeface="+mj-lt"/>
                        </a:rPr>
                        <a:t>157</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latin typeface="+mj-lt"/>
                        </a:rPr>
                        <a:t>kg/m2</a:t>
                      </a:r>
                      <a:endParaRPr lang="es-MX" sz="12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079109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Cortante Basal</a:t>
            </a:r>
          </a:p>
        </p:txBody>
      </p:sp>
      <p:sp>
        <p:nvSpPr>
          <p:cNvPr id="7"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mc:AlternateContent xmlns:mc="http://schemas.openxmlformats.org/markup-compatibility/2006" xmlns:a14="http://schemas.microsoft.com/office/drawing/2010/main">
        <mc:Choice Requires="a14">
          <p:sp>
            <p:nvSpPr>
              <p:cNvPr id="2" name="Rectángulo 1"/>
              <p:cNvSpPr/>
              <p:nvPr/>
            </p:nvSpPr>
            <p:spPr>
              <a:xfrm>
                <a:off x="2289683" y="1342804"/>
                <a:ext cx="2247217" cy="689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𝑉</m:t>
                      </m:r>
                      <m:r>
                        <a:rPr lang="es-ES" i="0">
                          <a:latin typeface="Cambria Math" panose="02040503050406030204" pitchFamily="18" charset="0"/>
                        </a:rPr>
                        <m:t>=</m:t>
                      </m:r>
                      <m:f>
                        <m:fPr>
                          <m:ctrlPr>
                            <a:rPr lang="es-ES" i="1">
                              <a:latin typeface="Cambria Math" panose="02040503050406030204" pitchFamily="18" charset="0"/>
                            </a:rPr>
                          </m:ctrlPr>
                        </m:fPr>
                        <m:num>
                          <m:r>
                            <a:rPr lang="es-ES" i="1">
                              <a:latin typeface="Cambria Math" panose="02040503050406030204" pitchFamily="18" charset="0"/>
                            </a:rPr>
                            <m:t>𝐼</m:t>
                          </m:r>
                          <m:r>
                            <a:rPr lang="es-ES" i="0">
                              <a:latin typeface="Cambria Math" panose="02040503050406030204" pitchFamily="18" charset="0"/>
                            </a:rPr>
                            <m:t>∗</m:t>
                          </m:r>
                          <m:r>
                            <a:rPr lang="es-ES" i="1">
                              <a:latin typeface="Cambria Math" panose="02040503050406030204" pitchFamily="18" charset="0"/>
                            </a:rPr>
                            <m:t>𝑆𝑎</m:t>
                          </m:r>
                        </m:num>
                        <m:den>
                          <m:r>
                            <a:rPr lang="es-ES" i="1">
                              <a:latin typeface="Cambria Math" panose="02040503050406030204" pitchFamily="18" charset="0"/>
                            </a:rPr>
                            <m:t>𝑅</m:t>
                          </m:r>
                          <m:r>
                            <a:rPr lang="es-ES" i="0">
                              <a:latin typeface="Cambria Math" panose="02040503050406030204" pitchFamily="18" charset="0"/>
                            </a:rPr>
                            <m:t>∗</m:t>
                          </m:r>
                          <m:sSub>
                            <m:sSubPr>
                              <m:ctrlPr>
                                <a:rPr lang="es-ES" i="1">
                                  <a:latin typeface="Cambria Math" panose="02040503050406030204" pitchFamily="18" charset="0"/>
                                </a:rPr>
                              </m:ctrlPr>
                            </m:sSubPr>
                            <m:e>
                              <m:r>
                                <a:rPr lang="es-ES" i="0">
                                  <a:latin typeface="Cambria Math" panose="02040503050406030204" pitchFamily="18" charset="0"/>
                                </a:rPr>
                                <m:t>∅</m:t>
                              </m:r>
                            </m:e>
                            <m:sub>
                              <m:r>
                                <a:rPr lang="es-ES" i="1">
                                  <a:latin typeface="Cambria Math" panose="02040503050406030204" pitchFamily="18" charset="0"/>
                                </a:rPr>
                                <m:t>𝑝</m:t>
                              </m:r>
                            </m:sub>
                          </m:sSub>
                          <m:r>
                            <a:rPr lang="es-ES" i="0">
                              <a:latin typeface="Cambria Math" panose="02040503050406030204" pitchFamily="18" charset="0"/>
                            </a:rPr>
                            <m:t>∗</m:t>
                          </m:r>
                          <m:sSub>
                            <m:sSubPr>
                              <m:ctrlPr>
                                <a:rPr lang="es-ES" i="1">
                                  <a:latin typeface="Cambria Math" panose="02040503050406030204" pitchFamily="18" charset="0"/>
                                </a:rPr>
                              </m:ctrlPr>
                            </m:sSubPr>
                            <m:e>
                              <m:r>
                                <a:rPr lang="es-ES" i="0">
                                  <a:latin typeface="Cambria Math" panose="02040503050406030204" pitchFamily="18" charset="0"/>
                                </a:rPr>
                                <m:t>∅</m:t>
                              </m:r>
                            </m:e>
                            <m:sub>
                              <m:r>
                                <a:rPr lang="es-ES" i="1">
                                  <a:latin typeface="Cambria Math" panose="02040503050406030204" pitchFamily="18" charset="0"/>
                                </a:rPr>
                                <m:t>𝐸</m:t>
                              </m:r>
                            </m:sub>
                          </m:sSub>
                        </m:den>
                      </m:f>
                      <m:r>
                        <a:rPr lang="es-ES" i="0">
                          <a:latin typeface="Cambria Math" panose="02040503050406030204" pitchFamily="18" charset="0"/>
                        </a:rPr>
                        <m:t>∗</m:t>
                      </m:r>
                      <m:r>
                        <a:rPr lang="es-ES" i="1">
                          <a:latin typeface="Cambria Math" panose="02040503050406030204" pitchFamily="18" charset="0"/>
                        </a:rPr>
                        <m:t>𝑊</m:t>
                      </m:r>
                    </m:oMath>
                  </m:oMathPara>
                </a14:m>
                <a:endParaRPr lang="es-ES" dirty="0"/>
              </a:p>
            </p:txBody>
          </p:sp>
        </mc:Choice>
        <mc:Fallback xmlns="">
          <p:sp>
            <p:nvSpPr>
              <p:cNvPr id="2" name="Rectángulo 1"/>
              <p:cNvSpPr>
                <a:spLocks noRot="1" noChangeAspect="1" noMove="1" noResize="1" noEditPoints="1" noAdjustHandles="1" noChangeArrowheads="1" noChangeShapeType="1" noTextEdit="1"/>
              </p:cNvSpPr>
              <p:nvPr/>
            </p:nvSpPr>
            <p:spPr>
              <a:xfrm>
                <a:off x="2289683" y="1342804"/>
                <a:ext cx="2247217" cy="689997"/>
              </a:xfrm>
              <a:prstGeom prst="rect">
                <a:avLst/>
              </a:prstGeom>
              <a:blipFill>
                <a:blip r:embed="rId2"/>
                <a:stretch>
                  <a:fillRect/>
                </a:stretch>
              </a:blipFill>
            </p:spPr>
            <p:txBody>
              <a:bodyPr/>
              <a:lstStyle/>
              <a:p>
                <a:r>
                  <a:rPr lang="es-ES">
                    <a:noFill/>
                  </a:rPr>
                  <a:t> </a:t>
                </a:r>
              </a:p>
            </p:txBody>
          </p:sp>
        </mc:Fallback>
      </mc:AlternateContent>
      <p:pic>
        <p:nvPicPr>
          <p:cNvPr id="3" name="Imagen 2"/>
          <p:cNvPicPr>
            <a:picLocks noChangeAspect="1"/>
          </p:cNvPicPr>
          <p:nvPr/>
        </p:nvPicPr>
        <p:blipFill>
          <a:blip r:embed="rId3"/>
          <a:stretch>
            <a:fillRect/>
          </a:stretch>
        </p:blipFill>
        <p:spPr>
          <a:xfrm>
            <a:off x="5992837" y="1029063"/>
            <a:ext cx="2532184" cy="4881118"/>
          </a:xfrm>
          <a:prstGeom prst="rect">
            <a:avLst/>
          </a:prstGeom>
          <a:ln>
            <a:solidFill>
              <a:schemeClr val="accent1"/>
            </a:solidFill>
          </a:ln>
        </p:spPr>
      </p:pic>
      <p:pic>
        <p:nvPicPr>
          <p:cNvPr id="5" name="Imagen 4"/>
          <p:cNvPicPr>
            <a:picLocks noChangeAspect="1"/>
          </p:cNvPicPr>
          <p:nvPr/>
        </p:nvPicPr>
        <p:blipFill>
          <a:blip r:embed="rId4"/>
          <a:stretch>
            <a:fillRect/>
          </a:stretch>
        </p:blipFill>
        <p:spPr>
          <a:xfrm>
            <a:off x="580525" y="2194560"/>
            <a:ext cx="5243500" cy="3877380"/>
          </a:xfrm>
          <a:prstGeom prst="rect">
            <a:avLst/>
          </a:prstGeom>
          <a:ln>
            <a:solidFill>
              <a:schemeClr val="accent1"/>
            </a:solidFill>
          </a:ln>
        </p:spPr>
      </p:pic>
    </p:spTree>
    <p:extLst>
      <p:ext uri="{BB962C8B-B14F-4D97-AF65-F5344CB8AC3E}">
        <p14:creationId xmlns:p14="http://schemas.microsoft.com/office/powerpoint/2010/main" val="3449426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7831955" cy="5164222"/>
          </a:xfrm>
        </p:spPr>
        <p:txBody>
          <a:bodyPr/>
          <a:lstStyle/>
          <a:p>
            <a:pPr marL="0" indent="0">
              <a:buNone/>
            </a:pPr>
            <a:r>
              <a:rPr lang="es-EC" b="1" i="1" dirty="0">
                <a:solidFill>
                  <a:schemeClr val="accent6"/>
                </a:solidFill>
                <a:latin typeface="+mj-lt"/>
              </a:rPr>
              <a:t>Cortante Basal</a:t>
            </a:r>
          </a:p>
        </p:txBody>
      </p:sp>
      <p:sp>
        <p:nvSpPr>
          <p:cNvPr id="7"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graphicFrame>
        <p:nvGraphicFramePr>
          <p:cNvPr id="5" name="Gráfico 4"/>
          <p:cNvGraphicFramePr/>
          <p:nvPr/>
        </p:nvGraphicFramePr>
        <p:xfrm>
          <a:off x="580526" y="1433472"/>
          <a:ext cx="6031290" cy="4476709"/>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ángulo 9"/>
          <p:cNvSpPr/>
          <p:nvPr/>
        </p:nvSpPr>
        <p:spPr>
          <a:xfrm>
            <a:off x="6780628" y="831868"/>
            <a:ext cx="2026432" cy="5078313"/>
          </a:xfrm>
          <a:prstGeom prst="rect">
            <a:avLst/>
          </a:prstGeom>
          <a:ln>
            <a:solidFill>
              <a:schemeClr val="accent1"/>
            </a:solidFill>
          </a:ln>
        </p:spPr>
        <p:txBody>
          <a:bodyPr wrap="square">
            <a:spAutoFit/>
          </a:bodyPr>
          <a:lstStyle/>
          <a:p>
            <a:pPr algn="ctr"/>
            <a:r>
              <a:rPr lang="es-ES" sz="1200" b="1" dirty="0"/>
              <a:t>T</a:t>
            </a:r>
            <a:r>
              <a:rPr lang="es-ES" sz="1200" dirty="0"/>
              <a:t>	</a:t>
            </a:r>
            <a:r>
              <a:rPr lang="es-ES" sz="1200" b="1" dirty="0"/>
              <a:t>Sa</a:t>
            </a:r>
          </a:p>
          <a:p>
            <a:pPr algn="ctr"/>
            <a:r>
              <a:rPr lang="es-ES" sz="1200" dirty="0"/>
              <a:t>[ seg. ]	[ g. ]</a:t>
            </a:r>
          </a:p>
          <a:p>
            <a:pPr algn="ctr"/>
            <a:r>
              <a:rPr lang="es-ES" sz="1200" dirty="0"/>
              <a:t>0.00	1.008</a:t>
            </a:r>
          </a:p>
          <a:p>
            <a:pPr algn="ctr"/>
            <a:r>
              <a:rPr lang="es-ES" sz="1200" dirty="0"/>
              <a:t>0.10	1.008</a:t>
            </a:r>
          </a:p>
          <a:p>
            <a:pPr algn="ctr"/>
            <a:r>
              <a:rPr lang="es-ES" sz="1200" dirty="0"/>
              <a:t>0.20	1.008</a:t>
            </a:r>
          </a:p>
          <a:p>
            <a:pPr algn="ctr"/>
            <a:r>
              <a:rPr lang="es-ES" sz="1200" dirty="0"/>
              <a:t>0.30	1.008</a:t>
            </a:r>
          </a:p>
          <a:p>
            <a:pPr algn="ctr"/>
            <a:r>
              <a:rPr lang="es-ES" sz="1200" dirty="0"/>
              <a:t>0.40	1.008</a:t>
            </a:r>
          </a:p>
          <a:p>
            <a:pPr algn="ctr"/>
            <a:r>
              <a:rPr lang="es-ES" sz="1200" dirty="0"/>
              <a:t>0.50	1.008</a:t>
            </a:r>
          </a:p>
          <a:p>
            <a:pPr algn="ctr"/>
            <a:r>
              <a:rPr lang="es-ES" sz="1200" dirty="0"/>
              <a:t>0.60	1.008</a:t>
            </a:r>
          </a:p>
          <a:p>
            <a:pPr algn="ctr"/>
            <a:r>
              <a:rPr lang="es-ES" sz="1200" dirty="0"/>
              <a:t>0.70	1.008</a:t>
            </a:r>
          </a:p>
          <a:p>
            <a:pPr algn="ctr"/>
            <a:r>
              <a:rPr lang="es-ES" sz="1200" dirty="0"/>
              <a:t>0.80	0.926</a:t>
            </a:r>
          </a:p>
          <a:p>
            <a:pPr algn="ctr"/>
            <a:r>
              <a:rPr lang="es-ES" sz="1200" dirty="0"/>
              <a:t>0.90	0.749</a:t>
            </a:r>
          </a:p>
          <a:p>
            <a:pPr algn="ctr"/>
            <a:r>
              <a:rPr lang="es-ES" sz="1200" dirty="0"/>
              <a:t>1.00	0.620</a:t>
            </a:r>
          </a:p>
          <a:p>
            <a:pPr algn="ctr"/>
            <a:r>
              <a:rPr lang="es-ES" sz="1200" dirty="0"/>
              <a:t>1.10	0.522</a:t>
            </a:r>
          </a:p>
          <a:p>
            <a:pPr algn="ctr"/>
            <a:r>
              <a:rPr lang="es-ES" sz="1200" dirty="0"/>
              <a:t>1.20	0.446</a:t>
            </a:r>
          </a:p>
          <a:p>
            <a:pPr algn="ctr"/>
            <a:r>
              <a:rPr lang="es-ES" sz="1200" dirty="0"/>
              <a:t>1.30	0.386</a:t>
            </a:r>
          </a:p>
          <a:p>
            <a:pPr algn="ctr"/>
            <a:r>
              <a:rPr lang="es-ES" sz="1200" dirty="0"/>
              <a:t>1.40	0.338</a:t>
            </a:r>
          </a:p>
          <a:p>
            <a:pPr algn="ctr"/>
            <a:r>
              <a:rPr lang="es-ES" sz="1200" dirty="0"/>
              <a:t>1.50	0.299</a:t>
            </a:r>
          </a:p>
          <a:p>
            <a:pPr algn="ctr"/>
            <a:r>
              <a:rPr lang="es-ES" sz="1200" dirty="0"/>
              <a:t>1.60	0.266</a:t>
            </a:r>
          </a:p>
          <a:p>
            <a:pPr algn="ctr"/>
            <a:r>
              <a:rPr lang="es-ES" sz="1200" dirty="0"/>
              <a:t>1.70	0.238</a:t>
            </a:r>
          </a:p>
          <a:p>
            <a:pPr algn="ctr"/>
            <a:r>
              <a:rPr lang="es-ES" sz="1200" dirty="0"/>
              <a:t>1.80	0.215</a:t>
            </a:r>
          </a:p>
          <a:p>
            <a:pPr algn="ctr"/>
            <a:r>
              <a:rPr lang="es-ES" sz="1200" dirty="0"/>
              <a:t>1.90	0.195</a:t>
            </a:r>
          </a:p>
          <a:p>
            <a:pPr algn="ctr"/>
            <a:r>
              <a:rPr lang="es-ES" sz="1200" dirty="0"/>
              <a:t>2.00	0.178</a:t>
            </a:r>
          </a:p>
          <a:p>
            <a:pPr algn="ctr"/>
            <a:r>
              <a:rPr lang="es-ES" sz="1200" dirty="0"/>
              <a:t>2.10	0.163</a:t>
            </a:r>
          </a:p>
          <a:p>
            <a:pPr algn="ctr"/>
            <a:r>
              <a:rPr lang="es-ES" sz="1200" dirty="0"/>
              <a:t>2.20	0.150</a:t>
            </a:r>
          </a:p>
          <a:p>
            <a:pPr algn="ctr"/>
            <a:r>
              <a:rPr lang="es-ES" sz="1200" dirty="0"/>
              <a:t>2.30	0.138</a:t>
            </a:r>
          </a:p>
          <a:p>
            <a:pPr algn="ctr"/>
            <a:r>
              <a:rPr lang="es-ES" sz="1200" dirty="0"/>
              <a:t>2.40	0.128</a:t>
            </a:r>
          </a:p>
        </p:txBody>
      </p:sp>
    </p:spTree>
    <p:extLst>
      <p:ext uri="{BB962C8B-B14F-4D97-AF65-F5344CB8AC3E}">
        <p14:creationId xmlns:p14="http://schemas.microsoft.com/office/powerpoint/2010/main" val="3729535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7831955" cy="5164222"/>
          </a:xfrm>
        </p:spPr>
        <p:txBody>
          <a:bodyPr/>
          <a:lstStyle/>
          <a:p>
            <a:pPr marL="0" indent="0">
              <a:buNone/>
            </a:pPr>
            <a:r>
              <a:rPr lang="es-EC" b="1" i="1" dirty="0">
                <a:solidFill>
                  <a:schemeClr val="accent6"/>
                </a:solidFill>
                <a:latin typeface="+mj-lt"/>
              </a:rPr>
              <a:t>Cortante Basal</a:t>
            </a:r>
          </a:p>
        </p:txBody>
      </p:sp>
      <p:sp>
        <p:nvSpPr>
          <p:cNvPr id="7"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pic>
        <p:nvPicPr>
          <p:cNvPr id="6" name="Imagen 5"/>
          <p:cNvPicPr>
            <a:picLocks noChangeAspect="1"/>
          </p:cNvPicPr>
          <p:nvPr/>
        </p:nvPicPr>
        <p:blipFill>
          <a:blip r:embed="rId2"/>
          <a:stretch>
            <a:fillRect/>
          </a:stretch>
        </p:blipFill>
        <p:spPr>
          <a:xfrm>
            <a:off x="904082" y="1264626"/>
            <a:ext cx="7508398" cy="4645555"/>
          </a:xfrm>
          <a:prstGeom prst="rect">
            <a:avLst/>
          </a:prstGeom>
        </p:spPr>
      </p:pic>
    </p:spTree>
    <p:extLst>
      <p:ext uri="{BB962C8B-B14F-4D97-AF65-F5344CB8AC3E}">
        <p14:creationId xmlns:p14="http://schemas.microsoft.com/office/powerpoint/2010/main" val="2529995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Diseño de Correas</a:t>
            </a:r>
          </a:p>
        </p:txBody>
      </p:sp>
      <p:sp>
        <p:nvSpPr>
          <p:cNvPr id="7"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pic>
        <p:nvPicPr>
          <p:cNvPr id="16" name="Imagen 15"/>
          <p:cNvPicPr/>
          <p:nvPr/>
        </p:nvPicPr>
        <p:blipFill>
          <a:blip r:embed="rId3">
            <a:extLst>
              <a:ext uri="{28A0092B-C50C-407E-A947-70E740481C1C}">
                <a14:useLocalDpi xmlns:a14="http://schemas.microsoft.com/office/drawing/2010/main" val="0"/>
              </a:ext>
            </a:extLst>
          </a:blip>
          <a:srcRect/>
          <a:stretch>
            <a:fillRect/>
          </a:stretch>
        </p:blipFill>
        <p:spPr bwMode="auto">
          <a:xfrm>
            <a:off x="255494" y="1188720"/>
            <a:ext cx="8637181" cy="4883219"/>
          </a:xfrm>
          <a:prstGeom prst="rect">
            <a:avLst/>
          </a:prstGeom>
          <a:noFill/>
          <a:ln>
            <a:noFill/>
          </a:ln>
        </p:spPr>
      </p:pic>
    </p:spTree>
    <p:extLst>
      <p:ext uri="{BB962C8B-B14F-4D97-AF65-F5344CB8AC3E}">
        <p14:creationId xmlns:p14="http://schemas.microsoft.com/office/powerpoint/2010/main" val="1852921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graphicFrame>
        <p:nvGraphicFramePr>
          <p:cNvPr id="2" name="Tabla 1"/>
          <p:cNvGraphicFramePr>
            <a:graphicFrameLocks noGrp="1"/>
          </p:cNvGraphicFramePr>
          <p:nvPr>
            <p:extLst>
              <p:ext uri="{D42A27DB-BD31-4B8C-83A1-F6EECF244321}">
                <p14:modId xmlns:p14="http://schemas.microsoft.com/office/powerpoint/2010/main" val="2001497632"/>
              </p:ext>
            </p:extLst>
          </p:nvPr>
        </p:nvGraphicFramePr>
        <p:xfrm>
          <a:off x="298823" y="992275"/>
          <a:ext cx="3036046" cy="4649041"/>
        </p:xfrm>
        <a:graphic>
          <a:graphicData uri="http://schemas.openxmlformats.org/drawingml/2006/table">
            <a:tbl>
              <a:tblPr firstRow="1" firstCol="1" bandRow="1">
                <a:tableStyleId>{0660B408-B3CF-4A94-85FC-2B1E0A45F4A2}</a:tableStyleId>
              </a:tblPr>
              <a:tblGrid>
                <a:gridCol w="1646624">
                  <a:extLst>
                    <a:ext uri="{9D8B030D-6E8A-4147-A177-3AD203B41FA5}">
                      <a16:colId xmlns:a16="http://schemas.microsoft.com/office/drawing/2014/main" val="20000"/>
                    </a:ext>
                  </a:extLst>
                </a:gridCol>
                <a:gridCol w="707165">
                  <a:extLst>
                    <a:ext uri="{9D8B030D-6E8A-4147-A177-3AD203B41FA5}">
                      <a16:colId xmlns:a16="http://schemas.microsoft.com/office/drawing/2014/main" val="20001"/>
                    </a:ext>
                  </a:extLst>
                </a:gridCol>
                <a:gridCol w="682257">
                  <a:extLst>
                    <a:ext uri="{9D8B030D-6E8A-4147-A177-3AD203B41FA5}">
                      <a16:colId xmlns:a16="http://schemas.microsoft.com/office/drawing/2014/main" val="20002"/>
                    </a:ext>
                  </a:extLst>
                </a:gridCol>
              </a:tblGrid>
              <a:tr h="318051">
                <a:tc gridSpan="3">
                  <a:txBody>
                    <a:bodyPr/>
                    <a:lstStyle/>
                    <a:p>
                      <a:pPr algn="ctr">
                        <a:lnSpc>
                          <a:spcPct val="150000"/>
                        </a:lnSpc>
                        <a:spcAft>
                          <a:spcPts val="0"/>
                        </a:spcAft>
                      </a:pPr>
                      <a:r>
                        <a:rPr lang="es-EC" sz="1400" dirty="0">
                          <a:effectLst/>
                          <a:latin typeface="+mj-lt"/>
                        </a:rPr>
                        <a:t>DATOS DE LA CORREA</a:t>
                      </a:r>
                      <a:endParaRPr lang="es-MX" sz="20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291455">
                <a:tc>
                  <a:txBody>
                    <a:bodyPr/>
                    <a:lstStyle/>
                    <a:p>
                      <a:pPr algn="just">
                        <a:lnSpc>
                          <a:spcPct val="150000"/>
                        </a:lnSpc>
                        <a:spcAft>
                          <a:spcPts val="0"/>
                        </a:spcAft>
                      </a:pPr>
                      <a:r>
                        <a:rPr lang="es-EC" sz="1050" dirty="0">
                          <a:effectLst/>
                          <a:latin typeface="+mj-lt"/>
                        </a:rPr>
                        <a:t>Base                         b</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a:effectLst/>
                          <a:latin typeface="+mj-lt"/>
                        </a:rPr>
                        <a:t>10</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a:effectLst/>
                          <a:latin typeface="+mj-lt"/>
                        </a:rPr>
                        <a:t>cm</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91455">
                <a:tc>
                  <a:txBody>
                    <a:bodyPr/>
                    <a:lstStyle/>
                    <a:p>
                      <a:pPr algn="just">
                        <a:lnSpc>
                          <a:spcPct val="150000"/>
                        </a:lnSpc>
                        <a:spcAft>
                          <a:spcPts val="0"/>
                        </a:spcAft>
                      </a:pPr>
                      <a:r>
                        <a:rPr lang="es-EC" sz="1050" dirty="0">
                          <a:effectLst/>
                          <a:latin typeface="+mj-lt"/>
                        </a:rPr>
                        <a:t>Espesor de las alas   </a:t>
                      </a:r>
                      <a:r>
                        <a:rPr lang="es-EC" sz="1050" dirty="0" err="1">
                          <a:effectLst/>
                          <a:latin typeface="+mj-lt"/>
                        </a:rPr>
                        <a:t>Tf</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dirty="0">
                          <a:effectLst/>
                          <a:latin typeface="+mj-lt"/>
                        </a:rPr>
                        <a:t>0.4</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a:effectLst/>
                          <a:latin typeface="+mj-lt"/>
                        </a:rPr>
                        <a:t>cm</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91455">
                <a:tc>
                  <a:txBody>
                    <a:bodyPr/>
                    <a:lstStyle/>
                    <a:p>
                      <a:pPr algn="just">
                        <a:lnSpc>
                          <a:spcPct val="150000"/>
                        </a:lnSpc>
                        <a:spcAft>
                          <a:spcPts val="0"/>
                        </a:spcAft>
                      </a:pPr>
                      <a:r>
                        <a:rPr lang="es-EC" sz="1050" dirty="0">
                          <a:effectLst/>
                          <a:latin typeface="+mj-lt"/>
                        </a:rPr>
                        <a:t>altura                         h</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dirty="0">
                          <a:effectLst/>
                          <a:latin typeface="+mj-lt"/>
                        </a:rPr>
                        <a:t>10</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a:effectLst/>
                          <a:latin typeface="+mj-lt"/>
                        </a:rPr>
                        <a:t>cm</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91455">
                <a:tc>
                  <a:txBody>
                    <a:bodyPr/>
                    <a:lstStyle/>
                    <a:p>
                      <a:pPr algn="just">
                        <a:lnSpc>
                          <a:spcPct val="150000"/>
                        </a:lnSpc>
                        <a:spcAft>
                          <a:spcPts val="0"/>
                        </a:spcAft>
                      </a:pPr>
                      <a:r>
                        <a:rPr lang="es-EC" sz="1050" dirty="0">
                          <a:effectLst/>
                          <a:latin typeface="+mj-lt"/>
                        </a:rPr>
                        <a:t>Espesor del alma      Tw</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dirty="0">
                          <a:effectLst/>
                          <a:latin typeface="+mj-lt"/>
                        </a:rPr>
                        <a:t>0.4</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a:effectLst/>
                          <a:latin typeface="+mj-lt"/>
                        </a:rPr>
                        <a:t>cm</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91455">
                <a:tc>
                  <a:txBody>
                    <a:bodyPr/>
                    <a:lstStyle/>
                    <a:p>
                      <a:pPr algn="just">
                        <a:lnSpc>
                          <a:spcPct val="150000"/>
                        </a:lnSpc>
                        <a:spcAft>
                          <a:spcPts val="0"/>
                        </a:spcAft>
                      </a:pPr>
                      <a:r>
                        <a:rPr lang="es-EC" sz="1050" dirty="0" err="1">
                          <a:effectLst/>
                          <a:latin typeface="+mj-lt"/>
                        </a:rPr>
                        <a:t>Cb</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dirty="0">
                          <a:effectLst/>
                          <a:latin typeface="+mj-lt"/>
                        </a:rPr>
                        <a:t>1</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a:effectLst/>
                          <a:latin typeface="+mj-lt"/>
                        </a:rPr>
                        <a:t> </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18051">
                <a:tc>
                  <a:txBody>
                    <a:bodyPr/>
                    <a:lstStyle/>
                    <a:p>
                      <a:pPr algn="just">
                        <a:lnSpc>
                          <a:spcPct val="150000"/>
                        </a:lnSpc>
                        <a:spcAft>
                          <a:spcPts val="0"/>
                        </a:spcAft>
                      </a:pPr>
                      <a:r>
                        <a:rPr lang="es-EC" sz="1050" dirty="0">
                          <a:effectLst/>
                          <a:latin typeface="+mj-lt"/>
                        </a:rPr>
                        <a:t>Área Neta                   A</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dirty="0">
                          <a:effectLst/>
                          <a:latin typeface="+mj-lt"/>
                        </a:rPr>
                        <a:t>15.4</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a:effectLst/>
                          <a:latin typeface="+mj-lt"/>
                        </a:rPr>
                        <a:t>cm</a:t>
                      </a:r>
                      <a:r>
                        <a:rPr lang="es-EC" sz="1050" baseline="30000">
                          <a:effectLst/>
                          <a:latin typeface="+mj-lt"/>
                        </a:rPr>
                        <a:t>2</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18051">
                <a:tc>
                  <a:txBody>
                    <a:bodyPr/>
                    <a:lstStyle/>
                    <a:p>
                      <a:pPr algn="just">
                        <a:lnSpc>
                          <a:spcPct val="150000"/>
                        </a:lnSpc>
                        <a:spcAft>
                          <a:spcPts val="0"/>
                        </a:spcAft>
                      </a:pPr>
                      <a:r>
                        <a:rPr lang="es-EC" sz="1050" dirty="0">
                          <a:effectLst/>
                          <a:latin typeface="+mj-lt"/>
                        </a:rPr>
                        <a:t>Inercia en x                </a:t>
                      </a:r>
                      <a:r>
                        <a:rPr lang="es-EC" sz="1050" dirty="0" err="1">
                          <a:effectLst/>
                          <a:latin typeface="+mj-lt"/>
                        </a:rPr>
                        <a:t>Ixx</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dirty="0">
                          <a:effectLst/>
                          <a:latin typeface="+mj-lt"/>
                        </a:rPr>
                        <a:t>236.3</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a:effectLst/>
                          <a:latin typeface="+mj-lt"/>
                        </a:rPr>
                        <a:t>cm</a:t>
                      </a:r>
                      <a:r>
                        <a:rPr lang="es-EC" sz="1050" baseline="30000">
                          <a:effectLst/>
                          <a:latin typeface="+mj-lt"/>
                        </a:rPr>
                        <a:t>4</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18051">
                <a:tc>
                  <a:txBody>
                    <a:bodyPr/>
                    <a:lstStyle/>
                    <a:p>
                      <a:pPr algn="just">
                        <a:lnSpc>
                          <a:spcPct val="150000"/>
                        </a:lnSpc>
                        <a:spcAft>
                          <a:spcPts val="0"/>
                        </a:spcAft>
                      </a:pPr>
                      <a:r>
                        <a:rPr lang="es-EC" sz="1050" dirty="0">
                          <a:effectLst/>
                          <a:latin typeface="+mj-lt"/>
                        </a:rPr>
                        <a:t>Inercia en y                </a:t>
                      </a:r>
                      <a:r>
                        <a:rPr lang="es-EC" sz="1050" dirty="0" err="1">
                          <a:effectLst/>
                          <a:latin typeface="+mj-lt"/>
                        </a:rPr>
                        <a:t>Iyy</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dirty="0">
                          <a:effectLst/>
                          <a:latin typeface="+mj-lt"/>
                        </a:rPr>
                        <a:t>236.3</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a:effectLst/>
                          <a:latin typeface="+mj-lt"/>
                        </a:rPr>
                        <a:t>cm</a:t>
                      </a:r>
                      <a:r>
                        <a:rPr lang="es-EC" sz="1050" baseline="30000">
                          <a:effectLst/>
                          <a:latin typeface="+mj-lt"/>
                        </a:rPr>
                        <a:t>4</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318051">
                <a:tc>
                  <a:txBody>
                    <a:bodyPr/>
                    <a:lstStyle/>
                    <a:p>
                      <a:pPr algn="just">
                        <a:lnSpc>
                          <a:spcPct val="150000"/>
                        </a:lnSpc>
                        <a:spcAft>
                          <a:spcPts val="0"/>
                        </a:spcAft>
                      </a:pPr>
                      <a:r>
                        <a:rPr lang="es-EC" sz="1050" dirty="0">
                          <a:effectLst/>
                          <a:latin typeface="+mj-lt"/>
                        </a:rPr>
                        <a:t>Módulo de sección     </a:t>
                      </a:r>
                      <a:r>
                        <a:rPr lang="es-EC" sz="1050" dirty="0" err="1">
                          <a:effectLst/>
                          <a:latin typeface="+mj-lt"/>
                        </a:rPr>
                        <a:t>Sx</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dirty="0">
                          <a:effectLst/>
                          <a:latin typeface="+mj-lt"/>
                        </a:rPr>
                        <a:t>47.3</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a:effectLst/>
                          <a:latin typeface="+mj-lt"/>
                        </a:rPr>
                        <a:t>cm</a:t>
                      </a:r>
                      <a:r>
                        <a:rPr lang="es-EC" sz="1050" baseline="30000">
                          <a:effectLst/>
                          <a:latin typeface="+mj-lt"/>
                        </a:rPr>
                        <a:t>3</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381661">
                <a:tc>
                  <a:txBody>
                    <a:bodyPr/>
                    <a:lstStyle/>
                    <a:p>
                      <a:pPr algn="just">
                        <a:lnSpc>
                          <a:spcPct val="150000"/>
                        </a:lnSpc>
                        <a:spcAft>
                          <a:spcPts val="0"/>
                        </a:spcAft>
                      </a:pPr>
                      <a:r>
                        <a:rPr lang="es-EC" sz="1050" dirty="0">
                          <a:effectLst/>
                          <a:latin typeface="+mj-lt"/>
                        </a:rPr>
                        <a:t>Módulo de sección     </a:t>
                      </a:r>
                      <a:r>
                        <a:rPr lang="es-EC" sz="1050" dirty="0" err="1">
                          <a:effectLst/>
                          <a:latin typeface="+mj-lt"/>
                        </a:rPr>
                        <a:t>Sy</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dirty="0">
                          <a:effectLst/>
                          <a:latin typeface="+mj-lt"/>
                        </a:rPr>
                        <a:t>47.3</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a:effectLst/>
                          <a:latin typeface="+mj-lt"/>
                        </a:rPr>
                        <a:t>cm</a:t>
                      </a:r>
                      <a:r>
                        <a:rPr lang="es-EC" sz="1050" baseline="30000">
                          <a:effectLst/>
                          <a:latin typeface="+mj-lt"/>
                        </a:rPr>
                        <a:t>3</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91455">
                <a:tc>
                  <a:txBody>
                    <a:bodyPr/>
                    <a:lstStyle/>
                    <a:p>
                      <a:pPr algn="just">
                        <a:lnSpc>
                          <a:spcPct val="150000"/>
                        </a:lnSpc>
                        <a:spcAft>
                          <a:spcPts val="0"/>
                        </a:spcAft>
                      </a:pPr>
                      <a:r>
                        <a:rPr lang="es-EC" sz="1050" dirty="0">
                          <a:effectLst/>
                          <a:latin typeface="+mj-lt"/>
                        </a:rPr>
                        <a:t>Módulo Plástico         </a:t>
                      </a:r>
                      <a:r>
                        <a:rPr lang="es-EC" sz="1050" dirty="0" err="1">
                          <a:effectLst/>
                          <a:latin typeface="+mj-lt"/>
                        </a:rPr>
                        <a:t>Zx</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dirty="0">
                          <a:effectLst/>
                          <a:latin typeface="+mj-lt"/>
                        </a:rPr>
                        <a:t>55.3</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a:effectLst/>
                          <a:latin typeface="+mj-lt"/>
                        </a:rPr>
                        <a:t>cm</a:t>
                      </a:r>
                      <a:r>
                        <a:rPr lang="es-EC" sz="1050" baseline="30000">
                          <a:effectLst/>
                          <a:latin typeface="+mj-lt"/>
                        </a:rPr>
                        <a:t>3</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343496">
                <a:tc>
                  <a:txBody>
                    <a:bodyPr/>
                    <a:lstStyle/>
                    <a:p>
                      <a:pPr algn="just">
                        <a:lnSpc>
                          <a:spcPct val="150000"/>
                        </a:lnSpc>
                        <a:spcAft>
                          <a:spcPts val="0"/>
                        </a:spcAft>
                      </a:pPr>
                      <a:r>
                        <a:rPr lang="es-EC" sz="1050">
                          <a:effectLst/>
                          <a:latin typeface="+mj-lt"/>
                        </a:rPr>
                        <a:t>Módulo Plástico         Zy</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dirty="0">
                          <a:effectLst/>
                          <a:latin typeface="+mj-lt"/>
                        </a:rPr>
                        <a:t>55.3</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dirty="0">
                          <a:effectLst/>
                          <a:latin typeface="+mj-lt"/>
                        </a:rPr>
                        <a:t>cm</a:t>
                      </a:r>
                      <a:r>
                        <a:rPr lang="es-EC" sz="1050" baseline="30000" dirty="0">
                          <a:effectLst/>
                          <a:latin typeface="+mj-lt"/>
                        </a:rPr>
                        <a:t>3</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291455">
                <a:tc>
                  <a:txBody>
                    <a:bodyPr/>
                    <a:lstStyle/>
                    <a:p>
                      <a:pPr algn="just">
                        <a:lnSpc>
                          <a:spcPct val="150000"/>
                        </a:lnSpc>
                        <a:spcAft>
                          <a:spcPts val="0"/>
                        </a:spcAft>
                      </a:pPr>
                      <a:r>
                        <a:rPr lang="es-EC" sz="1050">
                          <a:effectLst/>
                          <a:latin typeface="+mj-lt"/>
                        </a:rPr>
                        <a:t>Radio de Giro             rx</a:t>
                      </a:r>
                      <a:endParaRPr lang="es-MX"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dirty="0">
                          <a:effectLst/>
                          <a:latin typeface="+mj-lt"/>
                        </a:rPr>
                        <a:t>3.92</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dirty="0">
                          <a:effectLst/>
                          <a:latin typeface="+mj-lt"/>
                        </a:rPr>
                        <a:t>cm</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291455">
                <a:tc>
                  <a:txBody>
                    <a:bodyPr/>
                    <a:lstStyle/>
                    <a:p>
                      <a:pPr algn="just">
                        <a:lnSpc>
                          <a:spcPct val="150000"/>
                        </a:lnSpc>
                        <a:spcAft>
                          <a:spcPts val="0"/>
                        </a:spcAft>
                      </a:pPr>
                      <a:r>
                        <a:rPr lang="es-EC" sz="1050" dirty="0">
                          <a:effectLst/>
                          <a:latin typeface="+mj-lt"/>
                        </a:rPr>
                        <a:t>Radio de Giro             </a:t>
                      </a:r>
                      <a:r>
                        <a:rPr lang="es-EC" sz="1050" dirty="0" err="1">
                          <a:effectLst/>
                          <a:latin typeface="+mj-lt"/>
                        </a:rPr>
                        <a:t>ry</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50" dirty="0">
                          <a:effectLst/>
                          <a:latin typeface="+mj-lt"/>
                        </a:rPr>
                        <a:t>3.92</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50" dirty="0">
                          <a:effectLst/>
                          <a:latin typeface="+mj-lt"/>
                        </a:rPr>
                        <a:t>cm</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bl>
          </a:graphicData>
        </a:graphic>
      </p:graphicFrame>
      <p:grpSp>
        <p:nvGrpSpPr>
          <p:cNvPr id="9" name="Grupo 8"/>
          <p:cNvGrpSpPr/>
          <p:nvPr/>
        </p:nvGrpSpPr>
        <p:grpSpPr>
          <a:xfrm>
            <a:off x="3787224" y="1124243"/>
            <a:ext cx="5105451" cy="3644153"/>
            <a:chOff x="0" y="0"/>
            <a:chExt cx="4343400" cy="2457450"/>
          </a:xfrm>
        </p:grpSpPr>
        <p:pic>
          <p:nvPicPr>
            <p:cNvPr id="10" name="Imagen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43400" cy="2457450"/>
            </a:xfrm>
            <a:prstGeom prst="rect">
              <a:avLst/>
            </a:prstGeom>
            <a:noFill/>
            <a:ln>
              <a:noFill/>
            </a:ln>
          </p:spPr>
        </p:pic>
        <p:grpSp>
          <p:nvGrpSpPr>
            <p:cNvPr id="11" name="Grupo 10"/>
            <p:cNvGrpSpPr/>
            <p:nvPr/>
          </p:nvGrpSpPr>
          <p:grpSpPr>
            <a:xfrm>
              <a:off x="171450" y="1104900"/>
              <a:ext cx="4122928" cy="1343025"/>
              <a:chOff x="0" y="0"/>
              <a:chExt cx="4250542" cy="1343025"/>
            </a:xfrm>
          </p:grpSpPr>
          <p:sp>
            <p:nvSpPr>
              <p:cNvPr id="12" name="Rectángulo 11"/>
              <p:cNvSpPr/>
              <p:nvPr/>
            </p:nvSpPr>
            <p:spPr>
              <a:xfrm>
                <a:off x="0" y="0"/>
                <a:ext cx="4250542" cy="428626"/>
              </a:xfrm>
              <a:prstGeom prst="rect">
                <a:avLst/>
              </a:prstGeom>
              <a:noFill/>
              <a:ln w="34925"/>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3" name="Rectángulo 12"/>
              <p:cNvSpPr/>
              <p:nvPr/>
            </p:nvSpPr>
            <p:spPr>
              <a:xfrm>
                <a:off x="0" y="914399"/>
                <a:ext cx="4250542" cy="428626"/>
              </a:xfrm>
              <a:prstGeom prst="rect">
                <a:avLst/>
              </a:prstGeom>
              <a:noFill/>
              <a:ln w="34925"/>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grpSp>
      <p:sp>
        <p:nvSpPr>
          <p:cNvPr id="3" name="Rectángulo 2"/>
          <p:cNvSpPr/>
          <p:nvPr/>
        </p:nvSpPr>
        <p:spPr>
          <a:xfrm>
            <a:off x="3667176" y="4870379"/>
            <a:ext cx="5345545" cy="307777"/>
          </a:xfrm>
          <a:prstGeom prst="rect">
            <a:avLst/>
          </a:prstGeom>
        </p:spPr>
        <p:txBody>
          <a:bodyPr wrap="square">
            <a:spAutoFit/>
          </a:bodyPr>
          <a:lstStyle/>
          <a:p>
            <a:pPr algn="ctr">
              <a:spcAft>
                <a:spcPts val="1800"/>
              </a:spcAft>
            </a:pPr>
            <a:r>
              <a:rPr lang="es-EC" sz="1400" dirty="0">
                <a:latin typeface="Times New Roman" panose="02020603050405020304" pitchFamily="18" charset="0"/>
                <a:ea typeface="Calibri" panose="020F0502020204030204" pitchFamily="34" charset="0"/>
                <a:cs typeface="Times New Roman" panose="02020603050405020304" pitchFamily="18" charset="0"/>
              </a:rPr>
              <a:t>Fuente: (American </a:t>
            </a:r>
            <a:r>
              <a:rPr lang="es-EC" sz="1400" dirty="0" err="1">
                <a:latin typeface="Times New Roman" panose="02020603050405020304" pitchFamily="18" charset="0"/>
                <a:ea typeface="Calibri" panose="020F0502020204030204" pitchFamily="34" charset="0"/>
                <a:cs typeface="Times New Roman" panose="02020603050405020304" pitchFamily="18" charset="0"/>
              </a:rPr>
              <a:t>Institute</a:t>
            </a:r>
            <a:r>
              <a:rPr lang="es-EC" sz="1400" dirty="0">
                <a:latin typeface="Times New Roman" panose="02020603050405020304" pitchFamily="18" charset="0"/>
                <a:ea typeface="Calibri" panose="020F0502020204030204" pitchFamily="34" charset="0"/>
                <a:cs typeface="Times New Roman" panose="02020603050405020304" pitchFamily="18" charset="0"/>
              </a:rPr>
              <a:t> of Steel </a:t>
            </a:r>
            <a:r>
              <a:rPr lang="es-EC" sz="1400" dirty="0" err="1">
                <a:latin typeface="Times New Roman" panose="02020603050405020304" pitchFamily="18" charset="0"/>
                <a:ea typeface="Calibri" panose="020F0502020204030204" pitchFamily="34" charset="0"/>
                <a:cs typeface="Times New Roman" panose="02020603050405020304" pitchFamily="18" charset="0"/>
              </a:rPr>
              <a:t>Construction</a:t>
            </a:r>
            <a:r>
              <a:rPr lang="es-EC" sz="1400" dirty="0">
                <a:latin typeface="Times New Roman" panose="02020603050405020304" pitchFamily="18" charset="0"/>
                <a:ea typeface="Calibri" panose="020F0502020204030204" pitchFamily="34" charset="0"/>
                <a:cs typeface="Times New Roman" panose="02020603050405020304" pitchFamily="18" charset="0"/>
              </a:rPr>
              <a:t> AISC, 2010, pág. 83)</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Rectángulo 13"/>
              <p:cNvSpPr/>
              <p:nvPr/>
            </p:nvSpPr>
            <p:spPr>
              <a:xfrm>
                <a:off x="4446909" y="5339915"/>
                <a:ext cx="39299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mtClean="0">
                          <a:latin typeface="Cambria Math" panose="02040503050406030204" pitchFamily="18" charset="0"/>
                        </a:rPr>
                        <m:t>23</m:t>
                      </m:r>
                      <m:r>
                        <a:rPr lang="es-MX" i="0">
                          <a:latin typeface="Cambria Math" panose="02040503050406030204" pitchFamily="18" charset="0"/>
                        </a:rPr>
                        <m:t>&lt;32.27→</m:t>
                      </m:r>
                      <m:r>
                        <a:rPr lang="es-MX" i="1">
                          <a:latin typeface="Cambria Math" panose="02040503050406030204" pitchFamily="18" charset="0"/>
                        </a:rPr>
                        <m:t>𝐶𝑂𝑀𝑃𝐴𝐶𝑇𝑂</m:t>
                      </m:r>
                      <m:r>
                        <a:rPr lang="es-MX" b="0" i="1" smtClean="0">
                          <a:latin typeface="Cambria Math" panose="02040503050406030204" pitchFamily="18" charset="0"/>
                        </a:rPr>
                        <m:t> </m:t>
                      </m:r>
                      <m:r>
                        <a:rPr lang="es-MX" b="0" i="1" smtClean="0">
                          <a:latin typeface="Cambria Math" panose="02040503050406030204" pitchFamily="18" charset="0"/>
                        </a:rPr>
                        <m:t>𝐸𝑁</m:t>
                      </m:r>
                      <m:r>
                        <a:rPr lang="es-MX" b="0" i="1" smtClean="0">
                          <a:latin typeface="Cambria Math" panose="02040503050406030204" pitchFamily="18" charset="0"/>
                        </a:rPr>
                        <m:t> </m:t>
                      </m:r>
                      <m:r>
                        <a:rPr lang="es-MX" b="0" i="1" smtClean="0">
                          <a:latin typeface="Cambria Math" panose="02040503050406030204" pitchFamily="18" charset="0"/>
                        </a:rPr>
                        <m:t>𝐴𝐿𝑀𝐴</m:t>
                      </m:r>
                    </m:oMath>
                  </m:oMathPara>
                </a14:m>
                <a:endParaRPr lang="es-MX" dirty="0"/>
              </a:p>
            </p:txBody>
          </p:sp>
        </mc:Choice>
        <mc:Fallback xmlns="">
          <p:sp>
            <p:nvSpPr>
              <p:cNvPr id="14" name="Rectángulo 13"/>
              <p:cNvSpPr>
                <a:spLocks noRot="1" noChangeAspect="1" noMove="1" noResize="1" noEditPoints="1" noAdjustHandles="1" noChangeArrowheads="1" noChangeShapeType="1" noTextEdit="1"/>
              </p:cNvSpPr>
              <p:nvPr/>
            </p:nvSpPr>
            <p:spPr>
              <a:xfrm>
                <a:off x="4446909" y="5339915"/>
                <a:ext cx="3929987" cy="369332"/>
              </a:xfrm>
              <a:prstGeom prst="rect">
                <a:avLst/>
              </a:prstGeom>
              <a:blipFill rotWithShape="0">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4446909" y="5641316"/>
                <a:ext cx="38568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mtClean="0">
                          <a:latin typeface="Cambria Math" panose="02040503050406030204" pitchFamily="18" charset="0"/>
                        </a:rPr>
                        <m:t>23</m:t>
                      </m:r>
                      <m:r>
                        <a:rPr lang="es-MX" i="0">
                          <a:latin typeface="Cambria Math" panose="02040503050406030204" pitchFamily="18" charset="0"/>
                        </a:rPr>
                        <m:t>&lt;69.72→</m:t>
                      </m:r>
                      <m:r>
                        <a:rPr lang="es-MX" i="1">
                          <a:latin typeface="Cambria Math" panose="02040503050406030204" pitchFamily="18" charset="0"/>
                        </a:rPr>
                        <m:t>𝐶𝑂𝑀𝑃𝐴𝐶𝑇𝑂</m:t>
                      </m:r>
                      <m:r>
                        <a:rPr lang="es-MX" b="0" i="1" smtClean="0">
                          <a:latin typeface="Cambria Math" panose="02040503050406030204" pitchFamily="18" charset="0"/>
                        </a:rPr>
                        <m:t> </m:t>
                      </m:r>
                      <m:r>
                        <a:rPr lang="es-MX" b="0" i="1" smtClean="0">
                          <a:latin typeface="Cambria Math" panose="02040503050406030204" pitchFamily="18" charset="0"/>
                        </a:rPr>
                        <m:t>𝐸𝑁</m:t>
                      </m:r>
                      <m:r>
                        <a:rPr lang="es-MX" b="0" i="1" smtClean="0">
                          <a:latin typeface="Cambria Math" panose="02040503050406030204" pitchFamily="18" charset="0"/>
                        </a:rPr>
                        <m:t> </m:t>
                      </m:r>
                      <m:r>
                        <a:rPr lang="es-MX" b="0" i="1" smtClean="0">
                          <a:latin typeface="Cambria Math" panose="02040503050406030204" pitchFamily="18" charset="0"/>
                        </a:rPr>
                        <m:t>𝐴𝐿𝐴𝑆</m:t>
                      </m:r>
                    </m:oMath>
                  </m:oMathPara>
                </a14:m>
                <a:endParaRPr lang="es-MX" dirty="0"/>
              </a:p>
            </p:txBody>
          </p:sp>
        </mc:Choice>
        <mc:Fallback xmlns="">
          <p:sp>
            <p:nvSpPr>
              <p:cNvPr id="15" name="Rectángulo 14"/>
              <p:cNvSpPr>
                <a:spLocks noRot="1" noChangeAspect="1" noMove="1" noResize="1" noEditPoints="1" noAdjustHandles="1" noChangeArrowheads="1" noChangeShapeType="1" noTextEdit="1"/>
              </p:cNvSpPr>
              <p:nvPr/>
            </p:nvSpPr>
            <p:spPr>
              <a:xfrm>
                <a:off x="4446909" y="5641316"/>
                <a:ext cx="3856890" cy="369332"/>
              </a:xfrm>
              <a:prstGeom prst="rect">
                <a:avLst/>
              </a:prstGeom>
              <a:blipFill rotWithShape="0">
                <a:blip r:embed="rId4"/>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4043162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1693867973"/>
                  </p:ext>
                </p:extLst>
              </p:nvPr>
            </p:nvGraphicFramePr>
            <p:xfrm>
              <a:off x="453898" y="721517"/>
              <a:ext cx="8488396" cy="1356024"/>
            </p:xfrm>
            <a:graphic>
              <a:graphicData uri="http://schemas.openxmlformats.org/drawingml/2006/table">
                <a:tbl>
                  <a:tblPr firstRow="1" firstCol="1" bandRow="1">
                    <a:tableStyleId>{46F890A9-2807-4EBB-B81D-B2AA78EC7F39}</a:tableStyleId>
                  </a:tblPr>
                  <a:tblGrid>
                    <a:gridCol w="2122099">
                      <a:extLst>
                        <a:ext uri="{9D8B030D-6E8A-4147-A177-3AD203B41FA5}">
                          <a16:colId xmlns:a16="http://schemas.microsoft.com/office/drawing/2014/main" val="20000"/>
                        </a:ext>
                      </a:extLst>
                    </a:gridCol>
                    <a:gridCol w="2122099">
                      <a:extLst>
                        <a:ext uri="{9D8B030D-6E8A-4147-A177-3AD203B41FA5}">
                          <a16:colId xmlns:a16="http://schemas.microsoft.com/office/drawing/2014/main" val="20001"/>
                        </a:ext>
                      </a:extLst>
                    </a:gridCol>
                    <a:gridCol w="2122099">
                      <a:extLst>
                        <a:ext uri="{9D8B030D-6E8A-4147-A177-3AD203B41FA5}">
                          <a16:colId xmlns:a16="http://schemas.microsoft.com/office/drawing/2014/main" val="20002"/>
                        </a:ext>
                      </a:extLst>
                    </a:gridCol>
                    <a:gridCol w="2122099">
                      <a:extLst>
                        <a:ext uri="{9D8B030D-6E8A-4147-A177-3AD203B41FA5}">
                          <a16:colId xmlns:a16="http://schemas.microsoft.com/office/drawing/2014/main" val="20003"/>
                        </a:ext>
                      </a:extLst>
                    </a:gridCol>
                  </a:tblGrid>
                  <a:tr h="244079">
                    <a:tc gridSpan="2">
                      <a:txBody>
                        <a:bodyPr/>
                        <a:lstStyle/>
                        <a:p>
                          <a:pPr algn="ctr">
                            <a:lnSpc>
                              <a:spcPct val="150000"/>
                            </a:lnSpc>
                            <a:spcAft>
                              <a:spcPts val="0"/>
                            </a:spcAft>
                          </a:pPr>
                          <a:r>
                            <a:rPr lang="es-EC" sz="1200" b="1" dirty="0">
                              <a:effectLst/>
                              <a:latin typeface="+mj-lt"/>
                            </a:rPr>
                            <a:t>MIEMBROS DE ALTA DUCTILIDAD</a:t>
                          </a:r>
                          <a:endParaRPr lang="es-MX" sz="2000" b="1"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gridSpan="2">
                      <a:txBody>
                        <a:bodyPr/>
                        <a:lstStyle/>
                        <a:p>
                          <a:pPr algn="ctr">
                            <a:lnSpc>
                              <a:spcPct val="150000"/>
                            </a:lnSpc>
                            <a:spcAft>
                              <a:spcPts val="0"/>
                            </a:spcAft>
                          </a:pPr>
                          <a:r>
                            <a:rPr lang="es-EC" sz="1200" b="1">
                              <a:effectLst/>
                              <a:latin typeface="+mj-lt"/>
                            </a:rPr>
                            <a:t>MIEMBROS DE MODERADA DUCTILIDAD</a:t>
                          </a:r>
                          <a:endParaRPr lang="es-MX" sz="2000" b="1">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10000"/>
                      </a:ext>
                    </a:extLst>
                  </a:tr>
                  <a:tr h="244079">
                    <a:tc>
                      <a:txBody>
                        <a:bodyPr/>
                        <a:lstStyle/>
                        <a:p>
                          <a:pPr algn="ctr">
                            <a:lnSpc>
                              <a:spcPct val="150000"/>
                            </a:lnSpc>
                            <a:spcAft>
                              <a:spcPts val="0"/>
                            </a:spcAft>
                          </a:pPr>
                          <a:r>
                            <a:rPr lang="es-EC" sz="1200" b="1" dirty="0">
                              <a:effectLst/>
                              <a:latin typeface="+mj-lt"/>
                            </a:rPr>
                            <a:t>VALOR ADMITIDO</a:t>
                          </a:r>
                          <a:endParaRPr lang="es-MX" sz="2000" b="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b="1" dirty="0">
                              <a:effectLst/>
                              <a:latin typeface="+mj-lt"/>
                            </a:rPr>
                            <a:t>VALOR MÁXIMO ADMITIDO</a:t>
                          </a:r>
                          <a:endParaRPr lang="es-MX" sz="2000" b="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b="1" dirty="0">
                              <a:effectLst/>
                              <a:latin typeface="+mj-lt"/>
                            </a:rPr>
                            <a:t>VALOR ADMITIDO</a:t>
                          </a:r>
                          <a:endParaRPr lang="es-MX" sz="2000" b="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b="1" dirty="0">
                              <a:effectLst/>
                              <a:latin typeface="+mj-lt"/>
                            </a:rPr>
                            <a:t>VALOR MÁXIMO ADMITIDO</a:t>
                          </a:r>
                          <a:endParaRPr lang="es-MX" sz="2000" b="1"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807384">
                    <a:tc>
                      <a:txBody>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900" b="0" i="1">
                                    <a:effectLst/>
                                    <a:latin typeface="Cambria Math" panose="02040503050406030204" pitchFamily="18" charset="0"/>
                                  </a:rPr>
                                  <m:t>0</m:t>
                                </m:r>
                                <m:r>
                                  <a:rPr lang="es-EC" sz="900" b="0">
                                    <a:effectLst/>
                                    <a:latin typeface="Cambria Math" panose="02040503050406030204" pitchFamily="18" charset="0"/>
                                  </a:rPr>
                                  <m:t>.</m:t>
                                </m:r>
                                <m:r>
                                  <a:rPr lang="es-EC" sz="900" b="0" i="1">
                                    <a:effectLst/>
                                    <a:latin typeface="Cambria Math" panose="02040503050406030204" pitchFamily="18" charset="0"/>
                                  </a:rPr>
                                  <m:t>55</m:t>
                                </m:r>
                                <m:rad>
                                  <m:radPr>
                                    <m:degHide m:val="on"/>
                                    <m:ctrlPr>
                                      <a:rPr lang="es-MX" sz="900" b="0" i="1">
                                        <a:effectLst/>
                                        <a:latin typeface="Cambria Math" panose="02040503050406030204" pitchFamily="18" charset="0"/>
                                      </a:rPr>
                                    </m:ctrlPr>
                                  </m:radPr>
                                  <m:deg/>
                                  <m:e>
                                    <m:f>
                                      <m:fPr>
                                        <m:ctrlPr>
                                          <a:rPr lang="es-MX" sz="900" b="0" i="1">
                                            <a:effectLst/>
                                            <a:latin typeface="Cambria Math" panose="02040503050406030204" pitchFamily="18" charset="0"/>
                                          </a:rPr>
                                        </m:ctrlPr>
                                      </m:fPr>
                                      <m:num>
                                        <m:r>
                                          <m:rPr>
                                            <m:sty m:val="p"/>
                                          </m:rPr>
                                          <a:rPr lang="es-EC" sz="900" b="0" i="1">
                                            <a:effectLst/>
                                            <a:latin typeface="Cambria Math" panose="02040503050406030204" pitchFamily="18" charset="0"/>
                                          </a:rPr>
                                          <m:t>E</m:t>
                                        </m:r>
                                      </m:num>
                                      <m:den>
                                        <m:r>
                                          <m:rPr>
                                            <m:sty m:val="p"/>
                                          </m:rPr>
                                          <a:rPr lang="es-EC" sz="900" b="0" i="1">
                                            <a:effectLst/>
                                            <a:latin typeface="Cambria Math" panose="02040503050406030204" pitchFamily="18" charset="0"/>
                                          </a:rPr>
                                          <m:t>fy</m:t>
                                        </m:r>
                                      </m:den>
                                    </m:f>
                                  </m:e>
                                </m:rad>
                              </m:oMath>
                            </m:oMathPara>
                          </a14:m>
                          <a:endParaRPr lang="es-MX" sz="1200" b="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900">
                                    <a:effectLst/>
                                    <a:latin typeface="Cambria Math" panose="02040503050406030204" pitchFamily="18" charset="0"/>
                                  </a:rPr>
                                  <m:t>0.6</m:t>
                                </m:r>
                                <m:rad>
                                  <m:radPr>
                                    <m:degHide m:val="on"/>
                                    <m:ctrlPr>
                                      <a:rPr lang="es-MX" sz="900" i="1">
                                        <a:effectLst/>
                                        <a:latin typeface="Cambria Math" panose="02040503050406030204" pitchFamily="18" charset="0"/>
                                      </a:rPr>
                                    </m:ctrlPr>
                                  </m:radPr>
                                  <m:deg/>
                                  <m:e>
                                    <m:f>
                                      <m:fPr>
                                        <m:ctrlPr>
                                          <a:rPr lang="es-MX" sz="900" i="1">
                                            <a:effectLst/>
                                            <a:latin typeface="Cambria Math" panose="02040503050406030204" pitchFamily="18" charset="0"/>
                                          </a:rPr>
                                        </m:ctrlPr>
                                      </m:fPr>
                                      <m:num>
                                        <m:r>
                                          <a:rPr lang="es-EC" sz="900">
                                            <a:effectLst/>
                                            <a:latin typeface="Cambria Math" panose="02040503050406030204" pitchFamily="18" charset="0"/>
                                          </a:rPr>
                                          <m:t>𝐸</m:t>
                                        </m:r>
                                      </m:num>
                                      <m:den>
                                        <m:r>
                                          <a:rPr lang="es-EC" sz="900">
                                            <a:effectLst/>
                                            <a:latin typeface="Cambria Math" panose="02040503050406030204" pitchFamily="18" charset="0"/>
                                          </a:rPr>
                                          <m:t>𝑓𝑦</m:t>
                                        </m:r>
                                      </m:den>
                                    </m:f>
                                  </m:e>
                                </m:rad>
                              </m:oMath>
                            </m:oMathPara>
                          </a14:m>
                          <a:endParaRPr lang="es-MX" sz="1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900">
                                    <a:effectLst/>
                                    <a:latin typeface="Cambria Math" panose="02040503050406030204" pitchFamily="18" charset="0"/>
                                  </a:rPr>
                                  <m:t>0.64</m:t>
                                </m:r>
                                <m:rad>
                                  <m:radPr>
                                    <m:degHide m:val="on"/>
                                    <m:ctrlPr>
                                      <a:rPr lang="es-MX" sz="900" i="1">
                                        <a:effectLst/>
                                        <a:latin typeface="Cambria Math" panose="02040503050406030204" pitchFamily="18" charset="0"/>
                                      </a:rPr>
                                    </m:ctrlPr>
                                  </m:radPr>
                                  <m:deg/>
                                  <m:e>
                                    <m:f>
                                      <m:fPr>
                                        <m:ctrlPr>
                                          <a:rPr lang="es-MX" sz="900" i="1">
                                            <a:effectLst/>
                                            <a:latin typeface="Cambria Math" panose="02040503050406030204" pitchFamily="18" charset="0"/>
                                          </a:rPr>
                                        </m:ctrlPr>
                                      </m:fPr>
                                      <m:num>
                                        <m:r>
                                          <a:rPr lang="es-EC" sz="900">
                                            <a:effectLst/>
                                            <a:latin typeface="Cambria Math" panose="02040503050406030204" pitchFamily="18" charset="0"/>
                                          </a:rPr>
                                          <m:t>𝐸</m:t>
                                        </m:r>
                                      </m:num>
                                      <m:den>
                                        <m:r>
                                          <a:rPr lang="es-EC" sz="900">
                                            <a:effectLst/>
                                            <a:latin typeface="Cambria Math" panose="02040503050406030204" pitchFamily="18" charset="0"/>
                                          </a:rPr>
                                          <m:t>𝑓𝑦</m:t>
                                        </m:r>
                                      </m:den>
                                    </m:f>
                                  </m:e>
                                </m:rad>
                              </m:oMath>
                            </m:oMathPara>
                          </a14:m>
                          <a:endParaRPr lang="es-MX" sz="1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900">
                                    <a:effectLst/>
                                    <a:latin typeface="Cambria Math" panose="02040503050406030204" pitchFamily="18" charset="0"/>
                                  </a:rPr>
                                  <m:t>1.12</m:t>
                                </m:r>
                                <m:rad>
                                  <m:radPr>
                                    <m:degHide m:val="on"/>
                                    <m:ctrlPr>
                                      <a:rPr lang="es-MX" sz="900" i="1">
                                        <a:effectLst/>
                                        <a:latin typeface="Cambria Math" panose="02040503050406030204" pitchFamily="18" charset="0"/>
                                      </a:rPr>
                                    </m:ctrlPr>
                                  </m:radPr>
                                  <m:deg/>
                                  <m:e>
                                    <m:f>
                                      <m:fPr>
                                        <m:ctrlPr>
                                          <a:rPr lang="es-MX" sz="900" i="1">
                                            <a:effectLst/>
                                            <a:latin typeface="Cambria Math" panose="02040503050406030204" pitchFamily="18" charset="0"/>
                                          </a:rPr>
                                        </m:ctrlPr>
                                      </m:fPr>
                                      <m:num>
                                        <m:r>
                                          <a:rPr lang="es-EC" sz="900">
                                            <a:effectLst/>
                                            <a:latin typeface="Cambria Math" panose="02040503050406030204" pitchFamily="18" charset="0"/>
                                          </a:rPr>
                                          <m:t>𝐸</m:t>
                                        </m:r>
                                      </m:num>
                                      <m:den>
                                        <m:r>
                                          <a:rPr lang="es-EC" sz="900">
                                            <a:effectLst/>
                                            <a:latin typeface="Cambria Math" panose="02040503050406030204" pitchFamily="18" charset="0"/>
                                          </a:rPr>
                                          <m:t>𝑓𝑦</m:t>
                                        </m:r>
                                      </m:den>
                                    </m:f>
                                  </m:e>
                                </m:rad>
                              </m:oMath>
                            </m:oMathPara>
                          </a14:m>
                          <a:endParaRPr lang="es-MX" sz="1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1693867973"/>
                  </p:ext>
                </p:extLst>
              </p:nvPr>
            </p:nvGraphicFramePr>
            <p:xfrm>
              <a:off x="453898" y="721517"/>
              <a:ext cx="8488396" cy="1356024"/>
            </p:xfrm>
            <a:graphic>
              <a:graphicData uri="http://schemas.openxmlformats.org/drawingml/2006/table">
                <a:tbl>
                  <a:tblPr firstRow="1" firstCol="1" bandRow="1">
                    <a:tableStyleId>{46F890A9-2807-4EBB-B81D-B2AA78EC7F39}</a:tableStyleId>
                  </a:tblPr>
                  <a:tblGrid>
                    <a:gridCol w="2122099"/>
                    <a:gridCol w="2122099"/>
                    <a:gridCol w="2122099"/>
                    <a:gridCol w="2122099"/>
                  </a:tblGrid>
                  <a:tr h="274320">
                    <a:tc gridSpan="2">
                      <a:txBody>
                        <a:bodyPr/>
                        <a:lstStyle/>
                        <a:p>
                          <a:pPr algn="ctr">
                            <a:lnSpc>
                              <a:spcPct val="150000"/>
                            </a:lnSpc>
                            <a:spcAft>
                              <a:spcPts val="0"/>
                            </a:spcAft>
                          </a:pPr>
                          <a:r>
                            <a:rPr lang="es-EC" sz="1200" b="1" dirty="0">
                              <a:effectLst/>
                              <a:latin typeface="+mj-lt"/>
                            </a:rPr>
                            <a:t>MIEMBROS DE ALTA DUCTILIDAD</a:t>
                          </a:r>
                          <a:endParaRPr lang="es-MX" sz="2000" b="1"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gridSpan="2">
                      <a:txBody>
                        <a:bodyPr/>
                        <a:lstStyle/>
                        <a:p>
                          <a:pPr algn="ctr">
                            <a:lnSpc>
                              <a:spcPct val="150000"/>
                            </a:lnSpc>
                            <a:spcAft>
                              <a:spcPts val="0"/>
                            </a:spcAft>
                          </a:pPr>
                          <a:r>
                            <a:rPr lang="es-EC" sz="1200" b="1">
                              <a:effectLst/>
                              <a:latin typeface="+mj-lt"/>
                            </a:rPr>
                            <a:t>MIEMBROS DE MODERADA DUCTILIDAD</a:t>
                          </a:r>
                          <a:endParaRPr lang="es-MX" sz="2000" b="1">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r>
                  <a:tr h="274320">
                    <a:tc>
                      <a:txBody>
                        <a:bodyPr/>
                        <a:lstStyle/>
                        <a:p>
                          <a:pPr algn="ctr">
                            <a:lnSpc>
                              <a:spcPct val="150000"/>
                            </a:lnSpc>
                            <a:spcAft>
                              <a:spcPts val="0"/>
                            </a:spcAft>
                          </a:pPr>
                          <a:r>
                            <a:rPr lang="es-EC" sz="1200" b="1" dirty="0">
                              <a:effectLst/>
                              <a:latin typeface="+mj-lt"/>
                            </a:rPr>
                            <a:t>VALOR ADMITIDO</a:t>
                          </a:r>
                          <a:endParaRPr lang="es-MX" sz="2000" b="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b="1" dirty="0">
                              <a:effectLst/>
                              <a:latin typeface="+mj-lt"/>
                            </a:rPr>
                            <a:t>VALOR MÁXIMO ADMITIDO</a:t>
                          </a:r>
                          <a:endParaRPr lang="es-MX" sz="2000" b="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b="1" dirty="0">
                              <a:effectLst/>
                              <a:latin typeface="+mj-lt"/>
                            </a:rPr>
                            <a:t>VALOR ADMITIDO</a:t>
                          </a:r>
                          <a:endParaRPr lang="es-MX" sz="2000" b="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b="1" dirty="0">
                              <a:effectLst/>
                              <a:latin typeface="+mj-lt"/>
                            </a:rPr>
                            <a:t>VALOR MÁXIMO ADMITIDO</a:t>
                          </a:r>
                          <a:endParaRPr lang="es-MX" sz="2000" b="1" dirty="0">
                            <a:effectLst/>
                            <a:latin typeface="+mj-lt"/>
                            <a:ea typeface="Calibri" panose="020F0502020204030204" pitchFamily="34" charset="0"/>
                            <a:cs typeface="Times New Roman" panose="02020603050405020304" pitchFamily="18" charset="0"/>
                          </a:endParaRPr>
                        </a:p>
                      </a:txBody>
                      <a:tcPr marL="68580" marR="68580" marT="0" marB="0"/>
                    </a:tc>
                  </a:tr>
                  <a:tr h="807384">
                    <a:tc>
                      <a:txBody>
                        <a:bodyPr/>
                        <a:lstStyle/>
                        <a:p>
                          <a:endParaRPr lang="es-MX"/>
                        </a:p>
                      </a:txBody>
                      <a:tcPr marL="68580" marR="68580" marT="0" marB="0">
                        <a:blipFill rotWithShape="0">
                          <a:blip r:embed="rId2"/>
                          <a:stretch>
                            <a:fillRect t="-67669" r="-300287"/>
                          </a:stretch>
                        </a:blipFill>
                      </a:tcPr>
                    </a:tc>
                    <a:tc>
                      <a:txBody>
                        <a:bodyPr/>
                        <a:lstStyle/>
                        <a:p>
                          <a:endParaRPr lang="es-MX"/>
                        </a:p>
                      </a:txBody>
                      <a:tcPr marL="68580" marR="68580" marT="0" marB="0">
                        <a:blipFill rotWithShape="0">
                          <a:blip r:embed="rId2"/>
                          <a:stretch>
                            <a:fillRect l="-99713" t="-67669" r="-199427"/>
                          </a:stretch>
                        </a:blipFill>
                      </a:tcPr>
                    </a:tc>
                    <a:tc>
                      <a:txBody>
                        <a:bodyPr/>
                        <a:lstStyle/>
                        <a:p>
                          <a:endParaRPr lang="es-MX"/>
                        </a:p>
                      </a:txBody>
                      <a:tcPr marL="68580" marR="68580" marT="0" marB="0">
                        <a:blipFill rotWithShape="0">
                          <a:blip r:embed="rId2"/>
                          <a:stretch>
                            <a:fillRect l="-200287" t="-67669" r="-100000"/>
                          </a:stretch>
                        </a:blipFill>
                      </a:tcPr>
                    </a:tc>
                    <a:tc>
                      <a:txBody>
                        <a:bodyPr/>
                        <a:lstStyle/>
                        <a:p>
                          <a:endParaRPr lang="es-MX"/>
                        </a:p>
                      </a:txBody>
                      <a:tcPr marL="68580" marR="68580" marT="0" marB="0">
                        <a:blipFill rotWithShape="0">
                          <a:blip r:embed="rId2"/>
                          <a:stretch>
                            <a:fillRect l="-300287" t="-67669"/>
                          </a:stretch>
                        </a:blipFill>
                      </a:tcPr>
                    </a:tc>
                  </a:tr>
                </a:tbl>
              </a:graphicData>
            </a:graphic>
          </p:graphicFrame>
        </mc:Fallback>
      </mc:AlternateContent>
      <p:sp>
        <p:nvSpPr>
          <p:cNvPr id="8" name="Rectángulo 7"/>
          <p:cNvSpPr/>
          <p:nvPr/>
        </p:nvSpPr>
        <p:spPr>
          <a:xfrm>
            <a:off x="3506796" y="2007205"/>
            <a:ext cx="2571538" cy="276999"/>
          </a:xfrm>
          <a:prstGeom prst="rect">
            <a:avLst/>
          </a:prstGeom>
        </p:spPr>
        <p:txBody>
          <a:bodyPr wrap="none">
            <a:spAutoFit/>
          </a:bodyPr>
          <a:lstStyle/>
          <a:p>
            <a:pPr algn="ctr">
              <a:spcAft>
                <a:spcPts val="1800"/>
              </a:spcAft>
            </a:pPr>
            <a:r>
              <a:rPr lang="es-EC" sz="1200" dirty="0">
                <a:latin typeface="Times New Roman" panose="02020603050405020304" pitchFamily="18" charset="0"/>
                <a:ea typeface="Calibri" panose="020F0502020204030204" pitchFamily="34" charset="0"/>
                <a:cs typeface="Times New Roman" panose="02020603050405020304" pitchFamily="18" charset="0"/>
              </a:rPr>
              <a:t>Fuente: (AISC Sísmico 341 -10, 2010)</a:t>
            </a:r>
            <a:endParaRPr lang="es-MX"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ángulo 8"/>
              <p:cNvSpPr/>
              <p:nvPr/>
            </p:nvSpPr>
            <p:spPr>
              <a:xfrm>
                <a:off x="2006599" y="2297732"/>
                <a:ext cx="583303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MX">
                          <a:latin typeface="Cambria Math" panose="02040503050406030204" pitchFamily="18" charset="0"/>
                        </a:rPr>
                        <m:t>23</m:t>
                      </m:r>
                      <m:r>
                        <a:rPr lang="es-MX" i="0">
                          <a:latin typeface="Cambria Math" panose="02040503050406030204" pitchFamily="18" charset="0"/>
                        </a:rPr>
                        <m:t>&lt;32.27 →</m:t>
                      </m:r>
                      <m:r>
                        <m:rPr>
                          <m:nor/>
                        </m:rPr>
                        <a:rPr lang="es-MX" i="1">
                          <a:latin typeface="Cambria Math" panose="02040503050406030204" pitchFamily="18" charset="0"/>
                        </a:rPr>
                        <m:t>Elemento</m:t>
                      </m:r>
                      <m:r>
                        <m:rPr>
                          <m:nor/>
                        </m:rPr>
                        <a:rPr lang="es-MX" i="1">
                          <a:latin typeface="Cambria Math" panose="02040503050406030204" pitchFamily="18" charset="0"/>
                        </a:rPr>
                        <m:t> </m:t>
                      </m:r>
                      <m:r>
                        <m:rPr>
                          <m:nor/>
                        </m:rPr>
                        <a:rPr lang="es-MX" i="1">
                          <a:latin typeface="Cambria Math" panose="02040503050406030204" pitchFamily="18" charset="0"/>
                        </a:rPr>
                        <m:t>de</m:t>
                      </m:r>
                      <m:r>
                        <m:rPr>
                          <m:nor/>
                        </m:rPr>
                        <a:rPr lang="es-MX" i="1">
                          <a:latin typeface="Cambria Math" panose="02040503050406030204" pitchFamily="18" charset="0"/>
                        </a:rPr>
                        <m:t> </m:t>
                      </m:r>
                      <m:r>
                        <m:rPr>
                          <m:nor/>
                        </m:rPr>
                        <a:rPr lang="es-MX" i="1">
                          <a:latin typeface="Cambria Math" panose="02040503050406030204" pitchFamily="18" charset="0"/>
                        </a:rPr>
                        <m:t>moderada</m:t>
                      </m:r>
                      <m:r>
                        <m:rPr>
                          <m:nor/>
                        </m:rPr>
                        <a:rPr lang="es-MX" i="1">
                          <a:latin typeface="Cambria Math" panose="02040503050406030204" pitchFamily="18" charset="0"/>
                        </a:rPr>
                        <m:t> </m:t>
                      </m:r>
                      <m:r>
                        <m:rPr>
                          <m:nor/>
                        </m:rPr>
                        <a:rPr lang="es-MX" i="1">
                          <a:latin typeface="Cambria Math" panose="02040503050406030204" pitchFamily="18" charset="0"/>
                        </a:rPr>
                        <m:t>ductilidad</m:t>
                      </m:r>
                    </m:oMath>
                  </m:oMathPara>
                </a14:m>
                <a:endParaRPr lang="es-MX" dirty="0"/>
              </a:p>
            </p:txBody>
          </p:sp>
        </mc:Choice>
        <mc:Fallback xmlns="">
          <p:sp>
            <p:nvSpPr>
              <p:cNvPr id="9" name="Rectángulo 8"/>
              <p:cNvSpPr>
                <a:spLocks noRot="1" noChangeAspect="1" noMove="1" noResize="1" noEditPoints="1" noAdjustHandles="1" noChangeArrowheads="1" noChangeShapeType="1" noTextEdit="1"/>
              </p:cNvSpPr>
              <p:nvPr/>
            </p:nvSpPr>
            <p:spPr>
              <a:xfrm>
                <a:off x="2006599" y="2297732"/>
                <a:ext cx="5833035" cy="369332"/>
              </a:xfrm>
              <a:prstGeom prst="rect">
                <a:avLst/>
              </a:prstGeom>
              <a:blipFill rotWithShape="0">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453898" y="3129645"/>
                <a:ext cx="3105401" cy="659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𝐿𝑝</m:t>
                      </m:r>
                      <m:r>
                        <a:rPr lang="es-MX" i="0">
                          <a:latin typeface="Cambria Math" panose="02040503050406030204" pitchFamily="18" charset="0"/>
                        </a:rPr>
                        <m:t>=</m:t>
                      </m:r>
                      <m:f>
                        <m:fPr>
                          <m:ctrlPr>
                            <a:rPr lang="es-MX" i="1">
                              <a:latin typeface="Cambria Math" panose="02040503050406030204" pitchFamily="18" charset="0"/>
                            </a:rPr>
                          </m:ctrlPr>
                        </m:fPr>
                        <m:num>
                          <m:r>
                            <a:rPr lang="es-MX" i="0">
                              <a:latin typeface="Cambria Math" panose="02040503050406030204" pitchFamily="18" charset="0"/>
                            </a:rPr>
                            <m:t>0.13×</m:t>
                          </m:r>
                          <m:r>
                            <a:rPr lang="es-MX" i="1">
                              <a:latin typeface="Cambria Math" panose="02040503050406030204" pitchFamily="18" charset="0"/>
                            </a:rPr>
                            <m:t>𝑟𝑦</m:t>
                          </m:r>
                          <m:r>
                            <a:rPr lang="es-MX" i="0">
                              <a:latin typeface="Cambria Math" panose="02040503050406030204" pitchFamily="18" charset="0"/>
                            </a:rPr>
                            <m:t>×</m:t>
                          </m:r>
                          <m:r>
                            <a:rPr lang="es-MX" i="1">
                              <a:latin typeface="Cambria Math" panose="02040503050406030204" pitchFamily="18" charset="0"/>
                            </a:rPr>
                            <m:t>𝐸</m:t>
                          </m:r>
                        </m:num>
                        <m:den>
                          <m:r>
                            <a:rPr lang="es-MX" i="1">
                              <a:latin typeface="Cambria Math" panose="02040503050406030204" pitchFamily="18" charset="0"/>
                            </a:rPr>
                            <m:t>𝑀𝑝</m:t>
                          </m:r>
                        </m:den>
                      </m:f>
                      <m:r>
                        <a:rPr lang="es-MX" i="0">
                          <a:latin typeface="Cambria Math" panose="02040503050406030204" pitchFamily="18" charset="0"/>
                        </a:rPr>
                        <m:t>×</m:t>
                      </m:r>
                      <m:rad>
                        <m:radPr>
                          <m:degHide m:val="on"/>
                          <m:ctrlPr>
                            <a:rPr lang="es-MX" i="1">
                              <a:latin typeface="Cambria Math" panose="02040503050406030204" pitchFamily="18" charset="0"/>
                            </a:rPr>
                          </m:ctrlPr>
                        </m:radPr>
                        <m:deg/>
                        <m:e>
                          <m:r>
                            <a:rPr lang="es-MX" i="1">
                              <a:latin typeface="Cambria Math" panose="02040503050406030204" pitchFamily="18" charset="0"/>
                            </a:rPr>
                            <m:t>𝐽</m:t>
                          </m:r>
                          <m:r>
                            <a:rPr lang="es-MX" i="0">
                              <a:latin typeface="Cambria Math" panose="02040503050406030204" pitchFamily="18" charset="0"/>
                            </a:rPr>
                            <m:t>×</m:t>
                          </m:r>
                          <m:r>
                            <a:rPr lang="es-MX" i="1">
                              <a:latin typeface="Cambria Math" panose="02040503050406030204" pitchFamily="18" charset="0"/>
                            </a:rPr>
                            <m:t>𝐴</m:t>
                          </m:r>
                        </m:e>
                      </m:rad>
                    </m:oMath>
                  </m:oMathPara>
                </a14:m>
                <a:endParaRPr lang="es-MX" dirty="0"/>
              </a:p>
            </p:txBody>
          </p:sp>
        </mc:Choice>
        <mc:Fallback xmlns="">
          <p:sp>
            <p:nvSpPr>
              <p:cNvPr id="10" name="Rectángulo 9"/>
              <p:cNvSpPr>
                <a:spLocks noRot="1" noChangeAspect="1" noMove="1" noResize="1" noEditPoints="1" noAdjustHandles="1" noChangeArrowheads="1" noChangeShapeType="1" noTextEdit="1"/>
              </p:cNvSpPr>
              <p:nvPr/>
            </p:nvSpPr>
            <p:spPr>
              <a:xfrm>
                <a:off x="453898" y="3129645"/>
                <a:ext cx="3105401" cy="659411"/>
              </a:xfrm>
              <a:prstGeom prst="rect">
                <a:avLst/>
              </a:prstGeom>
              <a:blipFill rotWithShape="0">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704267" y="3644016"/>
                <a:ext cx="20191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mtClean="0">
                          <a:latin typeface="Cambria Math" panose="02040503050406030204" pitchFamily="18" charset="0"/>
                        </a:rPr>
                        <m:t> </m:t>
                      </m:r>
                      <m:r>
                        <a:rPr lang="es-MX" i="1">
                          <a:latin typeface="Cambria Math" panose="02040503050406030204" pitchFamily="18" charset="0"/>
                        </a:rPr>
                        <m:t>𝑀𝑝</m:t>
                      </m:r>
                      <m:r>
                        <a:rPr lang="es-MX" i="0">
                          <a:latin typeface="Cambria Math" panose="02040503050406030204" pitchFamily="18" charset="0"/>
                        </a:rPr>
                        <m:t>=1</m:t>
                      </m:r>
                      <m:r>
                        <a:rPr lang="es-MX" b="0" i="0" smtClean="0">
                          <a:latin typeface="Cambria Math" panose="02040503050406030204" pitchFamily="18" charset="0"/>
                        </a:rPr>
                        <m:t>.</m:t>
                      </m:r>
                      <m:r>
                        <a:rPr lang="es-MX" i="0">
                          <a:latin typeface="Cambria Math" panose="02040503050406030204" pitchFamily="18" charset="0"/>
                        </a:rPr>
                        <m:t>25</m:t>
                      </m:r>
                      <m:r>
                        <a:rPr lang="es-MX" b="0" i="1" smtClean="0">
                          <a:latin typeface="Cambria Math" panose="02040503050406030204" pitchFamily="18" charset="0"/>
                        </a:rPr>
                        <m:t> </m:t>
                      </m:r>
                      <m:r>
                        <a:rPr lang="es-MX" b="0" i="1" smtClean="0">
                          <a:latin typeface="Cambria Math" panose="02040503050406030204" pitchFamily="18" charset="0"/>
                        </a:rPr>
                        <m:t>𝑇</m:t>
                      </m:r>
                      <m:r>
                        <a:rPr lang="es-MX" i="0">
                          <a:latin typeface="Cambria Math" panose="02040503050406030204" pitchFamily="18" charset="0"/>
                        </a:rPr>
                        <m:t>−</m:t>
                      </m:r>
                      <m:r>
                        <a:rPr lang="es-MX" i="1">
                          <a:latin typeface="Cambria Math" panose="02040503050406030204" pitchFamily="18" charset="0"/>
                        </a:rPr>
                        <m:t>𝑚</m:t>
                      </m:r>
                    </m:oMath>
                  </m:oMathPara>
                </a14:m>
                <a:endParaRPr lang="es-MX" dirty="0"/>
              </a:p>
            </p:txBody>
          </p:sp>
        </mc:Choice>
        <mc:Fallback xmlns="">
          <p:sp>
            <p:nvSpPr>
              <p:cNvPr id="12" name="Rectángulo 11"/>
              <p:cNvSpPr>
                <a:spLocks noRot="1" noChangeAspect="1" noMove="1" noResize="1" noEditPoints="1" noAdjustHandles="1" noChangeArrowheads="1" noChangeShapeType="1" noTextEdit="1"/>
              </p:cNvSpPr>
              <p:nvPr/>
            </p:nvSpPr>
            <p:spPr>
              <a:xfrm>
                <a:off x="4704267" y="3644016"/>
                <a:ext cx="2019142" cy="369332"/>
              </a:xfrm>
              <a:prstGeom prst="rect">
                <a:avLst/>
              </a:prstGeom>
              <a:blipFill rotWithShape="0">
                <a:blip r:embed="rId5"/>
                <a:stretch>
                  <a:fillRect b="-1333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417666" y="3789056"/>
                <a:ext cx="30343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𝐿𝑝</m:t>
                      </m:r>
                      <m:r>
                        <a:rPr lang="es-MX" i="0">
                          <a:latin typeface="Cambria Math" panose="02040503050406030204" pitchFamily="18" charset="0"/>
                        </a:rPr>
                        <m:t>=6274.19 </m:t>
                      </m:r>
                      <m:r>
                        <a:rPr lang="es-MX" i="1">
                          <a:latin typeface="Cambria Math" panose="02040503050406030204" pitchFamily="18" charset="0"/>
                        </a:rPr>
                        <m:t>𝑚𝑚</m:t>
                      </m:r>
                      <m:r>
                        <a:rPr lang="es-MX" i="0">
                          <a:latin typeface="Cambria Math" panose="02040503050406030204" pitchFamily="18" charset="0"/>
                        </a:rPr>
                        <m:t>≈6.27 </m:t>
                      </m:r>
                      <m:r>
                        <a:rPr lang="es-MX" i="1">
                          <a:latin typeface="Cambria Math" panose="02040503050406030204" pitchFamily="18" charset="0"/>
                        </a:rPr>
                        <m:t>𝑚</m:t>
                      </m:r>
                    </m:oMath>
                  </m:oMathPara>
                </a14:m>
                <a:endParaRPr lang="es-MX" dirty="0"/>
              </a:p>
            </p:txBody>
          </p:sp>
        </mc:Choice>
        <mc:Fallback xmlns="">
          <p:sp>
            <p:nvSpPr>
              <p:cNvPr id="13" name="Rectángulo 12"/>
              <p:cNvSpPr>
                <a:spLocks noRot="1" noChangeAspect="1" noMove="1" noResize="1" noEditPoints="1" noAdjustHandles="1" noChangeArrowheads="1" noChangeShapeType="1" noTextEdit="1"/>
              </p:cNvSpPr>
              <p:nvPr/>
            </p:nvSpPr>
            <p:spPr>
              <a:xfrm>
                <a:off x="417666" y="3789056"/>
                <a:ext cx="3034356" cy="369332"/>
              </a:xfrm>
              <a:prstGeom prst="rect">
                <a:avLst/>
              </a:prstGeom>
              <a:blipFill rotWithShape="0">
                <a:blip r:embed="rId6"/>
                <a:stretch>
                  <a:fillRect b="-1333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417666" y="4342247"/>
                <a:ext cx="2783839" cy="731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𝐿𝑟</m:t>
                      </m:r>
                      <m:r>
                        <a:rPr lang="es-MX" i="0">
                          <a:latin typeface="Cambria Math" panose="02040503050406030204" pitchFamily="18" charset="0"/>
                        </a:rPr>
                        <m:t>=</m:t>
                      </m:r>
                      <m:f>
                        <m:fPr>
                          <m:ctrlPr>
                            <a:rPr lang="es-MX" i="1">
                              <a:latin typeface="Cambria Math" panose="02040503050406030204" pitchFamily="18" charset="0"/>
                            </a:rPr>
                          </m:ctrlPr>
                        </m:fPr>
                        <m:num>
                          <m:r>
                            <a:rPr lang="es-MX" i="0">
                              <a:latin typeface="Cambria Math" panose="02040503050406030204" pitchFamily="18" charset="0"/>
                            </a:rPr>
                            <m:t>2×</m:t>
                          </m:r>
                          <m:r>
                            <a:rPr lang="es-MX" i="1">
                              <a:latin typeface="Cambria Math" panose="02040503050406030204" pitchFamily="18" charset="0"/>
                            </a:rPr>
                            <m:t>𝑟𝑦</m:t>
                          </m:r>
                          <m:r>
                            <a:rPr lang="es-MX" i="0">
                              <a:latin typeface="Cambria Math" panose="02040503050406030204" pitchFamily="18" charset="0"/>
                            </a:rPr>
                            <m:t>×</m:t>
                          </m:r>
                          <m:r>
                            <a:rPr lang="es-MX" i="1">
                              <a:latin typeface="Cambria Math" panose="02040503050406030204" pitchFamily="18" charset="0"/>
                            </a:rPr>
                            <m:t>𝐸</m:t>
                          </m:r>
                          <m:r>
                            <a:rPr lang="es-MX" i="0">
                              <a:latin typeface="Cambria Math" panose="02040503050406030204" pitchFamily="18" charset="0"/>
                            </a:rPr>
                            <m:t>×</m:t>
                          </m:r>
                          <m:rad>
                            <m:radPr>
                              <m:degHide m:val="on"/>
                              <m:ctrlPr>
                                <a:rPr lang="es-MX" i="1">
                                  <a:latin typeface="Cambria Math" panose="02040503050406030204" pitchFamily="18" charset="0"/>
                                </a:rPr>
                              </m:ctrlPr>
                            </m:radPr>
                            <m:deg/>
                            <m:e>
                              <m:r>
                                <a:rPr lang="es-MX" i="1">
                                  <a:latin typeface="Cambria Math" panose="02040503050406030204" pitchFamily="18" charset="0"/>
                                </a:rPr>
                                <m:t>𝐽</m:t>
                              </m:r>
                              <m:r>
                                <a:rPr lang="es-MX" i="0">
                                  <a:latin typeface="Cambria Math" panose="02040503050406030204" pitchFamily="18" charset="0"/>
                                </a:rPr>
                                <m:t>×</m:t>
                              </m:r>
                              <m:r>
                                <a:rPr lang="es-MX" i="1">
                                  <a:latin typeface="Cambria Math" panose="02040503050406030204" pitchFamily="18" charset="0"/>
                                </a:rPr>
                                <m:t>𝐴</m:t>
                              </m:r>
                            </m:e>
                          </m:rad>
                        </m:num>
                        <m:den>
                          <m:sSub>
                            <m:sSubPr>
                              <m:ctrlPr>
                                <a:rPr lang="es-MX" i="1">
                                  <a:latin typeface="Cambria Math" panose="02040503050406030204" pitchFamily="18" charset="0"/>
                                </a:rPr>
                              </m:ctrlPr>
                            </m:sSubPr>
                            <m:e>
                              <m:r>
                                <a:rPr lang="es-MX" i="1">
                                  <a:latin typeface="Cambria Math" panose="02040503050406030204" pitchFamily="18" charset="0"/>
                                </a:rPr>
                                <m:t>𝑀</m:t>
                              </m:r>
                            </m:e>
                            <m:sub>
                              <m:r>
                                <a:rPr lang="es-MX" i="1">
                                  <a:latin typeface="Cambria Math" panose="02040503050406030204" pitchFamily="18" charset="0"/>
                                </a:rPr>
                                <m:t>𝑟</m:t>
                              </m:r>
                            </m:sub>
                          </m:sSub>
                        </m:den>
                      </m:f>
                    </m:oMath>
                  </m:oMathPara>
                </a14:m>
                <a:endParaRPr lang="es-MX" dirty="0"/>
              </a:p>
            </p:txBody>
          </p:sp>
        </mc:Choice>
        <mc:Fallback xmlns="">
          <p:sp>
            <p:nvSpPr>
              <p:cNvPr id="15" name="Rectángulo 14"/>
              <p:cNvSpPr>
                <a:spLocks noRot="1" noChangeAspect="1" noMove="1" noResize="1" noEditPoints="1" noAdjustHandles="1" noChangeArrowheads="1" noChangeShapeType="1" noTextEdit="1"/>
              </p:cNvSpPr>
              <p:nvPr/>
            </p:nvSpPr>
            <p:spPr>
              <a:xfrm>
                <a:off x="417666" y="4342247"/>
                <a:ext cx="2783839" cy="731995"/>
              </a:xfrm>
              <a:prstGeom prst="rect">
                <a:avLst/>
              </a:prstGeom>
              <a:blipFill rotWithShape="0">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4743393" y="4380596"/>
                <a:ext cx="27505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𝑀𝑟</m:t>
                      </m:r>
                      <m:r>
                        <a:rPr lang="es-MX" i="0">
                          <a:latin typeface="Cambria Math" panose="02040503050406030204" pitchFamily="18" charset="0"/>
                        </a:rPr>
                        <m:t>=∅×</m:t>
                      </m:r>
                      <m:r>
                        <a:rPr lang="es-MX" i="1">
                          <a:latin typeface="Cambria Math" panose="02040503050406030204" pitchFamily="18" charset="0"/>
                        </a:rPr>
                        <m:t>𝑆𝑥</m:t>
                      </m:r>
                      <m:r>
                        <a:rPr lang="es-MX" i="0">
                          <a:latin typeface="Cambria Math" panose="02040503050406030204" pitchFamily="18" charset="0"/>
                        </a:rPr>
                        <m:t>×</m:t>
                      </m:r>
                      <m:d>
                        <m:dPr>
                          <m:ctrlPr>
                            <a:rPr lang="es-MX" i="1">
                              <a:latin typeface="Cambria Math" panose="02040503050406030204" pitchFamily="18" charset="0"/>
                            </a:rPr>
                          </m:ctrlPr>
                        </m:dPr>
                        <m:e>
                          <m:r>
                            <a:rPr lang="es-MX" i="1">
                              <a:latin typeface="Cambria Math" panose="02040503050406030204" pitchFamily="18" charset="0"/>
                            </a:rPr>
                            <m:t>𝑓𝑦</m:t>
                          </m:r>
                          <m:r>
                            <a:rPr lang="es-MX" i="0">
                              <a:latin typeface="Cambria Math" panose="02040503050406030204" pitchFamily="18" charset="0"/>
                            </a:rPr>
                            <m:t>−</m:t>
                          </m:r>
                          <m:r>
                            <a:rPr lang="es-MX" i="1">
                              <a:latin typeface="Cambria Math" panose="02040503050406030204" pitchFamily="18" charset="0"/>
                            </a:rPr>
                            <m:t>𝑓𝑟</m:t>
                          </m:r>
                        </m:e>
                      </m:d>
                    </m:oMath>
                  </m:oMathPara>
                </a14:m>
                <a:endParaRPr lang="es-MX" dirty="0"/>
              </a:p>
            </p:txBody>
          </p:sp>
        </mc:Choice>
        <mc:Fallback xmlns="">
          <p:sp>
            <p:nvSpPr>
              <p:cNvPr id="16" name="Rectángulo 15"/>
              <p:cNvSpPr>
                <a:spLocks noRot="1" noChangeAspect="1" noMove="1" noResize="1" noEditPoints="1" noAdjustHandles="1" noChangeArrowheads="1" noChangeShapeType="1" noTextEdit="1"/>
              </p:cNvSpPr>
              <p:nvPr/>
            </p:nvSpPr>
            <p:spPr>
              <a:xfrm>
                <a:off x="4743393" y="4380596"/>
                <a:ext cx="2750561" cy="369332"/>
              </a:xfrm>
              <a:prstGeom prst="rect">
                <a:avLst/>
              </a:prstGeom>
              <a:blipFill rotWithShape="0">
                <a:blip r:embed="rId8"/>
                <a:stretch>
                  <a:fillRect b="-1333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453898" y="5258101"/>
                <a:ext cx="35303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𝐿𝑟</m:t>
                      </m:r>
                      <m:r>
                        <a:rPr lang="es-MX" i="0">
                          <a:latin typeface="Cambria Math" panose="02040503050406030204" pitchFamily="18" charset="0"/>
                        </a:rPr>
                        <m:t>=161216.82 </m:t>
                      </m:r>
                      <m:r>
                        <a:rPr lang="es-MX" i="1">
                          <a:latin typeface="Cambria Math" panose="02040503050406030204" pitchFamily="18" charset="0"/>
                        </a:rPr>
                        <m:t>𝑚𝑚</m:t>
                      </m:r>
                      <m:r>
                        <a:rPr lang="es-MX" i="0">
                          <a:latin typeface="Cambria Math" panose="02040503050406030204" pitchFamily="18" charset="0"/>
                        </a:rPr>
                        <m:t>≈161.21 </m:t>
                      </m:r>
                      <m:r>
                        <a:rPr lang="es-MX" i="1">
                          <a:latin typeface="Cambria Math" panose="02040503050406030204" pitchFamily="18" charset="0"/>
                        </a:rPr>
                        <m:t>𝑚</m:t>
                      </m:r>
                    </m:oMath>
                  </m:oMathPara>
                </a14:m>
                <a:endParaRPr lang="es-MX" dirty="0"/>
              </a:p>
            </p:txBody>
          </p:sp>
        </mc:Choice>
        <mc:Fallback xmlns="">
          <p:sp>
            <p:nvSpPr>
              <p:cNvPr id="18" name="Rectángulo 17"/>
              <p:cNvSpPr>
                <a:spLocks noRot="1" noChangeAspect="1" noMove="1" noResize="1" noEditPoints="1" noAdjustHandles="1" noChangeArrowheads="1" noChangeShapeType="1" noTextEdit="1"/>
              </p:cNvSpPr>
              <p:nvPr/>
            </p:nvSpPr>
            <p:spPr>
              <a:xfrm>
                <a:off x="453898" y="5258101"/>
                <a:ext cx="3530325" cy="369332"/>
              </a:xfrm>
              <a:prstGeom prst="rect">
                <a:avLst/>
              </a:prstGeom>
              <a:blipFill rotWithShape="0">
                <a:blip r:embed="rId9"/>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4453777" y="4812486"/>
                <a:ext cx="30793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MX" i="1">
                              <a:latin typeface="Cambria Math" panose="02040503050406030204" pitchFamily="18" charset="0"/>
                            </a:rPr>
                          </m:ctrlPr>
                        </m:dPr>
                        <m:e>
                          <m:r>
                            <a:rPr lang="es-MX">
                              <a:latin typeface="Cambria Math" panose="02040503050406030204" pitchFamily="18" charset="0"/>
                            </a:rPr>
                            <m:t>→</m:t>
                          </m:r>
                          <m:r>
                            <a:rPr lang="es-MX" i="1">
                              <a:latin typeface="Cambria Math" panose="02040503050406030204" pitchFamily="18" charset="0"/>
                            </a:rPr>
                            <m:t>𝑀𝑟</m:t>
                          </m:r>
                          <m:r>
                            <a:rPr lang="es-MX" i="0">
                              <a:latin typeface="Cambria Math" panose="02040503050406030204" pitchFamily="18" charset="0"/>
                            </a:rPr>
                            <m:t>=∅×</m:t>
                          </m:r>
                          <m:r>
                            <a:rPr lang="es-MX" i="1">
                              <a:latin typeface="Cambria Math" panose="02040503050406030204" pitchFamily="18" charset="0"/>
                            </a:rPr>
                            <m:t>𝑆𝑥</m:t>
                          </m:r>
                          <m:r>
                            <a:rPr lang="es-MX" i="0">
                              <a:latin typeface="Cambria Math" panose="02040503050406030204" pitchFamily="18" charset="0"/>
                            </a:rPr>
                            <m:t>×(0.7×</m:t>
                          </m:r>
                          <m:r>
                            <a:rPr lang="es-MX" i="1">
                              <a:latin typeface="Cambria Math" panose="02040503050406030204" pitchFamily="18" charset="0"/>
                            </a:rPr>
                            <m:t>𝐹𝑦</m:t>
                          </m:r>
                        </m:e>
                      </m:d>
                    </m:oMath>
                  </m:oMathPara>
                </a14:m>
                <a:endParaRPr lang="es-MX" dirty="0"/>
              </a:p>
            </p:txBody>
          </p:sp>
        </mc:Choice>
        <mc:Fallback xmlns="">
          <p:sp>
            <p:nvSpPr>
              <p:cNvPr id="20" name="Rectángulo 19"/>
              <p:cNvSpPr>
                <a:spLocks noRot="1" noChangeAspect="1" noMove="1" noResize="1" noEditPoints="1" noAdjustHandles="1" noChangeArrowheads="1" noChangeShapeType="1" noTextEdit="1"/>
              </p:cNvSpPr>
              <p:nvPr/>
            </p:nvSpPr>
            <p:spPr>
              <a:xfrm>
                <a:off x="4453777" y="4812486"/>
                <a:ext cx="3079305" cy="369332"/>
              </a:xfrm>
              <a:prstGeom prst="rect">
                <a:avLst/>
              </a:prstGeom>
              <a:blipFill rotWithShape="0">
                <a:blip r:embed="rId10"/>
                <a:stretch>
                  <a:fillRect t="-119672" r="-16040" b="-18360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1" name="Rectángulo 20"/>
              <p:cNvSpPr/>
              <p:nvPr/>
            </p:nvSpPr>
            <p:spPr>
              <a:xfrm>
                <a:off x="4704267" y="5213890"/>
                <a:ext cx="200215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𝑀𝑟</m:t>
                      </m:r>
                      <m:r>
                        <a:rPr lang="es-MX" i="0">
                          <a:latin typeface="Cambria Math" panose="02040503050406030204" pitchFamily="18" charset="0"/>
                        </a:rPr>
                        <m:t>=</m:t>
                      </m:r>
                      <m:r>
                        <a:rPr lang="es-MX" b="0" i="0" smtClean="0">
                          <a:latin typeface="Cambria Math" panose="02040503050406030204" pitchFamily="18" charset="0"/>
                        </a:rPr>
                        <m:t>0.</m:t>
                      </m:r>
                      <m:r>
                        <a:rPr lang="es-MX" i="0">
                          <a:latin typeface="Cambria Math" panose="02040503050406030204" pitchFamily="18" charset="0"/>
                        </a:rPr>
                        <m:t>75</m:t>
                      </m:r>
                      <m:r>
                        <a:rPr lang="es-MX" b="0" i="0" smtClean="0">
                          <a:latin typeface="Cambria Math" panose="02040503050406030204" pitchFamily="18" charset="0"/>
                        </a:rPr>
                        <m:t> </m:t>
                      </m:r>
                      <m:r>
                        <a:rPr lang="es-MX" i="0">
                          <a:latin typeface="Cambria Math" panose="02040503050406030204" pitchFamily="18" charset="0"/>
                        </a:rPr>
                        <m:t> </m:t>
                      </m:r>
                      <m:r>
                        <a:rPr lang="es-MX" b="0" i="1" smtClean="0">
                          <a:latin typeface="Cambria Math" panose="02040503050406030204" pitchFamily="18" charset="0"/>
                        </a:rPr>
                        <m:t>𝑇</m:t>
                      </m:r>
                      <m:r>
                        <a:rPr lang="es-MX" i="0">
                          <a:latin typeface="Cambria Math" panose="02040503050406030204" pitchFamily="18" charset="0"/>
                        </a:rPr>
                        <m:t>−</m:t>
                      </m:r>
                      <m:r>
                        <a:rPr lang="es-MX" i="1">
                          <a:latin typeface="Cambria Math" panose="02040503050406030204" pitchFamily="18" charset="0"/>
                        </a:rPr>
                        <m:t>𝑚</m:t>
                      </m:r>
                    </m:oMath>
                  </m:oMathPara>
                </a14:m>
                <a:endParaRPr lang="es-MX" dirty="0"/>
              </a:p>
            </p:txBody>
          </p:sp>
        </mc:Choice>
        <mc:Fallback xmlns="">
          <p:sp>
            <p:nvSpPr>
              <p:cNvPr id="21" name="Rectángulo 20"/>
              <p:cNvSpPr>
                <a:spLocks noRot="1" noChangeAspect="1" noMove="1" noResize="1" noEditPoints="1" noAdjustHandles="1" noChangeArrowheads="1" noChangeShapeType="1" noTextEdit="1"/>
              </p:cNvSpPr>
              <p:nvPr/>
            </p:nvSpPr>
            <p:spPr>
              <a:xfrm>
                <a:off x="4704267" y="5213890"/>
                <a:ext cx="2002151" cy="369332"/>
              </a:xfrm>
              <a:prstGeom prst="rect">
                <a:avLst/>
              </a:prstGeom>
              <a:blipFill rotWithShape="0">
                <a:blip r:embed="rId11"/>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2" name="Rectángulo 21"/>
              <p:cNvSpPr/>
              <p:nvPr/>
            </p:nvSpPr>
            <p:spPr>
              <a:xfrm>
                <a:off x="4792565" y="3212126"/>
                <a:ext cx="21396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𝑀𝑝</m:t>
                      </m:r>
                      <m:r>
                        <a:rPr lang="es-MX" i="0">
                          <a:latin typeface="Cambria Math" panose="02040503050406030204" pitchFamily="18" charset="0"/>
                        </a:rPr>
                        <m:t>=∅×</m:t>
                      </m:r>
                      <m:r>
                        <a:rPr lang="es-MX" i="1">
                          <a:latin typeface="Cambria Math" panose="02040503050406030204" pitchFamily="18" charset="0"/>
                        </a:rPr>
                        <m:t>𝐹𝑦</m:t>
                      </m:r>
                      <m:r>
                        <a:rPr lang="es-MX" i="0">
                          <a:latin typeface="Cambria Math" panose="02040503050406030204" pitchFamily="18" charset="0"/>
                        </a:rPr>
                        <m:t>×</m:t>
                      </m:r>
                      <m:r>
                        <a:rPr lang="es-MX" i="1">
                          <a:latin typeface="Cambria Math" panose="02040503050406030204" pitchFamily="18" charset="0"/>
                        </a:rPr>
                        <m:t>𝑍</m:t>
                      </m:r>
                      <m:r>
                        <a:rPr lang="es-MX" b="0" i="1" smtClean="0">
                          <a:latin typeface="Cambria Math" panose="02040503050406030204" pitchFamily="18" charset="0"/>
                        </a:rPr>
                        <m:t>𝑥</m:t>
                      </m:r>
                      <m:r>
                        <a:rPr lang="es-MX" i="0">
                          <a:latin typeface="Cambria Math" panose="02040503050406030204" pitchFamily="18" charset="0"/>
                        </a:rPr>
                        <m:t> </m:t>
                      </m:r>
                    </m:oMath>
                  </m:oMathPara>
                </a14:m>
                <a:endParaRPr lang="es-MX" dirty="0"/>
              </a:p>
            </p:txBody>
          </p:sp>
        </mc:Choice>
        <mc:Fallback xmlns="">
          <p:sp>
            <p:nvSpPr>
              <p:cNvPr id="22" name="Rectángulo 21"/>
              <p:cNvSpPr>
                <a:spLocks noRot="1" noChangeAspect="1" noMove="1" noResize="1" noEditPoints="1" noAdjustHandles="1" noChangeArrowheads="1" noChangeShapeType="1" noTextEdit="1"/>
              </p:cNvSpPr>
              <p:nvPr/>
            </p:nvSpPr>
            <p:spPr>
              <a:xfrm>
                <a:off x="4792565" y="3212126"/>
                <a:ext cx="2139688" cy="369332"/>
              </a:xfrm>
              <a:prstGeom prst="rect">
                <a:avLst/>
              </a:prstGeom>
              <a:blipFill rotWithShape="0">
                <a:blip r:embed="rId12"/>
                <a:stretch>
                  <a:fillRect b="-11475"/>
                </a:stretch>
              </a:blipFill>
            </p:spPr>
            <p:txBody>
              <a:bodyPr/>
              <a:lstStyle/>
              <a:p>
                <a:r>
                  <a:rPr lang="es-MX">
                    <a:noFill/>
                  </a:rPr>
                  <a:t> </a:t>
                </a:r>
              </a:p>
            </p:txBody>
          </p:sp>
        </mc:Fallback>
      </mc:AlternateContent>
      <p:sp>
        <p:nvSpPr>
          <p:cNvPr id="19"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spTree>
    <p:extLst>
      <p:ext uri="{BB962C8B-B14F-4D97-AF65-F5344CB8AC3E}">
        <p14:creationId xmlns:p14="http://schemas.microsoft.com/office/powerpoint/2010/main" val="1275249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7978" y="0"/>
            <a:ext cx="2967121" cy="584200"/>
          </a:xfrm>
        </p:spPr>
        <p:txBody>
          <a:bodyPr/>
          <a:lstStyle/>
          <a:p>
            <a:pPr algn="r"/>
            <a:r>
              <a:rPr lang="es-ES" sz="2400" i="1" dirty="0">
                <a:latin typeface="+mj-lt"/>
              </a:rPr>
              <a:t>1. INTRODUCCIÓN </a:t>
            </a:r>
            <a:endParaRPr lang="es-EC" sz="2400" i="1" dirty="0">
              <a:latin typeface="+mj-lt"/>
            </a:endParaRPr>
          </a:p>
        </p:txBody>
      </p:sp>
      <p:sp>
        <p:nvSpPr>
          <p:cNvPr id="3" name="Rectángulo 2"/>
          <p:cNvSpPr/>
          <p:nvPr/>
        </p:nvSpPr>
        <p:spPr>
          <a:xfrm>
            <a:off x="477671" y="584200"/>
            <a:ext cx="8311487" cy="4108817"/>
          </a:xfrm>
          <a:prstGeom prst="rect">
            <a:avLst/>
          </a:prstGeom>
        </p:spPr>
        <p:txBody>
          <a:bodyPr wrap="square">
            <a:spAutoFit/>
          </a:bodyPr>
          <a:lstStyle/>
          <a:p>
            <a:pPr algn="just">
              <a:lnSpc>
                <a:spcPct val="150000"/>
              </a:lnSpc>
              <a:spcAft>
                <a:spcPts val="0"/>
              </a:spcAft>
            </a:pPr>
            <a:r>
              <a:rPr lang="es-EC" sz="2800" dirty="0">
                <a:latin typeface="+mj-lt"/>
                <a:ea typeface="Calibri" panose="020F0502020204030204" pitchFamily="34" charset="0"/>
                <a:cs typeface="Arial" panose="020B0604020202020204" pitchFamily="34" charset="0"/>
              </a:rPr>
              <a:t>	</a:t>
            </a:r>
          </a:p>
          <a:p>
            <a:pPr algn="just">
              <a:lnSpc>
                <a:spcPct val="150000"/>
              </a:lnSpc>
              <a:spcAft>
                <a:spcPts val="0"/>
              </a:spcAft>
            </a:pPr>
            <a:endParaRPr lang="es-EC" sz="2800" dirty="0">
              <a:latin typeface="+mj-lt"/>
              <a:cs typeface="Arial" panose="020B0604020202020204" pitchFamily="34" charset="0"/>
            </a:endParaRPr>
          </a:p>
          <a:p>
            <a:pPr algn="just">
              <a:lnSpc>
                <a:spcPct val="150000"/>
              </a:lnSpc>
              <a:spcAft>
                <a:spcPts val="0"/>
              </a:spcAft>
            </a:pPr>
            <a:endParaRPr lang="es-EC" sz="2800" dirty="0">
              <a:latin typeface="+mj-lt"/>
              <a:cs typeface="Arial" panose="020B0604020202020204" pitchFamily="34" charset="0"/>
            </a:endParaRPr>
          </a:p>
          <a:p>
            <a:pPr algn="just">
              <a:lnSpc>
                <a:spcPct val="150000"/>
              </a:lnSpc>
              <a:spcAft>
                <a:spcPts val="0"/>
              </a:spcAft>
            </a:pPr>
            <a:endParaRPr lang="es-EC" sz="2800" dirty="0">
              <a:latin typeface="+mj-lt"/>
              <a:cs typeface="Arial" panose="020B0604020202020204" pitchFamily="34" charset="0"/>
            </a:endParaRPr>
          </a:p>
          <a:p>
            <a:pPr algn="just">
              <a:lnSpc>
                <a:spcPct val="150000"/>
              </a:lnSpc>
              <a:spcAft>
                <a:spcPts val="0"/>
              </a:spcAft>
            </a:pPr>
            <a:endParaRPr lang="es-EC" sz="2000" dirty="0">
              <a:latin typeface="+mj-lt"/>
              <a:cs typeface="Arial" panose="020B0604020202020204" pitchFamily="34" charset="0"/>
            </a:endParaRPr>
          </a:p>
          <a:p>
            <a:pPr algn="just">
              <a:lnSpc>
                <a:spcPct val="150000"/>
              </a:lnSpc>
              <a:spcAft>
                <a:spcPts val="0"/>
              </a:spcAft>
            </a:pPr>
            <a:endParaRPr lang="es-EC" sz="2000" dirty="0">
              <a:latin typeface="+mj-lt"/>
              <a:cs typeface="Arial" panose="020B0604020202020204" pitchFamily="34" charset="0"/>
            </a:endParaRPr>
          </a:p>
          <a:p>
            <a:pPr algn="just">
              <a:lnSpc>
                <a:spcPct val="150000"/>
              </a:lnSpc>
              <a:spcAft>
                <a:spcPts val="0"/>
              </a:spcAft>
            </a:pPr>
            <a:endParaRPr lang="es-EC" sz="2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576775" y="695031"/>
            <a:ext cx="4797083" cy="2821892"/>
          </a:xfrm>
          <a:prstGeom prst="rect">
            <a:avLst/>
          </a:prstGeom>
        </p:spPr>
      </p:pic>
      <p:pic>
        <p:nvPicPr>
          <p:cNvPr id="6" name="Imagen 5"/>
          <p:cNvPicPr>
            <a:picLocks noChangeAspect="1"/>
          </p:cNvPicPr>
          <p:nvPr/>
        </p:nvPicPr>
        <p:blipFill rotWithShape="1">
          <a:blip r:embed="rId3"/>
          <a:srcRect t="11200"/>
          <a:stretch/>
        </p:blipFill>
        <p:spPr>
          <a:xfrm>
            <a:off x="576775" y="3627754"/>
            <a:ext cx="5964702" cy="2519828"/>
          </a:xfrm>
          <a:prstGeom prst="rect">
            <a:avLst/>
          </a:prstGeom>
        </p:spPr>
      </p:pic>
      <p:pic>
        <p:nvPicPr>
          <p:cNvPr id="7" name="Imagen 6"/>
          <p:cNvPicPr>
            <a:picLocks noChangeAspect="1"/>
          </p:cNvPicPr>
          <p:nvPr/>
        </p:nvPicPr>
        <p:blipFill>
          <a:blip r:embed="rId4"/>
          <a:stretch>
            <a:fillRect/>
          </a:stretch>
        </p:blipFill>
        <p:spPr>
          <a:xfrm>
            <a:off x="5472962" y="1384861"/>
            <a:ext cx="3435430" cy="2132062"/>
          </a:xfrm>
          <a:prstGeom prst="rect">
            <a:avLst/>
          </a:prstGeom>
        </p:spPr>
      </p:pic>
      <p:pic>
        <p:nvPicPr>
          <p:cNvPr id="8" name="Imagen 7"/>
          <p:cNvPicPr>
            <a:picLocks noChangeAspect="1"/>
          </p:cNvPicPr>
          <p:nvPr/>
        </p:nvPicPr>
        <p:blipFill rotWithShape="1">
          <a:blip r:embed="rId5"/>
          <a:srcRect l="21692" t="18600" r="52923" b="71275"/>
          <a:stretch/>
        </p:blipFill>
        <p:spPr>
          <a:xfrm>
            <a:off x="6640581" y="5277217"/>
            <a:ext cx="2321169" cy="520504"/>
          </a:xfrm>
          <a:prstGeom prst="rect">
            <a:avLst/>
          </a:prstGeom>
        </p:spPr>
      </p:pic>
    </p:spTree>
    <p:extLst>
      <p:ext uri="{BB962C8B-B14F-4D97-AF65-F5344CB8AC3E}">
        <p14:creationId xmlns:p14="http://schemas.microsoft.com/office/powerpoint/2010/main" val="2717307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contenido 3"/>
          <p:cNvPicPr>
            <a:picLocks noGrp="1"/>
          </p:cNvPicPr>
          <p:nvPr>
            <p:ph idx="1"/>
          </p:nvPr>
        </p:nvPicPr>
        <p:blipFill rotWithShape="1">
          <a:blip r:embed="rId2"/>
          <a:srcRect t="1251" r="1145" b="1875"/>
          <a:stretch/>
        </p:blipFill>
        <p:spPr>
          <a:xfrm>
            <a:off x="124011" y="1905161"/>
            <a:ext cx="5537235" cy="4159463"/>
          </a:xfrm>
          <a:prstGeom prst="rect">
            <a:avLst/>
          </a:prstGeom>
        </p:spPr>
      </p:pic>
      <p:sp>
        <p:nvSpPr>
          <p:cNvPr id="3" name="Rectángulo 2"/>
          <p:cNvSpPr/>
          <p:nvPr/>
        </p:nvSpPr>
        <p:spPr>
          <a:xfrm>
            <a:off x="663108" y="1003894"/>
            <a:ext cx="2865464" cy="461665"/>
          </a:xfrm>
          <a:prstGeom prst="rect">
            <a:avLst/>
          </a:prstGeom>
        </p:spPr>
        <p:txBody>
          <a:bodyPr wrap="none">
            <a:spAutoFit/>
          </a:bodyPr>
          <a:lstStyle/>
          <a:p>
            <a:r>
              <a:rPr lang="es-EC" sz="2400" b="1" i="1" dirty="0">
                <a:solidFill>
                  <a:schemeClr val="accent6"/>
                </a:solidFill>
                <a:latin typeface="+mj-lt"/>
              </a:rPr>
              <a:t>CURVA DE CAPACIDAD</a:t>
            </a:r>
          </a:p>
        </p:txBody>
      </p:sp>
      <p:sp>
        <p:nvSpPr>
          <p:cNvPr id="5"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mc:AlternateContent xmlns:mc="http://schemas.openxmlformats.org/markup-compatibility/2006" xmlns:a14="http://schemas.microsoft.com/office/drawing/2010/main">
        <mc:Choice Requires="a14">
          <p:sp>
            <p:nvSpPr>
              <p:cNvPr id="6" name="Rectángulo 5"/>
              <p:cNvSpPr/>
              <p:nvPr/>
            </p:nvSpPr>
            <p:spPr>
              <a:xfrm>
                <a:off x="3669350" y="2174554"/>
                <a:ext cx="19756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𝑀𝑢</m:t>
                      </m:r>
                      <m:r>
                        <a:rPr lang="es-MX" i="0">
                          <a:latin typeface="Cambria Math" panose="02040503050406030204" pitchFamily="18" charset="0"/>
                        </a:rPr>
                        <m:t>=0.71 </m:t>
                      </m:r>
                      <m:r>
                        <a:rPr lang="es-MX" i="1">
                          <a:latin typeface="Cambria Math" panose="02040503050406030204" pitchFamily="18" charset="0"/>
                        </a:rPr>
                        <m:t>𝑇</m:t>
                      </m:r>
                      <m:r>
                        <a:rPr lang="es-MX" i="0">
                          <a:latin typeface="Cambria Math" panose="02040503050406030204" pitchFamily="18" charset="0"/>
                        </a:rPr>
                        <m:t>−</m:t>
                      </m:r>
                      <m:r>
                        <a:rPr lang="es-MX" i="1">
                          <a:latin typeface="Cambria Math" panose="02040503050406030204" pitchFamily="18" charset="0"/>
                        </a:rPr>
                        <m:t>𝑚</m:t>
                      </m:r>
                    </m:oMath>
                  </m:oMathPara>
                </a14:m>
                <a:endParaRPr lang="es-MX" dirty="0"/>
              </a:p>
            </p:txBody>
          </p:sp>
        </mc:Choice>
        <mc:Fallback xmlns="">
          <p:sp>
            <p:nvSpPr>
              <p:cNvPr id="6" name="Rectángulo 5"/>
              <p:cNvSpPr>
                <a:spLocks noRot="1" noChangeAspect="1" noMove="1" noResize="1" noEditPoints="1" noAdjustHandles="1" noChangeArrowheads="1" noChangeShapeType="1" noTextEdit="1"/>
              </p:cNvSpPr>
              <p:nvPr/>
            </p:nvSpPr>
            <p:spPr>
              <a:xfrm>
                <a:off x="3669350" y="2174554"/>
                <a:ext cx="1975669" cy="369332"/>
              </a:xfrm>
              <a:prstGeom prst="rect">
                <a:avLst/>
              </a:prstGeom>
              <a:blipFill rotWithShape="0">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3663018" y="1465559"/>
                <a:ext cx="1693862"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𝑀𝑢</m:t>
                      </m:r>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i="1">
                          <a:latin typeface="Cambria Math" panose="02040503050406030204" pitchFamily="18" charset="0"/>
                          <a:ea typeface="Times New Roman" panose="02020603050405020304" pitchFamily="18" charset="0"/>
                          <a:cs typeface="Times New Roman" panose="02020603050405020304" pitchFamily="18" charset="0"/>
                        </a:rPr>
                        <m:t>𝑊𝑟</m:t>
                      </m:r>
                      <m:r>
                        <a:rPr lang="es-EC" i="1">
                          <a:latin typeface="Cambria Math" panose="02040503050406030204" pitchFamily="18" charset="0"/>
                          <a:ea typeface="Times New Roman" panose="02020603050405020304" pitchFamily="18" charset="0"/>
                          <a:cs typeface="Times New Roman" panose="02020603050405020304" pitchFamily="18" charset="0"/>
                        </a:rPr>
                        <m:t>×</m:t>
                      </m:r>
                      <m:f>
                        <m:fPr>
                          <m:ctrlPr>
                            <a:rPr lang="es-MX"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s-MX" i="1">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latin typeface="Cambria Math" panose="02040503050406030204" pitchFamily="18" charset="0"/>
                                  <a:ea typeface="Times New Roman" panose="02020603050405020304" pitchFamily="18" charset="0"/>
                                  <a:cs typeface="Times New Roman" panose="02020603050405020304" pitchFamily="18" charset="0"/>
                                </a:rPr>
                                <m:t>𝐿</m:t>
                              </m:r>
                            </m:e>
                            <m:sup>
                              <m:r>
                                <a:rPr lang="es-EC"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s-EC" i="1">
                              <a:latin typeface="Cambria Math" panose="02040503050406030204" pitchFamily="18" charset="0"/>
                              <a:ea typeface="Times New Roman" panose="02020603050405020304" pitchFamily="18" charset="0"/>
                              <a:cs typeface="Times New Roman" panose="02020603050405020304" pitchFamily="18" charset="0"/>
                            </a:rPr>
                            <m:t>8</m:t>
                          </m:r>
                        </m:den>
                      </m:f>
                    </m:oMath>
                  </m:oMathPara>
                </a14:m>
                <a:endParaRPr lang="es-MX" dirty="0"/>
              </a:p>
            </p:txBody>
          </p:sp>
        </mc:Choice>
        <mc:Fallback xmlns="">
          <p:sp>
            <p:nvSpPr>
              <p:cNvPr id="7" name="Rectángulo 6"/>
              <p:cNvSpPr>
                <a:spLocks noRot="1" noChangeAspect="1" noMove="1" noResize="1" noEditPoints="1" noAdjustHandles="1" noChangeArrowheads="1" noChangeShapeType="1" noTextEdit="1"/>
              </p:cNvSpPr>
              <p:nvPr/>
            </p:nvSpPr>
            <p:spPr>
              <a:xfrm>
                <a:off x="3663018" y="1465559"/>
                <a:ext cx="1693862" cy="648126"/>
              </a:xfrm>
              <a:prstGeom prst="rect">
                <a:avLst/>
              </a:prstGeom>
              <a:blipFill rotWithShape="0">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3117427" y="2613285"/>
                <a:ext cx="29540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type m:val="lin"/>
                          <m:ctrlPr>
                            <a:rPr lang="es-MX" sz="2400" b="1" i="1">
                              <a:latin typeface="Cambria Math" panose="02040503050406030204" pitchFamily="18" charset="0"/>
                            </a:rPr>
                          </m:ctrlPr>
                        </m:fPr>
                        <m:num>
                          <m:r>
                            <a:rPr lang="es-MX" sz="2400" b="1" i="1">
                              <a:latin typeface="Cambria Math" panose="02040503050406030204" pitchFamily="18" charset="0"/>
                            </a:rPr>
                            <m:t>𝑫</m:t>
                          </m:r>
                        </m:num>
                        <m:den>
                          <m:r>
                            <a:rPr lang="es-MX" sz="2400" b="1" i="1">
                              <a:latin typeface="Cambria Math" panose="02040503050406030204" pitchFamily="18" charset="0"/>
                            </a:rPr>
                            <m:t>𝑪</m:t>
                          </m:r>
                        </m:den>
                      </m:f>
                      <m:r>
                        <a:rPr lang="es-MX" sz="2400" b="1" i="0">
                          <a:latin typeface="Cambria Math" panose="02040503050406030204" pitchFamily="18" charset="0"/>
                        </a:rPr>
                        <m:t>=</m:t>
                      </m:r>
                      <m:r>
                        <a:rPr lang="es-MX" sz="2400" b="1" i="0">
                          <a:latin typeface="Cambria Math" panose="02040503050406030204" pitchFamily="18" charset="0"/>
                        </a:rPr>
                        <m:t>𝟎</m:t>
                      </m:r>
                      <m:r>
                        <a:rPr lang="es-MX" sz="2400" b="1" i="0">
                          <a:latin typeface="Cambria Math" panose="02040503050406030204" pitchFamily="18" charset="0"/>
                        </a:rPr>
                        <m:t>.</m:t>
                      </m:r>
                      <m:r>
                        <a:rPr lang="es-MX" sz="2400" b="1" i="0">
                          <a:latin typeface="Cambria Math" panose="02040503050406030204" pitchFamily="18" charset="0"/>
                        </a:rPr>
                        <m:t>𝟓𝟔</m:t>
                      </m:r>
                      <m:r>
                        <a:rPr lang="es-MX" sz="2400" b="1" i="0">
                          <a:latin typeface="Cambria Math" panose="02040503050406030204" pitchFamily="18" charset="0"/>
                        </a:rPr>
                        <m:t>≈</m:t>
                      </m:r>
                      <m:r>
                        <a:rPr lang="es-MX" sz="2400" b="1" i="0">
                          <a:latin typeface="Cambria Math" panose="02040503050406030204" pitchFamily="18" charset="0"/>
                        </a:rPr>
                        <m:t>𝟓𝟔</m:t>
                      </m:r>
                      <m:r>
                        <a:rPr lang="es-MX" sz="2400" b="1" i="0">
                          <a:latin typeface="Cambria Math" panose="02040503050406030204" pitchFamily="18" charset="0"/>
                        </a:rPr>
                        <m:t>%</m:t>
                      </m:r>
                    </m:oMath>
                  </m:oMathPara>
                </a14:m>
                <a:endParaRPr lang="es-MX" sz="2400" b="1" dirty="0"/>
              </a:p>
            </p:txBody>
          </p:sp>
        </mc:Choice>
        <mc:Fallback xmlns="">
          <p:sp>
            <p:nvSpPr>
              <p:cNvPr id="10" name="Rectángulo 9"/>
              <p:cNvSpPr>
                <a:spLocks noRot="1" noChangeAspect="1" noMove="1" noResize="1" noEditPoints="1" noAdjustHandles="1" noChangeArrowheads="1" noChangeShapeType="1" noTextEdit="1"/>
              </p:cNvSpPr>
              <p:nvPr/>
            </p:nvSpPr>
            <p:spPr>
              <a:xfrm>
                <a:off x="3117427" y="2613285"/>
                <a:ext cx="2954014" cy="461665"/>
              </a:xfrm>
              <a:prstGeom prst="rect">
                <a:avLst/>
              </a:prstGeom>
              <a:blipFill rotWithShape="0">
                <a:blip r:embed="rId5"/>
                <a:stretch>
                  <a:fillRect l="-5979" t="-126667" b="-19466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5526727" y="3833049"/>
                <a:ext cx="36172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𝑉𝑛</m:t>
                      </m:r>
                      <m:r>
                        <a:rPr lang="es-MX" i="0">
                          <a:latin typeface="Cambria Math" panose="02040503050406030204" pitchFamily="18" charset="0"/>
                        </a:rPr>
                        <m:t>=∅ × 0.6 × </m:t>
                      </m:r>
                      <m:r>
                        <a:rPr lang="es-MX" i="1">
                          <a:latin typeface="Cambria Math" panose="02040503050406030204" pitchFamily="18" charset="0"/>
                        </a:rPr>
                        <m:t>𝐹𝑦</m:t>
                      </m:r>
                      <m:r>
                        <a:rPr lang="es-MX" i="0">
                          <a:latin typeface="Cambria Math" panose="02040503050406030204" pitchFamily="18" charset="0"/>
                        </a:rPr>
                        <m:t> × </m:t>
                      </m:r>
                      <m:r>
                        <a:rPr lang="es-MX" i="1">
                          <a:latin typeface="Cambria Math" panose="02040503050406030204" pitchFamily="18" charset="0"/>
                        </a:rPr>
                        <m:t>𝐴𝑤</m:t>
                      </m:r>
                      <m:r>
                        <a:rPr lang="es-MX" i="0">
                          <a:latin typeface="Cambria Math" panose="02040503050406030204" pitchFamily="18" charset="0"/>
                        </a:rPr>
                        <m:t> × </m:t>
                      </m:r>
                      <m:r>
                        <a:rPr lang="es-MX" i="1">
                          <a:latin typeface="Cambria Math" panose="02040503050406030204" pitchFamily="18" charset="0"/>
                        </a:rPr>
                        <m:t>𝐶𝑣</m:t>
                      </m:r>
                    </m:oMath>
                  </m:oMathPara>
                </a14:m>
                <a:endParaRPr lang="es-MX" dirty="0"/>
              </a:p>
            </p:txBody>
          </p:sp>
        </mc:Choice>
        <mc:Fallback xmlns="">
          <p:sp>
            <p:nvSpPr>
              <p:cNvPr id="11" name="Rectángulo 10"/>
              <p:cNvSpPr>
                <a:spLocks noRot="1" noChangeAspect="1" noMove="1" noResize="1" noEditPoints="1" noAdjustHandles="1" noChangeArrowheads="1" noChangeShapeType="1" noTextEdit="1"/>
              </p:cNvSpPr>
              <p:nvPr/>
            </p:nvSpPr>
            <p:spPr>
              <a:xfrm>
                <a:off x="5526727" y="3833049"/>
                <a:ext cx="3617272" cy="369332"/>
              </a:xfrm>
              <a:prstGeom prst="rect">
                <a:avLst/>
              </a:prstGeom>
              <a:blipFill rotWithShape="0">
                <a:blip r:embed="rId9"/>
                <a:stretch>
                  <a:fillRect b="-1333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5551220" y="4198012"/>
                <a:ext cx="3592780" cy="9106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MX" i="1">
                              <a:latin typeface="Cambria Math" panose="02040503050406030204" pitchFamily="18" charset="0"/>
                            </a:rPr>
                          </m:ctrlPr>
                        </m:fPr>
                        <m:num>
                          <m:r>
                            <a:rPr lang="es-MX" i="1">
                              <a:latin typeface="Cambria Math" panose="02040503050406030204" pitchFamily="18" charset="0"/>
                            </a:rPr>
                            <m:t>h</m:t>
                          </m:r>
                        </m:num>
                        <m:den>
                          <m:r>
                            <a:rPr lang="es-MX" i="1">
                              <a:latin typeface="Cambria Math" panose="02040503050406030204" pitchFamily="18" charset="0"/>
                            </a:rPr>
                            <m:t>𝑡𝑤</m:t>
                          </m:r>
                        </m:den>
                      </m:f>
                      <m:r>
                        <a:rPr lang="es-MX" i="0">
                          <a:latin typeface="Cambria Math" panose="02040503050406030204" pitchFamily="18" charset="0"/>
                        </a:rPr>
                        <m:t>≤1.10×</m:t>
                      </m:r>
                      <m:rad>
                        <m:radPr>
                          <m:degHide m:val="on"/>
                          <m:ctrlPr>
                            <a:rPr lang="es-MX" i="1">
                              <a:latin typeface="Cambria Math" panose="02040503050406030204" pitchFamily="18" charset="0"/>
                            </a:rPr>
                          </m:ctrlPr>
                        </m:radPr>
                        <m:deg/>
                        <m:e>
                          <m:r>
                            <a:rPr lang="es-MX" i="1">
                              <a:latin typeface="Cambria Math" panose="02040503050406030204" pitchFamily="18" charset="0"/>
                            </a:rPr>
                            <m:t>𝐾𝑣</m:t>
                          </m:r>
                          <m:r>
                            <a:rPr lang="es-MX" i="0">
                              <a:latin typeface="Cambria Math" panose="02040503050406030204" pitchFamily="18" charset="0"/>
                            </a:rPr>
                            <m:t>×</m:t>
                          </m:r>
                          <m:f>
                            <m:fPr>
                              <m:ctrlPr>
                                <a:rPr lang="es-MX" i="1">
                                  <a:latin typeface="Cambria Math" panose="02040503050406030204" pitchFamily="18" charset="0"/>
                                </a:rPr>
                              </m:ctrlPr>
                            </m:fPr>
                            <m:num>
                              <m:r>
                                <a:rPr lang="es-MX" i="1">
                                  <a:latin typeface="Cambria Math" panose="02040503050406030204" pitchFamily="18" charset="0"/>
                                </a:rPr>
                                <m:t>𝐸</m:t>
                              </m:r>
                            </m:num>
                            <m:den>
                              <m:r>
                                <a:rPr lang="es-MX" i="1">
                                  <a:latin typeface="Cambria Math" panose="02040503050406030204" pitchFamily="18" charset="0"/>
                                </a:rPr>
                                <m:t>𝐹𝑦</m:t>
                              </m:r>
                            </m:den>
                          </m:f>
                        </m:e>
                      </m:rad>
                      <m:r>
                        <a:rPr lang="es-MX" i="0">
                          <a:latin typeface="Cambria Math" panose="02040503050406030204" pitchFamily="18" charset="0"/>
                        </a:rPr>
                        <m:t>  →</m:t>
                      </m:r>
                      <m:r>
                        <a:rPr lang="es-MX" i="1">
                          <a:latin typeface="Cambria Math" panose="02040503050406030204" pitchFamily="18" charset="0"/>
                        </a:rPr>
                        <m:t>𝐶𝑣</m:t>
                      </m:r>
                      <m:r>
                        <a:rPr lang="es-MX" i="0">
                          <a:latin typeface="Cambria Math" panose="02040503050406030204" pitchFamily="18" charset="0"/>
                        </a:rPr>
                        <m:t>=1</m:t>
                      </m:r>
                    </m:oMath>
                  </m:oMathPara>
                </a14:m>
                <a:endParaRPr lang="es-MX" dirty="0"/>
              </a:p>
            </p:txBody>
          </p:sp>
        </mc:Choice>
        <mc:Fallback xmlns="">
          <p:sp>
            <p:nvSpPr>
              <p:cNvPr id="12" name="Rectángulo 11"/>
              <p:cNvSpPr>
                <a:spLocks noRot="1" noChangeAspect="1" noMove="1" noResize="1" noEditPoints="1" noAdjustHandles="1" noChangeArrowheads="1" noChangeShapeType="1" noTextEdit="1"/>
              </p:cNvSpPr>
              <p:nvPr/>
            </p:nvSpPr>
            <p:spPr>
              <a:xfrm>
                <a:off x="5551220" y="4198012"/>
                <a:ext cx="3592780" cy="910699"/>
              </a:xfrm>
              <a:prstGeom prst="rect">
                <a:avLst/>
              </a:prstGeom>
              <a:blipFill rotWithShape="0">
                <a:blip r:embed="rId10"/>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6481636" y="5088281"/>
                <a:ext cx="17074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𝑉𝑛</m:t>
                      </m:r>
                      <m:r>
                        <a:rPr lang="es-MX" i="0">
                          <a:latin typeface="Cambria Math" panose="02040503050406030204" pitchFamily="18" charset="0"/>
                        </a:rPr>
                        <m:t>=10.06 </m:t>
                      </m:r>
                      <m:r>
                        <a:rPr lang="es-MX" i="1">
                          <a:latin typeface="Cambria Math" panose="02040503050406030204" pitchFamily="18" charset="0"/>
                        </a:rPr>
                        <m:t>𝑇𝑛</m:t>
                      </m:r>
                    </m:oMath>
                  </m:oMathPara>
                </a14:m>
                <a:endParaRPr lang="es-MX" dirty="0"/>
              </a:p>
            </p:txBody>
          </p:sp>
        </mc:Choice>
        <mc:Fallback xmlns="">
          <p:sp>
            <p:nvSpPr>
              <p:cNvPr id="13" name="Rectángulo 12"/>
              <p:cNvSpPr>
                <a:spLocks noRot="1" noChangeAspect="1" noMove="1" noResize="1" noEditPoints="1" noAdjustHandles="1" noChangeArrowheads="1" noChangeShapeType="1" noTextEdit="1"/>
              </p:cNvSpPr>
              <p:nvPr/>
            </p:nvSpPr>
            <p:spPr>
              <a:xfrm>
                <a:off x="6481636" y="5088281"/>
                <a:ext cx="1707455" cy="369332"/>
              </a:xfrm>
              <a:prstGeom prst="rect">
                <a:avLst/>
              </a:prstGeom>
              <a:blipFill rotWithShape="0">
                <a:blip r:embed="rId11"/>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6481636" y="5453244"/>
                <a:ext cx="158107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𝑉𝑢</m:t>
                      </m:r>
                      <m:r>
                        <a:rPr lang="es-MX" i="0">
                          <a:latin typeface="Cambria Math" panose="02040503050406030204" pitchFamily="18" charset="0"/>
                        </a:rPr>
                        <m:t>=0.97 </m:t>
                      </m:r>
                      <m:r>
                        <a:rPr lang="es-MX" i="1">
                          <a:latin typeface="Cambria Math" panose="02040503050406030204" pitchFamily="18" charset="0"/>
                        </a:rPr>
                        <m:t>𝑇𝑛</m:t>
                      </m:r>
                    </m:oMath>
                  </m:oMathPara>
                </a14:m>
                <a:endParaRPr lang="es-MX" dirty="0"/>
              </a:p>
            </p:txBody>
          </p:sp>
        </mc:Choice>
        <mc:Fallback xmlns="">
          <p:sp>
            <p:nvSpPr>
              <p:cNvPr id="14" name="Rectángulo 13"/>
              <p:cNvSpPr>
                <a:spLocks noRot="1" noChangeAspect="1" noMove="1" noResize="1" noEditPoints="1" noAdjustHandles="1" noChangeArrowheads="1" noChangeShapeType="1" noTextEdit="1"/>
              </p:cNvSpPr>
              <p:nvPr/>
            </p:nvSpPr>
            <p:spPr>
              <a:xfrm>
                <a:off x="6481636" y="5453244"/>
                <a:ext cx="1581074" cy="369332"/>
              </a:xfrm>
              <a:prstGeom prst="rect">
                <a:avLst/>
              </a:prstGeom>
              <a:blipFill rotWithShape="0">
                <a:blip r:embed="rId12"/>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211680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Diseño de Vigas</a:t>
            </a:r>
          </a:p>
        </p:txBody>
      </p:sp>
      <p:sp>
        <p:nvSpPr>
          <p:cNvPr id="6"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368361" y="1320501"/>
            <a:ext cx="8524314" cy="4589679"/>
          </a:xfrm>
          <a:prstGeom prst="rect">
            <a:avLst/>
          </a:prstGeom>
          <a:noFill/>
          <a:ln>
            <a:noFill/>
          </a:ln>
        </p:spPr>
      </p:pic>
    </p:spTree>
    <p:extLst>
      <p:ext uri="{BB962C8B-B14F-4D97-AF65-F5344CB8AC3E}">
        <p14:creationId xmlns:p14="http://schemas.microsoft.com/office/powerpoint/2010/main" val="3200584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graphicFrame>
        <p:nvGraphicFramePr>
          <p:cNvPr id="3" name="Tabla 2"/>
          <p:cNvGraphicFramePr>
            <a:graphicFrameLocks noGrp="1"/>
          </p:cNvGraphicFramePr>
          <p:nvPr>
            <p:extLst>
              <p:ext uri="{D42A27DB-BD31-4B8C-83A1-F6EECF244321}">
                <p14:modId xmlns:p14="http://schemas.microsoft.com/office/powerpoint/2010/main" val="3494708126"/>
              </p:ext>
            </p:extLst>
          </p:nvPr>
        </p:nvGraphicFramePr>
        <p:xfrm>
          <a:off x="128870" y="2151529"/>
          <a:ext cx="2558302" cy="3956603"/>
        </p:xfrm>
        <a:graphic>
          <a:graphicData uri="http://schemas.openxmlformats.org/drawingml/2006/table">
            <a:tbl>
              <a:tblPr firstRow="1" firstCol="1" bandRow="1">
                <a:tableStyleId>{0660B408-B3CF-4A94-85FC-2B1E0A45F4A2}</a:tableStyleId>
              </a:tblPr>
              <a:tblGrid>
                <a:gridCol w="1695123">
                  <a:extLst>
                    <a:ext uri="{9D8B030D-6E8A-4147-A177-3AD203B41FA5}">
                      <a16:colId xmlns:a16="http://schemas.microsoft.com/office/drawing/2014/main" val="20000"/>
                    </a:ext>
                  </a:extLst>
                </a:gridCol>
                <a:gridCol w="450965">
                  <a:extLst>
                    <a:ext uri="{9D8B030D-6E8A-4147-A177-3AD203B41FA5}">
                      <a16:colId xmlns:a16="http://schemas.microsoft.com/office/drawing/2014/main" val="20001"/>
                    </a:ext>
                  </a:extLst>
                </a:gridCol>
                <a:gridCol w="412214">
                  <a:extLst>
                    <a:ext uri="{9D8B030D-6E8A-4147-A177-3AD203B41FA5}">
                      <a16:colId xmlns:a16="http://schemas.microsoft.com/office/drawing/2014/main" val="20002"/>
                    </a:ext>
                  </a:extLst>
                </a:gridCol>
              </a:tblGrid>
              <a:tr h="270773">
                <a:tc gridSpan="3">
                  <a:txBody>
                    <a:bodyPr/>
                    <a:lstStyle/>
                    <a:p>
                      <a:pPr algn="ctr">
                        <a:lnSpc>
                          <a:spcPct val="150000"/>
                        </a:lnSpc>
                        <a:spcAft>
                          <a:spcPts val="0"/>
                        </a:spcAft>
                      </a:pPr>
                      <a:r>
                        <a:rPr lang="es-EC" sz="1000" dirty="0">
                          <a:effectLst/>
                          <a:latin typeface="+mj-lt"/>
                        </a:rPr>
                        <a:t>DATOS DE VIGA TRABE</a:t>
                      </a:r>
                      <a:endParaRPr lang="es-MX" sz="12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270773">
                <a:tc>
                  <a:txBody>
                    <a:bodyPr/>
                    <a:lstStyle/>
                    <a:p>
                      <a:pPr algn="just">
                        <a:lnSpc>
                          <a:spcPct val="150000"/>
                        </a:lnSpc>
                        <a:spcAft>
                          <a:spcPts val="0"/>
                        </a:spcAft>
                      </a:pPr>
                      <a:r>
                        <a:rPr lang="es-EC" sz="1000">
                          <a:effectLst/>
                          <a:latin typeface="+mj-lt"/>
                        </a:rPr>
                        <a:t>Base                           b</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a:effectLst/>
                          <a:latin typeface="+mj-lt"/>
                        </a:rPr>
                        <a:t>10</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dirty="0">
                          <a:effectLst/>
                          <a:latin typeface="+mj-lt"/>
                        </a:rPr>
                        <a:t>cm</a:t>
                      </a:r>
                      <a:endParaRPr lang="es-MX" sz="12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48207">
                <a:tc>
                  <a:txBody>
                    <a:bodyPr/>
                    <a:lstStyle/>
                    <a:p>
                      <a:pPr algn="just">
                        <a:lnSpc>
                          <a:spcPct val="150000"/>
                        </a:lnSpc>
                        <a:spcAft>
                          <a:spcPts val="0"/>
                        </a:spcAft>
                      </a:pPr>
                      <a:r>
                        <a:rPr lang="es-EC" sz="1000">
                          <a:effectLst/>
                          <a:latin typeface="+mj-lt"/>
                        </a:rPr>
                        <a:t>Espesor de las alas   Tf</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a:effectLst/>
                          <a:latin typeface="+mj-lt"/>
                        </a:rPr>
                        <a:t>0.4</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a:effectLst/>
                          <a:latin typeface="+mj-lt"/>
                        </a:rPr>
                        <a:t>cm</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70773">
                <a:tc>
                  <a:txBody>
                    <a:bodyPr/>
                    <a:lstStyle/>
                    <a:p>
                      <a:pPr algn="just">
                        <a:lnSpc>
                          <a:spcPct val="150000"/>
                        </a:lnSpc>
                        <a:spcAft>
                          <a:spcPts val="0"/>
                        </a:spcAft>
                      </a:pPr>
                      <a:r>
                        <a:rPr lang="es-EC" sz="1000">
                          <a:effectLst/>
                          <a:latin typeface="+mj-lt"/>
                        </a:rPr>
                        <a:t>altura                          h</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a:effectLst/>
                          <a:latin typeface="+mj-lt"/>
                        </a:rPr>
                        <a:t>15</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a:effectLst/>
                          <a:latin typeface="+mj-lt"/>
                        </a:rPr>
                        <a:t>cm</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48207">
                <a:tc>
                  <a:txBody>
                    <a:bodyPr/>
                    <a:lstStyle/>
                    <a:p>
                      <a:pPr algn="just">
                        <a:lnSpc>
                          <a:spcPct val="150000"/>
                        </a:lnSpc>
                        <a:spcAft>
                          <a:spcPts val="0"/>
                        </a:spcAft>
                      </a:pPr>
                      <a:r>
                        <a:rPr lang="es-EC" sz="1000">
                          <a:effectLst/>
                          <a:latin typeface="+mj-lt"/>
                        </a:rPr>
                        <a:t>Espesor del alma      Tw</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a:effectLst/>
                          <a:latin typeface="+mj-lt"/>
                        </a:rPr>
                        <a:t>0.4</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a:effectLst/>
                          <a:latin typeface="+mj-lt"/>
                        </a:rPr>
                        <a:t>cm</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48207">
                <a:tc>
                  <a:txBody>
                    <a:bodyPr/>
                    <a:lstStyle/>
                    <a:p>
                      <a:pPr algn="just">
                        <a:lnSpc>
                          <a:spcPct val="150000"/>
                        </a:lnSpc>
                        <a:spcAft>
                          <a:spcPts val="0"/>
                        </a:spcAft>
                      </a:pPr>
                      <a:r>
                        <a:rPr lang="es-EC" sz="1000">
                          <a:effectLst/>
                          <a:latin typeface="+mj-lt"/>
                        </a:rPr>
                        <a:t>Cb</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a:effectLst/>
                          <a:latin typeface="+mj-lt"/>
                        </a:rPr>
                        <a:t>1</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a:effectLst/>
                          <a:latin typeface="+mj-lt"/>
                        </a:rPr>
                        <a:t> </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70773">
                <a:tc>
                  <a:txBody>
                    <a:bodyPr/>
                    <a:lstStyle/>
                    <a:p>
                      <a:pPr algn="just">
                        <a:lnSpc>
                          <a:spcPct val="150000"/>
                        </a:lnSpc>
                        <a:spcAft>
                          <a:spcPts val="0"/>
                        </a:spcAft>
                      </a:pPr>
                      <a:r>
                        <a:rPr lang="es-EC" sz="1000">
                          <a:effectLst/>
                          <a:latin typeface="+mj-lt"/>
                        </a:rPr>
                        <a:t>Área Neta                  A</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a:effectLst/>
                          <a:latin typeface="+mj-lt"/>
                        </a:rPr>
                        <a:t>19.4</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a:effectLst/>
                          <a:latin typeface="+mj-lt"/>
                        </a:rPr>
                        <a:t>cm</a:t>
                      </a:r>
                      <a:r>
                        <a:rPr lang="es-EC" sz="1000" baseline="30000">
                          <a:effectLst/>
                          <a:latin typeface="+mj-lt"/>
                        </a:rPr>
                        <a:t>2</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70773">
                <a:tc>
                  <a:txBody>
                    <a:bodyPr/>
                    <a:lstStyle/>
                    <a:p>
                      <a:pPr algn="just">
                        <a:lnSpc>
                          <a:spcPct val="150000"/>
                        </a:lnSpc>
                        <a:spcAft>
                          <a:spcPts val="0"/>
                        </a:spcAft>
                      </a:pPr>
                      <a:r>
                        <a:rPr lang="es-EC" sz="1000">
                          <a:effectLst/>
                          <a:latin typeface="+mj-lt"/>
                        </a:rPr>
                        <a:t>Inercia en x               Ixx</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a:effectLst/>
                          <a:latin typeface="+mj-lt"/>
                        </a:rPr>
                        <a:t>617.3</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a:effectLst/>
                          <a:latin typeface="+mj-lt"/>
                        </a:rPr>
                        <a:t>cm</a:t>
                      </a:r>
                      <a:r>
                        <a:rPr lang="es-EC" sz="1000" baseline="30000">
                          <a:effectLst/>
                          <a:latin typeface="+mj-lt"/>
                        </a:rPr>
                        <a:t>4</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17750">
                <a:tc>
                  <a:txBody>
                    <a:bodyPr/>
                    <a:lstStyle/>
                    <a:p>
                      <a:pPr algn="just">
                        <a:lnSpc>
                          <a:spcPct val="150000"/>
                        </a:lnSpc>
                        <a:spcAft>
                          <a:spcPts val="0"/>
                        </a:spcAft>
                      </a:pPr>
                      <a:r>
                        <a:rPr lang="es-EC" sz="1000">
                          <a:effectLst/>
                          <a:latin typeface="+mj-lt"/>
                        </a:rPr>
                        <a:t>Inercia en y               Iyy</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a:effectLst/>
                          <a:latin typeface="+mj-lt"/>
                        </a:rPr>
                        <a:t>328.6</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a:effectLst/>
                          <a:latin typeface="+mj-lt"/>
                        </a:rPr>
                        <a:t>cm</a:t>
                      </a:r>
                      <a:r>
                        <a:rPr lang="es-EC" sz="1000" baseline="30000">
                          <a:effectLst/>
                          <a:latin typeface="+mj-lt"/>
                        </a:rPr>
                        <a:t>4</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41814">
                <a:tc>
                  <a:txBody>
                    <a:bodyPr/>
                    <a:lstStyle/>
                    <a:p>
                      <a:pPr algn="just">
                        <a:lnSpc>
                          <a:spcPct val="150000"/>
                        </a:lnSpc>
                        <a:spcAft>
                          <a:spcPts val="0"/>
                        </a:spcAft>
                      </a:pPr>
                      <a:r>
                        <a:rPr lang="es-EC" sz="1000">
                          <a:effectLst/>
                          <a:latin typeface="+mj-lt"/>
                        </a:rPr>
                        <a:t>Módulo de sección    Sx</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a:effectLst/>
                          <a:latin typeface="+mj-lt"/>
                        </a:rPr>
                        <a:t>82.3</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a:effectLst/>
                          <a:latin typeface="+mj-lt"/>
                        </a:rPr>
                        <a:t>cm</a:t>
                      </a:r>
                      <a:r>
                        <a:rPr lang="es-EC" sz="1000" baseline="30000">
                          <a:effectLst/>
                          <a:latin typeface="+mj-lt"/>
                        </a:rPr>
                        <a:t>3</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338465">
                <a:tc>
                  <a:txBody>
                    <a:bodyPr/>
                    <a:lstStyle/>
                    <a:p>
                      <a:pPr algn="just">
                        <a:lnSpc>
                          <a:spcPct val="150000"/>
                        </a:lnSpc>
                        <a:spcAft>
                          <a:spcPts val="0"/>
                        </a:spcAft>
                      </a:pPr>
                      <a:r>
                        <a:rPr lang="es-EC" sz="1000">
                          <a:effectLst/>
                          <a:latin typeface="+mj-lt"/>
                        </a:rPr>
                        <a:t>Módulo de sección    Sy</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a:effectLst/>
                          <a:latin typeface="+mj-lt"/>
                        </a:rPr>
                        <a:t>65.7</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a:effectLst/>
                          <a:latin typeface="+mj-lt"/>
                        </a:rPr>
                        <a:t>cm</a:t>
                      </a:r>
                      <a:r>
                        <a:rPr lang="es-EC" sz="1000" baseline="30000">
                          <a:effectLst/>
                          <a:latin typeface="+mj-lt"/>
                        </a:rPr>
                        <a:t>3</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48207">
                <a:tc>
                  <a:txBody>
                    <a:bodyPr/>
                    <a:lstStyle/>
                    <a:p>
                      <a:pPr algn="just">
                        <a:lnSpc>
                          <a:spcPct val="150000"/>
                        </a:lnSpc>
                        <a:spcAft>
                          <a:spcPts val="0"/>
                        </a:spcAft>
                      </a:pPr>
                      <a:r>
                        <a:rPr lang="es-EC" sz="1000">
                          <a:effectLst/>
                          <a:latin typeface="+mj-lt"/>
                        </a:rPr>
                        <a:t>Módulo Plástico        Zx</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a:effectLst/>
                          <a:latin typeface="+mj-lt"/>
                        </a:rPr>
                        <a:t>98.7</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a:effectLst/>
                          <a:latin typeface="+mj-lt"/>
                        </a:rPr>
                        <a:t>cm</a:t>
                      </a:r>
                      <a:r>
                        <a:rPr lang="es-EC" sz="1000" baseline="30000">
                          <a:effectLst/>
                          <a:latin typeface="+mj-lt"/>
                        </a:rPr>
                        <a:t>3</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304617">
                <a:tc>
                  <a:txBody>
                    <a:bodyPr/>
                    <a:lstStyle/>
                    <a:p>
                      <a:pPr algn="just">
                        <a:lnSpc>
                          <a:spcPct val="150000"/>
                        </a:lnSpc>
                        <a:spcAft>
                          <a:spcPts val="0"/>
                        </a:spcAft>
                      </a:pPr>
                      <a:r>
                        <a:rPr lang="es-EC" sz="1000">
                          <a:effectLst/>
                          <a:latin typeface="+mj-lt"/>
                        </a:rPr>
                        <a:t>Módulo Plástico         Zy</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a:effectLst/>
                          <a:latin typeface="+mj-lt"/>
                        </a:rPr>
                        <a:t>74.5</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a:effectLst/>
                          <a:latin typeface="+mj-lt"/>
                        </a:rPr>
                        <a:t>cm</a:t>
                      </a:r>
                      <a:r>
                        <a:rPr lang="es-EC" sz="1000" baseline="30000">
                          <a:effectLst/>
                          <a:latin typeface="+mj-lt"/>
                        </a:rPr>
                        <a:t>3</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248207">
                <a:tc>
                  <a:txBody>
                    <a:bodyPr/>
                    <a:lstStyle/>
                    <a:p>
                      <a:pPr algn="just">
                        <a:lnSpc>
                          <a:spcPct val="150000"/>
                        </a:lnSpc>
                        <a:spcAft>
                          <a:spcPts val="0"/>
                        </a:spcAft>
                      </a:pPr>
                      <a:r>
                        <a:rPr lang="es-EC" sz="1000">
                          <a:effectLst/>
                          <a:latin typeface="+mj-lt"/>
                        </a:rPr>
                        <a:t>Radio de Giro             rx</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dirty="0">
                          <a:effectLst/>
                          <a:latin typeface="+mj-lt"/>
                        </a:rPr>
                        <a:t>5.65</a:t>
                      </a:r>
                      <a:endParaRPr lang="es-MX"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a:effectLst/>
                          <a:latin typeface="+mj-lt"/>
                        </a:rPr>
                        <a:t>cm</a:t>
                      </a:r>
                      <a:endParaRPr lang="es-MX" sz="12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248207">
                <a:tc>
                  <a:txBody>
                    <a:bodyPr/>
                    <a:lstStyle/>
                    <a:p>
                      <a:pPr algn="just">
                        <a:lnSpc>
                          <a:spcPct val="150000"/>
                        </a:lnSpc>
                        <a:spcAft>
                          <a:spcPts val="0"/>
                        </a:spcAft>
                      </a:pPr>
                      <a:r>
                        <a:rPr lang="es-EC" sz="1000" dirty="0">
                          <a:effectLst/>
                          <a:latin typeface="+mj-lt"/>
                        </a:rPr>
                        <a:t>Radio de Giro             </a:t>
                      </a:r>
                      <a:r>
                        <a:rPr lang="es-EC" sz="1000" dirty="0" err="1">
                          <a:effectLst/>
                          <a:latin typeface="+mj-lt"/>
                        </a:rPr>
                        <a:t>ry</a:t>
                      </a:r>
                      <a:endParaRPr lang="es-MX"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000" dirty="0">
                          <a:effectLst/>
                          <a:latin typeface="+mj-lt"/>
                        </a:rPr>
                        <a:t>4.12</a:t>
                      </a:r>
                      <a:endParaRPr lang="es-MX"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000" dirty="0">
                          <a:effectLst/>
                          <a:latin typeface="+mj-lt"/>
                        </a:rPr>
                        <a:t>cm</a:t>
                      </a:r>
                      <a:endParaRPr lang="es-MX" sz="12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bl>
          </a:graphicData>
        </a:graphic>
      </p:graphicFrame>
      <mc:AlternateContent xmlns:mc="http://schemas.openxmlformats.org/markup-compatibility/2006" xmlns:a14="http://schemas.microsoft.com/office/drawing/2010/main">
        <mc:Choice Requires="a14">
          <p:sp>
            <p:nvSpPr>
              <p:cNvPr id="7" name="Rectángulo 6"/>
              <p:cNvSpPr/>
              <p:nvPr/>
            </p:nvSpPr>
            <p:spPr>
              <a:xfrm>
                <a:off x="3888725" y="1897645"/>
                <a:ext cx="153881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MX" i="1">
                              <a:latin typeface="Cambria Math" panose="02040503050406030204" pitchFamily="18" charset="0"/>
                            </a:rPr>
                          </m:ctrlPr>
                        </m:fPr>
                        <m:num>
                          <m:r>
                            <a:rPr lang="es-MX" i="1">
                              <a:latin typeface="Cambria Math" panose="02040503050406030204" pitchFamily="18" charset="0"/>
                            </a:rPr>
                            <m:t>𝑏</m:t>
                          </m:r>
                        </m:num>
                        <m:den>
                          <m:r>
                            <a:rPr lang="es-MX" i="1">
                              <a:latin typeface="Cambria Math" panose="02040503050406030204" pitchFamily="18" charset="0"/>
                            </a:rPr>
                            <m:t>𝑡</m:t>
                          </m:r>
                        </m:den>
                      </m:f>
                      <m:r>
                        <a:rPr lang="es-MX" i="0">
                          <a:latin typeface="Cambria Math" panose="02040503050406030204" pitchFamily="18" charset="0"/>
                        </a:rPr>
                        <m:t>≤1.12</m:t>
                      </m:r>
                      <m:rad>
                        <m:radPr>
                          <m:degHide m:val="on"/>
                          <m:ctrlPr>
                            <a:rPr lang="es-MX" i="1">
                              <a:latin typeface="Cambria Math" panose="02040503050406030204" pitchFamily="18" charset="0"/>
                            </a:rPr>
                          </m:ctrlPr>
                        </m:radPr>
                        <m:deg/>
                        <m:e>
                          <m:f>
                            <m:fPr>
                              <m:ctrlPr>
                                <a:rPr lang="es-MX" i="1">
                                  <a:latin typeface="Cambria Math" panose="02040503050406030204" pitchFamily="18" charset="0"/>
                                </a:rPr>
                              </m:ctrlPr>
                            </m:fPr>
                            <m:num>
                              <m:r>
                                <a:rPr lang="es-MX" i="1">
                                  <a:latin typeface="Cambria Math" panose="02040503050406030204" pitchFamily="18" charset="0"/>
                                </a:rPr>
                                <m:t>𝐸</m:t>
                              </m:r>
                            </m:num>
                            <m:den>
                              <m:r>
                                <a:rPr lang="es-MX" i="1">
                                  <a:latin typeface="Cambria Math" panose="02040503050406030204" pitchFamily="18" charset="0"/>
                                </a:rPr>
                                <m:t>𝑓𝑦</m:t>
                              </m:r>
                            </m:den>
                          </m:f>
                        </m:e>
                      </m:rad>
                    </m:oMath>
                  </m:oMathPara>
                </a14:m>
                <a:endParaRPr lang="es-MX" dirty="0"/>
              </a:p>
            </p:txBody>
          </p:sp>
        </mc:Choice>
        <mc:Fallback xmlns="">
          <p:sp>
            <p:nvSpPr>
              <p:cNvPr id="7" name="Rectángulo 6"/>
              <p:cNvSpPr>
                <a:spLocks noRot="1" noChangeAspect="1" noMove="1" noResize="1" noEditPoints="1" noAdjustHandles="1" noChangeArrowheads="1" noChangeShapeType="1" noTextEdit="1"/>
              </p:cNvSpPr>
              <p:nvPr/>
            </p:nvSpPr>
            <p:spPr>
              <a:xfrm>
                <a:off x="3888725" y="1897645"/>
                <a:ext cx="1538818" cy="910699"/>
              </a:xfrm>
              <a:prstGeom prst="rect">
                <a:avLst/>
              </a:prstGeom>
              <a:blipFill rotWithShape="0">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424880" y="2831590"/>
                <a:ext cx="2466509" cy="30777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s-MX" sz="1400" smtClean="0">
                          <a:latin typeface="Cambria Math" panose="02040503050406030204" pitchFamily="18" charset="0"/>
                        </a:rPr>
                        <m:t>23</m:t>
                      </m:r>
                      <m:r>
                        <a:rPr lang="es-MX" sz="1400" i="0">
                          <a:latin typeface="Cambria Math" panose="02040503050406030204" pitchFamily="18" charset="0"/>
                        </a:rPr>
                        <m:t>&lt;32.27 →</m:t>
                      </m:r>
                      <m:r>
                        <m:rPr>
                          <m:sty m:val="p"/>
                        </m:rPr>
                        <a:rPr lang="es-MX" sz="1400" b="0" i="0" smtClean="0">
                          <a:latin typeface="Cambria Math" panose="02040503050406030204" pitchFamily="18" charset="0"/>
                        </a:rPr>
                        <m:t>compacto</m:t>
                      </m:r>
                      <m:r>
                        <a:rPr lang="es-MX" sz="1400" b="0" i="0" smtClean="0">
                          <a:latin typeface="Cambria Math" panose="02040503050406030204" pitchFamily="18" charset="0"/>
                        </a:rPr>
                        <m:t> </m:t>
                      </m:r>
                      <m:r>
                        <m:rPr>
                          <m:sty m:val="p"/>
                        </m:rPr>
                        <a:rPr lang="es-MX" sz="1400" b="0" i="0" smtClean="0">
                          <a:latin typeface="Cambria Math" panose="02040503050406030204" pitchFamily="18" charset="0"/>
                        </a:rPr>
                        <m:t>alas</m:t>
                      </m:r>
                    </m:oMath>
                  </m:oMathPara>
                </a14:m>
                <a:endParaRPr lang="es-MX" sz="1400" b="0" dirty="0"/>
              </a:p>
            </p:txBody>
          </p:sp>
        </mc:Choice>
        <mc:Fallback xmlns="">
          <p:sp>
            <p:nvSpPr>
              <p:cNvPr id="8" name="Rectángulo 7"/>
              <p:cNvSpPr>
                <a:spLocks noRot="1" noChangeAspect="1" noMove="1" noResize="1" noEditPoints="1" noAdjustHandles="1" noChangeArrowheads="1" noChangeShapeType="1" noTextEdit="1"/>
              </p:cNvSpPr>
              <p:nvPr/>
            </p:nvSpPr>
            <p:spPr>
              <a:xfrm>
                <a:off x="3424880" y="2831590"/>
                <a:ext cx="2466509" cy="307777"/>
              </a:xfrm>
              <a:prstGeom prst="rect">
                <a:avLst/>
              </a:prstGeom>
              <a:blipFill rotWithShape="0">
                <a:blip r:embed="rId3"/>
                <a:stretch>
                  <a:fillRect b="-3922"/>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6687421" y="1920891"/>
                <a:ext cx="1540935"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MX" i="1">
                              <a:latin typeface="Cambria Math" panose="02040503050406030204" pitchFamily="18" charset="0"/>
                            </a:rPr>
                          </m:ctrlPr>
                        </m:fPr>
                        <m:num>
                          <m:r>
                            <a:rPr lang="es-MX" i="1">
                              <a:latin typeface="Cambria Math" panose="02040503050406030204" pitchFamily="18" charset="0"/>
                            </a:rPr>
                            <m:t>h</m:t>
                          </m:r>
                        </m:num>
                        <m:den>
                          <m:r>
                            <a:rPr lang="es-MX" i="1">
                              <a:latin typeface="Cambria Math" panose="02040503050406030204" pitchFamily="18" charset="0"/>
                            </a:rPr>
                            <m:t>𝑡</m:t>
                          </m:r>
                        </m:den>
                      </m:f>
                      <m:r>
                        <a:rPr lang="es-MX" i="0">
                          <a:latin typeface="Cambria Math" panose="02040503050406030204" pitchFamily="18" charset="0"/>
                        </a:rPr>
                        <m:t>≤2.42</m:t>
                      </m:r>
                      <m:rad>
                        <m:radPr>
                          <m:degHide m:val="on"/>
                          <m:ctrlPr>
                            <a:rPr lang="es-MX" i="1">
                              <a:latin typeface="Cambria Math" panose="02040503050406030204" pitchFamily="18" charset="0"/>
                            </a:rPr>
                          </m:ctrlPr>
                        </m:radPr>
                        <m:deg/>
                        <m:e>
                          <m:f>
                            <m:fPr>
                              <m:ctrlPr>
                                <a:rPr lang="es-MX" i="1">
                                  <a:latin typeface="Cambria Math" panose="02040503050406030204" pitchFamily="18" charset="0"/>
                                </a:rPr>
                              </m:ctrlPr>
                            </m:fPr>
                            <m:num>
                              <m:r>
                                <a:rPr lang="es-MX" i="1">
                                  <a:latin typeface="Cambria Math" panose="02040503050406030204" pitchFamily="18" charset="0"/>
                                </a:rPr>
                                <m:t>𝐸</m:t>
                              </m:r>
                            </m:num>
                            <m:den>
                              <m:r>
                                <a:rPr lang="es-MX" i="1">
                                  <a:latin typeface="Cambria Math" panose="02040503050406030204" pitchFamily="18" charset="0"/>
                                </a:rPr>
                                <m:t>𝑓𝑦</m:t>
                              </m:r>
                            </m:den>
                          </m:f>
                        </m:e>
                      </m:rad>
                    </m:oMath>
                  </m:oMathPara>
                </a14:m>
                <a:endParaRPr lang="es-MX" dirty="0"/>
              </a:p>
            </p:txBody>
          </p:sp>
        </mc:Choice>
        <mc:Fallback xmlns="">
          <p:sp>
            <p:nvSpPr>
              <p:cNvPr id="9" name="Rectángulo 8"/>
              <p:cNvSpPr>
                <a:spLocks noRot="1" noChangeAspect="1" noMove="1" noResize="1" noEditPoints="1" noAdjustHandles="1" noChangeArrowheads="1" noChangeShapeType="1" noTextEdit="1"/>
              </p:cNvSpPr>
              <p:nvPr/>
            </p:nvSpPr>
            <p:spPr>
              <a:xfrm>
                <a:off x="6687421" y="1920891"/>
                <a:ext cx="1540935" cy="910699"/>
              </a:xfrm>
              <a:prstGeom prst="rect">
                <a:avLst/>
              </a:prstGeom>
              <a:blipFill rotWithShape="0">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6239872" y="2831590"/>
                <a:ext cx="290412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1400" smtClean="0">
                          <a:latin typeface="Cambria Math" panose="02040503050406030204" pitchFamily="18" charset="0"/>
                        </a:rPr>
                        <m:t>35.5</m:t>
                      </m:r>
                      <m:r>
                        <a:rPr lang="es-MX" sz="1400" i="0">
                          <a:latin typeface="Cambria Math" panose="02040503050406030204" pitchFamily="18" charset="0"/>
                        </a:rPr>
                        <m:t>&lt;69.72 →</m:t>
                      </m:r>
                      <m:r>
                        <m:rPr>
                          <m:sty m:val="p"/>
                        </m:rPr>
                        <a:rPr lang="es-MX" sz="1400" b="0" i="0" smtClean="0">
                          <a:latin typeface="Cambria Math" panose="02040503050406030204" pitchFamily="18" charset="0"/>
                        </a:rPr>
                        <m:t>compacto</m:t>
                      </m:r>
                      <m:r>
                        <a:rPr lang="es-MX" sz="1400" b="0" i="0" smtClean="0">
                          <a:latin typeface="Cambria Math" panose="02040503050406030204" pitchFamily="18" charset="0"/>
                        </a:rPr>
                        <m:t> </m:t>
                      </m:r>
                      <m:r>
                        <m:rPr>
                          <m:sty m:val="p"/>
                        </m:rPr>
                        <a:rPr lang="es-MX" sz="1400" b="0" i="0" smtClean="0">
                          <a:latin typeface="Cambria Math" panose="02040503050406030204" pitchFamily="18" charset="0"/>
                        </a:rPr>
                        <m:t>en</m:t>
                      </m:r>
                      <m:r>
                        <a:rPr lang="es-MX" sz="1400" b="0" i="0" smtClean="0">
                          <a:latin typeface="Cambria Math" panose="02040503050406030204" pitchFamily="18" charset="0"/>
                        </a:rPr>
                        <m:t> </m:t>
                      </m:r>
                      <m:r>
                        <m:rPr>
                          <m:sty m:val="p"/>
                        </m:rPr>
                        <a:rPr lang="es-MX" sz="1400" b="0" i="0" smtClean="0">
                          <a:latin typeface="Cambria Math" panose="02040503050406030204" pitchFamily="18" charset="0"/>
                        </a:rPr>
                        <m:t>alma</m:t>
                      </m:r>
                    </m:oMath>
                  </m:oMathPara>
                </a14:m>
                <a:endParaRPr lang="es-MX" sz="1400" dirty="0"/>
              </a:p>
            </p:txBody>
          </p:sp>
        </mc:Choice>
        <mc:Fallback xmlns="">
          <p:sp>
            <p:nvSpPr>
              <p:cNvPr id="10" name="Rectángulo 9"/>
              <p:cNvSpPr>
                <a:spLocks noRot="1" noChangeAspect="1" noMove="1" noResize="1" noEditPoints="1" noAdjustHandles="1" noChangeArrowheads="1" noChangeShapeType="1" noTextEdit="1"/>
              </p:cNvSpPr>
              <p:nvPr/>
            </p:nvSpPr>
            <p:spPr>
              <a:xfrm>
                <a:off x="6239872" y="2831590"/>
                <a:ext cx="2904128" cy="307777"/>
              </a:xfrm>
              <a:prstGeom prst="rect">
                <a:avLst/>
              </a:prstGeom>
              <a:blipFill rotWithShape="0">
                <a:blip r:embed="rId5"/>
                <a:stretch>
                  <a:fillRect b="-3922"/>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3766640" y="3306470"/>
                <a:ext cx="1535357"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MX" b="0" i="1" smtClean="0">
                              <a:latin typeface="Cambria Math" panose="02040503050406030204" pitchFamily="18" charset="0"/>
                            </a:rPr>
                          </m:ctrlPr>
                        </m:fPr>
                        <m:num>
                          <m:r>
                            <m:rPr>
                              <m:sty m:val="p"/>
                            </m:rPr>
                            <a:rPr lang="es-MX" b="0" i="0" smtClean="0">
                              <a:latin typeface="Cambria Math" panose="02040503050406030204" pitchFamily="18" charset="0"/>
                            </a:rPr>
                            <m:t>b</m:t>
                          </m:r>
                        </m:num>
                        <m:den>
                          <m:r>
                            <m:rPr>
                              <m:sty m:val="p"/>
                            </m:rPr>
                            <a:rPr lang="es-MX" b="0" i="0" smtClean="0">
                              <a:latin typeface="Cambria Math" panose="02040503050406030204" pitchFamily="18" charset="0"/>
                            </a:rPr>
                            <m:t>t</m:t>
                          </m:r>
                        </m:den>
                      </m:f>
                      <m:r>
                        <a:rPr lang="es-MX" b="0" i="0" smtClean="0">
                          <a:latin typeface="Cambria Math" panose="02040503050406030204" pitchFamily="18" charset="0"/>
                        </a:rPr>
                        <m:t>&lt;</m:t>
                      </m:r>
                      <m:r>
                        <a:rPr lang="es-MX">
                          <a:latin typeface="Cambria Math" panose="02040503050406030204" pitchFamily="18" charset="0"/>
                        </a:rPr>
                        <m:t>1.12</m:t>
                      </m:r>
                      <m:rad>
                        <m:radPr>
                          <m:degHide m:val="on"/>
                          <m:ctrlPr>
                            <a:rPr lang="es-MX" i="1">
                              <a:latin typeface="Cambria Math" panose="02040503050406030204" pitchFamily="18" charset="0"/>
                            </a:rPr>
                          </m:ctrlPr>
                        </m:radPr>
                        <m:deg/>
                        <m:e>
                          <m:f>
                            <m:fPr>
                              <m:ctrlPr>
                                <a:rPr lang="es-MX" i="1">
                                  <a:latin typeface="Cambria Math" panose="02040503050406030204" pitchFamily="18" charset="0"/>
                                </a:rPr>
                              </m:ctrlPr>
                            </m:fPr>
                            <m:num>
                              <m:r>
                                <a:rPr lang="es-MX" b="0" i="1" smtClean="0">
                                  <a:latin typeface="Cambria Math" panose="02040503050406030204" pitchFamily="18" charset="0"/>
                                </a:rPr>
                                <m:t>𝐸</m:t>
                              </m:r>
                            </m:num>
                            <m:den>
                              <m:r>
                                <a:rPr lang="es-MX" b="0" i="1" smtClean="0">
                                  <a:latin typeface="Cambria Math" panose="02040503050406030204" pitchFamily="18" charset="0"/>
                                </a:rPr>
                                <m:t>𝑓𝑦</m:t>
                              </m:r>
                            </m:den>
                          </m:f>
                        </m:e>
                      </m:rad>
                    </m:oMath>
                  </m:oMathPara>
                </a14:m>
                <a:endParaRPr lang="es-MX" dirty="0"/>
              </a:p>
            </p:txBody>
          </p:sp>
        </mc:Choice>
        <mc:Fallback xmlns="">
          <p:sp>
            <p:nvSpPr>
              <p:cNvPr id="11" name="Rectángulo 10"/>
              <p:cNvSpPr>
                <a:spLocks noRot="1" noChangeAspect="1" noMove="1" noResize="1" noEditPoints="1" noAdjustHandles="1" noChangeArrowheads="1" noChangeShapeType="1" noTextEdit="1"/>
              </p:cNvSpPr>
              <p:nvPr/>
            </p:nvSpPr>
            <p:spPr>
              <a:xfrm>
                <a:off x="3766640" y="3306470"/>
                <a:ext cx="1535357" cy="910699"/>
              </a:xfrm>
              <a:prstGeom prst="rect">
                <a:avLst/>
              </a:prstGeom>
              <a:blipFill rotWithShape="0">
                <a:blip r:embed="rId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3071908" y="4384272"/>
                <a:ext cx="2924819"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MX" sz="1400">
                          <a:latin typeface="Cambria Math" panose="02040503050406030204" pitchFamily="18" charset="0"/>
                        </a:rPr>
                        <m:t>23</m:t>
                      </m:r>
                      <m:r>
                        <a:rPr lang="es-MX" sz="1400" i="0">
                          <a:latin typeface="Cambria Math" panose="02040503050406030204" pitchFamily="18" charset="0"/>
                        </a:rPr>
                        <m:t>&lt;32.27 </m:t>
                      </m:r>
                    </m:oMath>
                  </m:oMathPara>
                </a14:m>
                <a:endParaRPr lang="es-MX" sz="140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nor/>
                        </m:rPr>
                        <a:rPr lang="es-MX" sz="1400" i="1">
                          <a:latin typeface="Cambria Math" panose="02040503050406030204" pitchFamily="18" charset="0"/>
                        </a:rPr>
                        <m:t>Elemento</m:t>
                      </m:r>
                      <m:r>
                        <m:rPr>
                          <m:nor/>
                        </m:rPr>
                        <a:rPr lang="es-MX" sz="1400" i="1">
                          <a:latin typeface="Cambria Math" panose="02040503050406030204" pitchFamily="18" charset="0"/>
                        </a:rPr>
                        <m:t> </m:t>
                      </m:r>
                      <m:r>
                        <m:rPr>
                          <m:nor/>
                        </m:rPr>
                        <a:rPr lang="es-MX" sz="1400" i="1">
                          <a:latin typeface="Cambria Math" panose="02040503050406030204" pitchFamily="18" charset="0"/>
                        </a:rPr>
                        <m:t>de</m:t>
                      </m:r>
                      <m:r>
                        <m:rPr>
                          <m:nor/>
                        </m:rPr>
                        <a:rPr lang="es-MX" sz="1400" i="1">
                          <a:latin typeface="Cambria Math" panose="02040503050406030204" pitchFamily="18" charset="0"/>
                        </a:rPr>
                        <m:t> </m:t>
                      </m:r>
                      <m:r>
                        <m:rPr>
                          <m:nor/>
                        </m:rPr>
                        <a:rPr lang="es-MX" sz="1400" i="1">
                          <a:latin typeface="Cambria Math" panose="02040503050406030204" pitchFamily="18" charset="0"/>
                        </a:rPr>
                        <m:t>moderada</m:t>
                      </m:r>
                      <m:r>
                        <m:rPr>
                          <m:nor/>
                        </m:rPr>
                        <a:rPr lang="es-MX" sz="1400" i="1">
                          <a:latin typeface="Cambria Math" panose="02040503050406030204" pitchFamily="18" charset="0"/>
                        </a:rPr>
                        <m:t> </m:t>
                      </m:r>
                      <m:r>
                        <m:rPr>
                          <m:nor/>
                        </m:rPr>
                        <a:rPr lang="es-MX" sz="1400" i="1">
                          <a:latin typeface="Cambria Math" panose="02040503050406030204" pitchFamily="18" charset="0"/>
                        </a:rPr>
                        <m:t>ductilidad</m:t>
                      </m:r>
                    </m:oMath>
                  </m:oMathPara>
                </a14:m>
                <a:endParaRPr lang="es-MX" sz="1400" dirty="0"/>
              </a:p>
            </p:txBody>
          </p:sp>
        </mc:Choice>
        <mc:Fallback xmlns="">
          <p:sp>
            <p:nvSpPr>
              <p:cNvPr id="12" name="Rectángulo 11"/>
              <p:cNvSpPr>
                <a:spLocks noRot="1" noChangeAspect="1" noMove="1" noResize="1" noEditPoints="1" noAdjustHandles="1" noChangeArrowheads="1" noChangeShapeType="1" noTextEdit="1"/>
              </p:cNvSpPr>
              <p:nvPr/>
            </p:nvSpPr>
            <p:spPr>
              <a:xfrm>
                <a:off x="3071908" y="4384272"/>
                <a:ext cx="2924819" cy="523220"/>
              </a:xfrm>
              <a:prstGeom prst="rect">
                <a:avLst/>
              </a:prstGeom>
              <a:blipFill rotWithShape="0">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3182666" y="5274253"/>
                <a:ext cx="14754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𝐿𝑝</m:t>
                      </m:r>
                      <m:r>
                        <a:rPr lang="es-MX" i="0">
                          <a:latin typeface="Cambria Math" panose="02040503050406030204" pitchFamily="18" charset="0"/>
                        </a:rPr>
                        <m:t>=5.62 </m:t>
                      </m:r>
                      <m:r>
                        <a:rPr lang="es-MX" i="1">
                          <a:latin typeface="Cambria Math" panose="02040503050406030204" pitchFamily="18" charset="0"/>
                        </a:rPr>
                        <m:t>𝑚</m:t>
                      </m:r>
                    </m:oMath>
                  </m:oMathPara>
                </a14:m>
                <a:endParaRPr lang="es-MX" dirty="0"/>
              </a:p>
            </p:txBody>
          </p:sp>
        </mc:Choice>
        <mc:Fallback xmlns="">
          <p:sp>
            <p:nvSpPr>
              <p:cNvPr id="13" name="Rectángulo 12"/>
              <p:cNvSpPr>
                <a:spLocks noRot="1" noChangeAspect="1" noMove="1" noResize="1" noEditPoints="1" noAdjustHandles="1" noChangeArrowheads="1" noChangeShapeType="1" noTextEdit="1"/>
              </p:cNvSpPr>
              <p:nvPr/>
            </p:nvSpPr>
            <p:spPr>
              <a:xfrm>
                <a:off x="3182666" y="5274253"/>
                <a:ext cx="1475468" cy="369332"/>
              </a:xfrm>
              <a:prstGeom prst="rect">
                <a:avLst/>
              </a:prstGeom>
              <a:blipFill rotWithShape="0">
                <a:blip r:embed="rId8"/>
                <a:stretch>
                  <a:fillRect b="-1147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6019636" y="5274253"/>
                <a:ext cx="280192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a:latin typeface="Cambria Math" panose="02040503050406030204" pitchFamily="18" charset="0"/>
                        </a:rPr>
                        <m:t> </m:t>
                      </m:r>
                      <m:r>
                        <a:rPr lang="es-MX" i="1">
                          <a:latin typeface="Cambria Math" panose="02040503050406030204" pitchFamily="18" charset="0"/>
                        </a:rPr>
                        <m:t>𝑀𝑝</m:t>
                      </m:r>
                      <m:r>
                        <a:rPr lang="es-MX" i="0">
                          <a:latin typeface="Cambria Math" panose="02040503050406030204" pitchFamily="18" charset="0"/>
                        </a:rPr>
                        <m:t>=224739.9 </m:t>
                      </m:r>
                      <m:r>
                        <a:rPr lang="es-MX" i="1">
                          <a:latin typeface="Cambria Math" panose="02040503050406030204" pitchFamily="18" charset="0"/>
                        </a:rPr>
                        <m:t>𝐾𝑔</m:t>
                      </m:r>
                      <m:r>
                        <a:rPr lang="es-MX" i="0">
                          <a:latin typeface="Cambria Math" panose="02040503050406030204" pitchFamily="18" charset="0"/>
                        </a:rPr>
                        <m:t>−</m:t>
                      </m:r>
                      <m:r>
                        <a:rPr lang="es-MX" i="1">
                          <a:latin typeface="Cambria Math" panose="02040503050406030204" pitchFamily="18" charset="0"/>
                        </a:rPr>
                        <m:t>𝑐𝑚</m:t>
                      </m:r>
                    </m:oMath>
                  </m:oMathPara>
                </a14:m>
                <a:endParaRPr lang="es-MX" dirty="0"/>
              </a:p>
            </p:txBody>
          </p:sp>
        </mc:Choice>
        <mc:Fallback xmlns="">
          <p:sp>
            <p:nvSpPr>
              <p:cNvPr id="14" name="Rectángulo 13"/>
              <p:cNvSpPr>
                <a:spLocks noRot="1" noChangeAspect="1" noMove="1" noResize="1" noEditPoints="1" noAdjustHandles="1" noChangeArrowheads="1" noChangeShapeType="1" noTextEdit="1"/>
              </p:cNvSpPr>
              <p:nvPr/>
            </p:nvSpPr>
            <p:spPr>
              <a:xfrm>
                <a:off x="6019636" y="5274253"/>
                <a:ext cx="2801921" cy="369332"/>
              </a:xfrm>
              <a:prstGeom prst="rect">
                <a:avLst/>
              </a:prstGeom>
              <a:blipFill rotWithShape="0">
                <a:blip r:embed="rId9"/>
                <a:stretch>
                  <a:fillRect b="-1147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3182666" y="5667344"/>
                <a:ext cx="17149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𝐿𝑟</m:t>
                      </m:r>
                      <m:r>
                        <a:rPr lang="es-MX" i="0">
                          <a:latin typeface="Cambria Math" panose="02040503050406030204" pitchFamily="18" charset="0"/>
                        </a:rPr>
                        <m:t>=148</m:t>
                      </m:r>
                      <m:r>
                        <a:rPr lang="es-MX" b="0" i="0" smtClean="0">
                          <a:latin typeface="Cambria Math" panose="02040503050406030204" pitchFamily="18" charset="0"/>
                        </a:rPr>
                        <m:t>.</m:t>
                      </m:r>
                      <m:r>
                        <a:rPr lang="es-MX" i="0">
                          <a:latin typeface="Cambria Math" panose="02040503050406030204" pitchFamily="18" charset="0"/>
                        </a:rPr>
                        <m:t>06 </m:t>
                      </m:r>
                      <m:r>
                        <a:rPr lang="es-MX" i="1">
                          <a:latin typeface="Cambria Math" panose="02040503050406030204" pitchFamily="18" charset="0"/>
                        </a:rPr>
                        <m:t>𝑚</m:t>
                      </m:r>
                    </m:oMath>
                  </m:oMathPara>
                </a14:m>
                <a:endParaRPr lang="es-MX" dirty="0"/>
              </a:p>
            </p:txBody>
          </p:sp>
        </mc:Choice>
        <mc:Fallback xmlns="">
          <p:sp>
            <p:nvSpPr>
              <p:cNvPr id="15" name="Rectángulo 14"/>
              <p:cNvSpPr>
                <a:spLocks noRot="1" noChangeAspect="1" noMove="1" noResize="1" noEditPoints="1" noAdjustHandles="1" noChangeArrowheads="1" noChangeShapeType="1" noTextEdit="1"/>
              </p:cNvSpPr>
              <p:nvPr/>
            </p:nvSpPr>
            <p:spPr>
              <a:xfrm>
                <a:off x="3182666" y="5667344"/>
                <a:ext cx="1714957" cy="369332"/>
              </a:xfrm>
              <a:prstGeom prst="rect">
                <a:avLst/>
              </a:prstGeom>
              <a:blipFill rotWithShape="0">
                <a:blip r:embed="rId10"/>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6040398" y="5667344"/>
                <a:ext cx="286187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𝑀𝑟</m:t>
                      </m:r>
                      <m:r>
                        <a:rPr lang="es-MX" i="0">
                          <a:latin typeface="Cambria Math" panose="02040503050406030204" pitchFamily="18" charset="0"/>
                        </a:rPr>
                        <m:t>=131177.97 </m:t>
                      </m:r>
                      <m:r>
                        <a:rPr lang="es-MX" i="1">
                          <a:latin typeface="Cambria Math" panose="02040503050406030204" pitchFamily="18" charset="0"/>
                        </a:rPr>
                        <m:t>𝐾𝑔</m:t>
                      </m:r>
                      <m:r>
                        <a:rPr lang="es-MX" i="0">
                          <a:latin typeface="Cambria Math" panose="02040503050406030204" pitchFamily="18" charset="0"/>
                        </a:rPr>
                        <m:t>−</m:t>
                      </m:r>
                      <m:r>
                        <a:rPr lang="es-MX" i="1">
                          <a:latin typeface="Cambria Math" panose="02040503050406030204" pitchFamily="18" charset="0"/>
                        </a:rPr>
                        <m:t>𝑐𝑚</m:t>
                      </m:r>
                    </m:oMath>
                  </m:oMathPara>
                </a14:m>
                <a:endParaRPr lang="es-MX" dirty="0"/>
              </a:p>
            </p:txBody>
          </p:sp>
        </mc:Choice>
        <mc:Fallback xmlns="">
          <p:sp>
            <p:nvSpPr>
              <p:cNvPr id="16" name="Rectángulo 15"/>
              <p:cNvSpPr>
                <a:spLocks noRot="1" noChangeAspect="1" noMove="1" noResize="1" noEditPoints="1" noAdjustHandles="1" noChangeArrowheads="1" noChangeShapeType="1" noTextEdit="1"/>
              </p:cNvSpPr>
              <p:nvPr/>
            </p:nvSpPr>
            <p:spPr>
              <a:xfrm>
                <a:off x="6040398" y="5667344"/>
                <a:ext cx="2861874" cy="369332"/>
              </a:xfrm>
              <a:prstGeom prst="rect">
                <a:avLst/>
              </a:prstGeom>
              <a:blipFill rotWithShape="0">
                <a:blip r:embed="rId11"/>
                <a:stretch>
                  <a:fillRect b="-13333"/>
                </a:stretch>
              </a:blipFill>
            </p:spPr>
            <p:txBody>
              <a:bodyPr/>
              <a:lstStyle/>
              <a:p>
                <a:r>
                  <a:rPr lang="es-MX">
                    <a:noFill/>
                  </a:rPr>
                  <a:t> </a:t>
                </a:r>
              </a:p>
            </p:txBody>
          </p:sp>
        </mc:Fallback>
      </mc:AlternateContent>
      <p:pic>
        <p:nvPicPr>
          <p:cNvPr id="17" name="Imagen 16"/>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96034" y="639377"/>
            <a:ext cx="5755341" cy="1353274"/>
          </a:xfrm>
          <a:prstGeom prst="rect">
            <a:avLst/>
          </a:prstGeom>
          <a:noFill/>
          <a:ln>
            <a:noFill/>
          </a:ln>
        </p:spPr>
      </p:pic>
    </p:spTree>
    <p:extLst>
      <p:ext uri="{BB962C8B-B14F-4D97-AF65-F5344CB8AC3E}">
        <p14:creationId xmlns:p14="http://schemas.microsoft.com/office/powerpoint/2010/main" val="1411385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pic>
        <p:nvPicPr>
          <p:cNvPr id="17" name="Imagen 16"/>
          <p:cNvPicPr/>
          <p:nvPr/>
        </p:nvPicPr>
        <p:blipFill>
          <a:blip r:embed="rId2"/>
          <a:stretch>
            <a:fillRect/>
          </a:stretch>
        </p:blipFill>
        <p:spPr>
          <a:xfrm>
            <a:off x="110452" y="1577836"/>
            <a:ext cx="5981066" cy="4343399"/>
          </a:xfrm>
          <a:prstGeom prst="rect">
            <a:avLst/>
          </a:prstGeom>
        </p:spPr>
      </p:pic>
      <mc:AlternateContent xmlns:mc="http://schemas.openxmlformats.org/markup-compatibility/2006" xmlns:a14="http://schemas.microsoft.com/office/drawing/2010/main">
        <mc:Choice Requires="a14">
          <p:sp>
            <p:nvSpPr>
              <p:cNvPr id="2" name="Rectángulo 1"/>
              <p:cNvSpPr/>
              <p:nvPr/>
            </p:nvSpPr>
            <p:spPr>
              <a:xfrm>
                <a:off x="4763511" y="1040505"/>
                <a:ext cx="4572000" cy="1338828"/>
              </a:xfrm>
              <a:prstGeom prst="rect">
                <a:avLst/>
              </a:prstGeom>
            </p:spPr>
            <p:txBody>
              <a:bodyPr>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𝐿𝑏</m:t>
                      </m:r>
                      <m:r>
                        <a:rPr lang="es-EC" i="1">
                          <a:latin typeface="Cambria Math" panose="02040503050406030204" pitchFamily="18" charset="0"/>
                          <a:ea typeface="Calibri" panose="020F0502020204030204" pitchFamily="34" charset="0"/>
                          <a:cs typeface="Times New Roman" panose="02020603050405020304" pitchFamily="18" charset="0"/>
                        </a:rPr>
                        <m:t>&lt;</m:t>
                      </m:r>
                      <m:r>
                        <a:rPr lang="es-EC" i="1">
                          <a:latin typeface="Cambria Math" panose="02040503050406030204" pitchFamily="18" charset="0"/>
                          <a:ea typeface="Calibri" panose="020F0502020204030204" pitchFamily="34" charset="0"/>
                          <a:cs typeface="Times New Roman" panose="02020603050405020304" pitchFamily="18" charset="0"/>
                        </a:rPr>
                        <m:t>𝐿𝑝</m:t>
                      </m:r>
                    </m:oMath>
                  </m:oMathPara>
                </a14:m>
                <a:endParaRPr lang="es-MX"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1.13&lt;5.62→</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𝑀𝑛</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𝑀𝑝</m:t>
                      </m:r>
                    </m:oMath>
                  </m:oMathPara>
                </a14:m>
                <a:endParaRPr lang="es-MX"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𝑀𝑛</m:t>
                      </m:r>
                      <m:r>
                        <a:rPr lang="es-EC" i="1">
                          <a:effectLst/>
                          <a:latin typeface="Cambria Math" panose="02040503050406030204" pitchFamily="18" charset="0"/>
                          <a:ea typeface="Times New Roman" panose="02020603050405020304" pitchFamily="18" charset="0"/>
                          <a:cs typeface="Times New Roman" panose="02020603050405020304" pitchFamily="18" charset="0"/>
                        </a:rPr>
                        <m:t>=2.25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𝑇</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𝑚</m:t>
                      </m:r>
                    </m:oMath>
                  </m:oMathPara>
                </a14:m>
                <a:endParaRPr lang="es-MX"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4763511" y="1040505"/>
                <a:ext cx="4572000" cy="1338828"/>
              </a:xfrm>
              <a:prstGeom prst="rect">
                <a:avLst/>
              </a:prstGeom>
              <a:blipFill rotWithShape="0">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5979027" y="2371936"/>
                <a:ext cx="249626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type m:val="lin"/>
                          <m:ctrlPr>
                            <a:rPr lang="es-MX" sz="2000" b="1" i="1">
                              <a:latin typeface="Cambria Math" panose="02040503050406030204" pitchFamily="18" charset="0"/>
                            </a:rPr>
                          </m:ctrlPr>
                        </m:fPr>
                        <m:num>
                          <m:r>
                            <a:rPr lang="es-MX" sz="2000" b="1" i="1">
                              <a:latin typeface="Cambria Math" panose="02040503050406030204" pitchFamily="18" charset="0"/>
                            </a:rPr>
                            <m:t>𝑫</m:t>
                          </m:r>
                        </m:num>
                        <m:den>
                          <m:r>
                            <a:rPr lang="es-MX" sz="2000" b="1" i="1">
                              <a:latin typeface="Cambria Math" panose="02040503050406030204" pitchFamily="18" charset="0"/>
                            </a:rPr>
                            <m:t>𝑪</m:t>
                          </m:r>
                        </m:den>
                      </m:f>
                      <m:r>
                        <a:rPr lang="es-MX" sz="2000" b="1" i="0">
                          <a:latin typeface="Cambria Math" panose="02040503050406030204" pitchFamily="18" charset="0"/>
                        </a:rPr>
                        <m:t>=</m:t>
                      </m:r>
                      <m:r>
                        <a:rPr lang="es-MX" sz="2000" b="1" i="0">
                          <a:latin typeface="Cambria Math" panose="02040503050406030204" pitchFamily="18" charset="0"/>
                        </a:rPr>
                        <m:t>𝟎</m:t>
                      </m:r>
                      <m:r>
                        <a:rPr lang="es-MX" sz="2000" b="1" i="0">
                          <a:latin typeface="Cambria Math" panose="02040503050406030204" pitchFamily="18" charset="0"/>
                        </a:rPr>
                        <m:t>.</m:t>
                      </m:r>
                      <m:r>
                        <a:rPr lang="es-MX" sz="2000" b="1" i="0">
                          <a:latin typeface="Cambria Math" panose="02040503050406030204" pitchFamily="18" charset="0"/>
                        </a:rPr>
                        <m:t>𝟗𝟖</m:t>
                      </m:r>
                      <m:r>
                        <a:rPr lang="es-MX" sz="2000" b="1" i="0">
                          <a:latin typeface="Cambria Math" panose="02040503050406030204" pitchFamily="18" charset="0"/>
                        </a:rPr>
                        <m:t>≈</m:t>
                      </m:r>
                      <m:r>
                        <a:rPr lang="es-MX" sz="2000" b="1" i="0">
                          <a:latin typeface="Cambria Math" panose="02040503050406030204" pitchFamily="18" charset="0"/>
                        </a:rPr>
                        <m:t>𝟗𝟖</m:t>
                      </m:r>
                      <m:r>
                        <a:rPr lang="es-MX" sz="2000" b="1" i="0">
                          <a:latin typeface="Cambria Math" panose="02040503050406030204" pitchFamily="18" charset="0"/>
                        </a:rPr>
                        <m:t>%</m:t>
                      </m:r>
                    </m:oMath>
                  </m:oMathPara>
                </a14:m>
                <a:endParaRPr lang="es-MX" sz="2000" b="1" dirty="0"/>
              </a:p>
            </p:txBody>
          </p:sp>
        </mc:Choice>
        <mc:Fallback xmlns="">
          <p:sp>
            <p:nvSpPr>
              <p:cNvPr id="4" name="Rectángulo 3"/>
              <p:cNvSpPr>
                <a:spLocks noRot="1" noChangeAspect="1" noMove="1" noResize="1" noEditPoints="1" noAdjustHandles="1" noChangeArrowheads="1" noChangeShapeType="1" noTextEdit="1"/>
              </p:cNvSpPr>
              <p:nvPr/>
            </p:nvSpPr>
            <p:spPr>
              <a:xfrm>
                <a:off x="5979027" y="2371936"/>
                <a:ext cx="2496261" cy="400110"/>
              </a:xfrm>
              <a:prstGeom prst="rect">
                <a:avLst/>
              </a:prstGeom>
              <a:blipFill rotWithShape="0">
                <a:blip r:embed="rId4"/>
                <a:stretch>
                  <a:fillRect l="-5379" t="-116667" b="-17727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5446059" y="3564870"/>
                <a:ext cx="32069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𝑉𝑛</m:t>
                      </m:r>
                      <m:r>
                        <a:rPr lang="es-MX" i="0">
                          <a:latin typeface="Cambria Math" panose="02040503050406030204" pitchFamily="18" charset="0"/>
                        </a:rPr>
                        <m:t>=∅×0.6×</m:t>
                      </m:r>
                      <m:r>
                        <a:rPr lang="es-MX" i="1">
                          <a:latin typeface="Cambria Math" panose="02040503050406030204" pitchFamily="18" charset="0"/>
                        </a:rPr>
                        <m:t>𝐹𝑦</m:t>
                      </m:r>
                      <m:r>
                        <a:rPr lang="es-MX" i="0">
                          <a:latin typeface="Cambria Math" panose="02040503050406030204" pitchFamily="18" charset="0"/>
                        </a:rPr>
                        <m:t>×</m:t>
                      </m:r>
                      <m:r>
                        <a:rPr lang="es-MX" i="1">
                          <a:latin typeface="Cambria Math" panose="02040503050406030204" pitchFamily="18" charset="0"/>
                        </a:rPr>
                        <m:t>𝐴𝑤</m:t>
                      </m:r>
                      <m:r>
                        <a:rPr lang="es-MX" i="0">
                          <a:latin typeface="Cambria Math" panose="02040503050406030204" pitchFamily="18" charset="0"/>
                        </a:rPr>
                        <m:t>×</m:t>
                      </m:r>
                      <m:r>
                        <a:rPr lang="es-MX" i="1">
                          <a:latin typeface="Cambria Math" panose="02040503050406030204" pitchFamily="18" charset="0"/>
                        </a:rPr>
                        <m:t>𝐶𝑣</m:t>
                      </m:r>
                    </m:oMath>
                  </m:oMathPara>
                </a14:m>
                <a:endParaRPr lang="es-MX" dirty="0"/>
              </a:p>
            </p:txBody>
          </p:sp>
        </mc:Choice>
        <mc:Fallback xmlns="">
          <p:sp>
            <p:nvSpPr>
              <p:cNvPr id="5" name="Rectángulo 4"/>
              <p:cNvSpPr>
                <a:spLocks noRot="1" noChangeAspect="1" noMove="1" noResize="1" noEditPoints="1" noAdjustHandles="1" noChangeArrowheads="1" noChangeShapeType="1" noTextEdit="1"/>
              </p:cNvSpPr>
              <p:nvPr/>
            </p:nvSpPr>
            <p:spPr>
              <a:xfrm>
                <a:off x="5446059" y="3564870"/>
                <a:ext cx="3206904" cy="369332"/>
              </a:xfrm>
              <a:prstGeom prst="rect">
                <a:avLst/>
              </a:prstGeom>
              <a:blipFill rotWithShape="0">
                <a:blip r:embed="rId5"/>
                <a:stretch>
                  <a:fillRect b="-1333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5628737" y="4061787"/>
                <a:ext cx="284154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𝑉𝑛</m:t>
                      </m:r>
                      <m:r>
                        <a:rPr lang="es-MX" i="0">
                          <a:latin typeface="Cambria Math" panose="02040503050406030204" pitchFamily="18" charset="0"/>
                        </a:rPr>
                        <m:t>=15520 </m:t>
                      </m:r>
                      <m:r>
                        <a:rPr lang="es-MX" i="1">
                          <a:latin typeface="Cambria Math" panose="02040503050406030204" pitchFamily="18" charset="0"/>
                        </a:rPr>
                        <m:t>𝑘𝑔</m:t>
                      </m:r>
                      <m:r>
                        <a:rPr lang="es-MX" i="0">
                          <a:latin typeface="Cambria Math" panose="02040503050406030204" pitchFamily="18" charset="0"/>
                        </a:rPr>
                        <m:t>≈15.5 </m:t>
                      </m:r>
                      <m:r>
                        <a:rPr lang="es-MX" i="1">
                          <a:latin typeface="Cambria Math" panose="02040503050406030204" pitchFamily="18" charset="0"/>
                        </a:rPr>
                        <m:t>𝑇𝑛</m:t>
                      </m:r>
                    </m:oMath>
                  </m:oMathPara>
                </a14:m>
                <a:endParaRPr lang="es-MX" dirty="0"/>
              </a:p>
            </p:txBody>
          </p:sp>
        </mc:Choice>
        <mc:Fallback xmlns="">
          <p:sp>
            <p:nvSpPr>
              <p:cNvPr id="19" name="Rectángulo 18"/>
              <p:cNvSpPr>
                <a:spLocks noRot="1" noChangeAspect="1" noMove="1" noResize="1" noEditPoints="1" noAdjustHandles="1" noChangeArrowheads="1" noChangeShapeType="1" noTextEdit="1"/>
              </p:cNvSpPr>
              <p:nvPr/>
            </p:nvSpPr>
            <p:spPr>
              <a:xfrm>
                <a:off x="5628737" y="4061787"/>
                <a:ext cx="2841547" cy="369332"/>
              </a:xfrm>
              <a:prstGeom prst="rect">
                <a:avLst/>
              </a:prstGeom>
              <a:blipFill rotWithShape="0">
                <a:blip r:embed="rId6"/>
                <a:stretch>
                  <a:fillRect b="-1311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5658907" y="4418311"/>
                <a:ext cx="1568250"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𝑉𝑢</m:t>
                      </m:r>
                      <m:r>
                        <a:rPr lang="es-MX" i="0">
                          <a:latin typeface="Cambria Math" panose="02040503050406030204" pitchFamily="18" charset="0"/>
                        </a:rPr>
                        <m:t>=1.96</m:t>
                      </m:r>
                      <m:f>
                        <m:fPr>
                          <m:ctrlPr>
                            <a:rPr lang="es-MX" i="1">
                              <a:latin typeface="Cambria Math" panose="02040503050406030204" pitchFamily="18" charset="0"/>
                            </a:rPr>
                          </m:ctrlPr>
                        </m:fPr>
                        <m:num>
                          <m:r>
                            <a:rPr lang="es-MX" i="1">
                              <a:latin typeface="Cambria Math" panose="02040503050406030204" pitchFamily="18" charset="0"/>
                            </a:rPr>
                            <m:t>𝑇𝑛</m:t>
                          </m:r>
                        </m:num>
                        <m:den>
                          <m:r>
                            <a:rPr lang="es-MX" i="1">
                              <a:latin typeface="Cambria Math" panose="02040503050406030204" pitchFamily="18" charset="0"/>
                            </a:rPr>
                            <m:t>𝑚</m:t>
                          </m:r>
                        </m:den>
                      </m:f>
                    </m:oMath>
                  </m:oMathPara>
                </a14:m>
                <a:endParaRPr lang="es-MX" dirty="0"/>
              </a:p>
            </p:txBody>
          </p:sp>
        </mc:Choice>
        <mc:Fallback xmlns="">
          <p:sp>
            <p:nvSpPr>
              <p:cNvPr id="20" name="Rectángulo 19"/>
              <p:cNvSpPr>
                <a:spLocks noRot="1" noChangeAspect="1" noMove="1" noResize="1" noEditPoints="1" noAdjustHandles="1" noChangeArrowheads="1" noChangeShapeType="1" noTextEdit="1"/>
              </p:cNvSpPr>
              <p:nvPr/>
            </p:nvSpPr>
            <p:spPr>
              <a:xfrm>
                <a:off x="5658907" y="4418311"/>
                <a:ext cx="1568250" cy="610873"/>
              </a:xfrm>
              <a:prstGeom prst="rect">
                <a:avLst/>
              </a:prstGeom>
              <a:blipFill rotWithShape="0">
                <a:blip r:embed="rId7"/>
                <a:stretch>
                  <a:fillRect/>
                </a:stretch>
              </a:blipFill>
            </p:spPr>
            <p:txBody>
              <a:bodyPr/>
              <a:lstStyle/>
              <a:p>
                <a:r>
                  <a:rPr lang="es-MX">
                    <a:noFill/>
                  </a:rPr>
                  <a:t> </a:t>
                </a:r>
              </a:p>
            </p:txBody>
          </p:sp>
        </mc:Fallback>
      </mc:AlternateContent>
      <p:sp>
        <p:nvSpPr>
          <p:cNvPr id="10" name="Rectángulo 9"/>
          <p:cNvSpPr/>
          <p:nvPr/>
        </p:nvSpPr>
        <p:spPr>
          <a:xfrm>
            <a:off x="663108" y="1003894"/>
            <a:ext cx="2865464" cy="461665"/>
          </a:xfrm>
          <a:prstGeom prst="rect">
            <a:avLst/>
          </a:prstGeom>
        </p:spPr>
        <p:txBody>
          <a:bodyPr wrap="none">
            <a:spAutoFit/>
          </a:bodyPr>
          <a:lstStyle/>
          <a:p>
            <a:r>
              <a:rPr lang="es-EC" sz="2400" b="1" i="1" dirty="0">
                <a:solidFill>
                  <a:schemeClr val="accent6"/>
                </a:solidFill>
                <a:latin typeface="+mj-lt"/>
              </a:rPr>
              <a:t>CURVA DE CAPACIDAD</a:t>
            </a:r>
          </a:p>
        </p:txBody>
      </p:sp>
    </p:spTree>
    <p:extLst>
      <p:ext uri="{BB962C8B-B14F-4D97-AF65-F5344CB8AC3E}">
        <p14:creationId xmlns:p14="http://schemas.microsoft.com/office/powerpoint/2010/main" val="3115010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Diseño de Columnas</a:t>
            </a:r>
          </a:p>
        </p:txBody>
      </p:sp>
      <p:sp>
        <p:nvSpPr>
          <p:cNvPr id="6"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graphicFrame>
        <p:nvGraphicFramePr>
          <p:cNvPr id="7" name="Tabla 6"/>
          <p:cNvGraphicFramePr>
            <a:graphicFrameLocks noGrp="1"/>
          </p:cNvGraphicFramePr>
          <p:nvPr>
            <p:extLst>
              <p:ext uri="{D42A27DB-BD31-4B8C-83A1-F6EECF244321}">
                <p14:modId xmlns:p14="http://schemas.microsoft.com/office/powerpoint/2010/main" val="2447021043"/>
              </p:ext>
            </p:extLst>
          </p:nvPr>
        </p:nvGraphicFramePr>
        <p:xfrm>
          <a:off x="5616075" y="1304363"/>
          <a:ext cx="3276600" cy="4417952"/>
        </p:xfrm>
        <a:graphic>
          <a:graphicData uri="http://schemas.openxmlformats.org/drawingml/2006/table">
            <a:tbl>
              <a:tblPr firstRow="1" firstCol="1" bandRow="1">
                <a:tableStyleId>{46F890A9-2807-4EBB-B81D-B2AA78EC7F39}</a:tableStyleId>
              </a:tblPr>
              <a:tblGrid>
                <a:gridCol w="232791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440690">
                  <a:extLst>
                    <a:ext uri="{9D8B030D-6E8A-4147-A177-3AD203B41FA5}">
                      <a16:colId xmlns:a16="http://schemas.microsoft.com/office/drawing/2014/main" val="20002"/>
                    </a:ext>
                  </a:extLst>
                </a:gridCol>
              </a:tblGrid>
              <a:tr h="315568">
                <a:tc gridSpan="3">
                  <a:txBody>
                    <a:bodyPr/>
                    <a:lstStyle/>
                    <a:p>
                      <a:pPr algn="ctr">
                        <a:lnSpc>
                          <a:spcPct val="150000"/>
                        </a:lnSpc>
                        <a:spcAft>
                          <a:spcPts val="0"/>
                        </a:spcAft>
                      </a:pPr>
                      <a:r>
                        <a:rPr lang="es-EC" sz="1200" dirty="0">
                          <a:effectLst/>
                          <a:latin typeface="+mj-lt"/>
                        </a:rPr>
                        <a:t>DATOS COLUMNA CUADRADA 150x150x4mm</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15568">
                <a:tc>
                  <a:txBody>
                    <a:bodyPr/>
                    <a:lstStyle/>
                    <a:p>
                      <a:pPr algn="just">
                        <a:lnSpc>
                          <a:spcPct val="150000"/>
                        </a:lnSpc>
                        <a:spcAft>
                          <a:spcPts val="0"/>
                        </a:spcAft>
                      </a:pPr>
                      <a:r>
                        <a:rPr lang="es-EC" sz="1100" b="1" i="1">
                          <a:effectLst/>
                          <a:latin typeface="+mj-lt"/>
                        </a:rPr>
                        <a:t>Base                                    b</a:t>
                      </a:r>
                      <a:endParaRPr lang="es-MX" sz="1200" b="1" i="1">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100" dirty="0">
                          <a:effectLst/>
                          <a:latin typeface="+mj-lt"/>
                        </a:rPr>
                        <a:t>15</a:t>
                      </a:r>
                      <a:endParaRPr lang="es-MX" sz="1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latin typeface="+mj-lt"/>
                        </a:rPr>
                        <a:t>cm</a:t>
                      </a:r>
                      <a:endParaRPr lang="es-MX" sz="1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15568">
                <a:tc>
                  <a:txBody>
                    <a:bodyPr/>
                    <a:lstStyle/>
                    <a:p>
                      <a:pPr algn="just">
                        <a:lnSpc>
                          <a:spcPct val="150000"/>
                        </a:lnSpc>
                        <a:spcAft>
                          <a:spcPts val="0"/>
                        </a:spcAft>
                      </a:pPr>
                      <a:r>
                        <a:rPr lang="es-EC" sz="1100" b="1" i="1">
                          <a:effectLst/>
                          <a:latin typeface="+mj-lt"/>
                        </a:rPr>
                        <a:t>Altura                                 h</a:t>
                      </a:r>
                      <a:endParaRPr lang="es-MX" sz="1200" b="1" i="1">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100">
                          <a:effectLst/>
                          <a:latin typeface="+mj-lt"/>
                        </a:rPr>
                        <a:t>15</a:t>
                      </a:r>
                      <a:endParaRPr lang="es-MX" sz="1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latin typeface="+mj-lt"/>
                        </a:rPr>
                        <a:t>cm</a:t>
                      </a:r>
                      <a:endParaRPr lang="es-MX" sz="1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15568">
                <a:tc>
                  <a:txBody>
                    <a:bodyPr/>
                    <a:lstStyle/>
                    <a:p>
                      <a:pPr algn="just">
                        <a:lnSpc>
                          <a:spcPct val="150000"/>
                        </a:lnSpc>
                        <a:spcAft>
                          <a:spcPts val="0"/>
                        </a:spcAft>
                      </a:pPr>
                      <a:r>
                        <a:rPr lang="es-EC" sz="1100" b="1" i="1" dirty="0">
                          <a:effectLst/>
                          <a:latin typeface="+mj-lt"/>
                        </a:rPr>
                        <a:t>Espesor                               e</a:t>
                      </a:r>
                      <a:endParaRPr lang="es-MX" sz="1200" b="1" i="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100">
                          <a:effectLst/>
                          <a:latin typeface="+mj-lt"/>
                        </a:rPr>
                        <a:t>0.4</a:t>
                      </a:r>
                      <a:endParaRPr lang="es-MX" sz="1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latin typeface="+mj-lt"/>
                        </a:rPr>
                        <a:t>cm</a:t>
                      </a:r>
                      <a:endParaRPr lang="es-MX" sz="1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15568">
                <a:tc>
                  <a:txBody>
                    <a:bodyPr/>
                    <a:lstStyle/>
                    <a:p>
                      <a:pPr algn="just">
                        <a:lnSpc>
                          <a:spcPct val="150000"/>
                        </a:lnSpc>
                        <a:spcAft>
                          <a:spcPts val="0"/>
                        </a:spcAft>
                      </a:pPr>
                      <a:r>
                        <a:rPr lang="es-EC" sz="1100" b="1" i="1">
                          <a:effectLst/>
                          <a:latin typeface="+mj-lt"/>
                        </a:rPr>
                        <a:t>Factor esbeltez                   K</a:t>
                      </a:r>
                      <a:endParaRPr lang="es-MX" sz="1200" b="1" i="1">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100">
                          <a:effectLst/>
                          <a:latin typeface="+mj-lt"/>
                        </a:rPr>
                        <a:t>1.2</a:t>
                      </a:r>
                      <a:endParaRPr lang="es-MX" sz="1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latin typeface="+mj-lt"/>
                        </a:rPr>
                        <a:t> </a:t>
                      </a:r>
                      <a:endParaRPr lang="es-MX" sz="1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15568">
                <a:tc>
                  <a:txBody>
                    <a:bodyPr/>
                    <a:lstStyle/>
                    <a:p>
                      <a:pPr algn="just">
                        <a:lnSpc>
                          <a:spcPct val="150000"/>
                        </a:lnSpc>
                        <a:spcAft>
                          <a:spcPts val="0"/>
                        </a:spcAft>
                      </a:pPr>
                      <a:r>
                        <a:rPr lang="es-EC" sz="1100" b="1" i="1">
                          <a:effectLst/>
                          <a:latin typeface="+mj-lt"/>
                        </a:rPr>
                        <a:t>Área Neta                           A</a:t>
                      </a:r>
                      <a:endParaRPr lang="es-MX" sz="1200" b="1" i="1">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100">
                          <a:effectLst/>
                          <a:latin typeface="+mj-lt"/>
                        </a:rPr>
                        <a:t>23.4</a:t>
                      </a:r>
                      <a:endParaRPr lang="es-MX" sz="1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latin typeface="+mj-lt"/>
                        </a:rPr>
                        <a:t>cm</a:t>
                      </a:r>
                      <a:r>
                        <a:rPr lang="es-EC" sz="1100" baseline="30000">
                          <a:effectLst/>
                          <a:latin typeface="+mj-lt"/>
                        </a:rPr>
                        <a:t>2</a:t>
                      </a:r>
                      <a:endParaRPr lang="es-MX" sz="1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15568">
                <a:tc>
                  <a:txBody>
                    <a:bodyPr/>
                    <a:lstStyle/>
                    <a:p>
                      <a:pPr algn="just">
                        <a:lnSpc>
                          <a:spcPct val="150000"/>
                        </a:lnSpc>
                        <a:spcAft>
                          <a:spcPts val="0"/>
                        </a:spcAft>
                      </a:pPr>
                      <a:r>
                        <a:rPr lang="es-EC" sz="1100" b="1" i="1">
                          <a:effectLst/>
                          <a:latin typeface="+mj-lt"/>
                        </a:rPr>
                        <a:t>Inercia en x                        Ixx</a:t>
                      </a:r>
                      <a:endParaRPr lang="es-MX" sz="1200" b="1" i="1">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100">
                          <a:effectLst/>
                          <a:latin typeface="+mj-lt"/>
                        </a:rPr>
                        <a:t>830.5</a:t>
                      </a:r>
                      <a:endParaRPr lang="es-MX" sz="1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latin typeface="+mj-lt"/>
                        </a:rPr>
                        <a:t>cm</a:t>
                      </a:r>
                      <a:r>
                        <a:rPr lang="es-EC" sz="1100" baseline="30000">
                          <a:effectLst/>
                          <a:latin typeface="+mj-lt"/>
                        </a:rPr>
                        <a:t>4</a:t>
                      </a:r>
                      <a:endParaRPr lang="es-MX" sz="1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15568">
                <a:tc>
                  <a:txBody>
                    <a:bodyPr/>
                    <a:lstStyle/>
                    <a:p>
                      <a:pPr algn="just">
                        <a:lnSpc>
                          <a:spcPct val="150000"/>
                        </a:lnSpc>
                        <a:spcAft>
                          <a:spcPts val="0"/>
                        </a:spcAft>
                      </a:pPr>
                      <a:r>
                        <a:rPr lang="es-EC" sz="1100" b="1" i="1">
                          <a:effectLst/>
                          <a:latin typeface="+mj-lt"/>
                        </a:rPr>
                        <a:t>Inercia en y                        Iyy</a:t>
                      </a:r>
                      <a:endParaRPr lang="es-MX" sz="1200" b="1" i="1">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100">
                          <a:effectLst/>
                          <a:latin typeface="+mj-lt"/>
                        </a:rPr>
                        <a:t>830.5</a:t>
                      </a:r>
                      <a:endParaRPr lang="es-MX" sz="1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latin typeface="+mj-lt"/>
                        </a:rPr>
                        <a:t>cm</a:t>
                      </a:r>
                      <a:r>
                        <a:rPr lang="es-EC" sz="1100" baseline="30000">
                          <a:effectLst/>
                          <a:latin typeface="+mj-lt"/>
                        </a:rPr>
                        <a:t>4</a:t>
                      </a:r>
                      <a:endParaRPr lang="es-MX" sz="1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15568">
                <a:tc>
                  <a:txBody>
                    <a:bodyPr/>
                    <a:lstStyle/>
                    <a:p>
                      <a:pPr algn="just">
                        <a:lnSpc>
                          <a:spcPct val="150000"/>
                        </a:lnSpc>
                        <a:spcAft>
                          <a:spcPts val="0"/>
                        </a:spcAft>
                      </a:pPr>
                      <a:r>
                        <a:rPr lang="es-EC" sz="1100" b="1" i="1">
                          <a:effectLst/>
                          <a:latin typeface="+mj-lt"/>
                        </a:rPr>
                        <a:t>Módulo de sección            Sx</a:t>
                      </a:r>
                      <a:endParaRPr lang="es-MX" sz="1200" b="1" i="1">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100">
                          <a:effectLst/>
                          <a:latin typeface="+mj-lt"/>
                        </a:rPr>
                        <a:t>110.7</a:t>
                      </a:r>
                      <a:endParaRPr lang="es-MX" sz="1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latin typeface="+mj-lt"/>
                        </a:rPr>
                        <a:t>cm</a:t>
                      </a:r>
                      <a:r>
                        <a:rPr lang="es-EC" sz="1100" baseline="30000">
                          <a:effectLst/>
                          <a:latin typeface="+mj-lt"/>
                        </a:rPr>
                        <a:t>3</a:t>
                      </a:r>
                      <a:endParaRPr lang="es-MX" sz="1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15568">
                <a:tc>
                  <a:txBody>
                    <a:bodyPr/>
                    <a:lstStyle/>
                    <a:p>
                      <a:pPr algn="just">
                        <a:lnSpc>
                          <a:spcPct val="150000"/>
                        </a:lnSpc>
                        <a:spcAft>
                          <a:spcPts val="0"/>
                        </a:spcAft>
                      </a:pPr>
                      <a:r>
                        <a:rPr lang="es-EC" sz="1100" b="1" i="1">
                          <a:effectLst/>
                          <a:latin typeface="+mj-lt"/>
                        </a:rPr>
                        <a:t>Módulo de sección            Sy</a:t>
                      </a:r>
                      <a:endParaRPr lang="es-MX" sz="1200" b="1" i="1">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100">
                          <a:effectLst/>
                          <a:latin typeface="+mj-lt"/>
                        </a:rPr>
                        <a:t>110.7</a:t>
                      </a:r>
                      <a:endParaRPr lang="es-MX" sz="1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latin typeface="+mj-lt"/>
                        </a:rPr>
                        <a:t>cm</a:t>
                      </a:r>
                      <a:r>
                        <a:rPr lang="es-EC" sz="1100" baseline="30000">
                          <a:effectLst/>
                          <a:latin typeface="+mj-lt"/>
                        </a:rPr>
                        <a:t>3</a:t>
                      </a:r>
                      <a:endParaRPr lang="es-MX" sz="1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315568">
                <a:tc>
                  <a:txBody>
                    <a:bodyPr/>
                    <a:lstStyle/>
                    <a:p>
                      <a:pPr algn="just">
                        <a:lnSpc>
                          <a:spcPct val="150000"/>
                        </a:lnSpc>
                        <a:spcAft>
                          <a:spcPts val="0"/>
                        </a:spcAft>
                      </a:pPr>
                      <a:r>
                        <a:rPr lang="es-EC" sz="1100" b="1" i="1">
                          <a:effectLst/>
                          <a:latin typeface="+mj-lt"/>
                        </a:rPr>
                        <a:t>Módulo Plástico                Zx</a:t>
                      </a:r>
                      <a:endParaRPr lang="es-MX" sz="1200" b="1" i="1">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100">
                          <a:effectLst/>
                          <a:latin typeface="+mj-lt"/>
                        </a:rPr>
                        <a:t>127.9</a:t>
                      </a:r>
                      <a:endParaRPr lang="es-MX" sz="1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latin typeface="+mj-lt"/>
                        </a:rPr>
                        <a:t>cm</a:t>
                      </a:r>
                      <a:r>
                        <a:rPr lang="es-EC" sz="1100" baseline="30000">
                          <a:effectLst/>
                          <a:latin typeface="+mj-lt"/>
                        </a:rPr>
                        <a:t>3</a:t>
                      </a:r>
                      <a:endParaRPr lang="es-MX" sz="1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315568">
                <a:tc>
                  <a:txBody>
                    <a:bodyPr/>
                    <a:lstStyle/>
                    <a:p>
                      <a:pPr algn="just">
                        <a:lnSpc>
                          <a:spcPct val="150000"/>
                        </a:lnSpc>
                        <a:spcAft>
                          <a:spcPts val="0"/>
                        </a:spcAft>
                      </a:pPr>
                      <a:r>
                        <a:rPr lang="es-EC" sz="1100" b="1" i="1">
                          <a:effectLst/>
                          <a:latin typeface="+mj-lt"/>
                        </a:rPr>
                        <a:t>Módulo Plástico                Zy</a:t>
                      </a:r>
                      <a:endParaRPr lang="es-MX" sz="1200" b="1" i="1">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100">
                          <a:effectLst/>
                          <a:latin typeface="+mj-lt"/>
                        </a:rPr>
                        <a:t>127.9</a:t>
                      </a:r>
                      <a:endParaRPr lang="es-MX" sz="1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latin typeface="+mj-lt"/>
                        </a:rPr>
                        <a:t>cm</a:t>
                      </a:r>
                      <a:r>
                        <a:rPr lang="es-EC" sz="1100" baseline="30000">
                          <a:effectLst/>
                          <a:latin typeface="+mj-lt"/>
                        </a:rPr>
                        <a:t>3</a:t>
                      </a:r>
                      <a:endParaRPr lang="es-MX" sz="1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315568">
                <a:tc>
                  <a:txBody>
                    <a:bodyPr/>
                    <a:lstStyle/>
                    <a:p>
                      <a:pPr algn="just">
                        <a:lnSpc>
                          <a:spcPct val="150000"/>
                        </a:lnSpc>
                        <a:spcAft>
                          <a:spcPts val="0"/>
                        </a:spcAft>
                      </a:pPr>
                      <a:r>
                        <a:rPr lang="es-EC" sz="1100" b="1" i="1">
                          <a:effectLst/>
                          <a:latin typeface="+mj-lt"/>
                        </a:rPr>
                        <a:t>Radio de Giro                   rx</a:t>
                      </a:r>
                      <a:endParaRPr lang="es-MX" sz="1200" b="1" i="1">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100">
                          <a:effectLst/>
                          <a:latin typeface="+mj-lt"/>
                        </a:rPr>
                        <a:t>5.96</a:t>
                      </a:r>
                      <a:endParaRPr lang="es-MX" sz="1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a:effectLst/>
                          <a:latin typeface="+mj-lt"/>
                        </a:rPr>
                        <a:t>cm</a:t>
                      </a:r>
                      <a:endParaRPr lang="es-MX" sz="1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315568">
                <a:tc>
                  <a:txBody>
                    <a:bodyPr/>
                    <a:lstStyle/>
                    <a:p>
                      <a:pPr algn="just">
                        <a:lnSpc>
                          <a:spcPct val="150000"/>
                        </a:lnSpc>
                        <a:spcAft>
                          <a:spcPts val="0"/>
                        </a:spcAft>
                      </a:pPr>
                      <a:r>
                        <a:rPr lang="es-EC" sz="1100" b="1" i="1" dirty="0">
                          <a:effectLst/>
                          <a:latin typeface="+mj-lt"/>
                        </a:rPr>
                        <a:t>Radio de Giro                   </a:t>
                      </a:r>
                      <a:r>
                        <a:rPr lang="es-EC" sz="1100" b="1" i="1" dirty="0" err="1">
                          <a:effectLst/>
                          <a:latin typeface="+mj-lt"/>
                        </a:rPr>
                        <a:t>ry</a:t>
                      </a:r>
                      <a:endParaRPr lang="es-MX" sz="1200" b="1" i="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100">
                          <a:effectLst/>
                          <a:latin typeface="+mj-lt"/>
                        </a:rPr>
                        <a:t>5.96</a:t>
                      </a:r>
                      <a:endParaRPr lang="es-MX" sz="1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100" dirty="0">
                          <a:effectLst/>
                          <a:latin typeface="+mj-lt"/>
                        </a:rPr>
                        <a:t>cm</a:t>
                      </a:r>
                      <a:endParaRPr lang="es-MX" sz="1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bl>
          </a:graphicData>
        </a:graphic>
      </p:graphicFrame>
      <p:pic>
        <p:nvPicPr>
          <p:cNvPr id="102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672"/>
          <a:stretch/>
        </p:blipFill>
        <p:spPr bwMode="auto">
          <a:xfrm>
            <a:off x="0" y="1304365"/>
            <a:ext cx="5536602" cy="4605816"/>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47168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35509" y="2095601"/>
            <a:ext cx="6990064" cy="4113235"/>
          </a:xfrm>
          <a:prstGeom prst="rect">
            <a:avLst/>
          </a:prstGeom>
        </p:spPr>
      </p:pic>
      <mc:AlternateContent xmlns:mc="http://schemas.openxmlformats.org/markup-compatibility/2006" xmlns:a14="http://schemas.microsoft.com/office/drawing/2010/main">
        <mc:Choice Requires="a14">
          <p:sp>
            <p:nvSpPr>
              <p:cNvPr id="9" name="Rectángulo 8"/>
              <p:cNvSpPr/>
              <p:nvPr/>
            </p:nvSpPr>
            <p:spPr>
              <a:xfrm>
                <a:off x="1751827" y="854858"/>
                <a:ext cx="180305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MX" i="1" smtClean="0">
                              <a:latin typeface="Cambria Math" panose="02040503050406030204" pitchFamily="18" charset="0"/>
                            </a:rPr>
                          </m:ctrlPr>
                        </m:fPr>
                        <m:num>
                          <m:r>
                            <m:rPr>
                              <m:sty m:val="p"/>
                            </m:rPr>
                            <a:rPr lang="es-MX" b="0" i="0" smtClean="0">
                              <a:latin typeface="Cambria Math" panose="02040503050406030204" pitchFamily="18" charset="0"/>
                            </a:rPr>
                            <m:t>b</m:t>
                          </m:r>
                        </m:num>
                        <m:den>
                          <m:r>
                            <a:rPr lang="es-MX" b="0" i="1" smtClean="0">
                              <a:latin typeface="Cambria Math" panose="02040503050406030204" pitchFamily="18" charset="0"/>
                            </a:rPr>
                            <m:t>𝑡</m:t>
                          </m:r>
                        </m:den>
                      </m:f>
                      <m:r>
                        <a:rPr lang="es-MX" i="0">
                          <a:latin typeface="Cambria Math" panose="02040503050406030204" pitchFamily="18" charset="0"/>
                        </a:rPr>
                        <m:t>&lt;1.40×</m:t>
                      </m:r>
                      <m:rad>
                        <m:radPr>
                          <m:degHide m:val="on"/>
                          <m:ctrlPr>
                            <a:rPr lang="es-MX" i="1">
                              <a:latin typeface="Cambria Math" panose="02040503050406030204" pitchFamily="18" charset="0"/>
                            </a:rPr>
                          </m:ctrlPr>
                        </m:radPr>
                        <m:deg/>
                        <m:e>
                          <m:f>
                            <m:fPr>
                              <m:ctrlPr>
                                <a:rPr lang="es-MX" i="1">
                                  <a:latin typeface="Cambria Math" panose="02040503050406030204" pitchFamily="18" charset="0"/>
                                </a:rPr>
                              </m:ctrlPr>
                            </m:fPr>
                            <m:num>
                              <m:r>
                                <a:rPr lang="es-MX" i="1">
                                  <a:latin typeface="Cambria Math" panose="02040503050406030204" pitchFamily="18" charset="0"/>
                                </a:rPr>
                                <m:t>𝐸</m:t>
                              </m:r>
                            </m:num>
                            <m:den>
                              <m:r>
                                <a:rPr lang="es-MX" i="1">
                                  <a:latin typeface="Cambria Math" panose="02040503050406030204" pitchFamily="18" charset="0"/>
                                </a:rPr>
                                <m:t>𝑓𝑦</m:t>
                              </m:r>
                            </m:den>
                          </m:f>
                        </m:e>
                      </m:rad>
                    </m:oMath>
                  </m:oMathPara>
                </a14:m>
                <a:endParaRPr lang="es-MX" dirty="0"/>
              </a:p>
            </p:txBody>
          </p:sp>
        </mc:Choice>
        <mc:Fallback xmlns="">
          <p:sp>
            <p:nvSpPr>
              <p:cNvPr id="9" name="Rectángulo 8"/>
              <p:cNvSpPr>
                <a:spLocks noRot="1" noChangeAspect="1" noMove="1" noResize="1" noEditPoints="1" noAdjustHandles="1" noChangeArrowheads="1" noChangeShapeType="1" noTextEdit="1"/>
              </p:cNvSpPr>
              <p:nvPr/>
            </p:nvSpPr>
            <p:spPr>
              <a:xfrm>
                <a:off x="1751827" y="854858"/>
                <a:ext cx="1803058" cy="910699"/>
              </a:xfrm>
              <a:prstGeom prst="rect">
                <a:avLst/>
              </a:prstGeom>
              <a:blipFill rotWithShape="0">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820271" y="1662739"/>
                <a:ext cx="37419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a:latin typeface="Cambria Math" panose="02040503050406030204" pitchFamily="18" charset="0"/>
                        </a:rPr>
                        <m:t>37.5</m:t>
                      </m:r>
                      <m:r>
                        <a:rPr lang="es-MX" i="0">
                          <a:latin typeface="Cambria Math" panose="02040503050406030204" pitchFamily="18" charset="0"/>
                        </a:rPr>
                        <m:t>&lt;40.33→</m:t>
                      </m:r>
                      <m:r>
                        <a:rPr lang="es-MX" i="1">
                          <a:latin typeface="Cambria Math" panose="02040503050406030204" pitchFamily="18" charset="0"/>
                        </a:rPr>
                        <m:t>𝑠𝑒𝑐𝑐𝑖</m:t>
                      </m:r>
                      <m:r>
                        <a:rPr lang="es-MX" i="0">
                          <a:latin typeface="Cambria Math" panose="02040503050406030204" pitchFamily="18" charset="0"/>
                        </a:rPr>
                        <m:t>ó</m:t>
                      </m:r>
                      <m:r>
                        <a:rPr lang="es-MX" i="1">
                          <a:latin typeface="Cambria Math" panose="02040503050406030204" pitchFamily="18" charset="0"/>
                        </a:rPr>
                        <m:t>𝑛</m:t>
                      </m:r>
                      <m:r>
                        <a:rPr lang="es-MX" i="0">
                          <a:latin typeface="Cambria Math" panose="02040503050406030204" pitchFamily="18" charset="0"/>
                        </a:rPr>
                        <m:t> </m:t>
                      </m:r>
                      <m:r>
                        <a:rPr lang="es-MX" i="1">
                          <a:latin typeface="Cambria Math" panose="02040503050406030204" pitchFamily="18" charset="0"/>
                        </a:rPr>
                        <m:t>𝑛𝑜</m:t>
                      </m:r>
                      <m:r>
                        <a:rPr lang="es-MX" i="0">
                          <a:latin typeface="Cambria Math" panose="02040503050406030204" pitchFamily="18" charset="0"/>
                        </a:rPr>
                        <m:t> </m:t>
                      </m:r>
                      <m:r>
                        <a:rPr lang="es-MX" i="1">
                          <a:latin typeface="Cambria Math" panose="02040503050406030204" pitchFamily="18" charset="0"/>
                        </a:rPr>
                        <m:t>𝑒𝑠𝑏𝑒𝑙𝑡𝑎</m:t>
                      </m:r>
                    </m:oMath>
                  </m:oMathPara>
                </a14:m>
                <a:endParaRPr lang="es-MX" dirty="0"/>
              </a:p>
            </p:txBody>
          </p:sp>
        </mc:Choice>
        <mc:Fallback xmlns="">
          <p:sp>
            <p:nvSpPr>
              <p:cNvPr id="10" name="Rectángulo 9"/>
              <p:cNvSpPr>
                <a:spLocks noRot="1" noChangeAspect="1" noMove="1" noResize="1" noEditPoints="1" noAdjustHandles="1" noChangeArrowheads="1" noChangeShapeType="1" noTextEdit="1"/>
              </p:cNvSpPr>
              <p:nvPr/>
            </p:nvSpPr>
            <p:spPr>
              <a:xfrm>
                <a:off x="820271" y="1662739"/>
                <a:ext cx="3741985" cy="369332"/>
              </a:xfrm>
              <a:prstGeom prst="rect">
                <a:avLst/>
              </a:prstGeom>
              <a:blipFill rotWithShape="0">
                <a:blip r:embed="rId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5650105" y="2390741"/>
                <a:ext cx="14754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𝐿𝑝</m:t>
                      </m:r>
                      <m:r>
                        <a:rPr lang="es-MX" i="0">
                          <a:latin typeface="Cambria Math" panose="02040503050406030204" pitchFamily="18" charset="0"/>
                        </a:rPr>
                        <m:t>=9.53 </m:t>
                      </m:r>
                      <m:r>
                        <a:rPr lang="es-MX" i="1">
                          <a:latin typeface="Cambria Math" panose="02040503050406030204" pitchFamily="18" charset="0"/>
                        </a:rPr>
                        <m:t>𝑚</m:t>
                      </m:r>
                    </m:oMath>
                  </m:oMathPara>
                </a14:m>
                <a:endParaRPr lang="es-MX" dirty="0"/>
              </a:p>
            </p:txBody>
          </p:sp>
        </mc:Choice>
        <mc:Fallback xmlns="">
          <p:sp>
            <p:nvSpPr>
              <p:cNvPr id="12" name="Rectángulo 11"/>
              <p:cNvSpPr>
                <a:spLocks noRot="1" noChangeAspect="1" noMove="1" noResize="1" noEditPoints="1" noAdjustHandles="1" noChangeArrowheads="1" noChangeShapeType="1" noTextEdit="1"/>
              </p:cNvSpPr>
              <p:nvPr/>
            </p:nvSpPr>
            <p:spPr>
              <a:xfrm>
                <a:off x="5650105" y="2390741"/>
                <a:ext cx="1475468" cy="369332"/>
              </a:xfrm>
              <a:prstGeom prst="rect">
                <a:avLst/>
              </a:prstGeom>
              <a:blipFill rotWithShape="0">
                <a:blip r:embed="rId7"/>
                <a:stretch>
                  <a:fillRect b="-1147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5670168" y="2810486"/>
                <a:ext cx="17149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𝐿𝑟</m:t>
                      </m:r>
                      <m:r>
                        <a:rPr lang="es-MX" i="0">
                          <a:latin typeface="Cambria Math" panose="02040503050406030204" pitchFamily="18" charset="0"/>
                        </a:rPr>
                        <m:t>=242.13 </m:t>
                      </m:r>
                      <m:r>
                        <a:rPr lang="es-MX" i="1">
                          <a:latin typeface="Cambria Math" panose="02040503050406030204" pitchFamily="18" charset="0"/>
                        </a:rPr>
                        <m:t>𝑚</m:t>
                      </m:r>
                    </m:oMath>
                  </m:oMathPara>
                </a14:m>
                <a:endParaRPr lang="es-MX" dirty="0"/>
              </a:p>
            </p:txBody>
          </p:sp>
        </mc:Choice>
        <mc:Fallback xmlns="">
          <p:sp>
            <p:nvSpPr>
              <p:cNvPr id="13" name="Rectángulo 12"/>
              <p:cNvSpPr>
                <a:spLocks noRot="1" noChangeAspect="1" noMove="1" noResize="1" noEditPoints="1" noAdjustHandles="1" noChangeArrowheads="1" noChangeShapeType="1" noTextEdit="1"/>
              </p:cNvSpPr>
              <p:nvPr/>
            </p:nvSpPr>
            <p:spPr>
              <a:xfrm>
                <a:off x="5670168" y="2810486"/>
                <a:ext cx="1714957" cy="369332"/>
              </a:xfrm>
              <a:prstGeom prst="rect">
                <a:avLst/>
              </a:prstGeom>
              <a:blipFill rotWithShape="0">
                <a:blip r:embed="rId8"/>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4414008" y="3186338"/>
                <a:ext cx="4572000" cy="36933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𝑀𝑟</m:t>
                      </m:r>
                      <m:r>
                        <a:rPr lang="es-MX" i="0">
                          <a:latin typeface="Cambria Math" panose="02040503050406030204" pitchFamily="18" charset="0"/>
                        </a:rPr>
                        <m:t>=1</m:t>
                      </m:r>
                      <m:r>
                        <a:rPr lang="es-MX" b="0" i="0" smtClean="0">
                          <a:latin typeface="Cambria Math" panose="02040503050406030204" pitchFamily="18" charset="0"/>
                        </a:rPr>
                        <m:t>.</m:t>
                      </m:r>
                      <m:r>
                        <a:rPr lang="es-MX" i="0">
                          <a:latin typeface="Cambria Math" panose="02040503050406030204" pitchFamily="18" charset="0"/>
                        </a:rPr>
                        <m:t>76</m:t>
                      </m:r>
                      <m:r>
                        <a:rPr lang="es-MX" i="0" smtClean="0">
                          <a:latin typeface="Cambria Math" panose="02040503050406030204" pitchFamily="18" charset="0"/>
                        </a:rPr>
                        <m:t> </m:t>
                      </m:r>
                      <m:r>
                        <a:rPr lang="es-MX" b="0" i="1" smtClean="0">
                          <a:latin typeface="Cambria Math" panose="02040503050406030204" pitchFamily="18" charset="0"/>
                        </a:rPr>
                        <m:t>𝑇𝑛</m:t>
                      </m:r>
                      <m:r>
                        <a:rPr lang="es-MX" b="0" i="1" smtClean="0">
                          <a:latin typeface="Cambria Math" panose="02040503050406030204" pitchFamily="18" charset="0"/>
                        </a:rPr>
                        <m:t>−</m:t>
                      </m:r>
                      <m:r>
                        <a:rPr lang="es-MX" b="0" i="1" smtClean="0">
                          <a:latin typeface="Cambria Math" panose="02040503050406030204" pitchFamily="18" charset="0"/>
                        </a:rPr>
                        <m:t>𝑚</m:t>
                      </m:r>
                    </m:oMath>
                  </m:oMathPara>
                </a14:m>
                <a:endParaRPr lang="es-MX" dirty="0"/>
              </a:p>
            </p:txBody>
          </p:sp>
        </mc:Choice>
        <mc:Fallback xmlns="">
          <p:sp>
            <p:nvSpPr>
              <p:cNvPr id="14" name="Rectángulo 13"/>
              <p:cNvSpPr>
                <a:spLocks noRot="1" noChangeAspect="1" noMove="1" noResize="1" noEditPoints="1" noAdjustHandles="1" noChangeArrowheads="1" noChangeShapeType="1" noTextEdit="1"/>
              </p:cNvSpPr>
              <p:nvPr/>
            </p:nvSpPr>
            <p:spPr>
              <a:xfrm>
                <a:off x="4414008" y="3186338"/>
                <a:ext cx="4572000" cy="369332"/>
              </a:xfrm>
              <a:prstGeom prst="rect">
                <a:avLst/>
              </a:prstGeom>
              <a:blipFill rotWithShape="0">
                <a:blip r:embed="rId9"/>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5623947" y="3622049"/>
                <a:ext cx="20998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𝑀𝑝</m:t>
                      </m:r>
                      <m:r>
                        <a:rPr lang="es-MX" i="0">
                          <a:latin typeface="Cambria Math" panose="02040503050406030204" pitchFamily="18" charset="0"/>
                        </a:rPr>
                        <m:t>=2</m:t>
                      </m:r>
                      <m:r>
                        <a:rPr lang="es-MX" b="0" i="0" smtClean="0">
                          <a:latin typeface="Cambria Math" panose="02040503050406030204" pitchFamily="18" charset="0"/>
                        </a:rPr>
                        <m:t>.</m:t>
                      </m:r>
                      <m:r>
                        <a:rPr lang="es-MX" i="0">
                          <a:latin typeface="Cambria Math" panose="02040503050406030204" pitchFamily="18" charset="0"/>
                        </a:rPr>
                        <m:t>91 </m:t>
                      </m:r>
                      <m:r>
                        <a:rPr lang="es-MX" b="0" i="1" smtClean="0">
                          <a:latin typeface="Cambria Math" panose="02040503050406030204" pitchFamily="18" charset="0"/>
                        </a:rPr>
                        <m:t>𝑇𝑛</m:t>
                      </m:r>
                      <m:r>
                        <a:rPr lang="es-MX" b="0" i="1" smtClean="0">
                          <a:latin typeface="Cambria Math" panose="02040503050406030204" pitchFamily="18" charset="0"/>
                        </a:rPr>
                        <m:t>−</m:t>
                      </m:r>
                      <m:r>
                        <a:rPr lang="es-MX" b="0" i="1" smtClean="0">
                          <a:latin typeface="Cambria Math" panose="02040503050406030204" pitchFamily="18" charset="0"/>
                        </a:rPr>
                        <m:t>𝑚</m:t>
                      </m:r>
                    </m:oMath>
                  </m:oMathPara>
                </a14:m>
                <a:endParaRPr lang="es-MX" dirty="0"/>
              </a:p>
            </p:txBody>
          </p:sp>
        </mc:Choice>
        <mc:Fallback xmlns="">
          <p:sp>
            <p:nvSpPr>
              <p:cNvPr id="15" name="Rectángulo 14"/>
              <p:cNvSpPr>
                <a:spLocks noRot="1" noChangeAspect="1" noMove="1" noResize="1" noEditPoints="1" noAdjustHandles="1" noChangeArrowheads="1" noChangeShapeType="1" noTextEdit="1"/>
              </p:cNvSpPr>
              <p:nvPr/>
            </p:nvSpPr>
            <p:spPr>
              <a:xfrm>
                <a:off x="5623947" y="3622049"/>
                <a:ext cx="2099806" cy="369332"/>
              </a:xfrm>
              <a:prstGeom prst="rect">
                <a:avLst/>
              </a:prstGeom>
              <a:blipFill rotWithShape="0">
                <a:blip r:embed="rId10"/>
                <a:stretch>
                  <a:fillRect b="-11475"/>
                </a:stretch>
              </a:blipFill>
            </p:spPr>
            <p:txBody>
              <a:bodyPr/>
              <a:lstStyle/>
              <a:p>
                <a:r>
                  <a:rPr lang="es-MX">
                    <a:noFill/>
                  </a:rPr>
                  <a:t> </a:t>
                </a:r>
              </a:p>
            </p:txBody>
          </p:sp>
        </mc:Fallback>
      </mc:AlternateContent>
      <p:sp>
        <p:nvSpPr>
          <p:cNvPr id="17"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sp>
        <p:nvSpPr>
          <p:cNvPr id="5" name="Rectángulo 4"/>
          <p:cNvSpPr/>
          <p:nvPr/>
        </p:nvSpPr>
        <p:spPr>
          <a:xfrm>
            <a:off x="4387850" y="1516226"/>
            <a:ext cx="4572000" cy="498663"/>
          </a:xfrm>
          <a:prstGeom prst="rect">
            <a:avLst/>
          </a:prstGeom>
        </p:spPr>
        <p:txBody>
          <a:bodyPr>
            <a:spAutoFit/>
          </a:bodyPr>
          <a:lstStyle/>
          <a:p>
            <a:pPr algn="ctr">
              <a:lnSpc>
                <a:spcPct val="150000"/>
              </a:lnSpc>
              <a:spcAft>
                <a:spcPts val="0"/>
              </a:spcAft>
            </a:pPr>
            <a:r>
              <a:rPr lang="es-EC" sz="2000" i="1" dirty="0">
                <a:effectLst/>
                <a:latin typeface="Times New Roman" panose="02020603050405020304" pitchFamily="18" charset="0"/>
                <a:ea typeface="Times New Roman" panose="02020603050405020304" pitchFamily="18" charset="0"/>
                <a:cs typeface="Times New Roman" panose="02020603050405020304" pitchFamily="18" charset="0"/>
              </a:rPr>
              <a:t>El miembro es de alta ductilidad.</a:t>
            </a:r>
            <a:endParaRPr lang="es-MX"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ángulo 5"/>
              <p:cNvSpPr/>
              <p:nvPr/>
            </p:nvSpPr>
            <p:spPr>
              <a:xfrm>
                <a:off x="5215286" y="487416"/>
                <a:ext cx="3006849" cy="1319913"/>
              </a:xfrm>
              <a:prstGeom prst="rect">
                <a:avLst/>
              </a:prstGeom>
            </p:spPr>
            <p:txBody>
              <a:bodyPr wrap="non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s-MX" i="1">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Calibri" panose="020F0502020204030204" pitchFamily="34" charset="0"/>
                              <a:cs typeface="Times New Roman" panose="02020603050405020304" pitchFamily="18" charset="0"/>
                            </a:rPr>
                            <m:t>h</m:t>
                          </m:r>
                        </m:num>
                        <m:den>
                          <m:r>
                            <a:rPr lang="es-EC" i="1">
                              <a:latin typeface="Cambria Math" panose="02040503050406030204" pitchFamily="18" charset="0"/>
                              <a:ea typeface="Calibri" panose="020F0502020204030204" pitchFamily="34" charset="0"/>
                              <a:cs typeface="Times New Roman" panose="02020603050405020304" pitchFamily="18" charset="0"/>
                            </a:rPr>
                            <m:t>𝑡</m:t>
                          </m:r>
                        </m:den>
                      </m:f>
                      <m:r>
                        <a:rPr lang="es-EC" i="1">
                          <a:latin typeface="Cambria Math" panose="02040503050406030204" pitchFamily="18" charset="0"/>
                          <a:ea typeface="Calibri" panose="020F0502020204030204" pitchFamily="34" charset="0"/>
                          <a:cs typeface="Times New Roman" panose="02020603050405020304" pitchFamily="18" charset="0"/>
                        </a:rPr>
                        <m:t>&lt;0.6</m:t>
                      </m:r>
                      <m:rad>
                        <m:radPr>
                          <m:degHide m:val="on"/>
                          <m:ctrlPr>
                            <a:rPr lang="es-MX" i="1">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s-MX" i="1">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Calibri" panose="020F0502020204030204" pitchFamily="34" charset="0"/>
                                  <a:cs typeface="Times New Roman" panose="02020603050405020304" pitchFamily="18" charset="0"/>
                                </a:rPr>
                                <m:t>2.1×</m:t>
                              </m:r>
                              <m:sSup>
                                <m:sSupPr>
                                  <m:ctrlPr>
                                    <a:rPr lang="es-MX" i="1">
                                      <a:latin typeface="Cambria Math" panose="02040503050406030204" pitchFamily="18" charset="0"/>
                                      <a:ea typeface="Calibri" panose="020F0502020204030204" pitchFamily="34" charset="0"/>
                                      <a:cs typeface="Times New Roman" panose="02020603050405020304" pitchFamily="18" charset="0"/>
                                    </a:rPr>
                                  </m:ctrlPr>
                                </m:sSupPr>
                                <m:e>
                                  <m:r>
                                    <a:rPr lang="es-EC" i="1">
                                      <a:latin typeface="Cambria Math" panose="02040503050406030204" pitchFamily="18" charset="0"/>
                                      <a:ea typeface="Calibri" panose="020F0502020204030204" pitchFamily="34" charset="0"/>
                                      <a:cs typeface="Times New Roman" panose="02020603050405020304" pitchFamily="18" charset="0"/>
                                    </a:rPr>
                                    <m:t>10</m:t>
                                  </m:r>
                                </m:e>
                                <m:sup>
                                  <m:r>
                                    <a:rPr lang="es-EC" i="1">
                                      <a:latin typeface="Cambria Math" panose="02040503050406030204" pitchFamily="18" charset="0"/>
                                      <a:ea typeface="Calibri" panose="020F0502020204030204" pitchFamily="34" charset="0"/>
                                      <a:cs typeface="Times New Roman" panose="02020603050405020304" pitchFamily="18" charset="0"/>
                                    </a:rPr>
                                    <m:t>6</m:t>
                                  </m:r>
                                </m:sup>
                              </m:sSup>
                            </m:num>
                            <m:den>
                              <m:r>
                                <a:rPr lang="es-EC" i="1">
                                  <a:latin typeface="Cambria Math" panose="02040503050406030204" pitchFamily="18" charset="0"/>
                                  <a:ea typeface="Calibri" panose="020F0502020204030204" pitchFamily="34" charset="0"/>
                                  <a:cs typeface="Times New Roman" panose="02020603050405020304" pitchFamily="18" charset="0"/>
                                </a:rPr>
                                <m:t>2530</m:t>
                              </m:r>
                            </m:den>
                          </m:f>
                        </m:e>
                      </m:rad>
                      <m:r>
                        <a:rPr lang="es-EC" i="1">
                          <a:latin typeface="Cambria Math" panose="02040503050406030204" pitchFamily="18" charset="0"/>
                          <a:ea typeface="Calibri" panose="020F0502020204030204" pitchFamily="34" charset="0"/>
                          <a:cs typeface="Times New Roman" panose="02020603050405020304" pitchFamily="18" charset="0"/>
                        </a:rPr>
                        <m:t>=17.29</m:t>
                      </m:r>
                      <m:r>
                        <a:rPr lang="es-EC" i="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s-MX"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5215286" y="487416"/>
                <a:ext cx="3006849" cy="1319913"/>
              </a:xfrm>
              <a:prstGeom prst="rect">
                <a:avLst/>
              </a:prstGeom>
              <a:blipFill rotWithShape="0">
                <a:blip r:embed="rId11"/>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1566746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pic>
        <p:nvPicPr>
          <p:cNvPr id="11" name="Imagen 10"/>
          <p:cNvPicPr/>
          <p:nvPr/>
        </p:nvPicPr>
        <p:blipFill rotWithShape="1">
          <a:blip r:embed="rId3"/>
          <a:srcRect t="2265" b="2021"/>
          <a:stretch/>
        </p:blipFill>
        <p:spPr>
          <a:xfrm>
            <a:off x="204006" y="1015715"/>
            <a:ext cx="4677275" cy="4740681"/>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5457763" y="1015715"/>
                <a:ext cx="28718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a:latin typeface="Cambria Math" panose="02040503050406030204" pitchFamily="18" charset="0"/>
                        </a:rPr>
                        <m:t> </m:t>
                      </m:r>
                      <m:r>
                        <a:rPr lang="es-MX" i="1">
                          <a:latin typeface="Cambria Math" panose="02040503050406030204" pitchFamily="18" charset="0"/>
                        </a:rPr>
                        <m:t>𝑀𝑢𝑥</m:t>
                      </m:r>
                      <m:r>
                        <a:rPr lang="es-MX" i="0">
                          <a:latin typeface="Cambria Math" panose="02040503050406030204" pitchFamily="18" charset="0"/>
                        </a:rPr>
                        <m:t>=</m:t>
                      </m:r>
                      <m:r>
                        <a:rPr lang="es-MX" i="1">
                          <a:latin typeface="Cambria Math" panose="02040503050406030204" pitchFamily="18" charset="0"/>
                        </a:rPr>
                        <m:t>𝛿</m:t>
                      </m:r>
                      <m:r>
                        <a:rPr lang="es-MX" i="0">
                          <a:latin typeface="Cambria Math" panose="02040503050406030204" pitchFamily="18" charset="0"/>
                        </a:rPr>
                        <m:t>1×</m:t>
                      </m:r>
                      <m:r>
                        <a:rPr lang="es-MX" i="1">
                          <a:latin typeface="Cambria Math" panose="02040503050406030204" pitchFamily="18" charset="0"/>
                        </a:rPr>
                        <m:t>𝑏</m:t>
                      </m:r>
                      <m:r>
                        <a:rPr lang="es-MX" i="0">
                          <a:latin typeface="Cambria Math" panose="02040503050406030204" pitchFamily="18" charset="0"/>
                        </a:rPr>
                        <m:t>1+</m:t>
                      </m:r>
                      <m:r>
                        <a:rPr lang="es-MX" i="1">
                          <a:latin typeface="Cambria Math" panose="02040503050406030204" pitchFamily="18" charset="0"/>
                        </a:rPr>
                        <m:t>𝛿</m:t>
                      </m:r>
                      <m:r>
                        <a:rPr lang="es-MX" i="0">
                          <a:latin typeface="Cambria Math" panose="02040503050406030204" pitchFamily="18" charset="0"/>
                        </a:rPr>
                        <m:t>2×</m:t>
                      </m:r>
                      <m:r>
                        <a:rPr lang="es-MX" i="1">
                          <a:latin typeface="Cambria Math" panose="02040503050406030204" pitchFamily="18" charset="0"/>
                        </a:rPr>
                        <m:t>𝑏</m:t>
                      </m:r>
                      <m:r>
                        <a:rPr lang="es-MX" i="0">
                          <a:latin typeface="Cambria Math" panose="02040503050406030204" pitchFamily="18" charset="0"/>
                        </a:rPr>
                        <m:t>2</m:t>
                      </m:r>
                    </m:oMath>
                  </m:oMathPara>
                </a14:m>
                <a:endParaRPr lang="es-MX" dirty="0"/>
              </a:p>
            </p:txBody>
          </p:sp>
        </mc:Choice>
        <mc:Fallback xmlns="">
          <p:sp>
            <p:nvSpPr>
              <p:cNvPr id="7" name="Rectángulo 6"/>
              <p:cNvSpPr>
                <a:spLocks noRot="1" noChangeAspect="1" noMove="1" noResize="1" noEditPoints="1" noAdjustHandles="1" noChangeArrowheads="1" noChangeShapeType="1" noTextEdit="1"/>
              </p:cNvSpPr>
              <p:nvPr/>
            </p:nvSpPr>
            <p:spPr>
              <a:xfrm>
                <a:off x="5457763" y="1015715"/>
                <a:ext cx="2871876" cy="369332"/>
              </a:xfrm>
              <a:prstGeom prst="rect">
                <a:avLst/>
              </a:prstGeom>
              <a:blipFill rotWithShape="0">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5197740" y="1546806"/>
                <a:ext cx="1476110" cy="8343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𝛿</m:t>
                      </m:r>
                      <m:r>
                        <a:rPr lang="es-MX" i="0">
                          <a:latin typeface="Cambria Math" panose="02040503050406030204" pitchFamily="18" charset="0"/>
                        </a:rPr>
                        <m:t>1=</m:t>
                      </m:r>
                      <m:f>
                        <m:fPr>
                          <m:ctrlPr>
                            <a:rPr lang="es-MX" i="1">
                              <a:latin typeface="Cambria Math" panose="02040503050406030204" pitchFamily="18" charset="0"/>
                            </a:rPr>
                          </m:ctrlPr>
                        </m:fPr>
                        <m:num>
                          <m:r>
                            <a:rPr lang="es-MX" i="1">
                              <a:latin typeface="Cambria Math" panose="02040503050406030204" pitchFamily="18" charset="0"/>
                            </a:rPr>
                            <m:t>𝐶𝑚𝑥</m:t>
                          </m:r>
                        </m:num>
                        <m:den>
                          <m:r>
                            <a:rPr lang="es-MX" i="0">
                              <a:latin typeface="Cambria Math" panose="02040503050406030204" pitchFamily="18" charset="0"/>
                            </a:rPr>
                            <m:t>1−</m:t>
                          </m:r>
                          <m:f>
                            <m:fPr>
                              <m:ctrlPr>
                                <a:rPr lang="es-MX" i="1">
                                  <a:latin typeface="Cambria Math" panose="02040503050406030204" pitchFamily="18" charset="0"/>
                                </a:rPr>
                              </m:ctrlPr>
                            </m:fPr>
                            <m:num>
                              <m:r>
                                <a:rPr lang="es-MX" i="1">
                                  <a:latin typeface="Cambria Math" panose="02040503050406030204" pitchFamily="18" charset="0"/>
                                </a:rPr>
                                <m:t>𝑃𝑢</m:t>
                              </m:r>
                            </m:num>
                            <m:den>
                              <m:r>
                                <a:rPr lang="es-MX" i="1">
                                  <a:latin typeface="Cambria Math" panose="02040503050406030204" pitchFamily="18" charset="0"/>
                                </a:rPr>
                                <m:t>𝑃𝑒</m:t>
                              </m:r>
                            </m:den>
                          </m:f>
                        </m:den>
                      </m:f>
                    </m:oMath>
                  </m:oMathPara>
                </a14:m>
                <a:endParaRPr lang="es-MX" dirty="0"/>
              </a:p>
            </p:txBody>
          </p:sp>
        </mc:Choice>
        <mc:Fallback xmlns="">
          <p:sp>
            <p:nvSpPr>
              <p:cNvPr id="8" name="Rectángulo 7"/>
              <p:cNvSpPr>
                <a:spLocks noRot="1" noChangeAspect="1" noMove="1" noResize="1" noEditPoints="1" noAdjustHandles="1" noChangeArrowheads="1" noChangeShapeType="1" noTextEdit="1"/>
              </p:cNvSpPr>
              <p:nvPr/>
            </p:nvSpPr>
            <p:spPr>
              <a:xfrm>
                <a:off x="5197740" y="1546806"/>
                <a:ext cx="1476110" cy="834396"/>
              </a:xfrm>
              <a:prstGeom prst="rect">
                <a:avLst/>
              </a:prstGeom>
              <a:blipFill rotWithShape="0">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6805342" y="1546806"/>
                <a:ext cx="2036520"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𝑃𝑒</m:t>
                      </m:r>
                      <m:r>
                        <a:rPr lang="es-MX" i="0">
                          <a:latin typeface="Cambria Math" panose="02040503050406030204" pitchFamily="18" charset="0"/>
                        </a:rPr>
                        <m:t>=</m:t>
                      </m:r>
                      <m:f>
                        <m:fPr>
                          <m:ctrlPr>
                            <a:rPr lang="es-MX" i="1">
                              <a:latin typeface="Cambria Math" panose="02040503050406030204" pitchFamily="18" charset="0"/>
                            </a:rPr>
                          </m:ctrlPr>
                        </m:fPr>
                        <m:num>
                          <m:sSup>
                            <m:sSupPr>
                              <m:ctrlPr>
                                <a:rPr lang="es-MX" i="1">
                                  <a:latin typeface="Cambria Math" panose="02040503050406030204" pitchFamily="18" charset="0"/>
                                </a:rPr>
                              </m:ctrlPr>
                            </m:sSupPr>
                            <m:e>
                              <m:r>
                                <a:rPr lang="es-MX" i="1">
                                  <a:latin typeface="Cambria Math" panose="02040503050406030204" pitchFamily="18" charset="0"/>
                                </a:rPr>
                                <m:t>𝜋</m:t>
                              </m:r>
                            </m:e>
                            <m:sup>
                              <m:r>
                                <a:rPr lang="es-MX" i="0">
                                  <a:latin typeface="Cambria Math" panose="02040503050406030204" pitchFamily="18" charset="0"/>
                                </a:rPr>
                                <m:t>2</m:t>
                              </m:r>
                            </m:sup>
                          </m:sSup>
                          <m:r>
                            <a:rPr lang="es-MX" i="0">
                              <a:latin typeface="Cambria Math" panose="02040503050406030204" pitchFamily="18" charset="0"/>
                            </a:rPr>
                            <m:t>×</m:t>
                          </m:r>
                          <m:r>
                            <a:rPr lang="es-MX" i="1">
                              <a:latin typeface="Cambria Math" panose="02040503050406030204" pitchFamily="18" charset="0"/>
                            </a:rPr>
                            <m:t>𝐸</m:t>
                          </m:r>
                        </m:num>
                        <m:den>
                          <m:sSup>
                            <m:sSupPr>
                              <m:ctrlPr>
                                <a:rPr lang="es-MX" i="1">
                                  <a:latin typeface="Cambria Math" panose="02040503050406030204" pitchFamily="18" charset="0"/>
                                </a:rPr>
                              </m:ctrlPr>
                            </m:sSupPr>
                            <m:e>
                              <m:r>
                                <a:rPr lang="es-MX" i="1">
                                  <a:latin typeface="Cambria Math" panose="02040503050406030204" pitchFamily="18" charset="0"/>
                                </a:rPr>
                                <m:t>𝑒𝑥</m:t>
                              </m:r>
                            </m:e>
                            <m:sup>
                              <m:r>
                                <a:rPr lang="es-MX" i="0">
                                  <a:latin typeface="Cambria Math" panose="02040503050406030204" pitchFamily="18" charset="0"/>
                                </a:rPr>
                                <m:t>2</m:t>
                              </m:r>
                            </m:sup>
                          </m:sSup>
                        </m:den>
                      </m:f>
                      <m:r>
                        <a:rPr lang="es-MX" i="0">
                          <a:latin typeface="Cambria Math" panose="02040503050406030204" pitchFamily="18" charset="0"/>
                        </a:rPr>
                        <m:t>×</m:t>
                      </m:r>
                      <m:r>
                        <a:rPr lang="es-MX" i="1">
                          <a:latin typeface="Cambria Math" panose="02040503050406030204" pitchFamily="18" charset="0"/>
                        </a:rPr>
                        <m:t>𝐴𝑔</m:t>
                      </m:r>
                    </m:oMath>
                  </m:oMathPara>
                </a14:m>
                <a:endParaRPr lang="es-MX" dirty="0"/>
              </a:p>
            </p:txBody>
          </p:sp>
        </mc:Choice>
        <mc:Fallback xmlns="">
          <p:sp>
            <p:nvSpPr>
              <p:cNvPr id="15" name="Rectángulo 14"/>
              <p:cNvSpPr>
                <a:spLocks noRot="1" noChangeAspect="1" noMove="1" noResize="1" noEditPoints="1" noAdjustHandles="1" noChangeArrowheads="1" noChangeShapeType="1" noTextEdit="1"/>
              </p:cNvSpPr>
              <p:nvPr/>
            </p:nvSpPr>
            <p:spPr>
              <a:xfrm>
                <a:off x="6805342" y="1546806"/>
                <a:ext cx="2036520" cy="648126"/>
              </a:xfrm>
              <a:prstGeom prst="rect">
                <a:avLst/>
              </a:prstGeom>
              <a:blipFill rotWithShape="0">
                <a:blip r:embed="rId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5197740" y="2537663"/>
                <a:ext cx="1678152" cy="908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𝛿</m:t>
                      </m:r>
                      <m:r>
                        <a:rPr lang="es-MX" i="0">
                          <a:latin typeface="Cambria Math" panose="02040503050406030204" pitchFamily="18" charset="0"/>
                        </a:rPr>
                        <m:t>2=</m:t>
                      </m:r>
                      <m:f>
                        <m:fPr>
                          <m:ctrlPr>
                            <a:rPr lang="es-MX" i="1">
                              <a:latin typeface="Cambria Math" panose="02040503050406030204" pitchFamily="18" charset="0"/>
                            </a:rPr>
                          </m:ctrlPr>
                        </m:fPr>
                        <m:num>
                          <m:r>
                            <a:rPr lang="es-MX" i="1">
                              <a:latin typeface="Cambria Math" panose="02040503050406030204" pitchFamily="18" charset="0"/>
                            </a:rPr>
                            <m:t>𝐶𝑚𝑥</m:t>
                          </m:r>
                        </m:num>
                        <m:den>
                          <m:r>
                            <a:rPr lang="es-MX" i="0">
                              <a:latin typeface="Cambria Math" panose="02040503050406030204" pitchFamily="18" charset="0"/>
                            </a:rPr>
                            <m:t>1−</m:t>
                          </m:r>
                          <m:f>
                            <m:fPr>
                              <m:ctrlPr>
                                <a:rPr lang="es-MX" i="1">
                                  <a:latin typeface="Cambria Math" panose="02040503050406030204" pitchFamily="18" charset="0"/>
                                </a:rPr>
                              </m:ctrlPr>
                            </m:fPr>
                            <m:num>
                              <m:nary>
                                <m:naryPr>
                                  <m:chr m:val="∑"/>
                                  <m:subHide m:val="on"/>
                                  <m:supHide m:val="on"/>
                                  <m:ctrlPr>
                                    <a:rPr lang="es-MX" i="1">
                                      <a:latin typeface="Cambria Math" panose="02040503050406030204" pitchFamily="18" charset="0"/>
                                    </a:rPr>
                                  </m:ctrlPr>
                                </m:naryPr>
                                <m:sub/>
                                <m:sup/>
                                <m:e>
                                  <m:r>
                                    <a:rPr lang="es-MX" i="1">
                                      <a:latin typeface="Cambria Math" panose="02040503050406030204" pitchFamily="18" charset="0"/>
                                    </a:rPr>
                                    <m:t>𝑃𝑢</m:t>
                                  </m:r>
                                </m:e>
                              </m:nary>
                            </m:num>
                            <m:den>
                              <m:nary>
                                <m:naryPr>
                                  <m:chr m:val="∑"/>
                                  <m:subHide m:val="on"/>
                                  <m:supHide m:val="on"/>
                                  <m:ctrlPr>
                                    <a:rPr lang="es-MX" i="1">
                                      <a:latin typeface="Cambria Math" panose="02040503050406030204" pitchFamily="18" charset="0"/>
                                    </a:rPr>
                                  </m:ctrlPr>
                                </m:naryPr>
                                <m:sub/>
                                <m:sup/>
                                <m:e>
                                  <m:r>
                                    <a:rPr lang="es-MX" i="1">
                                      <a:latin typeface="Cambria Math" panose="02040503050406030204" pitchFamily="18" charset="0"/>
                                    </a:rPr>
                                    <m:t>𝑃𝑒</m:t>
                                  </m:r>
                                </m:e>
                              </m:nary>
                            </m:den>
                          </m:f>
                        </m:den>
                      </m:f>
                    </m:oMath>
                  </m:oMathPara>
                </a14:m>
                <a:endParaRPr lang="es-MX" dirty="0"/>
              </a:p>
            </p:txBody>
          </p:sp>
        </mc:Choice>
        <mc:Fallback xmlns="">
          <p:sp>
            <p:nvSpPr>
              <p:cNvPr id="16" name="Rectángulo 15"/>
              <p:cNvSpPr>
                <a:spLocks noRot="1" noChangeAspect="1" noMove="1" noResize="1" noEditPoints="1" noAdjustHandles="1" noChangeArrowheads="1" noChangeShapeType="1" noTextEdit="1"/>
              </p:cNvSpPr>
              <p:nvPr/>
            </p:nvSpPr>
            <p:spPr>
              <a:xfrm>
                <a:off x="5197740" y="2537663"/>
                <a:ext cx="1678152" cy="908326"/>
              </a:xfrm>
              <a:prstGeom prst="rect">
                <a:avLst/>
              </a:prstGeom>
              <a:blipFill rotWithShape="0">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5197740" y="3604054"/>
                <a:ext cx="210025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𝑀𝑢𝑥</m:t>
                      </m:r>
                      <m:r>
                        <a:rPr lang="es-MX" i="0">
                          <a:latin typeface="Cambria Math" panose="02040503050406030204" pitchFamily="18" charset="0"/>
                        </a:rPr>
                        <m:t>=1.20 </m:t>
                      </m:r>
                      <m:r>
                        <a:rPr lang="es-MX" i="1">
                          <a:latin typeface="Cambria Math" panose="02040503050406030204" pitchFamily="18" charset="0"/>
                        </a:rPr>
                        <m:t>𝑇</m:t>
                      </m:r>
                      <m:r>
                        <a:rPr lang="es-MX" i="0">
                          <a:latin typeface="Cambria Math" panose="02040503050406030204" pitchFamily="18" charset="0"/>
                        </a:rPr>
                        <m:t>−</m:t>
                      </m:r>
                      <m:r>
                        <a:rPr lang="es-MX" i="1">
                          <a:latin typeface="Cambria Math" panose="02040503050406030204" pitchFamily="18" charset="0"/>
                        </a:rPr>
                        <m:t>𝑚</m:t>
                      </m:r>
                    </m:oMath>
                  </m:oMathPara>
                </a14:m>
                <a:endParaRPr lang="es-MX" dirty="0"/>
              </a:p>
            </p:txBody>
          </p:sp>
        </mc:Choice>
        <mc:Fallback xmlns="">
          <p:sp>
            <p:nvSpPr>
              <p:cNvPr id="17" name="Rectángulo 16"/>
              <p:cNvSpPr>
                <a:spLocks noRot="1" noChangeAspect="1" noMove="1" noResize="1" noEditPoints="1" noAdjustHandles="1" noChangeArrowheads="1" noChangeShapeType="1" noTextEdit="1"/>
              </p:cNvSpPr>
              <p:nvPr/>
            </p:nvSpPr>
            <p:spPr>
              <a:xfrm>
                <a:off x="5197740" y="3604054"/>
                <a:ext cx="2100254" cy="369332"/>
              </a:xfrm>
              <a:prstGeom prst="rect">
                <a:avLst/>
              </a:prstGeom>
              <a:blipFill rotWithShape="0">
                <a:blip r:embed="rId8"/>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5194341" y="3946785"/>
                <a:ext cx="21036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𝑀𝑢𝑦</m:t>
                      </m:r>
                      <m:r>
                        <a:rPr lang="es-MX" i="0">
                          <a:latin typeface="Cambria Math" panose="02040503050406030204" pitchFamily="18" charset="0"/>
                        </a:rPr>
                        <m:t>=1.59 </m:t>
                      </m:r>
                      <m:r>
                        <a:rPr lang="es-MX" i="1">
                          <a:latin typeface="Cambria Math" panose="02040503050406030204" pitchFamily="18" charset="0"/>
                        </a:rPr>
                        <m:t>𝑇</m:t>
                      </m:r>
                      <m:r>
                        <a:rPr lang="es-MX" i="0">
                          <a:latin typeface="Cambria Math" panose="02040503050406030204" pitchFamily="18" charset="0"/>
                        </a:rPr>
                        <m:t>−</m:t>
                      </m:r>
                      <m:r>
                        <a:rPr lang="es-MX" i="1">
                          <a:latin typeface="Cambria Math" panose="02040503050406030204" pitchFamily="18" charset="0"/>
                        </a:rPr>
                        <m:t>𝑚</m:t>
                      </m:r>
                    </m:oMath>
                  </m:oMathPara>
                </a14:m>
                <a:endParaRPr lang="es-MX" dirty="0"/>
              </a:p>
            </p:txBody>
          </p:sp>
        </mc:Choice>
        <mc:Fallback xmlns="">
          <p:sp>
            <p:nvSpPr>
              <p:cNvPr id="18" name="Rectángulo 17"/>
              <p:cNvSpPr>
                <a:spLocks noRot="1" noChangeAspect="1" noMove="1" noResize="1" noEditPoints="1" noAdjustHandles="1" noChangeArrowheads="1" noChangeShapeType="1" noTextEdit="1"/>
              </p:cNvSpPr>
              <p:nvPr/>
            </p:nvSpPr>
            <p:spPr>
              <a:xfrm>
                <a:off x="5194341" y="3946785"/>
                <a:ext cx="2103653" cy="369332"/>
              </a:xfrm>
              <a:prstGeom prst="rect">
                <a:avLst/>
              </a:prstGeom>
              <a:blipFill rotWithShape="0">
                <a:blip r:embed="rId9"/>
                <a:stretch>
                  <a:fillRect b="-1147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5175442" y="4413939"/>
                <a:ext cx="352987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mtClean="0">
                          <a:latin typeface="Cambria Math" panose="02040503050406030204" pitchFamily="18" charset="0"/>
                        </a:rPr>
                        <m:t>∅</m:t>
                      </m:r>
                      <m:r>
                        <a:rPr lang="es-MX" i="1">
                          <a:latin typeface="Cambria Math" panose="02040503050406030204" pitchFamily="18" charset="0"/>
                        </a:rPr>
                        <m:t>𝑀𝑛𝑥</m:t>
                      </m:r>
                      <m:r>
                        <a:rPr lang="es-MX" i="0">
                          <a:latin typeface="Cambria Math" panose="02040503050406030204" pitchFamily="18" charset="0"/>
                        </a:rPr>
                        <m:t>=∅</m:t>
                      </m:r>
                      <m:r>
                        <a:rPr lang="es-MX" i="1">
                          <a:latin typeface="Cambria Math" panose="02040503050406030204" pitchFamily="18" charset="0"/>
                        </a:rPr>
                        <m:t>𝑀𝑛𝑦</m:t>
                      </m:r>
                      <m:r>
                        <a:rPr lang="es-MX" i="0">
                          <a:latin typeface="Cambria Math" panose="02040503050406030204" pitchFamily="18" charset="0"/>
                        </a:rPr>
                        <m:t>=2.91 </m:t>
                      </m:r>
                      <m:r>
                        <a:rPr lang="es-MX" i="1">
                          <a:latin typeface="Cambria Math" panose="02040503050406030204" pitchFamily="18" charset="0"/>
                        </a:rPr>
                        <m:t>𝑇</m:t>
                      </m:r>
                      <m:r>
                        <a:rPr lang="es-MX" i="0">
                          <a:latin typeface="Cambria Math" panose="02040503050406030204" pitchFamily="18" charset="0"/>
                        </a:rPr>
                        <m:t>−</m:t>
                      </m:r>
                      <m:r>
                        <a:rPr lang="es-MX" i="1">
                          <a:latin typeface="Cambria Math" panose="02040503050406030204" pitchFamily="18" charset="0"/>
                        </a:rPr>
                        <m:t>𝑚</m:t>
                      </m:r>
                      <m:r>
                        <a:rPr lang="es-MX" b="0" i="1" smtClean="0">
                          <a:latin typeface="Cambria Math" panose="02040503050406030204" pitchFamily="18" charset="0"/>
                        </a:rPr>
                        <m:t> </m:t>
                      </m:r>
                      <m:r>
                        <a:rPr lang="es-MX" b="1" i="1" smtClean="0">
                          <a:latin typeface="Cambria Math" panose="02040503050406030204" pitchFamily="18" charset="0"/>
                        </a:rPr>
                        <m:t>𝑶𝑲</m:t>
                      </m:r>
                    </m:oMath>
                  </m:oMathPara>
                </a14:m>
                <a:endParaRPr lang="es-MX" b="1" dirty="0"/>
              </a:p>
            </p:txBody>
          </p:sp>
        </mc:Choice>
        <mc:Fallback xmlns="">
          <p:sp>
            <p:nvSpPr>
              <p:cNvPr id="20" name="Rectángulo 19"/>
              <p:cNvSpPr>
                <a:spLocks noRot="1" noChangeAspect="1" noMove="1" noResize="1" noEditPoints="1" noAdjustHandles="1" noChangeArrowheads="1" noChangeShapeType="1" noTextEdit="1"/>
              </p:cNvSpPr>
              <p:nvPr/>
            </p:nvSpPr>
            <p:spPr>
              <a:xfrm>
                <a:off x="5175442" y="4413939"/>
                <a:ext cx="3529877" cy="369332"/>
              </a:xfrm>
              <a:prstGeom prst="rect">
                <a:avLst/>
              </a:prstGeom>
              <a:blipFill rotWithShape="0">
                <a:blip r:embed="rId10"/>
                <a:stretch>
                  <a:fillRect b="-11475"/>
                </a:stretch>
              </a:blipFill>
            </p:spPr>
            <p:txBody>
              <a:bodyPr/>
              <a:lstStyle/>
              <a:p>
                <a:r>
                  <a:rPr lang="es-MX">
                    <a:noFill/>
                  </a:rPr>
                  <a:t> </a:t>
                </a:r>
              </a:p>
            </p:txBody>
          </p:sp>
        </mc:Fallback>
      </mc:AlternateContent>
    </p:spTree>
    <p:extLst>
      <p:ext uri="{BB962C8B-B14F-4D97-AF65-F5344CB8AC3E}">
        <p14:creationId xmlns:p14="http://schemas.microsoft.com/office/powerpoint/2010/main" val="3992415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pic>
        <p:nvPicPr>
          <p:cNvPr id="5" name="Imagen 4"/>
          <p:cNvPicPr/>
          <p:nvPr/>
        </p:nvPicPr>
        <p:blipFill>
          <a:blip r:embed="rId3"/>
          <a:stretch>
            <a:fillRect/>
          </a:stretch>
        </p:blipFill>
        <p:spPr>
          <a:xfrm>
            <a:off x="161365" y="689287"/>
            <a:ext cx="4034117" cy="3538411"/>
          </a:xfrm>
          <a:prstGeom prst="rect">
            <a:avLst/>
          </a:prstGeom>
        </p:spPr>
      </p:pic>
      <mc:AlternateContent xmlns:mc="http://schemas.openxmlformats.org/markup-compatibility/2006" xmlns:a14="http://schemas.microsoft.com/office/drawing/2010/main">
        <mc:Choice Requires="a14">
          <p:sp>
            <p:nvSpPr>
              <p:cNvPr id="3" name="Rectángulo 2"/>
              <p:cNvSpPr/>
              <p:nvPr/>
            </p:nvSpPr>
            <p:spPr>
              <a:xfrm>
                <a:off x="376914" y="4303215"/>
                <a:ext cx="131927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𝑃𝑢</m:t>
                      </m:r>
                      <m:r>
                        <a:rPr lang="es-MX" i="0">
                          <a:latin typeface="Cambria Math" panose="02040503050406030204" pitchFamily="18" charset="0"/>
                        </a:rPr>
                        <m:t>=8.0 </m:t>
                      </m:r>
                      <m:r>
                        <a:rPr lang="es-MX" i="1">
                          <a:latin typeface="Cambria Math" panose="02040503050406030204" pitchFamily="18" charset="0"/>
                        </a:rPr>
                        <m:t>𝑇</m:t>
                      </m:r>
                    </m:oMath>
                  </m:oMathPara>
                </a14:m>
                <a:endParaRPr lang="es-MX" dirty="0"/>
              </a:p>
            </p:txBody>
          </p:sp>
        </mc:Choice>
        <mc:Fallback xmlns="">
          <p:sp>
            <p:nvSpPr>
              <p:cNvPr id="3" name="Rectángulo 2"/>
              <p:cNvSpPr>
                <a:spLocks noRot="1" noChangeAspect="1" noMove="1" noResize="1" noEditPoints="1" noAdjustHandles="1" noChangeArrowheads="1" noChangeShapeType="1" noTextEdit="1"/>
              </p:cNvSpPr>
              <p:nvPr/>
            </p:nvSpPr>
            <p:spPr>
              <a:xfrm>
                <a:off x="376914" y="4303215"/>
                <a:ext cx="1319271" cy="369332"/>
              </a:xfrm>
              <a:prstGeom prst="rect">
                <a:avLst/>
              </a:prstGeom>
              <a:blipFill rotWithShape="0">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1907123502"/>
                  </p:ext>
                </p:extLst>
              </p:nvPr>
            </p:nvGraphicFramePr>
            <p:xfrm>
              <a:off x="1720667" y="3864660"/>
              <a:ext cx="2197098" cy="1234440"/>
            </p:xfrm>
            <a:graphic>
              <a:graphicData uri="http://schemas.openxmlformats.org/drawingml/2006/table">
                <a:tbl>
                  <a:tblPr firstRow="1" firstCol="1" bandRow="1">
                    <a:tableStyleId>{2D5ABB26-0587-4C30-8999-92F81FD0307C}</a:tableStyleId>
                  </a:tblPr>
                  <a:tblGrid>
                    <a:gridCol w="732366">
                      <a:extLst>
                        <a:ext uri="{9D8B030D-6E8A-4147-A177-3AD203B41FA5}">
                          <a16:colId xmlns:a16="http://schemas.microsoft.com/office/drawing/2014/main" val="20000"/>
                        </a:ext>
                      </a:extLst>
                    </a:gridCol>
                    <a:gridCol w="732366">
                      <a:extLst>
                        <a:ext uri="{9D8B030D-6E8A-4147-A177-3AD203B41FA5}">
                          <a16:colId xmlns:a16="http://schemas.microsoft.com/office/drawing/2014/main" val="20001"/>
                        </a:ext>
                      </a:extLst>
                    </a:gridCol>
                    <a:gridCol w="732366">
                      <a:extLst>
                        <a:ext uri="{9D8B030D-6E8A-4147-A177-3AD203B41FA5}">
                          <a16:colId xmlns:a16="http://schemas.microsoft.com/office/drawing/2014/main" val="20002"/>
                        </a:ext>
                      </a:extLst>
                    </a:gridCol>
                  </a:tblGrid>
                  <a:tr h="238125">
                    <a:tc gridSpan="3">
                      <a:txBody>
                        <a:bodyPr/>
                        <a:lstStyle/>
                        <a:p>
                          <a:pPr algn="ctr">
                            <a:lnSpc>
                              <a:spcPct val="150000"/>
                            </a:lnSpc>
                            <a:spcAft>
                              <a:spcPts val="0"/>
                            </a:spcAft>
                          </a:pPr>
                          <a:endParaRPr lang="es-MX" sz="160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20955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1800" b="1" i="1" dirty="0" smtClean="0">
                                    <a:effectLst/>
                                    <a:latin typeface="Cambria Math" panose="02040503050406030204" pitchFamily="18" charset="0"/>
                                  </a:rPr>
                                  <m:t>𝑷𝒏</m:t>
                                </m:r>
                                <m:r>
                                  <a:rPr lang="es-EC" sz="1800" b="1" i="1" dirty="0">
                                    <a:effectLst/>
                                    <a:latin typeface="Cambria Math" panose="02040503050406030204" pitchFamily="18" charset="0"/>
                                  </a:rPr>
                                  <m:t> </m:t>
                                </m:r>
                              </m:oMath>
                            </m:oMathPara>
                          </a14:m>
                          <a:endParaRPr lang="es-MX" sz="2000" b="1" i="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i="1" dirty="0">
                              <a:effectLst/>
                              <a:latin typeface="+mj-lt"/>
                            </a:rPr>
                            <a:t>45.74</a:t>
                          </a:r>
                          <a:endParaRPr lang="es-MX" sz="2000" i="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i="1" dirty="0" err="1">
                              <a:effectLst/>
                              <a:latin typeface="+mj-lt"/>
                            </a:rPr>
                            <a:t>Tn</a:t>
                          </a:r>
                          <a:endParaRPr lang="es-MX" sz="2000" i="1"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8895">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2000" b="1" i="1" dirty="0" smtClean="0">
                                    <a:solidFill>
                                      <a:srgbClr val="FF0000"/>
                                    </a:solidFill>
                                    <a:effectLst/>
                                    <a:latin typeface="Cambria Math" panose="02040503050406030204" pitchFamily="18" charset="0"/>
                                  </a:rPr>
                                  <m:t>𝑫</m:t>
                                </m:r>
                                <m:r>
                                  <a:rPr lang="es-EC" sz="2000" b="1" i="1" dirty="0" smtClean="0">
                                    <a:solidFill>
                                      <a:srgbClr val="FF0000"/>
                                    </a:solidFill>
                                    <a:effectLst/>
                                    <a:latin typeface="Cambria Math" panose="02040503050406030204" pitchFamily="18" charset="0"/>
                                  </a:rPr>
                                  <m:t>/</m:t>
                                </m:r>
                                <m:r>
                                  <a:rPr lang="es-EC" sz="2000" b="1" i="1" dirty="0" smtClean="0">
                                    <a:solidFill>
                                      <a:srgbClr val="FF0000"/>
                                    </a:solidFill>
                                    <a:effectLst/>
                                    <a:latin typeface="Cambria Math" panose="02040503050406030204" pitchFamily="18" charset="0"/>
                                  </a:rPr>
                                  <m:t>𝑪</m:t>
                                </m:r>
                              </m:oMath>
                            </m:oMathPara>
                          </a14:m>
                          <a:endParaRPr lang="es-MX" sz="2000" b="1" i="1"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MX" sz="2000" b="1" i="1" dirty="0" smtClean="0">
                                    <a:solidFill>
                                      <a:srgbClr val="FF0000"/>
                                    </a:solidFill>
                                    <a:effectLst/>
                                    <a:latin typeface="Cambria Math" panose="02040503050406030204" pitchFamily="18" charset="0"/>
                                  </a:rPr>
                                  <m:t>𝟏𝟕</m:t>
                                </m:r>
                                <m:r>
                                  <a:rPr lang="es-MX" sz="2000" b="1" i="1" dirty="0" smtClean="0">
                                    <a:solidFill>
                                      <a:srgbClr val="FF0000"/>
                                    </a:solidFill>
                                    <a:effectLst/>
                                    <a:latin typeface="Cambria Math" panose="02040503050406030204" pitchFamily="18" charset="0"/>
                                  </a:rPr>
                                  <m:t>.</m:t>
                                </m:r>
                                <m:r>
                                  <a:rPr lang="es-MX" sz="2000" b="1" i="1" dirty="0" smtClean="0">
                                    <a:solidFill>
                                      <a:srgbClr val="FF0000"/>
                                    </a:solidFill>
                                    <a:effectLst/>
                                    <a:latin typeface="Cambria Math" panose="02040503050406030204" pitchFamily="18" charset="0"/>
                                  </a:rPr>
                                  <m:t>𝟒</m:t>
                                </m:r>
                                <m:r>
                                  <a:rPr lang="es-EC" sz="2000" b="1" i="1" dirty="0" smtClean="0">
                                    <a:solidFill>
                                      <a:srgbClr val="FF0000"/>
                                    </a:solidFill>
                                    <a:effectLst/>
                                    <a:latin typeface="Cambria Math" panose="02040503050406030204" pitchFamily="18" charset="0"/>
                                  </a:rPr>
                                  <m:t>%</m:t>
                                </m:r>
                              </m:oMath>
                            </m:oMathPara>
                          </a14:m>
                          <a:endParaRPr lang="es-MX" sz="2000" b="1" i="1"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10002"/>
                      </a:ext>
                    </a:extLst>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1907123502"/>
                  </p:ext>
                </p:extLst>
              </p:nvPr>
            </p:nvGraphicFramePr>
            <p:xfrm>
              <a:off x="1720667" y="3864660"/>
              <a:ext cx="2197098" cy="1234440"/>
            </p:xfrm>
            <a:graphic>
              <a:graphicData uri="http://schemas.openxmlformats.org/drawingml/2006/table">
                <a:tbl>
                  <a:tblPr firstRow="1" firstCol="1" bandRow="1">
                    <a:tableStyleId>{2D5ABB26-0587-4C30-8999-92F81FD0307C}</a:tableStyleId>
                  </a:tblPr>
                  <a:tblGrid>
                    <a:gridCol w="732366">
                      <a:extLst>
                        <a:ext uri="{9D8B030D-6E8A-4147-A177-3AD203B41FA5}">
                          <a16:colId xmlns:a16="http://schemas.microsoft.com/office/drawing/2014/main" xmlns:a14="http://schemas.microsoft.com/office/drawing/2010/main" xmlns="" val="20000"/>
                        </a:ext>
                      </a:extLst>
                    </a:gridCol>
                    <a:gridCol w="732366">
                      <a:extLst>
                        <a:ext uri="{9D8B030D-6E8A-4147-A177-3AD203B41FA5}">
                          <a16:colId xmlns:a16="http://schemas.microsoft.com/office/drawing/2014/main" xmlns:a14="http://schemas.microsoft.com/office/drawing/2010/main" xmlns="" val="20001"/>
                        </a:ext>
                      </a:extLst>
                    </a:gridCol>
                    <a:gridCol w="732366">
                      <a:extLst>
                        <a:ext uri="{9D8B030D-6E8A-4147-A177-3AD203B41FA5}">
                          <a16:colId xmlns:a16="http://schemas.microsoft.com/office/drawing/2014/main" xmlns:a14="http://schemas.microsoft.com/office/drawing/2010/main" xmlns="" val="20002"/>
                        </a:ext>
                      </a:extLst>
                    </a:gridCol>
                  </a:tblGrid>
                  <a:tr h="365760">
                    <a:tc gridSpan="3">
                      <a:txBody>
                        <a:bodyPr/>
                        <a:lstStyle/>
                        <a:p>
                          <a:pPr algn="ctr">
                            <a:lnSpc>
                              <a:spcPct val="150000"/>
                            </a:lnSpc>
                            <a:spcAft>
                              <a:spcPts val="0"/>
                            </a:spcAft>
                          </a:pPr>
                          <a:endParaRPr lang="es-MX" sz="160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a14="http://schemas.microsoft.com/office/drawing/2010/main" xmlns="" val="10000"/>
                      </a:ext>
                    </a:extLst>
                  </a:tr>
                  <a:tr h="411480">
                    <a:tc>
                      <a:txBody>
                        <a:bodyPr/>
                        <a:lstStyle/>
                        <a:p>
                          <a:endParaRPr lang="es-MX"/>
                        </a:p>
                      </a:txBody>
                      <a:tcPr marL="68580" marR="68580" marT="0" marB="0">
                        <a:blipFill rotWithShape="0">
                          <a:blip r:embed="rId5"/>
                          <a:stretch>
                            <a:fillRect t="-88235" r="-200833" b="-111765"/>
                          </a:stretch>
                        </a:blipFill>
                      </a:tcPr>
                    </a:tc>
                    <a:tc>
                      <a:txBody>
                        <a:bodyPr/>
                        <a:lstStyle/>
                        <a:p>
                          <a:pPr algn="ctr">
                            <a:lnSpc>
                              <a:spcPct val="150000"/>
                            </a:lnSpc>
                            <a:spcAft>
                              <a:spcPts val="0"/>
                            </a:spcAft>
                          </a:pPr>
                          <a:r>
                            <a:rPr lang="es-EC" sz="1800" i="1" dirty="0">
                              <a:effectLst/>
                              <a:latin typeface="+mj-lt"/>
                            </a:rPr>
                            <a:t>45.74</a:t>
                          </a:r>
                          <a:endParaRPr lang="es-MX" sz="2000" i="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i="1" dirty="0" err="1">
                              <a:effectLst/>
                              <a:latin typeface="+mj-lt"/>
                            </a:rPr>
                            <a:t>Tn</a:t>
                          </a:r>
                          <a:endParaRPr lang="es-MX" sz="2000" i="1"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a14="http://schemas.microsoft.com/office/drawing/2010/main" xmlns="" val="10001"/>
                      </a:ext>
                    </a:extLst>
                  </a:tr>
                  <a:tr h="457200">
                    <a:tc>
                      <a:txBody>
                        <a:bodyPr/>
                        <a:lstStyle/>
                        <a:p>
                          <a:endParaRPr lang="es-MX"/>
                        </a:p>
                      </a:txBody>
                      <a:tcPr marL="68580" marR="68580" marT="0" marB="0">
                        <a:blipFill rotWithShape="0">
                          <a:blip r:embed="rId5"/>
                          <a:stretch>
                            <a:fillRect t="-168421" r="-200833"/>
                          </a:stretch>
                        </a:blipFill>
                      </a:tcPr>
                    </a:tc>
                    <a:tc gridSpan="2">
                      <a:txBody>
                        <a:bodyPr/>
                        <a:lstStyle/>
                        <a:p>
                          <a:endParaRPr lang="es-MX"/>
                        </a:p>
                      </a:txBody>
                      <a:tcPr marL="68580" marR="68580" marT="0" marB="0">
                        <a:blipFill rotWithShape="0">
                          <a:blip r:embed="rId5"/>
                          <a:stretch>
                            <a:fillRect l="-49793" t="-168421"/>
                          </a:stretch>
                        </a:blipFill>
                      </a:tcPr>
                    </a:tc>
                    <a:tc hMerge="1">
                      <a:txBody>
                        <a:bodyPr/>
                        <a:lstStyle/>
                        <a:p>
                          <a:endParaRPr lang="es-MX"/>
                        </a:p>
                      </a:txBody>
                      <a:tcPr/>
                    </a:tc>
                    <a:extLst>
                      <a:ext uri="{0D108BD9-81ED-4DB2-BD59-A6C34878D82A}">
                        <a16:rowId xmlns:a16="http://schemas.microsoft.com/office/drawing/2014/main" xmlns:a14="http://schemas.microsoft.com/office/drawing/2010/main" xmlns="" val="10002"/>
                      </a:ext>
                    </a:extLst>
                  </a:tr>
                </a:tbl>
              </a:graphicData>
            </a:graphic>
          </p:graphicFrame>
        </mc:Fallback>
      </mc:AlternateContent>
      <p:graphicFrame>
        <p:nvGraphicFramePr>
          <p:cNvPr id="10" name="Gráfico 9"/>
          <p:cNvGraphicFramePr/>
          <p:nvPr>
            <p:extLst>
              <p:ext uri="{D42A27DB-BD31-4B8C-83A1-F6EECF244321}">
                <p14:modId xmlns:p14="http://schemas.microsoft.com/office/powerpoint/2010/main" val="3058593092"/>
              </p:ext>
            </p:extLst>
          </p:nvPr>
        </p:nvGraphicFramePr>
        <p:xfrm>
          <a:off x="4195482" y="689287"/>
          <a:ext cx="4518026" cy="3328739"/>
        </p:xfrm>
        <a:graphic>
          <a:graphicData uri="http://schemas.openxmlformats.org/drawingml/2006/chart">
            <c:chart xmlns:c="http://schemas.openxmlformats.org/drawingml/2006/chart" xmlns:r="http://schemas.openxmlformats.org/officeDocument/2006/relationships" r:id="rId6"/>
          </a:graphicData>
        </a:graphic>
      </p:graphicFrame>
      <mc:AlternateContent xmlns:mc="http://schemas.openxmlformats.org/markup-compatibility/2006" xmlns:a14="http://schemas.microsoft.com/office/drawing/2010/main">
        <mc:Choice Requires="a14">
          <p:sp>
            <p:nvSpPr>
              <p:cNvPr id="8" name="Rectángulo 7"/>
              <p:cNvSpPr/>
              <p:nvPr/>
            </p:nvSpPr>
            <p:spPr>
              <a:xfrm>
                <a:off x="3640047" y="4074332"/>
                <a:ext cx="6128625" cy="921021"/>
              </a:xfrm>
              <a:prstGeom prst="rect">
                <a:avLst/>
              </a:prstGeom>
            </p:spPr>
            <p:txBody>
              <a:bodyPr wrap="square">
                <a:spAutoFit/>
              </a:bodyPr>
              <a:lstStyle/>
              <a:p>
                <a:pPr lvl="0" algn="just">
                  <a:lnSpc>
                    <a:spcPct val="150000"/>
                  </a:lnSpc>
                  <a:spcAft>
                    <a:spcPts val="800"/>
                  </a:spcAft>
                  <a:tabLst>
                    <a:tab pos="3510915" algn="l"/>
                  </a:tabLst>
                </a:pPr>
                <a14:m>
                  <m:oMathPara xmlns:m="http://schemas.openxmlformats.org/officeDocument/2006/math">
                    <m:oMathParaPr>
                      <m:jc m:val="centerGroup"/>
                    </m:oMathParaPr>
                    <m:oMath xmlns:m="http://schemas.openxmlformats.org/officeDocument/2006/math">
                      <m:f>
                        <m:fPr>
                          <m:ctrlPr>
                            <a:rPr lang="es-MX"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s-EC" sz="1400" i="1">
                              <a:latin typeface="Cambria Math" panose="02040503050406030204" pitchFamily="18" charset="0"/>
                              <a:ea typeface="Times New Roman" panose="02020603050405020304" pitchFamily="18" charset="0"/>
                              <a:cs typeface="Times New Roman" panose="02020603050405020304" pitchFamily="18" charset="0"/>
                            </a:rPr>
                            <m:t>𝑃𝑢</m:t>
                          </m:r>
                        </m:num>
                        <m:den>
                          <m:r>
                            <a:rPr lang="es-EC" sz="1400" i="1">
                              <a:latin typeface="Cambria Math" panose="02040503050406030204" pitchFamily="18" charset="0"/>
                              <a:ea typeface="Times New Roman" panose="02020603050405020304" pitchFamily="18" charset="0"/>
                              <a:cs typeface="Times New Roman" panose="02020603050405020304" pitchFamily="18" charset="0"/>
                            </a:rPr>
                            <m:t>∅</m:t>
                          </m:r>
                          <m:r>
                            <a:rPr lang="es-EC" sz="1400" i="1">
                              <a:latin typeface="Cambria Math" panose="02040503050406030204" pitchFamily="18" charset="0"/>
                              <a:ea typeface="Times New Roman" panose="02020603050405020304" pitchFamily="18" charset="0"/>
                              <a:cs typeface="Times New Roman" panose="02020603050405020304" pitchFamily="18" charset="0"/>
                            </a:rPr>
                            <m:t>𝑐</m:t>
                          </m:r>
                          <m:r>
                            <a:rPr lang="es-EC" sz="1400" i="1">
                              <a:latin typeface="Cambria Math" panose="02040503050406030204" pitchFamily="18" charset="0"/>
                              <a:ea typeface="Times New Roman" panose="02020603050405020304" pitchFamily="18" charset="0"/>
                              <a:cs typeface="Times New Roman" panose="02020603050405020304" pitchFamily="18" charset="0"/>
                            </a:rPr>
                            <m:t>×</m:t>
                          </m:r>
                          <m:r>
                            <a:rPr lang="es-EC" sz="1400" i="1">
                              <a:latin typeface="Cambria Math" panose="02040503050406030204" pitchFamily="18" charset="0"/>
                              <a:ea typeface="Times New Roman" panose="02020603050405020304" pitchFamily="18" charset="0"/>
                              <a:cs typeface="Times New Roman" panose="02020603050405020304" pitchFamily="18" charset="0"/>
                            </a:rPr>
                            <m:t>𝑃𝑛</m:t>
                          </m:r>
                        </m:den>
                      </m:f>
                      <m:r>
                        <a:rPr lang="es-EC"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s-MX"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s-EC" sz="1400" i="1">
                              <a:latin typeface="Cambria Math" panose="02040503050406030204" pitchFamily="18" charset="0"/>
                              <a:ea typeface="Times New Roman" panose="02020603050405020304" pitchFamily="18" charset="0"/>
                              <a:cs typeface="Times New Roman" panose="02020603050405020304" pitchFamily="18" charset="0"/>
                            </a:rPr>
                            <m:t>8</m:t>
                          </m:r>
                        </m:num>
                        <m:den>
                          <m:r>
                            <a:rPr lang="es-EC" sz="1400" i="1">
                              <a:latin typeface="Cambria Math" panose="02040503050406030204" pitchFamily="18" charset="0"/>
                              <a:ea typeface="Times New Roman" panose="02020603050405020304" pitchFamily="18" charset="0"/>
                              <a:cs typeface="Times New Roman" panose="02020603050405020304" pitchFamily="18" charset="0"/>
                            </a:rPr>
                            <m:t>9</m:t>
                          </m:r>
                        </m:den>
                      </m:f>
                      <m:d>
                        <m:dPr>
                          <m:ctrlPr>
                            <a:rPr lang="es-MX" sz="14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s-MX"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s-EC" sz="1400" i="1">
                                  <a:latin typeface="Cambria Math" panose="02040503050406030204" pitchFamily="18" charset="0"/>
                                  <a:ea typeface="Times New Roman" panose="02020603050405020304" pitchFamily="18" charset="0"/>
                                  <a:cs typeface="Times New Roman" panose="02020603050405020304" pitchFamily="18" charset="0"/>
                                </a:rPr>
                                <m:t>𝑀𝑢𝑥</m:t>
                              </m:r>
                            </m:num>
                            <m:den>
                              <m:r>
                                <a:rPr lang="es-EC" sz="1400" i="1">
                                  <a:latin typeface="Cambria Math" panose="02040503050406030204" pitchFamily="18" charset="0"/>
                                  <a:ea typeface="Times New Roman" panose="02020603050405020304" pitchFamily="18" charset="0"/>
                                  <a:cs typeface="Times New Roman" panose="02020603050405020304" pitchFamily="18" charset="0"/>
                                </a:rPr>
                                <m:t>∅</m:t>
                              </m:r>
                              <m:r>
                                <a:rPr lang="es-EC" sz="1400" i="1">
                                  <a:latin typeface="Cambria Math" panose="02040503050406030204" pitchFamily="18" charset="0"/>
                                  <a:ea typeface="Times New Roman" panose="02020603050405020304" pitchFamily="18" charset="0"/>
                                  <a:cs typeface="Times New Roman" panose="02020603050405020304" pitchFamily="18" charset="0"/>
                                </a:rPr>
                                <m:t>𝑏</m:t>
                              </m:r>
                              <m:r>
                                <a:rPr lang="es-EC" sz="1400" i="1">
                                  <a:latin typeface="Cambria Math" panose="02040503050406030204" pitchFamily="18" charset="0"/>
                                  <a:ea typeface="Times New Roman" panose="02020603050405020304" pitchFamily="18" charset="0"/>
                                  <a:cs typeface="Times New Roman" panose="02020603050405020304" pitchFamily="18" charset="0"/>
                                </a:rPr>
                                <m:t>×</m:t>
                              </m:r>
                              <m:r>
                                <a:rPr lang="es-EC" sz="1400" i="1">
                                  <a:latin typeface="Cambria Math" panose="02040503050406030204" pitchFamily="18" charset="0"/>
                                  <a:ea typeface="Times New Roman" panose="02020603050405020304" pitchFamily="18" charset="0"/>
                                  <a:cs typeface="Times New Roman" panose="02020603050405020304" pitchFamily="18" charset="0"/>
                                </a:rPr>
                                <m:t>𝑀𝑛𝑥</m:t>
                              </m:r>
                            </m:den>
                          </m:f>
                          <m:r>
                            <a:rPr lang="es-EC"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s-MX"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s-EC" sz="1400" i="1">
                                  <a:latin typeface="Cambria Math" panose="02040503050406030204" pitchFamily="18" charset="0"/>
                                  <a:ea typeface="Times New Roman" panose="02020603050405020304" pitchFamily="18" charset="0"/>
                                  <a:cs typeface="Times New Roman" panose="02020603050405020304" pitchFamily="18" charset="0"/>
                                </a:rPr>
                                <m:t>𝑀𝑢𝑦</m:t>
                              </m:r>
                            </m:num>
                            <m:den>
                              <m:r>
                                <a:rPr lang="es-EC" sz="1400" i="1">
                                  <a:latin typeface="Cambria Math" panose="02040503050406030204" pitchFamily="18" charset="0"/>
                                  <a:ea typeface="Times New Roman" panose="02020603050405020304" pitchFamily="18" charset="0"/>
                                  <a:cs typeface="Times New Roman" panose="02020603050405020304" pitchFamily="18" charset="0"/>
                                </a:rPr>
                                <m:t>∅</m:t>
                              </m:r>
                              <m:r>
                                <a:rPr lang="es-EC" sz="1400" i="1">
                                  <a:latin typeface="Cambria Math" panose="02040503050406030204" pitchFamily="18" charset="0"/>
                                  <a:ea typeface="Times New Roman" panose="02020603050405020304" pitchFamily="18" charset="0"/>
                                  <a:cs typeface="Times New Roman" panose="02020603050405020304" pitchFamily="18" charset="0"/>
                                </a:rPr>
                                <m:t>𝑏</m:t>
                              </m:r>
                              <m:r>
                                <a:rPr lang="es-EC" sz="1400" i="1">
                                  <a:latin typeface="Cambria Math" panose="02040503050406030204" pitchFamily="18" charset="0"/>
                                  <a:ea typeface="Times New Roman" panose="02020603050405020304" pitchFamily="18" charset="0"/>
                                  <a:cs typeface="Times New Roman" panose="02020603050405020304" pitchFamily="18" charset="0"/>
                                </a:rPr>
                                <m:t>×</m:t>
                              </m:r>
                              <m:r>
                                <a:rPr lang="es-EC" sz="1400" i="1">
                                  <a:latin typeface="Cambria Math" panose="02040503050406030204" pitchFamily="18" charset="0"/>
                                  <a:ea typeface="Times New Roman" panose="02020603050405020304" pitchFamily="18" charset="0"/>
                                  <a:cs typeface="Times New Roman" panose="02020603050405020304" pitchFamily="18" charset="0"/>
                                </a:rPr>
                                <m:t>𝑀𝑛𝑦</m:t>
                              </m:r>
                            </m:den>
                          </m:f>
                        </m:e>
                      </m:d>
                      <m:r>
                        <a:rPr lang="es-EC" sz="1400" i="1">
                          <a:latin typeface="Cambria Math" panose="02040503050406030204" pitchFamily="18" charset="0"/>
                          <a:ea typeface="Times New Roman" panose="02020603050405020304" pitchFamily="18" charset="0"/>
                          <a:cs typeface="Times New Roman" panose="02020603050405020304" pitchFamily="18" charset="0"/>
                        </a:rPr>
                        <m:t>≤1 </m:t>
                      </m:r>
                      <m:r>
                        <a:rPr lang="es-EC" sz="1400" i="1">
                          <a:latin typeface="Cambria Math" panose="02040503050406030204" pitchFamily="18" charset="0"/>
                          <a:ea typeface="Times New Roman" panose="02020603050405020304" pitchFamily="18" charset="0"/>
                          <a:cs typeface="Times New Roman" panose="02020603050405020304" pitchFamily="18" charset="0"/>
                        </a:rPr>
                        <m:t>𝑠𝑖</m:t>
                      </m:r>
                      <m:r>
                        <a:rPr lang="es-EC" sz="14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s-MX"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s-EC" sz="1400" i="1">
                              <a:latin typeface="Cambria Math" panose="02040503050406030204" pitchFamily="18" charset="0"/>
                              <a:ea typeface="Times New Roman" panose="02020603050405020304" pitchFamily="18" charset="0"/>
                              <a:cs typeface="Times New Roman" panose="02020603050405020304" pitchFamily="18" charset="0"/>
                            </a:rPr>
                            <m:t>𝑃𝑢</m:t>
                          </m:r>
                        </m:num>
                        <m:den>
                          <m:r>
                            <a:rPr lang="es-EC" sz="1400" i="1">
                              <a:latin typeface="Cambria Math" panose="02040503050406030204" pitchFamily="18" charset="0"/>
                              <a:ea typeface="Times New Roman" panose="02020603050405020304" pitchFamily="18" charset="0"/>
                              <a:cs typeface="Times New Roman" panose="02020603050405020304" pitchFamily="18" charset="0"/>
                            </a:rPr>
                            <m:t>∅</m:t>
                          </m:r>
                          <m:r>
                            <a:rPr lang="es-EC" sz="1400" i="1">
                              <a:latin typeface="Cambria Math" panose="02040503050406030204" pitchFamily="18" charset="0"/>
                              <a:ea typeface="Times New Roman" panose="02020603050405020304" pitchFamily="18" charset="0"/>
                              <a:cs typeface="Times New Roman" panose="02020603050405020304" pitchFamily="18" charset="0"/>
                            </a:rPr>
                            <m:t>𝑐</m:t>
                          </m:r>
                          <m:r>
                            <a:rPr lang="es-EC" sz="1400" i="1">
                              <a:latin typeface="Cambria Math" panose="02040503050406030204" pitchFamily="18" charset="0"/>
                              <a:ea typeface="Times New Roman" panose="02020603050405020304" pitchFamily="18" charset="0"/>
                              <a:cs typeface="Times New Roman" panose="02020603050405020304" pitchFamily="18" charset="0"/>
                            </a:rPr>
                            <m:t>×</m:t>
                          </m:r>
                          <m:r>
                            <a:rPr lang="es-EC" sz="1400" i="1">
                              <a:latin typeface="Cambria Math" panose="02040503050406030204" pitchFamily="18" charset="0"/>
                              <a:ea typeface="Times New Roman" panose="02020603050405020304" pitchFamily="18" charset="0"/>
                              <a:cs typeface="Times New Roman" panose="02020603050405020304" pitchFamily="18" charset="0"/>
                            </a:rPr>
                            <m:t>𝑃𝑐</m:t>
                          </m:r>
                        </m:den>
                      </m:f>
                      <m:r>
                        <a:rPr lang="es-EC" sz="1400" i="1">
                          <a:latin typeface="Cambria Math" panose="02040503050406030204" pitchFamily="18" charset="0"/>
                          <a:ea typeface="Times New Roman" panose="02020603050405020304" pitchFamily="18" charset="0"/>
                          <a:cs typeface="Times New Roman" panose="02020603050405020304" pitchFamily="18" charset="0"/>
                        </a:rPr>
                        <m:t>≥0.2</m:t>
                      </m:r>
                    </m:oMath>
                  </m:oMathPara>
                </a14:m>
                <a:endParaRPr lang="es-MX" sz="1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3640047" y="4074332"/>
                <a:ext cx="6128625" cy="921021"/>
              </a:xfrm>
              <a:prstGeom prst="rect">
                <a:avLst/>
              </a:prstGeom>
              <a:blipFill rotWithShape="0">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6293228" y="4995353"/>
                <a:ext cx="10999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a:latin typeface="Cambria Math" panose="02040503050406030204" pitchFamily="18" charset="0"/>
                        </a:rPr>
                        <m:t>1.06</m:t>
                      </m:r>
                      <m:r>
                        <a:rPr lang="es-MX" i="0">
                          <a:latin typeface="Cambria Math" panose="02040503050406030204" pitchFamily="18" charset="0"/>
                        </a:rPr>
                        <m:t>&gt;1</m:t>
                      </m:r>
                    </m:oMath>
                  </m:oMathPara>
                </a14:m>
                <a:endParaRPr lang="es-MX" dirty="0"/>
              </a:p>
            </p:txBody>
          </p:sp>
        </mc:Choice>
        <mc:Fallback xmlns="">
          <p:sp>
            <p:nvSpPr>
              <p:cNvPr id="11" name="Rectángulo 10"/>
              <p:cNvSpPr>
                <a:spLocks noRot="1" noChangeAspect="1" noMove="1" noResize="1" noEditPoints="1" noAdjustHandles="1" noChangeArrowheads="1" noChangeShapeType="1" noTextEdit="1"/>
              </p:cNvSpPr>
              <p:nvPr/>
            </p:nvSpPr>
            <p:spPr>
              <a:xfrm>
                <a:off x="6293228" y="4995353"/>
                <a:ext cx="1099980" cy="369332"/>
              </a:xfrm>
              <a:prstGeom prst="rect">
                <a:avLst/>
              </a:prstGeom>
              <a:blipFill rotWithShape="0">
                <a:blip r:embed="rId8"/>
                <a:stretch>
                  <a:fillRect/>
                </a:stretch>
              </a:blipFill>
            </p:spPr>
            <p:txBody>
              <a:bodyPr/>
              <a:lstStyle/>
              <a:p>
                <a:r>
                  <a:rPr lang="es-MX">
                    <a:noFill/>
                  </a:rPr>
                  <a:t> </a:t>
                </a:r>
              </a:p>
            </p:txBody>
          </p:sp>
        </mc:Fallback>
      </mc:AlternateContent>
      <p:sp>
        <p:nvSpPr>
          <p:cNvPr id="12" name="Rectángulo 11"/>
          <p:cNvSpPr/>
          <p:nvPr/>
        </p:nvSpPr>
        <p:spPr>
          <a:xfrm>
            <a:off x="1215465" y="5309785"/>
            <a:ext cx="7839635" cy="738664"/>
          </a:xfrm>
          <a:prstGeom prst="rect">
            <a:avLst/>
          </a:prstGeom>
        </p:spPr>
        <p:txBody>
          <a:bodyPr wrap="square">
            <a:spAutoFit/>
          </a:bodyPr>
          <a:lstStyle/>
          <a:p>
            <a:pPr algn="ctr">
              <a:lnSpc>
                <a:spcPct val="150000"/>
              </a:lnSpc>
              <a:spcAft>
                <a:spcPts val="0"/>
              </a:spcAft>
            </a:pPr>
            <a:r>
              <a:rPr lang="es-EC" sz="1400" i="1" dirty="0">
                <a:latin typeface="Times New Roman" panose="02020603050405020304" pitchFamily="18" charset="0"/>
                <a:ea typeface="Times New Roman" panose="02020603050405020304" pitchFamily="18" charset="0"/>
                <a:cs typeface="Times New Roman" panose="02020603050405020304" pitchFamily="18" charset="0"/>
              </a:rPr>
              <a:t>Se considera un máximo del 10% de excedencia para ser considerado como válido al perfil, por lo tanto, las columnas resisten a flexión biaxial</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1339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192749" y="584200"/>
            <a:ext cx="8699926" cy="5325981"/>
          </a:xfrm>
        </p:spPr>
        <p:txBody>
          <a:bodyPr/>
          <a:lstStyle/>
          <a:p>
            <a:pPr marL="0" indent="0">
              <a:buNone/>
            </a:pPr>
            <a:r>
              <a:rPr lang="es-EC" b="1" i="1" dirty="0">
                <a:solidFill>
                  <a:schemeClr val="accent6"/>
                </a:solidFill>
                <a:latin typeface="+mj-lt"/>
              </a:rPr>
              <a:t>Modelado en </a:t>
            </a:r>
            <a:r>
              <a:rPr lang="es-EC" b="1" i="1" dirty="0" err="1">
                <a:solidFill>
                  <a:schemeClr val="accent6"/>
                </a:solidFill>
                <a:latin typeface="+mj-lt"/>
              </a:rPr>
              <a:t>Sotfware</a:t>
            </a:r>
            <a:endParaRPr lang="es-EC" b="1" i="1" dirty="0">
              <a:solidFill>
                <a:schemeClr val="accent6"/>
              </a:solidFill>
              <a:latin typeface="+mj-lt"/>
            </a:endParaRPr>
          </a:p>
        </p:txBody>
      </p:sp>
      <p:sp>
        <p:nvSpPr>
          <p:cNvPr id="6"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pic>
        <p:nvPicPr>
          <p:cNvPr id="2" name="Imagen 1"/>
          <p:cNvPicPr>
            <a:picLocks noChangeAspect="1"/>
          </p:cNvPicPr>
          <p:nvPr/>
        </p:nvPicPr>
        <p:blipFill>
          <a:blip r:embed="rId2"/>
          <a:stretch>
            <a:fillRect/>
          </a:stretch>
        </p:blipFill>
        <p:spPr>
          <a:xfrm>
            <a:off x="2383809" y="1832969"/>
            <a:ext cx="4266166" cy="3948854"/>
          </a:xfrm>
          <a:prstGeom prst="rect">
            <a:avLst/>
          </a:prstGeom>
        </p:spPr>
      </p:pic>
      <p:sp>
        <p:nvSpPr>
          <p:cNvPr id="5" name="CuadroTexto 4"/>
          <p:cNvSpPr txBox="1"/>
          <p:nvPr/>
        </p:nvSpPr>
        <p:spPr>
          <a:xfrm>
            <a:off x="6749337" y="1486739"/>
            <a:ext cx="2080440" cy="408623"/>
          </a:xfrm>
          <a:prstGeom prst="roundRect">
            <a:avLst/>
          </a:prstGeom>
          <a:solidFill>
            <a:schemeClr val="accent1">
              <a:lumMod val="20000"/>
              <a:lumOff val="80000"/>
            </a:schemeClr>
          </a:solidFill>
          <a:ln>
            <a:solidFill>
              <a:schemeClr val="tx1"/>
            </a:solidFill>
          </a:ln>
        </p:spPr>
        <p:txBody>
          <a:bodyPr wrap="square" rtlCol="0">
            <a:spAutoFit/>
          </a:bodyPr>
          <a:lstStyle/>
          <a:p>
            <a:r>
              <a:rPr lang="es-ES" dirty="0"/>
              <a:t>Declaración   Datos</a:t>
            </a:r>
          </a:p>
        </p:txBody>
      </p:sp>
      <p:sp>
        <p:nvSpPr>
          <p:cNvPr id="7" name="CuadroTexto 6"/>
          <p:cNvSpPr txBox="1"/>
          <p:nvPr/>
        </p:nvSpPr>
        <p:spPr>
          <a:xfrm>
            <a:off x="7164097" y="2145978"/>
            <a:ext cx="1343679" cy="422989"/>
          </a:xfrm>
          <a:prstGeom prst="roundRect">
            <a:avLst/>
          </a:prstGeom>
          <a:solidFill>
            <a:schemeClr val="accent1">
              <a:lumMod val="20000"/>
              <a:lumOff val="80000"/>
            </a:schemeClr>
          </a:solidFill>
          <a:ln>
            <a:solidFill>
              <a:schemeClr val="tx1"/>
            </a:solidFill>
          </a:ln>
        </p:spPr>
        <p:txBody>
          <a:bodyPr wrap="square" rtlCol="0">
            <a:spAutoFit/>
          </a:bodyPr>
          <a:lstStyle/>
          <a:p>
            <a:pPr algn="ctr"/>
            <a:r>
              <a:rPr lang="es-ES" dirty="0"/>
              <a:t>Materiales</a:t>
            </a:r>
          </a:p>
        </p:txBody>
      </p:sp>
      <p:sp>
        <p:nvSpPr>
          <p:cNvPr id="8" name="CuadroTexto 7"/>
          <p:cNvSpPr txBox="1"/>
          <p:nvPr/>
        </p:nvSpPr>
        <p:spPr>
          <a:xfrm>
            <a:off x="7194677" y="2818377"/>
            <a:ext cx="1343679" cy="422989"/>
          </a:xfrm>
          <a:prstGeom prst="roundRect">
            <a:avLst/>
          </a:prstGeom>
          <a:solidFill>
            <a:schemeClr val="accent1">
              <a:lumMod val="20000"/>
              <a:lumOff val="80000"/>
            </a:schemeClr>
          </a:solidFill>
          <a:ln>
            <a:solidFill>
              <a:schemeClr val="tx1"/>
            </a:solidFill>
          </a:ln>
        </p:spPr>
        <p:txBody>
          <a:bodyPr wrap="square" rtlCol="0">
            <a:spAutoFit/>
          </a:bodyPr>
          <a:lstStyle/>
          <a:p>
            <a:pPr algn="ctr"/>
            <a:r>
              <a:rPr lang="es-ES" dirty="0"/>
              <a:t>Secciones</a:t>
            </a:r>
          </a:p>
        </p:txBody>
      </p:sp>
      <p:sp>
        <p:nvSpPr>
          <p:cNvPr id="9" name="CuadroTexto 8"/>
          <p:cNvSpPr txBox="1"/>
          <p:nvPr/>
        </p:nvSpPr>
        <p:spPr>
          <a:xfrm>
            <a:off x="7035178" y="3516787"/>
            <a:ext cx="1757370" cy="408623"/>
          </a:xfrm>
          <a:prstGeom prst="roundRect">
            <a:avLst/>
          </a:prstGeom>
          <a:solidFill>
            <a:schemeClr val="accent1">
              <a:lumMod val="20000"/>
              <a:lumOff val="80000"/>
            </a:schemeClr>
          </a:solidFill>
          <a:ln>
            <a:solidFill>
              <a:schemeClr val="tx1"/>
            </a:solidFill>
          </a:ln>
        </p:spPr>
        <p:txBody>
          <a:bodyPr wrap="square" rtlCol="0">
            <a:spAutoFit/>
          </a:bodyPr>
          <a:lstStyle/>
          <a:p>
            <a:pPr algn="ctr"/>
            <a:r>
              <a:rPr lang="es-ES" dirty="0"/>
              <a:t>Estados Carga</a:t>
            </a:r>
          </a:p>
        </p:txBody>
      </p:sp>
      <p:sp>
        <p:nvSpPr>
          <p:cNvPr id="10" name="CuadroTexto 9"/>
          <p:cNvSpPr txBox="1"/>
          <p:nvPr/>
        </p:nvSpPr>
        <p:spPr>
          <a:xfrm>
            <a:off x="6962917" y="4174333"/>
            <a:ext cx="1901892" cy="408623"/>
          </a:xfrm>
          <a:prstGeom prst="roundRect">
            <a:avLst/>
          </a:prstGeom>
          <a:solidFill>
            <a:schemeClr val="accent1">
              <a:lumMod val="20000"/>
              <a:lumOff val="80000"/>
            </a:schemeClr>
          </a:solidFill>
          <a:ln>
            <a:solidFill>
              <a:schemeClr val="tx1"/>
            </a:solidFill>
          </a:ln>
        </p:spPr>
        <p:txBody>
          <a:bodyPr wrap="square" rtlCol="0">
            <a:spAutoFit/>
          </a:bodyPr>
          <a:lstStyle/>
          <a:p>
            <a:r>
              <a:rPr lang="es-ES" dirty="0"/>
              <a:t>Fuerzas Sísmicas</a:t>
            </a:r>
          </a:p>
        </p:txBody>
      </p:sp>
      <p:sp>
        <p:nvSpPr>
          <p:cNvPr id="11" name="CuadroTexto 10"/>
          <p:cNvSpPr txBox="1"/>
          <p:nvPr/>
        </p:nvSpPr>
        <p:spPr>
          <a:xfrm>
            <a:off x="7242023" y="4803315"/>
            <a:ext cx="1343679" cy="422989"/>
          </a:xfrm>
          <a:prstGeom prst="roundRect">
            <a:avLst/>
          </a:prstGeom>
          <a:solidFill>
            <a:schemeClr val="accent1">
              <a:lumMod val="20000"/>
              <a:lumOff val="80000"/>
            </a:schemeClr>
          </a:solidFill>
          <a:ln>
            <a:solidFill>
              <a:schemeClr val="tx1"/>
            </a:solidFill>
          </a:ln>
        </p:spPr>
        <p:txBody>
          <a:bodyPr wrap="square" rtlCol="0">
            <a:spAutoFit/>
          </a:bodyPr>
          <a:lstStyle/>
          <a:p>
            <a:pPr algn="ctr"/>
            <a:r>
              <a:rPr lang="es-ES" dirty="0"/>
              <a:t>Masa</a:t>
            </a:r>
          </a:p>
        </p:txBody>
      </p:sp>
      <p:sp>
        <p:nvSpPr>
          <p:cNvPr id="13" name="CuadroTexto 12"/>
          <p:cNvSpPr txBox="1"/>
          <p:nvPr/>
        </p:nvSpPr>
        <p:spPr>
          <a:xfrm>
            <a:off x="130986" y="5356851"/>
            <a:ext cx="1914943" cy="715089"/>
          </a:xfrm>
          <a:prstGeom prst="roundRect">
            <a:avLst/>
          </a:prstGeom>
          <a:solidFill>
            <a:schemeClr val="accent1">
              <a:lumMod val="20000"/>
              <a:lumOff val="80000"/>
            </a:schemeClr>
          </a:solidFill>
          <a:ln>
            <a:solidFill>
              <a:schemeClr val="tx1"/>
            </a:solidFill>
          </a:ln>
        </p:spPr>
        <p:txBody>
          <a:bodyPr wrap="square" rtlCol="0">
            <a:spAutoFit/>
          </a:bodyPr>
          <a:lstStyle/>
          <a:p>
            <a:pPr algn="ctr"/>
            <a:r>
              <a:rPr lang="es-ES" dirty="0"/>
              <a:t>Representación   Estructura</a:t>
            </a:r>
          </a:p>
        </p:txBody>
      </p:sp>
      <p:sp>
        <p:nvSpPr>
          <p:cNvPr id="14" name="CuadroTexto 13"/>
          <p:cNvSpPr txBox="1"/>
          <p:nvPr/>
        </p:nvSpPr>
        <p:spPr>
          <a:xfrm>
            <a:off x="398277" y="4751680"/>
            <a:ext cx="1523680" cy="408623"/>
          </a:xfrm>
          <a:prstGeom prst="roundRect">
            <a:avLst/>
          </a:prstGeom>
          <a:solidFill>
            <a:schemeClr val="accent1">
              <a:lumMod val="20000"/>
              <a:lumOff val="80000"/>
            </a:schemeClr>
          </a:solidFill>
          <a:ln>
            <a:solidFill>
              <a:schemeClr val="tx1"/>
            </a:solidFill>
          </a:ln>
        </p:spPr>
        <p:txBody>
          <a:bodyPr wrap="square" rtlCol="0">
            <a:spAutoFit/>
          </a:bodyPr>
          <a:lstStyle/>
          <a:p>
            <a:pPr algn="ctr"/>
            <a:r>
              <a:rPr lang="es-ES" dirty="0"/>
              <a:t>Restricciones</a:t>
            </a:r>
          </a:p>
        </p:txBody>
      </p:sp>
      <p:sp>
        <p:nvSpPr>
          <p:cNvPr id="16" name="CuadroTexto 15"/>
          <p:cNvSpPr txBox="1"/>
          <p:nvPr/>
        </p:nvSpPr>
        <p:spPr>
          <a:xfrm>
            <a:off x="435414" y="4084128"/>
            <a:ext cx="1523680" cy="408623"/>
          </a:xfrm>
          <a:prstGeom prst="roundRect">
            <a:avLst/>
          </a:prstGeom>
          <a:solidFill>
            <a:schemeClr val="accent1">
              <a:lumMod val="20000"/>
              <a:lumOff val="80000"/>
            </a:schemeClr>
          </a:solidFill>
          <a:ln>
            <a:solidFill>
              <a:schemeClr val="tx1"/>
            </a:solidFill>
          </a:ln>
        </p:spPr>
        <p:txBody>
          <a:bodyPr wrap="square" rtlCol="0">
            <a:spAutoFit/>
          </a:bodyPr>
          <a:lstStyle/>
          <a:p>
            <a:pPr algn="ctr"/>
            <a:r>
              <a:rPr lang="es-ES" dirty="0"/>
              <a:t>Entrepiso</a:t>
            </a:r>
          </a:p>
        </p:txBody>
      </p:sp>
      <p:sp>
        <p:nvSpPr>
          <p:cNvPr id="17" name="CuadroTexto 16"/>
          <p:cNvSpPr txBox="1"/>
          <p:nvPr/>
        </p:nvSpPr>
        <p:spPr>
          <a:xfrm>
            <a:off x="6708111" y="5501558"/>
            <a:ext cx="2377165" cy="408623"/>
          </a:xfrm>
          <a:prstGeom prst="roundRect">
            <a:avLst/>
          </a:prstGeom>
          <a:solidFill>
            <a:schemeClr val="accent1">
              <a:lumMod val="20000"/>
              <a:lumOff val="80000"/>
            </a:schemeClr>
          </a:solidFill>
          <a:ln>
            <a:solidFill>
              <a:schemeClr val="tx1"/>
            </a:solidFill>
          </a:ln>
        </p:spPr>
        <p:txBody>
          <a:bodyPr wrap="square" rtlCol="0">
            <a:spAutoFit/>
          </a:bodyPr>
          <a:lstStyle/>
          <a:p>
            <a:pPr algn="ctr"/>
            <a:r>
              <a:rPr lang="es-ES" dirty="0"/>
              <a:t>Combinaciones Carga</a:t>
            </a:r>
          </a:p>
        </p:txBody>
      </p:sp>
      <p:sp>
        <p:nvSpPr>
          <p:cNvPr id="18" name="CuadroTexto 17"/>
          <p:cNvSpPr txBox="1"/>
          <p:nvPr/>
        </p:nvSpPr>
        <p:spPr>
          <a:xfrm>
            <a:off x="192749" y="3416577"/>
            <a:ext cx="2088033" cy="408623"/>
          </a:xfrm>
          <a:prstGeom prst="roundRect">
            <a:avLst/>
          </a:prstGeom>
          <a:solidFill>
            <a:schemeClr val="accent1">
              <a:lumMod val="20000"/>
              <a:lumOff val="80000"/>
            </a:schemeClr>
          </a:solidFill>
          <a:ln>
            <a:solidFill>
              <a:schemeClr val="tx1"/>
            </a:solidFill>
          </a:ln>
        </p:spPr>
        <p:txBody>
          <a:bodyPr wrap="square" rtlCol="0">
            <a:spAutoFit/>
          </a:bodyPr>
          <a:lstStyle/>
          <a:p>
            <a:pPr algn="ctr"/>
            <a:r>
              <a:rPr lang="es-ES" dirty="0"/>
              <a:t>Asignación Cargas</a:t>
            </a:r>
          </a:p>
        </p:txBody>
      </p:sp>
      <p:sp>
        <p:nvSpPr>
          <p:cNvPr id="19" name="CuadroTexto 18"/>
          <p:cNvSpPr txBox="1"/>
          <p:nvPr/>
        </p:nvSpPr>
        <p:spPr>
          <a:xfrm>
            <a:off x="472551" y="2691982"/>
            <a:ext cx="1449406" cy="408623"/>
          </a:xfrm>
          <a:prstGeom prst="roundRect">
            <a:avLst/>
          </a:prstGeom>
          <a:solidFill>
            <a:schemeClr val="accent1">
              <a:lumMod val="20000"/>
              <a:lumOff val="80000"/>
            </a:schemeClr>
          </a:solidFill>
          <a:ln>
            <a:solidFill>
              <a:schemeClr val="tx1"/>
            </a:solidFill>
          </a:ln>
        </p:spPr>
        <p:txBody>
          <a:bodyPr wrap="square" rtlCol="0">
            <a:spAutoFit/>
          </a:bodyPr>
          <a:lstStyle/>
          <a:p>
            <a:pPr algn="ctr"/>
            <a:r>
              <a:rPr lang="es-ES" dirty="0"/>
              <a:t>Deriva</a:t>
            </a:r>
          </a:p>
        </p:txBody>
      </p:sp>
      <p:sp>
        <p:nvSpPr>
          <p:cNvPr id="20" name="CuadroTexto 19"/>
          <p:cNvSpPr txBox="1"/>
          <p:nvPr/>
        </p:nvSpPr>
        <p:spPr>
          <a:xfrm>
            <a:off x="472551" y="1459036"/>
            <a:ext cx="1564432" cy="715089"/>
          </a:xfrm>
          <a:prstGeom prst="roundRect">
            <a:avLst/>
          </a:prstGeom>
          <a:solidFill>
            <a:schemeClr val="accent1">
              <a:lumMod val="20000"/>
              <a:lumOff val="80000"/>
            </a:schemeClr>
          </a:solidFill>
          <a:ln>
            <a:solidFill>
              <a:schemeClr val="tx1"/>
            </a:solidFill>
          </a:ln>
        </p:spPr>
        <p:txBody>
          <a:bodyPr wrap="square" rtlCol="0">
            <a:spAutoFit/>
          </a:bodyPr>
          <a:lstStyle/>
          <a:p>
            <a:pPr algn="ctr"/>
            <a:r>
              <a:rPr lang="es-ES" dirty="0"/>
              <a:t>Participación de  Masa</a:t>
            </a:r>
          </a:p>
        </p:txBody>
      </p:sp>
      <p:sp>
        <p:nvSpPr>
          <p:cNvPr id="21" name="CuadroTexto 20"/>
          <p:cNvSpPr txBox="1"/>
          <p:nvPr/>
        </p:nvSpPr>
        <p:spPr>
          <a:xfrm>
            <a:off x="3472875" y="972012"/>
            <a:ext cx="2088033" cy="1021556"/>
          </a:xfrm>
          <a:prstGeom prst="roundRect">
            <a:avLst/>
          </a:prstGeom>
          <a:solidFill>
            <a:schemeClr val="accent1">
              <a:lumMod val="20000"/>
              <a:lumOff val="80000"/>
            </a:schemeClr>
          </a:solidFill>
          <a:ln>
            <a:solidFill>
              <a:schemeClr val="tx1"/>
            </a:solidFill>
          </a:ln>
        </p:spPr>
        <p:txBody>
          <a:bodyPr wrap="square" rtlCol="0">
            <a:spAutoFit/>
          </a:bodyPr>
          <a:lstStyle/>
          <a:p>
            <a:pPr algn="ctr"/>
            <a:r>
              <a:rPr lang="es-ES" dirty="0"/>
              <a:t>Comprobación Cortante Estático/Dinámico</a:t>
            </a:r>
          </a:p>
        </p:txBody>
      </p:sp>
      <p:sp>
        <p:nvSpPr>
          <p:cNvPr id="26" name="Flecha: hacia la izquierda 25"/>
          <p:cNvSpPr/>
          <p:nvPr/>
        </p:nvSpPr>
        <p:spPr>
          <a:xfrm>
            <a:off x="4072751" y="5840823"/>
            <a:ext cx="939922" cy="267075"/>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Flecha: doblada 27"/>
          <p:cNvSpPr/>
          <p:nvPr/>
        </p:nvSpPr>
        <p:spPr>
          <a:xfrm>
            <a:off x="1316224" y="1160331"/>
            <a:ext cx="1230028" cy="298705"/>
          </a:xfrm>
          <a:prstGeom prst="ben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3589239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pic>
        <p:nvPicPr>
          <p:cNvPr id="12" name="Imagen 11"/>
          <p:cNvPicPr>
            <a:picLocks noChangeAspect="1"/>
          </p:cNvPicPr>
          <p:nvPr/>
        </p:nvPicPr>
        <p:blipFill rotWithShape="1">
          <a:blip r:embed="rId2"/>
          <a:srcRect l="5266" r="32130" b="55445"/>
          <a:stretch/>
        </p:blipFill>
        <p:spPr>
          <a:xfrm>
            <a:off x="4186020" y="2070537"/>
            <a:ext cx="4240528" cy="2774215"/>
          </a:xfrm>
          <a:prstGeom prst="rect">
            <a:avLst/>
          </a:prstGeom>
          <a:ln>
            <a:solidFill>
              <a:schemeClr val="tx1"/>
            </a:solidFill>
          </a:ln>
        </p:spPr>
      </p:pic>
      <p:sp>
        <p:nvSpPr>
          <p:cNvPr id="15" name="Rectángulo 14"/>
          <p:cNvSpPr/>
          <p:nvPr/>
        </p:nvSpPr>
        <p:spPr>
          <a:xfrm>
            <a:off x="192749" y="1874709"/>
            <a:ext cx="3993271" cy="2970044"/>
          </a:xfrm>
          <a:prstGeom prst="rect">
            <a:avLst/>
          </a:prstGeom>
        </p:spPr>
        <p:txBody>
          <a:bodyPr wrap="square">
            <a:spAutoFit/>
          </a:bodyPr>
          <a:lstStyle/>
          <a:p>
            <a:pPr marL="342900" lvl="0" indent="-342900" algn="just">
              <a:lnSpc>
                <a:spcPct val="150000"/>
              </a:lnSpc>
              <a:spcAft>
                <a:spcPts val="800"/>
              </a:spcAft>
              <a:buFont typeface="Symbol" panose="05050102010706020507" pitchFamily="18" charset="2"/>
              <a:buChar char=""/>
            </a:pPr>
            <a:r>
              <a:rPr lang="es-EC" sz="1400" dirty="0">
                <a:latin typeface="Times New Roman" panose="02020603050405020304" pitchFamily="18" charset="0"/>
                <a:ea typeface="Calibri" panose="020F0502020204030204" pitchFamily="34" charset="0"/>
                <a:cs typeface="Times New Roman" panose="02020603050405020304" pitchFamily="18" charset="0"/>
              </a:rPr>
              <a:t>1.4 D</a:t>
            </a:r>
            <a:endParaRPr lang="es-ES" sz="1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sz="1400" dirty="0">
                <a:latin typeface="Times New Roman" panose="02020603050405020304" pitchFamily="18" charset="0"/>
                <a:ea typeface="Calibri" panose="020F0502020204030204" pitchFamily="34" charset="0"/>
                <a:cs typeface="Times New Roman" panose="02020603050405020304" pitchFamily="18" charset="0"/>
              </a:rPr>
              <a:t>1.2 D + 1.6 L + 0.5max [Lr; S; R]</a:t>
            </a:r>
            <a:endParaRPr lang="es-ES" sz="1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sz="1400" dirty="0">
                <a:latin typeface="Times New Roman" panose="02020603050405020304" pitchFamily="18" charset="0"/>
                <a:ea typeface="Calibri" panose="020F0502020204030204" pitchFamily="34" charset="0"/>
                <a:cs typeface="Times New Roman" panose="02020603050405020304" pitchFamily="18" charset="0"/>
              </a:rPr>
              <a:t>1.2 D + 1.6max [Lr; S; R] + </a:t>
            </a:r>
            <a:r>
              <a:rPr lang="es-EC" sz="1400" dirty="0" err="1">
                <a:latin typeface="Times New Roman" panose="02020603050405020304" pitchFamily="18" charset="0"/>
                <a:ea typeface="Calibri" panose="020F0502020204030204" pitchFamily="34" charset="0"/>
                <a:cs typeface="Times New Roman" panose="02020603050405020304" pitchFamily="18" charset="0"/>
              </a:rPr>
              <a:t>max</a:t>
            </a:r>
            <a:r>
              <a:rPr lang="es-EC" sz="1400" dirty="0">
                <a:latin typeface="Times New Roman" panose="02020603050405020304" pitchFamily="18" charset="0"/>
                <a:ea typeface="Calibri" panose="020F0502020204030204" pitchFamily="34" charset="0"/>
                <a:cs typeface="Times New Roman" panose="02020603050405020304" pitchFamily="18" charset="0"/>
              </a:rPr>
              <a:t> [L; 0.5W]</a:t>
            </a:r>
            <a:endParaRPr lang="es-ES" sz="1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sz="1400" dirty="0">
                <a:latin typeface="Times New Roman" panose="02020603050405020304" pitchFamily="18" charset="0"/>
                <a:ea typeface="Calibri" panose="020F0502020204030204" pitchFamily="34" charset="0"/>
                <a:cs typeface="Times New Roman" panose="02020603050405020304" pitchFamily="18" charset="0"/>
              </a:rPr>
              <a:t>1.2 D + 1.0 W + L + 0.5 </a:t>
            </a:r>
            <a:r>
              <a:rPr lang="es-EC" sz="1400" dirty="0" err="1">
                <a:latin typeface="Times New Roman" panose="02020603050405020304" pitchFamily="18" charset="0"/>
                <a:ea typeface="Calibri" panose="020F0502020204030204" pitchFamily="34" charset="0"/>
                <a:cs typeface="Times New Roman" panose="02020603050405020304" pitchFamily="18" charset="0"/>
              </a:rPr>
              <a:t>max</a:t>
            </a:r>
            <a:r>
              <a:rPr lang="es-EC" sz="1400" dirty="0">
                <a:latin typeface="Times New Roman" panose="02020603050405020304" pitchFamily="18" charset="0"/>
                <a:ea typeface="Calibri" panose="020F0502020204030204" pitchFamily="34" charset="0"/>
                <a:cs typeface="Times New Roman" panose="02020603050405020304" pitchFamily="18" charset="0"/>
              </a:rPr>
              <a:t> [Lr; S; R]</a:t>
            </a:r>
            <a:endParaRPr lang="es-ES" sz="1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sz="1400" dirty="0">
                <a:latin typeface="Times New Roman" panose="02020603050405020304" pitchFamily="18" charset="0"/>
                <a:ea typeface="Calibri" panose="020F0502020204030204" pitchFamily="34" charset="0"/>
                <a:cs typeface="Times New Roman" panose="02020603050405020304" pitchFamily="18" charset="0"/>
              </a:rPr>
              <a:t>1.2 D + 1.0 E + L + 0.2S</a:t>
            </a:r>
            <a:endParaRPr lang="es-ES" sz="1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sz="1400" dirty="0">
                <a:latin typeface="Times New Roman" panose="02020603050405020304" pitchFamily="18" charset="0"/>
                <a:ea typeface="Calibri" panose="020F0502020204030204" pitchFamily="34" charset="0"/>
                <a:cs typeface="Times New Roman" panose="02020603050405020304" pitchFamily="18" charset="0"/>
              </a:rPr>
              <a:t>0.9 D + 1.0 W</a:t>
            </a:r>
            <a:endParaRPr lang="es-ES" sz="1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sz="1400" dirty="0">
                <a:latin typeface="Times New Roman" panose="02020603050405020304" pitchFamily="18" charset="0"/>
                <a:ea typeface="Calibri" panose="020F0502020204030204" pitchFamily="34" charset="0"/>
                <a:cs typeface="Times New Roman" panose="02020603050405020304" pitchFamily="18" charset="0"/>
              </a:rPr>
              <a:t>0.9 D + 1.0 E</a:t>
            </a:r>
            <a:endParaRPr lang="es-ES" sz="1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2926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proceso alternativo 5"/>
          <p:cNvSpPr/>
          <p:nvPr/>
        </p:nvSpPr>
        <p:spPr>
          <a:xfrm>
            <a:off x="643269" y="890336"/>
            <a:ext cx="3649331" cy="1624264"/>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r>
              <a:rPr lang="es-ES" sz="2000" b="1" dirty="0">
                <a:solidFill>
                  <a:schemeClr val="tx1"/>
                </a:solidFill>
              </a:rPr>
              <a:t>PEDERNALES</a:t>
            </a:r>
          </a:p>
          <a:p>
            <a:pPr algn="ctr"/>
            <a:endParaRPr lang="es-ES" sz="2000" dirty="0">
              <a:solidFill>
                <a:schemeClr val="tx1"/>
              </a:solidFill>
            </a:endParaRPr>
          </a:p>
          <a:p>
            <a:pPr algn="ctr"/>
            <a:r>
              <a:rPr lang="es-ES" sz="2000" dirty="0">
                <a:solidFill>
                  <a:schemeClr val="tx1"/>
                </a:solidFill>
              </a:rPr>
              <a:t>3.600 personas (930 familias) en 15 albergues (10 Manabí -5  Esmeraldas)</a:t>
            </a: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p:txBody>
      </p:sp>
      <p:sp>
        <p:nvSpPr>
          <p:cNvPr id="7" name="Diagrama de flujo: proceso alternativo 6"/>
          <p:cNvSpPr/>
          <p:nvPr/>
        </p:nvSpPr>
        <p:spPr>
          <a:xfrm>
            <a:off x="5631782" y="890336"/>
            <a:ext cx="3309020" cy="1455821"/>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solidFill>
                <a:schemeClr val="tx1"/>
              </a:solidFill>
            </a:endParaRPr>
          </a:p>
          <a:p>
            <a:pPr algn="ctr"/>
            <a:r>
              <a:rPr lang="es-ES" b="1" dirty="0">
                <a:solidFill>
                  <a:schemeClr val="tx1"/>
                </a:solidFill>
              </a:rPr>
              <a:t>INUNDACIONES</a:t>
            </a:r>
          </a:p>
          <a:p>
            <a:pPr algn="ctr"/>
            <a:endParaRPr lang="es-ES" dirty="0">
              <a:solidFill>
                <a:schemeClr val="tx1"/>
              </a:solidFill>
            </a:endParaRPr>
          </a:p>
          <a:p>
            <a:pPr algn="ctr"/>
            <a:r>
              <a:rPr lang="es-ES" dirty="0">
                <a:solidFill>
                  <a:schemeClr val="tx1"/>
                </a:solidFill>
              </a:rPr>
              <a:t>138 Personas afectadas</a:t>
            </a:r>
          </a:p>
          <a:p>
            <a:pPr algn="ctr"/>
            <a:r>
              <a:rPr lang="es-ES" dirty="0">
                <a:solidFill>
                  <a:schemeClr val="tx1"/>
                </a:solidFill>
              </a:rPr>
              <a:t>4 albergues</a:t>
            </a:r>
          </a:p>
          <a:p>
            <a:pPr algn="ctr"/>
            <a:endParaRPr lang="es-ES" b="1" dirty="0">
              <a:solidFill>
                <a:schemeClr val="tx1"/>
              </a:solidFill>
            </a:endParaRPr>
          </a:p>
          <a:p>
            <a:pPr algn="ctr"/>
            <a:endParaRPr lang="es-ES" b="1" dirty="0">
              <a:solidFill>
                <a:schemeClr val="tx1"/>
              </a:solidFill>
            </a:endParaRPr>
          </a:p>
        </p:txBody>
      </p:sp>
      <p:sp>
        <p:nvSpPr>
          <p:cNvPr id="8" name="Diagrama de flujo: proceso alternativo 7"/>
          <p:cNvSpPr/>
          <p:nvPr/>
        </p:nvSpPr>
        <p:spPr>
          <a:xfrm>
            <a:off x="2287125" y="2664157"/>
            <a:ext cx="5798095" cy="1425234"/>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TERREMOTOS</a:t>
            </a:r>
          </a:p>
          <a:p>
            <a:pPr algn="ctr"/>
            <a:endParaRPr lang="es-ES" b="1" dirty="0">
              <a:solidFill>
                <a:schemeClr val="tx1"/>
              </a:solidFill>
            </a:endParaRPr>
          </a:p>
          <a:p>
            <a:r>
              <a:rPr lang="es-ES" dirty="0">
                <a:solidFill>
                  <a:schemeClr val="tx1"/>
                </a:solidFill>
              </a:rPr>
              <a:t>1949.-  100 000 personas sin hogar</a:t>
            </a:r>
          </a:p>
          <a:p>
            <a:r>
              <a:rPr lang="es-ES" dirty="0">
                <a:solidFill>
                  <a:schemeClr val="tx1"/>
                </a:solidFill>
              </a:rPr>
              <a:t>1987.-  60.000 viviendas destruidas</a:t>
            </a:r>
          </a:p>
          <a:p>
            <a:r>
              <a:rPr lang="es-ES" dirty="0">
                <a:solidFill>
                  <a:schemeClr val="tx1"/>
                </a:solidFill>
              </a:rPr>
              <a:t>1906.- Esmeraldas - Cali; Colombia- Maracaibo; Venezuela</a:t>
            </a:r>
          </a:p>
        </p:txBody>
      </p:sp>
      <p:sp>
        <p:nvSpPr>
          <p:cNvPr id="9" name="Diagrama de flujo: proceso alternativo 8"/>
          <p:cNvSpPr/>
          <p:nvPr/>
        </p:nvSpPr>
        <p:spPr>
          <a:xfrm>
            <a:off x="1428750" y="4317651"/>
            <a:ext cx="2985168" cy="1455821"/>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cs typeface="Arial" panose="020B0604020202020204" pitchFamily="34" charset="0"/>
              </a:rPr>
              <a:t>Propuesta consiste en el diseño de una vivienda prefabricada desmontable de acero para situaciones emergentes.</a:t>
            </a:r>
            <a:endParaRPr lang="es-ES" dirty="0">
              <a:solidFill>
                <a:schemeClr val="tx1"/>
              </a:solidFill>
            </a:endParaRPr>
          </a:p>
        </p:txBody>
      </p:sp>
      <p:sp>
        <p:nvSpPr>
          <p:cNvPr id="10" name="Diagrama de flujo: proceso alternativo 9"/>
          <p:cNvSpPr/>
          <p:nvPr/>
        </p:nvSpPr>
        <p:spPr>
          <a:xfrm>
            <a:off x="5263649" y="4268021"/>
            <a:ext cx="2827421" cy="1455821"/>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ea typeface="Calibri" panose="020F0502020204030204" pitchFamily="34" charset="0"/>
                <a:cs typeface="Times New Roman" panose="02020603050405020304" pitchFamily="18" charset="0"/>
              </a:rPr>
              <a:t>Se quiere impulsar la búsqueda de nuevos sistemas constructivos en el país.</a:t>
            </a:r>
            <a:endParaRPr lang="es-ES" dirty="0">
              <a:solidFill>
                <a:schemeClr val="tx1"/>
              </a:solidFill>
            </a:endParaRPr>
          </a:p>
        </p:txBody>
      </p:sp>
      <p:sp>
        <p:nvSpPr>
          <p:cNvPr id="11" name="Flecha: a la izquierda y derecha 10"/>
          <p:cNvSpPr/>
          <p:nvPr/>
        </p:nvSpPr>
        <p:spPr>
          <a:xfrm>
            <a:off x="4413918" y="1482891"/>
            <a:ext cx="1096545" cy="439154"/>
          </a:xfrm>
          <a:prstGeom prst="leftRightArrow">
            <a:avLst>
              <a:gd name="adj1" fmla="val 22603"/>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a la derecha 11"/>
          <p:cNvSpPr/>
          <p:nvPr/>
        </p:nvSpPr>
        <p:spPr>
          <a:xfrm>
            <a:off x="4551979" y="4895918"/>
            <a:ext cx="634193" cy="299286"/>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Título 1"/>
          <p:cNvSpPr>
            <a:spLocks noGrp="1"/>
          </p:cNvSpPr>
          <p:nvPr>
            <p:ph type="title"/>
          </p:nvPr>
        </p:nvSpPr>
        <p:spPr/>
        <p:txBody>
          <a:bodyPr/>
          <a:lstStyle/>
          <a:p>
            <a:pPr algn="r"/>
            <a:r>
              <a:rPr lang="es-ES" sz="2400" i="1" dirty="0">
                <a:latin typeface="+mj-lt"/>
              </a:rPr>
              <a:t>1. INTRODUCCIÓN </a:t>
            </a:r>
            <a:endParaRPr lang="es-EC" sz="2400" i="1" dirty="0">
              <a:latin typeface="+mj-lt"/>
            </a:endParaRPr>
          </a:p>
        </p:txBody>
      </p:sp>
    </p:spTree>
    <p:extLst>
      <p:ext uri="{BB962C8B-B14F-4D97-AF65-F5344CB8AC3E}">
        <p14:creationId xmlns:p14="http://schemas.microsoft.com/office/powerpoint/2010/main" val="2629558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mc:AlternateContent xmlns:mc="http://schemas.openxmlformats.org/markup-compatibility/2006" xmlns:a14="http://schemas.microsoft.com/office/drawing/2010/main">
        <mc:Choice Requires="a14">
          <p:sp>
            <p:nvSpPr>
              <p:cNvPr id="3" name="Rectángulo 2"/>
              <p:cNvSpPr/>
              <p:nvPr/>
            </p:nvSpPr>
            <p:spPr>
              <a:xfrm>
                <a:off x="4593469" y="584200"/>
                <a:ext cx="4400414" cy="5732082"/>
              </a:xfrm>
              <a:prstGeom prst="rect">
                <a:avLst/>
              </a:prstGeom>
            </p:spPr>
            <p:txBody>
              <a:bodyPr wrap="square">
                <a:spAutoFit/>
              </a:bodyPr>
              <a:lstStyle/>
              <a:p>
                <a:pPr>
                  <a:lnSpc>
                    <a:spcPct val="150000"/>
                  </a:lnSpc>
                  <a:spcAft>
                    <a:spcPts val="0"/>
                  </a:spcAft>
                </a:pPr>
                <a:endParaRPr lang="es-EC" sz="1200" i="1" dirty="0">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pPr>
                <a:r>
                  <a:rPr lang="es-EC"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Chequeo de cortante en sentido X</a:t>
                </a:r>
                <a:endParaRPr lang="es-EC" sz="1400" i="1" dirty="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Times New Roman" panose="02020603050405020304" pitchFamily="18" charset="0"/>
                        </a:rPr>
                        <m:t>𝑉𝑒𝑥</m:t>
                      </m:r>
                      <m:r>
                        <a:rPr lang="es-EC" sz="1400" i="1">
                          <a:effectLst/>
                          <a:latin typeface="Cambria Math" panose="02040503050406030204" pitchFamily="18" charset="0"/>
                          <a:ea typeface="Calibri" panose="020F0502020204030204" pitchFamily="34" charset="0"/>
                          <a:cs typeface="Times New Roman" panose="02020603050405020304" pitchFamily="18" charset="0"/>
                        </a:rPr>
                        <m:t>=4.28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𝑇</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𝐶𝑜𝑟𝑡𝑎𝑛𝑡𝑒</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𝑒𝑠𝑡</m:t>
                      </m:r>
                      <m:r>
                        <a:rPr lang="es-EC" sz="1400" i="1">
                          <a:effectLst/>
                          <a:latin typeface="Cambria Math" panose="02040503050406030204" pitchFamily="18" charset="0"/>
                          <a:ea typeface="Calibri" panose="020F0502020204030204" pitchFamily="34" charset="0"/>
                          <a:cs typeface="Times New Roman" panose="02020603050405020304" pitchFamily="18" charset="0"/>
                        </a:rPr>
                        <m:t>á</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𝑡𝑖𝑐𝑜</m:t>
                      </m:r>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Times New Roman" panose="02020603050405020304" pitchFamily="18" charset="0"/>
                        </a:rPr>
                        <m:t>𝑉𝑑𝑥</m:t>
                      </m:r>
                      <m:r>
                        <a:rPr lang="es-EC" sz="1400" i="1">
                          <a:effectLst/>
                          <a:latin typeface="Cambria Math" panose="02040503050406030204" pitchFamily="18" charset="0"/>
                          <a:ea typeface="Calibri" panose="020F0502020204030204" pitchFamily="34" charset="0"/>
                          <a:cs typeface="Times New Roman" panose="02020603050405020304" pitchFamily="18" charset="0"/>
                        </a:rPr>
                        <m:t>=4.21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𝑇</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𝐶𝑜𝑟𝑡𝑎𝑛𝑡𝑒</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𝑑𝑖𝑛</m:t>
                      </m:r>
                      <m:r>
                        <a:rPr lang="es-EC" sz="1400" i="1">
                          <a:effectLst/>
                          <a:latin typeface="Cambria Math" panose="02040503050406030204" pitchFamily="18" charset="0"/>
                          <a:ea typeface="Calibri" panose="020F0502020204030204" pitchFamily="34" charset="0"/>
                          <a:cs typeface="Times New Roman" panose="02020603050405020304" pitchFamily="18" charset="0"/>
                        </a:rPr>
                        <m:t>á</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𝑚𝑖𝑐𝑜</m:t>
                      </m:r>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f>
                        <m:fPr>
                          <m:ctrlPr>
                            <a:rPr lang="es-ES" sz="1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𝑉𝑑𝑥</m:t>
                          </m:r>
                        </m:num>
                        <m:den>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𝑉𝑒𝑥</m:t>
                          </m:r>
                        </m:den>
                      </m:f>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S" sz="1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4.21</m:t>
                          </m:r>
                        </m:num>
                        <m:den>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4.28</m:t>
                          </m:r>
                        </m:den>
                      </m:f>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f>
                        <m:fPr>
                          <m:ctrlPr>
                            <a:rPr lang="es-ES" sz="1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𝑉𝑑𝑥</m:t>
                          </m:r>
                        </m:num>
                        <m:den>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𝑉𝑒𝑥</m:t>
                          </m:r>
                        </m:den>
                      </m:f>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=0.98≅98% </m:t>
                      </m:r>
                    </m:oMath>
                  </m:oMathPara>
                </a14:m>
                <a:endParaRPr lang="es-E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pPr>
                <a:endParaRPr lang="es-E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Chequeo de cortante en sentido Y</a:t>
                </a:r>
                <a:endParaRPr lang="es-E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Times New Roman" panose="02020603050405020304" pitchFamily="18" charset="0"/>
                        </a:rPr>
                        <m:t>𝑉𝑒𝑥</m:t>
                      </m:r>
                      <m:r>
                        <a:rPr lang="es-EC" sz="1400" i="1">
                          <a:effectLst/>
                          <a:latin typeface="Cambria Math" panose="02040503050406030204" pitchFamily="18" charset="0"/>
                          <a:ea typeface="Calibri" panose="020F0502020204030204" pitchFamily="34" charset="0"/>
                          <a:cs typeface="Times New Roman" panose="02020603050405020304" pitchFamily="18" charset="0"/>
                        </a:rPr>
                        <m:t>=4.28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𝑇</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𝐶𝑜𝑟𝑡𝑎𝑛𝑡𝑒</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𝑒𝑠𝑡</m:t>
                      </m:r>
                      <m:r>
                        <a:rPr lang="es-EC" sz="1400" i="1">
                          <a:effectLst/>
                          <a:latin typeface="Cambria Math" panose="02040503050406030204" pitchFamily="18" charset="0"/>
                          <a:ea typeface="Calibri" panose="020F0502020204030204" pitchFamily="34" charset="0"/>
                          <a:cs typeface="Times New Roman" panose="02020603050405020304" pitchFamily="18" charset="0"/>
                        </a:rPr>
                        <m:t>á</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𝑡𝑖𝑐𝑜</m:t>
                      </m:r>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Times New Roman" panose="02020603050405020304" pitchFamily="18" charset="0"/>
                        </a:rPr>
                        <m:t>𝑉𝑑𝑥</m:t>
                      </m:r>
                      <m:r>
                        <a:rPr lang="es-EC" sz="1400" i="1">
                          <a:effectLst/>
                          <a:latin typeface="Cambria Math" panose="02040503050406030204" pitchFamily="18" charset="0"/>
                          <a:ea typeface="Calibri" panose="020F0502020204030204" pitchFamily="34" charset="0"/>
                          <a:cs typeface="Times New Roman" panose="02020603050405020304" pitchFamily="18" charset="0"/>
                        </a:rPr>
                        <m:t>=4.20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𝑇</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𝐶𝑜𝑟𝑡𝑎𝑛𝑡𝑒</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𝑑𝑖𝑛</m:t>
                      </m:r>
                      <m:r>
                        <a:rPr lang="es-EC" sz="1400" i="1">
                          <a:effectLst/>
                          <a:latin typeface="Cambria Math" panose="02040503050406030204" pitchFamily="18" charset="0"/>
                          <a:ea typeface="Calibri" panose="020F0502020204030204" pitchFamily="34" charset="0"/>
                          <a:cs typeface="Times New Roman" panose="02020603050405020304" pitchFamily="18" charset="0"/>
                        </a:rPr>
                        <m:t>á</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𝑚𝑖𝑐𝑜</m:t>
                      </m:r>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f>
                        <m:fPr>
                          <m:ctrlPr>
                            <a:rPr lang="es-ES" sz="1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𝑉𝑑𝑥</m:t>
                          </m:r>
                        </m:num>
                        <m:den>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𝑉𝑒𝑥</m:t>
                          </m:r>
                        </m:den>
                      </m:f>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S" sz="1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4.20</m:t>
                          </m:r>
                        </m:num>
                        <m:den>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4.28</m:t>
                          </m:r>
                        </m:den>
                      </m:f>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f>
                        <m:fPr>
                          <m:ctrlPr>
                            <a:rPr lang="es-ES" sz="1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𝑉𝑑𝑥</m:t>
                          </m:r>
                        </m:num>
                        <m:den>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𝑉𝑒𝑥</m:t>
                          </m:r>
                        </m:den>
                      </m:f>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=0.98≅98% </m:t>
                      </m:r>
                      <m:r>
                        <a:rPr lang="es-EC" sz="1400" b="1" i="1">
                          <a:effectLst/>
                          <a:latin typeface="Cambria Math" panose="02040503050406030204" pitchFamily="18" charset="0"/>
                          <a:ea typeface="Times New Roman" panose="02020603050405020304" pitchFamily="18" charset="0"/>
                          <a:cs typeface="Times New Roman" panose="02020603050405020304" pitchFamily="18" charset="0"/>
                        </a:rPr>
                        <m:t>𝑶𝑲</m:t>
                      </m:r>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es-EC" sz="1400" i="1" dirty="0">
                    <a:effectLst/>
                    <a:latin typeface="Times New Roman" panose="02020603050405020304" pitchFamily="18" charset="0"/>
                    <a:ea typeface="Times New Roman" panose="02020603050405020304" pitchFamily="18" charset="0"/>
                    <a:cs typeface="Times New Roman" panose="02020603050405020304" pitchFamily="18" charset="0"/>
                  </a:rPr>
                  <a:t>Se comprueba que los cortantes son equivalentes entre sí.</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s-EC"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4593469" y="584200"/>
                <a:ext cx="4400414" cy="5732082"/>
              </a:xfrm>
              <a:prstGeom prst="rect">
                <a:avLst/>
              </a:prstGeom>
              <a:blipFill>
                <a:blip r:embed="rId2"/>
                <a:stretch>
                  <a:fillRect l="-416"/>
                </a:stretch>
              </a:blipFill>
            </p:spPr>
            <p:txBody>
              <a:bodyPr/>
              <a:lstStyle/>
              <a:p>
                <a:r>
                  <a:rPr lang="es-ES">
                    <a:noFill/>
                  </a:rPr>
                  <a:t> </a:t>
                </a:r>
              </a:p>
            </p:txBody>
          </p:sp>
        </mc:Fallback>
      </mc:AlternateContent>
      <p:pic>
        <p:nvPicPr>
          <p:cNvPr id="22" name="Imagen 21"/>
          <p:cNvPicPr>
            <a:picLocks noChangeAspect="1"/>
          </p:cNvPicPr>
          <p:nvPr/>
        </p:nvPicPr>
        <p:blipFill>
          <a:blip r:embed="rId3"/>
          <a:stretch>
            <a:fillRect/>
          </a:stretch>
        </p:blipFill>
        <p:spPr>
          <a:xfrm>
            <a:off x="192749" y="1168400"/>
            <a:ext cx="4299512" cy="4799979"/>
          </a:xfrm>
          <a:prstGeom prst="rect">
            <a:avLst/>
          </a:prstGeom>
        </p:spPr>
      </p:pic>
    </p:spTree>
    <p:extLst>
      <p:ext uri="{BB962C8B-B14F-4D97-AF65-F5344CB8AC3E}">
        <p14:creationId xmlns:p14="http://schemas.microsoft.com/office/powerpoint/2010/main" val="3452291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pic>
        <p:nvPicPr>
          <p:cNvPr id="2" name="Imagen 1"/>
          <p:cNvPicPr>
            <a:picLocks noChangeAspect="1"/>
          </p:cNvPicPr>
          <p:nvPr/>
        </p:nvPicPr>
        <p:blipFill>
          <a:blip r:embed="rId3"/>
          <a:stretch>
            <a:fillRect/>
          </a:stretch>
        </p:blipFill>
        <p:spPr>
          <a:xfrm>
            <a:off x="131856" y="580721"/>
            <a:ext cx="5448673" cy="5580529"/>
          </a:xfrm>
          <a:prstGeom prst="rect">
            <a:avLst/>
          </a:prstGeom>
        </p:spPr>
      </p:pic>
      <p:pic>
        <p:nvPicPr>
          <p:cNvPr id="4" name="Imagen 3"/>
          <p:cNvPicPr>
            <a:picLocks noChangeAspect="1"/>
          </p:cNvPicPr>
          <p:nvPr/>
        </p:nvPicPr>
        <p:blipFill>
          <a:blip r:embed="rId4"/>
          <a:stretch>
            <a:fillRect/>
          </a:stretch>
        </p:blipFill>
        <p:spPr>
          <a:xfrm>
            <a:off x="5580529" y="580721"/>
            <a:ext cx="3227295" cy="3221318"/>
          </a:xfrm>
          <a:prstGeom prst="rect">
            <a:avLst/>
          </a:prstGeom>
        </p:spPr>
      </p:pic>
      <p:pic>
        <p:nvPicPr>
          <p:cNvPr id="5" name="Imagen 4"/>
          <p:cNvPicPr>
            <a:picLocks noChangeAspect="1"/>
          </p:cNvPicPr>
          <p:nvPr/>
        </p:nvPicPr>
        <p:blipFill>
          <a:blip r:embed="rId5"/>
          <a:stretch>
            <a:fillRect/>
          </a:stretch>
        </p:blipFill>
        <p:spPr>
          <a:xfrm>
            <a:off x="5580529" y="3802038"/>
            <a:ext cx="3334871" cy="2908043"/>
          </a:xfrm>
          <a:prstGeom prst="rect">
            <a:avLst/>
          </a:prstGeom>
        </p:spPr>
      </p:pic>
    </p:spTree>
    <p:extLst>
      <p:ext uri="{BB962C8B-B14F-4D97-AF65-F5344CB8AC3E}">
        <p14:creationId xmlns:p14="http://schemas.microsoft.com/office/powerpoint/2010/main" val="319056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Diseño de Cimentación</a:t>
            </a:r>
          </a:p>
        </p:txBody>
      </p:sp>
      <p:sp>
        <p:nvSpPr>
          <p:cNvPr id="6"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 y="1613647"/>
            <a:ext cx="4223062" cy="4047669"/>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Imagen 4"/>
          <p:cNvPicPr/>
          <p:nvPr/>
        </p:nvPicPr>
        <p:blipFill>
          <a:blip r:embed="rId4"/>
          <a:stretch>
            <a:fillRect/>
          </a:stretch>
        </p:blipFill>
        <p:spPr>
          <a:xfrm>
            <a:off x="4944549" y="1151555"/>
            <a:ext cx="3296177" cy="1174527"/>
          </a:xfrm>
          <a:prstGeom prst="rect">
            <a:avLst/>
          </a:prstGeom>
        </p:spPr>
      </p:pic>
      <p:pic>
        <p:nvPicPr>
          <p:cNvPr id="7" name="Imagen 6"/>
          <p:cNvPicPr/>
          <p:nvPr/>
        </p:nvPicPr>
        <p:blipFill>
          <a:blip r:embed="rId5"/>
          <a:stretch>
            <a:fillRect/>
          </a:stretch>
        </p:blipFill>
        <p:spPr>
          <a:xfrm>
            <a:off x="4533627" y="2487841"/>
            <a:ext cx="4610373" cy="1593415"/>
          </a:xfrm>
          <a:prstGeom prst="rect">
            <a:avLst/>
          </a:prstGeom>
        </p:spPr>
      </p:pic>
      <mc:AlternateContent xmlns:mc="http://schemas.openxmlformats.org/markup-compatibility/2006" xmlns:a14="http://schemas.microsoft.com/office/drawing/2010/main">
        <mc:Choice Requires="a14">
          <p:sp>
            <p:nvSpPr>
              <p:cNvPr id="8" name="Rectángulo 7"/>
              <p:cNvSpPr/>
              <p:nvPr/>
            </p:nvSpPr>
            <p:spPr>
              <a:xfrm>
                <a:off x="4472651" y="4604216"/>
                <a:ext cx="1762598" cy="6288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𝜗</m:t>
                      </m:r>
                      <m:r>
                        <a:rPr lang="es-MX" i="1">
                          <a:latin typeface="Cambria Math" panose="02040503050406030204" pitchFamily="18" charset="0"/>
                        </a:rPr>
                        <m:t>𝑢</m:t>
                      </m:r>
                      <m:r>
                        <a:rPr lang="es-MX" i="0">
                          <a:latin typeface="Cambria Math" panose="02040503050406030204" pitchFamily="18" charset="0"/>
                        </a:rPr>
                        <m:t>=</m:t>
                      </m:r>
                      <m:f>
                        <m:fPr>
                          <m:ctrlPr>
                            <a:rPr lang="es-MX" i="1">
                              <a:latin typeface="Cambria Math" panose="02040503050406030204" pitchFamily="18" charset="0"/>
                            </a:rPr>
                          </m:ctrlPr>
                        </m:fPr>
                        <m:num>
                          <m:r>
                            <a:rPr lang="es-MX" i="1">
                              <a:latin typeface="Cambria Math" panose="02040503050406030204" pitchFamily="18" charset="0"/>
                            </a:rPr>
                            <m:t>𝑉𝑢</m:t>
                          </m:r>
                        </m:num>
                        <m:den>
                          <m:r>
                            <a:rPr lang="es-MX" i="0">
                              <a:latin typeface="Cambria Math" panose="02040503050406030204" pitchFamily="18" charset="0"/>
                            </a:rPr>
                            <m:t>∅×</m:t>
                          </m:r>
                          <m:r>
                            <a:rPr lang="es-MX" i="1">
                              <a:latin typeface="Cambria Math" panose="02040503050406030204" pitchFamily="18" charset="0"/>
                            </a:rPr>
                            <m:t>𝑏</m:t>
                          </m:r>
                          <m:r>
                            <a:rPr lang="es-MX" i="0">
                              <a:latin typeface="Cambria Math" panose="02040503050406030204" pitchFamily="18" charset="0"/>
                            </a:rPr>
                            <m:t>×</m:t>
                          </m:r>
                          <m:r>
                            <a:rPr lang="es-MX" i="1">
                              <a:latin typeface="Cambria Math" panose="02040503050406030204" pitchFamily="18" charset="0"/>
                            </a:rPr>
                            <m:t>𝑑</m:t>
                          </m:r>
                        </m:den>
                      </m:f>
                    </m:oMath>
                  </m:oMathPara>
                </a14:m>
                <a:endParaRPr lang="es-MX" dirty="0"/>
              </a:p>
            </p:txBody>
          </p:sp>
        </mc:Choice>
        <mc:Fallback xmlns="">
          <p:sp>
            <p:nvSpPr>
              <p:cNvPr id="8" name="Rectángulo 7"/>
              <p:cNvSpPr>
                <a:spLocks noRot="1" noChangeAspect="1" noMove="1" noResize="1" noEditPoints="1" noAdjustHandles="1" noChangeArrowheads="1" noChangeShapeType="1" noTextEdit="1"/>
              </p:cNvSpPr>
              <p:nvPr/>
            </p:nvSpPr>
            <p:spPr>
              <a:xfrm>
                <a:off x="4472651" y="4604216"/>
                <a:ext cx="1762598" cy="628890"/>
              </a:xfrm>
              <a:prstGeom prst="rect">
                <a:avLst/>
              </a:prstGeom>
              <a:blipFill rotWithShape="0">
                <a:blip r:embed="rId6"/>
                <a:stretch>
                  <a:fillRect/>
                </a:stretch>
              </a:blipFill>
            </p:spPr>
            <p:txBody>
              <a:bodyPr/>
              <a:lstStyle/>
              <a:p>
                <a:r>
                  <a:rPr lang="es-MX">
                    <a:noFill/>
                  </a:rPr>
                  <a:t> </a:t>
                </a:r>
              </a:p>
            </p:txBody>
          </p:sp>
        </mc:Fallback>
      </mc:AlternateContent>
      <p:sp>
        <p:nvSpPr>
          <p:cNvPr id="9" name="Rectángulo 8"/>
          <p:cNvSpPr/>
          <p:nvPr/>
        </p:nvSpPr>
        <p:spPr>
          <a:xfrm>
            <a:off x="2875524" y="4178511"/>
            <a:ext cx="2994731" cy="417422"/>
          </a:xfrm>
          <a:prstGeom prst="rect">
            <a:avLst/>
          </a:prstGeom>
        </p:spPr>
        <p:txBody>
          <a:bodyPr wrap="none">
            <a:spAutoFit/>
          </a:bodyPr>
          <a:lstStyle/>
          <a:p>
            <a:pPr lvl="3" algn="just">
              <a:lnSpc>
                <a:spcPct val="150000"/>
              </a:lnSpc>
              <a:buSzPts val="1200"/>
            </a:pPr>
            <a:r>
              <a:rPr lang="es-EC"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Chequeo a corte</a:t>
            </a:r>
            <a:endParaRPr lang="es-MX"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ángulo 9"/>
              <p:cNvSpPr/>
              <p:nvPr/>
            </p:nvSpPr>
            <p:spPr>
              <a:xfrm>
                <a:off x="6359958" y="4617914"/>
                <a:ext cx="2811731"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𝜗</m:t>
                      </m:r>
                      <m:r>
                        <a:rPr lang="es-MX" i="1" smtClean="0">
                          <a:latin typeface="Cambria Math" panose="02040503050406030204" pitchFamily="18" charset="0"/>
                        </a:rPr>
                        <m:t>𝑢</m:t>
                      </m:r>
                      <m:r>
                        <a:rPr lang="es-MX" i="0">
                          <a:latin typeface="Cambria Math" panose="02040503050406030204" pitchFamily="18" charset="0"/>
                        </a:rPr>
                        <m:t>=6.84</m:t>
                      </m:r>
                      <m:f>
                        <m:fPr>
                          <m:ctrlPr>
                            <a:rPr lang="es-MX" i="1">
                              <a:latin typeface="Cambria Math" panose="02040503050406030204" pitchFamily="18" charset="0"/>
                            </a:rPr>
                          </m:ctrlPr>
                        </m:fPr>
                        <m:num>
                          <m:r>
                            <a:rPr lang="es-MX" i="1">
                              <a:latin typeface="Cambria Math" panose="02040503050406030204" pitchFamily="18" charset="0"/>
                            </a:rPr>
                            <m:t>𝑘𝑔</m:t>
                          </m:r>
                        </m:num>
                        <m:den>
                          <m:sSup>
                            <m:sSupPr>
                              <m:ctrlPr>
                                <a:rPr lang="es-MX" i="1">
                                  <a:latin typeface="Cambria Math" panose="02040503050406030204" pitchFamily="18" charset="0"/>
                                </a:rPr>
                              </m:ctrlPr>
                            </m:sSupPr>
                            <m:e>
                              <m:r>
                                <a:rPr lang="es-MX" i="1">
                                  <a:latin typeface="Cambria Math" panose="02040503050406030204" pitchFamily="18" charset="0"/>
                                </a:rPr>
                                <m:t>𝑐𝑚</m:t>
                              </m:r>
                            </m:e>
                            <m:sup>
                              <m:r>
                                <a:rPr lang="es-MX" i="0">
                                  <a:latin typeface="Cambria Math" panose="02040503050406030204" pitchFamily="18" charset="0"/>
                                </a:rPr>
                                <m:t>2</m:t>
                              </m:r>
                            </m:sup>
                          </m:sSup>
                        </m:den>
                      </m:f>
                      <m:r>
                        <a:rPr lang="es-MX" i="0">
                          <a:latin typeface="Cambria Math" panose="02040503050406030204" pitchFamily="18" charset="0"/>
                        </a:rPr>
                        <m:t>&lt;</m:t>
                      </m:r>
                      <m:r>
                        <a:rPr lang="es-MX" i="1">
                          <a:latin typeface="Cambria Math" panose="02040503050406030204" pitchFamily="18" charset="0"/>
                        </a:rPr>
                        <m:t>𝜗</m:t>
                      </m:r>
                      <m:r>
                        <a:rPr lang="es-MX" i="1">
                          <a:latin typeface="Cambria Math" panose="02040503050406030204" pitchFamily="18" charset="0"/>
                        </a:rPr>
                        <m:t>𝑝</m:t>
                      </m:r>
                      <m:r>
                        <a:rPr lang="es-MX" i="0">
                          <a:latin typeface="Cambria Math" panose="02040503050406030204" pitchFamily="18" charset="0"/>
                        </a:rPr>
                        <m:t>    </m:t>
                      </m:r>
                      <m:r>
                        <a:rPr lang="es-MX" b="1" i="1">
                          <a:latin typeface="Cambria Math" panose="02040503050406030204" pitchFamily="18" charset="0"/>
                        </a:rPr>
                        <m:t>𝑶𝑲</m:t>
                      </m:r>
                    </m:oMath>
                  </m:oMathPara>
                </a14:m>
                <a:endParaRPr lang="es-MX" dirty="0"/>
              </a:p>
            </p:txBody>
          </p:sp>
        </mc:Choice>
        <mc:Fallback xmlns="">
          <p:sp>
            <p:nvSpPr>
              <p:cNvPr id="10" name="Rectángulo 9"/>
              <p:cNvSpPr>
                <a:spLocks noRot="1" noChangeAspect="1" noMove="1" noResize="1" noEditPoints="1" noAdjustHandles="1" noChangeArrowheads="1" noChangeShapeType="1" noTextEdit="1"/>
              </p:cNvSpPr>
              <p:nvPr/>
            </p:nvSpPr>
            <p:spPr>
              <a:xfrm>
                <a:off x="6359958" y="4617914"/>
                <a:ext cx="2811731" cy="618311"/>
              </a:xfrm>
              <a:prstGeom prst="rect">
                <a:avLst/>
              </a:prstGeom>
              <a:blipFill rotWithShape="0">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4495980" y="5414388"/>
                <a:ext cx="1880836" cy="657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𝜗</m:t>
                      </m:r>
                      <m:r>
                        <a:rPr lang="es-MX" i="1">
                          <a:latin typeface="Cambria Math" panose="02040503050406030204" pitchFamily="18" charset="0"/>
                        </a:rPr>
                        <m:t>𝑢</m:t>
                      </m:r>
                      <m:r>
                        <a:rPr lang="es-MX" i="0">
                          <a:latin typeface="Cambria Math" panose="02040503050406030204" pitchFamily="18" charset="0"/>
                        </a:rPr>
                        <m:t>=</m:t>
                      </m:r>
                      <m:f>
                        <m:fPr>
                          <m:ctrlPr>
                            <a:rPr lang="es-MX" i="1">
                              <a:latin typeface="Cambria Math" panose="02040503050406030204" pitchFamily="18" charset="0"/>
                            </a:rPr>
                          </m:ctrlPr>
                        </m:fPr>
                        <m:num>
                          <m:r>
                            <a:rPr lang="es-MX" i="1">
                              <a:latin typeface="Cambria Math" panose="02040503050406030204" pitchFamily="18" charset="0"/>
                            </a:rPr>
                            <m:t>𝑃𝑐</m:t>
                          </m:r>
                        </m:num>
                        <m:den>
                          <m:r>
                            <a:rPr lang="es-MX" i="0">
                              <a:latin typeface="Cambria Math" panose="02040503050406030204" pitchFamily="18" charset="0"/>
                            </a:rPr>
                            <m:t>∅×</m:t>
                          </m:r>
                          <m:r>
                            <a:rPr lang="es-MX" i="1">
                              <a:latin typeface="Cambria Math" panose="02040503050406030204" pitchFamily="18" charset="0"/>
                            </a:rPr>
                            <m:t>𝐴𝑝𝑢𝑛𝑧</m:t>
                          </m:r>
                        </m:den>
                      </m:f>
                    </m:oMath>
                  </m:oMathPara>
                </a14:m>
                <a:endParaRPr lang="es-MX" dirty="0"/>
              </a:p>
            </p:txBody>
          </p:sp>
        </mc:Choice>
        <mc:Fallback xmlns="">
          <p:sp>
            <p:nvSpPr>
              <p:cNvPr id="11" name="Rectángulo 10"/>
              <p:cNvSpPr>
                <a:spLocks noRot="1" noChangeAspect="1" noMove="1" noResize="1" noEditPoints="1" noAdjustHandles="1" noChangeArrowheads="1" noChangeShapeType="1" noTextEdit="1"/>
              </p:cNvSpPr>
              <p:nvPr/>
            </p:nvSpPr>
            <p:spPr>
              <a:xfrm>
                <a:off x="4495980" y="5414388"/>
                <a:ext cx="1880836" cy="657552"/>
              </a:xfrm>
              <a:prstGeom prst="rect">
                <a:avLst/>
              </a:prstGeom>
              <a:blipFill rotWithShape="0">
                <a:blip r:embed="rId8"/>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6455472" y="5469287"/>
                <a:ext cx="2582054" cy="485646"/>
              </a:xfrm>
              <a:prstGeom prst="rect">
                <a:avLst/>
              </a:prstGeom>
            </p:spPr>
            <p:txBody>
              <a:bodyPr wrap="none">
                <a:spAutoFit/>
              </a:bodyPr>
              <a:lstStyle/>
              <a:p>
                <a14:m>
                  <m:oMath xmlns:m="http://schemas.openxmlformats.org/officeDocument/2006/math">
                    <m:r>
                      <a:rPr lang="es-MX" i="1" smtClean="0">
                        <a:latin typeface="Cambria Math" panose="02040503050406030204" pitchFamily="18" charset="0"/>
                      </a:rPr>
                      <m:t>𝜗</m:t>
                    </m:r>
                    <m:r>
                      <a:rPr lang="es-MX" i="1" smtClean="0">
                        <a:latin typeface="Cambria Math" panose="02040503050406030204" pitchFamily="18" charset="0"/>
                      </a:rPr>
                      <m:t>𝑢</m:t>
                    </m:r>
                    <m:r>
                      <a:rPr lang="es-MX" i="0">
                        <a:latin typeface="Cambria Math" panose="02040503050406030204" pitchFamily="18" charset="0"/>
                      </a:rPr>
                      <m:t>=4.89</m:t>
                    </m:r>
                    <m:f>
                      <m:fPr>
                        <m:ctrlPr>
                          <a:rPr lang="es-MX" i="1">
                            <a:latin typeface="Cambria Math" panose="02040503050406030204" pitchFamily="18" charset="0"/>
                          </a:rPr>
                        </m:ctrlPr>
                      </m:fPr>
                      <m:num>
                        <m:r>
                          <a:rPr lang="es-MX" i="1">
                            <a:latin typeface="Cambria Math" panose="02040503050406030204" pitchFamily="18" charset="0"/>
                          </a:rPr>
                          <m:t>𝐾𝑔</m:t>
                        </m:r>
                      </m:num>
                      <m:den>
                        <m:sSup>
                          <m:sSupPr>
                            <m:ctrlPr>
                              <a:rPr lang="es-MX" i="1">
                                <a:latin typeface="Cambria Math" panose="02040503050406030204" pitchFamily="18" charset="0"/>
                              </a:rPr>
                            </m:ctrlPr>
                          </m:sSupPr>
                          <m:e>
                            <m:r>
                              <a:rPr lang="es-MX" i="1">
                                <a:latin typeface="Cambria Math" panose="02040503050406030204" pitchFamily="18" charset="0"/>
                              </a:rPr>
                              <m:t>𝑐𝑚</m:t>
                            </m:r>
                          </m:e>
                          <m:sup>
                            <m:r>
                              <a:rPr lang="es-MX" i="0">
                                <a:latin typeface="Cambria Math" panose="02040503050406030204" pitchFamily="18" charset="0"/>
                              </a:rPr>
                              <m:t>2</m:t>
                            </m:r>
                          </m:sup>
                        </m:sSup>
                      </m:den>
                    </m:f>
                    <m:r>
                      <a:rPr lang="es-MX" b="0" i="1" smtClean="0">
                        <a:latin typeface="Cambria Math" panose="02040503050406030204" pitchFamily="18" charset="0"/>
                      </a:rPr>
                      <m:t>&lt;</m:t>
                    </m:r>
                    <m:r>
                      <a:rPr lang="es-MX" i="1">
                        <a:latin typeface="Cambria Math" panose="02040503050406030204" pitchFamily="18" charset="0"/>
                      </a:rPr>
                      <m:t>𝜗</m:t>
                    </m:r>
                    <m:r>
                      <a:rPr lang="es-MX" i="1">
                        <a:latin typeface="Cambria Math" panose="02040503050406030204" pitchFamily="18" charset="0"/>
                      </a:rPr>
                      <m:t>𝑝</m:t>
                    </m:r>
                  </m:oMath>
                </a14:m>
                <a:r>
                  <a:rPr lang="es-MX" dirty="0"/>
                  <a:t>  </a:t>
                </a:r>
                <a14:m>
                  <m:oMath xmlns:m="http://schemas.openxmlformats.org/officeDocument/2006/math">
                    <m:r>
                      <a:rPr lang="es-MX" b="1" i="1">
                        <a:latin typeface="Cambria Math" panose="02040503050406030204" pitchFamily="18" charset="0"/>
                      </a:rPr>
                      <m:t>𝑶𝑲</m:t>
                    </m:r>
                  </m:oMath>
                </a14:m>
                <a:endParaRPr lang="es-MX" dirty="0"/>
              </a:p>
            </p:txBody>
          </p:sp>
        </mc:Choice>
        <mc:Fallback xmlns="">
          <p:sp>
            <p:nvSpPr>
              <p:cNvPr id="12" name="Rectángulo 11"/>
              <p:cNvSpPr>
                <a:spLocks noRot="1" noChangeAspect="1" noMove="1" noResize="1" noEditPoints="1" noAdjustHandles="1" noChangeArrowheads="1" noChangeShapeType="1" noTextEdit="1"/>
              </p:cNvSpPr>
              <p:nvPr/>
            </p:nvSpPr>
            <p:spPr>
              <a:xfrm>
                <a:off x="6455472" y="5469287"/>
                <a:ext cx="2582054" cy="485646"/>
              </a:xfrm>
              <a:prstGeom prst="rect">
                <a:avLst/>
              </a:prstGeom>
              <a:blipFill rotWithShape="0">
                <a:blip r:embed="rId9"/>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3296041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pic>
        <p:nvPicPr>
          <p:cNvPr id="15" name="Imagen 14"/>
          <p:cNvPicPr/>
          <p:nvPr/>
        </p:nvPicPr>
        <p:blipFill>
          <a:blip r:embed="rId2"/>
          <a:stretch>
            <a:fillRect/>
          </a:stretch>
        </p:blipFill>
        <p:spPr>
          <a:xfrm>
            <a:off x="188258" y="867466"/>
            <a:ext cx="4104342" cy="4605487"/>
          </a:xfrm>
          <a:prstGeom prst="rect">
            <a:avLst/>
          </a:prstGeom>
        </p:spPr>
      </p:pic>
      <p:pic>
        <p:nvPicPr>
          <p:cNvPr id="16" name="Imagen 15"/>
          <p:cNvPicPr/>
          <p:nvPr/>
        </p:nvPicPr>
        <p:blipFill>
          <a:blip r:embed="rId3"/>
          <a:stretch>
            <a:fillRect/>
          </a:stretch>
        </p:blipFill>
        <p:spPr>
          <a:xfrm>
            <a:off x="4292600" y="1844958"/>
            <a:ext cx="4214159" cy="1345306"/>
          </a:xfrm>
          <a:prstGeom prst="rect">
            <a:avLst/>
          </a:prstGeom>
        </p:spPr>
      </p:pic>
      <mc:AlternateContent xmlns:mc="http://schemas.openxmlformats.org/markup-compatibility/2006" xmlns:a14="http://schemas.microsoft.com/office/drawing/2010/main">
        <mc:Choice Requires="a14">
          <p:sp>
            <p:nvSpPr>
              <p:cNvPr id="9" name="Rectángulo 8"/>
              <p:cNvSpPr/>
              <p:nvPr/>
            </p:nvSpPr>
            <p:spPr>
              <a:xfrm>
                <a:off x="4292600" y="867466"/>
                <a:ext cx="2283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𝐴𝑠</m:t>
                      </m:r>
                      <m:r>
                        <a:rPr lang="es-MX" i="0">
                          <a:latin typeface="Cambria Math" panose="02040503050406030204" pitchFamily="18" charset="0"/>
                        </a:rPr>
                        <m:t>=0.0018×</m:t>
                      </m:r>
                      <m:r>
                        <a:rPr lang="es-MX" i="1">
                          <a:latin typeface="Cambria Math" panose="02040503050406030204" pitchFamily="18" charset="0"/>
                        </a:rPr>
                        <m:t>𝑏</m:t>
                      </m:r>
                      <m:r>
                        <a:rPr lang="es-MX" i="0">
                          <a:latin typeface="Cambria Math" panose="02040503050406030204" pitchFamily="18" charset="0"/>
                        </a:rPr>
                        <m:t>×</m:t>
                      </m:r>
                      <m:r>
                        <a:rPr lang="es-MX" i="1">
                          <a:latin typeface="Cambria Math" panose="02040503050406030204" pitchFamily="18" charset="0"/>
                        </a:rPr>
                        <m:t>h</m:t>
                      </m:r>
                    </m:oMath>
                  </m:oMathPara>
                </a14:m>
                <a:endParaRPr lang="es-MX" dirty="0"/>
              </a:p>
            </p:txBody>
          </p:sp>
        </mc:Choice>
        <mc:Fallback xmlns="">
          <p:sp>
            <p:nvSpPr>
              <p:cNvPr id="9" name="Rectángulo 8"/>
              <p:cNvSpPr>
                <a:spLocks noRot="1" noChangeAspect="1" noMove="1" noResize="1" noEditPoints="1" noAdjustHandles="1" noChangeArrowheads="1" noChangeShapeType="1" noTextEdit="1"/>
              </p:cNvSpPr>
              <p:nvPr/>
            </p:nvSpPr>
            <p:spPr>
              <a:xfrm>
                <a:off x="4292600" y="867466"/>
                <a:ext cx="2283959" cy="369332"/>
              </a:xfrm>
              <a:prstGeom prst="rect">
                <a:avLst/>
              </a:prstGeom>
              <a:blipFill rotWithShape="0">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4292600" y="1236798"/>
                <a:ext cx="34152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𝐴𝑠</m:t>
                      </m:r>
                      <m:r>
                        <a:rPr lang="es-MX" i="0">
                          <a:latin typeface="Cambria Math" panose="02040503050406030204" pitchFamily="18" charset="0"/>
                        </a:rPr>
                        <m:t>=1.8 </m:t>
                      </m:r>
                      <m:sSup>
                        <m:sSupPr>
                          <m:ctrlPr>
                            <a:rPr lang="es-MX" i="1">
                              <a:latin typeface="Cambria Math" panose="02040503050406030204" pitchFamily="18" charset="0"/>
                            </a:rPr>
                          </m:ctrlPr>
                        </m:sSupPr>
                        <m:e>
                          <m:r>
                            <a:rPr lang="es-MX" i="1">
                              <a:latin typeface="Cambria Math" panose="02040503050406030204" pitchFamily="18" charset="0"/>
                            </a:rPr>
                            <m:t>𝑐𝑚</m:t>
                          </m:r>
                        </m:e>
                        <m:sup>
                          <m:r>
                            <a:rPr lang="es-MX" i="0">
                              <a:latin typeface="Cambria Math" panose="02040503050406030204" pitchFamily="18" charset="0"/>
                            </a:rPr>
                            <m:t>2</m:t>
                          </m:r>
                        </m:sup>
                      </m:sSup>
                      <m:r>
                        <a:rPr lang="es-MX" b="0" i="1" smtClean="0">
                          <a:latin typeface="Cambria Math" panose="02040503050406030204" pitchFamily="18" charset="0"/>
                        </a:rPr>
                        <m:t> (</m:t>
                      </m:r>
                      <m:r>
                        <a:rPr lang="es-EC" i="1">
                          <a:latin typeface="Cambria Math" panose="02040503050406030204" pitchFamily="18" charset="0"/>
                        </a:rPr>
                        <m:t>1∅8</m:t>
                      </m:r>
                      <m:r>
                        <a:rPr lang="es-EC" i="1">
                          <a:latin typeface="Cambria Math" panose="02040503050406030204" pitchFamily="18" charset="0"/>
                        </a:rPr>
                        <m:t>𝑚𝑚</m:t>
                      </m:r>
                      <m:r>
                        <a:rPr lang="es-EC" i="1">
                          <a:latin typeface="Cambria Math" panose="02040503050406030204" pitchFamily="18" charset="0"/>
                        </a:rPr>
                        <m:t> @20</m:t>
                      </m:r>
                      <m:r>
                        <a:rPr lang="es-EC" i="1">
                          <a:latin typeface="Cambria Math" panose="02040503050406030204" pitchFamily="18" charset="0"/>
                        </a:rPr>
                        <m:t>𝑐𝑚</m:t>
                      </m:r>
                      <m:r>
                        <a:rPr lang="es-MX" b="0" i="1" smtClean="0">
                          <a:latin typeface="Cambria Math" panose="02040503050406030204" pitchFamily="18" charset="0"/>
                        </a:rPr>
                        <m:t>)</m:t>
                      </m:r>
                    </m:oMath>
                  </m:oMathPara>
                </a14:m>
                <a:endParaRPr lang="es-MX" dirty="0"/>
              </a:p>
            </p:txBody>
          </p:sp>
        </mc:Choice>
        <mc:Fallback xmlns="">
          <p:sp>
            <p:nvSpPr>
              <p:cNvPr id="10" name="Rectángulo 9"/>
              <p:cNvSpPr>
                <a:spLocks noRot="1" noChangeAspect="1" noMove="1" noResize="1" noEditPoints="1" noAdjustHandles="1" noChangeArrowheads="1" noChangeShapeType="1" noTextEdit="1"/>
              </p:cNvSpPr>
              <p:nvPr/>
            </p:nvSpPr>
            <p:spPr>
              <a:xfrm>
                <a:off x="4292600" y="1236798"/>
                <a:ext cx="3415294" cy="369332"/>
              </a:xfrm>
              <a:prstGeom prst="rect">
                <a:avLst/>
              </a:prstGeom>
              <a:blipFill rotWithShape="0">
                <a:blip r:embed="rId5"/>
                <a:stretch>
                  <a:fillRect b="-13333"/>
                </a:stretch>
              </a:blipFill>
            </p:spPr>
            <p:txBody>
              <a:bodyPr/>
              <a:lstStyle/>
              <a:p>
                <a:r>
                  <a:rPr lang="es-MX">
                    <a:noFill/>
                  </a:rPr>
                  <a:t> </a:t>
                </a:r>
              </a:p>
            </p:txBody>
          </p:sp>
        </mc:Fallback>
      </mc:AlternateContent>
    </p:spTree>
    <p:extLst>
      <p:ext uri="{BB962C8B-B14F-4D97-AF65-F5344CB8AC3E}">
        <p14:creationId xmlns:p14="http://schemas.microsoft.com/office/powerpoint/2010/main" val="3353001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4292600" y="0"/>
            <a:ext cx="4762500" cy="584200"/>
          </a:xfrm>
        </p:spPr>
        <p:txBody>
          <a:bodyPr/>
          <a:lstStyle/>
          <a:p>
            <a:pPr algn="r"/>
            <a:r>
              <a:rPr lang="es-EC" sz="2400" i="1" dirty="0">
                <a:latin typeface="+mj-lt"/>
              </a:rPr>
              <a:t>Diseño estructural</a:t>
            </a:r>
          </a:p>
        </p:txBody>
      </p:sp>
      <p:pic>
        <p:nvPicPr>
          <p:cNvPr id="3" name="Imagen 2"/>
          <p:cNvPicPr>
            <a:picLocks noChangeAspect="1"/>
          </p:cNvPicPr>
          <p:nvPr/>
        </p:nvPicPr>
        <p:blipFill>
          <a:blip r:embed="rId2"/>
          <a:stretch>
            <a:fillRect/>
          </a:stretch>
        </p:blipFill>
        <p:spPr>
          <a:xfrm>
            <a:off x="333375" y="1204910"/>
            <a:ext cx="4457700" cy="3958760"/>
          </a:xfrm>
          <a:prstGeom prst="rect">
            <a:avLst/>
          </a:prstGeom>
        </p:spPr>
      </p:pic>
      <p:pic>
        <p:nvPicPr>
          <p:cNvPr id="11" name="Imagen 10"/>
          <p:cNvPicPr>
            <a:picLocks noChangeAspect="1"/>
          </p:cNvPicPr>
          <p:nvPr/>
        </p:nvPicPr>
        <p:blipFill>
          <a:blip r:embed="rId3"/>
          <a:stretch>
            <a:fillRect/>
          </a:stretch>
        </p:blipFill>
        <p:spPr>
          <a:xfrm>
            <a:off x="4702175" y="1554533"/>
            <a:ext cx="4352925" cy="3609137"/>
          </a:xfrm>
          <a:prstGeom prst="rect">
            <a:avLst/>
          </a:prstGeom>
        </p:spPr>
      </p:pic>
    </p:spTree>
    <p:extLst>
      <p:ext uri="{BB962C8B-B14F-4D97-AF65-F5344CB8AC3E}">
        <p14:creationId xmlns:p14="http://schemas.microsoft.com/office/powerpoint/2010/main" val="2958852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Diseño de Gradas</a:t>
            </a:r>
          </a:p>
        </p:txBody>
      </p:sp>
      <p:sp>
        <p:nvSpPr>
          <p:cNvPr id="6" name="Título 1"/>
          <p:cNvSpPr>
            <a:spLocks noGrp="1"/>
          </p:cNvSpPr>
          <p:nvPr>
            <p:ph type="title"/>
          </p:nvPr>
        </p:nvSpPr>
        <p:spPr/>
        <p:txBody>
          <a:bodyPr/>
          <a:lstStyle/>
          <a:p>
            <a:pPr algn="r"/>
            <a:r>
              <a:rPr lang="es-EC" sz="2400" i="1" dirty="0">
                <a:latin typeface="+mj-lt"/>
              </a:rPr>
              <a:t>Diseño estructural</a:t>
            </a: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3032835" y="1448836"/>
            <a:ext cx="5859840" cy="4403188"/>
          </a:xfrm>
          <a:prstGeom prst="rect">
            <a:avLst/>
          </a:prstGeom>
          <a:noFill/>
          <a:ln>
            <a:solidFill>
              <a:schemeClr val="tx1"/>
            </a:solidFill>
          </a:ln>
        </p:spPr>
      </p:pic>
      <p:sp>
        <p:nvSpPr>
          <p:cNvPr id="7" name="CuadroTexto 6"/>
          <p:cNvSpPr txBox="1"/>
          <p:nvPr/>
        </p:nvSpPr>
        <p:spPr>
          <a:xfrm>
            <a:off x="5176912" y="926619"/>
            <a:ext cx="1842868" cy="369332"/>
          </a:xfrm>
          <a:prstGeom prst="rect">
            <a:avLst/>
          </a:prstGeom>
          <a:noFill/>
          <a:ln>
            <a:solidFill>
              <a:schemeClr val="accent2">
                <a:lumMod val="75000"/>
              </a:schemeClr>
            </a:solidFill>
          </a:ln>
        </p:spPr>
        <p:txBody>
          <a:bodyPr wrap="square" rtlCol="0">
            <a:spAutoFit/>
          </a:bodyPr>
          <a:lstStyle/>
          <a:p>
            <a:pPr algn="ctr"/>
            <a:r>
              <a:rPr lang="es-ES" b="1" dirty="0">
                <a:solidFill>
                  <a:schemeClr val="accent2">
                    <a:lumMod val="75000"/>
                  </a:schemeClr>
                </a:solidFill>
              </a:rPr>
              <a:t>Madera Tipo B</a:t>
            </a:r>
          </a:p>
        </p:txBody>
      </p:sp>
      <p:sp>
        <p:nvSpPr>
          <p:cNvPr id="8" name="Rectángulo 7"/>
          <p:cNvSpPr/>
          <p:nvPr/>
        </p:nvSpPr>
        <p:spPr>
          <a:xfrm>
            <a:off x="580525" y="1829728"/>
            <a:ext cx="2218946" cy="3416320"/>
          </a:xfrm>
          <a:prstGeom prst="rect">
            <a:avLst/>
          </a:prstGeom>
        </p:spPr>
        <p:txBody>
          <a:bodyPr wrap="square">
            <a:spAutoFit/>
          </a:bodyPr>
          <a:lstStyle/>
          <a:p>
            <a:pPr marL="285750" indent="-285750">
              <a:buFont typeface="Arial" panose="020B0604020202020204" pitchFamily="34" charset="0"/>
              <a:buChar char="•"/>
            </a:pPr>
            <a:r>
              <a:rPr lang="es-ES" dirty="0"/>
              <a:t>Huella: 30 cm.</a:t>
            </a:r>
          </a:p>
          <a:p>
            <a:pPr marL="285750" indent="-285750">
              <a:buFont typeface="Arial" panose="020B0604020202020204" pitchFamily="34" charset="0"/>
              <a:buChar char="•"/>
            </a:pPr>
            <a:r>
              <a:rPr lang="es-ES" dirty="0"/>
              <a:t>Contrahuella: 18 cm</a:t>
            </a:r>
          </a:p>
          <a:p>
            <a:pPr marL="285750" indent="-285750">
              <a:buFont typeface="Arial" panose="020B0604020202020204" pitchFamily="34" charset="0"/>
              <a:buChar char="•"/>
            </a:pPr>
            <a:r>
              <a:rPr lang="es-ES" dirty="0"/>
              <a:t>Número de escalones: 15</a:t>
            </a:r>
          </a:p>
          <a:p>
            <a:pPr marL="285750" indent="-285750">
              <a:buFont typeface="Arial" panose="020B0604020202020204" pitchFamily="34" charset="0"/>
              <a:buChar char="•"/>
            </a:pPr>
            <a:r>
              <a:rPr lang="es-ES" dirty="0"/>
              <a:t>Ancho de escalón: 95 cm.</a:t>
            </a:r>
          </a:p>
          <a:p>
            <a:pPr marL="285750" indent="-285750">
              <a:buFont typeface="Arial" panose="020B0604020202020204" pitchFamily="34" charset="0"/>
              <a:buChar char="•"/>
            </a:pPr>
            <a:r>
              <a:rPr lang="es-ES" dirty="0"/>
              <a:t>Espesor por escalón: Tablón de 4 cm.</a:t>
            </a:r>
          </a:p>
          <a:p>
            <a:pPr marL="285750" indent="-285750">
              <a:buFont typeface="Arial" panose="020B0604020202020204" pitchFamily="34" charset="0"/>
              <a:buChar char="•"/>
            </a:pPr>
            <a:r>
              <a:rPr lang="es-EC" dirty="0"/>
              <a:t>perfiles angulares de 80x80x4mm</a:t>
            </a:r>
            <a:endParaRPr lang="es-ES" dirty="0"/>
          </a:p>
        </p:txBody>
      </p:sp>
    </p:spTree>
    <p:extLst>
      <p:ext uri="{BB962C8B-B14F-4D97-AF65-F5344CB8AC3E}">
        <p14:creationId xmlns:p14="http://schemas.microsoft.com/office/powerpoint/2010/main" val="3907508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Diseño de Gradas</a:t>
            </a:r>
          </a:p>
        </p:txBody>
      </p:sp>
      <p:sp>
        <p:nvSpPr>
          <p:cNvPr id="6" name="Título 1"/>
          <p:cNvSpPr>
            <a:spLocks noGrp="1"/>
          </p:cNvSpPr>
          <p:nvPr>
            <p:ph type="title"/>
          </p:nvPr>
        </p:nvSpPr>
        <p:spPr/>
        <p:txBody>
          <a:bodyPr/>
          <a:lstStyle/>
          <a:p>
            <a:pPr algn="r"/>
            <a:r>
              <a:rPr lang="es-EC" sz="2400" i="1" dirty="0">
                <a:latin typeface="+mj-lt"/>
              </a:rPr>
              <a:t>Diseño estructural</a:t>
            </a:r>
          </a:p>
        </p:txBody>
      </p:sp>
      <p:sp>
        <p:nvSpPr>
          <p:cNvPr id="3" name="CuadroTexto 2"/>
          <p:cNvSpPr txBox="1"/>
          <p:nvPr/>
        </p:nvSpPr>
        <p:spPr>
          <a:xfrm>
            <a:off x="351693" y="1612107"/>
            <a:ext cx="2729132" cy="3816429"/>
          </a:xfrm>
          <a:prstGeom prst="rect">
            <a:avLst/>
          </a:prstGeom>
          <a:noFill/>
        </p:spPr>
        <p:txBody>
          <a:bodyPr wrap="square" rtlCol="0">
            <a:spAutoFit/>
          </a:bodyPr>
          <a:lstStyle/>
          <a:p>
            <a:pPr marL="285750" indent="-285750">
              <a:buFont typeface="Arial" panose="020B0604020202020204" pitchFamily="34" charset="0"/>
              <a:buChar char="•"/>
            </a:pPr>
            <a:endParaRPr lang="es-EC" sz="1600" kern="0" dirty="0">
              <a:solidFill>
                <a:srgbClr val="000000"/>
              </a:solidFill>
              <a:effectLst>
                <a:glow>
                  <a:srgbClr val="000000"/>
                </a:glow>
                <a:outerShdw sx="0" sy="0">
                  <a:srgbClr val="000000"/>
                </a:outerShdw>
                <a:reflection stA="0" endPos="0" fadeDir="0" sx="0" s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C" sz="1600" kern="0" dirty="0">
                <a:solidFill>
                  <a:srgbClr val="000000"/>
                </a:solidFill>
                <a:effectLst>
                  <a:glow>
                    <a:srgbClr val="000000"/>
                  </a:glow>
                  <a:outerShdw sx="0" sy="0">
                    <a:srgbClr val="000000"/>
                  </a:outerShdw>
                  <a:reflection stA="0" endPos="0" fadeDir="0" sx="0" sy="0"/>
                </a:effectLst>
                <a:latin typeface="Times New Roman" panose="02020603050405020304" pitchFamily="18" charset="0"/>
                <a:ea typeface="Times New Roman" panose="02020603050405020304" pitchFamily="18" charset="0"/>
                <a:cs typeface="Times New Roman" panose="02020603050405020304" pitchFamily="18" charset="0"/>
              </a:rPr>
              <a:t>Apoyada en sus extremos</a:t>
            </a:r>
          </a:p>
          <a:p>
            <a:endParaRPr lang="es-EC" sz="1600" kern="0" dirty="0">
              <a:solidFill>
                <a:srgbClr val="000000"/>
              </a:solidFill>
              <a:effectLst>
                <a:glow>
                  <a:srgbClr val="000000"/>
                </a:glow>
                <a:outerShdw sx="0" sy="0">
                  <a:srgbClr val="000000"/>
                </a:outerShdw>
                <a:reflection stA="0" endPos="0" fadeDir="0" sx="0" s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C" sz="1600" kern="0" dirty="0">
                <a:solidFill>
                  <a:srgbClr val="000000"/>
                </a:solidFill>
                <a:effectLst>
                  <a:glow>
                    <a:srgbClr val="000000"/>
                  </a:glow>
                  <a:outerShdw sx="0" sy="0">
                    <a:srgbClr val="000000"/>
                  </a:outerShdw>
                  <a:reflection stA="0" endPos="0" fadeDir="0" sx="0" sy="0"/>
                </a:effectLst>
                <a:latin typeface="Times New Roman" panose="02020603050405020304" pitchFamily="18" charset="0"/>
                <a:ea typeface="Times New Roman" panose="02020603050405020304" pitchFamily="18" charset="0"/>
                <a:cs typeface="Times New Roman" panose="02020603050405020304" pitchFamily="18" charset="0"/>
              </a:rPr>
              <a:t>Verificación de perfiles angulares de 80x80x4mm</a:t>
            </a:r>
          </a:p>
          <a:p>
            <a:endParaRPr lang="es-EC" sz="1600" kern="0" dirty="0">
              <a:solidFill>
                <a:srgbClr val="000000"/>
              </a:solidFill>
              <a:effectLst>
                <a:glow>
                  <a:srgbClr val="000000"/>
                </a:glow>
                <a:outerShdw sx="0" sy="0">
                  <a:srgbClr val="000000"/>
                </a:outerShdw>
                <a:reflection stA="0" endPos="0" fadeDir="0" sx="0" s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C" sz="1600" kern="0" dirty="0">
                <a:solidFill>
                  <a:srgbClr val="000000"/>
                </a:solidFill>
                <a:effectLst>
                  <a:glow>
                    <a:srgbClr val="000000"/>
                  </a:glow>
                  <a:outerShdw sx="0" sy="0">
                    <a:srgbClr val="000000"/>
                  </a:outerShdw>
                  <a:reflection stA="0" endPos="0" fadeDir="0" sx="0" sy="0"/>
                </a:effectLst>
                <a:latin typeface="Times New Roman" panose="02020603050405020304" pitchFamily="18" charset="0"/>
                <a:cs typeface="Times New Roman" panose="02020603050405020304" pitchFamily="18" charset="0"/>
              </a:rPr>
              <a:t>Verificación a flexión</a:t>
            </a:r>
          </a:p>
          <a:p>
            <a:endParaRPr lang="es-EC" sz="1600" kern="0" dirty="0">
              <a:solidFill>
                <a:srgbClr val="000000"/>
              </a:solidFill>
              <a:effectLst>
                <a:glow>
                  <a:srgbClr val="000000"/>
                </a:glow>
                <a:outerShdw sx="0" sy="0">
                  <a:srgbClr val="000000"/>
                </a:outerShdw>
                <a:reflection stA="0" endPos="0" fadeDir="0" sx="0" s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C" sz="1600" dirty="0">
                <a:effectLst>
                  <a:glow>
                    <a:srgbClr val="000000"/>
                  </a:glow>
                  <a:outerShdw sx="0" sy="0">
                    <a:srgbClr val="000000"/>
                  </a:outerShdw>
                  <a:reflection stA="0" endPos="0" fadeDir="0" sx="0" sy="0"/>
                </a:effectLst>
                <a:latin typeface="Times New Roman" panose="02020603050405020304" pitchFamily="18" charset="0"/>
                <a:cs typeface="Times New Roman" panose="02020603050405020304" pitchFamily="18" charset="0"/>
              </a:rPr>
              <a:t>Compresión</a:t>
            </a:r>
          </a:p>
          <a:p>
            <a:endParaRPr lang="es-EC" sz="1600" dirty="0">
              <a:effectLst>
                <a:glow>
                  <a:srgbClr val="000000"/>
                </a:glow>
                <a:outerShdw sx="0" sy="0">
                  <a:srgbClr val="000000"/>
                </a:outerShdw>
                <a:reflection stA="0" endPos="0" fadeDir="0" sx="0" s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C" sz="1600" dirty="0">
                <a:effectLst>
                  <a:glow>
                    <a:srgbClr val="000000"/>
                  </a:glow>
                  <a:outerShdw sx="0" sy="0">
                    <a:srgbClr val="000000"/>
                  </a:outerShdw>
                  <a:reflection stA="0" endPos="0" fadeDir="0" sx="0" sy="0"/>
                </a:effectLst>
                <a:latin typeface="Times New Roman" panose="02020603050405020304" pitchFamily="18" charset="0"/>
                <a:cs typeface="Times New Roman" panose="02020603050405020304" pitchFamily="18" charset="0"/>
              </a:rPr>
              <a:t>Chequeo por carga axial</a:t>
            </a:r>
            <a:endParaRPr lang="es-ES" sz="1600" dirty="0">
              <a:effectLst>
                <a:glow>
                  <a:srgbClr val="000000"/>
                </a:glow>
                <a:outerShdw sx="0" sy="0">
                  <a:srgbClr val="000000"/>
                </a:outerShdw>
                <a:reflection stA="0" endPos="0" fadeDir="0" sx="0" sy="0"/>
              </a:effectLst>
              <a:latin typeface="Times New Roman" panose="02020603050405020304" pitchFamily="18" charset="0"/>
              <a:cs typeface="Times New Roman" panose="02020603050405020304" pitchFamily="18" charset="0"/>
            </a:endParaRPr>
          </a:p>
          <a:p>
            <a:endParaRPr lang="es-EC" sz="1600" kern="0" dirty="0">
              <a:solidFill>
                <a:srgbClr val="000000"/>
              </a:solidFill>
              <a:effectLst>
                <a:glow>
                  <a:srgbClr val="000000"/>
                </a:glow>
                <a:outerShdw sx="0" sy="0">
                  <a:srgbClr val="000000"/>
                </a:outerShdw>
                <a:reflection stA="0" endPos="0" fadeDir="0" sx="0" s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s-ES" sz="1600" kern="0" dirty="0">
              <a:solidFill>
                <a:srgbClr val="000000"/>
              </a:solidFill>
              <a:effectLst>
                <a:glow>
                  <a:srgbClr val="000000"/>
                </a:glow>
                <a:outerShdw sx="0" sy="0">
                  <a:srgbClr val="000000"/>
                </a:outerShdw>
                <a:reflection stA="0" endPos="0" fadeDir="0" sx="0" s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s-ES" sz="1600" kern="0" dirty="0">
              <a:solidFill>
                <a:srgbClr val="000000"/>
              </a:solidFill>
              <a:effectLst>
                <a:glow>
                  <a:srgbClr val="000000"/>
                </a:glow>
                <a:outerShdw sx="0" sy="0">
                  <a:srgbClr val="000000"/>
                </a:outerShdw>
                <a:reflection stA="0" endPos="0" fadeDir="0" sx="0" s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s-ES" dirty="0"/>
          </a:p>
        </p:txBody>
      </p:sp>
      <p:pic>
        <p:nvPicPr>
          <p:cNvPr id="2" name="Imagen 1"/>
          <p:cNvPicPr>
            <a:picLocks noChangeAspect="1"/>
          </p:cNvPicPr>
          <p:nvPr/>
        </p:nvPicPr>
        <p:blipFill>
          <a:blip r:embed="rId3"/>
          <a:stretch>
            <a:fillRect/>
          </a:stretch>
        </p:blipFill>
        <p:spPr>
          <a:xfrm>
            <a:off x="4194126" y="1308295"/>
            <a:ext cx="3866662" cy="4304714"/>
          </a:xfrm>
          <a:prstGeom prst="rect">
            <a:avLst/>
          </a:prstGeom>
        </p:spPr>
      </p:pic>
    </p:spTree>
    <p:extLst>
      <p:ext uri="{BB962C8B-B14F-4D97-AF65-F5344CB8AC3E}">
        <p14:creationId xmlns:p14="http://schemas.microsoft.com/office/powerpoint/2010/main" val="2329740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Diseño de Techo </a:t>
            </a:r>
          </a:p>
        </p:txBody>
      </p:sp>
      <p:sp>
        <p:nvSpPr>
          <p:cNvPr id="6" name="Título 1"/>
          <p:cNvSpPr>
            <a:spLocks noGrp="1"/>
          </p:cNvSpPr>
          <p:nvPr>
            <p:ph type="title"/>
          </p:nvPr>
        </p:nvSpPr>
        <p:spPr/>
        <p:txBody>
          <a:bodyPr/>
          <a:lstStyle/>
          <a:p>
            <a:pPr algn="r"/>
            <a:r>
              <a:rPr lang="es-EC" sz="2400" i="1" dirty="0">
                <a:latin typeface="+mj-lt"/>
              </a:rPr>
              <a:t>Diseño estructural</a:t>
            </a:r>
          </a:p>
        </p:txBody>
      </p:sp>
      <p:pic>
        <p:nvPicPr>
          <p:cNvPr id="5" name="Imagen 4"/>
          <p:cNvPicPr/>
          <p:nvPr/>
        </p:nvPicPr>
        <p:blipFill>
          <a:blip r:embed="rId2"/>
          <a:stretch>
            <a:fillRect/>
          </a:stretch>
        </p:blipFill>
        <p:spPr>
          <a:xfrm>
            <a:off x="163232" y="1190658"/>
            <a:ext cx="4129368" cy="5142908"/>
          </a:xfrm>
          <a:prstGeom prst="rect">
            <a:avLst/>
          </a:prstGeo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292" y="2689608"/>
            <a:ext cx="4496690" cy="1687805"/>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Imagen 7"/>
          <p:cNvPicPr/>
          <p:nvPr/>
        </p:nvPicPr>
        <p:blipFill rotWithShape="1">
          <a:blip r:embed="rId4"/>
          <a:srcRect t="982"/>
          <a:stretch/>
        </p:blipFill>
        <p:spPr bwMode="auto">
          <a:xfrm>
            <a:off x="4395985" y="867719"/>
            <a:ext cx="4496690" cy="1660130"/>
          </a:xfrm>
          <a:prstGeom prst="rect">
            <a:avLst/>
          </a:prstGeom>
          <a:ln>
            <a:noFill/>
          </a:ln>
          <a:extLst>
            <a:ext uri="{53640926-AAD7-44D8-BBD7-CCE9431645EC}">
              <a14:shadowObscured xmlns:a14="http://schemas.microsoft.com/office/drawing/2010/main"/>
            </a:ext>
          </a:extLst>
        </p:spPr>
      </p:pic>
      <p:pic>
        <p:nvPicPr>
          <p:cNvPr id="7" name="Picture 2" descr="TORNILLO"/>
          <p:cNvPicPr>
            <a:picLocks noChangeAspect="1" noChangeArrowheads="1"/>
          </p:cNvPicPr>
          <p:nvPr/>
        </p:nvPicPr>
        <p:blipFill>
          <a:blip r:embed="rId5">
            <a:extLst>
              <a:ext uri="{28A0092B-C50C-407E-A947-70E740481C1C}">
                <a14:useLocalDpi xmlns:a14="http://schemas.microsoft.com/office/drawing/2010/main" val="0"/>
              </a:ext>
            </a:extLst>
          </a:blip>
          <a:srcRect l="23831" t="21298" r="16591" b="23376"/>
          <a:stretch>
            <a:fillRect/>
          </a:stretch>
        </p:blipFill>
        <p:spPr bwMode="auto">
          <a:xfrm>
            <a:off x="5081785" y="4626777"/>
            <a:ext cx="3618461" cy="2037772"/>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041033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Diseño estructural</a:t>
            </a:r>
          </a:p>
        </p:txBody>
      </p:sp>
      <p:graphicFrame>
        <p:nvGraphicFramePr>
          <p:cNvPr id="3" name="Tabla 2"/>
          <p:cNvGraphicFramePr>
            <a:graphicFrameLocks noGrp="1"/>
          </p:cNvGraphicFramePr>
          <p:nvPr>
            <p:extLst>
              <p:ext uri="{D42A27DB-BD31-4B8C-83A1-F6EECF244321}">
                <p14:modId xmlns:p14="http://schemas.microsoft.com/office/powerpoint/2010/main" val="1947337441"/>
              </p:ext>
            </p:extLst>
          </p:nvPr>
        </p:nvGraphicFramePr>
        <p:xfrm>
          <a:off x="255869" y="726668"/>
          <a:ext cx="3011763" cy="3744026"/>
        </p:xfrm>
        <a:graphic>
          <a:graphicData uri="http://schemas.openxmlformats.org/drawingml/2006/table">
            <a:tbl>
              <a:tblPr firstRow="1" firstCol="1" bandRow="1">
                <a:tableStyleId>{0660B408-B3CF-4A94-85FC-2B1E0A45F4A2}</a:tableStyleId>
              </a:tblPr>
              <a:tblGrid>
                <a:gridCol w="1215373">
                  <a:extLst>
                    <a:ext uri="{9D8B030D-6E8A-4147-A177-3AD203B41FA5}">
                      <a16:colId xmlns:a16="http://schemas.microsoft.com/office/drawing/2014/main" val="20000"/>
                    </a:ext>
                  </a:extLst>
                </a:gridCol>
                <a:gridCol w="1055378">
                  <a:extLst>
                    <a:ext uri="{9D8B030D-6E8A-4147-A177-3AD203B41FA5}">
                      <a16:colId xmlns:a16="http://schemas.microsoft.com/office/drawing/2014/main" val="20001"/>
                    </a:ext>
                  </a:extLst>
                </a:gridCol>
                <a:gridCol w="741012">
                  <a:extLst>
                    <a:ext uri="{9D8B030D-6E8A-4147-A177-3AD203B41FA5}">
                      <a16:colId xmlns:a16="http://schemas.microsoft.com/office/drawing/2014/main" val="20002"/>
                    </a:ext>
                  </a:extLst>
                </a:gridCol>
              </a:tblGrid>
              <a:tr h="362544">
                <a:tc gridSpan="3">
                  <a:txBody>
                    <a:bodyPr/>
                    <a:lstStyle/>
                    <a:p>
                      <a:pPr algn="ctr">
                        <a:lnSpc>
                          <a:spcPct val="150000"/>
                        </a:lnSpc>
                        <a:spcAft>
                          <a:spcPts val="0"/>
                        </a:spcAft>
                      </a:pPr>
                      <a:r>
                        <a:rPr lang="es-EC" sz="1200" dirty="0">
                          <a:effectLst/>
                          <a:latin typeface="+mj-lt"/>
                        </a:rPr>
                        <a:t>Propiedades Correa </a:t>
                      </a:r>
                      <a:r>
                        <a:rPr lang="es-EC" sz="1200" b="1" kern="1200" dirty="0">
                          <a:solidFill>
                            <a:schemeClr val="lt1"/>
                          </a:solidFill>
                          <a:effectLst/>
                          <a:latin typeface="+mj-lt"/>
                          <a:ea typeface="+mn-ea"/>
                          <a:cs typeface="+mn-cs"/>
                        </a:rPr>
                        <a:t>G100x50x15x2</a:t>
                      </a:r>
                      <a:endParaRPr lang="es-MX" sz="1200" b="1" kern="1200" dirty="0">
                        <a:solidFill>
                          <a:schemeClr val="lt1"/>
                        </a:solidFill>
                        <a:effectLst/>
                        <a:latin typeface="+mj-lt"/>
                        <a:ea typeface="+mn-ea"/>
                        <a:cs typeface="+mn-cs"/>
                      </a:endParaRPr>
                    </a:p>
                  </a:txBody>
                  <a:tcPr marL="68580" marR="68580" marT="0" marB="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12762">
                <a:tc>
                  <a:txBody>
                    <a:bodyPr/>
                    <a:lstStyle/>
                    <a:p>
                      <a:pPr algn="just">
                        <a:lnSpc>
                          <a:spcPct val="150000"/>
                        </a:lnSpc>
                        <a:spcAft>
                          <a:spcPts val="0"/>
                        </a:spcAft>
                      </a:pPr>
                      <a:r>
                        <a:rPr lang="es-EC" sz="1200" dirty="0">
                          <a:effectLst/>
                          <a:latin typeface="+mj-lt"/>
                        </a:rPr>
                        <a:t>Base B</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latin typeface="+mj-lt"/>
                        </a:rPr>
                        <a:t>10</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200">
                          <a:effectLst/>
                          <a:latin typeface="+mj-lt"/>
                        </a:rPr>
                        <a:t>cm</a:t>
                      </a:r>
                      <a:endParaRPr lang="es-MX"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12762">
                <a:tc>
                  <a:txBody>
                    <a:bodyPr/>
                    <a:lstStyle/>
                    <a:p>
                      <a:pPr algn="just">
                        <a:lnSpc>
                          <a:spcPct val="150000"/>
                        </a:lnSpc>
                        <a:spcAft>
                          <a:spcPts val="0"/>
                        </a:spcAft>
                      </a:pPr>
                      <a:r>
                        <a:rPr lang="es-EC" sz="1200" dirty="0">
                          <a:effectLst/>
                          <a:latin typeface="+mj-lt"/>
                        </a:rPr>
                        <a:t>Altura H</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latin typeface="+mj-lt"/>
                        </a:rPr>
                        <a:t>5</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200">
                          <a:effectLst/>
                          <a:latin typeface="+mj-lt"/>
                        </a:rPr>
                        <a:t>cm</a:t>
                      </a:r>
                      <a:endParaRPr lang="es-MX"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86281">
                <a:tc>
                  <a:txBody>
                    <a:bodyPr/>
                    <a:lstStyle/>
                    <a:p>
                      <a:pPr algn="just">
                        <a:lnSpc>
                          <a:spcPct val="150000"/>
                        </a:lnSpc>
                        <a:spcAft>
                          <a:spcPts val="0"/>
                        </a:spcAft>
                      </a:pPr>
                      <a:r>
                        <a:rPr lang="es-EC" sz="1200" dirty="0">
                          <a:effectLst/>
                          <a:latin typeface="+mj-lt"/>
                        </a:rPr>
                        <a:t>Pestaña</a:t>
                      </a:r>
                      <a:r>
                        <a:rPr lang="es-EC" sz="1200" baseline="0" dirty="0">
                          <a:effectLst/>
                          <a:latin typeface="+mj-lt"/>
                        </a:rPr>
                        <a:t> </a:t>
                      </a:r>
                      <a:r>
                        <a:rPr lang="es-EC" sz="1200" dirty="0">
                          <a:effectLst/>
                          <a:latin typeface="+mj-lt"/>
                        </a:rPr>
                        <a:t>C</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latin typeface="+mj-lt"/>
                        </a:rPr>
                        <a:t>2</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200">
                          <a:effectLst/>
                          <a:latin typeface="+mj-lt"/>
                        </a:rPr>
                        <a:t>cm</a:t>
                      </a:r>
                      <a:endParaRPr lang="es-MX"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80343">
                <a:tc>
                  <a:txBody>
                    <a:bodyPr/>
                    <a:lstStyle/>
                    <a:p>
                      <a:pPr algn="just">
                        <a:lnSpc>
                          <a:spcPct val="150000"/>
                        </a:lnSpc>
                        <a:spcAft>
                          <a:spcPts val="0"/>
                        </a:spcAft>
                      </a:pPr>
                      <a:r>
                        <a:rPr lang="es-EC" sz="1200" dirty="0">
                          <a:effectLst/>
                          <a:latin typeface="+mj-lt"/>
                        </a:rPr>
                        <a:t>Espesor E</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latin typeface="+mj-lt"/>
                        </a:rPr>
                        <a:t>0.15</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200">
                          <a:effectLst/>
                          <a:latin typeface="+mj-lt"/>
                        </a:rPr>
                        <a:t>cm</a:t>
                      </a:r>
                      <a:endParaRPr lang="es-MX"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12762">
                <a:tc>
                  <a:txBody>
                    <a:bodyPr/>
                    <a:lstStyle/>
                    <a:p>
                      <a:pPr algn="just">
                        <a:lnSpc>
                          <a:spcPct val="150000"/>
                        </a:lnSpc>
                        <a:spcAft>
                          <a:spcPts val="0"/>
                        </a:spcAft>
                      </a:pPr>
                      <a:r>
                        <a:rPr lang="es-EC" sz="1200">
                          <a:effectLst/>
                          <a:latin typeface="+mj-lt"/>
                        </a:rPr>
                        <a:t>Área </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latin typeface="+mj-lt"/>
                        </a:rPr>
                        <a:t>4.34</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200">
                          <a:effectLst/>
                          <a:latin typeface="+mj-lt"/>
                        </a:rPr>
                        <a:t>cm2</a:t>
                      </a:r>
                      <a:endParaRPr lang="es-MX"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12762">
                <a:tc>
                  <a:txBody>
                    <a:bodyPr/>
                    <a:lstStyle/>
                    <a:p>
                      <a:pPr algn="just">
                        <a:lnSpc>
                          <a:spcPct val="150000"/>
                        </a:lnSpc>
                        <a:spcAft>
                          <a:spcPts val="0"/>
                        </a:spcAft>
                      </a:pPr>
                      <a:r>
                        <a:rPr lang="es-EC" sz="1200">
                          <a:effectLst/>
                          <a:latin typeface="+mj-lt"/>
                        </a:rPr>
                        <a:t>Ix </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latin typeface="+mj-lt"/>
                        </a:rPr>
                        <a:t>69.24</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200">
                          <a:effectLst/>
                          <a:latin typeface="+mj-lt"/>
                        </a:rPr>
                        <a:t>cm4</a:t>
                      </a:r>
                      <a:endParaRPr lang="es-MX"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12762">
                <a:tc>
                  <a:txBody>
                    <a:bodyPr/>
                    <a:lstStyle/>
                    <a:p>
                      <a:pPr algn="just">
                        <a:lnSpc>
                          <a:spcPct val="150000"/>
                        </a:lnSpc>
                        <a:spcAft>
                          <a:spcPts val="0"/>
                        </a:spcAft>
                      </a:pPr>
                      <a:r>
                        <a:rPr lang="es-EC" sz="1200">
                          <a:effectLst/>
                          <a:latin typeface="+mj-lt"/>
                        </a:rPr>
                        <a:t>Sx </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latin typeface="+mj-lt"/>
                        </a:rPr>
                        <a:t>13.85</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200">
                          <a:effectLst/>
                          <a:latin typeface="+mj-lt"/>
                        </a:rPr>
                        <a:t>cm3</a:t>
                      </a:r>
                      <a:endParaRPr lang="es-MX"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12762">
                <a:tc>
                  <a:txBody>
                    <a:bodyPr/>
                    <a:lstStyle/>
                    <a:p>
                      <a:pPr algn="just">
                        <a:lnSpc>
                          <a:spcPct val="150000"/>
                        </a:lnSpc>
                        <a:spcAft>
                          <a:spcPts val="0"/>
                        </a:spcAft>
                      </a:pPr>
                      <a:r>
                        <a:rPr lang="es-EC" sz="1200">
                          <a:effectLst/>
                          <a:latin typeface="+mj-lt"/>
                        </a:rPr>
                        <a:t>rx </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latin typeface="+mj-lt"/>
                        </a:rPr>
                        <a:t>4.0</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200" dirty="0">
                          <a:effectLst/>
                          <a:latin typeface="+mj-lt"/>
                        </a:rPr>
                        <a:t>cm</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12762">
                <a:tc>
                  <a:txBody>
                    <a:bodyPr/>
                    <a:lstStyle/>
                    <a:p>
                      <a:pPr algn="just">
                        <a:lnSpc>
                          <a:spcPct val="150000"/>
                        </a:lnSpc>
                        <a:spcAft>
                          <a:spcPts val="0"/>
                        </a:spcAft>
                      </a:pPr>
                      <a:r>
                        <a:rPr lang="es-EC" sz="1200">
                          <a:effectLst/>
                          <a:latin typeface="+mj-lt"/>
                        </a:rPr>
                        <a:t>Iy </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latin typeface="+mj-lt"/>
                        </a:rPr>
                        <a:t>14.98</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200">
                          <a:effectLst/>
                          <a:latin typeface="+mj-lt"/>
                        </a:rPr>
                        <a:t>cm4</a:t>
                      </a:r>
                      <a:endParaRPr lang="es-MX"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312762">
                <a:tc>
                  <a:txBody>
                    <a:bodyPr/>
                    <a:lstStyle/>
                    <a:p>
                      <a:pPr algn="just">
                        <a:lnSpc>
                          <a:spcPct val="150000"/>
                        </a:lnSpc>
                        <a:spcAft>
                          <a:spcPts val="0"/>
                        </a:spcAft>
                      </a:pPr>
                      <a:r>
                        <a:rPr lang="es-EC" sz="1200">
                          <a:effectLst/>
                          <a:latin typeface="+mj-lt"/>
                        </a:rPr>
                        <a:t>Sy </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latin typeface="+mj-lt"/>
                        </a:rPr>
                        <a:t>4.57</a:t>
                      </a:r>
                      <a:endParaRPr lang="es-MX"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200">
                          <a:effectLst/>
                          <a:latin typeface="+mj-lt"/>
                        </a:rPr>
                        <a:t>cm3</a:t>
                      </a:r>
                      <a:endParaRPr lang="es-MX"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312762">
                <a:tc>
                  <a:txBody>
                    <a:bodyPr/>
                    <a:lstStyle/>
                    <a:p>
                      <a:pPr algn="just">
                        <a:lnSpc>
                          <a:spcPct val="150000"/>
                        </a:lnSpc>
                        <a:spcAft>
                          <a:spcPts val="0"/>
                        </a:spcAft>
                      </a:pPr>
                      <a:r>
                        <a:rPr lang="es-EC" sz="1200" dirty="0" err="1">
                          <a:effectLst/>
                          <a:latin typeface="+mj-lt"/>
                        </a:rPr>
                        <a:t>ry</a:t>
                      </a:r>
                      <a:r>
                        <a:rPr lang="es-EC" sz="1200" dirty="0">
                          <a:effectLst/>
                          <a:latin typeface="+mj-lt"/>
                        </a:rPr>
                        <a:t> </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latin typeface="+mj-lt"/>
                        </a:rPr>
                        <a:t>1.86</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200" dirty="0">
                          <a:effectLst/>
                          <a:latin typeface="+mj-lt"/>
                        </a:rPr>
                        <a:t>cm</a:t>
                      </a:r>
                      <a:endParaRPr lang="es-MX" sz="1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bl>
          </a:graphicData>
        </a:graphic>
      </p:graphicFrame>
      <mc:AlternateContent xmlns:mc="http://schemas.openxmlformats.org/markup-compatibility/2006" xmlns:a14="http://schemas.microsoft.com/office/drawing/2010/main">
        <mc:Choice Requires="a14">
          <p:sp>
            <p:nvSpPr>
              <p:cNvPr id="7" name="Rectángulo 6"/>
              <p:cNvSpPr/>
              <p:nvPr/>
            </p:nvSpPr>
            <p:spPr>
              <a:xfrm>
                <a:off x="255869" y="5140886"/>
                <a:ext cx="1872114" cy="738664"/>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1400" i="1" smtClean="0">
                          <a:effectLst/>
                          <a:latin typeface="Cambria Math" panose="02040503050406030204" pitchFamily="18" charset="0"/>
                          <a:ea typeface="Calibri" panose="020F0502020204030204" pitchFamily="34" charset="0"/>
                          <a:cs typeface="Times New Roman" panose="02020603050405020304" pitchFamily="18" charset="0"/>
                        </a:rPr>
                        <m:t>38&lt;111.22</m:t>
                      </m:r>
                    </m:oMath>
                  </m:oMathPara>
                </a14:m>
                <a:endParaRPr lang="es-MX" sz="1400" i="1" dirty="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Times New Roman" panose="02020603050405020304" pitchFamily="18" charset="0"/>
                        </a:rPr>
                        <m:t>𝐶𝑜𝑚𝑝𝑎𝑐𝑡𝑜</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𝑒𝑛</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𝑒𝑙</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𝑎𝑙𝑚𝑎</m:t>
                      </m:r>
                    </m:oMath>
                  </m:oMathPara>
                </a14:m>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255869" y="5140886"/>
                <a:ext cx="1872114" cy="738664"/>
              </a:xfrm>
              <a:prstGeom prst="rect">
                <a:avLst/>
              </a:prstGeom>
              <a:blipFill rotWithShape="0">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467434" y="4705118"/>
                <a:ext cx="176118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ea typeface="Calibri" panose="020F0502020204030204" pitchFamily="34" charset="0"/>
                          <a:cs typeface="Times New Roman" panose="02020603050405020304" pitchFamily="18" charset="0"/>
                        </a:rPr>
                        <m:t>11.24</m:t>
                      </m:r>
                      <m:r>
                        <a:rPr lang="es-EC" sz="1400" i="1">
                          <a:latin typeface="Cambria Math" panose="02040503050406030204" pitchFamily="18" charset="0"/>
                          <a:ea typeface="Times New Roman" panose="02020603050405020304" pitchFamily="18" charset="0"/>
                          <a:cs typeface="Times New Roman" panose="02020603050405020304" pitchFamily="18" charset="0"/>
                        </a:rPr>
                        <m:t>&lt;20&lt;</m:t>
                      </m:r>
                      <m:r>
                        <a:rPr lang="es-EC" sz="1400" i="1">
                          <a:latin typeface="Cambria Math" panose="02040503050406030204" pitchFamily="18" charset="0"/>
                          <a:ea typeface="Calibri" panose="020F0502020204030204" pitchFamily="34" charset="0"/>
                          <a:cs typeface="Times New Roman" panose="02020603050405020304" pitchFamily="18" charset="0"/>
                        </a:rPr>
                        <m:t>29.58</m:t>
                      </m:r>
                    </m:oMath>
                  </m:oMathPara>
                </a14:m>
                <a:endParaRPr lang="es-MX" sz="1400" dirty="0"/>
              </a:p>
            </p:txBody>
          </p:sp>
        </mc:Choice>
        <mc:Fallback xmlns="">
          <p:sp>
            <p:nvSpPr>
              <p:cNvPr id="11" name="Rectángulo 10"/>
              <p:cNvSpPr>
                <a:spLocks noRot="1" noChangeAspect="1" noMove="1" noResize="1" noEditPoints="1" noAdjustHandles="1" noChangeArrowheads="1" noChangeShapeType="1" noTextEdit="1"/>
              </p:cNvSpPr>
              <p:nvPr/>
            </p:nvSpPr>
            <p:spPr>
              <a:xfrm>
                <a:off x="467434" y="4705118"/>
                <a:ext cx="1761187" cy="307777"/>
              </a:xfrm>
              <a:prstGeom prst="rect">
                <a:avLst/>
              </a:prstGeom>
              <a:blipFill rotWithShape="0">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255869" y="4833109"/>
                <a:ext cx="2184316" cy="415498"/>
              </a:xfrm>
              <a:prstGeom prst="rect">
                <a:avLst/>
              </a:prstGeom>
            </p:spPr>
            <p:txBody>
              <a:bodyPr wrap="non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ea typeface="Calibri" panose="020F0502020204030204" pitchFamily="34" charset="0"/>
                          <a:cs typeface="Times New Roman" panose="02020603050405020304" pitchFamily="18" charset="0"/>
                        </a:rPr>
                        <m:t>𝑁𝑜</m:t>
                      </m:r>
                      <m:r>
                        <a:rPr lang="es-EC" sz="1400" i="1">
                          <a:latin typeface="Cambria Math" panose="02040503050406030204" pitchFamily="18" charset="0"/>
                          <a:ea typeface="Calibri" panose="020F0502020204030204" pitchFamily="34" charset="0"/>
                          <a:cs typeface="Times New Roman" panose="02020603050405020304" pitchFamily="18" charset="0"/>
                        </a:rPr>
                        <m:t> </m:t>
                      </m:r>
                      <m:r>
                        <a:rPr lang="es-EC" sz="1400" i="1">
                          <a:latin typeface="Cambria Math" panose="02040503050406030204" pitchFamily="18" charset="0"/>
                          <a:ea typeface="Calibri" panose="020F0502020204030204" pitchFamily="34" charset="0"/>
                          <a:cs typeface="Times New Roman" panose="02020603050405020304" pitchFamily="18" charset="0"/>
                        </a:rPr>
                        <m:t>𝑐𝑜𝑚𝑝𝑎𝑐𝑡𝑜</m:t>
                      </m:r>
                      <m:r>
                        <a:rPr lang="es-EC" sz="1400" i="1">
                          <a:latin typeface="Cambria Math" panose="02040503050406030204" pitchFamily="18" charset="0"/>
                          <a:ea typeface="Calibri" panose="020F0502020204030204" pitchFamily="34" charset="0"/>
                          <a:cs typeface="Times New Roman" panose="02020603050405020304" pitchFamily="18" charset="0"/>
                        </a:rPr>
                        <m:t> </m:t>
                      </m:r>
                      <m:r>
                        <a:rPr lang="es-EC" sz="1400" i="1">
                          <a:latin typeface="Cambria Math" panose="02040503050406030204" pitchFamily="18" charset="0"/>
                          <a:ea typeface="Calibri" panose="020F0502020204030204" pitchFamily="34" charset="0"/>
                          <a:cs typeface="Times New Roman" panose="02020603050405020304" pitchFamily="18" charset="0"/>
                        </a:rPr>
                        <m:t>𝑒𝑛</m:t>
                      </m:r>
                      <m:r>
                        <a:rPr lang="es-EC" sz="1400" i="1">
                          <a:latin typeface="Cambria Math" panose="02040503050406030204" pitchFamily="18" charset="0"/>
                          <a:ea typeface="Calibri" panose="020F0502020204030204" pitchFamily="34" charset="0"/>
                          <a:cs typeface="Times New Roman" panose="02020603050405020304" pitchFamily="18" charset="0"/>
                        </a:rPr>
                        <m:t> </m:t>
                      </m:r>
                      <m:r>
                        <a:rPr lang="es-EC" sz="1400" i="1">
                          <a:latin typeface="Cambria Math" panose="02040503050406030204" pitchFamily="18" charset="0"/>
                          <a:ea typeface="Calibri" panose="020F0502020204030204" pitchFamily="34" charset="0"/>
                          <a:cs typeface="Times New Roman" panose="02020603050405020304" pitchFamily="18" charset="0"/>
                        </a:rPr>
                        <m:t>𝑙𝑎𝑠</m:t>
                      </m:r>
                      <m:r>
                        <a:rPr lang="es-EC" sz="1400" i="1">
                          <a:latin typeface="Cambria Math" panose="02040503050406030204" pitchFamily="18" charset="0"/>
                          <a:ea typeface="Calibri" panose="020F0502020204030204" pitchFamily="34" charset="0"/>
                          <a:cs typeface="Times New Roman" panose="02020603050405020304" pitchFamily="18" charset="0"/>
                        </a:rPr>
                        <m:t> </m:t>
                      </m:r>
                      <m:r>
                        <a:rPr lang="es-EC" sz="1400" i="1">
                          <a:latin typeface="Cambria Math" panose="02040503050406030204" pitchFamily="18" charset="0"/>
                          <a:ea typeface="Calibri" panose="020F0502020204030204" pitchFamily="34" charset="0"/>
                          <a:cs typeface="Times New Roman" panose="02020603050405020304" pitchFamily="18" charset="0"/>
                        </a:rPr>
                        <m:t>𝑎𝑙𝑎𝑠</m:t>
                      </m:r>
                    </m:oMath>
                  </m:oMathPara>
                </a14:m>
                <a:endParaRPr lang="es-MX" sz="1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255869" y="4833109"/>
                <a:ext cx="2184316" cy="415498"/>
              </a:xfrm>
              <a:prstGeom prst="rect">
                <a:avLst/>
              </a:prstGeom>
              <a:blipFill rotWithShape="0">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6590025" y="3163385"/>
                <a:ext cx="2370457" cy="7211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MX" sz="2000" i="1">
                              <a:latin typeface="Cambria Math" panose="02040503050406030204" pitchFamily="18" charset="0"/>
                            </a:rPr>
                          </m:ctrlPr>
                        </m:fPr>
                        <m:num>
                          <m:r>
                            <a:rPr lang="es-MX" sz="2000" i="1">
                              <a:latin typeface="Cambria Math" panose="02040503050406030204" pitchFamily="18" charset="0"/>
                            </a:rPr>
                            <m:t>𝑀𝑢𝑥</m:t>
                          </m:r>
                        </m:num>
                        <m:den>
                          <m:r>
                            <a:rPr lang="es-MX" sz="2000" i="0">
                              <a:latin typeface="Cambria Math" panose="02040503050406030204" pitchFamily="18" charset="0"/>
                            </a:rPr>
                            <m:t>∅</m:t>
                          </m:r>
                          <m:r>
                            <a:rPr lang="es-MX" sz="2000" i="1">
                              <a:latin typeface="Cambria Math" panose="02040503050406030204" pitchFamily="18" charset="0"/>
                            </a:rPr>
                            <m:t>𝑀𝑛𝑥</m:t>
                          </m:r>
                        </m:den>
                      </m:f>
                      <m:r>
                        <a:rPr lang="es-MX" sz="2000" i="0">
                          <a:latin typeface="Cambria Math" panose="02040503050406030204" pitchFamily="18" charset="0"/>
                        </a:rPr>
                        <m:t>+</m:t>
                      </m:r>
                      <m:f>
                        <m:fPr>
                          <m:ctrlPr>
                            <a:rPr lang="es-MX" sz="2000" i="1">
                              <a:latin typeface="Cambria Math" panose="02040503050406030204" pitchFamily="18" charset="0"/>
                            </a:rPr>
                          </m:ctrlPr>
                        </m:fPr>
                        <m:num>
                          <m:r>
                            <a:rPr lang="es-MX" sz="2000" i="1">
                              <a:latin typeface="Cambria Math" panose="02040503050406030204" pitchFamily="18" charset="0"/>
                            </a:rPr>
                            <m:t>𝑀𝑢𝑦</m:t>
                          </m:r>
                        </m:num>
                        <m:den>
                          <m:r>
                            <a:rPr lang="es-MX" sz="2000" i="0">
                              <a:latin typeface="Cambria Math" panose="02040503050406030204" pitchFamily="18" charset="0"/>
                            </a:rPr>
                            <m:t>∅</m:t>
                          </m:r>
                          <m:r>
                            <a:rPr lang="es-MX" sz="2000" i="1">
                              <a:latin typeface="Cambria Math" panose="02040503050406030204" pitchFamily="18" charset="0"/>
                            </a:rPr>
                            <m:t>𝑀𝑛𝑦</m:t>
                          </m:r>
                        </m:den>
                      </m:f>
                      <m:r>
                        <a:rPr lang="es-MX" sz="2000" i="0">
                          <a:latin typeface="Cambria Math" panose="02040503050406030204" pitchFamily="18" charset="0"/>
                        </a:rPr>
                        <m:t>≤1</m:t>
                      </m:r>
                    </m:oMath>
                  </m:oMathPara>
                </a14:m>
                <a:endParaRPr lang="es-MX" sz="2000" dirty="0"/>
              </a:p>
            </p:txBody>
          </p:sp>
        </mc:Choice>
        <mc:Fallback xmlns="">
          <p:sp>
            <p:nvSpPr>
              <p:cNvPr id="8" name="Rectángulo 7"/>
              <p:cNvSpPr>
                <a:spLocks noRot="1" noChangeAspect="1" noMove="1" noResize="1" noEditPoints="1" noAdjustHandles="1" noChangeArrowheads="1" noChangeShapeType="1" noTextEdit="1"/>
              </p:cNvSpPr>
              <p:nvPr/>
            </p:nvSpPr>
            <p:spPr>
              <a:xfrm>
                <a:off x="6590025" y="3163385"/>
                <a:ext cx="2370457" cy="721159"/>
              </a:xfrm>
              <a:prstGeom prst="rect">
                <a:avLst/>
              </a:prstGeom>
              <a:blipFill rotWithShape="0">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6887928" y="3884544"/>
                <a:ext cx="164160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2000">
                          <a:latin typeface="Cambria Math" panose="02040503050406030204" pitchFamily="18" charset="0"/>
                        </a:rPr>
                        <m:t>0.81</m:t>
                      </m:r>
                      <m:r>
                        <a:rPr lang="es-MX" sz="2000" i="0">
                          <a:latin typeface="Cambria Math" panose="02040503050406030204" pitchFamily="18" charset="0"/>
                        </a:rPr>
                        <m:t>≅1 </m:t>
                      </m:r>
                      <m:r>
                        <a:rPr lang="es-MX" sz="2000" b="1" i="1">
                          <a:latin typeface="Cambria Math" panose="02040503050406030204" pitchFamily="18" charset="0"/>
                        </a:rPr>
                        <m:t>𝑶𝑲</m:t>
                      </m:r>
                    </m:oMath>
                  </m:oMathPara>
                </a14:m>
                <a:endParaRPr lang="es-MX" sz="2000" dirty="0"/>
              </a:p>
            </p:txBody>
          </p:sp>
        </mc:Choice>
        <mc:Fallback xmlns="">
          <p:sp>
            <p:nvSpPr>
              <p:cNvPr id="9" name="Rectángulo 8"/>
              <p:cNvSpPr>
                <a:spLocks noRot="1" noChangeAspect="1" noMove="1" noResize="1" noEditPoints="1" noAdjustHandles="1" noChangeArrowheads="1" noChangeShapeType="1" noTextEdit="1"/>
              </p:cNvSpPr>
              <p:nvPr/>
            </p:nvSpPr>
            <p:spPr>
              <a:xfrm>
                <a:off x="6887928" y="3884544"/>
                <a:ext cx="1641603" cy="400110"/>
              </a:xfrm>
              <a:prstGeom prst="rect">
                <a:avLst/>
              </a:prstGeom>
              <a:blipFill rotWithShape="0">
                <a:blip r:embed="rId6"/>
                <a:stretch>
                  <a:fillRect/>
                </a:stretch>
              </a:blipFill>
            </p:spPr>
            <p:txBody>
              <a:bodyPr/>
              <a:lstStyle/>
              <a:p>
                <a:r>
                  <a:rPr lang="es-MX">
                    <a:noFill/>
                  </a:rPr>
                  <a:t> </a:t>
                </a:r>
              </a:p>
            </p:txBody>
          </p:sp>
        </mc:Fallback>
      </mc:AlternateContent>
      <p:pic>
        <p:nvPicPr>
          <p:cNvPr id="10" name="Imagen 9"/>
          <p:cNvPicPr/>
          <p:nvPr/>
        </p:nvPicPr>
        <p:blipFill rotWithShape="1">
          <a:blip r:embed="rId7"/>
          <a:srcRect b="1610"/>
          <a:stretch/>
        </p:blipFill>
        <p:spPr bwMode="auto">
          <a:xfrm>
            <a:off x="3440896" y="739321"/>
            <a:ext cx="2832700" cy="2649697"/>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3" name="Rectángulo 12"/>
              <p:cNvSpPr/>
              <p:nvPr/>
            </p:nvSpPr>
            <p:spPr>
              <a:xfrm>
                <a:off x="6569636" y="804202"/>
                <a:ext cx="22781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b="1" i="1">
                          <a:latin typeface="Cambria Math" panose="02040503050406030204" pitchFamily="18" charset="0"/>
                        </a:rPr>
                        <m:t>𝑴𝒖𝒙</m:t>
                      </m:r>
                      <m:r>
                        <a:rPr lang="es-MX" b="0" i="0">
                          <a:latin typeface="Cambria Math" panose="02040503050406030204" pitchFamily="18" charset="0"/>
                        </a:rPr>
                        <m:t>=0.018 </m:t>
                      </m:r>
                      <m:r>
                        <a:rPr lang="es-MX" b="1" i="1">
                          <a:latin typeface="Cambria Math" panose="02040503050406030204" pitchFamily="18" charset="0"/>
                        </a:rPr>
                        <m:t>𝑻</m:t>
                      </m:r>
                      <m:r>
                        <a:rPr lang="es-MX" b="0" i="0">
                          <a:latin typeface="Cambria Math" panose="02040503050406030204" pitchFamily="18" charset="0"/>
                        </a:rPr>
                        <m:t>−</m:t>
                      </m:r>
                      <m:r>
                        <a:rPr lang="es-MX" b="1" i="1">
                          <a:latin typeface="Cambria Math" panose="02040503050406030204" pitchFamily="18" charset="0"/>
                        </a:rPr>
                        <m:t>𝒎</m:t>
                      </m:r>
                    </m:oMath>
                  </m:oMathPara>
                </a14:m>
                <a:endParaRPr lang="es-MX" dirty="0"/>
              </a:p>
            </p:txBody>
          </p:sp>
        </mc:Choice>
        <mc:Fallback xmlns="">
          <p:sp>
            <p:nvSpPr>
              <p:cNvPr id="13" name="Rectángulo 12"/>
              <p:cNvSpPr>
                <a:spLocks noRot="1" noChangeAspect="1" noMove="1" noResize="1" noEditPoints="1" noAdjustHandles="1" noChangeArrowheads="1" noChangeShapeType="1" noTextEdit="1"/>
              </p:cNvSpPr>
              <p:nvPr/>
            </p:nvSpPr>
            <p:spPr>
              <a:xfrm>
                <a:off x="6569636" y="804202"/>
                <a:ext cx="2278188" cy="369332"/>
              </a:xfrm>
              <a:prstGeom prst="rect">
                <a:avLst/>
              </a:prstGeom>
              <a:blipFill rotWithShape="0">
                <a:blip r:embed="rId8"/>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6569636" y="1204947"/>
                <a:ext cx="24112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b="1" i="1">
                          <a:latin typeface="Cambria Math" panose="02040503050406030204" pitchFamily="18" charset="0"/>
                        </a:rPr>
                        <m:t>𝑴𝒖𝒚</m:t>
                      </m:r>
                      <m:r>
                        <a:rPr lang="es-MX" b="0" i="0">
                          <a:latin typeface="Cambria Math" panose="02040503050406030204" pitchFamily="18" charset="0"/>
                        </a:rPr>
                        <m:t>=0.0735 </m:t>
                      </m:r>
                      <m:r>
                        <a:rPr lang="es-MX" b="1" i="1">
                          <a:latin typeface="Cambria Math" panose="02040503050406030204" pitchFamily="18" charset="0"/>
                        </a:rPr>
                        <m:t>𝑻</m:t>
                      </m:r>
                      <m:r>
                        <a:rPr lang="es-MX" b="0" i="0">
                          <a:latin typeface="Cambria Math" panose="02040503050406030204" pitchFamily="18" charset="0"/>
                        </a:rPr>
                        <m:t>−</m:t>
                      </m:r>
                      <m:r>
                        <a:rPr lang="es-MX" b="1" i="1">
                          <a:latin typeface="Cambria Math" panose="02040503050406030204" pitchFamily="18" charset="0"/>
                        </a:rPr>
                        <m:t>𝒎</m:t>
                      </m:r>
                    </m:oMath>
                  </m:oMathPara>
                </a14:m>
                <a:endParaRPr lang="es-MX" dirty="0"/>
              </a:p>
            </p:txBody>
          </p:sp>
        </mc:Choice>
        <mc:Fallback xmlns="">
          <p:sp>
            <p:nvSpPr>
              <p:cNvPr id="14" name="Rectángulo 13"/>
              <p:cNvSpPr>
                <a:spLocks noRot="1" noChangeAspect="1" noMove="1" noResize="1" noEditPoints="1" noAdjustHandles="1" noChangeArrowheads="1" noChangeShapeType="1" noTextEdit="1"/>
              </p:cNvSpPr>
              <p:nvPr/>
            </p:nvSpPr>
            <p:spPr>
              <a:xfrm>
                <a:off x="6569636" y="1204947"/>
                <a:ext cx="2411238" cy="369332"/>
              </a:xfrm>
              <a:prstGeom prst="rect">
                <a:avLst/>
              </a:prstGeom>
              <a:blipFill rotWithShape="0">
                <a:blip r:embed="rId9"/>
                <a:stretch>
                  <a:fillRect b="-1333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6430175" y="1726660"/>
                <a:ext cx="26901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a:latin typeface="Cambria Math" panose="02040503050406030204" pitchFamily="18" charset="0"/>
                        </a:rPr>
                        <m:t>∅</m:t>
                      </m:r>
                      <m:r>
                        <a:rPr lang="es-MX" b="1" i="1">
                          <a:latin typeface="Cambria Math" panose="02040503050406030204" pitchFamily="18" charset="0"/>
                        </a:rPr>
                        <m:t>𝑴𝒏𝒙</m:t>
                      </m:r>
                      <m:r>
                        <a:rPr lang="es-MX" b="0" i="0">
                          <a:latin typeface="Cambria Math" panose="02040503050406030204" pitchFamily="18" charset="0"/>
                        </a:rPr>
                        <m:t>=0.30 </m:t>
                      </m:r>
                      <m:r>
                        <a:rPr lang="es-MX" b="1" i="1">
                          <a:latin typeface="Cambria Math" panose="02040503050406030204" pitchFamily="18" charset="0"/>
                        </a:rPr>
                        <m:t>𝑻</m:t>
                      </m:r>
                      <m:r>
                        <a:rPr lang="es-MX" b="0" i="0">
                          <a:latin typeface="Cambria Math" panose="02040503050406030204" pitchFamily="18" charset="0"/>
                        </a:rPr>
                        <m:t>−</m:t>
                      </m:r>
                      <m:r>
                        <a:rPr lang="es-MX" b="1" i="1">
                          <a:latin typeface="Cambria Math" panose="02040503050406030204" pitchFamily="18" charset="0"/>
                        </a:rPr>
                        <m:t>𝒎</m:t>
                      </m:r>
                      <m:r>
                        <a:rPr lang="es-MX" b="0" i="0">
                          <a:latin typeface="Cambria Math" panose="02040503050406030204" pitchFamily="18" charset="0"/>
                        </a:rPr>
                        <m:t> </m:t>
                      </m:r>
                      <m:r>
                        <a:rPr lang="es-MX" b="1" i="1">
                          <a:latin typeface="Cambria Math" panose="02040503050406030204" pitchFamily="18" charset="0"/>
                        </a:rPr>
                        <m:t>𝑶𝑲</m:t>
                      </m:r>
                    </m:oMath>
                  </m:oMathPara>
                </a14:m>
                <a:endParaRPr lang="es-MX" dirty="0"/>
              </a:p>
            </p:txBody>
          </p:sp>
        </mc:Choice>
        <mc:Fallback xmlns="">
          <p:sp>
            <p:nvSpPr>
              <p:cNvPr id="16" name="Rectángulo 15"/>
              <p:cNvSpPr>
                <a:spLocks noRot="1" noChangeAspect="1" noMove="1" noResize="1" noEditPoints="1" noAdjustHandles="1" noChangeArrowheads="1" noChangeShapeType="1" noTextEdit="1"/>
              </p:cNvSpPr>
              <p:nvPr/>
            </p:nvSpPr>
            <p:spPr>
              <a:xfrm>
                <a:off x="6430175" y="1726660"/>
                <a:ext cx="2690159" cy="369332"/>
              </a:xfrm>
              <a:prstGeom prst="rect">
                <a:avLst/>
              </a:prstGeom>
              <a:blipFill rotWithShape="0">
                <a:blip r:embed="rId10"/>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6430175" y="2195026"/>
                <a:ext cx="28232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a:latin typeface="Cambria Math" panose="02040503050406030204" pitchFamily="18" charset="0"/>
                        </a:rPr>
                        <m:t>∅</m:t>
                      </m:r>
                      <m:r>
                        <a:rPr lang="es-MX" b="1" i="1">
                          <a:latin typeface="Cambria Math" panose="02040503050406030204" pitchFamily="18" charset="0"/>
                        </a:rPr>
                        <m:t>𝑴𝒏𝒚</m:t>
                      </m:r>
                      <m:r>
                        <a:rPr lang="es-MX" b="0" i="0">
                          <a:latin typeface="Cambria Math" panose="02040503050406030204" pitchFamily="18" charset="0"/>
                        </a:rPr>
                        <m:t>=0.098 </m:t>
                      </m:r>
                      <m:r>
                        <a:rPr lang="es-MX" b="1" i="1">
                          <a:latin typeface="Cambria Math" panose="02040503050406030204" pitchFamily="18" charset="0"/>
                        </a:rPr>
                        <m:t>𝑻</m:t>
                      </m:r>
                      <m:r>
                        <a:rPr lang="es-MX" b="0" i="0">
                          <a:latin typeface="Cambria Math" panose="02040503050406030204" pitchFamily="18" charset="0"/>
                        </a:rPr>
                        <m:t>−</m:t>
                      </m:r>
                      <m:r>
                        <a:rPr lang="es-MX" b="1" i="1">
                          <a:latin typeface="Cambria Math" panose="02040503050406030204" pitchFamily="18" charset="0"/>
                        </a:rPr>
                        <m:t>𝒎</m:t>
                      </m:r>
                      <m:r>
                        <a:rPr lang="es-MX" b="0" i="0">
                          <a:latin typeface="Cambria Math" panose="02040503050406030204" pitchFamily="18" charset="0"/>
                        </a:rPr>
                        <m:t> </m:t>
                      </m:r>
                      <m:r>
                        <a:rPr lang="es-MX" b="1" i="1">
                          <a:latin typeface="Cambria Math" panose="02040503050406030204" pitchFamily="18" charset="0"/>
                        </a:rPr>
                        <m:t>𝑶𝑲</m:t>
                      </m:r>
                    </m:oMath>
                  </m:oMathPara>
                </a14:m>
                <a:endParaRPr lang="es-MX" dirty="0"/>
              </a:p>
            </p:txBody>
          </p:sp>
        </mc:Choice>
        <mc:Fallback xmlns="">
          <p:sp>
            <p:nvSpPr>
              <p:cNvPr id="17" name="Rectángulo 16"/>
              <p:cNvSpPr>
                <a:spLocks noRot="1" noChangeAspect="1" noMove="1" noResize="1" noEditPoints="1" noAdjustHandles="1" noChangeArrowheads="1" noChangeShapeType="1" noTextEdit="1"/>
              </p:cNvSpPr>
              <p:nvPr/>
            </p:nvSpPr>
            <p:spPr>
              <a:xfrm>
                <a:off x="6430175" y="2195026"/>
                <a:ext cx="2823209" cy="369332"/>
              </a:xfrm>
              <a:prstGeom prst="rect">
                <a:avLst/>
              </a:prstGeom>
              <a:blipFill rotWithShape="0">
                <a:blip r:embed="rId11"/>
                <a:stretch>
                  <a:fillRect b="-11475"/>
                </a:stretch>
              </a:blipFill>
            </p:spPr>
            <p:txBody>
              <a:bodyPr/>
              <a:lstStyle/>
              <a:p>
                <a:r>
                  <a:rPr lang="es-MX">
                    <a:noFill/>
                  </a:rPr>
                  <a:t> </a:t>
                </a:r>
              </a:p>
            </p:txBody>
          </p:sp>
        </mc:Fallback>
      </mc:AlternateContent>
    </p:spTree>
    <p:extLst>
      <p:ext uri="{BB962C8B-B14F-4D97-AF65-F5344CB8AC3E}">
        <p14:creationId xmlns:p14="http://schemas.microsoft.com/office/powerpoint/2010/main" val="3366744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Diseño estructural</a:t>
            </a:r>
          </a:p>
        </p:txBody>
      </p:sp>
      <p:graphicFrame>
        <p:nvGraphicFramePr>
          <p:cNvPr id="2" name="Tabla 1"/>
          <p:cNvGraphicFramePr>
            <a:graphicFrameLocks noGrp="1"/>
          </p:cNvGraphicFramePr>
          <p:nvPr>
            <p:extLst>
              <p:ext uri="{D42A27DB-BD31-4B8C-83A1-F6EECF244321}">
                <p14:modId xmlns:p14="http://schemas.microsoft.com/office/powerpoint/2010/main" val="3327607128"/>
              </p:ext>
            </p:extLst>
          </p:nvPr>
        </p:nvGraphicFramePr>
        <p:xfrm>
          <a:off x="107577" y="1452278"/>
          <a:ext cx="1885950" cy="4182038"/>
        </p:xfrm>
        <a:graphic>
          <a:graphicData uri="http://schemas.openxmlformats.org/drawingml/2006/table">
            <a:tbl>
              <a:tblPr firstRow="1" firstCol="1" bandRow="1">
                <a:tableStyleId>{0660B408-B3CF-4A94-85FC-2B1E0A45F4A2}</a:tableStyleId>
              </a:tblPr>
              <a:tblGrid>
                <a:gridCol w="628650">
                  <a:extLst>
                    <a:ext uri="{9D8B030D-6E8A-4147-A177-3AD203B41FA5}">
                      <a16:colId xmlns:a16="http://schemas.microsoft.com/office/drawing/2014/main" val="20000"/>
                    </a:ext>
                  </a:extLst>
                </a:gridCol>
                <a:gridCol w="628650">
                  <a:extLst>
                    <a:ext uri="{9D8B030D-6E8A-4147-A177-3AD203B41FA5}">
                      <a16:colId xmlns:a16="http://schemas.microsoft.com/office/drawing/2014/main" val="20001"/>
                    </a:ext>
                  </a:extLst>
                </a:gridCol>
                <a:gridCol w="628650">
                  <a:extLst>
                    <a:ext uri="{9D8B030D-6E8A-4147-A177-3AD203B41FA5}">
                      <a16:colId xmlns:a16="http://schemas.microsoft.com/office/drawing/2014/main" val="20002"/>
                    </a:ext>
                  </a:extLst>
                </a:gridCol>
              </a:tblGrid>
              <a:tr h="654558">
                <a:tc gridSpan="3">
                  <a:txBody>
                    <a:bodyPr/>
                    <a:lstStyle/>
                    <a:p>
                      <a:pPr algn="ctr">
                        <a:lnSpc>
                          <a:spcPct val="150000"/>
                        </a:lnSpc>
                        <a:spcAft>
                          <a:spcPts val="0"/>
                        </a:spcAft>
                      </a:pPr>
                      <a:r>
                        <a:rPr lang="es-EC" sz="1400" dirty="0">
                          <a:effectLst/>
                          <a:latin typeface="+mj-lt"/>
                        </a:rPr>
                        <a:t>PROPIEDADES SOLERA C </a:t>
                      </a:r>
                      <a:r>
                        <a:rPr lang="es-EC" sz="1400" kern="1200" dirty="0">
                          <a:effectLst/>
                          <a:latin typeface="+mj-lt"/>
                        </a:rPr>
                        <a:t>50x25x3</a:t>
                      </a:r>
                      <a:endParaRPr lang="es-MX" sz="1400" b="1" kern="1200" dirty="0">
                        <a:solidFill>
                          <a:schemeClr val="lt1"/>
                        </a:solidFill>
                        <a:effectLst/>
                        <a:latin typeface="+mj-lt"/>
                        <a:ea typeface="+mn-ea"/>
                        <a:cs typeface="+mn-cs"/>
                      </a:endParaRPr>
                    </a:p>
                  </a:txBody>
                  <a:tcPr marL="68580" marR="68580" marT="0" marB="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52748">
                <a:tc>
                  <a:txBody>
                    <a:bodyPr/>
                    <a:lstStyle/>
                    <a:p>
                      <a:pPr algn="just">
                        <a:lnSpc>
                          <a:spcPct val="150000"/>
                        </a:lnSpc>
                        <a:spcAft>
                          <a:spcPts val="0"/>
                        </a:spcAft>
                      </a:pPr>
                      <a:r>
                        <a:rPr lang="es-EC" sz="1400">
                          <a:effectLst/>
                          <a:latin typeface="+mj-lt"/>
                        </a:rPr>
                        <a:t>B</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dirty="0">
                          <a:effectLst/>
                          <a:latin typeface="+mj-lt"/>
                        </a:rPr>
                        <a:t>5</a:t>
                      </a:r>
                      <a:endParaRPr lang="es-MX"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cm</a:t>
                      </a:r>
                      <a:endParaRPr lang="es-MX"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52748">
                <a:tc>
                  <a:txBody>
                    <a:bodyPr/>
                    <a:lstStyle/>
                    <a:p>
                      <a:pPr algn="just">
                        <a:lnSpc>
                          <a:spcPct val="150000"/>
                        </a:lnSpc>
                        <a:spcAft>
                          <a:spcPts val="0"/>
                        </a:spcAft>
                      </a:pPr>
                      <a:r>
                        <a:rPr lang="es-EC" sz="1400" dirty="0">
                          <a:effectLst/>
                          <a:latin typeface="+mj-lt"/>
                        </a:rPr>
                        <a:t>H</a:t>
                      </a:r>
                      <a:endParaRPr lang="es-MX"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2.5</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cm</a:t>
                      </a:r>
                      <a:endParaRPr lang="es-MX"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52748">
                <a:tc>
                  <a:txBody>
                    <a:bodyPr/>
                    <a:lstStyle/>
                    <a:p>
                      <a:pPr algn="just">
                        <a:lnSpc>
                          <a:spcPct val="150000"/>
                        </a:lnSpc>
                        <a:spcAft>
                          <a:spcPts val="0"/>
                        </a:spcAft>
                      </a:pPr>
                      <a:r>
                        <a:rPr lang="es-EC" sz="1400">
                          <a:effectLst/>
                          <a:latin typeface="+mj-lt"/>
                        </a:rPr>
                        <a:t>e</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0.3</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cm</a:t>
                      </a:r>
                      <a:endParaRPr lang="es-MX"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52748">
                <a:tc>
                  <a:txBody>
                    <a:bodyPr/>
                    <a:lstStyle/>
                    <a:p>
                      <a:pPr algn="just">
                        <a:lnSpc>
                          <a:spcPct val="150000"/>
                        </a:lnSpc>
                        <a:spcAft>
                          <a:spcPts val="0"/>
                        </a:spcAft>
                      </a:pPr>
                      <a:r>
                        <a:rPr lang="es-EC" sz="1400">
                          <a:effectLst/>
                          <a:latin typeface="+mj-lt"/>
                        </a:rPr>
                        <a:t>Área</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2.7</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cm</a:t>
                      </a:r>
                      <a:r>
                        <a:rPr lang="es-EC" sz="1400" baseline="30000">
                          <a:effectLst/>
                          <a:latin typeface="+mj-lt"/>
                        </a:rPr>
                        <a:t>2</a:t>
                      </a:r>
                      <a:endParaRPr lang="es-MX"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52748">
                <a:tc>
                  <a:txBody>
                    <a:bodyPr/>
                    <a:lstStyle/>
                    <a:p>
                      <a:pPr algn="just">
                        <a:lnSpc>
                          <a:spcPct val="150000"/>
                        </a:lnSpc>
                        <a:spcAft>
                          <a:spcPts val="0"/>
                        </a:spcAft>
                      </a:pPr>
                      <a:r>
                        <a:rPr lang="es-EC" sz="1400">
                          <a:effectLst/>
                          <a:latin typeface="+mj-lt"/>
                        </a:rPr>
                        <a:t>Ix</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9.7</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cm</a:t>
                      </a:r>
                      <a:r>
                        <a:rPr lang="es-EC" sz="1400" baseline="30000">
                          <a:effectLst/>
                          <a:latin typeface="+mj-lt"/>
                        </a:rPr>
                        <a:t>4</a:t>
                      </a:r>
                      <a:endParaRPr lang="es-MX"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52748">
                <a:tc>
                  <a:txBody>
                    <a:bodyPr/>
                    <a:lstStyle/>
                    <a:p>
                      <a:pPr algn="just">
                        <a:lnSpc>
                          <a:spcPct val="150000"/>
                        </a:lnSpc>
                        <a:spcAft>
                          <a:spcPts val="0"/>
                        </a:spcAft>
                      </a:pPr>
                      <a:r>
                        <a:rPr lang="es-EC" sz="1400">
                          <a:effectLst/>
                          <a:latin typeface="+mj-lt"/>
                        </a:rPr>
                        <a:t>Sx</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3.88</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cm</a:t>
                      </a:r>
                      <a:r>
                        <a:rPr lang="es-EC" sz="1400" baseline="30000">
                          <a:effectLst/>
                          <a:latin typeface="+mj-lt"/>
                        </a:rPr>
                        <a:t>3</a:t>
                      </a:r>
                      <a:endParaRPr lang="es-MX"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52748">
                <a:tc>
                  <a:txBody>
                    <a:bodyPr/>
                    <a:lstStyle/>
                    <a:p>
                      <a:pPr algn="just">
                        <a:lnSpc>
                          <a:spcPct val="150000"/>
                        </a:lnSpc>
                        <a:spcAft>
                          <a:spcPts val="0"/>
                        </a:spcAft>
                      </a:pPr>
                      <a:r>
                        <a:rPr lang="es-EC" sz="1400">
                          <a:effectLst/>
                          <a:latin typeface="+mj-lt"/>
                        </a:rPr>
                        <a:t>rx</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1.89</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cm</a:t>
                      </a:r>
                      <a:endParaRPr lang="es-MX"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52748">
                <a:tc>
                  <a:txBody>
                    <a:bodyPr/>
                    <a:lstStyle/>
                    <a:p>
                      <a:pPr algn="just">
                        <a:lnSpc>
                          <a:spcPct val="150000"/>
                        </a:lnSpc>
                        <a:spcAft>
                          <a:spcPts val="0"/>
                        </a:spcAft>
                      </a:pPr>
                      <a:r>
                        <a:rPr lang="es-EC" sz="1400">
                          <a:effectLst/>
                          <a:latin typeface="+mj-lt"/>
                        </a:rPr>
                        <a:t>Iy</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1.57</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cm</a:t>
                      </a:r>
                      <a:r>
                        <a:rPr lang="es-EC" sz="1400" baseline="30000">
                          <a:effectLst/>
                          <a:latin typeface="+mj-lt"/>
                        </a:rPr>
                        <a:t>4</a:t>
                      </a:r>
                      <a:endParaRPr lang="es-MX"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52748">
                <a:tc>
                  <a:txBody>
                    <a:bodyPr/>
                    <a:lstStyle/>
                    <a:p>
                      <a:pPr algn="just">
                        <a:lnSpc>
                          <a:spcPct val="150000"/>
                        </a:lnSpc>
                        <a:spcAft>
                          <a:spcPts val="0"/>
                        </a:spcAft>
                      </a:pPr>
                      <a:r>
                        <a:rPr lang="es-EC" sz="1400">
                          <a:effectLst/>
                          <a:latin typeface="+mj-lt"/>
                        </a:rPr>
                        <a:t>Sy</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1.57</a:t>
                      </a:r>
                      <a:endParaRPr lang="es-MX"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latin typeface="+mj-lt"/>
                        </a:rPr>
                        <a:t>cm</a:t>
                      </a:r>
                      <a:r>
                        <a:rPr lang="es-EC" sz="1400" baseline="30000">
                          <a:effectLst/>
                          <a:latin typeface="+mj-lt"/>
                        </a:rPr>
                        <a:t>3</a:t>
                      </a:r>
                      <a:endParaRPr lang="es-MX"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352748">
                <a:tc>
                  <a:txBody>
                    <a:bodyPr/>
                    <a:lstStyle/>
                    <a:p>
                      <a:pPr algn="just">
                        <a:lnSpc>
                          <a:spcPct val="150000"/>
                        </a:lnSpc>
                        <a:spcAft>
                          <a:spcPts val="0"/>
                        </a:spcAft>
                      </a:pPr>
                      <a:r>
                        <a:rPr lang="es-EC" sz="1400" dirty="0" err="1">
                          <a:effectLst/>
                          <a:latin typeface="+mj-lt"/>
                        </a:rPr>
                        <a:t>ry</a:t>
                      </a:r>
                      <a:endParaRPr lang="es-MX"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dirty="0">
                          <a:effectLst/>
                          <a:latin typeface="+mj-lt"/>
                        </a:rPr>
                        <a:t>0.76</a:t>
                      </a:r>
                      <a:endParaRPr lang="es-MX"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dirty="0">
                          <a:effectLst/>
                          <a:latin typeface="+mj-lt"/>
                        </a:rPr>
                        <a:t>cm</a:t>
                      </a:r>
                      <a:endParaRPr lang="es-MX"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64133682"/>
              </p:ext>
            </p:extLst>
          </p:nvPr>
        </p:nvGraphicFramePr>
        <p:xfrm>
          <a:off x="2057026" y="1452284"/>
          <a:ext cx="2343150" cy="4160520"/>
        </p:xfrm>
        <a:graphic>
          <a:graphicData uri="http://schemas.openxmlformats.org/drawingml/2006/table">
            <a:tbl>
              <a:tblPr firstRow="1" firstCol="1" bandRow="1">
                <a:tableStyleId>{0660B408-B3CF-4A94-85FC-2B1E0A45F4A2}</a:tableStyleId>
              </a:tblPr>
              <a:tblGrid>
                <a:gridCol w="1043458">
                  <a:extLst>
                    <a:ext uri="{9D8B030D-6E8A-4147-A177-3AD203B41FA5}">
                      <a16:colId xmlns:a16="http://schemas.microsoft.com/office/drawing/2014/main" val="20000"/>
                    </a:ext>
                  </a:extLst>
                </a:gridCol>
                <a:gridCol w="800374">
                  <a:extLst>
                    <a:ext uri="{9D8B030D-6E8A-4147-A177-3AD203B41FA5}">
                      <a16:colId xmlns:a16="http://schemas.microsoft.com/office/drawing/2014/main" val="20001"/>
                    </a:ext>
                  </a:extLst>
                </a:gridCol>
                <a:gridCol w="499318">
                  <a:extLst>
                    <a:ext uri="{9D8B030D-6E8A-4147-A177-3AD203B41FA5}">
                      <a16:colId xmlns:a16="http://schemas.microsoft.com/office/drawing/2014/main" val="20002"/>
                    </a:ext>
                  </a:extLst>
                </a:gridCol>
              </a:tblGrid>
              <a:tr h="595251">
                <a:tc gridSpan="3">
                  <a:txBody>
                    <a:bodyPr/>
                    <a:lstStyle/>
                    <a:p>
                      <a:pPr algn="ctr">
                        <a:lnSpc>
                          <a:spcPct val="150000"/>
                        </a:lnSpc>
                        <a:spcAft>
                          <a:spcPts val="0"/>
                        </a:spcAft>
                      </a:pPr>
                      <a:r>
                        <a:rPr lang="es-EC" sz="1400" dirty="0">
                          <a:effectLst/>
                          <a:latin typeface="+mj-lt"/>
                        </a:rPr>
                        <a:t>PROPIEDADES MONTANTE G </a:t>
                      </a:r>
                      <a:r>
                        <a:rPr lang="es-EC" sz="1400" kern="1200" dirty="0">
                          <a:effectLst/>
                          <a:latin typeface="+mj-lt"/>
                        </a:rPr>
                        <a:t>80X40X15X2</a:t>
                      </a:r>
                      <a:endParaRPr lang="es-MX" sz="1400" b="1" kern="1200" dirty="0">
                        <a:solidFill>
                          <a:schemeClr val="lt1"/>
                        </a:solidFill>
                        <a:effectLst/>
                        <a:latin typeface="+mj-lt"/>
                        <a:ea typeface="+mn-ea"/>
                        <a:cs typeface="+mn-cs"/>
                      </a:endParaRPr>
                    </a:p>
                  </a:txBody>
                  <a:tcPr marL="68580" marR="68580" marT="0" marB="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13847">
                <a:tc>
                  <a:txBody>
                    <a:bodyPr/>
                    <a:lstStyle/>
                    <a:p>
                      <a:pPr algn="just">
                        <a:lnSpc>
                          <a:spcPct val="150000"/>
                        </a:lnSpc>
                        <a:spcAft>
                          <a:spcPts val="0"/>
                        </a:spcAft>
                      </a:pPr>
                      <a:r>
                        <a:rPr lang="es-EC" sz="1400">
                          <a:effectLst/>
                          <a:latin typeface="+mj-lt"/>
                        </a:rPr>
                        <a:t>Base    B</a:t>
                      </a:r>
                      <a:endParaRPr lang="es-MX" sz="1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4</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cm</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13847">
                <a:tc>
                  <a:txBody>
                    <a:bodyPr/>
                    <a:lstStyle/>
                    <a:p>
                      <a:pPr algn="just">
                        <a:lnSpc>
                          <a:spcPct val="150000"/>
                        </a:lnSpc>
                        <a:spcAft>
                          <a:spcPts val="0"/>
                        </a:spcAft>
                      </a:pPr>
                      <a:r>
                        <a:rPr lang="es-EC" sz="1400">
                          <a:effectLst/>
                          <a:latin typeface="+mj-lt"/>
                        </a:rPr>
                        <a:t>Altura H</a:t>
                      </a:r>
                      <a:endParaRPr lang="es-MX" sz="1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8</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cm</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13847">
                <a:tc>
                  <a:txBody>
                    <a:bodyPr/>
                    <a:lstStyle/>
                    <a:p>
                      <a:pPr algn="just">
                        <a:lnSpc>
                          <a:spcPct val="150000"/>
                        </a:lnSpc>
                        <a:spcAft>
                          <a:spcPts val="0"/>
                        </a:spcAft>
                      </a:pPr>
                      <a:r>
                        <a:rPr lang="es-EC" sz="1400">
                          <a:effectLst/>
                          <a:latin typeface="+mj-lt"/>
                        </a:rPr>
                        <a:t>C</a:t>
                      </a:r>
                      <a:endParaRPr lang="es-MX" sz="1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1.5</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cm</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13847">
                <a:tc>
                  <a:txBody>
                    <a:bodyPr/>
                    <a:lstStyle/>
                    <a:p>
                      <a:pPr algn="just">
                        <a:lnSpc>
                          <a:spcPct val="150000"/>
                        </a:lnSpc>
                        <a:spcAft>
                          <a:spcPts val="0"/>
                        </a:spcAft>
                      </a:pPr>
                      <a:r>
                        <a:rPr lang="es-EC" sz="1400">
                          <a:effectLst/>
                          <a:latin typeface="+mj-lt"/>
                        </a:rPr>
                        <a:t>Espesor e</a:t>
                      </a:r>
                      <a:endParaRPr lang="es-MX" sz="1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0.2</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cm</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13847">
                <a:tc>
                  <a:txBody>
                    <a:bodyPr/>
                    <a:lstStyle/>
                    <a:p>
                      <a:pPr algn="just">
                        <a:lnSpc>
                          <a:spcPct val="150000"/>
                        </a:lnSpc>
                        <a:spcAft>
                          <a:spcPts val="0"/>
                        </a:spcAft>
                      </a:pPr>
                      <a:r>
                        <a:rPr lang="es-EC" sz="1400" dirty="0">
                          <a:effectLst/>
                          <a:latin typeface="+mj-lt"/>
                        </a:rPr>
                        <a:t>Área </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3.54</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cm2</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13847">
                <a:tc>
                  <a:txBody>
                    <a:bodyPr/>
                    <a:lstStyle/>
                    <a:p>
                      <a:pPr algn="just">
                        <a:lnSpc>
                          <a:spcPct val="150000"/>
                        </a:lnSpc>
                        <a:spcAft>
                          <a:spcPts val="0"/>
                        </a:spcAft>
                      </a:pPr>
                      <a:r>
                        <a:rPr lang="es-EC" sz="1400">
                          <a:effectLst/>
                          <a:latin typeface="+mj-lt"/>
                        </a:rPr>
                        <a:t>Ix </a:t>
                      </a:r>
                      <a:endParaRPr lang="es-MX" sz="1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32.25</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cm4</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13847">
                <a:tc>
                  <a:txBody>
                    <a:bodyPr/>
                    <a:lstStyle/>
                    <a:p>
                      <a:pPr algn="just">
                        <a:lnSpc>
                          <a:spcPct val="150000"/>
                        </a:lnSpc>
                        <a:spcAft>
                          <a:spcPts val="0"/>
                        </a:spcAft>
                      </a:pPr>
                      <a:r>
                        <a:rPr lang="es-EC" sz="1400">
                          <a:effectLst/>
                          <a:latin typeface="+mj-lt"/>
                        </a:rPr>
                        <a:t>Sx </a:t>
                      </a:r>
                      <a:endParaRPr lang="es-MX" sz="1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8.81</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cm3</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13847">
                <a:tc>
                  <a:txBody>
                    <a:bodyPr/>
                    <a:lstStyle/>
                    <a:p>
                      <a:pPr algn="just">
                        <a:lnSpc>
                          <a:spcPct val="150000"/>
                        </a:lnSpc>
                        <a:spcAft>
                          <a:spcPts val="0"/>
                        </a:spcAft>
                      </a:pPr>
                      <a:r>
                        <a:rPr lang="es-EC" sz="1400">
                          <a:effectLst/>
                          <a:latin typeface="+mj-lt"/>
                        </a:rPr>
                        <a:t>rx </a:t>
                      </a:r>
                      <a:endParaRPr lang="es-MX" sz="1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3.16</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cm</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13847">
                <a:tc>
                  <a:txBody>
                    <a:bodyPr/>
                    <a:lstStyle/>
                    <a:p>
                      <a:pPr algn="just">
                        <a:lnSpc>
                          <a:spcPct val="150000"/>
                        </a:lnSpc>
                        <a:spcAft>
                          <a:spcPts val="0"/>
                        </a:spcAft>
                      </a:pPr>
                      <a:r>
                        <a:rPr lang="es-EC" sz="1400">
                          <a:effectLst/>
                          <a:latin typeface="+mj-lt"/>
                        </a:rPr>
                        <a:t>Iy </a:t>
                      </a:r>
                      <a:endParaRPr lang="es-MX" sz="1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8.07</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cm4</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313847">
                <a:tc>
                  <a:txBody>
                    <a:bodyPr/>
                    <a:lstStyle/>
                    <a:p>
                      <a:pPr algn="just">
                        <a:lnSpc>
                          <a:spcPct val="150000"/>
                        </a:lnSpc>
                        <a:spcAft>
                          <a:spcPts val="0"/>
                        </a:spcAft>
                      </a:pPr>
                      <a:r>
                        <a:rPr lang="es-EC" sz="1400">
                          <a:effectLst/>
                          <a:latin typeface="+mj-lt"/>
                        </a:rPr>
                        <a:t>Sy </a:t>
                      </a:r>
                      <a:endParaRPr lang="es-MX" sz="1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3.18</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cm3</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313847">
                <a:tc>
                  <a:txBody>
                    <a:bodyPr/>
                    <a:lstStyle/>
                    <a:p>
                      <a:pPr algn="just">
                        <a:lnSpc>
                          <a:spcPct val="150000"/>
                        </a:lnSpc>
                        <a:spcAft>
                          <a:spcPts val="0"/>
                        </a:spcAft>
                      </a:pPr>
                      <a:r>
                        <a:rPr lang="es-EC" sz="1400" dirty="0" err="1">
                          <a:effectLst/>
                          <a:latin typeface="+mj-lt"/>
                        </a:rPr>
                        <a:t>ry</a:t>
                      </a:r>
                      <a:r>
                        <a:rPr lang="es-EC" sz="1400" dirty="0">
                          <a:effectLst/>
                          <a:latin typeface="+mj-lt"/>
                        </a:rPr>
                        <a:t> </a:t>
                      </a:r>
                      <a:endParaRPr lang="es-MX" sz="1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1.51</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cm</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bl>
          </a:graphicData>
        </a:graphic>
      </p:graphicFrame>
      <p:pic>
        <p:nvPicPr>
          <p:cNvPr id="7" name="Imagen 6"/>
          <p:cNvPicPr/>
          <p:nvPr/>
        </p:nvPicPr>
        <p:blipFill>
          <a:blip r:embed="rId2"/>
          <a:stretch>
            <a:fillRect/>
          </a:stretch>
        </p:blipFill>
        <p:spPr>
          <a:xfrm>
            <a:off x="4498304" y="1148322"/>
            <a:ext cx="4556796" cy="1581431"/>
          </a:xfrm>
          <a:prstGeom prst="rect">
            <a:avLst/>
          </a:prstGeom>
        </p:spPr>
      </p:pic>
      <p:sp>
        <p:nvSpPr>
          <p:cNvPr id="4" name="Rectángulo 3"/>
          <p:cNvSpPr/>
          <p:nvPr/>
        </p:nvSpPr>
        <p:spPr>
          <a:xfrm>
            <a:off x="2662517" y="2924543"/>
            <a:ext cx="4316507" cy="369332"/>
          </a:xfrm>
          <a:prstGeom prst="rect">
            <a:avLst/>
          </a:prstGeom>
        </p:spPr>
        <p:txBody>
          <a:bodyPr wrap="square">
            <a:spAutoFit/>
          </a:bodyPr>
          <a:lstStyle/>
          <a:p>
            <a:pPr lvl="4" algn="just">
              <a:lnSpc>
                <a:spcPct val="150000"/>
              </a:lnSpc>
              <a:buSzPts val="1200"/>
            </a:pPr>
            <a:r>
              <a:rPr lang="es-EC"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Chequeo por Compresión</a:t>
            </a:r>
            <a:endParaRPr lang="es-MX"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4498304" y="3293875"/>
                <a:ext cx="17381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𝑃𝑛</m:t>
                      </m:r>
                      <m:r>
                        <a:rPr lang="es-MX" i="0">
                          <a:latin typeface="Cambria Math" panose="02040503050406030204" pitchFamily="18" charset="0"/>
                        </a:rPr>
                        <m:t>=</m:t>
                      </m:r>
                      <m:r>
                        <a:rPr lang="es-MX" i="1">
                          <a:latin typeface="Cambria Math" panose="02040503050406030204" pitchFamily="18" charset="0"/>
                        </a:rPr>
                        <m:t>𝐹𝑐𝑟</m:t>
                      </m:r>
                      <m:r>
                        <a:rPr lang="es-MX" i="0">
                          <a:latin typeface="Cambria Math" panose="02040503050406030204" pitchFamily="18" charset="0"/>
                        </a:rPr>
                        <m:t>×</m:t>
                      </m:r>
                      <m:r>
                        <a:rPr lang="es-MX" i="1">
                          <a:latin typeface="Cambria Math" panose="02040503050406030204" pitchFamily="18" charset="0"/>
                        </a:rPr>
                        <m:t>𝐴𝑔</m:t>
                      </m:r>
                    </m:oMath>
                  </m:oMathPara>
                </a14:m>
                <a:endParaRPr lang="es-MX" dirty="0"/>
              </a:p>
            </p:txBody>
          </p:sp>
        </mc:Choice>
        <mc:Fallback xmlns="">
          <p:sp>
            <p:nvSpPr>
              <p:cNvPr id="5" name="Rectángulo 4"/>
              <p:cNvSpPr>
                <a:spLocks noRot="1" noChangeAspect="1" noMove="1" noResize="1" noEditPoints="1" noAdjustHandles="1" noChangeArrowheads="1" noChangeShapeType="1" noTextEdit="1"/>
              </p:cNvSpPr>
              <p:nvPr/>
            </p:nvSpPr>
            <p:spPr>
              <a:xfrm>
                <a:off x="4498304" y="3293875"/>
                <a:ext cx="1738168" cy="369332"/>
              </a:xfrm>
              <a:prstGeom prst="rect">
                <a:avLst/>
              </a:prstGeom>
              <a:blipFill rotWithShape="0">
                <a:blip r:embed="rId3"/>
                <a:stretch>
                  <a:fillRect b="-1147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6776702" y="3280313"/>
                <a:ext cx="15776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𝑃𝑛</m:t>
                      </m:r>
                      <m:r>
                        <a:rPr lang="es-MX" i="0">
                          <a:latin typeface="Cambria Math" panose="02040503050406030204" pitchFamily="18" charset="0"/>
                        </a:rPr>
                        <m:t>=5.79 </m:t>
                      </m:r>
                      <m:r>
                        <a:rPr lang="es-MX" i="1">
                          <a:latin typeface="Cambria Math" panose="02040503050406030204" pitchFamily="18" charset="0"/>
                        </a:rPr>
                        <m:t>𝑇𝑛</m:t>
                      </m:r>
                    </m:oMath>
                  </m:oMathPara>
                </a14:m>
                <a:endParaRPr lang="es-MX" dirty="0"/>
              </a:p>
            </p:txBody>
          </p:sp>
        </mc:Choice>
        <mc:Fallback xmlns="">
          <p:sp>
            <p:nvSpPr>
              <p:cNvPr id="8" name="Rectángulo 7"/>
              <p:cNvSpPr>
                <a:spLocks noRot="1" noChangeAspect="1" noMove="1" noResize="1" noEditPoints="1" noAdjustHandles="1" noChangeArrowheads="1" noChangeShapeType="1" noTextEdit="1"/>
              </p:cNvSpPr>
              <p:nvPr/>
            </p:nvSpPr>
            <p:spPr>
              <a:xfrm>
                <a:off x="6776702" y="3280313"/>
                <a:ext cx="1577611" cy="369332"/>
              </a:xfrm>
              <a:prstGeom prst="rect">
                <a:avLst/>
              </a:prstGeom>
              <a:blipFill rotWithShape="0">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6776702" y="3678393"/>
                <a:ext cx="18359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𝑃𝑢</m:t>
                      </m:r>
                      <m:r>
                        <a:rPr lang="es-MX" b="0" i="1" smtClean="0">
                          <a:latin typeface="Cambria Math" panose="02040503050406030204" pitchFamily="18" charset="0"/>
                        </a:rPr>
                        <m:t>=0.1156 </m:t>
                      </m:r>
                      <m:r>
                        <a:rPr lang="es-MX" b="0" i="1" smtClean="0">
                          <a:latin typeface="Cambria Math" panose="02040503050406030204" pitchFamily="18" charset="0"/>
                        </a:rPr>
                        <m:t>𝑇𝑛</m:t>
                      </m:r>
                    </m:oMath>
                  </m:oMathPara>
                </a14:m>
                <a:endParaRPr lang="es-MX" dirty="0"/>
              </a:p>
            </p:txBody>
          </p:sp>
        </mc:Choice>
        <mc:Fallback xmlns="">
          <p:sp>
            <p:nvSpPr>
              <p:cNvPr id="9" name="Rectángulo 8"/>
              <p:cNvSpPr>
                <a:spLocks noRot="1" noChangeAspect="1" noMove="1" noResize="1" noEditPoints="1" noAdjustHandles="1" noChangeArrowheads="1" noChangeShapeType="1" noTextEdit="1"/>
              </p:cNvSpPr>
              <p:nvPr/>
            </p:nvSpPr>
            <p:spPr>
              <a:xfrm>
                <a:off x="6776702" y="3678393"/>
                <a:ext cx="1835952" cy="369332"/>
              </a:xfrm>
              <a:prstGeom prst="rect">
                <a:avLst/>
              </a:prstGeom>
              <a:blipFill rotWithShape="0">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6781750" y="4237453"/>
                <a:ext cx="23622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𝑀𝑛</m:t>
                      </m:r>
                      <m:r>
                        <a:rPr lang="es-MX" i="0">
                          <a:latin typeface="Cambria Math" panose="02040503050406030204" pitchFamily="18" charset="0"/>
                        </a:rPr>
                        <m:t>=0.0893 </m:t>
                      </m:r>
                      <m:r>
                        <a:rPr lang="es-MX" i="1">
                          <a:latin typeface="Cambria Math" panose="02040503050406030204" pitchFamily="18" charset="0"/>
                        </a:rPr>
                        <m:t>𝑇𝑛</m:t>
                      </m:r>
                      <m:r>
                        <a:rPr lang="es-MX" i="0">
                          <a:latin typeface="Cambria Math" panose="02040503050406030204" pitchFamily="18" charset="0"/>
                        </a:rPr>
                        <m:t>−</m:t>
                      </m:r>
                      <m:r>
                        <a:rPr lang="es-MX" i="1">
                          <a:latin typeface="Cambria Math" panose="02040503050406030204" pitchFamily="18" charset="0"/>
                        </a:rPr>
                        <m:t>𝑚</m:t>
                      </m:r>
                    </m:oMath>
                  </m:oMathPara>
                </a14:m>
                <a:endParaRPr lang="es-MX" dirty="0"/>
              </a:p>
            </p:txBody>
          </p:sp>
        </mc:Choice>
        <mc:Fallback xmlns="">
          <p:sp>
            <p:nvSpPr>
              <p:cNvPr id="10" name="Rectángulo 9"/>
              <p:cNvSpPr>
                <a:spLocks noRot="1" noChangeAspect="1" noMove="1" noResize="1" noEditPoints="1" noAdjustHandles="1" noChangeArrowheads="1" noChangeShapeType="1" noTextEdit="1"/>
              </p:cNvSpPr>
              <p:nvPr/>
            </p:nvSpPr>
            <p:spPr>
              <a:xfrm>
                <a:off x="6781750" y="4237453"/>
                <a:ext cx="2362250" cy="369332"/>
              </a:xfrm>
              <a:prstGeom prst="rect">
                <a:avLst/>
              </a:prstGeom>
              <a:blipFill rotWithShape="0">
                <a:blip r:embed="rId6"/>
                <a:stretch>
                  <a:fillRect/>
                </a:stretch>
              </a:blipFill>
            </p:spPr>
            <p:txBody>
              <a:bodyPr/>
              <a:lstStyle/>
              <a:p>
                <a:r>
                  <a:rPr lang="es-MX">
                    <a:noFill/>
                  </a:rPr>
                  <a:t> </a:t>
                </a:r>
              </a:p>
            </p:txBody>
          </p:sp>
        </mc:Fallback>
      </mc:AlternateContent>
      <p:sp>
        <p:nvSpPr>
          <p:cNvPr id="11" name="Rectángulo 10"/>
          <p:cNvSpPr/>
          <p:nvPr/>
        </p:nvSpPr>
        <p:spPr>
          <a:xfrm>
            <a:off x="2615452" y="3887830"/>
            <a:ext cx="4316507" cy="369332"/>
          </a:xfrm>
          <a:prstGeom prst="rect">
            <a:avLst/>
          </a:prstGeom>
        </p:spPr>
        <p:txBody>
          <a:bodyPr wrap="square">
            <a:spAutoFit/>
          </a:bodyPr>
          <a:lstStyle/>
          <a:p>
            <a:pPr lvl="4" algn="just">
              <a:lnSpc>
                <a:spcPct val="150000"/>
              </a:lnSpc>
              <a:buSzPts val="1200"/>
            </a:pPr>
            <a:r>
              <a:rPr lang="es-EC"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Chequeo por Flexión</a:t>
            </a:r>
            <a:endParaRPr lang="es-MX"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ángulo 11"/>
              <p:cNvSpPr/>
              <p:nvPr/>
            </p:nvSpPr>
            <p:spPr>
              <a:xfrm>
                <a:off x="4436186" y="4237453"/>
                <a:ext cx="22376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𝑀</m:t>
                      </m:r>
                      <m:r>
                        <a:rPr lang="es-MX" b="0" i="1" smtClean="0">
                          <a:latin typeface="Cambria Math" panose="02040503050406030204" pitchFamily="18" charset="0"/>
                        </a:rPr>
                        <m:t>𝑛</m:t>
                      </m:r>
                      <m:r>
                        <a:rPr lang="es-MX" i="0">
                          <a:latin typeface="Cambria Math" panose="02040503050406030204" pitchFamily="18" charset="0"/>
                        </a:rPr>
                        <m:t>=1.6×</m:t>
                      </m:r>
                      <m:r>
                        <a:rPr lang="es-MX" i="1">
                          <a:latin typeface="Cambria Math" panose="02040503050406030204" pitchFamily="18" charset="0"/>
                        </a:rPr>
                        <m:t>𝐹𝑦</m:t>
                      </m:r>
                      <m:r>
                        <a:rPr lang="es-MX" i="0">
                          <a:latin typeface="Cambria Math" panose="02040503050406030204" pitchFamily="18" charset="0"/>
                        </a:rPr>
                        <m:t>×</m:t>
                      </m:r>
                      <m:r>
                        <a:rPr lang="es-MX" i="1">
                          <a:latin typeface="Cambria Math" panose="02040503050406030204" pitchFamily="18" charset="0"/>
                        </a:rPr>
                        <m:t>𝑆𝑦</m:t>
                      </m:r>
                    </m:oMath>
                  </m:oMathPara>
                </a14:m>
                <a:endParaRPr lang="es-MX" dirty="0"/>
              </a:p>
            </p:txBody>
          </p:sp>
        </mc:Choice>
        <mc:Fallback xmlns="">
          <p:sp>
            <p:nvSpPr>
              <p:cNvPr id="12" name="Rectángulo 11"/>
              <p:cNvSpPr>
                <a:spLocks noRot="1" noChangeAspect="1" noMove="1" noResize="1" noEditPoints="1" noAdjustHandles="1" noChangeArrowheads="1" noChangeShapeType="1" noTextEdit="1"/>
              </p:cNvSpPr>
              <p:nvPr/>
            </p:nvSpPr>
            <p:spPr>
              <a:xfrm>
                <a:off x="4436186" y="4237453"/>
                <a:ext cx="2237664" cy="369332"/>
              </a:xfrm>
              <a:prstGeom prst="rect">
                <a:avLst/>
              </a:prstGeom>
              <a:blipFill rotWithShape="0">
                <a:blip r:embed="rId7"/>
                <a:stretch>
                  <a:fillRect b="-1147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4436186" y="5197582"/>
                <a:ext cx="20640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𝑃𝑛</m:t>
                      </m:r>
                      <m:r>
                        <a:rPr lang="es-MX" i="0">
                          <a:latin typeface="Cambria Math" panose="02040503050406030204" pitchFamily="18" charset="0"/>
                        </a:rPr>
                        <m:t>=∅×</m:t>
                      </m:r>
                      <m:r>
                        <a:rPr lang="es-MX" i="1">
                          <a:latin typeface="Cambria Math" panose="02040503050406030204" pitchFamily="18" charset="0"/>
                        </a:rPr>
                        <m:t>𝐹𝑦</m:t>
                      </m:r>
                      <m:r>
                        <a:rPr lang="es-MX" i="0">
                          <a:latin typeface="Cambria Math" panose="02040503050406030204" pitchFamily="18" charset="0"/>
                        </a:rPr>
                        <m:t>×</m:t>
                      </m:r>
                      <m:r>
                        <a:rPr lang="es-MX" i="1">
                          <a:latin typeface="Cambria Math" panose="02040503050406030204" pitchFamily="18" charset="0"/>
                        </a:rPr>
                        <m:t>𝐴𝑔</m:t>
                      </m:r>
                    </m:oMath>
                  </m:oMathPara>
                </a14:m>
                <a:endParaRPr lang="es-MX" dirty="0"/>
              </a:p>
            </p:txBody>
          </p:sp>
        </mc:Choice>
        <mc:Fallback xmlns="">
          <p:sp>
            <p:nvSpPr>
              <p:cNvPr id="13" name="Rectángulo 12"/>
              <p:cNvSpPr>
                <a:spLocks noRot="1" noChangeAspect="1" noMove="1" noResize="1" noEditPoints="1" noAdjustHandles="1" noChangeArrowheads="1" noChangeShapeType="1" noTextEdit="1"/>
              </p:cNvSpPr>
              <p:nvPr/>
            </p:nvSpPr>
            <p:spPr>
              <a:xfrm>
                <a:off x="4436186" y="5197582"/>
                <a:ext cx="2064090" cy="369332"/>
              </a:xfrm>
              <a:prstGeom prst="rect">
                <a:avLst/>
              </a:prstGeom>
              <a:blipFill rotWithShape="0">
                <a:blip r:embed="rId8"/>
                <a:stretch>
                  <a:fillRect b="-13333"/>
                </a:stretch>
              </a:blipFill>
            </p:spPr>
            <p:txBody>
              <a:bodyPr/>
              <a:lstStyle/>
              <a:p>
                <a:r>
                  <a:rPr lang="es-MX">
                    <a:noFill/>
                  </a:rPr>
                  <a:t> </a:t>
                </a:r>
              </a:p>
            </p:txBody>
          </p:sp>
        </mc:Fallback>
      </mc:AlternateContent>
      <p:sp>
        <p:nvSpPr>
          <p:cNvPr id="15" name="Rectángulo 14"/>
          <p:cNvSpPr/>
          <p:nvPr/>
        </p:nvSpPr>
        <p:spPr>
          <a:xfrm>
            <a:off x="2662517" y="4885430"/>
            <a:ext cx="4316507" cy="369332"/>
          </a:xfrm>
          <a:prstGeom prst="rect">
            <a:avLst/>
          </a:prstGeom>
        </p:spPr>
        <p:txBody>
          <a:bodyPr wrap="square">
            <a:spAutoFit/>
          </a:bodyPr>
          <a:lstStyle/>
          <a:p>
            <a:pPr lvl="4" algn="just">
              <a:lnSpc>
                <a:spcPct val="150000"/>
              </a:lnSpc>
              <a:buSzPts val="1200"/>
            </a:pPr>
            <a:r>
              <a:rPr lang="es-EC"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Chequeo por Tracción</a:t>
            </a:r>
            <a:endParaRPr lang="es-MX"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Rectángulo 15"/>
              <p:cNvSpPr/>
              <p:nvPr/>
            </p:nvSpPr>
            <p:spPr>
              <a:xfrm>
                <a:off x="6776702" y="4616909"/>
                <a:ext cx="23641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𝑀</m:t>
                      </m:r>
                      <m:r>
                        <a:rPr lang="es-MX" b="0" i="1" smtClean="0">
                          <a:latin typeface="Cambria Math" panose="02040503050406030204" pitchFamily="18" charset="0"/>
                        </a:rPr>
                        <m:t>𝑢</m:t>
                      </m:r>
                      <m:r>
                        <a:rPr lang="es-MX" i="0">
                          <a:latin typeface="Cambria Math" panose="02040503050406030204" pitchFamily="18" charset="0"/>
                        </a:rPr>
                        <m:t>=</m:t>
                      </m:r>
                      <m:r>
                        <a:rPr lang="es-EC" i="1">
                          <a:latin typeface="Cambria Math" panose="02040503050406030204" pitchFamily="18" charset="0"/>
                        </a:rPr>
                        <m:t>0.0045</m:t>
                      </m:r>
                      <m:r>
                        <a:rPr lang="es-MX" i="0">
                          <a:latin typeface="Cambria Math" panose="02040503050406030204" pitchFamily="18" charset="0"/>
                        </a:rPr>
                        <m:t> </m:t>
                      </m:r>
                      <m:r>
                        <a:rPr lang="es-MX" i="1">
                          <a:latin typeface="Cambria Math" panose="02040503050406030204" pitchFamily="18" charset="0"/>
                        </a:rPr>
                        <m:t>𝑇𝑛</m:t>
                      </m:r>
                      <m:r>
                        <a:rPr lang="es-MX" i="0">
                          <a:latin typeface="Cambria Math" panose="02040503050406030204" pitchFamily="18" charset="0"/>
                        </a:rPr>
                        <m:t>−</m:t>
                      </m:r>
                      <m:r>
                        <a:rPr lang="es-MX" i="1">
                          <a:latin typeface="Cambria Math" panose="02040503050406030204" pitchFamily="18" charset="0"/>
                        </a:rPr>
                        <m:t>𝑚</m:t>
                      </m:r>
                    </m:oMath>
                  </m:oMathPara>
                </a14:m>
                <a:endParaRPr lang="es-MX" dirty="0"/>
              </a:p>
            </p:txBody>
          </p:sp>
        </mc:Choice>
        <mc:Fallback xmlns="">
          <p:sp>
            <p:nvSpPr>
              <p:cNvPr id="16" name="Rectángulo 15"/>
              <p:cNvSpPr>
                <a:spLocks noRot="1" noChangeAspect="1" noMove="1" noResize="1" noEditPoints="1" noAdjustHandles="1" noChangeArrowheads="1" noChangeShapeType="1" noTextEdit="1"/>
              </p:cNvSpPr>
              <p:nvPr/>
            </p:nvSpPr>
            <p:spPr>
              <a:xfrm>
                <a:off x="6776702" y="4616909"/>
                <a:ext cx="2364109" cy="369332"/>
              </a:xfrm>
              <a:prstGeom prst="rect">
                <a:avLst/>
              </a:prstGeom>
              <a:blipFill rotWithShape="0">
                <a:blip r:embed="rId9"/>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6776702" y="5197582"/>
                <a:ext cx="15736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𝑃𝑛</m:t>
                      </m:r>
                      <m:r>
                        <a:rPr lang="es-MX" i="0">
                          <a:latin typeface="Cambria Math" panose="02040503050406030204" pitchFamily="18" charset="0"/>
                        </a:rPr>
                        <m:t>=</m:t>
                      </m:r>
                      <m:r>
                        <a:rPr lang="es-EC" i="1">
                          <a:latin typeface="Cambria Math" panose="02040503050406030204" pitchFamily="18" charset="0"/>
                        </a:rPr>
                        <m:t>5.83 </m:t>
                      </m:r>
                      <m:r>
                        <a:rPr lang="es-EC" i="1">
                          <a:latin typeface="Cambria Math" panose="02040503050406030204" pitchFamily="18" charset="0"/>
                        </a:rPr>
                        <m:t>𝑇𝑛</m:t>
                      </m:r>
                    </m:oMath>
                  </m:oMathPara>
                </a14:m>
                <a:endParaRPr lang="es-MX" dirty="0"/>
              </a:p>
            </p:txBody>
          </p:sp>
        </mc:Choice>
        <mc:Fallback xmlns="">
          <p:sp>
            <p:nvSpPr>
              <p:cNvPr id="17" name="Rectángulo 16"/>
              <p:cNvSpPr>
                <a:spLocks noRot="1" noChangeAspect="1" noMove="1" noResize="1" noEditPoints="1" noAdjustHandles="1" noChangeArrowheads="1" noChangeShapeType="1" noTextEdit="1"/>
              </p:cNvSpPr>
              <p:nvPr/>
            </p:nvSpPr>
            <p:spPr>
              <a:xfrm>
                <a:off x="6776702" y="5197582"/>
                <a:ext cx="1573636" cy="369332"/>
              </a:xfrm>
              <a:prstGeom prst="rect">
                <a:avLst/>
              </a:prstGeom>
              <a:blipFill rotWithShape="0">
                <a:blip r:embed="rId10"/>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6776702" y="5540913"/>
                <a:ext cx="17018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𝑃</m:t>
                      </m:r>
                      <m:r>
                        <a:rPr lang="es-MX" b="0" i="1" smtClean="0">
                          <a:latin typeface="Cambria Math" panose="02040503050406030204" pitchFamily="18" charset="0"/>
                        </a:rPr>
                        <m:t>𝑢</m:t>
                      </m:r>
                      <m:r>
                        <a:rPr lang="es-MX" i="0">
                          <a:latin typeface="Cambria Math" panose="02040503050406030204" pitchFamily="18" charset="0"/>
                        </a:rPr>
                        <m:t>=</m:t>
                      </m:r>
                      <m:r>
                        <a:rPr lang="es-EC" i="1">
                          <a:latin typeface="Cambria Math" panose="02040503050406030204" pitchFamily="18" charset="0"/>
                        </a:rPr>
                        <m:t>0.003</m:t>
                      </m:r>
                      <m:r>
                        <a:rPr lang="es-MX" b="0" i="1" smtClean="0">
                          <a:latin typeface="Cambria Math" panose="02040503050406030204" pitchFamily="18" charset="0"/>
                        </a:rPr>
                        <m:t> </m:t>
                      </m:r>
                      <m:r>
                        <a:rPr lang="es-EC" i="1">
                          <a:latin typeface="Cambria Math" panose="02040503050406030204" pitchFamily="18" charset="0"/>
                        </a:rPr>
                        <m:t>𝑇𝑛</m:t>
                      </m:r>
                    </m:oMath>
                  </m:oMathPara>
                </a14:m>
                <a:endParaRPr lang="es-MX" dirty="0"/>
              </a:p>
            </p:txBody>
          </p:sp>
        </mc:Choice>
        <mc:Fallback xmlns="">
          <p:sp>
            <p:nvSpPr>
              <p:cNvPr id="19" name="Rectángulo 18"/>
              <p:cNvSpPr>
                <a:spLocks noRot="1" noChangeAspect="1" noMove="1" noResize="1" noEditPoints="1" noAdjustHandles="1" noChangeArrowheads="1" noChangeShapeType="1" noTextEdit="1"/>
              </p:cNvSpPr>
              <p:nvPr/>
            </p:nvSpPr>
            <p:spPr>
              <a:xfrm>
                <a:off x="6776702" y="5540913"/>
                <a:ext cx="1701876" cy="369332"/>
              </a:xfrm>
              <a:prstGeom prst="rect">
                <a:avLst/>
              </a:prstGeom>
              <a:blipFill rotWithShape="0">
                <a:blip r:embed="rId11"/>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40601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79830" y="0"/>
            <a:ext cx="6343698" cy="584200"/>
          </a:xfrm>
        </p:spPr>
        <p:txBody>
          <a:bodyPr/>
          <a:lstStyle/>
          <a:p>
            <a:pPr algn="r"/>
            <a:r>
              <a:rPr lang="es-EC" sz="2400" i="1" dirty="0">
                <a:latin typeface="+mj-lt"/>
              </a:rPr>
              <a:t>2. JUSTIFICACIÓN</a:t>
            </a:r>
          </a:p>
        </p:txBody>
      </p:sp>
      <p:graphicFrame>
        <p:nvGraphicFramePr>
          <p:cNvPr id="4" name="Diagrama 3"/>
          <p:cNvGraphicFramePr/>
          <p:nvPr>
            <p:extLst>
              <p:ext uri="{D42A27DB-BD31-4B8C-83A1-F6EECF244321}">
                <p14:modId xmlns:p14="http://schemas.microsoft.com/office/powerpoint/2010/main" val="3132553369"/>
              </p:ext>
            </p:extLst>
          </p:nvPr>
        </p:nvGraphicFramePr>
        <p:xfrm>
          <a:off x="261916" y="726141"/>
          <a:ext cx="8861612" cy="5306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4212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Propuesta de Empalme en Columnas</a:t>
            </a:r>
          </a:p>
        </p:txBody>
      </p:sp>
      <p:sp>
        <p:nvSpPr>
          <p:cNvPr id="6" name="Título 1"/>
          <p:cNvSpPr>
            <a:spLocks noGrp="1"/>
          </p:cNvSpPr>
          <p:nvPr>
            <p:ph type="title"/>
          </p:nvPr>
        </p:nvSpPr>
        <p:spPr/>
        <p:txBody>
          <a:bodyPr/>
          <a:lstStyle/>
          <a:p>
            <a:pPr algn="r"/>
            <a:r>
              <a:rPr lang="es-EC" sz="2400" i="1" dirty="0">
                <a:latin typeface="+mj-lt"/>
              </a:rPr>
              <a:t>Diseño estructural</a:t>
            </a:r>
          </a:p>
        </p:txBody>
      </p:sp>
      <p:pic>
        <p:nvPicPr>
          <p:cNvPr id="2" name="Imagen 1"/>
          <p:cNvPicPr>
            <a:picLocks noChangeAspect="1"/>
          </p:cNvPicPr>
          <p:nvPr/>
        </p:nvPicPr>
        <p:blipFill>
          <a:blip r:embed="rId2"/>
          <a:stretch>
            <a:fillRect/>
          </a:stretch>
        </p:blipFill>
        <p:spPr>
          <a:xfrm>
            <a:off x="4292600" y="1473517"/>
            <a:ext cx="4214013" cy="2960097"/>
          </a:xfrm>
          <a:prstGeom prst="rect">
            <a:avLst/>
          </a:prstGeom>
        </p:spPr>
      </p:pic>
      <p:pic>
        <p:nvPicPr>
          <p:cNvPr id="3" name="Imagen 2"/>
          <p:cNvPicPr>
            <a:picLocks noChangeAspect="1"/>
          </p:cNvPicPr>
          <p:nvPr/>
        </p:nvPicPr>
        <p:blipFill>
          <a:blip r:embed="rId3"/>
          <a:stretch>
            <a:fillRect/>
          </a:stretch>
        </p:blipFill>
        <p:spPr>
          <a:xfrm>
            <a:off x="290505" y="1473517"/>
            <a:ext cx="3845397" cy="2960097"/>
          </a:xfrm>
          <a:prstGeom prst="rect">
            <a:avLst/>
          </a:prstGeom>
        </p:spPr>
      </p:pic>
      <p:sp>
        <p:nvSpPr>
          <p:cNvPr id="5" name="Rectángulo 4"/>
          <p:cNvSpPr/>
          <p:nvPr/>
        </p:nvSpPr>
        <p:spPr>
          <a:xfrm>
            <a:off x="1797407" y="4502280"/>
            <a:ext cx="5236439" cy="1569660"/>
          </a:xfrm>
          <a:prstGeom prst="rect">
            <a:avLst/>
          </a:prstGeom>
          <a:ln>
            <a:solidFill>
              <a:schemeClr val="tx1"/>
            </a:solidFill>
          </a:ln>
        </p:spPr>
        <p:txBody>
          <a:bodyPr wrap="square">
            <a:spAutoFit/>
          </a:bodyPr>
          <a:lstStyle/>
          <a:p>
            <a:pPr algn="ctr">
              <a:lnSpc>
                <a:spcPct val="150000"/>
              </a:lnSpc>
              <a:spcAft>
                <a:spcPts val="0"/>
              </a:spcAft>
            </a:pPr>
            <a:r>
              <a:rPr lang="es-EC" sz="1600" dirty="0">
                <a:latin typeface="Times New Roman" panose="02020603050405020304" pitchFamily="18" charset="0"/>
                <a:ea typeface="Calibri" panose="020F0502020204030204" pitchFamily="34" charset="0"/>
                <a:cs typeface="Times New Roman" panose="02020603050405020304" pitchFamily="18" charset="0"/>
              </a:rPr>
              <a:t>Los empalmes de columnas  según el código (NEC - SE - AC, 2014, pág. 39) manifiesta deben realizarse por lo menos a 1,20 m   de distancia de la conexión, cuando se trabaje con soldadura de filete o soldadura de penetración parcial.</a:t>
            </a: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1629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Propuesta de Empalme en Columnas</a:t>
            </a:r>
          </a:p>
        </p:txBody>
      </p:sp>
      <p:sp>
        <p:nvSpPr>
          <p:cNvPr id="6" name="Título 1"/>
          <p:cNvSpPr>
            <a:spLocks noGrp="1"/>
          </p:cNvSpPr>
          <p:nvPr>
            <p:ph type="title"/>
          </p:nvPr>
        </p:nvSpPr>
        <p:spPr/>
        <p:txBody>
          <a:bodyPr/>
          <a:lstStyle/>
          <a:p>
            <a:pPr algn="r"/>
            <a:r>
              <a:rPr lang="es-EC" sz="2400" i="1" dirty="0">
                <a:latin typeface="+mj-lt"/>
              </a:rPr>
              <a:t>Diseño estructural</a:t>
            </a:r>
          </a:p>
        </p:txBody>
      </p:sp>
      <mc:AlternateContent xmlns:mc="http://schemas.openxmlformats.org/markup-compatibility/2006" xmlns:a14="http://schemas.microsoft.com/office/drawing/2010/main">
        <mc:Choice Requires="a14">
          <p:sp>
            <p:nvSpPr>
              <p:cNvPr id="9" name="Rectángulo 8"/>
              <p:cNvSpPr/>
              <p:nvPr/>
            </p:nvSpPr>
            <p:spPr>
              <a:xfrm>
                <a:off x="580525" y="1887002"/>
                <a:ext cx="5946884" cy="3251468"/>
              </a:xfrm>
              <a:prstGeom prst="rect">
                <a:avLst/>
              </a:prstGeom>
            </p:spPr>
            <p:txBody>
              <a:bodyPr wrap="square">
                <a:spAutoFit/>
              </a:bodyPr>
              <a:lstStyle/>
              <a:p>
                <a:pPr algn="just">
                  <a:lnSpc>
                    <a:spcPct val="150000"/>
                  </a:lnSpc>
                  <a:spcAft>
                    <a:spcPts val="0"/>
                  </a:spcAft>
                </a:pPr>
                <a:r>
                  <a:rPr lang="es-EC" sz="1600" b="1" i="1" dirty="0">
                    <a:latin typeface="Times New Roman" panose="02020603050405020304" pitchFamily="18" charset="0"/>
                    <a:ea typeface="Calibri" panose="020F0502020204030204" pitchFamily="34" charset="0"/>
                    <a:cs typeface="Times New Roman" panose="02020603050405020304" pitchFamily="18" charset="0"/>
                  </a:rPr>
                  <a:t>Para la resistencia a fluencia</a:t>
                </a:r>
                <a:r>
                  <a:rPr lang="es-ES" sz="16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s-EC" sz="1600" i="1">
                        <a:latin typeface="Cambria Math" panose="02040503050406030204" pitchFamily="18" charset="0"/>
                        <a:ea typeface="Calibri" panose="020F0502020204030204" pitchFamily="34" charset="0"/>
                        <a:cs typeface="Cambria Math" panose="02040503050406030204" pitchFamily="18" charset="0"/>
                      </a:rPr>
                      <m:t>𝑅𝑓</m:t>
                    </m:r>
                    <m:r>
                      <a:rPr lang="es-EC" sz="1600" i="1">
                        <a:latin typeface="Cambria Math" panose="02040503050406030204" pitchFamily="18" charset="0"/>
                        <a:ea typeface="Calibri" panose="020F0502020204030204" pitchFamily="34" charset="0"/>
                        <a:cs typeface="Times New Roman" panose="02020603050405020304" pitchFamily="18" charset="0"/>
                      </a:rPr>
                      <m:t>=0.50 × </m:t>
                    </m:r>
                    <m:sSub>
                      <m:sSubPr>
                        <m:ctrlPr>
                          <a:rPr lang="es-ES" sz="1600" i="1">
                            <a:latin typeface="Cambria Math" panose="02040503050406030204" pitchFamily="18" charset="0"/>
                            <a:ea typeface="Calibri" panose="020F0502020204030204" pitchFamily="34" charset="0"/>
                            <a:cs typeface="Times New Roman" panose="02020603050405020304" pitchFamily="18" charset="0"/>
                          </a:rPr>
                        </m:ctrlPr>
                      </m:sSubPr>
                      <m:e>
                        <m:r>
                          <a:rPr lang="es-EC" sz="1600" i="1">
                            <a:latin typeface="Cambria Math" panose="02040503050406030204" pitchFamily="18" charset="0"/>
                            <a:ea typeface="Calibri" panose="020F0502020204030204" pitchFamily="34" charset="0"/>
                            <a:cs typeface="Times New Roman" panose="02020603050405020304" pitchFamily="18" charset="0"/>
                          </a:rPr>
                          <m:t>𝑅</m:t>
                        </m:r>
                      </m:e>
                      <m:sub>
                        <m:r>
                          <a:rPr lang="es-EC" sz="1600" i="1">
                            <a:latin typeface="Cambria Math" panose="02040503050406030204" pitchFamily="18" charset="0"/>
                            <a:ea typeface="Calibri" panose="020F0502020204030204" pitchFamily="34" charset="0"/>
                            <a:cs typeface="Times New Roman" panose="02020603050405020304" pitchFamily="18" charset="0"/>
                          </a:rPr>
                          <m:t>𝑦</m:t>
                        </m:r>
                      </m:sub>
                    </m:sSub>
                    <m:r>
                      <a:rPr lang="es-EC" sz="1600" i="1">
                        <a:latin typeface="Cambria Math" panose="02040503050406030204" pitchFamily="18" charset="0"/>
                        <a:ea typeface="Calibri" panose="020F0502020204030204" pitchFamily="34" charset="0"/>
                        <a:cs typeface="Times New Roman" panose="02020603050405020304" pitchFamily="18" charset="0"/>
                      </a:rPr>
                      <m:t> × </m:t>
                    </m:r>
                    <m:sSub>
                      <m:sSubPr>
                        <m:ctrlPr>
                          <a:rPr lang="es-ES" sz="1600" i="1">
                            <a:latin typeface="Cambria Math" panose="02040503050406030204" pitchFamily="18" charset="0"/>
                            <a:ea typeface="Calibri" panose="020F0502020204030204" pitchFamily="34" charset="0"/>
                            <a:cs typeface="Times New Roman" panose="02020603050405020304" pitchFamily="18" charset="0"/>
                          </a:rPr>
                        </m:ctrlPr>
                      </m:sSubPr>
                      <m:e>
                        <m:r>
                          <a:rPr lang="es-EC" sz="1600" i="1">
                            <a:latin typeface="Cambria Math" panose="02040503050406030204" pitchFamily="18" charset="0"/>
                            <a:ea typeface="Calibri" panose="020F0502020204030204" pitchFamily="34" charset="0"/>
                            <a:cs typeface="Times New Roman" panose="02020603050405020304" pitchFamily="18" charset="0"/>
                          </a:rPr>
                          <m:t>𝐹</m:t>
                        </m:r>
                      </m:e>
                      <m:sub>
                        <m:r>
                          <a:rPr lang="es-EC" sz="1600" i="1">
                            <a:latin typeface="Cambria Math" panose="02040503050406030204" pitchFamily="18" charset="0"/>
                            <a:ea typeface="Calibri" panose="020F0502020204030204" pitchFamily="34" charset="0"/>
                            <a:cs typeface="Times New Roman" panose="02020603050405020304" pitchFamily="18" charset="0"/>
                          </a:rPr>
                          <m:t>𝑦</m:t>
                        </m:r>
                      </m:sub>
                    </m:sSub>
                    <m:r>
                      <a:rPr lang="es-EC" sz="1600" i="1">
                        <a:latin typeface="Cambria Math" panose="02040503050406030204" pitchFamily="18" charset="0"/>
                        <a:ea typeface="Calibri" panose="020F0502020204030204" pitchFamily="34" charset="0"/>
                        <a:cs typeface="Times New Roman" panose="02020603050405020304" pitchFamily="18" charset="0"/>
                      </a:rPr>
                      <m:t>×</m:t>
                    </m:r>
                    <m:sSub>
                      <m:sSubPr>
                        <m:ctrlPr>
                          <a:rPr lang="es-ES" sz="1600" i="1">
                            <a:latin typeface="Cambria Math" panose="02040503050406030204" pitchFamily="18" charset="0"/>
                            <a:ea typeface="Calibri" panose="020F0502020204030204" pitchFamily="34" charset="0"/>
                            <a:cs typeface="Times New Roman" panose="02020603050405020304" pitchFamily="18" charset="0"/>
                          </a:rPr>
                        </m:ctrlPr>
                      </m:sSubPr>
                      <m:e>
                        <m:r>
                          <a:rPr lang="es-EC" sz="1600" i="1">
                            <a:latin typeface="Cambria Math" panose="02040503050406030204" pitchFamily="18" charset="0"/>
                            <a:ea typeface="Calibri" panose="020F0502020204030204" pitchFamily="34" charset="0"/>
                            <a:cs typeface="Times New Roman" panose="02020603050405020304" pitchFamily="18" charset="0"/>
                          </a:rPr>
                          <m:t> </m:t>
                        </m:r>
                        <m:r>
                          <a:rPr lang="es-EC" sz="1600" i="1">
                            <a:latin typeface="Cambria Math" panose="02040503050406030204" pitchFamily="18" charset="0"/>
                            <a:ea typeface="Calibri" panose="020F0502020204030204" pitchFamily="34" charset="0"/>
                            <a:cs typeface="Times New Roman" panose="02020603050405020304" pitchFamily="18" charset="0"/>
                          </a:rPr>
                          <m:t>𝐴</m:t>
                        </m:r>
                      </m:e>
                      <m:sub>
                        <m:r>
                          <a:rPr lang="es-EC" sz="1600" i="1">
                            <a:latin typeface="Cambria Math" panose="02040503050406030204" pitchFamily="18" charset="0"/>
                            <a:ea typeface="Calibri" panose="020F0502020204030204" pitchFamily="34" charset="0"/>
                            <a:cs typeface="Times New Roman" panose="02020603050405020304" pitchFamily="18" charset="0"/>
                          </a:rPr>
                          <m:t>𝑓</m:t>
                        </m:r>
                      </m:sub>
                    </m:sSub>
                  </m:oMath>
                </a14:m>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14:m>
                  <m:oMath xmlns:m="http://schemas.openxmlformats.org/officeDocument/2006/math">
                    <m:r>
                      <a:rPr lang="es-EC" sz="1600" b="1" i="1">
                        <a:latin typeface="Cambria Math" panose="02040503050406030204" pitchFamily="18" charset="0"/>
                        <a:ea typeface="Times New Roman" panose="02020603050405020304" pitchFamily="18" charset="0"/>
                        <a:cs typeface="Times New Roman" panose="02020603050405020304" pitchFamily="18" charset="0"/>
                      </a:rPr>
                      <m:t>𝑹𝒚</m:t>
                    </m:r>
                    <m:r>
                      <a:rPr lang="es-EC" sz="1600" b="1" i="1">
                        <a:latin typeface="Cambria Math" panose="02040503050406030204" pitchFamily="18" charset="0"/>
                        <a:ea typeface="Times New Roman" panose="02020603050405020304" pitchFamily="18" charset="0"/>
                        <a:cs typeface="Times New Roman" panose="02020603050405020304" pitchFamily="18" charset="0"/>
                      </a:rPr>
                      <m:t> </m:t>
                    </m:r>
                    <m:r>
                      <a:rPr lang="es-EC" sz="1600" b="1" i="1">
                        <a:latin typeface="Cambria Math" panose="02040503050406030204" pitchFamily="18" charset="0"/>
                        <a:ea typeface="Times New Roman" panose="02020603050405020304" pitchFamily="18" charset="0"/>
                        <a:cs typeface="Times New Roman" panose="02020603050405020304" pitchFamily="18" charset="0"/>
                      </a:rPr>
                      <m:t>𝑭𝒚</m:t>
                    </m:r>
                    <m:r>
                      <a:rPr lang="es-ES" sz="1600" b="1" i="0"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es-EC" sz="1600" dirty="0">
                    <a:latin typeface="Times New Roman" panose="02020603050405020304" pitchFamily="18" charset="0"/>
                    <a:ea typeface="Times New Roman" panose="02020603050405020304" pitchFamily="18" charset="0"/>
                    <a:cs typeface="Times New Roman" panose="02020603050405020304" pitchFamily="18" charset="0"/>
                  </a:rPr>
                  <a:t>Esfuerzo probable de fluencia del material de la columna</a:t>
                </a: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14:m>
                  <m:oMath xmlns:m="http://schemas.openxmlformats.org/officeDocument/2006/math">
                    <m:r>
                      <a:rPr lang="es-EC" sz="1600" b="1" i="1">
                        <a:latin typeface="Cambria Math" panose="02040503050406030204" pitchFamily="18" charset="0"/>
                        <a:ea typeface="Times New Roman" panose="02020603050405020304" pitchFamily="18" charset="0"/>
                        <a:cs typeface="Times New Roman" panose="02020603050405020304" pitchFamily="18" charset="0"/>
                      </a:rPr>
                      <m:t>𝑨𝒇</m:t>
                    </m:r>
                  </m:oMath>
                </a14:m>
                <a:r>
                  <a:rPr lang="es-EC"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ea typeface="Calibri" panose="020F0502020204030204" pitchFamily="34" charset="0"/>
                    <a:cs typeface="Times New Roman" panose="02020603050405020304" pitchFamily="18" charset="0"/>
                  </a:rPr>
                  <a:t>Área del ala de la columna</a:t>
                </a: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s-EC" sz="16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0"/>
                  </a:spcAft>
                </a:pP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s-EC" sz="1600" b="1" i="1" dirty="0">
                    <a:latin typeface="Times New Roman" panose="02020603050405020304" pitchFamily="18" charset="0"/>
                    <a:ea typeface="Calibri" panose="020F0502020204030204" pitchFamily="34" charset="0"/>
                    <a:cs typeface="Times New Roman" panose="02020603050405020304" pitchFamily="18" charset="0"/>
                  </a:rPr>
                  <a:t>Para la resistencia a corte</a:t>
                </a:r>
                <a:r>
                  <a:rPr lang="es-ES" sz="16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s-EC" sz="1600" i="1">
                        <a:latin typeface="Cambria Math" panose="02040503050406030204" pitchFamily="18" charset="0"/>
                        <a:ea typeface="Calibri" panose="020F0502020204030204" pitchFamily="34" charset="0"/>
                        <a:cs typeface="Cambria Math" panose="02040503050406030204" pitchFamily="18" charset="0"/>
                      </a:rPr>
                      <m:t>𝑅𝑐</m:t>
                    </m:r>
                    <m:r>
                      <a:rPr lang="es-EC" sz="1600" i="1">
                        <a:latin typeface="Cambria Math" panose="02040503050406030204" pitchFamily="18" charset="0"/>
                        <a:ea typeface="Calibri" panose="020F0502020204030204" pitchFamily="34" charset="0"/>
                        <a:cs typeface="Times New Roman" panose="02020603050405020304" pitchFamily="18" charset="0"/>
                      </a:rPr>
                      <m:t>=</m:t>
                    </m:r>
                    <m:f>
                      <m:fPr>
                        <m:ctrlPr>
                          <a:rPr lang="es-ES" sz="16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s-ES" sz="1600" i="1">
                                <a:latin typeface="Cambria Math" panose="02040503050406030204" pitchFamily="18" charset="0"/>
                                <a:ea typeface="Calibri" panose="020F0502020204030204" pitchFamily="34" charset="0"/>
                                <a:cs typeface="Times New Roman" panose="02020603050405020304" pitchFamily="18" charset="0"/>
                              </a:rPr>
                            </m:ctrlPr>
                          </m:sSubPr>
                          <m:e>
                            <m:r>
                              <a:rPr lang="es-EC" sz="1600" i="1">
                                <a:latin typeface="Cambria Math" panose="02040503050406030204" pitchFamily="18" charset="0"/>
                                <a:ea typeface="Calibri" panose="020F0502020204030204" pitchFamily="34" charset="0"/>
                                <a:cs typeface="Times New Roman" panose="02020603050405020304" pitchFamily="18" charset="0"/>
                              </a:rPr>
                              <m:t>𝑀</m:t>
                            </m:r>
                          </m:e>
                          <m:sub>
                            <m:r>
                              <a:rPr lang="es-EC" sz="1600" i="1">
                                <a:latin typeface="Cambria Math" panose="02040503050406030204" pitchFamily="18" charset="0"/>
                                <a:ea typeface="Calibri" panose="020F0502020204030204" pitchFamily="34" charset="0"/>
                                <a:cs typeface="Times New Roman" panose="02020603050405020304" pitchFamily="18" charset="0"/>
                              </a:rPr>
                              <m:t>𝑝𝑐</m:t>
                            </m:r>
                          </m:sub>
                        </m:sSub>
                      </m:num>
                      <m:den>
                        <m:r>
                          <a:rPr lang="es-EC" sz="1600" i="1">
                            <a:latin typeface="Cambria Math" panose="02040503050406030204" pitchFamily="18" charset="0"/>
                            <a:ea typeface="Calibri" panose="020F0502020204030204" pitchFamily="34" charset="0"/>
                            <a:cs typeface="Times New Roman" panose="02020603050405020304" pitchFamily="18" charset="0"/>
                          </a:rPr>
                          <m:t>𝐻</m:t>
                        </m:r>
                      </m:den>
                    </m:f>
                  </m:oMath>
                </a14:m>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14:m>
                  <m:oMath xmlns:m="http://schemas.openxmlformats.org/officeDocument/2006/math">
                    <m:r>
                      <a:rPr lang="es-EC" sz="1600" b="1" i="1">
                        <a:latin typeface="Cambria Math" panose="02040503050406030204" pitchFamily="18" charset="0"/>
                        <a:ea typeface="Times New Roman" panose="02020603050405020304" pitchFamily="18" charset="0"/>
                        <a:cs typeface="Times New Roman" panose="02020603050405020304" pitchFamily="18" charset="0"/>
                      </a:rPr>
                      <m:t>𝑴𝒑𝒄</m:t>
                    </m:r>
                  </m:oMath>
                </a14:m>
                <a:r>
                  <a:rPr lang="es-EC"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ea typeface="Times New Roman" panose="02020603050405020304" pitchFamily="18" charset="0"/>
                    <a:cs typeface="Times New Roman" panose="02020603050405020304" pitchFamily="18" charset="0"/>
                  </a:rPr>
                  <a:t>Momento plástico de la columna</a:t>
                </a: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14:m>
                  <m:oMath xmlns:m="http://schemas.openxmlformats.org/officeDocument/2006/math">
                    <m:r>
                      <a:rPr lang="es-EC" sz="1600" b="1" i="1">
                        <a:latin typeface="Cambria Math" panose="02040503050406030204" pitchFamily="18" charset="0"/>
                        <a:ea typeface="Times New Roman" panose="02020603050405020304" pitchFamily="18" charset="0"/>
                        <a:cs typeface="Times New Roman" panose="02020603050405020304" pitchFamily="18" charset="0"/>
                      </a:rPr>
                      <m:t>𝑯</m:t>
                    </m:r>
                  </m:oMath>
                </a14:m>
                <a:r>
                  <a:rPr lang="es-EC"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ea typeface="Calibri" panose="020F0502020204030204" pitchFamily="34" charset="0"/>
                    <a:cs typeface="Times New Roman" panose="02020603050405020304" pitchFamily="18" charset="0"/>
                  </a:rPr>
                  <a:t>Altura de piso a piso</a:t>
                </a: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580525" y="1887002"/>
                <a:ext cx="5946884" cy="3251468"/>
              </a:xfrm>
              <a:prstGeom prst="rect">
                <a:avLst/>
              </a:prstGeom>
              <a:blipFill>
                <a:blip r:embed="rId2"/>
                <a:stretch>
                  <a:fillRect l="-512" r="-205" b="-188"/>
                </a:stretch>
              </a:blipFill>
            </p:spPr>
            <p:txBody>
              <a:bodyPr/>
              <a:lstStyle/>
              <a:p>
                <a:r>
                  <a:rPr lang="es-ES">
                    <a:noFill/>
                  </a:rPr>
                  <a:t> </a:t>
                </a:r>
              </a:p>
            </p:txBody>
          </p:sp>
        </mc:Fallback>
      </mc:AlternateContent>
    </p:spTree>
    <p:extLst>
      <p:ext uri="{BB962C8B-B14F-4D97-AF65-F5344CB8AC3E}">
        <p14:creationId xmlns:p14="http://schemas.microsoft.com/office/powerpoint/2010/main" val="828169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Propuesta de Empalme en Columnas</a:t>
            </a:r>
          </a:p>
        </p:txBody>
      </p:sp>
      <p:sp>
        <p:nvSpPr>
          <p:cNvPr id="6" name="Título 1"/>
          <p:cNvSpPr>
            <a:spLocks noGrp="1"/>
          </p:cNvSpPr>
          <p:nvPr>
            <p:ph type="title"/>
          </p:nvPr>
        </p:nvSpPr>
        <p:spPr/>
        <p:txBody>
          <a:bodyPr/>
          <a:lstStyle/>
          <a:p>
            <a:pPr algn="r"/>
            <a:r>
              <a:rPr lang="es-EC" sz="2400" i="1" dirty="0">
                <a:latin typeface="+mj-lt"/>
              </a:rPr>
              <a:t>Diseño estructural</a:t>
            </a:r>
          </a:p>
        </p:txBody>
      </p:sp>
      <p:pic>
        <p:nvPicPr>
          <p:cNvPr id="10" name="Imagen 9"/>
          <p:cNvPicPr>
            <a:picLocks noChangeAspect="1"/>
          </p:cNvPicPr>
          <p:nvPr/>
        </p:nvPicPr>
        <p:blipFill>
          <a:blip r:embed="rId3"/>
          <a:stretch>
            <a:fillRect/>
          </a:stretch>
        </p:blipFill>
        <p:spPr>
          <a:xfrm>
            <a:off x="580525" y="1702190"/>
            <a:ext cx="7860090" cy="4011043"/>
          </a:xfrm>
          <a:prstGeom prst="rect">
            <a:avLst/>
          </a:prstGeom>
        </p:spPr>
      </p:pic>
    </p:spTree>
    <p:extLst>
      <p:ext uri="{BB962C8B-B14F-4D97-AF65-F5344CB8AC3E}">
        <p14:creationId xmlns:p14="http://schemas.microsoft.com/office/powerpoint/2010/main" val="2902225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Diseño de Paredes Livianas</a:t>
            </a:r>
          </a:p>
        </p:txBody>
      </p:sp>
      <p:sp>
        <p:nvSpPr>
          <p:cNvPr id="6" name="Título 1"/>
          <p:cNvSpPr>
            <a:spLocks noGrp="1"/>
          </p:cNvSpPr>
          <p:nvPr>
            <p:ph type="title"/>
          </p:nvPr>
        </p:nvSpPr>
        <p:spPr/>
        <p:txBody>
          <a:bodyPr/>
          <a:lstStyle/>
          <a:p>
            <a:pPr algn="r"/>
            <a:r>
              <a:rPr lang="es-EC" sz="2400" i="1" dirty="0">
                <a:latin typeface="+mj-lt"/>
              </a:rPr>
              <a:t>Diseño estructural</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87" y="1241343"/>
            <a:ext cx="3823254" cy="4460210"/>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1989" y="1241343"/>
            <a:ext cx="3737274" cy="4366081"/>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CuadroTexto 1"/>
          <p:cNvSpPr txBox="1"/>
          <p:nvPr/>
        </p:nvSpPr>
        <p:spPr>
          <a:xfrm>
            <a:off x="1804894" y="5641240"/>
            <a:ext cx="2487706" cy="369332"/>
          </a:xfrm>
          <a:prstGeom prst="rect">
            <a:avLst/>
          </a:prstGeom>
          <a:noFill/>
        </p:spPr>
        <p:txBody>
          <a:bodyPr wrap="square" rtlCol="0">
            <a:spAutoFit/>
          </a:bodyPr>
          <a:lstStyle/>
          <a:p>
            <a:r>
              <a:rPr lang="es-MX" b="1" dirty="0"/>
              <a:t>Planta baja</a:t>
            </a:r>
          </a:p>
        </p:txBody>
      </p:sp>
      <p:sp>
        <p:nvSpPr>
          <p:cNvPr id="7" name="CuadroTexto 6"/>
          <p:cNvSpPr txBox="1"/>
          <p:nvPr/>
        </p:nvSpPr>
        <p:spPr>
          <a:xfrm>
            <a:off x="5429997" y="5607424"/>
            <a:ext cx="2487706" cy="646331"/>
          </a:xfrm>
          <a:prstGeom prst="rect">
            <a:avLst/>
          </a:prstGeom>
          <a:noFill/>
        </p:spPr>
        <p:txBody>
          <a:bodyPr wrap="square" rtlCol="0">
            <a:spAutoFit/>
          </a:bodyPr>
          <a:lstStyle/>
          <a:p>
            <a:pPr algn="ctr"/>
            <a:r>
              <a:rPr lang="es-MX" b="1" dirty="0"/>
              <a:t>Planta baja extensión a dos plantas</a:t>
            </a:r>
          </a:p>
        </p:txBody>
      </p:sp>
    </p:spTree>
    <p:extLst>
      <p:ext uri="{BB962C8B-B14F-4D97-AF65-F5344CB8AC3E}">
        <p14:creationId xmlns:p14="http://schemas.microsoft.com/office/powerpoint/2010/main" val="848078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Diseño estructural</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914150"/>
            <a:ext cx="3919538" cy="4938713"/>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9" name="Tabla 8"/>
          <p:cNvGraphicFramePr>
            <a:graphicFrameLocks noGrp="1"/>
          </p:cNvGraphicFramePr>
          <p:nvPr>
            <p:extLst>
              <p:ext uri="{D42A27DB-BD31-4B8C-83A1-F6EECF244321}">
                <p14:modId xmlns:p14="http://schemas.microsoft.com/office/powerpoint/2010/main" val="1495569855"/>
              </p:ext>
            </p:extLst>
          </p:nvPr>
        </p:nvGraphicFramePr>
        <p:xfrm>
          <a:off x="4144963" y="1812238"/>
          <a:ext cx="4866526" cy="2355464"/>
        </p:xfrm>
        <a:graphic>
          <a:graphicData uri="http://schemas.openxmlformats.org/drawingml/2006/table">
            <a:tbl>
              <a:tblPr firstRow="1" firstCol="1" bandRow="1">
                <a:tableStyleId>{FABFCF23-3B69-468F-B69F-88F6DE6A72F2}</a:tableStyleId>
              </a:tblPr>
              <a:tblGrid>
                <a:gridCol w="1067715">
                  <a:extLst>
                    <a:ext uri="{9D8B030D-6E8A-4147-A177-3AD203B41FA5}">
                      <a16:colId xmlns:a16="http://schemas.microsoft.com/office/drawing/2014/main" val="20000"/>
                    </a:ext>
                  </a:extLst>
                </a:gridCol>
                <a:gridCol w="1209819">
                  <a:extLst>
                    <a:ext uri="{9D8B030D-6E8A-4147-A177-3AD203B41FA5}">
                      <a16:colId xmlns:a16="http://schemas.microsoft.com/office/drawing/2014/main" val="20001"/>
                    </a:ext>
                  </a:extLst>
                </a:gridCol>
                <a:gridCol w="1067715">
                  <a:extLst>
                    <a:ext uri="{9D8B030D-6E8A-4147-A177-3AD203B41FA5}">
                      <a16:colId xmlns:a16="http://schemas.microsoft.com/office/drawing/2014/main" val="20002"/>
                    </a:ext>
                  </a:extLst>
                </a:gridCol>
                <a:gridCol w="1013211">
                  <a:extLst>
                    <a:ext uri="{9D8B030D-6E8A-4147-A177-3AD203B41FA5}">
                      <a16:colId xmlns:a16="http://schemas.microsoft.com/office/drawing/2014/main" val="20003"/>
                    </a:ext>
                  </a:extLst>
                </a:gridCol>
                <a:gridCol w="508066">
                  <a:extLst>
                    <a:ext uri="{9D8B030D-6E8A-4147-A177-3AD203B41FA5}">
                      <a16:colId xmlns:a16="http://schemas.microsoft.com/office/drawing/2014/main" val="20004"/>
                    </a:ext>
                  </a:extLst>
                </a:gridCol>
              </a:tblGrid>
              <a:tr h="214133">
                <a:tc gridSpan="5">
                  <a:txBody>
                    <a:bodyPr/>
                    <a:lstStyle/>
                    <a:p>
                      <a:pPr algn="ctr">
                        <a:lnSpc>
                          <a:spcPct val="150000"/>
                        </a:lnSpc>
                        <a:spcAft>
                          <a:spcPts val="0"/>
                        </a:spcAft>
                      </a:pPr>
                      <a:r>
                        <a:rPr lang="es-EC" sz="900" dirty="0">
                          <a:effectLst/>
                        </a:rPr>
                        <a:t>INFORMACIÓN TÉCNICA PERFILES PARA FIBROCEMENTO (PARED)</a:t>
                      </a:r>
                      <a:endParaRPr lang="es-MX"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428267">
                <a:tc>
                  <a:txBody>
                    <a:bodyPr/>
                    <a:lstStyle/>
                    <a:p>
                      <a:pPr algn="ctr">
                        <a:lnSpc>
                          <a:spcPct val="150000"/>
                        </a:lnSpc>
                        <a:spcAft>
                          <a:spcPts val="0"/>
                        </a:spcAft>
                      </a:pPr>
                      <a:r>
                        <a:rPr lang="es-EC" sz="900">
                          <a:effectLst/>
                        </a:rPr>
                        <a:t>DESCRIPCIÓN</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b="1" dirty="0">
                          <a:effectLst/>
                        </a:rPr>
                        <a:t>DIMENSIONES mm</a:t>
                      </a:r>
                      <a:endParaRPr lang="es-MX"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b="1" dirty="0">
                          <a:effectLst/>
                        </a:rPr>
                        <a:t>ESPESOR (e) mm</a:t>
                      </a:r>
                      <a:endParaRPr lang="es-MX"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b="1" dirty="0">
                          <a:effectLst/>
                        </a:rPr>
                        <a:t>LONGITUD</a:t>
                      </a:r>
                    </a:p>
                    <a:p>
                      <a:pPr algn="ctr">
                        <a:lnSpc>
                          <a:spcPct val="150000"/>
                        </a:lnSpc>
                        <a:spcAft>
                          <a:spcPts val="0"/>
                        </a:spcAft>
                      </a:pPr>
                      <a:r>
                        <a:rPr lang="es-EC" sz="900" b="1" dirty="0">
                          <a:effectLst/>
                        </a:rPr>
                        <a:t>mm</a:t>
                      </a:r>
                      <a:endParaRPr lang="es-MX"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b="1" dirty="0">
                          <a:effectLst/>
                        </a:rPr>
                        <a:t>PESO kg</a:t>
                      </a:r>
                      <a:endParaRPr lang="es-MX"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14133">
                <a:tc rowSpan="2">
                  <a:txBody>
                    <a:bodyPr/>
                    <a:lstStyle/>
                    <a:p>
                      <a:pPr algn="ctr">
                        <a:lnSpc>
                          <a:spcPct val="150000"/>
                        </a:lnSpc>
                        <a:spcAft>
                          <a:spcPts val="0"/>
                        </a:spcAft>
                      </a:pPr>
                      <a:r>
                        <a:rPr lang="es-EC" sz="900">
                          <a:effectLst/>
                        </a:rPr>
                        <a:t>PERFIL STUD</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C" sz="900">
                          <a:effectLst/>
                        </a:rPr>
                        <a:t>(a) 64 x (h) 51</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a:effectLst/>
                        </a:rPr>
                        <a:t>0.7</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C" sz="900">
                          <a:effectLst/>
                        </a:rPr>
                        <a:t>2440</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a:effectLst/>
                        </a:rPr>
                        <a:t>2.45</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14133">
                <a:tc vMerge="1">
                  <a:txBody>
                    <a:bodyPr/>
                    <a:lstStyle/>
                    <a:p>
                      <a:endParaRPr lang="es-MX"/>
                    </a:p>
                  </a:txBody>
                  <a:tcPr/>
                </a:tc>
                <a:tc vMerge="1">
                  <a:txBody>
                    <a:bodyPr/>
                    <a:lstStyle/>
                    <a:p>
                      <a:endParaRPr lang="es-MX"/>
                    </a:p>
                  </a:txBody>
                  <a:tcPr/>
                </a:tc>
                <a:tc>
                  <a:txBody>
                    <a:bodyPr/>
                    <a:lstStyle/>
                    <a:p>
                      <a:pPr algn="ctr">
                        <a:lnSpc>
                          <a:spcPct val="150000"/>
                        </a:lnSpc>
                        <a:spcAft>
                          <a:spcPts val="0"/>
                        </a:spcAft>
                      </a:pPr>
                      <a:r>
                        <a:rPr lang="es-EC" sz="900" dirty="0">
                          <a:effectLst/>
                        </a:rPr>
                        <a:t>0.95</a:t>
                      </a:r>
                      <a:endParaRPr lang="es-MX"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MX"/>
                    </a:p>
                  </a:txBody>
                  <a:tcPr/>
                </a:tc>
                <a:tc>
                  <a:txBody>
                    <a:bodyPr/>
                    <a:lstStyle/>
                    <a:p>
                      <a:pPr algn="ctr">
                        <a:lnSpc>
                          <a:spcPct val="150000"/>
                        </a:lnSpc>
                        <a:spcAft>
                          <a:spcPts val="0"/>
                        </a:spcAft>
                      </a:pPr>
                      <a:r>
                        <a:rPr lang="es-EC" sz="900">
                          <a:effectLst/>
                        </a:rPr>
                        <a:t>3.15</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14133">
                <a:tc rowSpan="2">
                  <a:txBody>
                    <a:bodyPr/>
                    <a:lstStyle/>
                    <a:p>
                      <a:pPr algn="ctr">
                        <a:lnSpc>
                          <a:spcPct val="150000"/>
                        </a:lnSpc>
                        <a:spcAft>
                          <a:spcPts val="0"/>
                        </a:spcAft>
                      </a:pPr>
                      <a:r>
                        <a:rPr lang="es-EC" sz="900">
                          <a:effectLst/>
                        </a:rPr>
                        <a:t>PERFIL TRACK</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C" sz="900" dirty="0">
                          <a:effectLst/>
                        </a:rPr>
                        <a:t>(a) 66 x (h) 32</a:t>
                      </a:r>
                      <a:endParaRPr lang="es-MX"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dirty="0">
                          <a:effectLst/>
                        </a:rPr>
                        <a:t>0.7</a:t>
                      </a:r>
                      <a:endParaRPr lang="es-MX"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C" sz="900" dirty="0">
                          <a:effectLst/>
                        </a:rPr>
                        <a:t>2440</a:t>
                      </a:r>
                      <a:endParaRPr lang="es-MX"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a:effectLst/>
                        </a:rPr>
                        <a:t>1.74</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14133">
                <a:tc vMerge="1">
                  <a:txBody>
                    <a:bodyPr/>
                    <a:lstStyle/>
                    <a:p>
                      <a:endParaRPr lang="es-MX"/>
                    </a:p>
                  </a:txBody>
                  <a:tcPr/>
                </a:tc>
                <a:tc vMerge="1">
                  <a:txBody>
                    <a:bodyPr/>
                    <a:lstStyle/>
                    <a:p>
                      <a:endParaRPr lang="es-MX"/>
                    </a:p>
                  </a:txBody>
                  <a:tcPr/>
                </a:tc>
                <a:tc>
                  <a:txBody>
                    <a:bodyPr/>
                    <a:lstStyle/>
                    <a:p>
                      <a:pPr algn="ctr">
                        <a:lnSpc>
                          <a:spcPct val="150000"/>
                        </a:lnSpc>
                        <a:spcAft>
                          <a:spcPts val="0"/>
                        </a:spcAft>
                      </a:pPr>
                      <a:r>
                        <a:rPr lang="es-EC" sz="900" dirty="0">
                          <a:effectLst/>
                        </a:rPr>
                        <a:t>0.95</a:t>
                      </a:r>
                      <a:endParaRPr lang="es-MX"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MX"/>
                    </a:p>
                  </a:txBody>
                  <a:tcPr/>
                </a:tc>
                <a:tc>
                  <a:txBody>
                    <a:bodyPr/>
                    <a:lstStyle/>
                    <a:p>
                      <a:pPr algn="ctr">
                        <a:lnSpc>
                          <a:spcPct val="150000"/>
                        </a:lnSpc>
                        <a:spcAft>
                          <a:spcPts val="0"/>
                        </a:spcAft>
                      </a:pPr>
                      <a:r>
                        <a:rPr lang="es-EC" sz="900">
                          <a:effectLst/>
                        </a:rPr>
                        <a:t>2.23</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14133">
                <a:tc rowSpan="2">
                  <a:txBody>
                    <a:bodyPr/>
                    <a:lstStyle/>
                    <a:p>
                      <a:pPr algn="ctr">
                        <a:lnSpc>
                          <a:spcPct val="150000"/>
                        </a:lnSpc>
                        <a:spcAft>
                          <a:spcPts val="0"/>
                        </a:spcAft>
                      </a:pPr>
                      <a:r>
                        <a:rPr lang="es-EC" sz="900">
                          <a:effectLst/>
                        </a:rPr>
                        <a:t>PERFIL STUD</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C" sz="900">
                          <a:effectLst/>
                        </a:rPr>
                        <a:t>(a) 90 x (h) 51</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dirty="0">
                          <a:effectLst/>
                        </a:rPr>
                        <a:t>0.7</a:t>
                      </a:r>
                      <a:endParaRPr lang="es-MX"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C" sz="900">
                          <a:effectLst/>
                        </a:rPr>
                        <a:t>2440</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a:effectLst/>
                        </a:rPr>
                        <a:t>2.81</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14133">
                <a:tc vMerge="1">
                  <a:txBody>
                    <a:bodyPr/>
                    <a:lstStyle/>
                    <a:p>
                      <a:endParaRPr lang="es-MX"/>
                    </a:p>
                  </a:txBody>
                  <a:tcPr/>
                </a:tc>
                <a:tc vMerge="1">
                  <a:txBody>
                    <a:bodyPr/>
                    <a:lstStyle/>
                    <a:p>
                      <a:endParaRPr lang="es-MX"/>
                    </a:p>
                  </a:txBody>
                  <a:tcPr/>
                </a:tc>
                <a:tc>
                  <a:txBody>
                    <a:bodyPr/>
                    <a:lstStyle/>
                    <a:p>
                      <a:pPr algn="ctr">
                        <a:lnSpc>
                          <a:spcPct val="150000"/>
                        </a:lnSpc>
                        <a:spcAft>
                          <a:spcPts val="0"/>
                        </a:spcAft>
                      </a:pPr>
                      <a:r>
                        <a:rPr lang="es-EC" sz="900" dirty="0">
                          <a:effectLst/>
                        </a:rPr>
                        <a:t>0.95</a:t>
                      </a:r>
                      <a:endParaRPr lang="es-MX"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MX"/>
                    </a:p>
                  </a:txBody>
                  <a:tcPr/>
                </a:tc>
                <a:tc>
                  <a:txBody>
                    <a:bodyPr/>
                    <a:lstStyle/>
                    <a:p>
                      <a:pPr algn="ctr">
                        <a:lnSpc>
                          <a:spcPct val="150000"/>
                        </a:lnSpc>
                        <a:spcAft>
                          <a:spcPts val="0"/>
                        </a:spcAft>
                      </a:pPr>
                      <a:r>
                        <a:rPr lang="es-EC" sz="900">
                          <a:effectLst/>
                        </a:rPr>
                        <a:t>3.61</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14133">
                <a:tc rowSpan="2">
                  <a:txBody>
                    <a:bodyPr/>
                    <a:lstStyle/>
                    <a:p>
                      <a:pPr algn="ctr">
                        <a:lnSpc>
                          <a:spcPct val="150000"/>
                        </a:lnSpc>
                        <a:spcAft>
                          <a:spcPts val="0"/>
                        </a:spcAft>
                      </a:pPr>
                      <a:r>
                        <a:rPr lang="es-EC" sz="900">
                          <a:effectLst/>
                        </a:rPr>
                        <a:t>PERFIL TRACK</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C" sz="900">
                          <a:effectLst/>
                        </a:rPr>
                        <a:t>(a) 92 x (h) 32</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dirty="0">
                          <a:effectLst/>
                        </a:rPr>
                        <a:t>0.7</a:t>
                      </a:r>
                      <a:endParaRPr lang="es-MX"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C" sz="900">
                          <a:effectLst/>
                        </a:rPr>
                        <a:t>2440</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a:effectLst/>
                        </a:rPr>
                        <a:t>2.09</a:t>
                      </a:r>
                      <a:endParaRPr lang="es-MX"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14133">
                <a:tc vMerge="1">
                  <a:txBody>
                    <a:bodyPr/>
                    <a:lstStyle/>
                    <a:p>
                      <a:endParaRPr lang="es-MX"/>
                    </a:p>
                  </a:txBody>
                  <a:tcPr/>
                </a:tc>
                <a:tc vMerge="1">
                  <a:txBody>
                    <a:bodyPr/>
                    <a:lstStyle/>
                    <a:p>
                      <a:endParaRPr lang="es-MX"/>
                    </a:p>
                  </a:txBody>
                  <a:tcPr/>
                </a:tc>
                <a:tc>
                  <a:txBody>
                    <a:bodyPr/>
                    <a:lstStyle/>
                    <a:p>
                      <a:pPr algn="ctr">
                        <a:lnSpc>
                          <a:spcPct val="150000"/>
                        </a:lnSpc>
                        <a:spcAft>
                          <a:spcPts val="0"/>
                        </a:spcAft>
                      </a:pPr>
                      <a:r>
                        <a:rPr lang="es-EC" sz="900" dirty="0">
                          <a:effectLst/>
                        </a:rPr>
                        <a:t>0.95</a:t>
                      </a:r>
                      <a:endParaRPr lang="es-MX"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MX"/>
                    </a:p>
                  </a:txBody>
                  <a:tcPr/>
                </a:tc>
                <a:tc>
                  <a:txBody>
                    <a:bodyPr/>
                    <a:lstStyle/>
                    <a:p>
                      <a:pPr algn="ctr">
                        <a:lnSpc>
                          <a:spcPct val="150000"/>
                        </a:lnSpc>
                        <a:spcAft>
                          <a:spcPts val="0"/>
                        </a:spcAft>
                      </a:pPr>
                      <a:r>
                        <a:rPr lang="es-EC" sz="900" dirty="0">
                          <a:effectLst/>
                        </a:rPr>
                        <a:t>2.69</a:t>
                      </a:r>
                      <a:endParaRPr lang="es-MX"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pic>
        <p:nvPicPr>
          <p:cNvPr id="10" name="Imagen 9"/>
          <p:cNvPicPr/>
          <p:nvPr/>
        </p:nvPicPr>
        <p:blipFill rotWithShape="1">
          <a:blip r:embed="rId4"/>
          <a:srcRect t="4233"/>
          <a:stretch/>
        </p:blipFill>
        <p:spPr bwMode="auto">
          <a:xfrm>
            <a:off x="4599531" y="4416742"/>
            <a:ext cx="3838575" cy="1224915"/>
          </a:xfrm>
          <a:prstGeom prst="rect">
            <a:avLst/>
          </a:prstGeom>
          <a:ln>
            <a:noFill/>
          </a:ln>
          <a:extLst>
            <a:ext uri="{53640926-AAD7-44D8-BBD7-CCE9431645EC}">
              <a14:shadowObscured xmlns:a14="http://schemas.microsoft.com/office/drawing/2010/main"/>
            </a:ext>
          </a:extLst>
        </p:spPr>
      </p:pic>
      <p:sp>
        <p:nvSpPr>
          <p:cNvPr id="11" name="Rectángulo 10"/>
          <p:cNvSpPr/>
          <p:nvPr/>
        </p:nvSpPr>
        <p:spPr>
          <a:xfrm>
            <a:off x="5752422" y="5591253"/>
            <a:ext cx="1532791" cy="261610"/>
          </a:xfrm>
          <a:prstGeom prst="rect">
            <a:avLst/>
          </a:prstGeom>
        </p:spPr>
        <p:txBody>
          <a:bodyPr wrap="none">
            <a:spAutoFit/>
          </a:bodyPr>
          <a:lstStyle/>
          <a:p>
            <a:pPr algn="ctr">
              <a:spcAft>
                <a:spcPts val="1800"/>
              </a:spcAft>
            </a:pPr>
            <a:r>
              <a:rPr lang="es-EC" sz="1100" dirty="0">
                <a:latin typeface="Times New Roman" panose="02020603050405020304" pitchFamily="18" charset="0"/>
                <a:ea typeface="Calibri" panose="020F0502020204030204" pitchFamily="34" charset="0"/>
                <a:cs typeface="Times New Roman" panose="02020603050405020304" pitchFamily="18" charset="0"/>
              </a:rPr>
              <a:t>Fuente: (</a:t>
            </a:r>
            <a:r>
              <a:rPr lang="es-EC" sz="1100" dirty="0" err="1">
                <a:latin typeface="Times New Roman" panose="02020603050405020304" pitchFamily="18" charset="0"/>
                <a:ea typeface="Calibri" panose="020F0502020204030204" pitchFamily="34" charset="0"/>
                <a:cs typeface="Times New Roman" panose="02020603050405020304" pitchFamily="18" charset="0"/>
              </a:rPr>
              <a:t>Rooftec</a:t>
            </a:r>
            <a:r>
              <a:rPr lang="es-EC" sz="1100" dirty="0">
                <a:latin typeface="Times New Roman" panose="02020603050405020304" pitchFamily="18" charset="0"/>
                <a:ea typeface="Calibri" panose="020F0502020204030204" pitchFamily="34" charset="0"/>
                <a:cs typeface="Times New Roman" panose="02020603050405020304" pitchFamily="18" charset="0"/>
              </a:rPr>
              <a:t>, 2016)</a:t>
            </a:r>
            <a:endParaRPr lang="es-MX"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9788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Diseño estructural</a:t>
            </a:r>
          </a:p>
        </p:txBody>
      </p:sp>
      <p:grpSp>
        <p:nvGrpSpPr>
          <p:cNvPr id="2" name="Group 2"/>
          <p:cNvGrpSpPr>
            <a:grpSpLocks/>
          </p:cNvGrpSpPr>
          <p:nvPr/>
        </p:nvGrpSpPr>
        <p:grpSpPr bwMode="auto">
          <a:xfrm>
            <a:off x="1219635" y="1295681"/>
            <a:ext cx="4064000" cy="4772025"/>
            <a:chOff x="110836150" y="108275376"/>
            <a:chExt cx="4064114" cy="4771557"/>
          </a:xfrm>
        </p:grpSpPr>
        <p:grpSp>
          <p:nvGrpSpPr>
            <p:cNvPr id="3" name="Group 3"/>
            <p:cNvGrpSpPr>
              <a:grpSpLocks/>
            </p:cNvGrpSpPr>
            <p:nvPr/>
          </p:nvGrpSpPr>
          <p:grpSpPr bwMode="auto">
            <a:xfrm>
              <a:off x="110836150" y="108552824"/>
              <a:ext cx="4039350" cy="4494109"/>
              <a:chOff x="110515032" y="108360913"/>
              <a:chExt cx="4398154" cy="4792296"/>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15032" y="108360913"/>
                <a:ext cx="4242884" cy="4792296"/>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 Box 5"/>
              <p:cNvSpPr txBox="1">
                <a:spLocks noChangeArrowheads="1"/>
              </p:cNvSpPr>
              <p:nvPr/>
            </p:nvSpPr>
            <p:spPr bwMode="auto">
              <a:xfrm>
                <a:off x="114246548" y="108533901"/>
                <a:ext cx="666638" cy="892885"/>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a:ln>
                    <a:noFill/>
                  </a:ln>
                  <a:solidFill>
                    <a:schemeClr val="tx1"/>
                  </a:solidFill>
                  <a:effectLst/>
                  <a:latin typeface="Arial" panose="020B0604020202020204" pitchFamily="34" charset="0"/>
                </a:endParaRPr>
              </a:p>
            </p:txBody>
          </p:sp>
        </p:grpSp>
        <p:grpSp>
          <p:nvGrpSpPr>
            <p:cNvPr id="4" name="Group 6"/>
            <p:cNvGrpSpPr>
              <a:grpSpLocks/>
            </p:cNvGrpSpPr>
            <p:nvPr/>
          </p:nvGrpSpPr>
          <p:grpSpPr bwMode="auto">
            <a:xfrm>
              <a:off x="113559765" y="108275376"/>
              <a:ext cx="1340499" cy="684979"/>
              <a:chOff x="113559765" y="108275376"/>
              <a:chExt cx="1340499" cy="684979"/>
            </a:xfrm>
          </p:grpSpPr>
          <p:sp>
            <p:nvSpPr>
              <p:cNvPr id="5" name="Oval 7"/>
              <p:cNvSpPr>
                <a:spLocks noChangeArrowheads="1"/>
              </p:cNvSpPr>
              <p:nvPr/>
            </p:nvSpPr>
            <p:spPr bwMode="auto">
              <a:xfrm>
                <a:off x="113927466" y="108441066"/>
                <a:ext cx="496711" cy="519289"/>
              </a:xfrm>
              <a:prstGeom prst="ellipse">
                <a:avLst/>
              </a:prstGeom>
              <a:noFill/>
              <a:ln w="6350" algn="ctr">
                <a:solidFill>
                  <a:srgbClr val="000000"/>
                </a:solidFill>
                <a:round/>
                <a:headEnd/>
                <a:tailEnd/>
              </a:ln>
              <a:effectLst/>
              <a:extLst>
                <a:ext uri="{909E8E84-426E-40DD-AFC4-6F175D3DCCD1}">
                  <a14:hiddenFill xmlns:a14="http://schemas.microsoft.com/office/drawing/2010/main">
                    <a:solidFill>
                      <a:srgbClr val="04617B"/>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s-MX"/>
              </a:p>
            </p:txBody>
          </p:sp>
          <p:sp>
            <p:nvSpPr>
              <p:cNvPr id="7" name="Text Box 8"/>
              <p:cNvSpPr txBox="1">
                <a:spLocks noChangeArrowheads="1"/>
              </p:cNvSpPr>
              <p:nvPr/>
            </p:nvSpPr>
            <p:spPr bwMode="auto">
              <a:xfrm>
                <a:off x="113559765" y="108275376"/>
                <a:ext cx="1340499" cy="94306"/>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000"/>
                  </a:spcAft>
                  <a:buClrTx/>
                  <a:buSzTx/>
                  <a:buFontTx/>
                  <a:buNone/>
                  <a:tabLst/>
                </a:pPr>
                <a:r>
                  <a:rPr kumimoji="0" lang="es-EC" altLang="es-MX" sz="800" b="1" i="0" u="none" strike="noStrike" cap="none" normalizeH="0" baseline="0">
                    <a:ln>
                      <a:noFill/>
                    </a:ln>
                    <a:solidFill>
                      <a:srgbClr val="000000"/>
                    </a:solidFill>
                    <a:effectLst/>
                    <a:latin typeface="Times New Roman" panose="02020603050405020304" pitchFamily="18" charset="0"/>
                  </a:rPr>
                  <a:t>Detalle A   </a:t>
                </a:r>
                <a:r>
                  <a:rPr kumimoji="0" lang="es-EC" altLang="es-MX" sz="800" b="0" i="0" u="none" strike="noStrike" cap="none" normalizeH="0" baseline="0">
                    <a:ln>
                      <a:noFill/>
                    </a:ln>
                    <a:solidFill>
                      <a:srgbClr val="000000"/>
                    </a:solidFill>
                    <a:effectLst/>
                    <a:latin typeface="Times New Roman" panose="02020603050405020304" pitchFamily="18" charset="0"/>
                  </a:rPr>
                  <a:t>Figura siguiente</a:t>
                </a:r>
                <a:endParaRPr kumimoji="0" lang="es-MX" altLang="es-MX" sz="1800" b="0" i="0" u="none" strike="noStrike" cap="none" normalizeH="0" baseline="0">
                  <a:ln>
                    <a:noFill/>
                  </a:ln>
                  <a:solidFill>
                    <a:schemeClr val="tx1"/>
                  </a:solidFill>
                  <a:effectLst/>
                  <a:latin typeface="Arial" panose="020B0604020202020204" pitchFamily="34" charset="0"/>
                </a:endParaRPr>
              </a:p>
            </p:txBody>
          </p:sp>
        </p:grpSp>
      </p:grpSp>
      <p:pic>
        <p:nvPicPr>
          <p:cNvPr id="410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6306"/>
          <a:stretch>
            <a:fillRect/>
          </a:stretch>
        </p:blipFill>
        <p:spPr bwMode="auto">
          <a:xfrm>
            <a:off x="76634" y="630678"/>
            <a:ext cx="1553557" cy="1589119"/>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06" name="Picture 10" descr="Resultado de imagen para colocación de lana de vidrio en pare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315" y="1680716"/>
            <a:ext cx="2144713"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192406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80525" y="745959"/>
            <a:ext cx="8312150" cy="5164222"/>
          </a:xfrm>
        </p:spPr>
        <p:txBody>
          <a:bodyPr/>
          <a:lstStyle/>
          <a:p>
            <a:pPr marL="0" indent="0">
              <a:buNone/>
            </a:pPr>
            <a:r>
              <a:rPr lang="es-EC" b="1" i="1" dirty="0">
                <a:solidFill>
                  <a:schemeClr val="accent6"/>
                </a:solidFill>
                <a:latin typeface="+mj-lt"/>
              </a:rPr>
              <a:t>Diseño de Placa Anclaje  y Anclajes</a:t>
            </a:r>
          </a:p>
        </p:txBody>
      </p:sp>
      <p:sp>
        <p:nvSpPr>
          <p:cNvPr id="6" name="Título 1"/>
          <p:cNvSpPr>
            <a:spLocks noGrp="1"/>
          </p:cNvSpPr>
          <p:nvPr>
            <p:ph type="title"/>
          </p:nvPr>
        </p:nvSpPr>
        <p:spPr/>
        <p:txBody>
          <a:bodyPr/>
          <a:lstStyle/>
          <a:p>
            <a:pPr algn="r"/>
            <a:r>
              <a:rPr lang="es-EC" sz="2400" i="1" dirty="0">
                <a:latin typeface="+mj-lt"/>
              </a:rPr>
              <a:t>Diseño estructural</a:t>
            </a:r>
          </a:p>
        </p:txBody>
      </p:sp>
      <p:grpSp>
        <p:nvGrpSpPr>
          <p:cNvPr id="5" name="Grupo 4"/>
          <p:cNvGrpSpPr/>
          <p:nvPr/>
        </p:nvGrpSpPr>
        <p:grpSpPr>
          <a:xfrm>
            <a:off x="660575" y="1221611"/>
            <a:ext cx="4315031" cy="2423274"/>
            <a:chOff x="0" y="0"/>
            <a:chExt cx="3457187" cy="1877802"/>
          </a:xfrm>
        </p:grpSpPr>
        <p:grpSp>
          <p:nvGrpSpPr>
            <p:cNvPr id="7" name="Grupo 6"/>
            <p:cNvGrpSpPr/>
            <p:nvPr/>
          </p:nvGrpSpPr>
          <p:grpSpPr>
            <a:xfrm>
              <a:off x="0" y="0"/>
              <a:ext cx="1586876" cy="1849755"/>
              <a:chOff x="0" y="0"/>
              <a:chExt cx="1587549" cy="1849918"/>
            </a:xfrm>
          </p:grpSpPr>
          <p:grpSp>
            <p:nvGrpSpPr>
              <p:cNvPr id="28" name="Grupo 27">
                <a:extLst/>
              </p:cNvPr>
              <p:cNvGrpSpPr/>
              <p:nvPr/>
            </p:nvGrpSpPr>
            <p:grpSpPr>
              <a:xfrm>
                <a:off x="0" y="446568"/>
                <a:ext cx="1587387" cy="1403350"/>
                <a:chOff x="0" y="0"/>
                <a:chExt cx="2208951" cy="1731817"/>
              </a:xfrm>
            </p:grpSpPr>
            <p:grpSp>
              <p:nvGrpSpPr>
                <p:cNvPr id="32" name="Grupo 31">
                  <a:extLst/>
                </p:cNvPr>
                <p:cNvGrpSpPr/>
                <p:nvPr/>
              </p:nvGrpSpPr>
              <p:grpSpPr>
                <a:xfrm>
                  <a:off x="0" y="0"/>
                  <a:ext cx="2208951" cy="1731817"/>
                  <a:chOff x="0" y="0"/>
                  <a:chExt cx="2208951" cy="1731817"/>
                </a:xfrm>
              </p:grpSpPr>
              <p:grpSp>
                <p:nvGrpSpPr>
                  <p:cNvPr id="34" name="Grupo 33">
                    <a:extLst/>
                  </p:cNvPr>
                  <p:cNvGrpSpPr/>
                  <p:nvPr/>
                </p:nvGrpSpPr>
                <p:grpSpPr>
                  <a:xfrm>
                    <a:off x="0" y="0"/>
                    <a:ext cx="2208951" cy="1731817"/>
                    <a:chOff x="0" y="0"/>
                    <a:chExt cx="2215831" cy="1424853"/>
                  </a:xfrm>
                </p:grpSpPr>
                <p:grpSp>
                  <p:nvGrpSpPr>
                    <p:cNvPr id="36" name="Grupo 35">
                      <a:extLst/>
                    </p:cNvPr>
                    <p:cNvGrpSpPr/>
                    <p:nvPr/>
                  </p:nvGrpSpPr>
                  <p:grpSpPr>
                    <a:xfrm>
                      <a:off x="0" y="0"/>
                      <a:ext cx="2215831" cy="1424853"/>
                      <a:chOff x="0" y="0"/>
                      <a:chExt cx="2360557" cy="1575956"/>
                    </a:xfrm>
                  </p:grpSpPr>
                  <p:grpSp>
                    <p:nvGrpSpPr>
                      <p:cNvPr id="39" name="Grupo 38">
                        <a:extLst/>
                      </p:cNvPr>
                      <p:cNvGrpSpPr/>
                      <p:nvPr/>
                    </p:nvGrpSpPr>
                    <p:grpSpPr>
                      <a:xfrm>
                        <a:off x="0" y="0"/>
                        <a:ext cx="2182091" cy="1575956"/>
                        <a:chOff x="0" y="0"/>
                        <a:chExt cx="2182091" cy="1575956"/>
                      </a:xfrm>
                    </p:grpSpPr>
                    <p:sp>
                      <p:nvSpPr>
                        <p:cNvPr id="42" name="Rectángulo 41">
                          <a:extLst/>
                        </p:cNvPr>
                        <p:cNvSpPr/>
                        <p:nvPr/>
                      </p:nvSpPr>
                      <p:spPr>
                        <a:xfrm>
                          <a:off x="848591" y="0"/>
                          <a:ext cx="450273" cy="805296"/>
                        </a:xfrm>
                        <a:prstGeom prst="rect">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ES"/>
                        </a:p>
                      </p:txBody>
                    </p:sp>
                    <p:sp>
                      <p:nvSpPr>
                        <p:cNvPr id="43" name="Rectángulo 42">
                          <a:extLst/>
                        </p:cNvPr>
                        <p:cNvSpPr/>
                        <p:nvPr/>
                      </p:nvSpPr>
                      <p:spPr>
                        <a:xfrm>
                          <a:off x="450273" y="813956"/>
                          <a:ext cx="1255568" cy="69273"/>
                        </a:xfrm>
                        <a:prstGeom prst="rect">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ES"/>
                        </a:p>
                      </p:txBody>
                    </p:sp>
                    <p:sp>
                      <p:nvSpPr>
                        <p:cNvPr id="44" name="Rectángulo 43">
                          <a:extLst/>
                        </p:cNvPr>
                        <p:cNvSpPr/>
                        <p:nvPr/>
                      </p:nvSpPr>
                      <p:spPr>
                        <a:xfrm>
                          <a:off x="0" y="883229"/>
                          <a:ext cx="2182091" cy="692727"/>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ES"/>
                        </a:p>
                      </p:txBody>
                    </p:sp>
                  </p:grpSp>
                  <p:sp>
                    <p:nvSpPr>
                      <p:cNvPr id="40" name="CuadroTexto 22">
                        <a:extLst/>
                      </p:cNvPr>
                      <p:cNvSpPr txBox="1"/>
                      <p:nvPr/>
                    </p:nvSpPr>
                    <p:spPr>
                      <a:xfrm>
                        <a:off x="1443951" y="518397"/>
                        <a:ext cx="284289" cy="2425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p>
                        <a:pPr>
                          <a:spcAft>
                            <a:spcPts val="0"/>
                          </a:spcAft>
                        </a:pPr>
                        <a:r>
                          <a:rPr lang="es-EC" sz="1050">
                            <a:solidFill>
                              <a:srgbClr val="000000"/>
                            </a:solidFill>
                            <a:effectLst/>
                            <a:ea typeface="Times New Roman" panose="02020603050405020304" pitchFamily="18" charset="0"/>
                            <a:cs typeface="Times New Roman" panose="02020603050405020304" pitchFamily="18" charset="0"/>
                          </a:rPr>
                          <a:t>x a</a:t>
                        </a:r>
                        <a:endParaRPr lang="es-ES" sz="1200">
                          <a:effectLst/>
                          <a:latin typeface="Times New Roman" panose="02020603050405020304" pitchFamily="18" charset="0"/>
                          <a:ea typeface="Times New Roman" panose="02020603050405020304" pitchFamily="18" charset="0"/>
                        </a:endParaRPr>
                      </a:p>
                    </p:txBody>
                  </p:sp>
                  <p:sp>
                    <p:nvSpPr>
                      <p:cNvPr id="41" name="CuadroTexto 23">
                        <a:extLst/>
                      </p:cNvPr>
                      <p:cNvSpPr txBox="1"/>
                      <p:nvPr/>
                    </p:nvSpPr>
                    <p:spPr>
                      <a:xfrm>
                        <a:off x="1896409" y="556901"/>
                        <a:ext cx="464148" cy="3058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p>
                        <a:pPr>
                          <a:spcAft>
                            <a:spcPts val="0"/>
                          </a:spcAft>
                        </a:pPr>
                        <a:r>
                          <a:rPr lang="es-EC" sz="1050">
                            <a:solidFill>
                              <a:srgbClr val="000000"/>
                            </a:solidFill>
                            <a:effectLst/>
                            <a:ea typeface="Times New Roman" panose="02020603050405020304" pitchFamily="18" charset="0"/>
                            <a:cs typeface="Times New Roman" panose="02020603050405020304" pitchFamily="18" charset="0"/>
                          </a:rPr>
                          <a:t>xh</a:t>
                        </a:r>
                        <a:endParaRPr lang="es-ES" sz="1200">
                          <a:effectLst/>
                          <a:latin typeface="Times New Roman" panose="02020603050405020304" pitchFamily="18" charset="0"/>
                          <a:ea typeface="Times New Roman" panose="02020603050405020304" pitchFamily="18" charset="0"/>
                        </a:endParaRPr>
                      </a:p>
                    </p:txBody>
                  </p:sp>
                </p:grpSp>
                <p:cxnSp>
                  <p:nvCxnSpPr>
                    <p:cNvPr id="37" name="Conector recto de flecha 36">
                      <a:extLst/>
                    </p:cNvPr>
                    <p:cNvCxnSpPr/>
                    <p:nvPr/>
                  </p:nvCxnSpPr>
                  <p:spPr>
                    <a:xfrm>
                      <a:off x="1248353" y="688110"/>
                      <a:ext cx="36007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p:cNvPr>
                    <p:cNvCxnSpPr/>
                    <p:nvPr/>
                  </p:nvCxnSpPr>
                  <p:spPr>
                    <a:xfrm>
                      <a:off x="1622282" y="748870"/>
                      <a:ext cx="469611" cy="27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35" name="Conector recto de flecha 34">
                    <a:extLst/>
                  </p:cNvPr>
                  <p:cNvCxnSpPr/>
                  <p:nvPr/>
                </p:nvCxnSpPr>
                <p:spPr>
                  <a:xfrm>
                    <a:off x="424295" y="1047750"/>
                    <a:ext cx="118629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3" name="CuadroTexto 52">
                  <a:extLst/>
                </p:cNvPr>
                <p:cNvSpPr txBox="1"/>
                <p:nvPr/>
              </p:nvSpPr>
              <p:spPr>
                <a:xfrm>
                  <a:off x="978477" y="1047750"/>
                  <a:ext cx="216931" cy="17338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p>
                  <a:pPr>
                    <a:spcAft>
                      <a:spcPts val="0"/>
                    </a:spcAft>
                  </a:pPr>
                  <a:r>
                    <a:rPr lang="es-EC" sz="1050">
                      <a:solidFill>
                        <a:srgbClr val="000000"/>
                      </a:solidFill>
                      <a:effectLst/>
                      <a:ea typeface="Times New Roman" panose="02020603050405020304" pitchFamily="18" charset="0"/>
                      <a:cs typeface="Times New Roman" panose="02020603050405020304" pitchFamily="18" charset="0"/>
                    </a:rPr>
                    <a:t>A</a:t>
                  </a:r>
                  <a:endParaRPr lang="es-ES" sz="1200">
                    <a:effectLst/>
                    <a:latin typeface="Times New Roman" panose="02020603050405020304" pitchFamily="18" charset="0"/>
                    <a:ea typeface="Times New Roman" panose="02020603050405020304" pitchFamily="18" charset="0"/>
                  </a:endParaRPr>
                </a:p>
              </p:txBody>
            </p:sp>
          </p:grpSp>
          <p:sp>
            <p:nvSpPr>
              <p:cNvPr id="29" name="CuadroTexto 52">
                <a:extLst/>
              </p:cNvPr>
              <p:cNvSpPr txBox="1"/>
              <p:nvPr/>
            </p:nvSpPr>
            <p:spPr>
              <a:xfrm>
                <a:off x="692786" y="1622026"/>
                <a:ext cx="894763" cy="21250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oAutofit/>
              </a:bodyPr>
              <a:lstStyle/>
              <a:p>
                <a:pPr>
                  <a:spcAft>
                    <a:spcPts val="0"/>
                  </a:spcAft>
                </a:pPr>
                <a:r>
                  <a:rPr lang="es-EC" sz="1000" i="1">
                    <a:solidFill>
                      <a:srgbClr val="000000"/>
                    </a:solidFill>
                    <a:effectLst/>
                    <a:latin typeface="Calibri Light" panose="020F0302020204030204" pitchFamily="34" charset="0"/>
                    <a:ea typeface="Times New Roman" panose="02020603050405020304" pitchFamily="18" charset="0"/>
                  </a:rPr>
                  <a:t>Cimentación</a:t>
                </a:r>
                <a:endParaRPr lang="es-ES" sz="1200">
                  <a:effectLst/>
                  <a:latin typeface="Times New Roman" panose="02020603050405020304" pitchFamily="18" charset="0"/>
                  <a:ea typeface="Times New Roman" panose="02020603050405020304" pitchFamily="18" charset="0"/>
                </a:endParaRPr>
              </a:p>
            </p:txBody>
          </p:sp>
          <p:sp>
            <p:nvSpPr>
              <p:cNvPr id="30" name="CuadroTexto 52">
                <a:extLst/>
              </p:cNvPr>
              <p:cNvSpPr txBox="1"/>
              <p:nvPr/>
            </p:nvSpPr>
            <p:spPr>
              <a:xfrm>
                <a:off x="127591" y="967563"/>
                <a:ext cx="446568" cy="1811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oAutofit/>
              </a:bodyPr>
              <a:lstStyle/>
              <a:p>
                <a:pPr>
                  <a:spcAft>
                    <a:spcPts val="0"/>
                  </a:spcAft>
                </a:pPr>
                <a:r>
                  <a:rPr lang="es-EC" sz="1000" i="1">
                    <a:solidFill>
                      <a:srgbClr val="C00000"/>
                    </a:solidFill>
                    <a:effectLst/>
                    <a:latin typeface="Calibri Light" panose="020F0302020204030204" pitchFamily="34" charset="0"/>
                    <a:ea typeface="Times New Roman" panose="02020603050405020304" pitchFamily="18" charset="0"/>
                  </a:rPr>
                  <a:t>placa</a:t>
                </a:r>
                <a:endParaRPr lang="es-ES" sz="1200">
                  <a:effectLst/>
                  <a:latin typeface="Times New Roman" panose="02020603050405020304" pitchFamily="18" charset="0"/>
                  <a:ea typeface="Times New Roman" panose="02020603050405020304" pitchFamily="18" charset="0"/>
                </a:endParaRPr>
              </a:p>
            </p:txBody>
          </p:sp>
          <p:sp>
            <p:nvSpPr>
              <p:cNvPr id="31" name="CuadroTexto 52">
                <a:extLst/>
              </p:cNvPr>
              <p:cNvSpPr txBox="1"/>
              <p:nvPr/>
            </p:nvSpPr>
            <p:spPr>
              <a:xfrm>
                <a:off x="63796" y="0"/>
                <a:ext cx="1372645" cy="58479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oAutofit/>
              </a:bodyPr>
              <a:lstStyle/>
              <a:p>
                <a:pPr algn="ctr">
                  <a:spcAft>
                    <a:spcPts val="0"/>
                  </a:spcAft>
                </a:pPr>
                <a:r>
                  <a:rPr lang="es-EC" sz="1100" i="1" dirty="0">
                    <a:solidFill>
                      <a:srgbClr val="44546A"/>
                    </a:solidFill>
                    <a:effectLst/>
                    <a:latin typeface="Calibri Light" panose="020F0302020204030204" pitchFamily="34" charset="0"/>
                    <a:ea typeface="Times New Roman" panose="02020603050405020304" pitchFamily="18" charset="0"/>
                  </a:rPr>
                  <a:t>Columna, sentido de la base</a:t>
                </a:r>
                <a:endParaRPr lang="es-ES" sz="1200" dirty="0">
                  <a:effectLst/>
                  <a:latin typeface="Times New Roman" panose="02020603050405020304" pitchFamily="18" charset="0"/>
                  <a:ea typeface="Times New Roman" panose="02020603050405020304" pitchFamily="18" charset="0"/>
                </a:endParaRPr>
              </a:p>
            </p:txBody>
          </p:sp>
        </p:grpSp>
        <p:grpSp>
          <p:nvGrpSpPr>
            <p:cNvPr id="8" name="Grupo 7"/>
            <p:cNvGrpSpPr/>
            <p:nvPr/>
          </p:nvGrpSpPr>
          <p:grpSpPr>
            <a:xfrm>
              <a:off x="1828800" y="0"/>
              <a:ext cx="1628387" cy="1877802"/>
              <a:chOff x="0" y="0"/>
              <a:chExt cx="1628387" cy="1877802"/>
            </a:xfrm>
          </p:grpSpPr>
          <p:grpSp>
            <p:nvGrpSpPr>
              <p:cNvPr id="9" name="Grupo 8"/>
              <p:cNvGrpSpPr/>
              <p:nvPr/>
            </p:nvGrpSpPr>
            <p:grpSpPr>
              <a:xfrm>
                <a:off x="0" y="0"/>
                <a:ext cx="1628387" cy="1877802"/>
                <a:chOff x="0" y="0"/>
                <a:chExt cx="1628387" cy="1877802"/>
              </a:xfrm>
            </p:grpSpPr>
            <p:sp>
              <p:nvSpPr>
                <p:cNvPr id="11" name="CuadroTexto 52">
                  <a:extLst/>
                </p:cNvPr>
                <p:cNvSpPr txBox="1"/>
                <p:nvPr/>
              </p:nvSpPr>
              <p:spPr>
                <a:xfrm>
                  <a:off x="1181819" y="1035169"/>
                  <a:ext cx="446568" cy="18109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oAutofit/>
                </a:bodyPr>
                <a:lstStyle/>
                <a:p>
                  <a:pPr>
                    <a:spcAft>
                      <a:spcPts val="0"/>
                    </a:spcAft>
                  </a:pPr>
                  <a:r>
                    <a:rPr lang="es-EC" sz="1000" i="1">
                      <a:solidFill>
                        <a:srgbClr val="C00000"/>
                      </a:solidFill>
                      <a:effectLst/>
                      <a:latin typeface="Calibri Light" panose="020F0302020204030204" pitchFamily="34" charset="0"/>
                      <a:ea typeface="Times New Roman" panose="02020603050405020304" pitchFamily="18" charset="0"/>
                    </a:rPr>
                    <a:t>placa</a:t>
                  </a:r>
                  <a:endParaRPr lang="es-ES" sz="1200">
                    <a:effectLst/>
                    <a:latin typeface="Times New Roman" panose="02020603050405020304" pitchFamily="18" charset="0"/>
                    <a:ea typeface="Times New Roman" panose="02020603050405020304" pitchFamily="18" charset="0"/>
                  </a:endParaRPr>
                </a:p>
              </p:txBody>
            </p:sp>
            <p:grpSp>
              <p:nvGrpSpPr>
                <p:cNvPr id="12" name="Grupo 11"/>
                <p:cNvGrpSpPr/>
                <p:nvPr/>
              </p:nvGrpSpPr>
              <p:grpSpPr>
                <a:xfrm>
                  <a:off x="0" y="0"/>
                  <a:ext cx="1500505" cy="1877802"/>
                  <a:chOff x="0" y="0"/>
                  <a:chExt cx="1500505" cy="1877802"/>
                </a:xfrm>
              </p:grpSpPr>
              <p:grpSp>
                <p:nvGrpSpPr>
                  <p:cNvPr id="13" name="Grupo 12">
                    <a:extLst/>
                  </p:cNvPr>
                  <p:cNvGrpSpPr/>
                  <p:nvPr/>
                </p:nvGrpSpPr>
                <p:grpSpPr>
                  <a:xfrm>
                    <a:off x="0" y="474452"/>
                    <a:ext cx="1500505" cy="1403350"/>
                    <a:chOff x="-46798" y="0"/>
                    <a:chExt cx="2088746" cy="1731817"/>
                  </a:xfrm>
                </p:grpSpPr>
                <p:grpSp>
                  <p:nvGrpSpPr>
                    <p:cNvPr id="15" name="Grupo 14">
                      <a:extLst/>
                    </p:cNvPr>
                    <p:cNvGrpSpPr/>
                    <p:nvPr/>
                  </p:nvGrpSpPr>
                  <p:grpSpPr>
                    <a:xfrm>
                      <a:off x="-46798" y="0"/>
                      <a:ext cx="2088746" cy="1731817"/>
                      <a:chOff x="-46798" y="0"/>
                      <a:chExt cx="2088746" cy="1731817"/>
                    </a:xfrm>
                  </p:grpSpPr>
                  <p:grpSp>
                    <p:nvGrpSpPr>
                      <p:cNvPr id="17" name="Grupo 16">
                        <a:extLst/>
                      </p:cNvPr>
                      <p:cNvGrpSpPr/>
                      <p:nvPr/>
                    </p:nvGrpSpPr>
                    <p:grpSpPr>
                      <a:xfrm>
                        <a:off x="-46798" y="0"/>
                        <a:ext cx="2088746" cy="1731817"/>
                        <a:chOff x="-46944" y="0"/>
                        <a:chExt cx="2095251" cy="1424853"/>
                      </a:xfrm>
                    </p:grpSpPr>
                    <p:grpSp>
                      <p:nvGrpSpPr>
                        <p:cNvPr id="19" name="Grupo 18">
                          <a:extLst/>
                        </p:cNvPr>
                        <p:cNvGrpSpPr/>
                        <p:nvPr/>
                      </p:nvGrpSpPr>
                      <p:grpSpPr>
                        <a:xfrm>
                          <a:off x="0" y="0"/>
                          <a:ext cx="2048307" cy="1424853"/>
                          <a:chOff x="0" y="0"/>
                          <a:chExt cx="2182091" cy="1575956"/>
                        </a:xfrm>
                      </p:grpSpPr>
                      <p:grpSp>
                        <p:nvGrpSpPr>
                          <p:cNvPr id="22" name="Grupo 21">
                            <a:extLst/>
                          </p:cNvPr>
                          <p:cNvGrpSpPr/>
                          <p:nvPr/>
                        </p:nvGrpSpPr>
                        <p:grpSpPr>
                          <a:xfrm>
                            <a:off x="0" y="0"/>
                            <a:ext cx="2182091" cy="1575956"/>
                            <a:chOff x="0" y="0"/>
                            <a:chExt cx="2182091" cy="1575956"/>
                          </a:xfrm>
                        </p:grpSpPr>
                        <p:sp>
                          <p:nvSpPr>
                            <p:cNvPr id="25" name="Rectángulo 24">
                              <a:extLst/>
                            </p:cNvPr>
                            <p:cNvSpPr/>
                            <p:nvPr/>
                          </p:nvSpPr>
                          <p:spPr>
                            <a:xfrm>
                              <a:off x="848591" y="0"/>
                              <a:ext cx="450273" cy="805296"/>
                            </a:xfrm>
                            <a:prstGeom prst="rect">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ES"/>
                            </a:p>
                          </p:txBody>
                        </p:sp>
                        <p:sp>
                          <p:nvSpPr>
                            <p:cNvPr id="26" name="Rectángulo 25">
                              <a:extLst/>
                            </p:cNvPr>
                            <p:cNvSpPr/>
                            <p:nvPr/>
                          </p:nvSpPr>
                          <p:spPr>
                            <a:xfrm>
                              <a:off x="450273" y="813956"/>
                              <a:ext cx="1255568" cy="69273"/>
                            </a:xfrm>
                            <a:prstGeom prst="rect">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ES"/>
                            </a:p>
                          </p:txBody>
                        </p:sp>
                        <p:sp>
                          <p:nvSpPr>
                            <p:cNvPr id="27" name="Rectángulo 26">
                              <a:extLst/>
                            </p:cNvPr>
                            <p:cNvSpPr/>
                            <p:nvPr/>
                          </p:nvSpPr>
                          <p:spPr>
                            <a:xfrm>
                              <a:off x="0" y="883229"/>
                              <a:ext cx="2182091" cy="692727"/>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ES"/>
                            </a:p>
                          </p:txBody>
                        </p:sp>
                      </p:grpSp>
                      <p:sp>
                        <p:nvSpPr>
                          <p:cNvPr id="23" name="CuadroTexto 22">
                            <a:extLst/>
                          </p:cNvPr>
                          <p:cNvSpPr txBox="1"/>
                          <p:nvPr/>
                        </p:nvSpPr>
                        <p:spPr>
                          <a:xfrm>
                            <a:off x="567046" y="486998"/>
                            <a:ext cx="592157" cy="2291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p>
                            <a:pPr>
                              <a:spcAft>
                                <a:spcPts val="0"/>
                              </a:spcAft>
                            </a:pPr>
                            <a:r>
                              <a:rPr lang="es-EC" sz="1050">
                                <a:solidFill>
                                  <a:srgbClr val="000000"/>
                                </a:solidFill>
                                <a:effectLst/>
                                <a:ea typeface="Times New Roman" panose="02020603050405020304" pitchFamily="18" charset="0"/>
                                <a:cs typeface="Times New Roman" panose="02020603050405020304" pitchFamily="18" charset="0"/>
                              </a:rPr>
                              <a:t>xb</a:t>
                            </a:r>
                            <a:endParaRPr lang="es-ES" sz="1200">
                              <a:effectLst/>
                              <a:latin typeface="Times New Roman" panose="02020603050405020304" pitchFamily="18" charset="0"/>
                              <a:ea typeface="Times New Roman" panose="02020603050405020304" pitchFamily="18" charset="0"/>
                            </a:endParaRPr>
                          </a:p>
                        </p:txBody>
                      </p:sp>
                      <p:sp>
                        <p:nvSpPr>
                          <p:cNvPr id="24" name="CuadroTexto 23">
                            <a:extLst/>
                          </p:cNvPr>
                          <p:cNvSpPr txBox="1"/>
                          <p:nvPr/>
                        </p:nvSpPr>
                        <p:spPr>
                          <a:xfrm>
                            <a:off x="129333" y="552486"/>
                            <a:ext cx="402268" cy="2927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p>
                            <a:pPr>
                              <a:spcAft>
                                <a:spcPts val="0"/>
                              </a:spcAft>
                            </a:pPr>
                            <a:r>
                              <a:rPr lang="es-EC" sz="1050">
                                <a:solidFill>
                                  <a:srgbClr val="000000"/>
                                </a:solidFill>
                                <a:effectLst/>
                                <a:ea typeface="Times New Roman" panose="02020603050405020304" pitchFamily="18" charset="0"/>
                                <a:cs typeface="Times New Roman" panose="02020603050405020304" pitchFamily="18" charset="0"/>
                              </a:rPr>
                              <a:t>xh</a:t>
                            </a:r>
                            <a:endParaRPr lang="es-ES" sz="1200">
                              <a:effectLst/>
                              <a:latin typeface="Times New Roman" panose="02020603050405020304" pitchFamily="18" charset="0"/>
                              <a:ea typeface="Times New Roman" panose="02020603050405020304" pitchFamily="18" charset="0"/>
                            </a:endParaRPr>
                          </a:p>
                        </p:txBody>
                      </p:sp>
                    </p:grpSp>
                    <p:cxnSp>
                      <p:nvCxnSpPr>
                        <p:cNvPr id="20" name="Conector recto de flecha 19">
                          <a:extLst/>
                        </p:cNvPr>
                        <p:cNvCxnSpPr/>
                        <p:nvPr/>
                      </p:nvCxnSpPr>
                      <p:spPr>
                        <a:xfrm>
                          <a:off x="422667" y="688110"/>
                          <a:ext cx="36007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p:cNvPr>
                        <p:cNvCxnSpPr/>
                        <p:nvPr/>
                      </p:nvCxnSpPr>
                      <p:spPr>
                        <a:xfrm>
                          <a:off x="-46944" y="761496"/>
                          <a:ext cx="469611" cy="27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8" name="Conector recto de flecha 17">
                        <a:extLst/>
                      </p:cNvPr>
                      <p:cNvCxnSpPr/>
                      <p:nvPr/>
                    </p:nvCxnSpPr>
                    <p:spPr>
                      <a:xfrm>
                        <a:off x="424295" y="1047750"/>
                        <a:ext cx="118629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6" name="CuadroTexto 52">
                      <a:extLst/>
                    </p:cNvPr>
                    <p:cNvSpPr txBox="1"/>
                    <p:nvPr/>
                  </p:nvSpPr>
                  <p:spPr>
                    <a:xfrm>
                      <a:off x="978477" y="1047750"/>
                      <a:ext cx="216931" cy="17338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lstStyle/>
                    <a:p>
                      <a:pPr>
                        <a:spcAft>
                          <a:spcPts val="0"/>
                        </a:spcAft>
                      </a:pPr>
                      <a:r>
                        <a:rPr lang="es-EC" sz="1050">
                          <a:solidFill>
                            <a:srgbClr val="000000"/>
                          </a:solidFill>
                          <a:effectLst/>
                          <a:ea typeface="Times New Roman" panose="02020603050405020304" pitchFamily="18" charset="0"/>
                          <a:cs typeface="Times New Roman" panose="02020603050405020304" pitchFamily="18" charset="0"/>
                        </a:rPr>
                        <a:t>B</a:t>
                      </a:r>
                      <a:endParaRPr lang="es-ES" sz="1200">
                        <a:effectLst/>
                        <a:latin typeface="Times New Roman" panose="02020603050405020304" pitchFamily="18" charset="0"/>
                        <a:ea typeface="Times New Roman" panose="02020603050405020304" pitchFamily="18" charset="0"/>
                      </a:endParaRPr>
                    </a:p>
                  </p:txBody>
                </p:sp>
              </p:grpSp>
              <p:sp>
                <p:nvSpPr>
                  <p:cNvPr id="14" name="CuadroTexto 52">
                    <a:extLst/>
                  </p:cNvPr>
                  <p:cNvSpPr txBox="1"/>
                  <p:nvPr/>
                </p:nvSpPr>
                <p:spPr>
                  <a:xfrm>
                    <a:off x="69011" y="0"/>
                    <a:ext cx="1372645" cy="58473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oAutofit/>
                  </a:bodyPr>
                  <a:lstStyle/>
                  <a:p>
                    <a:pPr algn="ctr">
                      <a:spcAft>
                        <a:spcPts val="0"/>
                      </a:spcAft>
                    </a:pPr>
                    <a:r>
                      <a:rPr lang="es-EC" sz="1100" i="1">
                        <a:solidFill>
                          <a:srgbClr val="44546A"/>
                        </a:solidFill>
                        <a:effectLst/>
                        <a:latin typeface="Calibri Light" panose="020F0302020204030204" pitchFamily="34" charset="0"/>
                        <a:ea typeface="Times New Roman" panose="02020603050405020304" pitchFamily="18" charset="0"/>
                      </a:rPr>
                      <a:t>Columna, sentido de la altura</a:t>
                    </a:r>
                    <a:endParaRPr lang="es-ES" sz="1200">
                      <a:effectLst/>
                      <a:latin typeface="Times New Roman" panose="02020603050405020304" pitchFamily="18" charset="0"/>
                      <a:ea typeface="Times New Roman" panose="02020603050405020304" pitchFamily="18" charset="0"/>
                    </a:endParaRPr>
                  </a:p>
                </p:txBody>
              </p:sp>
            </p:grpSp>
          </p:grpSp>
          <p:sp>
            <p:nvSpPr>
              <p:cNvPr id="10" name="CuadroTexto 52">
                <a:extLst/>
              </p:cNvPr>
              <p:cNvSpPr txBox="1"/>
              <p:nvPr/>
            </p:nvSpPr>
            <p:spPr>
              <a:xfrm>
                <a:off x="120571" y="1621687"/>
                <a:ext cx="874173" cy="2468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ctr">
                <a:noAutofit/>
              </a:bodyPr>
              <a:lstStyle/>
              <a:p>
                <a:pPr>
                  <a:spcAft>
                    <a:spcPts val="0"/>
                  </a:spcAft>
                </a:pPr>
                <a:r>
                  <a:rPr lang="es-EC" sz="1000" i="1">
                    <a:solidFill>
                      <a:srgbClr val="000000"/>
                    </a:solidFill>
                    <a:effectLst/>
                    <a:latin typeface="Calibri Light" panose="020F0302020204030204" pitchFamily="34" charset="0"/>
                    <a:ea typeface="Times New Roman" panose="02020603050405020304" pitchFamily="18" charset="0"/>
                  </a:rPr>
                  <a:t>Cimentación</a:t>
                </a:r>
                <a:endParaRPr lang="es-ES" sz="1200">
                  <a:effectLst/>
                  <a:latin typeface="Times New Roman" panose="02020603050405020304" pitchFamily="18" charset="0"/>
                  <a:ea typeface="Times New Roman" panose="02020603050405020304" pitchFamily="18" charset="0"/>
                </a:endParaRPr>
              </a:p>
            </p:txBody>
          </p:sp>
        </p:grpSp>
      </p:grpSp>
      <p:pic>
        <p:nvPicPr>
          <p:cNvPr id="45" name="Imagen 44"/>
          <p:cNvPicPr/>
          <p:nvPr/>
        </p:nvPicPr>
        <p:blipFill>
          <a:blip r:embed="rId3"/>
          <a:stretch>
            <a:fillRect/>
          </a:stretch>
        </p:blipFill>
        <p:spPr>
          <a:xfrm>
            <a:off x="5403773" y="1259255"/>
            <a:ext cx="3390729" cy="3701268"/>
          </a:xfrm>
          <a:prstGeom prst="rect">
            <a:avLst/>
          </a:prstGeom>
        </p:spPr>
      </p:pic>
      <mc:AlternateContent xmlns:mc="http://schemas.openxmlformats.org/markup-compatibility/2006" xmlns:a14="http://schemas.microsoft.com/office/drawing/2010/main">
        <mc:Choice Requires="a14">
          <p:sp>
            <p:nvSpPr>
              <p:cNvPr id="46" name="Rectángulo 45"/>
              <p:cNvSpPr/>
              <p:nvPr/>
            </p:nvSpPr>
            <p:spPr>
              <a:xfrm>
                <a:off x="1149279" y="3769360"/>
                <a:ext cx="295298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𝑒𝑠𝑝𝑒𝑠𝑜𝑟</m:t>
                      </m:r>
                      <m:r>
                        <a:rPr lang="es-ES" i="0">
                          <a:latin typeface="Cambria Math" panose="02040503050406030204" pitchFamily="18" charset="0"/>
                        </a:rPr>
                        <m:t> </m:t>
                      </m:r>
                      <m:r>
                        <a:rPr lang="es-ES" i="1">
                          <a:latin typeface="Cambria Math" panose="02040503050406030204" pitchFamily="18" charset="0"/>
                        </a:rPr>
                        <m:t>𝑝𝑙𝑎𝑐𝑎</m:t>
                      </m:r>
                      <m:r>
                        <a:rPr lang="es-ES" i="0">
                          <a:latin typeface="Cambria Math" panose="02040503050406030204" pitchFamily="18" charset="0"/>
                        </a:rPr>
                        <m:t>=</m:t>
                      </m:r>
                      <m:rad>
                        <m:radPr>
                          <m:degHide m:val="on"/>
                          <m:ctrlPr>
                            <a:rPr lang="es-ES" i="1">
                              <a:latin typeface="Cambria Math" panose="02040503050406030204" pitchFamily="18" charset="0"/>
                            </a:rPr>
                          </m:ctrlPr>
                        </m:radPr>
                        <m:deg/>
                        <m:e>
                          <m:f>
                            <m:fPr>
                              <m:ctrlPr>
                                <a:rPr lang="es-ES" i="1">
                                  <a:latin typeface="Cambria Math" panose="02040503050406030204" pitchFamily="18" charset="0"/>
                                </a:rPr>
                              </m:ctrlPr>
                            </m:fPr>
                            <m:num>
                              <m:r>
                                <a:rPr lang="es-ES" i="0">
                                  <a:latin typeface="Cambria Math" panose="02040503050406030204" pitchFamily="18" charset="0"/>
                                </a:rPr>
                                <m:t>6 × </m:t>
                              </m:r>
                              <m:r>
                                <a:rPr lang="es-ES" i="1">
                                  <a:latin typeface="Cambria Math" panose="02040503050406030204" pitchFamily="18" charset="0"/>
                                </a:rPr>
                                <m:t>𝑀𝑟</m:t>
                              </m:r>
                            </m:num>
                            <m:den>
                              <m:r>
                                <a:rPr lang="es-ES" i="1">
                                  <a:latin typeface="Cambria Math" panose="02040503050406030204" pitchFamily="18" charset="0"/>
                                </a:rPr>
                                <m:t>𝜎</m:t>
                              </m:r>
                              <m:r>
                                <a:rPr lang="es-ES" i="0">
                                  <a:latin typeface="Cambria Math" panose="02040503050406030204" pitchFamily="18" charset="0"/>
                                </a:rPr>
                                <m:t> × </m:t>
                              </m:r>
                              <m:r>
                                <a:rPr lang="es-ES" i="1">
                                  <a:latin typeface="Cambria Math" panose="02040503050406030204" pitchFamily="18" charset="0"/>
                                </a:rPr>
                                <m:t>𝐵</m:t>
                              </m:r>
                            </m:den>
                          </m:f>
                        </m:e>
                      </m:rad>
                    </m:oMath>
                  </m:oMathPara>
                </a14:m>
                <a:endParaRPr lang="es-ES" dirty="0"/>
              </a:p>
            </p:txBody>
          </p:sp>
        </mc:Choice>
        <mc:Fallback xmlns="">
          <p:sp>
            <p:nvSpPr>
              <p:cNvPr id="46" name="Rectángulo 45"/>
              <p:cNvSpPr>
                <a:spLocks noRot="1" noChangeAspect="1" noMove="1" noResize="1" noEditPoints="1" noAdjustHandles="1" noChangeArrowheads="1" noChangeShapeType="1" noTextEdit="1"/>
              </p:cNvSpPr>
              <p:nvPr/>
            </p:nvSpPr>
            <p:spPr>
              <a:xfrm>
                <a:off x="1149279" y="3769360"/>
                <a:ext cx="2952988" cy="910699"/>
              </a:xfrm>
              <a:prstGeom prst="rect">
                <a:avLst/>
              </a:prstGeom>
              <a:blipFill>
                <a:blip r:embed="rId4"/>
                <a:stretch>
                  <a:fillRect/>
                </a:stretch>
              </a:blipFill>
            </p:spPr>
            <p:txBody>
              <a:bodyPr/>
              <a:lstStyle/>
              <a:p>
                <a:r>
                  <a:rPr lang="es-ES">
                    <a:noFill/>
                  </a:rPr>
                  <a:t> </a:t>
                </a:r>
              </a:p>
            </p:txBody>
          </p:sp>
        </mc:Fallback>
      </mc:AlternateContent>
      <p:sp>
        <p:nvSpPr>
          <p:cNvPr id="48" name="Rectángulo 47"/>
          <p:cNvSpPr/>
          <p:nvPr/>
        </p:nvSpPr>
        <p:spPr>
          <a:xfrm>
            <a:off x="725715" y="5356184"/>
            <a:ext cx="1177438" cy="369332"/>
          </a:xfrm>
          <a:prstGeom prst="rect">
            <a:avLst/>
          </a:prstGeom>
          <a:ln>
            <a:solidFill>
              <a:schemeClr val="accent1"/>
            </a:solidFill>
          </a:ln>
        </p:spPr>
        <p:txBody>
          <a:bodyPr wrap="none">
            <a:spAutoFit/>
          </a:bodyPr>
          <a:lstStyle/>
          <a:p>
            <a:r>
              <a:rPr lang="es-ES" b="1" dirty="0">
                <a:solidFill>
                  <a:schemeClr val="tx2"/>
                </a:solidFill>
              </a:rPr>
              <a:t>TRACCIÓN</a:t>
            </a:r>
          </a:p>
        </p:txBody>
      </p:sp>
      <p:sp>
        <p:nvSpPr>
          <p:cNvPr id="49" name="Rectángulo 48"/>
          <p:cNvSpPr/>
          <p:nvPr/>
        </p:nvSpPr>
        <p:spPr>
          <a:xfrm>
            <a:off x="3116717" y="5356184"/>
            <a:ext cx="1201355" cy="369332"/>
          </a:xfrm>
          <a:prstGeom prst="rect">
            <a:avLst/>
          </a:prstGeom>
          <a:ln>
            <a:solidFill>
              <a:schemeClr val="accent1"/>
            </a:solidFill>
          </a:ln>
        </p:spPr>
        <p:txBody>
          <a:bodyPr wrap="none">
            <a:spAutoFit/>
          </a:bodyPr>
          <a:lstStyle/>
          <a:p>
            <a:r>
              <a:rPr lang="es-ES" b="1" dirty="0">
                <a:solidFill>
                  <a:schemeClr val="tx2"/>
                </a:solidFill>
              </a:rPr>
              <a:t>CORTANTE</a:t>
            </a:r>
          </a:p>
        </p:txBody>
      </p:sp>
    </p:spTree>
    <p:extLst>
      <p:ext uri="{BB962C8B-B14F-4D97-AF65-F5344CB8AC3E}">
        <p14:creationId xmlns:p14="http://schemas.microsoft.com/office/powerpoint/2010/main" val="2672177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649256" y="758234"/>
            <a:ext cx="8312150" cy="5164222"/>
          </a:xfrm>
        </p:spPr>
        <p:txBody>
          <a:bodyPr/>
          <a:lstStyle/>
          <a:p>
            <a:pPr marL="0" indent="0">
              <a:buNone/>
            </a:pPr>
            <a:endParaRPr lang="es-EC" b="1" i="1" dirty="0">
              <a:solidFill>
                <a:schemeClr val="accent6"/>
              </a:solidFill>
              <a:latin typeface="+mj-lt"/>
            </a:endParaRPr>
          </a:p>
        </p:txBody>
      </p:sp>
      <p:sp>
        <p:nvSpPr>
          <p:cNvPr id="6" name="Título 1"/>
          <p:cNvSpPr>
            <a:spLocks noGrp="1"/>
          </p:cNvSpPr>
          <p:nvPr>
            <p:ph type="title"/>
          </p:nvPr>
        </p:nvSpPr>
        <p:spPr/>
        <p:txBody>
          <a:bodyPr/>
          <a:lstStyle/>
          <a:p>
            <a:pPr algn="r"/>
            <a:r>
              <a:rPr lang="es-EC" sz="2400" i="1" dirty="0">
                <a:latin typeface="+mj-lt"/>
              </a:rPr>
              <a:t>Diseño conexiones metálicas</a:t>
            </a:r>
          </a:p>
        </p:txBody>
      </p:sp>
      <p:grpSp>
        <p:nvGrpSpPr>
          <p:cNvPr id="7" name="Grupo 6"/>
          <p:cNvGrpSpPr/>
          <p:nvPr/>
        </p:nvGrpSpPr>
        <p:grpSpPr>
          <a:xfrm>
            <a:off x="1237956" y="745959"/>
            <a:ext cx="6794695" cy="3259222"/>
            <a:chOff x="0" y="0"/>
            <a:chExt cx="4773930" cy="2270125"/>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360" y="0"/>
              <a:ext cx="2782570" cy="2270125"/>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58132"/>
            <a:stretch/>
          </p:blipFill>
          <p:spPr bwMode="auto">
            <a:xfrm>
              <a:off x="0" y="0"/>
              <a:ext cx="1737360" cy="2197100"/>
            </a:xfrm>
            <a:prstGeom prst="rect">
              <a:avLst/>
            </a:prstGeom>
            <a:noFill/>
            <a:ln>
              <a:noFill/>
            </a:ln>
            <a:extLst>
              <a:ext uri="{53640926-AAD7-44D8-BBD7-CCE9431645EC}">
                <a14:shadowObscured xmlns:a14="http://schemas.microsoft.com/office/drawing/2010/main"/>
              </a:ext>
            </a:extLst>
          </p:spPr>
        </p:pic>
      </p:grpSp>
      <p:sp>
        <p:nvSpPr>
          <p:cNvPr id="2" name="Rectángulo 1"/>
          <p:cNvSpPr/>
          <p:nvPr/>
        </p:nvSpPr>
        <p:spPr>
          <a:xfrm>
            <a:off x="766501" y="4964103"/>
            <a:ext cx="1270604" cy="369332"/>
          </a:xfrm>
          <a:prstGeom prst="rect">
            <a:avLst/>
          </a:prstGeom>
          <a:ln>
            <a:solidFill>
              <a:schemeClr val="tx1"/>
            </a:solidFill>
          </a:ln>
        </p:spPr>
        <p:txBody>
          <a:bodyPr wrap="none">
            <a:spAutoFit/>
          </a:bodyPr>
          <a:lstStyle/>
          <a:p>
            <a:r>
              <a:rPr lang="es-EC" b="1" dirty="0">
                <a:latin typeface="Times New Roman" panose="02020603050405020304" pitchFamily="18" charset="0"/>
                <a:ea typeface="Times New Roman" panose="02020603050405020304" pitchFamily="18" charset="0"/>
              </a:rPr>
              <a:t>Acero A36 </a:t>
            </a:r>
            <a:endParaRPr lang="es-ES" b="1" dirty="0"/>
          </a:p>
        </p:txBody>
      </p:sp>
      <p:sp>
        <p:nvSpPr>
          <p:cNvPr id="10" name="Rectángulo 9"/>
          <p:cNvSpPr/>
          <p:nvPr/>
        </p:nvSpPr>
        <p:spPr>
          <a:xfrm>
            <a:off x="1441772" y="5540849"/>
            <a:ext cx="2268954" cy="369332"/>
          </a:xfrm>
          <a:prstGeom prst="rect">
            <a:avLst/>
          </a:prstGeom>
          <a:ln>
            <a:solidFill>
              <a:schemeClr val="tx1"/>
            </a:solidFill>
          </a:ln>
        </p:spPr>
        <p:txBody>
          <a:bodyPr wrap="none">
            <a:spAutoFit/>
          </a:bodyPr>
          <a:lstStyle/>
          <a:p>
            <a:r>
              <a:rPr lang="es-EC" b="1" dirty="0">
                <a:latin typeface="Times New Roman" panose="02020603050405020304" pitchFamily="18" charset="0"/>
                <a:ea typeface="Times New Roman" panose="02020603050405020304" pitchFamily="18" charset="0"/>
              </a:rPr>
              <a:t>Tamaño de Agujeros </a:t>
            </a:r>
            <a:endParaRPr lang="es-ES" b="1" dirty="0"/>
          </a:p>
        </p:txBody>
      </p:sp>
      <p:sp>
        <p:nvSpPr>
          <p:cNvPr id="12" name="Rectángulo 11"/>
          <p:cNvSpPr/>
          <p:nvPr/>
        </p:nvSpPr>
        <p:spPr>
          <a:xfrm>
            <a:off x="2474341" y="4940684"/>
            <a:ext cx="2170531" cy="369332"/>
          </a:xfrm>
          <a:prstGeom prst="rect">
            <a:avLst/>
          </a:prstGeom>
          <a:ln>
            <a:solidFill>
              <a:schemeClr val="tx1"/>
            </a:solidFill>
          </a:ln>
        </p:spPr>
        <p:txBody>
          <a:bodyPr wrap="none">
            <a:spAutoFit/>
          </a:bodyPr>
          <a:lstStyle/>
          <a:p>
            <a:r>
              <a:rPr lang="es-EC" b="1" dirty="0">
                <a:latin typeface="Times New Roman" panose="02020603050405020304" pitchFamily="18" charset="0"/>
              </a:rPr>
              <a:t>Pretensión Agujeros</a:t>
            </a:r>
            <a:endParaRPr lang="es-ES" b="1" dirty="0"/>
          </a:p>
        </p:txBody>
      </p:sp>
      <p:sp>
        <p:nvSpPr>
          <p:cNvPr id="13" name="Rectángulo 12"/>
          <p:cNvSpPr/>
          <p:nvPr/>
        </p:nvSpPr>
        <p:spPr>
          <a:xfrm>
            <a:off x="2045494" y="4254172"/>
            <a:ext cx="1061509" cy="400110"/>
          </a:xfrm>
          <a:prstGeom prst="rect">
            <a:avLst/>
          </a:prstGeom>
          <a:solidFill>
            <a:schemeClr val="accent1">
              <a:lumMod val="40000"/>
              <a:lumOff val="60000"/>
            </a:schemeClr>
          </a:solidFill>
        </p:spPr>
        <p:txBody>
          <a:bodyPr wrap="none">
            <a:spAutoFit/>
          </a:bodyPr>
          <a:lstStyle/>
          <a:p>
            <a:pPr algn="ctr"/>
            <a:r>
              <a:rPr lang="es-EC" sz="2000" b="1" dirty="0">
                <a:latin typeface="Times New Roman" panose="02020603050405020304" pitchFamily="18" charset="0"/>
                <a:ea typeface="Times New Roman" panose="02020603050405020304" pitchFamily="18" charset="0"/>
              </a:rPr>
              <a:t>Pernos </a:t>
            </a:r>
            <a:r>
              <a:rPr lang="es-EC" b="1" dirty="0">
                <a:latin typeface="Times New Roman" panose="02020603050405020304" pitchFamily="18" charset="0"/>
                <a:ea typeface="Times New Roman" panose="02020603050405020304" pitchFamily="18" charset="0"/>
              </a:rPr>
              <a:t> </a:t>
            </a:r>
            <a:endParaRPr lang="es-ES" b="1" dirty="0"/>
          </a:p>
        </p:txBody>
      </p:sp>
      <p:sp>
        <p:nvSpPr>
          <p:cNvPr id="14" name="Rectángulo 13"/>
          <p:cNvSpPr/>
          <p:nvPr/>
        </p:nvSpPr>
        <p:spPr>
          <a:xfrm>
            <a:off x="6219907" y="4309742"/>
            <a:ext cx="1446230" cy="400110"/>
          </a:xfrm>
          <a:prstGeom prst="rect">
            <a:avLst/>
          </a:prstGeom>
          <a:solidFill>
            <a:schemeClr val="accent1">
              <a:lumMod val="40000"/>
              <a:lumOff val="60000"/>
            </a:schemeClr>
          </a:solidFill>
        </p:spPr>
        <p:txBody>
          <a:bodyPr wrap="none">
            <a:spAutoFit/>
          </a:bodyPr>
          <a:lstStyle/>
          <a:p>
            <a:pPr algn="ctr"/>
            <a:r>
              <a:rPr lang="es-EC" sz="2000" b="1" dirty="0">
                <a:latin typeface="Times New Roman" panose="02020603050405020304" pitchFamily="18" charset="0"/>
                <a:ea typeface="Times New Roman" panose="02020603050405020304" pitchFamily="18" charset="0"/>
              </a:rPr>
              <a:t>Soldadura </a:t>
            </a:r>
            <a:r>
              <a:rPr lang="es-EC" b="1" dirty="0">
                <a:latin typeface="Times New Roman" panose="02020603050405020304" pitchFamily="18" charset="0"/>
                <a:ea typeface="Times New Roman" panose="02020603050405020304" pitchFamily="18" charset="0"/>
              </a:rPr>
              <a:t> </a:t>
            </a:r>
            <a:endParaRPr lang="es-ES" b="1" dirty="0"/>
          </a:p>
        </p:txBody>
      </p:sp>
      <p:sp>
        <p:nvSpPr>
          <p:cNvPr id="15" name="Rectángulo 14"/>
          <p:cNvSpPr/>
          <p:nvPr/>
        </p:nvSpPr>
        <p:spPr>
          <a:xfrm>
            <a:off x="5137623" y="4821732"/>
            <a:ext cx="3649351" cy="1200329"/>
          </a:xfrm>
          <a:prstGeom prst="rect">
            <a:avLst/>
          </a:prstGeom>
          <a:ln>
            <a:solidFill>
              <a:schemeClr val="tx1"/>
            </a:solidFill>
          </a:ln>
        </p:spPr>
        <p:txBody>
          <a:bodyPr wrap="square">
            <a:spAutoFit/>
          </a:bodyPr>
          <a:lstStyle/>
          <a:p>
            <a:pPr algn="ctr"/>
            <a:r>
              <a:rPr lang="es-EC" b="1" dirty="0">
                <a:latin typeface="Times New Roman" panose="02020603050405020304" pitchFamily="18" charset="0"/>
                <a:ea typeface="Calibri" panose="020F0502020204030204" pitchFamily="34" charset="0"/>
              </a:rPr>
              <a:t>Para la conexión propuesta se plantea el electrodo: </a:t>
            </a:r>
            <a:r>
              <a:rPr lang="es-EC" b="1" i="1" dirty="0">
                <a:solidFill>
                  <a:srgbClr val="2E74B5"/>
                </a:solidFill>
                <a:effectLst>
                  <a:outerShdw blurRad="38100" dist="25400" dir="5400000" algn="ctr">
                    <a:srgbClr val="6E747A">
                      <a:alpha val="43000"/>
                    </a:srgbClr>
                  </a:outerShdw>
                </a:effectLst>
                <a:latin typeface="Times New Roman" panose="02020603050405020304" pitchFamily="18" charset="0"/>
                <a:ea typeface="Calibri" panose="020F0502020204030204" pitchFamily="34" charset="0"/>
              </a:rPr>
              <a:t>E – 7018</a:t>
            </a:r>
            <a:r>
              <a:rPr lang="es-EC" b="1" dirty="0">
                <a:solidFill>
                  <a:srgbClr val="000000"/>
                </a:solidFill>
                <a:effectLst>
                  <a:outerShdw blurRad="38100" dist="25400" dir="5400000" algn="ctr">
                    <a:srgbClr val="6E747A">
                      <a:alpha val="43000"/>
                    </a:srgbClr>
                  </a:outerShdw>
                </a:effectLst>
                <a:latin typeface="Times New Roman" panose="02020603050405020304" pitchFamily="18" charset="0"/>
                <a:ea typeface="Calibri" panose="020F0502020204030204" pitchFamily="34" charset="0"/>
              </a:rPr>
              <a:t>. una resistencia a la tracción de 70 ksi es decir 70000 psi</a:t>
            </a:r>
            <a:endParaRPr lang="es-ES" b="1" dirty="0"/>
          </a:p>
        </p:txBody>
      </p:sp>
    </p:spTree>
    <p:extLst>
      <p:ext uri="{BB962C8B-B14F-4D97-AF65-F5344CB8AC3E}">
        <p14:creationId xmlns:p14="http://schemas.microsoft.com/office/powerpoint/2010/main" val="2078640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1"/>
          <p:cNvPicPr>
            <a:picLocks noGrp="1" noChangeAspect="1"/>
          </p:cNvPicPr>
          <p:nvPr>
            <p:ph idx="1"/>
          </p:nvPr>
        </p:nvPicPr>
        <p:blipFill>
          <a:blip r:embed="rId2"/>
          <a:stretch>
            <a:fillRect/>
          </a:stretch>
        </p:blipFill>
        <p:spPr>
          <a:xfrm>
            <a:off x="798470" y="2650959"/>
            <a:ext cx="5166232" cy="3566961"/>
          </a:xfrm>
          <a:prstGeom prst="rect">
            <a:avLst/>
          </a:prstGeom>
        </p:spPr>
      </p:pic>
      <p:sp>
        <p:nvSpPr>
          <p:cNvPr id="6" name="Título 1"/>
          <p:cNvSpPr>
            <a:spLocks noGrp="1"/>
          </p:cNvSpPr>
          <p:nvPr>
            <p:ph type="title"/>
          </p:nvPr>
        </p:nvSpPr>
        <p:spPr/>
        <p:txBody>
          <a:bodyPr/>
          <a:lstStyle/>
          <a:p>
            <a:pPr algn="r"/>
            <a:r>
              <a:rPr lang="es-EC" sz="2400" i="1" dirty="0">
                <a:latin typeface="+mj-lt"/>
              </a:rPr>
              <a:t>Diseño conexiones metálicas</a:t>
            </a:r>
          </a:p>
        </p:txBody>
      </p:sp>
      <p:pic>
        <p:nvPicPr>
          <p:cNvPr id="5" name="Imagen 4"/>
          <p:cNvPicPr/>
          <p:nvPr/>
        </p:nvPicPr>
        <p:blipFill>
          <a:blip r:embed="rId3"/>
          <a:stretch>
            <a:fillRect/>
          </a:stretch>
        </p:blipFill>
        <p:spPr>
          <a:xfrm>
            <a:off x="580525" y="745959"/>
            <a:ext cx="3458845" cy="1905000"/>
          </a:xfrm>
          <a:prstGeom prst="rect">
            <a:avLst/>
          </a:prstGeom>
        </p:spPr>
      </p:pic>
      <p:sp>
        <p:nvSpPr>
          <p:cNvPr id="10" name="CuadroTexto 9"/>
          <p:cNvSpPr txBox="1"/>
          <p:nvPr/>
        </p:nvSpPr>
        <p:spPr>
          <a:xfrm>
            <a:off x="4039370" y="745959"/>
            <a:ext cx="2138289" cy="369332"/>
          </a:xfrm>
          <a:prstGeom prst="rect">
            <a:avLst/>
          </a:prstGeom>
          <a:noFill/>
        </p:spPr>
        <p:txBody>
          <a:bodyPr wrap="square" rtlCol="0">
            <a:spAutoFit/>
          </a:bodyPr>
          <a:lstStyle/>
          <a:p>
            <a:r>
              <a:rPr lang="es-ES" b="1" dirty="0"/>
              <a:t>Resistencia al Corte</a:t>
            </a:r>
          </a:p>
        </p:txBody>
      </p:sp>
      <p:sp>
        <p:nvSpPr>
          <p:cNvPr id="12" name="CuadroTexto 11"/>
          <p:cNvSpPr txBox="1"/>
          <p:nvPr/>
        </p:nvSpPr>
        <p:spPr>
          <a:xfrm>
            <a:off x="4040056" y="1277050"/>
            <a:ext cx="2937519" cy="369332"/>
          </a:xfrm>
          <a:prstGeom prst="rect">
            <a:avLst/>
          </a:prstGeom>
          <a:noFill/>
        </p:spPr>
        <p:txBody>
          <a:bodyPr wrap="square" rtlCol="0">
            <a:spAutoFit/>
          </a:bodyPr>
          <a:lstStyle/>
          <a:p>
            <a:r>
              <a:rPr lang="es-ES" b="1" dirty="0"/>
              <a:t>Resistencia a la Tracción</a:t>
            </a:r>
          </a:p>
        </p:txBody>
      </p:sp>
      <p:sp>
        <p:nvSpPr>
          <p:cNvPr id="14" name="CuadroTexto 13"/>
          <p:cNvSpPr txBox="1"/>
          <p:nvPr/>
        </p:nvSpPr>
        <p:spPr>
          <a:xfrm>
            <a:off x="4039370" y="1756949"/>
            <a:ext cx="2937519" cy="369332"/>
          </a:xfrm>
          <a:prstGeom prst="rect">
            <a:avLst/>
          </a:prstGeom>
          <a:noFill/>
        </p:spPr>
        <p:txBody>
          <a:bodyPr wrap="square" rtlCol="0">
            <a:spAutoFit/>
          </a:bodyPr>
          <a:lstStyle/>
          <a:p>
            <a:r>
              <a:rPr lang="es-ES" b="1" dirty="0"/>
              <a:t>Resistencia al Aplastamiento</a:t>
            </a:r>
          </a:p>
        </p:txBody>
      </p:sp>
      <p:sp>
        <p:nvSpPr>
          <p:cNvPr id="17" name="CuadroTexto 16"/>
          <p:cNvSpPr txBox="1"/>
          <p:nvPr/>
        </p:nvSpPr>
        <p:spPr>
          <a:xfrm>
            <a:off x="6808764" y="752372"/>
            <a:ext cx="2138289" cy="369332"/>
          </a:xfrm>
          <a:prstGeom prst="rect">
            <a:avLst/>
          </a:prstGeom>
          <a:noFill/>
        </p:spPr>
        <p:txBody>
          <a:bodyPr wrap="square" rtlCol="0">
            <a:spAutoFit/>
          </a:bodyPr>
          <a:lstStyle/>
          <a:p>
            <a:r>
              <a:rPr lang="es-ES" b="1" dirty="0"/>
              <a:t>Bloque de Cortante</a:t>
            </a:r>
          </a:p>
        </p:txBody>
      </p:sp>
      <p:sp>
        <p:nvSpPr>
          <p:cNvPr id="18" name="CuadroTexto 17"/>
          <p:cNvSpPr txBox="1"/>
          <p:nvPr/>
        </p:nvSpPr>
        <p:spPr>
          <a:xfrm>
            <a:off x="6808764" y="1193036"/>
            <a:ext cx="2630658" cy="369332"/>
          </a:xfrm>
          <a:prstGeom prst="rect">
            <a:avLst/>
          </a:prstGeom>
          <a:noFill/>
        </p:spPr>
        <p:txBody>
          <a:bodyPr wrap="square" rtlCol="0">
            <a:spAutoFit/>
          </a:bodyPr>
          <a:lstStyle/>
          <a:p>
            <a:r>
              <a:rPr lang="es-ES" b="1" dirty="0"/>
              <a:t>Control del Momento</a:t>
            </a:r>
          </a:p>
        </p:txBody>
      </p:sp>
      <p:pic>
        <p:nvPicPr>
          <p:cNvPr id="19" name="Imagen 18"/>
          <p:cNvPicPr/>
          <p:nvPr/>
        </p:nvPicPr>
        <p:blipFill>
          <a:blip r:embed="rId4"/>
          <a:stretch>
            <a:fillRect/>
          </a:stretch>
        </p:blipFill>
        <p:spPr>
          <a:xfrm>
            <a:off x="5078437" y="2786614"/>
            <a:ext cx="3727938" cy="1996401"/>
          </a:xfrm>
          <a:prstGeom prst="rect">
            <a:avLst/>
          </a:prstGeom>
        </p:spPr>
      </p:pic>
      <mc:AlternateContent xmlns:mc="http://schemas.openxmlformats.org/markup-compatibility/2006" xmlns:a14="http://schemas.microsoft.com/office/drawing/2010/main">
        <mc:Choice Requires="a14">
          <p:sp>
            <p:nvSpPr>
              <p:cNvPr id="20" name="Rectángulo 19"/>
              <p:cNvSpPr/>
              <p:nvPr/>
            </p:nvSpPr>
            <p:spPr>
              <a:xfrm>
                <a:off x="6434501" y="4974681"/>
                <a:ext cx="1443407" cy="712118"/>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S" i="1" smtClean="0">
                              <a:ln>
                                <a:solidFill>
                                  <a:sysClr val="windowText" lastClr="000000"/>
                                </a:solidFill>
                              </a:ln>
                              <a:latin typeface="Cambria Math" panose="02040503050406030204" pitchFamily="18" charset="0"/>
                            </a:rPr>
                          </m:ctrlPr>
                        </m:fPr>
                        <m:num>
                          <m:nary>
                            <m:naryPr>
                              <m:chr m:val="∑"/>
                              <m:subHide m:val="on"/>
                              <m:supHide m:val="on"/>
                              <m:ctrlPr>
                                <a:rPr lang="es-ES" i="1">
                                  <a:ln>
                                    <a:solidFill>
                                      <a:sysClr val="windowText" lastClr="000000"/>
                                    </a:solidFill>
                                  </a:ln>
                                  <a:latin typeface="Cambria Math" panose="02040503050406030204" pitchFamily="18" charset="0"/>
                                </a:rPr>
                              </m:ctrlPr>
                            </m:naryPr>
                            <m:sub/>
                            <m:sup/>
                            <m:e>
                              <m:sSub>
                                <m:sSubPr>
                                  <m:ctrlPr>
                                    <a:rPr lang="es-ES" i="1">
                                      <a:ln>
                                        <a:solidFill>
                                          <a:sysClr val="windowText" lastClr="000000"/>
                                        </a:solidFill>
                                      </a:ln>
                                      <a:latin typeface="Cambria Math" panose="02040503050406030204" pitchFamily="18" charset="0"/>
                                    </a:rPr>
                                  </m:ctrlPr>
                                </m:sSubPr>
                                <m:e>
                                  <m:r>
                                    <a:rPr lang="es-ES" i="1">
                                      <a:ln>
                                        <a:solidFill>
                                          <a:sysClr val="windowText" lastClr="000000"/>
                                        </a:solidFill>
                                      </a:ln>
                                      <a:latin typeface="Cambria Math" panose="02040503050406030204" pitchFamily="18" charset="0"/>
                                    </a:rPr>
                                    <m:t>𝑀</m:t>
                                  </m:r>
                                </m:e>
                                <m:sub>
                                  <m:r>
                                    <a:rPr lang="es-ES" i="1">
                                      <a:ln>
                                        <a:solidFill>
                                          <a:sysClr val="windowText" lastClr="000000"/>
                                        </a:solidFill>
                                      </a:ln>
                                      <a:latin typeface="Cambria Math" panose="02040503050406030204" pitchFamily="18" charset="0"/>
                                    </a:rPr>
                                    <m:t>𝑝𝑐</m:t>
                                  </m:r>
                                </m:sub>
                              </m:sSub>
                            </m:e>
                          </m:nary>
                        </m:num>
                        <m:den>
                          <m:nary>
                            <m:naryPr>
                              <m:chr m:val="∑"/>
                              <m:subHide m:val="on"/>
                              <m:supHide m:val="on"/>
                              <m:ctrlPr>
                                <a:rPr lang="es-ES" i="1">
                                  <a:ln>
                                    <a:solidFill>
                                      <a:sysClr val="windowText" lastClr="000000"/>
                                    </a:solidFill>
                                  </a:ln>
                                  <a:latin typeface="Cambria Math" panose="02040503050406030204" pitchFamily="18" charset="0"/>
                                </a:rPr>
                              </m:ctrlPr>
                            </m:naryPr>
                            <m:sub/>
                            <m:sup/>
                            <m:e>
                              <m:sSub>
                                <m:sSubPr>
                                  <m:ctrlPr>
                                    <a:rPr lang="es-ES" i="1">
                                      <a:ln>
                                        <a:solidFill>
                                          <a:sysClr val="windowText" lastClr="000000"/>
                                        </a:solidFill>
                                      </a:ln>
                                      <a:latin typeface="Cambria Math" panose="02040503050406030204" pitchFamily="18" charset="0"/>
                                    </a:rPr>
                                  </m:ctrlPr>
                                </m:sSubPr>
                                <m:e>
                                  <m:r>
                                    <a:rPr lang="es-ES" i="1">
                                      <a:ln>
                                        <a:solidFill>
                                          <a:sysClr val="windowText" lastClr="000000"/>
                                        </a:solidFill>
                                      </a:ln>
                                      <a:latin typeface="Cambria Math" panose="02040503050406030204" pitchFamily="18" charset="0"/>
                                    </a:rPr>
                                    <m:t>𝑀</m:t>
                                  </m:r>
                                </m:e>
                                <m:sub>
                                  <m:r>
                                    <a:rPr lang="es-ES" i="1">
                                      <a:ln>
                                        <a:solidFill>
                                          <a:sysClr val="windowText" lastClr="000000"/>
                                        </a:solidFill>
                                      </a:ln>
                                      <a:latin typeface="Cambria Math" panose="02040503050406030204" pitchFamily="18" charset="0"/>
                                    </a:rPr>
                                    <m:t>𝑝𝑣</m:t>
                                  </m:r>
                                </m:sub>
                              </m:sSub>
                            </m:e>
                          </m:nary>
                        </m:den>
                      </m:f>
                      <m:r>
                        <a:rPr lang="es-ES" i="0">
                          <a:ln>
                            <a:solidFill>
                              <a:sysClr val="windowText" lastClr="000000"/>
                            </a:solidFill>
                          </a:ln>
                          <a:latin typeface="Cambria Math" panose="02040503050406030204" pitchFamily="18" charset="0"/>
                        </a:rPr>
                        <m:t>≥1.0</m:t>
                      </m:r>
                    </m:oMath>
                  </m:oMathPara>
                </a14:m>
                <a:endParaRPr lang="es-ES" dirty="0">
                  <a:ln>
                    <a:solidFill>
                      <a:sysClr val="windowText" lastClr="000000"/>
                    </a:solidFill>
                  </a:ln>
                </a:endParaRPr>
              </a:p>
            </p:txBody>
          </p:sp>
        </mc:Choice>
        <mc:Fallback xmlns="">
          <p:sp>
            <p:nvSpPr>
              <p:cNvPr id="20" name="Rectángulo 19"/>
              <p:cNvSpPr>
                <a:spLocks noRot="1" noChangeAspect="1" noMove="1" noResize="1" noEditPoints="1" noAdjustHandles="1" noChangeArrowheads="1" noChangeShapeType="1" noTextEdit="1"/>
              </p:cNvSpPr>
              <p:nvPr/>
            </p:nvSpPr>
            <p:spPr>
              <a:xfrm>
                <a:off x="6434501" y="4974681"/>
                <a:ext cx="1443407" cy="712118"/>
              </a:xfrm>
              <a:prstGeom prst="rect">
                <a:avLst/>
              </a:prstGeom>
              <a:blipFill>
                <a:blip r:embed="rId5"/>
                <a:stretch>
                  <a:fillRect/>
                </a:stretch>
              </a:blipFill>
              <a:ln>
                <a:solidFill>
                  <a:schemeClr val="tx1"/>
                </a:solidFill>
              </a:ln>
            </p:spPr>
            <p:txBody>
              <a:bodyPr/>
              <a:lstStyle/>
              <a:p>
                <a:r>
                  <a:rPr lang="es-ES">
                    <a:noFill/>
                  </a:rPr>
                  <a:t> </a:t>
                </a:r>
              </a:p>
            </p:txBody>
          </p:sp>
        </mc:Fallback>
      </mc:AlternateContent>
    </p:spTree>
    <p:extLst>
      <p:ext uri="{BB962C8B-B14F-4D97-AF65-F5344CB8AC3E}">
        <p14:creationId xmlns:p14="http://schemas.microsoft.com/office/powerpoint/2010/main" val="3074812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Ensayo de conexión metálica</a:t>
            </a:r>
          </a:p>
        </p:txBody>
      </p:sp>
      <p:pic>
        <p:nvPicPr>
          <p:cNvPr id="5" name="Marcador de contenido 4" descr="C:\Users\Hernan\AppData\Local\Microsoft\Windows\INetCache\Content.Word\IMG_20170317_171114.jpg"/>
          <p:cNvPicPr>
            <a:picLocks noGrp="1"/>
          </p:cNvPicPr>
          <p:nvPr>
            <p:ph idx="1"/>
          </p:nvPr>
        </p:nvPicPr>
        <p:blipFill rotWithShape="1">
          <a:blip r:embed="rId2" cstate="print">
            <a:extLst>
              <a:ext uri="{28A0092B-C50C-407E-A947-70E740481C1C}">
                <a14:useLocalDpi xmlns:a14="http://schemas.microsoft.com/office/drawing/2010/main" val="0"/>
              </a:ext>
            </a:extLst>
          </a:blip>
          <a:srcRect t="3346" r="9973" b="11515"/>
          <a:stretch/>
        </p:blipFill>
        <p:spPr bwMode="auto">
          <a:xfrm>
            <a:off x="259452" y="910558"/>
            <a:ext cx="2806478" cy="5100277"/>
          </a:xfrm>
          <a:prstGeom prst="rect">
            <a:avLst/>
          </a:prstGeom>
          <a:noFill/>
          <a:ln>
            <a:noFill/>
          </a:ln>
          <a:extLst>
            <a:ext uri="{53640926-AAD7-44D8-BBD7-CCE9431645EC}">
              <a14:shadowObscured xmlns:a14="http://schemas.microsoft.com/office/drawing/2010/main"/>
            </a:ext>
          </a:extLst>
        </p:spPr>
      </p:pic>
      <p:pic>
        <p:nvPicPr>
          <p:cNvPr id="7" name="Imagen 6" descr="E:\Fotos ensayo\Primer Ensayo\Con Cargas\+300Kg_20170317_15562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94968" y="1981519"/>
            <a:ext cx="5100277" cy="2958353"/>
          </a:xfrm>
          <a:prstGeom prst="rect">
            <a:avLst/>
          </a:prstGeom>
          <a:noFill/>
          <a:ln>
            <a:noFill/>
          </a:ln>
        </p:spPr>
      </p:pic>
      <p:pic>
        <p:nvPicPr>
          <p:cNvPr id="8" name="Imagen 7" descr="E:\Fotos ensayo\Primer Ensayo\Con Cargas\+1000Kg_20170317_172045.jpg"/>
          <p:cNvPicPr/>
          <p:nvPr/>
        </p:nvPicPr>
        <p:blipFill rotWithShape="1">
          <a:blip r:embed="rId4" cstate="print">
            <a:extLst>
              <a:ext uri="{28A0092B-C50C-407E-A947-70E740481C1C}">
                <a14:useLocalDpi xmlns:a14="http://schemas.microsoft.com/office/drawing/2010/main" val="0"/>
              </a:ext>
            </a:extLst>
          </a:blip>
          <a:srcRect l="17805" t="5091"/>
          <a:stretch/>
        </p:blipFill>
        <p:spPr bwMode="auto">
          <a:xfrm rot="5400000">
            <a:off x="4933149" y="2001690"/>
            <a:ext cx="5100277" cy="29180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760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S" sz="2400" i="1" dirty="0">
                <a:latin typeface="+mj-lt"/>
              </a:rPr>
              <a:t>3. OBJETIVOS</a:t>
            </a:r>
            <a:endParaRPr lang="es-EC" sz="2400" i="1" dirty="0">
              <a:latin typeface="+mj-lt"/>
            </a:endParaRPr>
          </a:p>
        </p:txBody>
      </p:sp>
      <p:sp>
        <p:nvSpPr>
          <p:cNvPr id="5" name="CuadroTexto 4"/>
          <p:cNvSpPr txBox="1"/>
          <p:nvPr/>
        </p:nvSpPr>
        <p:spPr>
          <a:xfrm>
            <a:off x="709685" y="1126453"/>
            <a:ext cx="7902053" cy="2246769"/>
          </a:xfrm>
          <a:prstGeom prst="rect">
            <a:avLst/>
          </a:prstGeom>
          <a:noFill/>
        </p:spPr>
        <p:txBody>
          <a:bodyPr wrap="square" rtlCol="0">
            <a:spAutoFit/>
          </a:bodyPr>
          <a:lstStyle/>
          <a:p>
            <a:r>
              <a:rPr lang="es-EC" sz="2800" b="1" dirty="0">
                <a:latin typeface="+mj-lt"/>
                <a:cs typeface="Arial" panose="020B0604020202020204" pitchFamily="34" charset="0"/>
              </a:rPr>
              <a:t>Objetivo general:</a:t>
            </a:r>
          </a:p>
          <a:p>
            <a:pPr lvl="0" algn="just"/>
            <a:endParaRPr lang="es-EC" sz="3200" b="1" dirty="0">
              <a:solidFill>
                <a:srgbClr val="FF0000"/>
              </a:solidFill>
              <a:latin typeface="+mj-lt"/>
              <a:cs typeface="Arial" panose="020B0604020202020204" pitchFamily="34" charset="0"/>
            </a:endParaRPr>
          </a:p>
          <a:p>
            <a:pPr lvl="0" algn="ctr"/>
            <a:r>
              <a:rPr lang="es-EC" sz="2000" dirty="0">
                <a:latin typeface="+mj-lt"/>
                <a:cs typeface="Arial" panose="020B0604020202020204" pitchFamily="34" charset="0"/>
              </a:rPr>
              <a:t>Proponer una alternativa de vivienda prefabricada sismo resistente de bajo costo y rápida construcción, con elementos estructurales desmontables en base a perfiles livianos de acero para situaciones de emergencia.</a:t>
            </a:r>
          </a:p>
          <a:p>
            <a:pPr marL="285744" indent="-285744">
              <a:buFont typeface="Wingdings" panose="05000000000000000000" pitchFamily="2" charset="2"/>
              <a:buChar char="q"/>
            </a:pPr>
            <a:endParaRPr lang="es-EC" sz="1600" b="1" dirty="0">
              <a:latin typeface="+mj-lt"/>
            </a:endParaRPr>
          </a:p>
        </p:txBody>
      </p:sp>
      <p:pic>
        <p:nvPicPr>
          <p:cNvPr id="3" name="Imagen 2"/>
          <p:cNvPicPr>
            <a:picLocks noChangeAspect="1"/>
          </p:cNvPicPr>
          <p:nvPr/>
        </p:nvPicPr>
        <p:blipFill rotWithShape="1">
          <a:blip r:embed="rId2"/>
          <a:srcRect r="30615"/>
          <a:stretch/>
        </p:blipFill>
        <p:spPr>
          <a:xfrm>
            <a:off x="2223021" y="3245533"/>
            <a:ext cx="4450829" cy="1923800"/>
          </a:xfrm>
          <a:prstGeom prst="rect">
            <a:avLst/>
          </a:prstGeom>
        </p:spPr>
      </p:pic>
    </p:spTree>
    <p:extLst>
      <p:ext uri="{BB962C8B-B14F-4D97-AF65-F5344CB8AC3E}">
        <p14:creationId xmlns:p14="http://schemas.microsoft.com/office/powerpoint/2010/main" val="895682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Ensayo de conexión metálica</a:t>
            </a:r>
          </a:p>
        </p:txBody>
      </p:sp>
      <p:pic>
        <p:nvPicPr>
          <p:cNvPr id="9" name="Imagen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047" y="1712855"/>
            <a:ext cx="4139453" cy="3266140"/>
          </a:xfrm>
          <a:prstGeom prst="rect">
            <a:avLst/>
          </a:prstGeom>
          <a:noFill/>
          <a:ln>
            <a:noFill/>
          </a:ln>
        </p:spPr>
      </p:pic>
      <p:pic>
        <p:nvPicPr>
          <p:cNvPr id="10" name="Imagen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1500" y="1712855"/>
            <a:ext cx="4574241" cy="3266141"/>
          </a:xfrm>
          <a:prstGeom prst="rect">
            <a:avLst/>
          </a:prstGeom>
          <a:noFill/>
          <a:ln>
            <a:noFill/>
          </a:ln>
        </p:spPr>
      </p:pic>
    </p:spTree>
    <p:extLst>
      <p:ext uri="{BB962C8B-B14F-4D97-AF65-F5344CB8AC3E}">
        <p14:creationId xmlns:p14="http://schemas.microsoft.com/office/powerpoint/2010/main" val="2211841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Ensayo de conexión metálica</a:t>
            </a:r>
          </a:p>
        </p:txBody>
      </p:sp>
      <p:pic>
        <p:nvPicPr>
          <p:cNvPr id="9" name="Imagen 8" descr="D:\doc\IMG_20170320_135227.jpg"/>
          <p:cNvPicPr/>
          <p:nvPr/>
        </p:nvPicPr>
        <p:blipFill rotWithShape="1">
          <a:blip r:embed="rId2" cstate="print">
            <a:extLst>
              <a:ext uri="{28A0092B-C50C-407E-A947-70E740481C1C}">
                <a14:useLocalDpi xmlns:a14="http://schemas.microsoft.com/office/drawing/2010/main" val="0"/>
              </a:ext>
            </a:extLst>
          </a:blip>
          <a:srcRect l="8643" r="29794" b="2010"/>
          <a:stretch/>
        </p:blipFill>
        <p:spPr bwMode="auto">
          <a:xfrm>
            <a:off x="345908" y="1199030"/>
            <a:ext cx="2572104" cy="4408394"/>
          </a:xfrm>
          <a:prstGeom prst="rect">
            <a:avLst/>
          </a:prstGeom>
          <a:noFill/>
          <a:ln>
            <a:noFill/>
          </a:ln>
          <a:extLst>
            <a:ext uri="{53640926-AAD7-44D8-BBD7-CCE9431645EC}">
              <a14:shadowObscured xmlns:a14="http://schemas.microsoft.com/office/drawing/2010/main"/>
            </a:ext>
          </a:extLst>
        </p:spPr>
      </p:pic>
      <p:pic>
        <p:nvPicPr>
          <p:cNvPr id="10" name="Imagen 9" descr="D:\doc\IMG_20170320_135207.jpg"/>
          <p:cNvPicPr/>
          <p:nvPr/>
        </p:nvPicPr>
        <p:blipFill rotWithShape="1">
          <a:blip r:embed="rId3" cstate="print">
            <a:extLst>
              <a:ext uri="{28A0092B-C50C-407E-A947-70E740481C1C}">
                <a14:useLocalDpi xmlns:a14="http://schemas.microsoft.com/office/drawing/2010/main" val="0"/>
              </a:ext>
            </a:extLst>
          </a:blip>
          <a:srcRect t="6121" r="2153" b="29833"/>
          <a:stretch/>
        </p:blipFill>
        <p:spPr bwMode="auto">
          <a:xfrm>
            <a:off x="2918013" y="1199030"/>
            <a:ext cx="2622176" cy="4408394"/>
          </a:xfrm>
          <a:prstGeom prst="rect">
            <a:avLst/>
          </a:prstGeom>
          <a:noFill/>
          <a:ln>
            <a:noFill/>
          </a:ln>
          <a:extLst>
            <a:ext uri="{53640926-AAD7-44D8-BBD7-CCE9431645EC}">
              <a14:shadowObscured xmlns:a14="http://schemas.microsoft.com/office/drawing/2010/main"/>
            </a:ext>
          </a:extLst>
        </p:spPr>
      </p:pic>
      <p:pic>
        <p:nvPicPr>
          <p:cNvPr id="11" name="Imagen 10" descr="D:\doc\IMG_20170320_135220.jpg"/>
          <p:cNvPicPr/>
          <p:nvPr/>
        </p:nvPicPr>
        <p:blipFill rotWithShape="1">
          <a:blip r:embed="rId4" cstate="print">
            <a:extLst>
              <a:ext uri="{28A0092B-C50C-407E-A947-70E740481C1C}">
                <a14:useLocalDpi xmlns:a14="http://schemas.microsoft.com/office/drawing/2010/main" val="0"/>
              </a:ext>
            </a:extLst>
          </a:blip>
          <a:srcRect t="3141" r="20622"/>
          <a:stretch/>
        </p:blipFill>
        <p:spPr bwMode="auto">
          <a:xfrm>
            <a:off x="5540188" y="1199030"/>
            <a:ext cx="3240741" cy="44083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8174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Ensayo de conexión metálica</a:t>
            </a:r>
          </a:p>
        </p:txBody>
      </p:sp>
      <p:pic>
        <p:nvPicPr>
          <p:cNvPr id="7" name="Imagen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7" y="1020725"/>
            <a:ext cx="7621513" cy="4667381"/>
          </a:xfrm>
          <a:prstGeom prst="rect">
            <a:avLst/>
          </a:prstGeom>
          <a:noFill/>
          <a:ln>
            <a:noFill/>
          </a:ln>
        </p:spPr>
      </p:pic>
    </p:spTree>
    <p:extLst>
      <p:ext uri="{BB962C8B-B14F-4D97-AF65-F5344CB8AC3E}">
        <p14:creationId xmlns:p14="http://schemas.microsoft.com/office/powerpoint/2010/main" val="3201759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Diseño hidrosanitario</a:t>
            </a:r>
          </a:p>
        </p:txBody>
      </p:sp>
      <p:pic>
        <p:nvPicPr>
          <p:cNvPr id="3" name="Marcador de contenido 2"/>
          <p:cNvPicPr>
            <a:picLocks noGrp="1" noChangeAspect="1"/>
          </p:cNvPicPr>
          <p:nvPr>
            <p:ph idx="1"/>
          </p:nvPr>
        </p:nvPicPr>
        <p:blipFill>
          <a:blip r:embed="rId3"/>
          <a:stretch>
            <a:fillRect/>
          </a:stretch>
        </p:blipFill>
        <p:spPr>
          <a:xfrm>
            <a:off x="144555" y="1129552"/>
            <a:ext cx="8748119" cy="4850051"/>
          </a:xfrm>
          <a:prstGeom prst="rect">
            <a:avLst/>
          </a:prstGeom>
        </p:spPr>
      </p:pic>
      <p:sp>
        <p:nvSpPr>
          <p:cNvPr id="7" name="Marcador de contenido 3"/>
          <p:cNvSpPr txBox="1">
            <a:spLocks/>
          </p:cNvSpPr>
          <p:nvPr/>
        </p:nvSpPr>
        <p:spPr>
          <a:xfrm>
            <a:off x="580525" y="745959"/>
            <a:ext cx="8312150" cy="5164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b="1" i="1" dirty="0">
                <a:solidFill>
                  <a:schemeClr val="accent6"/>
                </a:solidFill>
                <a:latin typeface="+mj-lt"/>
              </a:rPr>
              <a:t>Tubería de Agua Fría y Caliente</a:t>
            </a:r>
          </a:p>
        </p:txBody>
      </p:sp>
    </p:spTree>
    <p:extLst>
      <p:ext uri="{BB962C8B-B14F-4D97-AF65-F5344CB8AC3E}">
        <p14:creationId xmlns:p14="http://schemas.microsoft.com/office/powerpoint/2010/main" val="1776414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Diseño hidrosanitario</a:t>
            </a:r>
          </a:p>
        </p:txBody>
      </p:sp>
      <p:pic>
        <p:nvPicPr>
          <p:cNvPr id="8" name="Marcador de contenido 7"/>
          <p:cNvPicPr>
            <a:picLocks noGrp="1" noChangeAspect="1"/>
          </p:cNvPicPr>
          <p:nvPr>
            <p:ph idx="1"/>
          </p:nvPr>
        </p:nvPicPr>
        <p:blipFill>
          <a:blip r:embed="rId3"/>
          <a:stretch>
            <a:fillRect/>
          </a:stretch>
        </p:blipFill>
        <p:spPr>
          <a:xfrm>
            <a:off x="253019" y="1156447"/>
            <a:ext cx="8687781" cy="4773706"/>
          </a:xfrm>
          <a:prstGeom prst="rect">
            <a:avLst/>
          </a:prstGeom>
        </p:spPr>
      </p:pic>
      <p:sp>
        <p:nvSpPr>
          <p:cNvPr id="9" name="Marcador de contenido 3"/>
          <p:cNvSpPr txBox="1">
            <a:spLocks/>
          </p:cNvSpPr>
          <p:nvPr/>
        </p:nvSpPr>
        <p:spPr>
          <a:xfrm>
            <a:off x="580525" y="745959"/>
            <a:ext cx="8312150" cy="5164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b="1" i="1" dirty="0">
                <a:solidFill>
                  <a:schemeClr val="accent6"/>
                </a:solidFill>
                <a:latin typeface="+mj-lt"/>
              </a:rPr>
              <a:t>Tubería Sanitaria</a:t>
            </a:r>
          </a:p>
        </p:txBody>
      </p:sp>
    </p:spTree>
    <p:extLst>
      <p:ext uri="{BB962C8B-B14F-4D97-AF65-F5344CB8AC3E}">
        <p14:creationId xmlns:p14="http://schemas.microsoft.com/office/powerpoint/2010/main" val="776498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578321" y="1367398"/>
            <a:ext cx="4191058" cy="4266921"/>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85116" y="1273269"/>
            <a:ext cx="4200330" cy="4266921"/>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ítulo 1"/>
          <p:cNvSpPr>
            <a:spLocks noGrp="1"/>
          </p:cNvSpPr>
          <p:nvPr>
            <p:ph type="title"/>
          </p:nvPr>
        </p:nvSpPr>
        <p:spPr>
          <a:xfrm>
            <a:off x="4292600" y="0"/>
            <a:ext cx="4762500" cy="584200"/>
          </a:xfrm>
        </p:spPr>
        <p:txBody>
          <a:bodyPr/>
          <a:lstStyle/>
          <a:p>
            <a:pPr algn="r"/>
            <a:r>
              <a:rPr lang="es-EC" sz="2400" i="1" dirty="0">
                <a:latin typeface="+mj-lt"/>
              </a:rPr>
              <a:t>Diseño hidrosanitario</a:t>
            </a:r>
          </a:p>
        </p:txBody>
      </p:sp>
    </p:spTree>
    <p:extLst>
      <p:ext uri="{BB962C8B-B14F-4D97-AF65-F5344CB8AC3E}">
        <p14:creationId xmlns:p14="http://schemas.microsoft.com/office/powerpoint/2010/main" val="2636362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Diseño eléctrico</a:t>
            </a:r>
          </a:p>
        </p:txBody>
      </p:sp>
      <p:pic>
        <p:nvPicPr>
          <p:cNvPr id="7" name="Marcador de contenido 6"/>
          <p:cNvPicPr>
            <a:picLocks noGrp="1" noChangeAspect="1"/>
          </p:cNvPicPr>
          <p:nvPr>
            <p:ph idx="1"/>
          </p:nvPr>
        </p:nvPicPr>
        <p:blipFill>
          <a:blip r:embed="rId3"/>
          <a:stretch>
            <a:fillRect/>
          </a:stretch>
        </p:blipFill>
        <p:spPr>
          <a:xfrm>
            <a:off x="201170" y="698500"/>
            <a:ext cx="8853929" cy="5346701"/>
          </a:xfrm>
          <a:prstGeom prst="rect">
            <a:avLst/>
          </a:prstGeom>
        </p:spPr>
      </p:pic>
    </p:spTree>
    <p:extLst>
      <p:ext uri="{BB962C8B-B14F-4D97-AF65-F5344CB8AC3E}">
        <p14:creationId xmlns:p14="http://schemas.microsoft.com/office/powerpoint/2010/main" val="1687972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Diseño eléctrico</a:t>
            </a: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3145894479"/>
              </p:ext>
            </p:extLst>
          </p:nvPr>
        </p:nvGraphicFramePr>
        <p:xfrm>
          <a:off x="388935" y="914401"/>
          <a:ext cx="4894264" cy="1580041"/>
        </p:xfrm>
        <a:graphic>
          <a:graphicData uri="http://schemas.openxmlformats.org/drawingml/2006/table">
            <a:tbl>
              <a:tblPr firstRow="1" firstCol="1" bandRow="1">
                <a:tableStyleId>{0660B408-B3CF-4A94-85FC-2B1E0A45F4A2}</a:tableStyleId>
              </a:tblPr>
              <a:tblGrid>
                <a:gridCol w="1084570">
                  <a:extLst>
                    <a:ext uri="{9D8B030D-6E8A-4147-A177-3AD203B41FA5}">
                      <a16:colId xmlns:a16="http://schemas.microsoft.com/office/drawing/2014/main" val="3536745520"/>
                    </a:ext>
                  </a:extLst>
                </a:gridCol>
                <a:gridCol w="1234334">
                  <a:extLst>
                    <a:ext uri="{9D8B030D-6E8A-4147-A177-3AD203B41FA5}">
                      <a16:colId xmlns:a16="http://schemas.microsoft.com/office/drawing/2014/main" val="3146888427"/>
                    </a:ext>
                  </a:extLst>
                </a:gridCol>
                <a:gridCol w="1033668">
                  <a:extLst>
                    <a:ext uri="{9D8B030D-6E8A-4147-A177-3AD203B41FA5}">
                      <a16:colId xmlns:a16="http://schemas.microsoft.com/office/drawing/2014/main" val="582432344"/>
                    </a:ext>
                  </a:extLst>
                </a:gridCol>
                <a:gridCol w="1541692">
                  <a:extLst>
                    <a:ext uri="{9D8B030D-6E8A-4147-A177-3AD203B41FA5}">
                      <a16:colId xmlns:a16="http://schemas.microsoft.com/office/drawing/2014/main" val="2948403518"/>
                    </a:ext>
                  </a:extLst>
                </a:gridCol>
              </a:tblGrid>
              <a:tr h="584632">
                <a:tc>
                  <a:txBody>
                    <a:bodyPr/>
                    <a:lstStyle/>
                    <a:p>
                      <a:pPr algn="ctr">
                        <a:lnSpc>
                          <a:spcPct val="150000"/>
                        </a:lnSpc>
                        <a:spcAft>
                          <a:spcPts val="0"/>
                        </a:spcAft>
                      </a:pPr>
                      <a:r>
                        <a:rPr lang="es-EC" sz="1000">
                          <a:effectLst/>
                          <a:latin typeface="+mj-lt"/>
                        </a:rPr>
                        <a:t>Circuito</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Corriente Max [A]</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135% de In [A]</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Corriente de protección</a:t>
                      </a:r>
                      <a:br>
                        <a:rPr lang="es-EC" sz="1000">
                          <a:effectLst/>
                          <a:latin typeface="+mj-lt"/>
                        </a:rPr>
                      </a:br>
                      <a:r>
                        <a:rPr lang="es-EC" sz="1000">
                          <a:effectLst/>
                          <a:latin typeface="+mj-lt"/>
                        </a:rPr>
                        <a:t> contra sobre carga [A]</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20837628"/>
                  </a:ext>
                </a:extLst>
              </a:tr>
              <a:tr h="255603">
                <a:tc>
                  <a:txBody>
                    <a:bodyPr/>
                    <a:lstStyle/>
                    <a:p>
                      <a:pPr algn="just">
                        <a:lnSpc>
                          <a:spcPct val="150000"/>
                        </a:lnSpc>
                        <a:spcAft>
                          <a:spcPts val="0"/>
                        </a:spcAft>
                      </a:pPr>
                      <a:r>
                        <a:rPr lang="es-EC" sz="1000" b="1" i="1">
                          <a:effectLst/>
                          <a:latin typeface="+mj-lt"/>
                        </a:rPr>
                        <a:t>Iluminación</a:t>
                      </a:r>
                      <a:endParaRPr lang="es-EC" sz="1200" b="1" i="1">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4.80</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6.48</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10</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40228753"/>
                  </a:ext>
                </a:extLst>
              </a:tr>
              <a:tr h="197958">
                <a:tc>
                  <a:txBody>
                    <a:bodyPr/>
                    <a:lstStyle/>
                    <a:p>
                      <a:pPr algn="just">
                        <a:lnSpc>
                          <a:spcPct val="150000"/>
                        </a:lnSpc>
                        <a:spcAft>
                          <a:spcPts val="0"/>
                        </a:spcAft>
                      </a:pPr>
                      <a:r>
                        <a:rPr lang="es-EC" sz="1000" b="1" i="1">
                          <a:effectLst/>
                          <a:latin typeface="+mj-lt"/>
                        </a:rPr>
                        <a:t>Fuerza</a:t>
                      </a:r>
                      <a:endParaRPr lang="es-EC" sz="1200" b="1" i="1">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21.64</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29.22</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40</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0237581"/>
                  </a:ext>
                </a:extLst>
              </a:tr>
              <a:tr h="255603">
                <a:tc>
                  <a:txBody>
                    <a:bodyPr/>
                    <a:lstStyle/>
                    <a:p>
                      <a:pPr algn="just">
                        <a:lnSpc>
                          <a:spcPct val="150000"/>
                        </a:lnSpc>
                        <a:spcAft>
                          <a:spcPts val="0"/>
                        </a:spcAft>
                      </a:pPr>
                      <a:r>
                        <a:rPr lang="es-EC" sz="1000" b="1" i="1">
                          <a:effectLst/>
                          <a:latin typeface="+mj-lt"/>
                        </a:rPr>
                        <a:t>Especiales 110V</a:t>
                      </a:r>
                      <a:endParaRPr lang="es-EC" sz="1200" b="1" i="1">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23.46</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31.67</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40</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54074760"/>
                  </a:ext>
                </a:extLst>
              </a:tr>
              <a:tr h="255603">
                <a:tc>
                  <a:txBody>
                    <a:bodyPr/>
                    <a:lstStyle/>
                    <a:p>
                      <a:pPr algn="just">
                        <a:lnSpc>
                          <a:spcPct val="150000"/>
                        </a:lnSpc>
                        <a:spcAft>
                          <a:spcPts val="0"/>
                        </a:spcAft>
                      </a:pPr>
                      <a:r>
                        <a:rPr lang="es-EC" sz="1000" b="1" i="1" dirty="0">
                          <a:effectLst/>
                          <a:latin typeface="+mj-lt"/>
                        </a:rPr>
                        <a:t> Especiales 220V</a:t>
                      </a:r>
                      <a:endParaRPr lang="es-EC" sz="1200" b="1" i="1"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dirty="0">
                          <a:effectLst/>
                          <a:latin typeface="+mj-lt"/>
                        </a:rPr>
                        <a:t>11.73</a:t>
                      </a:r>
                      <a:endParaRPr lang="es-EC" sz="12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15.84</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dirty="0">
                          <a:effectLst/>
                          <a:latin typeface="+mj-lt"/>
                        </a:rPr>
                        <a:t>25</a:t>
                      </a:r>
                      <a:endParaRPr lang="es-EC" sz="1200" dirty="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24410805"/>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755610966"/>
              </p:ext>
            </p:extLst>
          </p:nvPr>
        </p:nvGraphicFramePr>
        <p:xfrm>
          <a:off x="5568951" y="2615403"/>
          <a:ext cx="2736849" cy="1193717"/>
        </p:xfrm>
        <a:graphic>
          <a:graphicData uri="http://schemas.openxmlformats.org/drawingml/2006/table">
            <a:tbl>
              <a:tblPr firstRow="1" firstCol="1" bandRow="1">
                <a:tableStyleId>{0660B408-B3CF-4A94-85FC-2B1E0A45F4A2}</a:tableStyleId>
              </a:tblPr>
              <a:tblGrid>
                <a:gridCol w="912283">
                  <a:extLst>
                    <a:ext uri="{9D8B030D-6E8A-4147-A177-3AD203B41FA5}">
                      <a16:colId xmlns:a16="http://schemas.microsoft.com/office/drawing/2014/main" val="854843483"/>
                    </a:ext>
                  </a:extLst>
                </a:gridCol>
                <a:gridCol w="912283">
                  <a:extLst>
                    <a:ext uri="{9D8B030D-6E8A-4147-A177-3AD203B41FA5}">
                      <a16:colId xmlns:a16="http://schemas.microsoft.com/office/drawing/2014/main" val="3037972052"/>
                    </a:ext>
                  </a:extLst>
                </a:gridCol>
                <a:gridCol w="912283">
                  <a:extLst>
                    <a:ext uri="{9D8B030D-6E8A-4147-A177-3AD203B41FA5}">
                      <a16:colId xmlns:a16="http://schemas.microsoft.com/office/drawing/2014/main" val="1503784733"/>
                    </a:ext>
                  </a:extLst>
                </a:gridCol>
              </a:tblGrid>
              <a:tr h="358182">
                <a:tc gridSpan="3">
                  <a:txBody>
                    <a:bodyPr/>
                    <a:lstStyle/>
                    <a:p>
                      <a:pPr algn="ctr">
                        <a:lnSpc>
                          <a:spcPct val="150000"/>
                        </a:lnSpc>
                        <a:spcAft>
                          <a:spcPts val="0"/>
                        </a:spcAft>
                      </a:pPr>
                      <a:r>
                        <a:rPr lang="es-EC" sz="1000" dirty="0">
                          <a:effectLst/>
                          <a:latin typeface="+mj-lt"/>
                        </a:rPr>
                        <a:t>SEGUNDA PLANTA</a:t>
                      </a:r>
                      <a:endParaRPr lang="es-EC" sz="1200" dirty="0">
                        <a:effectLst/>
                        <a:latin typeface="+mj-lt"/>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80866883"/>
                  </a:ext>
                </a:extLst>
              </a:tr>
              <a:tr h="248753">
                <a:tc>
                  <a:txBody>
                    <a:bodyPr/>
                    <a:lstStyle/>
                    <a:p>
                      <a:pPr algn="ctr">
                        <a:lnSpc>
                          <a:spcPct val="150000"/>
                        </a:lnSpc>
                        <a:spcAft>
                          <a:spcPts val="0"/>
                        </a:spcAft>
                      </a:pPr>
                      <a:r>
                        <a:rPr lang="es-EC" sz="1000" dirty="0">
                          <a:effectLst/>
                          <a:latin typeface="+mj-lt"/>
                        </a:rPr>
                        <a:t>Circuito</a:t>
                      </a:r>
                      <a:endParaRPr lang="es-EC" sz="12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b="1" dirty="0">
                          <a:effectLst/>
                          <a:latin typeface="+mj-lt"/>
                        </a:rPr>
                        <a:t>Cable AWG</a:t>
                      </a:r>
                      <a:endParaRPr lang="es-EC" sz="1200" b="1"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b="1" dirty="0">
                          <a:effectLst/>
                          <a:latin typeface="+mj-lt"/>
                        </a:rPr>
                        <a:t>Longitud [m]</a:t>
                      </a:r>
                      <a:endParaRPr lang="es-EC" sz="1200" b="1" dirty="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42049353"/>
                  </a:ext>
                </a:extLst>
              </a:tr>
              <a:tr h="178680">
                <a:tc>
                  <a:txBody>
                    <a:bodyPr/>
                    <a:lstStyle/>
                    <a:p>
                      <a:pPr algn="just">
                        <a:lnSpc>
                          <a:spcPct val="150000"/>
                        </a:lnSpc>
                        <a:spcAft>
                          <a:spcPts val="0"/>
                        </a:spcAft>
                      </a:pPr>
                      <a:r>
                        <a:rPr lang="es-EC" sz="1000" b="1" i="1">
                          <a:effectLst/>
                          <a:latin typeface="+mj-lt"/>
                        </a:rPr>
                        <a:t>Iluminación</a:t>
                      </a:r>
                      <a:endParaRPr lang="es-EC" sz="1200" b="1" i="1">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14</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79</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87184289"/>
                  </a:ext>
                </a:extLst>
              </a:tr>
              <a:tr h="358182">
                <a:tc>
                  <a:txBody>
                    <a:bodyPr/>
                    <a:lstStyle/>
                    <a:p>
                      <a:pPr algn="just">
                        <a:lnSpc>
                          <a:spcPct val="150000"/>
                        </a:lnSpc>
                        <a:spcAft>
                          <a:spcPts val="0"/>
                        </a:spcAft>
                      </a:pPr>
                      <a:r>
                        <a:rPr lang="es-EC" sz="1000" b="1" i="1" dirty="0">
                          <a:effectLst/>
                          <a:latin typeface="+mj-lt"/>
                        </a:rPr>
                        <a:t>Fuerza</a:t>
                      </a:r>
                      <a:endParaRPr lang="es-EC" sz="1200" b="1" i="1"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latin typeface="+mj-lt"/>
                        </a:rPr>
                        <a:t>12</a:t>
                      </a:r>
                      <a:endParaRPr lang="es-EC" sz="12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dirty="0">
                          <a:effectLst/>
                          <a:latin typeface="+mj-lt"/>
                        </a:rPr>
                        <a:t>113</a:t>
                      </a:r>
                      <a:endParaRPr lang="es-EC" sz="1200" dirty="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78980221"/>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582177128"/>
              </p:ext>
            </p:extLst>
          </p:nvPr>
        </p:nvGraphicFramePr>
        <p:xfrm>
          <a:off x="5568951" y="914401"/>
          <a:ext cx="2736849" cy="1497804"/>
        </p:xfrm>
        <a:graphic>
          <a:graphicData uri="http://schemas.openxmlformats.org/drawingml/2006/table">
            <a:tbl>
              <a:tblPr firstRow="1" firstCol="1" bandRow="1">
                <a:tableStyleId>{0660B408-B3CF-4A94-85FC-2B1E0A45F4A2}</a:tableStyleId>
              </a:tblPr>
              <a:tblGrid>
                <a:gridCol w="912283">
                  <a:extLst>
                    <a:ext uri="{9D8B030D-6E8A-4147-A177-3AD203B41FA5}">
                      <a16:colId xmlns:a16="http://schemas.microsoft.com/office/drawing/2014/main" val="2691481398"/>
                    </a:ext>
                  </a:extLst>
                </a:gridCol>
                <a:gridCol w="912283">
                  <a:extLst>
                    <a:ext uri="{9D8B030D-6E8A-4147-A177-3AD203B41FA5}">
                      <a16:colId xmlns:a16="http://schemas.microsoft.com/office/drawing/2014/main" val="2136533664"/>
                    </a:ext>
                  </a:extLst>
                </a:gridCol>
                <a:gridCol w="912283">
                  <a:extLst>
                    <a:ext uri="{9D8B030D-6E8A-4147-A177-3AD203B41FA5}">
                      <a16:colId xmlns:a16="http://schemas.microsoft.com/office/drawing/2014/main" val="2496933079"/>
                    </a:ext>
                  </a:extLst>
                </a:gridCol>
              </a:tblGrid>
              <a:tr h="249634">
                <a:tc gridSpan="3">
                  <a:txBody>
                    <a:bodyPr/>
                    <a:lstStyle/>
                    <a:p>
                      <a:pPr algn="ctr">
                        <a:lnSpc>
                          <a:spcPct val="150000"/>
                        </a:lnSpc>
                        <a:spcAft>
                          <a:spcPts val="0"/>
                        </a:spcAft>
                      </a:pPr>
                      <a:r>
                        <a:rPr lang="es-EC" sz="1000">
                          <a:effectLst/>
                        </a:rPr>
                        <a:t>PLANTA BAJA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218040826"/>
                  </a:ext>
                </a:extLst>
              </a:tr>
              <a:tr h="249634">
                <a:tc>
                  <a:txBody>
                    <a:bodyPr/>
                    <a:lstStyle/>
                    <a:p>
                      <a:pPr algn="ctr">
                        <a:lnSpc>
                          <a:spcPct val="150000"/>
                        </a:lnSpc>
                        <a:spcAft>
                          <a:spcPts val="0"/>
                        </a:spcAft>
                      </a:pPr>
                      <a:r>
                        <a:rPr lang="es-EC" sz="1000" dirty="0">
                          <a:effectLst/>
                        </a:rPr>
                        <a:t>Circuito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b="1">
                          <a:effectLst/>
                        </a:rPr>
                        <a:t>Cable AWG</a:t>
                      </a:r>
                      <a:endParaRPr lang="es-EC"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b="1" dirty="0">
                          <a:effectLst/>
                        </a:rPr>
                        <a:t>Longitud [m]</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73651304"/>
                  </a:ext>
                </a:extLst>
              </a:tr>
              <a:tr h="249634">
                <a:tc>
                  <a:txBody>
                    <a:bodyPr/>
                    <a:lstStyle/>
                    <a:p>
                      <a:pPr algn="just">
                        <a:lnSpc>
                          <a:spcPct val="150000"/>
                        </a:lnSpc>
                        <a:spcAft>
                          <a:spcPts val="0"/>
                        </a:spcAft>
                      </a:pPr>
                      <a:r>
                        <a:rPr lang="es-EC" sz="1000" b="1" i="1">
                          <a:effectLst/>
                        </a:rPr>
                        <a:t>Iluminación</a:t>
                      </a:r>
                      <a:endParaRPr lang="es-EC" sz="12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14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78.5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222249043"/>
                  </a:ext>
                </a:extLst>
              </a:tr>
              <a:tr h="249634">
                <a:tc>
                  <a:txBody>
                    <a:bodyPr/>
                    <a:lstStyle/>
                    <a:p>
                      <a:pPr algn="just">
                        <a:lnSpc>
                          <a:spcPct val="150000"/>
                        </a:lnSpc>
                        <a:spcAft>
                          <a:spcPts val="0"/>
                        </a:spcAft>
                      </a:pPr>
                      <a:r>
                        <a:rPr lang="es-EC" sz="1000" b="1" i="1">
                          <a:effectLst/>
                        </a:rPr>
                        <a:t>Fuerza</a:t>
                      </a:r>
                      <a:endParaRPr lang="es-EC" sz="12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12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65.5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49194935"/>
                  </a:ext>
                </a:extLst>
              </a:tr>
              <a:tr h="249634">
                <a:tc>
                  <a:txBody>
                    <a:bodyPr/>
                    <a:lstStyle/>
                    <a:p>
                      <a:pPr algn="just">
                        <a:lnSpc>
                          <a:spcPct val="150000"/>
                        </a:lnSpc>
                        <a:spcAft>
                          <a:spcPts val="0"/>
                        </a:spcAft>
                      </a:pPr>
                      <a:r>
                        <a:rPr lang="es-EC" sz="1000" b="1" i="1">
                          <a:effectLst/>
                        </a:rPr>
                        <a:t>Especial 110v</a:t>
                      </a:r>
                      <a:endParaRPr lang="es-EC" sz="12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1210305"/>
                  </a:ext>
                </a:extLst>
              </a:tr>
              <a:tr h="249634">
                <a:tc>
                  <a:txBody>
                    <a:bodyPr/>
                    <a:lstStyle/>
                    <a:p>
                      <a:pPr algn="just">
                        <a:lnSpc>
                          <a:spcPct val="150000"/>
                        </a:lnSpc>
                        <a:spcAft>
                          <a:spcPts val="0"/>
                        </a:spcAft>
                      </a:pPr>
                      <a:r>
                        <a:rPr lang="es-EC" sz="1000" b="1" i="1" dirty="0">
                          <a:effectLst/>
                        </a:rPr>
                        <a:t>Especial 220v</a:t>
                      </a:r>
                      <a:endParaRPr lang="es-EC" sz="12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14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dirty="0">
                          <a:effectLst/>
                        </a:rPr>
                        <a:t>15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94630730"/>
                  </a:ext>
                </a:extLst>
              </a:tr>
            </a:tbl>
          </a:graphicData>
        </a:graphic>
      </p:graphicFrame>
      <p:pic>
        <p:nvPicPr>
          <p:cNvPr id="9" name="Imagen 8"/>
          <p:cNvPicPr>
            <a:picLocks noChangeAspect="1"/>
          </p:cNvPicPr>
          <p:nvPr/>
        </p:nvPicPr>
        <p:blipFill>
          <a:blip r:embed="rId3"/>
          <a:stretch>
            <a:fillRect/>
          </a:stretch>
        </p:blipFill>
        <p:spPr>
          <a:xfrm>
            <a:off x="901698" y="2615403"/>
            <a:ext cx="3899953" cy="3323422"/>
          </a:xfrm>
          <a:prstGeom prst="rect">
            <a:avLst/>
          </a:prstGeom>
        </p:spPr>
      </p:pic>
      <p:sp>
        <p:nvSpPr>
          <p:cNvPr id="10" name="Rectángulo 9"/>
          <p:cNvSpPr/>
          <p:nvPr/>
        </p:nvSpPr>
        <p:spPr>
          <a:xfrm>
            <a:off x="1935152" y="5888025"/>
            <a:ext cx="1565300" cy="336118"/>
          </a:xfrm>
          <a:prstGeom prst="rect">
            <a:avLst/>
          </a:prstGeom>
        </p:spPr>
        <p:txBody>
          <a:bodyPr wrap="none">
            <a:spAutoFit/>
          </a:bodyPr>
          <a:lstStyle/>
          <a:p>
            <a:pPr algn="ctr">
              <a:lnSpc>
                <a:spcPct val="150000"/>
              </a:lnSpc>
              <a:spcAft>
                <a:spcPts val="0"/>
              </a:spcAft>
            </a:pPr>
            <a:r>
              <a:rPr lang="es-EC" sz="1200" dirty="0">
                <a:latin typeface="Times New Roman" panose="02020603050405020304" pitchFamily="18" charset="0"/>
                <a:ea typeface="Times New Roman" panose="02020603050405020304" pitchFamily="18" charset="0"/>
                <a:cs typeface="Times New Roman" panose="02020603050405020304" pitchFamily="18" charset="0"/>
              </a:rPr>
              <a:t>Fuente: (Torres, 2012)</a:t>
            </a:r>
            <a:endParaRPr lang="es-EC" sz="1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0786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67825" y="62876"/>
            <a:ext cx="8312150" cy="5164222"/>
          </a:xfrm>
        </p:spPr>
        <p:txBody>
          <a:bodyPr/>
          <a:lstStyle/>
          <a:p>
            <a:pPr marL="0" indent="0">
              <a:buNone/>
            </a:pPr>
            <a:r>
              <a:rPr lang="es-EC" b="1" i="1" dirty="0">
                <a:solidFill>
                  <a:schemeClr val="accent6"/>
                </a:solidFill>
                <a:latin typeface="+mj-lt"/>
              </a:rPr>
              <a:t>Vivienda de una Planta</a:t>
            </a:r>
          </a:p>
        </p:txBody>
      </p:sp>
      <p:sp>
        <p:nvSpPr>
          <p:cNvPr id="6" name="Título 1"/>
          <p:cNvSpPr>
            <a:spLocks noGrp="1"/>
          </p:cNvSpPr>
          <p:nvPr>
            <p:ph type="title"/>
          </p:nvPr>
        </p:nvSpPr>
        <p:spPr/>
        <p:txBody>
          <a:bodyPr/>
          <a:lstStyle/>
          <a:p>
            <a:pPr algn="r"/>
            <a:r>
              <a:rPr lang="es-EC" sz="2400" i="1" dirty="0">
                <a:latin typeface="+mj-lt"/>
              </a:rPr>
              <a:t>Análisis de costos</a:t>
            </a:r>
          </a:p>
        </p:txBody>
      </p:sp>
      <p:pic>
        <p:nvPicPr>
          <p:cNvPr id="13" name="Imagen 12"/>
          <p:cNvPicPr>
            <a:picLocks noChangeAspect="1"/>
          </p:cNvPicPr>
          <p:nvPr/>
        </p:nvPicPr>
        <p:blipFill>
          <a:blip r:embed="rId3"/>
          <a:stretch>
            <a:fillRect/>
          </a:stretch>
        </p:blipFill>
        <p:spPr>
          <a:xfrm>
            <a:off x="-3" y="584200"/>
            <a:ext cx="4432301" cy="1855787"/>
          </a:xfrm>
          <a:prstGeom prst="rect">
            <a:avLst/>
          </a:prstGeom>
        </p:spPr>
      </p:pic>
      <p:pic>
        <p:nvPicPr>
          <p:cNvPr id="14" name="Imagen 13"/>
          <p:cNvPicPr>
            <a:picLocks noChangeAspect="1"/>
          </p:cNvPicPr>
          <p:nvPr/>
        </p:nvPicPr>
        <p:blipFill>
          <a:blip r:embed="rId4"/>
          <a:stretch>
            <a:fillRect/>
          </a:stretch>
        </p:blipFill>
        <p:spPr>
          <a:xfrm>
            <a:off x="-12703" y="2414587"/>
            <a:ext cx="4445001" cy="4276725"/>
          </a:xfrm>
          <a:prstGeom prst="rect">
            <a:avLst/>
          </a:prstGeom>
        </p:spPr>
      </p:pic>
      <p:pic>
        <p:nvPicPr>
          <p:cNvPr id="17" name="Imagen 16"/>
          <p:cNvPicPr>
            <a:picLocks noChangeAspect="1"/>
          </p:cNvPicPr>
          <p:nvPr/>
        </p:nvPicPr>
        <p:blipFill>
          <a:blip r:embed="rId5"/>
          <a:stretch>
            <a:fillRect/>
          </a:stretch>
        </p:blipFill>
        <p:spPr>
          <a:xfrm>
            <a:off x="4444999" y="584199"/>
            <a:ext cx="4699002" cy="4899137"/>
          </a:xfrm>
          <a:prstGeom prst="rect">
            <a:avLst/>
          </a:prstGeom>
        </p:spPr>
      </p:pic>
      <p:pic>
        <p:nvPicPr>
          <p:cNvPr id="18" name="Imagen 17"/>
          <p:cNvPicPr>
            <a:picLocks noChangeAspect="1"/>
          </p:cNvPicPr>
          <p:nvPr/>
        </p:nvPicPr>
        <p:blipFill>
          <a:blip r:embed="rId6"/>
          <a:stretch>
            <a:fillRect/>
          </a:stretch>
        </p:blipFill>
        <p:spPr>
          <a:xfrm>
            <a:off x="4432298" y="5486399"/>
            <a:ext cx="4711702" cy="1201851"/>
          </a:xfrm>
          <a:prstGeom prst="rect">
            <a:avLst/>
          </a:prstGeom>
        </p:spPr>
      </p:pic>
    </p:spTree>
    <p:extLst>
      <p:ext uri="{BB962C8B-B14F-4D97-AF65-F5344CB8AC3E}">
        <p14:creationId xmlns:p14="http://schemas.microsoft.com/office/powerpoint/2010/main" val="2692742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67825" y="62876"/>
            <a:ext cx="8312150" cy="5164222"/>
          </a:xfrm>
        </p:spPr>
        <p:txBody>
          <a:bodyPr/>
          <a:lstStyle/>
          <a:p>
            <a:pPr marL="0" indent="0">
              <a:buNone/>
            </a:pPr>
            <a:r>
              <a:rPr lang="es-EC" b="1" i="1" dirty="0">
                <a:solidFill>
                  <a:schemeClr val="accent6"/>
                </a:solidFill>
                <a:latin typeface="+mj-lt"/>
              </a:rPr>
              <a:t>Vivienda de una Planta</a:t>
            </a:r>
          </a:p>
        </p:txBody>
      </p:sp>
      <p:sp>
        <p:nvSpPr>
          <p:cNvPr id="6" name="Título 1"/>
          <p:cNvSpPr>
            <a:spLocks noGrp="1"/>
          </p:cNvSpPr>
          <p:nvPr>
            <p:ph type="title"/>
          </p:nvPr>
        </p:nvSpPr>
        <p:spPr/>
        <p:txBody>
          <a:bodyPr/>
          <a:lstStyle/>
          <a:p>
            <a:pPr algn="r"/>
            <a:r>
              <a:rPr lang="es-EC" sz="2400" i="1" dirty="0">
                <a:latin typeface="+mj-lt"/>
              </a:rPr>
              <a:t>Análisis de costos</a:t>
            </a:r>
          </a:p>
        </p:txBody>
      </p:sp>
      <p:pic>
        <p:nvPicPr>
          <p:cNvPr id="8" name="Imagen 7"/>
          <p:cNvPicPr/>
          <p:nvPr/>
        </p:nvPicPr>
        <p:blipFill rotWithShape="1">
          <a:blip r:embed="rId3"/>
          <a:srcRect l="23358" t="20126" r="23722" b="16901"/>
          <a:stretch/>
        </p:blipFill>
        <p:spPr bwMode="auto">
          <a:xfrm>
            <a:off x="1153194" y="1039812"/>
            <a:ext cx="6949406" cy="45989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1185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S" sz="2400" i="1" dirty="0">
                <a:latin typeface="+mj-lt"/>
              </a:rPr>
              <a:t>3. OBJETIVOS</a:t>
            </a:r>
            <a:endParaRPr lang="es-EC" sz="2400" i="1" dirty="0">
              <a:latin typeface="+mj-lt"/>
            </a:endParaRPr>
          </a:p>
        </p:txBody>
      </p:sp>
      <p:sp>
        <p:nvSpPr>
          <p:cNvPr id="4" name="3 Rectángulo"/>
          <p:cNvSpPr/>
          <p:nvPr/>
        </p:nvSpPr>
        <p:spPr>
          <a:xfrm>
            <a:off x="192458" y="465541"/>
            <a:ext cx="8513557" cy="5570756"/>
          </a:xfrm>
          <a:prstGeom prst="rect">
            <a:avLst/>
          </a:prstGeom>
        </p:spPr>
        <p:txBody>
          <a:bodyPr wrap="square">
            <a:spAutoFit/>
          </a:bodyPr>
          <a:lstStyle/>
          <a:p>
            <a:r>
              <a:rPr lang="es-EC" sz="2800" b="1" dirty="0">
                <a:latin typeface="+mj-lt"/>
                <a:cs typeface="Arial" panose="020B0604020202020204" pitchFamily="34" charset="0"/>
              </a:rPr>
              <a:t>Objetivos específicos:</a:t>
            </a:r>
          </a:p>
          <a:p>
            <a:endParaRPr lang="es-EC" sz="2000" b="1" dirty="0">
              <a:latin typeface="+mj-lt"/>
            </a:endParaRPr>
          </a:p>
          <a:p>
            <a:pPr marL="285744" indent="-285744" algn="just">
              <a:buFont typeface="Arial" panose="020B0604020202020204" pitchFamily="34" charset="0"/>
              <a:buChar char="•"/>
            </a:pPr>
            <a:r>
              <a:rPr lang="es-EC" sz="2000" dirty="0">
                <a:latin typeface="+mj-lt"/>
                <a:cs typeface="Arial" panose="020B0604020202020204" pitchFamily="34" charset="0"/>
              </a:rPr>
              <a:t>Definir el proyecto arquitectónico de la vivienda prefabricada basado en la normativa vigente.</a:t>
            </a:r>
          </a:p>
          <a:p>
            <a:pPr algn="just"/>
            <a:endParaRPr lang="es-EC" sz="2000" dirty="0">
              <a:latin typeface="+mj-lt"/>
              <a:cs typeface="Arial" panose="020B0604020202020204" pitchFamily="34" charset="0"/>
            </a:endParaRPr>
          </a:p>
          <a:p>
            <a:pPr marL="285744" indent="-285744" algn="just">
              <a:buFont typeface="Arial" panose="020B0604020202020204" pitchFamily="34" charset="0"/>
              <a:buChar char="•"/>
            </a:pPr>
            <a:r>
              <a:rPr lang="es-EC" sz="2000" dirty="0">
                <a:latin typeface="+mj-lt"/>
                <a:cs typeface="Arial" panose="020B0604020202020204" pitchFamily="34" charset="0"/>
              </a:rPr>
              <a:t>Determinar los materiales livianos más convenientes para reducir el peso de la vivienda.</a:t>
            </a:r>
          </a:p>
          <a:p>
            <a:pPr algn="just"/>
            <a:endParaRPr lang="es-EC" sz="2000" dirty="0">
              <a:latin typeface="+mj-lt"/>
              <a:cs typeface="Arial" panose="020B0604020202020204" pitchFamily="34" charset="0"/>
            </a:endParaRPr>
          </a:p>
          <a:p>
            <a:pPr marL="285744" indent="-285744" algn="just">
              <a:buFont typeface="Arial" panose="020B0604020202020204" pitchFamily="34" charset="0"/>
              <a:buChar char="•"/>
            </a:pPr>
            <a:r>
              <a:rPr lang="es-EC" sz="2000" dirty="0">
                <a:latin typeface="+mj-lt"/>
                <a:cs typeface="Arial" panose="020B0604020202020204" pitchFamily="34" charset="0"/>
              </a:rPr>
              <a:t>Calcular y diseñar estructuralmente la vivienda prefabricada sismo resistente para garantizar la seguridad del proyecto.</a:t>
            </a:r>
            <a:r>
              <a:rPr lang="es-EC" sz="2000" dirty="0">
                <a:cs typeface="Arial" panose="020B0604020202020204" pitchFamily="34" charset="0"/>
              </a:rPr>
              <a:t> </a:t>
            </a:r>
          </a:p>
          <a:p>
            <a:pPr algn="just"/>
            <a:endParaRPr lang="es-EC" sz="2000" dirty="0">
              <a:cs typeface="Arial" panose="020B0604020202020204" pitchFamily="34" charset="0"/>
            </a:endParaRPr>
          </a:p>
          <a:p>
            <a:pPr marL="285744" indent="-285744" algn="just">
              <a:buFont typeface="Arial" panose="020B0604020202020204" pitchFamily="34" charset="0"/>
              <a:buChar char="•"/>
            </a:pPr>
            <a:r>
              <a:rPr lang="es-EC" sz="2000" dirty="0">
                <a:latin typeface="+mj-lt"/>
                <a:cs typeface="Arial" panose="020B0604020202020204" pitchFamily="34" charset="0"/>
              </a:rPr>
              <a:t>Analizar los costos de la vivienda prefabricada para constatar el precio final de la misma y su comparación con sistemas comunes de construcción.</a:t>
            </a:r>
          </a:p>
          <a:p>
            <a:pPr algn="just"/>
            <a:endParaRPr lang="es-EC" sz="2000" dirty="0">
              <a:latin typeface="+mj-lt"/>
              <a:cs typeface="Arial" panose="020B0604020202020204" pitchFamily="34" charset="0"/>
            </a:endParaRPr>
          </a:p>
          <a:p>
            <a:pPr marL="342891" indent="-342891" algn="just">
              <a:buFont typeface="Arial" panose="020B0604020202020204" pitchFamily="34" charset="0"/>
              <a:buChar char="•"/>
            </a:pPr>
            <a:r>
              <a:rPr lang="es-EC" sz="2000" dirty="0">
                <a:latin typeface="+mj-lt"/>
                <a:cs typeface="Arial" panose="020B0604020202020204" pitchFamily="34" charset="0"/>
              </a:rPr>
              <a:t>Especificar la guía más adecuada para facilitar la construcción de la vivienda en el menor tiempo y personal mínimo disponible</a:t>
            </a:r>
            <a:r>
              <a:rPr lang="es-EC" sz="2400" dirty="0">
                <a:cs typeface="Arial" panose="020B0604020202020204" pitchFamily="34" charset="0"/>
              </a:rPr>
              <a:t>.</a:t>
            </a:r>
          </a:p>
          <a:p>
            <a:pPr marL="285744" indent="-285744" algn="just">
              <a:buFont typeface="Arial" panose="020B0604020202020204" pitchFamily="34" charset="0"/>
              <a:buChar char="•"/>
            </a:pPr>
            <a:endParaRPr lang="es-EC" sz="2400" dirty="0">
              <a:latin typeface="+mj-lt"/>
              <a:cs typeface="Arial" panose="020B0604020202020204" pitchFamily="34" charset="0"/>
            </a:endParaRPr>
          </a:p>
        </p:txBody>
      </p:sp>
    </p:spTree>
    <p:extLst>
      <p:ext uri="{BB962C8B-B14F-4D97-AF65-F5344CB8AC3E}">
        <p14:creationId xmlns:p14="http://schemas.microsoft.com/office/powerpoint/2010/main" val="1096575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67825" y="62876"/>
            <a:ext cx="8312150" cy="5164222"/>
          </a:xfrm>
        </p:spPr>
        <p:txBody>
          <a:bodyPr/>
          <a:lstStyle/>
          <a:p>
            <a:pPr marL="0" indent="0">
              <a:buNone/>
            </a:pPr>
            <a:r>
              <a:rPr lang="es-EC" b="1" i="1" dirty="0">
                <a:solidFill>
                  <a:schemeClr val="accent6"/>
                </a:solidFill>
                <a:latin typeface="+mj-lt"/>
              </a:rPr>
              <a:t>Vivienda de Dos Plantas</a:t>
            </a:r>
          </a:p>
        </p:txBody>
      </p:sp>
      <p:sp>
        <p:nvSpPr>
          <p:cNvPr id="6" name="Título 1"/>
          <p:cNvSpPr>
            <a:spLocks noGrp="1"/>
          </p:cNvSpPr>
          <p:nvPr>
            <p:ph type="title"/>
          </p:nvPr>
        </p:nvSpPr>
        <p:spPr/>
        <p:txBody>
          <a:bodyPr/>
          <a:lstStyle/>
          <a:p>
            <a:pPr algn="r"/>
            <a:r>
              <a:rPr lang="es-EC" sz="2400" i="1" dirty="0">
                <a:latin typeface="+mj-lt"/>
              </a:rPr>
              <a:t>Análisis de costos</a:t>
            </a:r>
          </a:p>
        </p:txBody>
      </p:sp>
      <p:pic>
        <p:nvPicPr>
          <p:cNvPr id="2" name="Imagen 1"/>
          <p:cNvPicPr>
            <a:picLocks noChangeAspect="1"/>
          </p:cNvPicPr>
          <p:nvPr/>
        </p:nvPicPr>
        <p:blipFill>
          <a:blip r:embed="rId2"/>
          <a:stretch>
            <a:fillRect/>
          </a:stretch>
        </p:blipFill>
        <p:spPr>
          <a:xfrm>
            <a:off x="0" y="597324"/>
            <a:ext cx="4292600" cy="3885776"/>
          </a:xfrm>
          <a:prstGeom prst="rect">
            <a:avLst/>
          </a:prstGeom>
        </p:spPr>
      </p:pic>
      <p:pic>
        <p:nvPicPr>
          <p:cNvPr id="3" name="Imagen 2"/>
          <p:cNvPicPr>
            <a:picLocks noChangeAspect="1"/>
          </p:cNvPicPr>
          <p:nvPr/>
        </p:nvPicPr>
        <p:blipFill>
          <a:blip r:embed="rId3"/>
          <a:stretch>
            <a:fillRect/>
          </a:stretch>
        </p:blipFill>
        <p:spPr>
          <a:xfrm>
            <a:off x="0" y="4496224"/>
            <a:ext cx="4292600" cy="1263014"/>
          </a:xfrm>
          <a:prstGeom prst="rect">
            <a:avLst/>
          </a:prstGeom>
        </p:spPr>
      </p:pic>
      <p:pic>
        <p:nvPicPr>
          <p:cNvPr id="5" name="Imagen 4"/>
          <p:cNvPicPr>
            <a:picLocks noChangeAspect="1"/>
          </p:cNvPicPr>
          <p:nvPr/>
        </p:nvPicPr>
        <p:blipFill>
          <a:blip r:embed="rId4"/>
          <a:stretch>
            <a:fillRect/>
          </a:stretch>
        </p:blipFill>
        <p:spPr>
          <a:xfrm>
            <a:off x="12700" y="5695737"/>
            <a:ext cx="4279900" cy="1162261"/>
          </a:xfrm>
          <a:prstGeom prst="rect">
            <a:avLst/>
          </a:prstGeom>
        </p:spPr>
      </p:pic>
      <p:pic>
        <p:nvPicPr>
          <p:cNvPr id="9" name="Imagen 8"/>
          <p:cNvPicPr>
            <a:picLocks noChangeAspect="1"/>
          </p:cNvPicPr>
          <p:nvPr/>
        </p:nvPicPr>
        <p:blipFill>
          <a:blip r:embed="rId5"/>
          <a:stretch>
            <a:fillRect/>
          </a:stretch>
        </p:blipFill>
        <p:spPr>
          <a:xfrm>
            <a:off x="4294187" y="577103"/>
            <a:ext cx="4849813" cy="4991100"/>
          </a:xfrm>
          <a:prstGeom prst="rect">
            <a:avLst/>
          </a:prstGeom>
        </p:spPr>
      </p:pic>
      <p:pic>
        <p:nvPicPr>
          <p:cNvPr id="10" name="Imagen 9"/>
          <p:cNvPicPr>
            <a:picLocks noChangeAspect="1"/>
          </p:cNvPicPr>
          <p:nvPr/>
        </p:nvPicPr>
        <p:blipFill>
          <a:blip r:embed="rId6"/>
          <a:stretch>
            <a:fillRect/>
          </a:stretch>
        </p:blipFill>
        <p:spPr>
          <a:xfrm>
            <a:off x="4292600" y="5530102"/>
            <a:ext cx="4851400" cy="1327897"/>
          </a:xfrm>
          <a:prstGeom prst="rect">
            <a:avLst/>
          </a:prstGeom>
        </p:spPr>
      </p:pic>
    </p:spTree>
    <p:extLst>
      <p:ext uri="{BB962C8B-B14F-4D97-AF65-F5344CB8AC3E}">
        <p14:creationId xmlns:p14="http://schemas.microsoft.com/office/powerpoint/2010/main" val="2810578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67825" y="62876"/>
            <a:ext cx="8312150" cy="5164222"/>
          </a:xfrm>
        </p:spPr>
        <p:txBody>
          <a:bodyPr/>
          <a:lstStyle/>
          <a:p>
            <a:pPr marL="0" indent="0">
              <a:buNone/>
            </a:pPr>
            <a:r>
              <a:rPr lang="es-EC" b="1" i="1" dirty="0">
                <a:solidFill>
                  <a:schemeClr val="accent6"/>
                </a:solidFill>
                <a:latin typeface="+mj-lt"/>
              </a:rPr>
              <a:t>Vivienda de Dos Plantas</a:t>
            </a:r>
          </a:p>
        </p:txBody>
      </p:sp>
      <p:sp>
        <p:nvSpPr>
          <p:cNvPr id="6" name="Título 1"/>
          <p:cNvSpPr>
            <a:spLocks noGrp="1"/>
          </p:cNvSpPr>
          <p:nvPr>
            <p:ph type="title"/>
          </p:nvPr>
        </p:nvSpPr>
        <p:spPr/>
        <p:txBody>
          <a:bodyPr/>
          <a:lstStyle/>
          <a:p>
            <a:pPr algn="r"/>
            <a:r>
              <a:rPr lang="es-EC" sz="2400" i="1" dirty="0">
                <a:latin typeface="+mj-lt"/>
              </a:rPr>
              <a:t>Análisis de costos</a:t>
            </a:r>
          </a:p>
        </p:txBody>
      </p:sp>
      <p:pic>
        <p:nvPicPr>
          <p:cNvPr id="11" name="Imagen 10"/>
          <p:cNvPicPr/>
          <p:nvPr/>
        </p:nvPicPr>
        <p:blipFill rotWithShape="1">
          <a:blip r:embed="rId2"/>
          <a:srcRect l="23357" t="19477" r="23540" b="16576"/>
          <a:stretch/>
        </p:blipFill>
        <p:spPr bwMode="auto">
          <a:xfrm>
            <a:off x="1328488" y="1181624"/>
            <a:ext cx="6672512" cy="43174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6959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67825" y="62876"/>
            <a:ext cx="8312150" cy="5164222"/>
          </a:xfrm>
        </p:spPr>
        <p:txBody>
          <a:bodyPr/>
          <a:lstStyle/>
          <a:p>
            <a:pPr marL="0" indent="0">
              <a:buNone/>
            </a:pPr>
            <a:r>
              <a:rPr lang="es-EC" b="1" i="1" dirty="0">
                <a:solidFill>
                  <a:schemeClr val="accent6"/>
                </a:solidFill>
                <a:latin typeface="+mj-lt"/>
              </a:rPr>
              <a:t>Costo Ensayo de Conexión</a:t>
            </a:r>
          </a:p>
        </p:txBody>
      </p:sp>
      <p:sp>
        <p:nvSpPr>
          <p:cNvPr id="6" name="Título 1"/>
          <p:cNvSpPr>
            <a:spLocks noGrp="1"/>
          </p:cNvSpPr>
          <p:nvPr>
            <p:ph type="title"/>
          </p:nvPr>
        </p:nvSpPr>
        <p:spPr/>
        <p:txBody>
          <a:bodyPr/>
          <a:lstStyle/>
          <a:p>
            <a:pPr algn="r"/>
            <a:r>
              <a:rPr lang="es-EC" sz="2400" i="1" dirty="0">
                <a:latin typeface="+mj-lt"/>
              </a:rPr>
              <a:t>Análisis de costos</a:t>
            </a:r>
          </a:p>
        </p:txBody>
      </p:sp>
      <p:graphicFrame>
        <p:nvGraphicFramePr>
          <p:cNvPr id="2" name="Tabla 1"/>
          <p:cNvGraphicFramePr>
            <a:graphicFrameLocks noGrp="1"/>
          </p:cNvGraphicFramePr>
          <p:nvPr>
            <p:extLst>
              <p:ext uri="{D42A27DB-BD31-4B8C-83A1-F6EECF244321}">
                <p14:modId xmlns:p14="http://schemas.microsoft.com/office/powerpoint/2010/main" val="1426892142"/>
              </p:ext>
            </p:extLst>
          </p:nvPr>
        </p:nvGraphicFramePr>
        <p:xfrm>
          <a:off x="222249" y="1440412"/>
          <a:ext cx="8657726" cy="3240617"/>
        </p:xfrm>
        <a:graphic>
          <a:graphicData uri="http://schemas.openxmlformats.org/drawingml/2006/table">
            <a:tbl>
              <a:tblPr firstRow="1" firstCol="1" bandRow="1">
                <a:tableStyleId>{0660B408-B3CF-4A94-85FC-2B1E0A45F4A2}</a:tableStyleId>
              </a:tblPr>
              <a:tblGrid>
                <a:gridCol w="2834539">
                  <a:extLst>
                    <a:ext uri="{9D8B030D-6E8A-4147-A177-3AD203B41FA5}">
                      <a16:colId xmlns:a16="http://schemas.microsoft.com/office/drawing/2014/main" val="740413461"/>
                    </a:ext>
                  </a:extLst>
                </a:gridCol>
                <a:gridCol w="1196498">
                  <a:extLst>
                    <a:ext uri="{9D8B030D-6E8A-4147-A177-3AD203B41FA5}">
                      <a16:colId xmlns:a16="http://schemas.microsoft.com/office/drawing/2014/main" val="767992393"/>
                    </a:ext>
                  </a:extLst>
                </a:gridCol>
                <a:gridCol w="1196498">
                  <a:extLst>
                    <a:ext uri="{9D8B030D-6E8A-4147-A177-3AD203B41FA5}">
                      <a16:colId xmlns:a16="http://schemas.microsoft.com/office/drawing/2014/main" val="1144173118"/>
                    </a:ext>
                  </a:extLst>
                </a:gridCol>
                <a:gridCol w="1797344">
                  <a:extLst>
                    <a:ext uri="{9D8B030D-6E8A-4147-A177-3AD203B41FA5}">
                      <a16:colId xmlns:a16="http://schemas.microsoft.com/office/drawing/2014/main" val="3076374184"/>
                    </a:ext>
                  </a:extLst>
                </a:gridCol>
                <a:gridCol w="1632847">
                  <a:extLst>
                    <a:ext uri="{9D8B030D-6E8A-4147-A177-3AD203B41FA5}">
                      <a16:colId xmlns:a16="http://schemas.microsoft.com/office/drawing/2014/main" val="3554498502"/>
                    </a:ext>
                  </a:extLst>
                </a:gridCol>
              </a:tblGrid>
              <a:tr h="258235">
                <a:tc gridSpan="5">
                  <a:txBody>
                    <a:bodyPr/>
                    <a:lstStyle/>
                    <a:p>
                      <a:pPr algn="ctr">
                        <a:lnSpc>
                          <a:spcPct val="150000"/>
                        </a:lnSpc>
                        <a:spcAft>
                          <a:spcPts val="0"/>
                        </a:spcAft>
                      </a:pPr>
                      <a:r>
                        <a:rPr lang="es-EC" sz="1400">
                          <a:effectLst/>
                        </a:rPr>
                        <a:t>PRESUPUESTO</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969235350"/>
                  </a:ext>
                </a:extLst>
              </a:tr>
              <a:tr h="287867">
                <a:tc>
                  <a:txBody>
                    <a:bodyPr/>
                    <a:lstStyle/>
                    <a:p>
                      <a:pPr algn="ctr">
                        <a:lnSpc>
                          <a:spcPct val="150000"/>
                        </a:lnSpc>
                        <a:spcAft>
                          <a:spcPts val="0"/>
                        </a:spcAft>
                      </a:pPr>
                      <a:r>
                        <a:rPr lang="es-EC" sz="900">
                          <a:effectLst/>
                        </a:rPr>
                        <a:t>DESCRIPCIÓN</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900" b="1" dirty="0">
                          <a:effectLst/>
                        </a:rPr>
                        <a:t>UNIDAD</a:t>
                      </a:r>
                      <a:endParaRPr lang="es-EC" sz="1400" b="1"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900" b="1" dirty="0">
                          <a:effectLst/>
                        </a:rPr>
                        <a:t>CANTIDAD</a:t>
                      </a:r>
                      <a:endParaRPr lang="es-EC" sz="1400" b="1"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900" b="1" dirty="0">
                          <a:effectLst/>
                        </a:rPr>
                        <a:t>PRECIO UNITARIO</a:t>
                      </a:r>
                      <a:endParaRPr lang="es-EC" sz="1400" b="1"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900" b="1" dirty="0">
                          <a:effectLst/>
                        </a:rPr>
                        <a:t>PRECIO TOTAL</a:t>
                      </a:r>
                      <a:endParaRPr lang="es-EC" sz="1400" b="1" dirty="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9083999"/>
                  </a:ext>
                </a:extLst>
              </a:tr>
              <a:tr h="323850">
                <a:tc>
                  <a:txBody>
                    <a:bodyPr/>
                    <a:lstStyle/>
                    <a:p>
                      <a:pPr algn="just">
                        <a:lnSpc>
                          <a:spcPct val="150000"/>
                        </a:lnSpc>
                        <a:spcAft>
                          <a:spcPts val="0"/>
                        </a:spcAft>
                      </a:pPr>
                      <a:r>
                        <a:rPr lang="es-EC" sz="900" b="0" i="1">
                          <a:effectLst/>
                        </a:rPr>
                        <a:t>Perfil 150x150x4mm de 1.2 m de longitud  para columna</a:t>
                      </a:r>
                      <a:endParaRPr lang="es-EC" sz="1400" b="0" i="1">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kg</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27.35</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2.44</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66.73</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01403200"/>
                  </a:ext>
                </a:extLst>
              </a:tr>
              <a:tr h="323850">
                <a:tc>
                  <a:txBody>
                    <a:bodyPr/>
                    <a:lstStyle/>
                    <a:p>
                      <a:pPr algn="just">
                        <a:lnSpc>
                          <a:spcPct val="150000"/>
                        </a:lnSpc>
                        <a:spcAft>
                          <a:spcPts val="0"/>
                        </a:spcAft>
                      </a:pPr>
                      <a:r>
                        <a:rPr lang="es-EC" sz="900" b="0" i="1">
                          <a:effectLst/>
                        </a:rPr>
                        <a:t>Perfil 100x100x4mm de 1.30 m. de longitud para viga</a:t>
                      </a:r>
                      <a:endParaRPr lang="es-EC" sz="1400" b="0" i="1">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kg</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15.6</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2.44</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38.06</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69307671"/>
                  </a:ext>
                </a:extLst>
              </a:tr>
              <a:tr h="323850">
                <a:tc>
                  <a:txBody>
                    <a:bodyPr/>
                    <a:lstStyle/>
                    <a:p>
                      <a:pPr algn="just">
                        <a:lnSpc>
                          <a:spcPct val="150000"/>
                        </a:lnSpc>
                        <a:spcAft>
                          <a:spcPts val="0"/>
                        </a:spcAft>
                      </a:pPr>
                      <a:r>
                        <a:rPr lang="es-EC" sz="900" b="0" i="1">
                          <a:effectLst/>
                        </a:rPr>
                        <a:t>Placas de refuerzo y conexión</a:t>
                      </a:r>
                      <a:endParaRPr lang="es-EC" sz="1400" b="0" i="1">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kg</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6.67</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2.44</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16.27</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59105782"/>
                  </a:ext>
                </a:extLst>
              </a:tr>
              <a:tr h="323850">
                <a:tc>
                  <a:txBody>
                    <a:bodyPr/>
                    <a:lstStyle/>
                    <a:p>
                      <a:pPr algn="just">
                        <a:lnSpc>
                          <a:spcPct val="150000"/>
                        </a:lnSpc>
                        <a:spcAft>
                          <a:spcPts val="0"/>
                        </a:spcAft>
                      </a:pPr>
                      <a:r>
                        <a:rPr lang="es-EC" sz="900" b="0" i="1">
                          <a:effectLst/>
                        </a:rPr>
                        <a:t>Pack (Perno, Arandelas [2], Arandela de presión, Tuerca)</a:t>
                      </a:r>
                      <a:endParaRPr lang="es-EC" sz="1400" b="0" i="1">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u</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2</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4.12</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8.24</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80173869"/>
                  </a:ext>
                </a:extLst>
              </a:tr>
              <a:tr h="323850">
                <a:tc>
                  <a:txBody>
                    <a:bodyPr/>
                    <a:lstStyle/>
                    <a:p>
                      <a:pPr algn="just">
                        <a:lnSpc>
                          <a:spcPct val="150000"/>
                        </a:lnSpc>
                        <a:spcAft>
                          <a:spcPts val="0"/>
                        </a:spcAft>
                      </a:pPr>
                      <a:r>
                        <a:rPr lang="es-EC" sz="900" b="0" i="1">
                          <a:effectLst/>
                        </a:rPr>
                        <a:t>Torquímetro + Copa 5/8"</a:t>
                      </a:r>
                      <a:endParaRPr lang="es-EC" sz="1400" b="0" i="1">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u</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1</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200</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200</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83712111"/>
                  </a:ext>
                </a:extLst>
              </a:tr>
              <a:tr h="323850">
                <a:tc>
                  <a:txBody>
                    <a:bodyPr/>
                    <a:lstStyle/>
                    <a:p>
                      <a:pPr algn="just">
                        <a:lnSpc>
                          <a:spcPct val="150000"/>
                        </a:lnSpc>
                        <a:spcAft>
                          <a:spcPts val="0"/>
                        </a:spcAft>
                      </a:pPr>
                      <a:r>
                        <a:rPr lang="es-EC" sz="900" b="0" i="1" dirty="0">
                          <a:effectLst/>
                        </a:rPr>
                        <a:t>Ensayo por conexión</a:t>
                      </a:r>
                      <a:endParaRPr lang="es-EC" sz="1400" b="0" i="1"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u</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1</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600</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000">
                          <a:effectLst/>
                        </a:rPr>
                        <a:t>600</a:t>
                      </a:r>
                      <a:endParaRPr lang="es-EC" sz="14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14534903"/>
                  </a:ext>
                </a:extLst>
              </a:tr>
              <a:tr h="323850">
                <a:tc gridSpan="4">
                  <a:txBody>
                    <a:bodyPr/>
                    <a:lstStyle/>
                    <a:p>
                      <a:pPr algn="r">
                        <a:lnSpc>
                          <a:spcPct val="150000"/>
                        </a:lnSpc>
                        <a:spcAft>
                          <a:spcPts val="0"/>
                        </a:spcAft>
                      </a:pPr>
                      <a:r>
                        <a:rPr lang="es-EC" sz="1400">
                          <a:effectLst/>
                        </a:rPr>
                        <a:t>  Total USD $</a:t>
                      </a:r>
                      <a:endParaRPr lang="es-EC" sz="2400">
                        <a:effectLst/>
                        <a:latin typeface="+mj-lt"/>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400" b="1" dirty="0">
                          <a:effectLst/>
                        </a:rPr>
                        <a:t>929.3</a:t>
                      </a:r>
                      <a:endParaRPr lang="es-EC" sz="2400" b="1" dirty="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00205391"/>
                  </a:ext>
                </a:extLst>
              </a:tr>
              <a:tr h="172361">
                <a:tc gridSpan="5">
                  <a:txBody>
                    <a:bodyPr/>
                    <a:lstStyle/>
                    <a:p>
                      <a:pPr algn="ctr">
                        <a:lnSpc>
                          <a:spcPct val="150000"/>
                        </a:lnSpc>
                        <a:spcAft>
                          <a:spcPts val="0"/>
                        </a:spcAft>
                      </a:pPr>
                      <a:r>
                        <a:rPr lang="es-EC" sz="1600" i="1" dirty="0">
                          <a:effectLst/>
                        </a:rPr>
                        <a:t>Novecientos veinte y nueve dólares con treinta centavos</a:t>
                      </a:r>
                      <a:endParaRPr lang="es-EC" sz="1800" i="1" dirty="0">
                        <a:effectLst/>
                        <a:latin typeface="+mj-lt"/>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9802232"/>
                  </a:ext>
                </a:extLst>
              </a:tr>
            </a:tbl>
          </a:graphicData>
        </a:graphic>
      </p:graphicFrame>
    </p:spTree>
    <p:extLst>
      <p:ext uri="{BB962C8B-B14F-4D97-AF65-F5344CB8AC3E}">
        <p14:creationId xmlns:p14="http://schemas.microsoft.com/office/powerpoint/2010/main" val="36254506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67825" y="62876"/>
            <a:ext cx="8312150" cy="5164222"/>
          </a:xfrm>
        </p:spPr>
        <p:txBody>
          <a:bodyPr/>
          <a:lstStyle/>
          <a:p>
            <a:pPr marL="0" indent="0">
              <a:buNone/>
            </a:pPr>
            <a:r>
              <a:rPr lang="es-EC" b="1" i="1" dirty="0">
                <a:solidFill>
                  <a:schemeClr val="accent6"/>
                </a:solidFill>
                <a:latin typeface="+mj-lt"/>
              </a:rPr>
              <a:t>VIVIENDAS EN MANABÍ</a:t>
            </a:r>
          </a:p>
        </p:txBody>
      </p:sp>
      <p:sp>
        <p:nvSpPr>
          <p:cNvPr id="6" name="Título 1"/>
          <p:cNvSpPr>
            <a:spLocks noGrp="1"/>
          </p:cNvSpPr>
          <p:nvPr>
            <p:ph type="title"/>
          </p:nvPr>
        </p:nvSpPr>
        <p:spPr/>
        <p:txBody>
          <a:bodyPr/>
          <a:lstStyle/>
          <a:p>
            <a:pPr algn="r"/>
            <a:r>
              <a:rPr lang="es-EC" sz="2400" i="1" dirty="0">
                <a:latin typeface="+mj-lt"/>
              </a:rPr>
              <a:t>Análisis de costos</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7074"/>
            <a:ext cx="4405663" cy="2889501"/>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36575"/>
            <a:ext cx="4405663" cy="3321426"/>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5663" y="3536574"/>
            <a:ext cx="4738337" cy="3321426"/>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5539" y="647074"/>
            <a:ext cx="4748462" cy="2889499"/>
          </a:xfrm>
          <a:prstGeom prst="rect">
            <a:avLst/>
          </a:prstGeom>
        </p:spPr>
      </p:pic>
    </p:spTree>
    <p:extLst>
      <p:ext uri="{BB962C8B-B14F-4D97-AF65-F5344CB8AC3E}">
        <p14:creationId xmlns:p14="http://schemas.microsoft.com/office/powerpoint/2010/main" val="1207211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67825" y="62876"/>
            <a:ext cx="8312150" cy="5164222"/>
          </a:xfrm>
        </p:spPr>
        <p:txBody>
          <a:bodyPr/>
          <a:lstStyle/>
          <a:p>
            <a:pPr marL="0" indent="0">
              <a:buNone/>
            </a:pPr>
            <a:r>
              <a:rPr lang="es-EC" b="1" i="1" dirty="0">
                <a:solidFill>
                  <a:schemeClr val="accent6"/>
                </a:solidFill>
                <a:latin typeface="+mj-lt"/>
              </a:rPr>
              <a:t>Cronograma de actividades</a:t>
            </a:r>
          </a:p>
        </p:txBody>
      </p:sp>
      <p:sp>
        <p:nvSpPr>
          <p:cNvPr id="6" name="Título 1"/>
          <p:cNvSpPr>
            <a:spLocks noGrp="1"/>
          </p:cNvSpPr>
          <p:nvPr>
            <p:ph type="title"/>
          </p:nvPr>
        </p:nvSpPr>
        <p:spPr/>
        <p:txBody>
          <a:bodyPr/>
          <a:lstStyle/>
          <a:p>
            <a:pPr algn="r"/>
            <a:r>
              <a:rPr lang="es-EC" sz="2400" i="1" dirty="0">
                <a:latin typeface="+mj-lt"/>
              </a:rPr>
              <a:t>Análisis de costos</a:t>
            </a:r>
          </a:p>
        </p:txBody>
      </p:sp>
      <p:pic>
        <p:nvPicPr>
          <p:cNvPr id="8" name="Imagen 7"/>
          <p:cNvPicPr/>
          <p:nvPr/>
        </p:nvPicPr>
        <p:blipFill rotWithShape="1">
          <a:blip r:embed="rId3">
            <a:extLst>
              <a:ext uri="{28A0092B-C50C-407E-A947-70E740481C1C}">
                <a14:useLocalDpi xmlns:a14="http://schemas.microsoft.com/office/drawing/2010/main" val="0"/>
              </a:ext>
            </a:extLst>
          </a:blip>
          <a:srcRect l="965" t="676" r="1235" b="704"/>
          <a:stretch/>
        </p:blipFill>
        <p:spPr bwMode="auto">
          <a:xfrm>
            <a:off x="567825" y="584200"/>
            <a:ext cx="8213103" cy="6210924"/>
          </a:xfrm>
          <a:prstGeom prst="rect">
            <a:avLst/>
          </a:prstGeom>
          <a:ln w="19050" cap="sq">
            <a:solidFill>
              <a:schemeClr val="tx1"/>
            </a:solidFill>
            <a:prstDash val="solid"/>
            <a:miter lim="800000"/>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799939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Planos de Taller</a:t>
            </a:r>
          </a:p>
        </p:txBody>
      </p:sp>
      <p:pic>
        <p:nvPicPr>
          <p:cNvPr id="8" name="Imagen 7"/>
          <p:cNvPicPr/>
          <p:nvPr/>
        </p:nvPicPr>
        <p:blipFill rotWithShape="1">
          <a:blip r:embed="rId3">
            <a:extLst>
              <a:ext uri="{28A0092B-C50C-407E-A947-70E740481C1C}">
                <a14:useLocalDpi xmlns:a14="http://schemas.microsoft.com/office/drawing/2010/main" val="0"/>
              </a:ext>
            </a:extLst>
          </a:blip>
          <a:srcRect t="29732"/>
          <a:stretch/>
        </p:blipFill>
        <p:spPr bwMode="auto">
          <a:xfrm>
            <a:off x="477520" y="1523999"/>
            <a:ext cx="8188960" cy="365442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33263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Planos de Taller</a:t>
            </a:r>
          </a:p>
        </p:txBody>
      </p:sp>
      <p:pic>
        <p:nvPicPr>
          <p:cNvPr id="2" name="Imagen 1"/>
          <p:cNvPicPr>
            <a:picLocks noChangeAspect="1"/>
          </p:cNvPicPr>
          <p:nvPr/>
        </p:nvPicPr>
        <p:blipFill>
          <a:blip r:embed="rId3"/>
          <a:stretch>
            <a:fillRect/>
          </a:stretch>
        </p:blipFill>
        <p:spPr>
          <a:xfrm>
            <a:off x="277812" y="535354"/>
            <a:ext cx="8542631" cy="5555957"/>
          </a:xfrm>
          <a:prstGeom prst="rect">
            <a:avLst/>
          </a:prstGeom>
        </p:spPr>
      </p:pic>
    </p:spTree>
    <p:extLst>
      <p:ext uri="{BB962C8B-B14F-4D97-AF65-F5344CB8AC3E}">
        <p14:creationId xmlns:p14="http://schemas.microsoft.com/office/powerpoint/2010/main" val="98197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Planos de Taller</a:t>
            </a:r>
          </a:p>
        </p:txBody>
      </p:sp>
      <p:pic>
        <p:nvPicPr>
          <p:cNvPr id="3" name="Imagen 2"/>
          <p:cNvPicPr>
            <a:picLocks noChangeAspect="1"/>
          </p:cNvPicPr>
          <p:nvPr/>
        </p:nvPicPr>
        <p:blipFill>
          <a:blip r:embed="rId3"/>
          <a:stretch>
            <a:fillRect/>
          </a:stretch>
        </p:blipFill>
        <p:spPr>
          <a:xfrm>
            <a:off x="610478" y="584200"/>
            <a:ext cx="8069287" cy="5481320"/>
          </a:xfrm>
          <a:prstGeom prst="rect">
            <a:avLst/>
          </a:prstGeom>
        </p:spPr>
      </p:pic>
    </p:spTree>
    <p:extLst>
      <p:ext uri="{BB962C8B-B14F-4D97-AF65-F5344CB8AC3E}">
        <p14:creationId xmlns:p14="http://schemas.microsoft.com/office/powerpoint/2010/main" val="2652635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Planos de Taller</a:t>
            </a:r>
          </a:p>
        </p:txBody>
      </p:sp>
      <p:pic>
        <p:nvPicPr>
          <p:cNvPr id="2" name="Imagen 1"/>
          <p:cNvPicPr>
            <a:picLocks noChangeAspect="1"/>
          </p:cNvPicPr>
          <p:nvPr/>
        </p:nvPicPr>
        <p:blipFill>
          <a:blip r:embed="rId3"/>
          <a:stretch>
            <a:fillRect/>
          </a:stretch>
        </p:blipFill>
        <p:spPr>
          <a:xfrm>
            <a:off x="788157" y="535354"/>
            <a:ext cx="7877175" cy="5443415"/>
          </a:xfrm>
          <a:prstGeom prst="rect">
            <a:avLst/>
          </a:prstGeom>
        </p:spPr>
      </p:pic>
    </p:spTree>
    <p:extLst>
      <p:ext uri="{BB962C8B-B14F-4D97-AF65-F5344CB8AC3E}">
        <p14:creationId xmlns:p14="http://schemas.microsoft.com/office/powerpoint/2010/main" val="2431539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789550" y="705224"/>
            <a:ext cx="5265550" cy="2977402"/>
          </a:xfrm>
          <a:prstGeom prst="rect">
            <a:avLst/>
          </a:prstGeom>
        </p:spPr>
      </p:pic>
      <p:pic>
        <p:nvPicPr>
          <p:cNvPr id="5" name="Imagen 4"/>
          <p:cNvPicPr>
            <a:picLocks noChangeAspect="1"/>
          </p:cNvPicPr>
          <p:nvPr/>
        </p:nvPicPr>
        <p:blipFill>
          <a:blip r:embed="rId4"/>
          <a:stretch>
            <a:fillRect/>
          </a:stretch>
        </p:blipFill>
        <p:spPr>
          <a:xfrm>
            <a:off x="3789550" y="3682626"/>
            <a:ext cx="5265550" cy="2355105"/>
          </a:xfrm>
          <a:prstGeom prst="rect">
            <a:avLst/>
          </a:prstGeom>
        </p:spPr>
      </p:pic>
      <p:pic>
        <p:nvPicPr>
          <p:cNvPr id="2" name="Marcador de contenido 1"/>
          <p:cNvPicPr>
            <a:picLocks noGrp="1" noChangeAspect="1"/>
          </p:cNvPicPr>
          <p:nvPr>
            <p:ph idx="1"/>
          </p:nvPr>
        </p:nvPicPr>
        <p:blipFill rotWithShape="1">
          <a:blip r:embed="rId5"/>
          <a:srcRect l="2069" t="816" r="8070" b="1913"/>
          <a:stretch/>
        </p:blipFill>
        <p:spPr>
          <a:xfrm>
            <a:off x="193679" y="705224"/>
            <a:ext cx="3495058" cy="5520765"/>
          </a:xfrm>
          <a:prstGeom prst="rect">
            <a:avLst/>
          </a:prstGeom>
        </p:spPr>
      </p:pic>
      <p:sp>
        <p:nvSpPr>
          <p:cNvPr id="6" name="Título 1"/>
          <p:cNvSpPr>
            <a:spLocks noGrp="1"/>
          </p:cNvSpPr>
          <p:nvPr>
            <p:ph type="title"/>
          </p:nvPr>
        </p:nvSpPr>
        <p:spPr/>
        <p:txBody>
          <a:bodyPr/>
          <a:lstStyle/>
          <a:p>
            <a:pPr algn="r"/>
            <a:r>
              <a:rPr lang="es-EC" sz="2400" i="1" dirty="0">
                <a:latin typeface="+mj-lt"/>
              </a:rPr>
              <a:t>Manual de construcción</a:t>
            </a:r>
          </a:p>
        </p:txBody>
      </p:sp>
    </p:spTree>
    <p:extLst>
      <p:ext uri="{BB962C8B-B14F-4D97-AF65-F5344CB8AC3E}">
        <p14:creationId xmlns:p14="http://schemas.microsoft.com/office/powerpoint/2010/main" val="210739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C" sz="2400" i="1" dirty="0">
                <a:latin typeface="+mj-lt"/>
              </a:rPr>
              <a:t>4. DESARROLLO</a:t>
            </a:r>
          </a:p>
        </p:txBody>
      </p:sp>
      <p:sp>
        <p:nvSpPr>
          <p:cNvPr id="4" name="Marcador de contenido 3"/>
          <p:cNvSpPr>
            <a:spLocks noGrp="1"/>
          </p:cNvSpPr>
          <p:nvPr>
            <p:ph idx="1"/>
          </p:nvPr>
        </p:nvSpPr>
        <p:spPr/>
        <p:txBody>
          <a:bodyPr/>
          <a:lstStyle/>
          <a:p>
            <a:r>
              <a:rPr lang="es-EC" sz="2400" dirty="0">
                <a:latin typeface="+mj-lt"/>
              </a:rPr>
              <a:t>El proyecto de vivienda se desarrolló con los siguientes temas:</a:t>
            </a:r>
          </a:p>
          <a:p>
            <a:pPr marL="0" indent="0">
              <a:buNone/>
            </a:pPr>
            <a:endParaRPr lang="es-EC" sz="2400" dirty="0">
              <a:latin typeface="+mj-lt"/>
            </a:endParaRPr>
          </a:p>
          <a:p>
            <a:pPr lvl="1">
              <a:buFont typeface="Wingdings" panose="05000000000000000000" pitchFamily="2" charset="2"/>
              <a:buChar char="ü"/>
            </a:pPr>
            <a:r>
              <a:rPr lang="es-EC" sz="2000" dirty="0">
                <a:latin typeface="+mj-lt"/>
              </a:rPr>
              <a:t>Diseño Arquitectónico</a:t>
            </a:r>
          </a:p>
          <a:p>
            <a:pPr marL="457200" lvl="1" indent="0">
              <a:buNone/>
            </a:pPr>
            <a:endParaRPr lang="es-EC" sz="2000" dirty="0">
              <a:latin typeface="+mj-lt"/>
            </a:endParaRPr>
          </a:p>
          <a:p>
            <a:pPr lvl="1">
              <a:buFont typeface="Wingdings" panose="05000000000000000000" pitchFamily="2" charset="2"/>
              <a:buChar char="ü"/>
            </a:pPr>
            <a:r>
              <a:rPr lang="es-EC" sz="2000" dirty="0">
                <a:latin typeface="+mj-lt"/>
              </a:rPr>
              <a:t>Diseño Estructural</a:t>
            </a:r>
          </a:p>
          <a:p>
            <a:pPr lvl="1">
              <a:buFont typeface="Wingdings" panose="05000000000000000000" pitchFamily="2" charset="2"/>
              <a:buChar char="ü"/>
            </a:pPr>
            <a:endParaRPr lang="es-EC" sz="2000" dirty="0">
              <a:latin typeface="+mj-lt"/>
            </a:endParaRPr>
          </a:p>
          <a:p>
            <a:pPr lvl="1">
              <a:buFont typeface="Wingdings" panose="05000000000000000000" pitchFamily="2" charset="2"/>
              <a:buChar char="ü"/>
            </a:pPr>
            <a:r>
              <a:rPr lang="es-EC" sz="2000" dirty="0">
                <a:latin typeface="+mj-lt"/>
              </a:rPr>
              <a:t>Diseño de Conexiones Metálicas</a:t>
            </a:r>
          </a:p>
          <a:p>
            <a:pPr lvl="1">
              <a:buFont typeface="Wingdings" panose="05000000000000000000" pitchFamily="2" charset="2"/>
              <a:buChar char="ü"/>
            </a:pPr>
            <a:endParaRPr lang="es-EC" sz="2000" dirty="0">
              <a:latin typeface="+mj-lt"/>
            </a:endParaRPr>
          </a:p>
          <a:p>
            <a:pPr lvl="1">
              <a:buFont typeface="Wingdings" panose="05000000000000000000" pitchFamily="2" charset="2"/>
              <a:buChar char="ü"/>
            </a:pPr>
            <a:r>
              <a:rPr lang="es-EC" sz="2000" dirty="0">
                <a:latin typeface="+mj-lt"/>
              </a:rPr>
              <a:t>Diseño Hidrosanitario y Eléctrico</a:t>
            </a:r>
          </a:p>
          <a:p>
            <a:pPr lvl="1">
              <a:buFont typeface="Wingdings" panose="05000000000000000000" pitchFamily="2" charset="2"/>
              <a:buChar char="ü"/>
            </a:pPr>
            <a:endParaRPr lang="es-EC" sz="2000" dirty="0">
              <a:latin typeface="+mj-lt"/>
            </a:endParaRPr>
          </a:p>
          <a:p>
            <a:pPr lvl="1">
              <a:buFont typeface="Wingdings" panose="05000000000000000000" pitchFamily="2" charset="2"/>
              <a:buChar char="ü"/>
            </a:pPr>
            <a:r>
              <a:rPr lang="es-EC" sz="2000" dirty="0">
                <a:latin typeface="+mj-lt"/>
              </a:rPr>
              <a:t>Análisis de costos</a:t>
            </a:r>
          </a:p>
          <a:p>
            <a:pPr marL="457200" lvl="1" indent="0">
              <a:buNone/>
            </a:pPr>
            <a:endParaRPr lang="es-EC" sz="2000" dirty="0">
              <a:latin typeface="+mj-lt"/>
            </a:endParaRPr>
          </a:p>
          <a:p>
            <a:pPr lvl="1">
              <a:buFont typeface="Wingdings" panose="05000000000000000000" pitchFamily="2" charset="2"/>
              <a:buChar char="ü"/>
            </a:pPr>
            <a:r>
              <a:rPr lang="es-EC" sz="2000" dirty="0">
                <a:latin typeface="+mj-lt"/>
              </a:rPr>
              <a:t>Planos de Taller y Manual de construcción</a:t>
            </a:r>
          </a:p>
          <a:p>
            <a:pPr marL="457200" lvl="1" indent="0">
              <a:buNone/>
            </a:pPr>
            <a:endParaRPr lang="es-EC" sz="2000" dirty="0">
              <a:latin typeface="+mj-lt"/>
            </a:endParaRPr>
          </a:p>
          <a:p>
            <a:pPr lvl="1"/>
            <a:endParaRPr lang="es-EC" dirty="0">
              <a:latin typeface="+mj-lt"/>
            </a:endParaRPr>
          </a:p>
        </p:txBody>
      </p:sp>
      <p:pic>
        <p:nvPicPr>
          <p:cNvPr id="1028" name="Picture 4" descr="Resultado de imagen para constru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164" y="2205317"/>
            <a:ext cx="1160423" cy="210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088629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Manual de construcción</a:t>
            </a:r>
          </a:p>
        </p:txBody>
      </p:sp>
      <p:pic>
        <p:nvPicPr>
          <p:cNvPr id="7" name="Imagen 6"/>
          <p:cNvPicPr>
            <a:picLocks noChangeAspect="1"/>
          </p:cNvPicPr>
          <p:nvPr/>
        </p:nvPicPr>
        <p:blipFill>
          <a:blip r:embed="rId3"/>
          <a:stretch>
            <a:fillRect/>
          </a:stretch>
        </p:blipFill>
        <p:spPr>
          <a:xfrm>
            <a:off x="181815" y="772459"/>
            <a:ext cx="8720138" cy="5070494"/>
          </a:xfrm>
          <a:prstGeom prst="rect">
            <a:avLst/>
          </a:prstGeom>
        </p:spPr>
      </p:pic>
    </p:spTree>
    <p:extLst>
      <p:ext uri="{BB962C8B-B14F-4D97-AF65-F5344CB8AC3E}">
        <p14:creationId xmlns:p14="http://schemas.microsoft.com/office/powerpoint/2010/main" val="452938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Manual de construcción</a:t>
            </a:r>
          </a:p>
        </p:txBody>
      </p:sp>
      <p:pic>
        <p:nvPicPr>
          <p:cNvPr id="2" name="Imagen 1"/>
          <p:cNvPicPr>
            <a:picLocks noChangeAspect="1"/>
          </p:cNvPicPr>
          <p:nvPr/>
        </p:nvPicPr>
        <p:blipFill>
          <a:blip r:embed="rId3"/>
          <a:stretch>
            <a:fillRect/>
          </a:stretch>
        </p:blipFill>
        <p:spPr>
          <a:xfrm>
            <a:off x="146236" y="584201"/>
            <a:ext cx="8997764" cy="5473634"/>
          </a:xfrm>
          <a:prstGeom prst="rect">
            <a:avLst/>
          </a:prstGeom>
        </p:spPr>
      </p:pic>
    </p:spTree>
    <p:extLst>
      <p:ext uri="{BB962C8B-B14F-4D97-AF65-F5344CB8AC3E}">
        <p14:creationId xmlns:p14="http://schemas.microsoft.com/office/powerpoint/2010/main" val="34775333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lstStyle/>
          <a:p>
            <a:pPr algn="r"/>
            <a:r>
              <a:rPr lang="es-EC" sz="2400" i="1" dirty="0">
                <a:latin typeface="+mj-lt"/>
              </a:rPr>
              <a:t>Manual de construcción</a:t>
            </a:r>
          </a:p>
        </p:txBody>
      </p:sp>
      <p:pic>
        <p:nvPicPr>
          <p:cNvPr id="3" name="Imagen 2"/>
          <p:cNvPicPr>
            <a:picLocks noChangeAspect="1"/>
          </p:cNvPicPr>
          <p:nvPr/>
        </p:nvPicPr>
        <p:blipFill rotWithShape="1">
          <a:blip r:embed="rId3"/>
          <a:srcRect l="3300" t="2758" r="2998" b="1755"/>
          <a:stretch/>
        </p:blipFill>
        <p:spPr>
          <a:xfrm>
            <a:off x="121024" y="1183342"/>
            <a:ext cx="4276164" cy="4095482"/>
          </a:xfrm>
          <a:prstGeom prst="rect">
            <a:avLst/>
          </a:prstGeom>
        </p:spPr>
      </p:pic>
      <p:pic>
        <p:nvPicPr>
          <p:cNvPr id="4" name="Imagen 3"/>
          <p:cNvPicPr>
            <a:picLocks noChangeAspect="1"/>
          </p:cNvPicPr>
          <p:nvPr/>
        </p:nvPicPr>
        <p:blipFill>
          <a:blip r:embed="rId4"/>
          <a:stretch>
            <a:fillRect/>
          </a:stretch>
        </p:blipFill>
        <p:spPr>
          <a:xfrm>
            <a:off x="4683679" y="1765347"/>
            <a:ext cx="4511616" cy="1596418"/>
          </a:xfrm>
          <a:prstGeom prst="rect">
            <a:avLst/>
          </a:prstGeom>
        </p:spPr>
      </p:pic>
    </p:spTree>
    <p:extLst>
      <p:ext uri="{BB962C8B-B14F-4D97-AF65-F5344CB8AC3E}">
        <p14:creationId xmlns:p14="http://schemas.microsoft.com/office/powerpoint/2010/main" val="23974203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20618" y="1761565"/>
            <a:ext cx="4747247" cy="3644152"/>
          </a:xfrm>
          <a:prstGeom prst="rect">
            <a:avLst/>
          </a:prstGeom>
        </p:spPr>
      </p:pic>
      <p:sp>
        <p:nvSpPr>
          <p:cNvPr id="3" name="2 Marcador de contenido"/>
          <p:cNvSpPr>
            <a:spLocks noGrp="1"/>
          </p:cNvSpPr>
          <p:nvPr>
            <p:ph idx="1"/>
          </p:nvPr>
        </p:nvSpPr>
        <p:spPr>
          <a:xfrm>
            <a:off x="5284696" y="2413090"/>
            <a:ext cx="3200400" cy="1559859"/>
          </a:xfrm>
        </p:spPr>
        <p:txBody>
          <a:bodyPr>
            <a:noAutofit/>
          </a:bodyPr>
          <a:lstStyle/>
          <a:p>
            <a:pPr marL="0" indent="0" algn="ctr">
              <a:buNone/>
            </a:pPr>
            <a:r>
              <a:rPr lang="es-EC" b="1" dirty="0"/>
              <a:t>PARTICIPACIÓN </a:t>
            </a:r>
          </a:p>
          <a:p>
            <a:pPr marL="0" indent="0" algn="ctr">
              <a:buNone/>
            </a:pPr>
            <a:r>
              <a:rPr lang="es-EC" b="1" dirty="0"/>
              <a:t>DEL</a:t>
            </a:r>
          </a:p>
          <a:p>
            <a:pPr marL="0" indent="0" algn="ctr">
              <a:buNone/>
            </a:pPr>
            <a:r>
              <a:rPr lang="es-EC" b="1" dirty="0"/>
              <a:t>PROYECTO</a:t>
            </a:r>
          </a:p>
        </p:txBody>
      </p:sp>
    </p:spTree>
    <p:extLst>
      <p:ext uri="{BB962C8B-B14F-4D97-AF65-F5344CB8AC3E}">
        <p14:creationId xmlns:p14="http://schemas.microsoft.com/office/powerpoint/2010/main" val="28826222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r"/>
            <a:r>
              <a:rPr lang="es-EC" sz="2400" i="1" dirty="0">
                <a:latin typeface="+mj-lt"/>
              </a:rPr>
              <a:t>UNIR 2016</a:t>
            </a:r>
          </a:p>
        </p:txBody>
      </p:sp>
      <p:pic>
        <p:nvPicPr>
          <p:cNvPr id="3" name="Imagen 2"/>
          <p:cNvPicPr/>
          <p:nvPr/>
        </p:nvPicPr>
        <p:blipFill>
          <a:blip r:embed="rId3">
            <a:extLst>
              <a:ext uri="{28A0092B-C50C-407E-A947-70E740481C1C}">
                <a14:useLocalDpi xmlns:a14="http://schemas.microsoft.com/office/drawing/2010/main" val="0"/>
              </a:ext>
            </a:extLst>
          </a:blip>
          <a:srcRect/>
          <a:stretch>
            <a:fillRect/>
          </a:stretch>
        </p:blipFill>
        <p:spPr bwMode="auto">
          <a:xfrm>
            <a:off x="1660358" y="1821325"/>
            <a:ext cx="5498432" cy="3801474"/>
          </a:xfrm>
          <a:prstGeom prst="rect">
            <a:avLst/>
          </a:prstGeom>
          <a:noFill/>
          <a:ln>
            <a:noFill/>
          </a:ln>
        </p:spPr>
      </p:pic>
      <p:grpSp>
        <p:nvGrpSpPr>
          <p:cNvPr id="6" name="Grupo 5"/>
          <p:cNvGrpSpPr/>
          <p:nvPr/>
        </p:nvGrpSpPr>
        <p:grpSpPr>
          <a:xfrm>
            <a:off x="1660358" y="829389"/>
            <a:ext cx="5498432" cy="746748"/>
            <a:chOff x="1371600" y="921587"/>
            <a:chExt cx="6304547" cy="778790"/>
          </a:xfrm>
        </p:grpSpPr>
        <p:pic>
          <p:nvPicPr>
            <p:cNvPr id="4" name="Imagen 3"/>
            <p:cNvPicPr>
              <a:picLocks noChangeAspect="1"/>
            </p:cNvPicPr>
            <p:nvPr/>
          </p:nvPicPr>
          <p:blipFill>
            <a:blip r:embed="rId4"/>
            <a:stretch>
              <a:fillRect/>
            </a:stretch>
          </p:blipFill>
          <p:spPr>
            <a:xfrm>
              <a:off x="1371600" y="921587"/>
              <a:ext cx="3190875" cy="778789"/>
            </a:xfrm>
            <a:prstGeom prst="rect">
              <a:avLst/>
            </a:prstGeom>
            <a:ln>
              <a:solidFill>
                <a:schemeClr val="tx1"/>
              </a:solidFill>
            </a:ln>
          </p:spPr>
        </p:pic>
        <p:pic>
          <p:nvPicPr>
            <p:cNvPr id="5" name="Imagen 4"/>
            <p:cNvPicPr>
              <a:picLocks noChangeAspect="1"/>
            </p:cNvPicPr>
            <p:nvPr/>
          </p:nvPicPr>
          <p:blipFill>
            <a:blip r:embed="rId5"/>
            <a:stretch>
              <a:fillRect/>
            </a:stretch>
          </p:blipFill>
          <p:spPr>
            <a:xfrm>
              <a:off x="4562475" y="921588"/>
              <a:ext cx="3113672" cy="778789"/>
            </a:xfrm>
            <a:prstGeom prst="rect">
              <a:avLst/>
            </a:prstGeom>
            <a:ln>
              <a:solidFill>
                <a:schemeClr val="tx1"/>
              </a:solidFill>
            </a:ln>
          </p:spPr>
        </p:pic>
      </p:grpSp>
    </p:spTree>
    <p:extLst>
      <p:ext uri="{BB962C8B-B14F-4D97-AF65-F5344CB8AC3E}">
        <p14:creationId xmlns:p14="http://schemas.microsoft.com/office/powerpoint/2010/main" val="11422103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92073" y="-1"/>
            <a:ext cx="7663028" cy="859809"/>
          </a:xfrm>
        </p:spPr>
        <p:txBody>
          <a:bodyPr/>
          <a:lstStyle/>
          <a:p>
            <a:pPr algn="r"/>
            <a:r>
              <a:rPr lang="es-EC" sz="2400" i="1" dirty="0">
                <a:latin typeface="+mj-lt"/>
              </a:rPr>
              <a:t>PROYECTO DE INVESTIGACIÓN</a:t>
            </a:r>
          </a:p>
        </p:txBody>
      </p:sp>
      <p:grpSp>
        <p:nvGrpSpPr>
          <p:cNvPr id="5" name="Grupo 4"/>
          <p:cNvGrpSpPr/>
          <p:nvPr/>
        </p:nvGrpSpPr>
        <p:grpSpPr>
          <a:xfrm>
            <a:off x="343966" y="1514563"/>
            <a:ext cx="3582576" cy="3339826"/>
            <a:chOff x="2502569" y="1082842"/>
            <a:chExt cx="4138863" cy="2695828"/>
          </a:xfrm>
          <a:effectLst>
            <a:glow rad="63500">
              <a:schemeClr val="accent1">
                <a:satMod val="175000"/>
                <a:alpha val="40000"/>
              </a:schemeClr>
            </a:glow>
          </a:effectLst>
        </p:grpSpPr>
        <p:pic>
          <p:nvPicPr>
            <p:cNvPr id="3" name="Imagen 2"/>
            <p:cNvPicPr>
              <a:picLocks noChangeAspect="1"/>
            </p:cNvPicPr>
            <p:nvPr/>
          </p:nvPicPr>
          <p:blipFill rotWithShape="1">
            <a:blip r:embed="rId2"/>
            <a:srcRect l="15224" t="36400" r="40658" b="43239"/>
            <a:stretch/>
          </p:blipFill>
          <p:spPr>
            <a:xfrm>
              <a:off x="2502569" y="2731922"/>
              <a:ext cx="4138863" cy="1046748"/>
            </a:xfrm>
            <a:prstGeom prst="rect">
              <a:avLst/>
            </a:prstGeom>
            <a:ln>
              <a:solidFill>
                <a:srgbClr val="00B0F0"/>
              </a:solidFill>
            </a:ln>
          </p:spPr>
        </p:pic>
        <p:pic>
          <p:nvPicPr>
            <p:cNvPr id="4" name="Imagen 3"/>
            <p:cNvPicPr>
              <a:picLocks noChangeAspect="1"/>
            </p:cNvPicPr>
            <p:nvPr/>
          </p:nvPicPr>
          <p:blipFill rotWithShape="1">
            <a:blip r:embed="rId3"/>
            <a:srcRect l="11711" t="22150" r="37763" b="42043"/>
            <a:stretch/>
          </p:blipFill>
          <p:spPr>
            <a:xfrm>
              <a:off x="2502569" y="1082842"/>
              <a:ext cx="4138863" cy="1649080"/>
            </a:xfrm>
            <a:prstGeom prst="rect">
              <a:avLst/>
            </a:prstGeom>
            <a:ln>
              <a:solidFill>
                <a:schemeClr val="tx1"/>
              </a:solidFill>
            </a:ln>
          </p:spPr>
        </p:pic>
      </p:grpSp>
      <p:pic>
        <p:nvPicPr>
          <p:cNvPr id="6" name="Imagen 5"/>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2921" b="3380"/>
          <a:stretch/>
        </p:blipFill>
        <p:spPr>
          <a:xfrm>
            <a:off x="4114801" y="632013"/>
            <a:ext cx="4800600" cy="5351928"/>
          </a:xfrm>
          <a:prstGeom prst="rect">
            <a:avLst/>
          </a:prstGeom>
        </p:spPr>
      </p:pic>
    </p:spTree>
    <p:extLst>
      <p:ext uri="{BB962C8B-B14F-4D97-AF65-F5344CB8AC3E}">
        <p14:creationId xmlns:p14="http://schemas.microsoft.com/office/powerpoint/2010/main" val="16967026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CONCLUS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77" y="1485592"/>
            <a:ext cx="3101313" cy="3101313"/>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79772" y="2091768"/>
            <a:ext cx="5003645" cy="1888959"/>
          </a:xfrm>
        </p:spPr>
        <p:txBody>
          <a:bodyPr>
            <a:normAutofit/>
          </a:bodyPr>
          <a:lstStyle/>
          <a:p>
            <a:pPr marL="0" indent="0">
              <a:buNone/>
            </a:pPr>
            <a:endParaRPr lang="es-EC" i="1" dirty="0">
              <a:solidFill>
                <a:schemeClr val="accent6"/>
              </a:solidFill>
              <a:latin typeface="+mj-lt"/>
            </a:endParaRPr>
          </a:p>
          <a:p>
            <a:pPr marL="0" indent="0" algn="ctr">
              <a:buNone/>
            </a:pPr>
            <a:r>
              <a:rPr lang="es-EC" sz="3600" b="1" i="1" dirty="0">
                <a:solidFill>
                  <a:schemeClr val="accent6"/>
                </a:solidFill>
                <a:latin typeface="+mj-lt"/>
              </a:rPr>
              <a:t>CONCLUSIONES Y RECOMENDACIONES</a:t>
            </a:r>
          </a:p>
        </p:txBody>
      </p:sp>
    </p:spTree>
    <p:extLst>
      <p:ext uri="{BB962C8B-B14F-4D97-AF65-F5344CB8AC3E}">
        <p14:creationId xmlns:p14="http://schemas.microsoft.com/office/powerpoint/2010/main" val="32802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C" sz="2400" i="1" dirty="0">
                <a:latin typeface="+mj-lt"/>
              </a:rPr>
              <a:t>CONCLUSIONES </a:t>
            </a:r>
          </a:p>
        </p:txBody>
      </p:sp>
      <p:sp>
        <p:nvSpPr>
          <p:cNvPr id="3" name="Rectángulo 2"/>
          <p:cNvSpPr/>
          <p:nvPr/>
        </p:nvSpPr>
        <p:spPr>
          <a:xfrm>
            <a:off x="190501" y="584203"/>
            <a:ext cx="8674100" cy="5788764"/>
          </a:xfrm>
          <a:prstGeom prst="rect">
            <a:avLst/>
          </a:prstGeom>
        </p:spPr>
        <p:txBody>
          <a:bodyPr wrap="square">
            <a:spAutoFit/>
          </a:bodyPr>
          <a:lstStyle/>
          <a:p>
            <a:pPr marL="285744" indent="-285744" algn="just">
              <a:buFont typeface="Arial" panose="020B0604020202020204" pitchFamily="34" charset="0"/>
              <a:buChar char="•"/>
            </a:pPr>
            <a:r>
              <a:rPr lang="es-EC" sz="1851" dirty="0">
                <a:latin typeface="+mj-lt"/>
              </a:rPr>
              <a:t>La vivienda sismo resistente prefabricada desmontable para situaciones emergentes de un piso consta con un área total de </a:t>
            </a:r>
            <a:r>
              <a:rPr lang="es-EC" sz="1851" b="1" dirty="0">
                <a:latin typeface="+mj-lt"/>
              </a:rPr>
              <a:t>42.75 m² </a:t>
            </a:r>
            <a:r>
              <a:rPr lang="es-EC" sz="1851" dirty="0">
                <a:latin typeface="+mj-lt"/>
              </a:rPr>
              <a:t>y para la proyección del segundo piso se tiene un área total de la vivienda de </a:t>
            </a:r>
            <a:r>
              <a:rPr lang="es-EC" sz="1851" b="1" dirty="0">
                <a:latin typeface="+mj-lt"/>
              </a:rPr>
              <a:t>85.50 m².</a:t>
            </a:r>
          </a:p>
          <a:p>
            <a:pPr marL="285744" indent="-285744" algn="just">
              <a:buFont typeface="Arial" panose="020B0604020202020204" pitchFamily="34" charset="0"/>
              <a:buChar char="•"/>
            </a:pPr>
            <a:endParaRPr lang="es-EC" sz="1851" b="1" dirty="0">
              <a:latin typeface="+mj-lt"/>
            </a:endParaRPr>
          </a:p>
          <a:p>
            <a:pPr marL="285744" indent="-285744" algn="just">
              <a:buFont typeface="Arial" panose="020B0604020202020204" pitchFamily="34" charset="0"/>
              <a:buChar char="•"/>
            </a:pPr>
            <a:endParaRPr lang="es-EC" sz="1851" dirty="0">
              <a:latin typeface="+mj-lt"/>
            </a:endParaRPr>
          </a:p>
          <a:p>
            <a:pPr marL="285744" indent="-285744" algn="just">
              <a:buFont typeface="Arial" panose="020B0604020202020204" pitchFamily="34" charset="0"/>
              <a:buChar char="•"/>
            </a:pPr>
            <a:r>
              <a:rPr lang="es-EC" sz="1851" dirty="0">
                <a:latin typeface="+mj-lt"/>
              </a:rPr>
              <a:t>La vivienda de una planta costaría un valor aproximado de </a:t>
            </a:r>
            <a:r>
              <a:rPr lang="es-EC" sz="1851" b="1" dirty="0">
                <a:latin typeface="+mj-lt"/>
              </a:rPr>
              <a:t>$13790.93</a:t>
            </a:r>
            <a:r>
              <a:rPr lang="es-EC" sz="1851" dirty="0">
                <a:latin typeface="+mj-lt"/>
              </a:rPr>
              <a:t>, con una relación de </a:t>
            </a:r>
            <a:r>
              <a:rPr lang="es-EC" sz="1851" b="1" dirty="0">
                <a:latin typeface="+mj-lt"/>
              </a:rPr>
              <a:t>$322.59</a:t>
            </a:r>
            <a:r>
              <a:rPr lang="es-EC" sz="1851" dirty="0">
                <a:latin typeface="+mj-lt"/>
              </a:rPr>
              <a:t> dólares/m</a:t>
            </a:r>
            <a:r>
              <a:rPr lang="es-EC" sz="1851" baseline="30000" dirty="0">
                <a:latin typeface="+mj-lt"/>
              </a:rPr>
              <a:t>2</a:t>
            </a:r>
            <a:r>
              <a:rPr lang="es-EC" sz="1851" dirty="0">
                <a:latin typeface="+mj-lt"/>
              </a:rPr>
              <a:t>; para el caso de la vivienda de dos plantas se considera un costo de </a:t>
            </a:r>
            <a:r>
              <a:rPr lang="es-EC" sz="1851" b="1" dirty="0">
                <a:latin typeface="+mj-lt"/>
              </a:rPr>
              <a:t>$21751.58 </a:t>
            </a:r>
            <a:r>
              <a:rPr lang="es-EC" sz="1851" dirty="0">
                <a:latin typeface="+mj-lt"/>
              </a:rPr>
              <a:t>al finalizar su construcción, con una relación de </a:t>
            </a:r>
            <a:r>
              <a:rPr lang="es-EC" sz="1851" b="1" dirty="0">
                <a:latin typeface="+mj-lt"/>
              </a:rPr>
              <a:t>$254.40 </a:t>
            </a:r>
            <a:r>
              <a:rPr lang="es-EC" sz="1851" dirty="0">
                <a:latin typeface="+mj-lt"/>
              </a:rPr>
              <a:t>dólares/m</a:t>
            </a:r>
            <a:r>
              <a:rPr lang="es-EC" sz="1851" baseline="30000" dirty="0">
                <a:latin typeface="+mj-lt"/>
              </a:rPr>
              <a:t>2</a:t>
            </a:r>
            <a:r>
              <a:rPr lang="es-EC" sz="1851" dirty="0">
                <a:latin typeface="+mj-lt"/>
              </a:rPr>
              <a:t>.</a:t>
            </a:r>
          </a:p>
          <a:p>
            <a:pPr marL="285744" indent="-285744" algn="just">
              <a:buFont typeface="Arial" panose="020B0604020202020204" pitchFamily="34" charset="0"/>
              <a:buChar char="•"/>
            </a:pPr>
            <a:endParaRPr lang="es-EC" sz="1851" dirty="0">
              <a:latin typeface="+mj-lt"/>
            </a:endParaRPr>
          </a:p>
          <a:p>
            <a:pPr marL="285744" indent="-285744" algn="just">
              <a:buFont typeface="Arial" panose="020B0604020202020204" pitchFamily="34" charset="0"/>
              <a:buChar char="•"/>
            </a:pPr>
            <a:endParaRPr lang="es-EC" sz="1851" dirty="0">
              <a:latin typeface="+mj-lt"/>
            </a:endParaRPr>
          </a:p>
          <a:p>
            <a:pPr marL="285744" indent="-285744" algn="just">
              <a:buFont typeface="Arial" panose="020B0604020202020204" pitchFamily="34" charset="0"/>
              <a:buChar char="•"/>
            </a:pPr>
            <a:r>
              <a:rPr lang="es-EC" sz="1851" dirty="0">
                <a:latin typeface="+mj-lt"/>
              </a:rPr>
              <a:t>Los perfiles empleados en el proyecto son comerciales y de fácil adquisición, basados en las empresas distribuidoras del país</a:t>
            </a:r>
          </a:p>
          <a:p>
            <a:pPr marL="285744" indent="-285744" algn="just">
              <a:buFont typeface="Arial" panose="020B0604020202020204" pitchFamily="34" charset="0"/>
              <a:buChar char="•"/>
            </a:pPr>
            <a:endParaRPr lang="es-EC" sz="1851" dirty="0">
              <a:latin typeface="+mj-lt"/>
            </a:endParaRPr>
          </a:p>
          <a:p>
            <a:pPr marL="285744" indent="-285744" algn="just">
              <a:buFont typeface="Arial" panose="020B0604020202020204" pitchFamily="34" charset="0"/>
              <a:buChar char="•"/>
            </a:pPr>
            <a:endParaRPr lang="es-EC" sz="1851" dirty="0">
              <a:latin typeface="+mj-lt"/>
            </a:endParaRPr>
          </a:p>
          <a:p>
            <a:pPr marL="285744" indent="-285744" algn="just">
              <a:buFont typeface="Arial" panose="020B0604020202020204" pitchFamily="34" charset="0"/>
              <a:buChar char="•"/>
            </a:pPr>
            <a:r>
              <a:rPr lang="es-EC" sz="1851" dirty="0">
                <a:latin typeface="+mj-lt"/>
              </a:rPr>
              <a:t>La conexión viga-columna tipo tiene dos ángulos de 6mm de espesor soldados a la columna por medio de soldadura de filete de 4mm de garganta efectiva, la viga posee agujeros de 17 mm de diámetro para anclarse a la conexión por medio de dos pernos de 5/8”.</a:t>
            </a:r>
          </a:p>
          <a:p>
            <a:pPr marL="285744" indent="-285744" algn="just">
              <a:buFont typeface="Arial" panose="020B0604020202020204" pitchFamily="34" charset="0"/>
              <a:buChar char="•"/>
            </a:pPr>
            <a:endParaRPr lang="es-EC" sz="1851" dirty="0">
              <a:latin typeface="+mj-lt"/>
            </a:endParaRPr>
          </a:p>
        </p:txBody>
      </p:sp>
    </p:spTree>
    <p:extLst>
      <p:ext uri="{BB962C8B-B14F-4D97-AF65-F5344CB8AC3E}">
        <p14:creationId xmlns:p14="http://schemas.microsoft.com/office/powerpoint/2010/main" val="6470225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C" sz="2400" i="1" dirty="0">
                <a:latin typeface="+mj-lt"/>
              </a:rPr>
              <a:t>RECOMENDACIONES</a:t>
            </a:r>
            <a:r>
              <a:rPr lang="es-EC" sz="2400" dirty="0"/>
              <a:t> </a:t>
            </a:r>
          </a:p>
        </p:txBody>
      </p:sp>
      <p:sp>
        <p:nvSpPr>
          <p:cNvPr id="4" name="Rectángulo 3"/>
          <p:cNvSpPr/>
          <p:nvPr/>
        </p:nvSpPr>
        <p:spPr>
          <a:xfrm>
            <a:off x="368301" y="812800"/>
            <a:ext cx="8597900" cy="5632311"/>
          </a:xfrm>
          <a:prstGeom prst="rect">
            <a:avLst/>
          </a:prstGeom>
        </p:spPr>
        <p:txBody>
          <a:bodyPr wrap="square">
            <a:spAutoFit/>
          </a:bodyPr>
          <a:lstStyle/>
          <a:p>
            <a:pPr marL="285744" indent="-285744" algn="just">
              <a:buFont typeface="Arial" panose="020B0604020202020204" pitchFamily="34" charset="0"/>
              <a:buChar char="•"/>
            </a:pPr>
            <a:r>
              <a:rPr lang="es-EC" dirty="0">
                <a:latin typeface="+mj-lt"/>
              </a:rPr>
              <a:t>Evitar ensamblar la vivienda en situaciones de lluvia especialmente durante el ensamblaje de los elementos metálicos de la estructura para prevenir accidentes. </a:t>
            </a:r>
          </a:p>
          <a:p>
            <a:pPr algn="just"/>
            <a:endParaRPr lang="es-EC" dirty="0">
              <a:latin typeface="+mj-lt"/>
            </a:endParaRPr>
          </a:p>
          <a:p>
            <a:pPr marL="285744" indent="-285744" algn="just">
              <a:buFont typeface="Arial" panose="020B0604020202020204" pitchFamily="34" charset="0"/>
              <a:buChar char="•"/>
            </a:pPr>
            <a:r>
              <a:rPr lang="es-EC" dirty="0">
                <a:latin typeface="+mj-lt"/>
              </a:rPr>
              <a:t>Se recomienda que el techo de cubierta de la vivienda sea de un material liviano similar a las planchas de zinc y que incluya lana de vidrio en su interior como material aislante tanto sonoro como térmico.</a:t>
            </a:r>
          </a:p>
          <a:p>
            <a:pPr marL="285744" indent="-285744" algn="just">
              <a:buFont typeface="Arial" panose="020B0604020202020204" pitchFamily="34" charset="0"/>
              <a:buChar char="•"/>
            </a:pPr>
            <a:endParaRPr lang="es-EC" dirty="0">
              <a:latin typeface="+mj-lt"/>
            </a:endParaRPr>
          </a:p>
          <a:p>
            <a:pPr marL="285744" indent="-285744" algn="just">
              <a:buFont typeface="Arial" panose="020B0604020202020204" pitchFamily="34" charset="0"/>
              <a:buChar char="•"/>
            </a:pPr>
            <a:endParaRPr lang="es-EC" dirty="0">
              <a:latin typeface="+mj-lt"/>
            </a:endParaRPr>
          </a:p>
          <a:p>
            <a:pPr marL="285744" indent="-285744" algn="just">
              <a:buFont typeface="Arial" panose="020B0604020202020204" pitchFamily="34" charset="0"/>
              <a:buChar char="•"/>
            </a:pPr>
            <a:r>
              <a:rPr lang="es-EC" dirty="0">
                <a:latin typeface="+mj-lt"/>
              </a:rPr>
              <a:t>Se recomienda que en las juntas existentes de paredes livianas específicamente entre paneles de fibrocemento se cubra con masilla o empastado para prevenir problemas causados por la dilatación de este material.</a:t>
            </a:r>
          </a:p>
          <a:p>
            <a:pPr marL="285744" indent="-285744" algn="just">
              <a:buFont typeface="Arial" panose="020B0604020202020204" pitchFamily="34" charset="0"/>
              <a:buChar char="•"/>
            </a:pPr>
            <a:endParaRPr lang="es-EC" dirty="0">
              <a:latin typeface="+mj-lt"/>
            </a:endParaRPr>
          </a:p>
          <a:p>
            <a:pPr marL="285744" indent="-285744" algn="just">
              <a:buFont typeface="Arial" panose="020B0604020202020204" pitchFamily="34" charset="0"/>
              <a:buChar char="•"/>
            </a:pPr>
            <a:r>
              <a:rPr lang="es-EC" dirty="0">
                <a:latin typeface="+mj-lt"/>
              </a:rPr>
              <a:t>Los pernos de anclaje deben estar ubicados correctamente para que en la colocación de las columnas sea exacto, caso contrario no encajarían en sus aberturas predispuestas.</a:t>
            </a:r>
          </a:p>
          <a:p>
            <a:pPr marL="285744" indent="-285744" algn="just">
              <a:buFont typeface="Arial" panose="020B0604020202020204" pitchFamily="34" charset="0"/>
              <a:buChar char="•"/>
            </a:pPr>
            <a:endParaRPr lang="es-EC" dirty="0">
              <a:latin typeface="+mj-lt"/>
            </a:endParaRPr>
          </a:p>
          <a:p>
            <a:pPr marL="285744" indent="-285744" algn="just">
              <a:buFont typeface="Arial" panose="020B0604020202020204" pitchFamily="34" charset="0"/>
              <a:buChar char="•"/>
            </a:pPr>
            <a:endParaRPr lang="es-EC" dirty="0">
              <a:latin typeface="+mj-lt"/>
            </a:endParaRPr>
          </a:p>
          <a:p>
            <a:pPr marL="285744" indent="-285744" algn="just">
              <a:buFont typeface="Arial" panose="020B0604020202020204" pitchFamily="34" charset="0"/>
              <a:buChar char="•"/>
            </a:pPr>
            <a:r>
              <a:rPr lang="es-EC" dirty="0">
                <a:latin typeface="+mj-lt"/>
              </a:rPr>
              <a:t>En el momento de realizar el ajuste, las arandelas y arandelas de presión deben estar colocados en su eje central, caso contrario, en el momento que se realice el apriete, las mismas tienden abrirse sin realizar la labor para las cuales fueron creadas.</a:t>
            </a:r>
          </a:p>
          <a:p>
            <a:pPr marL="285744" indent="-285744" algn="just">
              <a:buFont typeface="Arial" panose="020B0604020202020204" pitchFamily="34" charset="0"/>
              <a:buChar char="•"/>
            </a:pPr>
            <a:endParaRPr lang="es-EC" dirty="0">
              <a:latin typeface="+mj-lt"/>
            </a:endParaRPr>
          </a:p>
        </p:txBody>
      </p:sp>
    </p:spTree>
    <p:extLst>
      <p:ext uri="{BB962C8B-B14F-4D97-AF65-F5344CB8AC3E}">
        <p14:creationId xmlns:p14="http://schemas.microsoft.com/office/powerpoint/2010/main" val="36718541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7046259"/>
          </a:xfrm>
          <a:prstGeom prst="rect">
            <a:avLst/>
          </a:prstGeom>
        </p:spPr>
      </p:pic>
      <p:sp>
        <p:nvSpPr>
          <p:cNvPr id="2" name="Rectángulo 1"/>
          <p:cNvSpPr/>
          <p:nvPr/>
        </p:nvSpPr>
        <p:spPr>
          <a:xfrm rot="21162688">
            <a:off x="1620150" y="2144275"/>
            <a:ext cx="7016502" cy="2123658"/>
          </a:xfrm>
          <a:prstGeom prst="rect">
            <a:avLst/>
          </a:prstGeom>
          <a:noFill/>
          <a:effectLst>
            <a:outerShdw blurRad="330200" dir="3000000" algn="ctr" rotWithShape="0">
              <a:srgbClr val="000000">
                <a:alpha val="78000"/>
              </a:srgbClr>
            </a:outerShdw>
          </a:effectLst>
        </p:spPr>
        <p:txBody>
          <a:bodyPr wrap="square" lIns="91440" tIns="45720" rIns="91440" bIns="45720">
            <a:spAutoFit/>
          </a:bodyPr>
          <a:lstStyle/>
          <a:p>
            <a:pPr algn="ctr"/>
            <a:r>
              <a:rPr lang="es-EC"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GRACIAS POR</a:t>
            </a:r>
          </a:p>
          <a:p>
            <a:pPr algn="ctr"/>
            <a:r>
              <a:rPr lang="es-EC"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SU ATENCIÓN</a:t>
            </a:r>
          </a:p>
        </p:txBody>
      </p:sp>
    </p:spTree>
    <p:extLst>
      <p:ext uri="{BB962C8B-B14F-4D97-AF65-F5344CB8AC3E}">
        <p14:creationId xmlns:p14="http://schemas.microsoft.com/office/powerpoint/2010/main" val="1066703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07475" y="0"/>
            <a:ext cx="5547625" cy="584200"/>
          </a:xfrm>
        </p:spPr>
        <p:txBody>
          <a:bodyPr/>
          <a:lstStyle/>
          <a:p>
            <a:pPr algn="r"/>
            <a:r>
              <a:rPr lang="es-EC" sz="2400" i="1" dirty="0">
                <a:latin typeface="+mj-lt"/>
              </a:rPr>
              <a:t>Diseño arquitectónico</a:t>
            </a:r>
          </a:p>
        </p:txBody>
      </p:sp>
      <p:pic>
        <p:nvPicPr>
          <p:cNvPr id="3" name="Mi películ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64976" y="13447"/>
            <a:ext cx="13258799" cy="6858000"/>
          </a:xfrm>
          <a:prstGeom prst="rect">
            <a:avLst/>
          </a:prstGeom>
        </p:spPr>
      </p:pic>
    </p:spTree>
    <p:extLst>
      <p:ext uri="{BB962C8B-B14F-4D97-AF65-F5344CB8AC3E}">
        <p14:creationId xmlns:p14="http://schemas.microsoft.com/office/powerpoint/2010/main" val="895679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07475" y="0"/>
            <a:ext cx="5547625" cy="584200"/>
          </a:xfrm>
        </p:spPr>
        <p:txBody>
          <a:bodyPr/>
          <a:lstStyle/>
          <a:p>
            <a:pPr algn="r"/>
            <a:r>
              <a:rPr lang="es-EC" sz="2400" i="1" dirty="0">
                <a:latin typeface="+mj-lt"/>
              </a:rPr>
              <a:t>Diseño arquitectónico</a:t>
            </a: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271560315"/>
              </p:ext>
            </p:extLst>
          </p:nvPr>
        </p:nvGraphicFramePr>
        <p:xfrm>
          <a:off x="336175" y="1749301"/>
          <a:ext cx="8604626" cy="4584192"/>
        </p:xfrm>
        <a:graphic>
          <a:graphicData uri="http://schemas.openxmlformats.org/drawingml/2006/table">
            <a:tbl>
              <a:tblPr firstRow="1" firstCol="1" bandRow="1">
                <a:tableStyleId>{0660B408-B3CF-4A94-85FC-2B1E0A45F4A2}</a:tableStyleId>
              </a:tblPr>
              <a:tblGrid>
                <a:gridCol w="2204339">
                  <a:extLst>
                    <a:ext uri="{9D8B030D-6E8A-4147-A177-3AD203B41FA5}">
                      <a16:colId xmlns:a16="http://schemas.microsoft.com/office/drawing/2014/main" val="234194534"/>
                    </a:ext>
                  </a:extLst>
                </a:gridCol>
                <a:gridCol w="1804550">
                  <a:extLst>
                    <a:ext uri="{9D8B030D-6E8A-4147-A177-3AD203B41FA5}">
                      <a16:colId xmlns:a16="http://schemas.microsoft.com/office/drawing/2014/main" val="853810502"/>
                    </a:ext>
                  </a:extLst>
                </a:gridCol>
                <a:gridCol w="1452443">
                  <a:extLst>
                    <a:ext uri="{9D8B030D-6E8A-4147-A177-3AD203B41FA5}">
                      <a16:colId xmlns:a16="http://schemas.microsoft.com/office/drawing/2014/main" val="1034621807"/>
                    </a:ext>
                  </a:extLst>
                </a:gridCol>
                <a:gridCol w="1745902">
                  <a:extLst>
                    <a:ext uri="{9D8B030D-6E8A-4147-A177-3AD203B41FA5}">
                      <a16:colId xmlns:a16="http://schemas.microsoft.com/office/drawing/2014/main" val="3355268270"/>
                    </a:ext>
                  </a:extLst>
                </a:gridCol>
                <a:gridCol w="1397392">
                  <a:extLst>
                    <a:ext uri="{9D8B030D-6E8A-4147-A177-3AD203B41FA5}">
                      <a16:colId xmlns:a16="http://schemas.microsoft.com/office/drawing/2014/main" val="234581364"/>
                    </a:ext>
                  </a:extLst>
                </a:gridCol>
              </a:tblGrid>
              <a:tr h="264610">
                <a:tc gridSpan="5">
                  <a:txBody>
                    <a:bodyPr/>
                    <a:lstStyle/>
                    <a:p>
                      <a:pPr algn="ctr">
                        <a:lnSpc>
                          <a:spcPct val="150000"/>
                        </a:lnSpc>
                        <a:spcAft>
                          <a:spcPts val="0"/>
                        </a:spcAft>
                      </a:pPr>
                      <a:r>
                        <a:rPr lang="es-EC" sz="1400" dirty="0">
                          <a:effectLst/>
                          <a:latin typeface="+mj-lt"/>
                        </a:rPr>
                        <a:t>VIVIENDA PROYECTO UN PISO</a:t>
                      </a:r>
                      <a:endParaRPr lang="es-ES" sz="2400" dirty="0">
                        <a:effectLst/>
                        <a:latin typeface="+mj-lt"/>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721744887"/>
                  </a:ext>
                </a:extLst>
              </a:tr>
              <a:tr h="1209647">
                <a:tc>
                  <a:txBody>
                    <a:bodyPr/>
                    <a:lstStyle/>
                    <a:p>
                      <a:pPr algn="ctr">
                        <a:lnSpc>
                          <a:spcPct val="150000"/>
                        </a:lnSpc>
                        <a:spcAft>
                          <a:spcPts val="0"/>
                        </a:spcAft>
                      </a:pPr>
                      <a:r>
                        <a:rPr lang="es-EC" sz="1400" b="1" dirty="0">
                          <a:effectLst/>
                          <a:latin typeface="+mj-lt"/>
                        </a:rPr>
                        <a:t>AMBIENTE</a:t>
                      </a:r>
                      <a:endParaRPr lang="es-ES" sz="2400" b="1"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b="1" dirty="0">
                          <a:effectLst/>
                          <a:latin typeface="+mj-lt"/>
                        </a:rPr>
                        <a:t>LADO</a:t>
                      </a:r>
                      <a:br>
                        <a:rPr lang="es-EC" sz="1600" b="1" dirty="0">
                          <a:effectLst/>
                          <a:latin typeface="+mj-lt"/>
                        </a:rPr>
                      </a:br>
                      <a:r>
                        <a:rPr lang="es-EC" sz="1600" b="1" dirty="0">
                          <a:effectLst/>
                          <a:latin typeface="+mj-lt"/>
                        </a:rPr>
                        <a:t>MÍNIMO</a:t>
                      </a:r>
                      <a:br>
                        <a:rPr lang="es-EC" sz="1600" b="1" dirty="0">
                          <a:effectLst/>
                          <a:latin typeface="+mj-lt"/>
                        </a:rPr>
                      </a:br>
                      <a:r>
                        <a:rPr lang="es-EC" sz="1600" b="1" dirty="0">
                          <a:effectLst/>
                          <a:latin typeface="+mj-lt"/>
                        </a:rPr>
                        <a:t>POR NORMA</a:t>
                      </a:r>
                      <a:br>
                        <a:rPr lang="es-EC" sz="1600" b="1" dirty="0">
                          <a:effectLst/>
                          <a:latin typeface="+mj-lt"/>
                        </a:rPr>
                      </a:br>
                      <a:r>
                        <a:rPr lang="es-EC" sz="1600" b="1" dirty="0">
                          <a:effectLst/>
                          <a:latin typeface="+mj-lt"/>
                        </a:rPr>
                        <a:t>m</a:t>
                      </a:r>
                      <a:endParaRPr lang="es-ES" sz="2800" b="1"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b="1" dirty="0">
                          <a:effectLst/>
                          <a:latin typeface="+mj-lt"/>
                        </a:rPr>
                        <a:t>LADO</a:t>
                      </a:r>
                      <a:br>
                        <a:rPr lang="es-EC" sz="1600" b="1" dirty="0">
                          <a:effectLst/>
                          <a:latin typeface="+mj-lt"/>
                        </a:rPr>
                      </a:br>
                      <a:r>
                        <a:rPr lang="es-EC" sz="1600" b="1" dirty="0">
                          <a:effectLst/>
                          <a:latin typeface="+mj-lt"/>
                        </a:rPr>
                        <a:t>MÍNIMO DE VIVIENDA</a:t>
                      </a:r>
                      <a:br>
                        <a:rPr lang="es-EC" sz="1600" b="1" dirty="0">
                          <a:effectLst/>
                          <a:latin typeface="+mj-lt"/>
                        </a:rPr>
                      </a:br>
                      <a:r>
                        <a:rPr lang="es-EC" sz="1600" b="1" dirty="0">
                          <a:effectLst/>
                          <a:latin typeface="+mj-lt"/>
                        </a:rPr>
                        <a:t>m</a:t>
                      </a:r>
                      <a:endParaRPr lang="es-ES" sz="2800" b="1"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b="1" dirty="0">
                          <a:effectLst/>
                          <a:latin typeface="+mj-lt"/>
                        </a:rPr>
                        <a:t>ÁREAS ÚTILES MÍNIMAS</a:t>
                      </a:r>
                      <a:br>
                        <a:rPr lang="es-EC" sz="1600" b="1" dirty="0">
                          <a:effectLst/>
                          <a:latin typeface="+mj-lt"/>
                        </a:rPr>
                      </a:br>
                      <a:r>
                        <a:rPr lang="es-EC" sz="1600" b="1" dirty="0">
                          <a:effectLst/>
                          <a:latin typeface="+mj-lt"/>
                        </a:rPr>
                        <a:t>m²</a:t>
                      </a:r>
                      <a:endParaRPr lang="es-ES" sz="2800" b="1" dirty="0">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600" b="1" dirty="0">
                          <a:effectLst/>
                          <a:latin typeface="+mj-lt"/>
                        </a:rPr>
                        <a:t>ÁREAS ÚTILES </a:t>
                      </a:r>
                      <a:br>
                        <a:rPr lang="es-EC" sz="1600" b="1" dirty="0">
                          <a:effectLst/>
                          <a:latin typeface="+mj-lt"/>
                        </a:rPr>
                      </a:br>
                      <a:r>
                        <a:rPr lang="es-EC" sz="1600" b="1" dirty="0">
                          <a:effectLst/>
                          <a:latin typeface="+mj-lt"/>
                        </a:rPr>
                        <a:t>VIVIENDA</a:t>
                      </a:r>
                      <a:br>
                        <a:rPr lang="es-EC" sz="1600" b="1" dirty="0">
                          <a:effectLst/>
                          <a:latin typeface="+mj-lt"/>
                        </a:rPr>
                      </a:br>
                      <a:r>
                        <a:rPr lang="es-EC" sz="1600" b="1" dirty="0">
                          <a:effectLst/>
                          <a:latin typeface="+mj-lt"/>
                        </a:rPr>
                        <a:t>m²</a:t>
                      </a:r>
                      <a:endParaRPr lang="es-ES" sz="2800" b="1" dirty="0">
                        <a:effectLst/>
                        <a:latin typeface="+mj-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193337023"/>
                  </a:ext>
                </a:extLst>
              </a:tr>
              <a:tr h="264610">
                <a:tc>
                  <a:txBody>
                    <a:bodyPr/>
                    <a:lstStyle/>
                    <a:p>
                      <a:pPr algn="l">
                        <a:lnSpc>
                          <a:spcPct val="150000"/>
                        </a:lnSpc>
                        <a:spcAft>
                          <a:spcPts val="0"/>
                        </a:spcAft>
                      </a:pPr>
                      <a:r>
                        <a:rPr lang="es-EC" sz="1200">
                          <a:effectLst/>
                          <a:latin typeface="+mj-lt"/>
                        </a:rPr>
                        <a:t>SALA – COMEDOR</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2,70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latin typeface="+mj-lt"/>
                        </a:rPr>
                        <a:t>2,90</a:t>
                      </a:r>
                      <a:endParaRPr lang="es-ES" sz="24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13,00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12,00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08830340"/>
                  </a:ext>
                </a:extLst>
              </a:tr>
              <a:tr h="264610">
                <a:tc>
                  <a:txBody>
                    <a:bodyPr/>
                    <a:lstStyle/>
                    <a:p>
                      <a:pPr algn="l">
                        <a:lnSpc>
                          <a:spcPct val="150000"/>
                        </a:lnSpc>
                        <a:spcAft>
                          <a:spcPts val="0"/>
                        </a:spcAft>
                      </a:pPr>
                      <a:r>
                        <a:rPr lang="es-EC" sz="1200">
                          <a:effectLst/>
                          <a:latin typeface="+mj-lt"/>
                        </a:rPr>
                        <a:t>COCINA</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1,50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latin typeface="+mj-lt"/>
                        </a:rPr>
                        <a:t>2,00</a:t>
                      </a:r>
                      <a:endParaRPr lang="es-ES" sz="24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latin typeface="+mj-lt"/>
                        </a:rPr>
                        <a:t>4,00</a:t>
                      </a:r>
                      <a:endParaRPr lang="es-ES" sz="24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latin typeface="+mj-lt"/>
                        </a:rPr>
                        <a:t>4,85</a:t>
                      </a:r>
                      <a:endParaRPr lang="es-ES" sz="2400" dirty="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96543026"/>
                  </a:ext>
                </a:extLst>
              </a:tr>
              <a:tr h="264610">
                <a:tc>
                  <a:txBody>
                    <a:bodyPr/>
                    <a:lstStyle/>
                    <a:p>
                      <a:pPr algn="l">
                        <a:lnSpc>
                          <a:spcPct val="150000"/>
                        </a:lnSpc>
                        <a:spcAft>
                          <a:spcPts val="0"/>
                        </a:spcAft>
                      </a:pPr>
                      <a:r>
                        <a:rPr lang="es-EC" sz="1200">
                          <a:effectLst/>
                          <a:latin typeface="+mj-lt"/>
                        </a:rPr>
                        <a:t>DORMITORIO PADRES</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2,50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2,85</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latin typeface="+mj-lt"/>
                        </a:rPr>
                        <a:t>9,00</a:t>
                      </a:r>
                      <a:endParaRPr lang="es-ES" sz="24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9,50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5545115"/>
                  </a:ext>
                </a:extLst>
              </a:tr>
              <a:tr h="453618">
                <a:tc>
                  <a:txBody>
                    <a:bodyPr/>
                    <a:lstStyle/>
                    <a:p>
                      <a:pPr algn="l">
                        <a:lnSpc>
                          <a:spcPct val="150000"/>
                        </a:lnSpc>
                        <a:spcAft>
                          <a:spcPts val="0"/>
                        </a:spcAft>
                      </a:pPr>
                      <a:r>
                        <a:rPr lang="es-EC" sz="1200" dirty="0">
                          <a:effectLst/>
                          <a:latin typeface="+mj-lt"/>
                        </a:rPr>
                        <a:t>GRADAS / DORMITORIO DE SERVICIO</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2,00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2,00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latin typeface="+mj-lt"/>
                        </a:rPr>
                        <a:t>2,00</a:t>
                      </a:r>
                      <a:endParaRPr lang="es-ES" sz="24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5,30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99355754"/>
                  </a:ext>
                </a:extLst>
              </a:tr>
              <a:tr h="264610">
                <a:tc>
                  <a:txBody>
                    <a:bodyPr/>
                    <a:lstStyle/>
                    <a:p>
                      <a:pPr algn="l">
                        <a:lnSpc>
                          <a:spcPct val="150000"/>
                        </a:lnSpc>
                        <a:spcAft>
                          <a:spcPts val="0"/>
                        </a:spcAft>
                      </a:pPr>
                      <a:r>
                        <a:rPr lang="es-EC" sz="1200">
                          <a:effectLst/>
                          <a:latin typeface="+mj-lt"/>
                        </a:rPr>
                        <a:t>BAÑOS</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1,20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1,35</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latin typeface="+mj-lt"/>
                        </a:rPr>
                        <a:t>2,50</a:t>
                      </a:r>
                      <a:endParaRPr lang="es-ES" sz="24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3,00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98670199"/>
                  </a:ext>
                </a:extLst>
              </a:tr>
              <a:tr h="264610">
                <a:tc>
                  <a:txBody>
                    <a:bodyPr/>
                    <a:lstStyle/>
                    <a:p>
                      <a:pPr algn="l">
                        <a:lnSpc>
                          <a:spcPct val="150000"/>
                        </a:lnSpc>
                        <a:spcAft>
                          <a:spcPts val="0"/>
                        </a:spcAft>
                      </a:pPr>
                      <a:r>
                        <a:rPr lang="es-EC" sz="1200">
                          <a:effectLst/>
                          <a:latin typeface="+mj-lt"/>
                        </a:rPr>
                        <a:t>CORREDORES</a:t>
                      </a:r>
                      <a:endParaRPr lang="es-ES" sz="20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0,90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0,90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latin typeface="+mj-lt"/>
                        </a:rPr>
                        <a:t> </a:t>
                      </a:r>
                      <a:endParaRPr lang="es-ES" sz="24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a:effectLst/>
                          <a:latin typeface="+mj-lt"/>
                        </a:rPr>
                        <a:t>1,90</a:t>
                      </a:r>
                      <a:endParaRPr lang="es-ES" sz="240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87847501"/>
                  </a:ext>
                </a:extLst>
              </a:tr>
              <a:tr h="310650">
                <a:tc>
                  <a:txBody>
                    <a:bodyPr/>
                    <a:lstStyle/>
                    <a:p>
                      <a:pPr algn="l">
                        <a:lnSpc>
                          <a:spcPct val="150000"/>
                        </a:lnSpc>
                        <a:spcAft>
                          <a:spcPts val="0"/>
                        </a:spcAft>
                      </a:pPr>
                      <a:r>
                        <a:rPr lang="es-EC" sz="1200" dirty="0">
                          <a:effectLst/>
                          <a:latin typeface="+mj-lt"/>
                        </a:rPr>
                        <a:t>SUBTOTAL ÁREA ÚTIL  MÍNIMA</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2000">
                        <a:effectLst/>
                        <a:latin typeface="+mj-lt"/>
                        <a:cs typeface="Times New Roman" panose="02020603050405020304" pitchFamily="18" charset="0"/>
                      </a:endParaRPr>
                    </a:p>
                  </a:txBody>
                  <a:tcPr marL="44450" marR="44450" marT="0" marB="0" anchor="ctr"/>
                </a:tc>
                <a:tc>
                  <a:txBody>
                    <a:bodyPr/>
                    <a:lstStyle/>
                    <a:p>
                      <a:pPr>
                        <a:lnSpc>
                          <a:spcPct val="107000"/>
                        </a:lnSpc>
                      </a:pPr>
                      <a:endParaRPr lang="es-ES" sz="2000">
                        <a:effectLst/>
                        <a:latin typeface="+mj-lt"/>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latin typeface="+mj-lt"/>
                        </a:rPr>
                        <a:t>30,50</a:t>
                      </a:r>
                      <a:endParaRPr lang="es-ES" sz="24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latin typeface="+mj-lt"/>
                        </a:rPr>
                        <a:t>36,55</a:t>
                      </a:r>
                      <a:endParaRPr lang="es-ES" sz="2400" dirty="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78489506"/>
                  </a:ext>
                </a:extLst>
              </a:tr>
              <a:tr h="269651">
                <a:tc>
                  <a:txBody>
                    <a:bodyPr/>
                    <a:lstStyle/>
                    <a:p>
                      <a:pPr algn="l">
                        <a:lnSpc>
                          <a:spcPct val="150000"/>
                        </a:lnSpc>
                        <a:spcAft>
                          <a:spcPts val="0"/>
                        </a:spcAft>
                      </a:pPr>
                      <a:r>
                        <a:rPr lang="es-EC" sz="1200" dirty="0">
                          <a:effectLst/>
                          <a:latin typeface="+mj-lt"/>
                        </a:rPr>
                        <a:t>ÁREA TOTAL</a:t>
                      </a:r>
                      <a:endParaRPr lang="es-ES" sz="2000" dirty="0">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2000" dirty="0">
                        <a:effectLst/>
                        <a:latin typeface="+mj-lt"/>
                        <a:cs typeface="Times New Roman" panose="02020603050405020304" pitchFamily="18" charset="0"/>
                      </a:endParaRPr>
                    </a:p>
                  </a:txBody>
                  <a:tcPr marL="44450" marR="44450" marT="0" marB="0" anchor="ctr"/>
                </a:tc>
                <a:tc>
                  <a:txBody>
                    <a:bodyPr/>
                    <a:lstStyle/>
                    <a:p>
                      <a:pPr>
                        <a:lnSpc>
                          <a:spcPct val="107000"/>
                        </a:lnSpc>
                      </a:pPr>
                      <a:endParaRPr lang="es-ES" sz="2000">
                        <a:effectLst/>
                        <a:latin typeface="+mj-lt"/>
                        <a:cs typeface="Times New Roman" panose="02020603050405020304" pitchFamily="18" charset="0"/>
                      </a:endParaRPr>
                    </a:p>
                  </a:txBody>
                  <a:tcPr marL="44450" marR="44450" marT="0" marB="0" anchor="ctr"/>
                </a:tc>
                <a:tc>
                  <a:txBody>
                    <a:bodyPr/>
                    <a:lstStyle/>
                    <a:p>
                      <a:pPr>
                        <a:lnSpc>
                          <a:spcPct val="107000"/>
                        </a:lnSpc>
                      </a:pPr>
                      <a:endParaRPr lang="es-ES" sz="2000">
                        <a:effectLst/>
                        <a:latin typeface="+mj-lt"/>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effectLst/>
                          <a:latin typeface="+mj-lt"/>
                        </a:rPr>
                        <a:t>38,55</a:t>
                      </a:r>
                      <a:endParaRPr lang="es-ES" sz="2400" dirty="0">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2274245"/>
                  </a:ext>
                </a:extLst>
              </a:tr>
            </a:tbl>
          </a:graphicData>
        </a:graphic>
      </p:graphicFrame>
      <p:sp>
        <p:nvSpPr>
          <p:cNvPr id="7" name="Marcador de contenido 3"/>
          <p:cNvSpPr txBox="1">
            <a:spLocks/>
          </p:cNvSpPr>
          <p:nvPr/>
        </p:nvSpPr>
        <p:spPr>
          <a:xfrm>
            <a:off x="628651" y="746127"/>
            <a:ext cx="8312150" cy="697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s-EC" sz="2000" dirty="0">
              <a:latin typeface="+mj-lt"/>
            </a:endParaRPr>
          </a:p>
          <a:p>
            <a:pPr lvl="1"/>
            <a:endParaRPr lang="es-EC" dirty="0">
              <a:latin typeface="+mj-lt"/>
            </a:endParaRPr>
          </a:p>
        </p:txBody>
      </p:sp>
      <p:sp>
        <p:nvSpPr>
          <p:cNvPr id="8" name="Rectángulo 7"/>
          <p:cNvSpPr/>
          <p:nvPr/>
        </p:nvSpPr>
        <p:spPr>
          <a:xfrm>
            <a:off x="628651" y="664044"/>
            <a:ext cx="3786938" cy="923330"/>
          </a:xfrm>
          <a:prstGeom prst="rect">
            <a:avLst/>
          </a:prstGeom>
          <a:ln>
            <a:solidFill>
              <a:schemeClr val="tx1"/>
            </a:solidFill>
          </a:ln>
        </p:spPr>
        <p:txBody>
          <a:bodyPr wrap="square">
            <a:spAutoFit/>
          </a:bodyPr>
          <a:lstStyle/>
          <a:p>
            <a:pPr algn="ctr"/>
            <a:r>
              <a:rPr lang="es-EC" dirty="0">
                <a:latin typeface="Times New Roman" panose="02020603050405020304" pitchFamily="18" charset="0"/>
                <a:ea typeface="Calibri" panose="020F0502020204030204" pitchFamily="34" charset="0"/>
              </a:rPr>
              <a:t>Ordenanza No. 3457 que contiene las Normas de Arquitectura y Urbanismo de la ciudad de Quito</a:t>
            </a:r>
            <a:endParaRPr lang="es-ES" dirty="0"/>
          </a:p>
        </p:txBody>
      </p:sp>
      <p:sp>
        <p:nvSpPr>
          <p:cNvPr id="9" name="Rectángulo 8"/>
          <p:cNvSpPr/>
          <p:nvPr/>
        </p:nvSpPr>
        <p:spPr>
          <a:xfrm>
            <a:off x="4620126" y="664044"/>
            <a:ext cx="3895225" cy="923330"/>
          </a:xfrm>
          <a:prstGeom prst="rect">
            <a:avLst/>
          </a:prstGeom>
          <a:ln>
            <a:solidFill>
              <a:schemeClr val="tx1"/>
            </a:solidFill>
          </a:ln>
        </p:spPr>
        <p:txBody>
          <a:bodyPr wrap="square">
            <a:spAutoFit/>
          </a:bodyPr>
          <a:lstStyle/>
          <a:p>
            <a:pPr algn="ctr"/>
            <a:r>
              <a:rPr lang="es-EC" dirty="0">
                <a:latin typeface="Times New Roman" panose="02020603050405020304" pitchFamily="18" charset="0"/>
                <a:ea typeface="Calibri" panose="020F0502020204030204" pitchFamily="34" charset="0"/>
              </a:rPr>
              <a:t>Ordenanza de normas mínimas para los Diseños Urbanísticos y Arquitectónicos de la ciudad de Guayaquil </a:t>
            </a:r>
            <a:endParaRPr lang="es-ES" dirty="0"/>
          </a:p>
        </p:txBody>
      </p:sp>
    </p:spTree>
    <p:extLst>
      <p:ext uri="{BB962C8B-B14F-4D97-AF65-F5344CB8AC3E}">
        <p14:creationId xmlns:p14="http://schemas.microsoft.com/office/powerpoint/2010/main" val="199161377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4723</TotalTime>
  <Words>3172</Words>
  <Application>Microsoft Office PowerPoint</Application>
  <PresentationFormat>Presentación en pantalla (4:3)</PresentationFormat>
  <Paragraphs>1026</Paragraphs>
  <Slides>79</Slides>
  <Notes>33</Notes>
  <HiddenSlides>0</HiddenSlides>
  <MMClips>2</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79</vt:i4>
      </vt:variant>
    </vt:vector>
  </HeadingPairs>
  <TitlesOfParts>
    <vt:vector size="87" baseType="lpstr">
      <vt:lpstr>Arial</vt:lpstr>
      <vt:lpstr>Calibri</vt:lpstr>
      <vt:lpstr>Calibri Light</vt:lpstr>
      <vt:lpstr>Cambria Math</vt:lpstr>
      <vt:lpstr>Symbol</vt:lpstr>
      <vt:lpstr>Times New Roman</vt:lpstr>
      <vt:lpstr>Wingdings</vt:lpstr>
      <vt:lpstr>Tema de Office</vt:lpstr>
      <vt:lpstr>Presentación de PowerPoint</vt:lpstr>
      <vt:lpstr>1. INTRODUCCIÓN </vt:lpstr>
      <vt:lpstr>1. INTRODUCCIÓN </vt:lpstr>
      <vt:lpstr>2. JUSTIFICACIÓN</vt:lpstr>
      <vt:lpstr>3. OBJETIVOS</vt:lpstr>
      <vt:lpstr>3. OBJETIVOS</vt:lpstr>
      <vt:lpstr>4. DESARROLLO</vt:lpstr>
      <vt:lpstr>Diseño arquitectónico</vt:lpstr>
      <vt:lpstr>Diseño arquitectónico</vt:lpstr>
      <vt:lpstr>Diseño arquitectónico</vt:lpstr>
      <vt:lpstr>Diseño arquitectónico</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estructural</vt:lpstr>
      <vt:lpstr>Diseño conexiones metálicas</vt:lpstr>
      <vt:lpstr>Diseño conexiones metálicas</vt:lpstr>
      <vt:lpstr>Ensayo de conexión metálica</vt:lpstr>
      <vt:lpstr>Ensayo de conexión metálica</vt:lpstr>
      <vt:lpstr>Ensayo de conexión metálica</vt:lpstr>
      <vt:lpstr>Ensayo de conexión metálica</vt:lpstr>
      <vt:lpstr>Diseño hidrosanitario</vt:lpstr>
      <vt:lpstr>Diseño hidrosanitario</vt:lpstr>
      <vt:lpstr>Diseño hidrosanitario</vt:lpstr>
      <vt:lpstr>Diseño eléctrico</vt:lpstr>
      <vt:lpstr>Diseño eléctrico</vt:lpstr>
      <vt:lpstr>Análisis de costos</vt:lpstr>
      <vt:lpstr>Análisis de costos</vt:lpstr>
      <vt:lpstr>Análisis de costos</vt:lpstr>
      <vt:lpstr>Análisis de costos</vt:lpstr>
      <vt:lpstr>Análisis de costos</vt:lpstr>
      <vt:lpstr>Análisis de costos</vt:lpstr>
      <vt:lpstr>Análisis de costos</vt:lpstr>
      <vt:lpstr>Planos de Taller</vt:lpstr>
      <vt:lpstr>Planos de Taller</vt:lpstr>
      <vt:lpstr>Planos de Taller</vt:lpstr>
      <vt:lpstr>Planos de Taller</vt:lpstr>
      <vt:lpstr>Manual de construcción</vt:lpstr>
      <vt:lpstr>Manual de construcción</vt:lpstr>
      <vt:lpstr>Manual de construcción</vt:lpstr>
      <vt:lpstr>Manual de construcción</vt:lpstr>
      <vt:lpstr>Presentación de PowerPoint</vt:lpstr>
      <vt:lpstr>UNIR 2016</vt:lpstr>
      <vt:lpstr>PROYECTO DE INVESTIGACIÓN</vt:lpstr>
      <vt:lpstr>Presentación de PowerPoint</vt:lpstr>
      <vt:lpstr>CONCLUSIONES </vt:lpstr>
      <vt:lpstr>RECOMENDACIONES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Dario</dc:creator>
  <cp:lastModifiedBy>Klever</cp:lastModifiedBy>
  <cp:revision>232</cp:revision>
  <dcterms:created xsi:type="dcterms:W3CDTF">2017-04-26T17:31:47Z</dcterms:created>
  <dcterms:modified xsi:type="dcterms:W3CDTF">2017-06-19T15:03:07Z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