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268" r:id="rId4"/>
    <p:sldId id="278" r:id="rId5"/>
    <p:sldId id="269" r:id="rId6"/>
    <p:sldId id="274" r:id="rId7"/>
    <p:sldId id="264" r:id="rId8"/>
    <p:sldId id="280" r:id="rId9"/>
    <p:sldId id="275" r:id="rId10"/>
    <p:sldId id="276" r:id="rId11"/>
    <p:sldId id="322" r:id="rId12"/>
    <p:sldId id="324" r:id="rId13"/>
    <p:sldId id="283" r:id="rId14"/>
    <p:sldId id="294" r:id="rId15"/>
    <p:sldId id="284" r:id="rId16"/>
    <p:sldId id="285" r:id="rId17"/>
    <p:sldId id="296" r:id="rId18"/>
    <p:sldId id="297" r:id="rId19"/>
    <p:sldId id="298" r:id="rId20"/>
    <p:sldId id="299" r:id="rId21"/>
    <p:sldId id="300" r:id="rId22"/>
    <p:sldId id="301" r:id="rId23"/>
    <p:sldId id="302" r:id="rId24"/>
    <p:sldId id="314" r:id="rId25"/>
    <p:sldId id="315" r:id="rId26"/>
    <p:sldId id="320" r:id="rId27"/>
    <p:sldId id="316" r:id="rId28"/>
    <p:sldId id="290" r:id="rId29"/>
    <p:sldId id="286" r:id="rId30"/>
    <p:sldId id="303" r:id="rId31"/>
    <p:sldId id="318" r:id="rId32"/>
    <p:sldId id="317" r:id="rId33"/>
    <p:sldId id="287" r:id="rId34"/>
    <p:sldId id="282" r:id="rId35"/>
    <p:sldId id="308" r:id="rId36"/>
    <p:sldId id="321" r:id="rId37"/>
    <p:sldId id="304" r:id="rId38"/>
    <p:sldId id="292" r:id="rId39"/>
    <p:sldId id="289" r:id="rId40"/>
    <p:sldId id="305" r:id="rId41"/>
    <p:sldId id="291" r:id="rId42"/>
    <p:sldId id="293" r:id="rId43"/>
    <p:sldId id="319" r:id="rId44"/>
    <p:sldId id="309" r:id="rId45"/>
    <p:sldId id="310" r:id="rId46"/>
    <p:sldId id="311" r:id="rId47"/>
    <p:sldId id="312"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8181"/>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7" autoAdjust="0"/>
    <p:restoredTop sz="94660"/>
  </p:normalViewPr>
  <p:slideViewPr>
    <p:cSldViewPr snapToGrid="0">
      <p:cViewPr varScale="1">
        <p:scale>
          <a:sx n="106" d="100"/>
          <a:sy n="106"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420391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14152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200551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44398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90133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10882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205061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351267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399965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402506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B5B4AB9-21AC-4173-8B97-0D45545BBF0E}" type="datetimeFigureOut">
              <a:rPr lang="es-ES" smtClean="0"/>
              <a:t>18/04/2017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A46420B-3E04-41A9-9EB6-A259AE77B040}" type="slidenum">
              <a:rPr lang="es-ES" smtClean="0"/>
              <a:t>‹Nº›</a:t>
            </a:fld>
            <a:endParaRPr lang="es-ES" dirty="0"/>
          </a:p>
        </p:txBody>
      </p:sp>
    </p:spTree>
    <p:extLst>
      <p:ext uri="{BB962C8B-B14F-4D97-AF65-F5344CB8AC3E}">
        <p14:creationId xmlns:p14="http://schemas.microsoft.com/office/powerpoint/2010/main" val="38322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B4AB9-21AC-4173-8B97-0D45545BBF0E}" type="datetimeFigureOut">
              <a:rPr lang="es-ES" smtClean="0"/>
              <a:t>18/04/2017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6420B-3E04-41A9-9EB6-A259AE77B040}" type="slidenum">
              <a:rPr lang="es-ES" smtClean="0"/>
              <a:t>‹Nº›</a:t>
            </a:fld>
            <a:endParaRPr lang="es-ES" dirty="0"/>
          </a:p>
        </p:txBody>
      </p:sp>
    </p:spTree>
    <p:extLst>
      <p:ext uri="{BB962C8B-B14F-4D97-AF65-F5344CB8AC3E}">
        <p14:creationId xmlns:p14="http://schemas.microsoft.com/office/powerpoint/2010/main" val="3901940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6.jp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99881" y="1927412"/>
            <a:ext cx="9511553" cy="4661647"/>
          </a:xfrm>
        </p:spPr>
        <p:txBody>
          <a:bodyPr>
            <a:noAutofit/>
          </a:bodyPr>
          <a:lstStyle/>
          <a:p>
            <a:r>
              <a:rPr lang="es-ES" sz="1800" dirty="0" smtClean="0"/>
              <a:t>DEPARTAMENTO DE ELECTRICA Y ELECTRÓNICA</a:t>
            </a:r>
          </a:p>
          <a:p>
            <a:r>
              <a:rPr lang="es-ES" sz="1400" dirty="0" smtClean="0"/>
              <a:t>CARRERA DE INGENIERÍA EN ELECTRÓNICA, AUTOMATIZACIÓN Y CONTROL</a:t>
            </a:r>
            <a:endParaRPr lang="es-ES" sz="1400" dirty="0"/>
          </a:p>
          <a:p>
            <a:r>
              <a:rPr lang="es-ES" sz="1200" dirty="0" smtClean="0"/>
              <a:t>TRABAJO DE TITULACIÓN PREVIO A LA OBTENCIÓN DEL TÍTULO DE INGENIERO ELECTRÓNICO, AUTOMATIZACIÓN Y CONTROL</a:t>
            </a:r>
          </a:p>
          <a:p>
            <a:endParaRPr lang="es-ES" sz="1400" dirty="0" smtClean="0"/>
          </a:p>
          <a:p>
            <a:endParaRPr lang="es-ES" sz="1400" dirty="0"/>
          </a:p>
          <a:p>
            <a:r>
              <a:rPr lang="es-ES" sz="1800" b="1" dirty="0" smtClean="0"/>
              <a:t>“DESARROLLO DEL PROTOTIPO DE UNA CARTERA BITCOIN BASADA EN HARDWARE”</a:t>
            </a:r>
          </a:p>
          <a:p>
            <a:endParaRPr lang="es-ES" sz="1400" dirty="0" smtClean="0"/>
          </a:p>
          <a:p>
            <a:endParaRPr lang="es-ES" sz="1400" dirty="0"/>
          </a:p>
          <a:p>
            <a:r>
              <a:rPr lang="es-ES" sz="1400" dirty="0" smtClean="0"/>
              <a:t>AUTOR: NÚÑEZ MANOSALVAS, LUIS ERNESTO</a:t>
            </a:r>
          </a:p>
          <a:p>
            <a:r>
              <a:rPr lang="es-ES" sz="1400" dirty="0" smtClean="0"/>
              <a:t>DIRECTOR: Ing. CARRERA ERAZO, ENRIQUE VINICIO PhD.</a:t>
            </a:r>
          </a:p>
          <a:p>
            <a:endParaRPr lang="es-ES" sz="1400" dirty="0" smtClean="0"/>
          </a:p>
          <a:p>
            <a:endParaRPr lang="es-ES" sz="1400" dirty="0" smtClean="0"/>
          </a:p>
          <a:p>
            <a:r>
              <a:rPr lang="es-ES" sz="1400" dirty="0" smtClean="0"/>
              <a:t>SANGOLQUÍ</a:t>
            </a:r>
          </a:p>
          <a:p>
            <a:r>
              <a:rPr lang="es-ES" sz="1400" dirty="0" smtClean="0"/>
              <a:t>2017</a:t>
            </a:r>
          </a:p>
        </p:txBody>
      </p:sp>
      <p:pic>
        <p:nvPicPr>
          <p:cNvPr id="4098"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242" y="371788"/>
            <a:ext cx="5155515" cy="133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Bitcoin: </a:t>
            </a:r>
            <a:r>
              <a:rPr lang="en-US" dirty="0" smtClean="0"/>
              <a:t>Carteras</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4343400" y="1676400"/>
            <a:ext cx="3810000" cy="3810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778" y="2889850"/>
            <a:ext cx="3795622" cy="2846716"/>
          </a:xfrm>
          <a:prstGeom prst="rect">
            <a:avLst/>
          </a:prstGeom>
        </p:spPr>
      </p:pic>
      <p:sp>
        <p:nvSpPr>
          <p:cNvPr id="6" name="Rectángulo 5"/>
          <p:cNvSpPr/>
          <p:nvPr/>
        </p:nvSpPr>
        <p:spPr>
          <a:xfrm>
            <a:off x="4581144" y="2639018"/>
            <a:ext cx="581306" cy="366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97276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Bitcoin: Carteras</a:t>
            </a:r>
            <a:endParaRPr lang="es-EC"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4343400" y="1676400"/>
            <a:ext cx="3810000" cy="3810000"/>
          </a:xfrm>
          <a:prstGeom prst="rect">
            <a:avLst/>
          </a:prstGeom>
        </p:spPr>
      </p:pic>
    </p:spTree>
    <p:extLst>
      <p:ext uri="{BB962C8B-B14F-4D97-AF65-F5344CB8AC3E}">
        <p14:creationId xmlns:p14="http://schemas.microsoft.com/office/powerpoint/2010/main" val="3904815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Bitcoin: Esquema de transferencia</a:t>
            </a:r>
            <a:endParaRPr lang="es-EC"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4343400" y="1676400"/>
            <a:ext cx="3810000" cy="3810000"/>
          </a:xfrm>
          <a:prstGeom prst="rect">
            <a:avLst/>
          </a:prstGeom>
        </p:spPr>
      </p:pic>
      <p:sp>
        <p:nvSpPr>
          <p:cNvPr id="5" name="Elipse 4"/>
          <p:cNvSpPr/>
          <p:nvPr/>
        </p:nvSpPr>
        <p:spPr>
          <a:xfrm>
            <a:off x="3758184" y="1825625"/>
            <a:ext cx="585216" cy="5577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4800" dirty="0" smtClean="0"/>
              <a:t>1</a:t>
            </a:r>
            <a:endParaRPr lang="es-EC" sz="3600" dirty="0"/>
          </a:p>
        </p:txBody>
      </p:sp>
      <p:sp>
        <p:nvSpPr>
          <p:cNvPr id="7" name="Elipse 6"/>
          <p:cNvSpPr/>
          <p:nvPr/>
        </p:nvSpPr>
        <p:spPr>
          <a:xfrm>
            <a:off x="4050792" y="4379976"/>
            <a:ext cx="585216" cy="5577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3600" dirty="0" smtClean="0"/>
              <a:t>2</a:t>
            </a:r>
            <a:endParaRPr lang="es-EC" sz="3600" dirty="0"/>
          </a:p>
        </p:txBody>
      </p:sp>
      <p:sp>
        <p:nvSpPr>
          <p:cNvPr id="8" name="Elipse 7"/>
          <p:cNvSpPr/>
          <p:nvPr/>
        </p:nvSpPr>
        <p:spPr>
          <a:xfrm>
            <a:off x="8250936" y="1825625"/>
            <a:ext cx="585216" cy="5577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4800" dirty="0"/>
              <a:t>3</a:t>
            </a:r>
            <a:endParaRPr lang="es-EC" sz="3600" dirty="0"/>
          </a:p>
        </p:txBody>
      </p:sp>
    </p:spTree>
    <p:extLst>
      <p:ext uri="{BB962C8B-B14F-4D97-AF65-F5344CB8AC3E}">
        <p14:creationId xmlns:p14="http://schemas.microsoft.com/office/powerpoint/2010/main" val="2932004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4" name="Rectángulo 23"/>
          <p:cNvSpPr/>
          <p:nvPr/>
        </p:nvSpPr>
        <p:spPr>
          <a:xfrm>
            <a:off x="2762861" y="1548882"/>
            <a:ext cx="7584788" cy="1735494"/>
          </a:xfrm>
          <a:prstGeom prst="rect">
            <a:avLst/>
          </a:prstGeom>
          <a:solidFill>
            <a:schemeClr val="accent1">
              <a:alpha val="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p>
            <a:r>
              <a:rPr lang="es-ES" dirty="0" smtClean="0"/>
              <a:t>Cartera</a:t>
            </a:r>
            <a:endParaRPr lang="es-ES" dirty="0"/>
          </a:p>
        </p:txBody>
      </p:sp>
      <p:pic>
        <p:nvPicPr>
          <p:cNvPr id="4" name="Imagen 3"/>
          <p:cNvPicPr>
            <a:picLocks noChangeAspect="1"/>
          </p:cNvPicPr>
          <p:nvPr/>
        </p:nvPicPr>
        <p:blipFill rotWithShape="1">
          <a:blip r:embed="rId2"/>
          <a:srcRect l="74326" b="69061"/>
          <a:stretch/>
        </p:blipFill>
        <p:spPr>
          <a:xfrm>
            <a:off x="884855" y="2788299"/>
            <a:ext cx="978159" cy="1178767"/>
          </a:xfrm>
          <a:prstGeom prst="rect">
            <a:avLst/>
          </a:prstGeom>
        </p:spPr>
      </p:pic>
      <p:sp>
        <p:nvSpPr>
          <p:cNvPr id="5" name="Abrir llave 4"/>
          <p:cNvSpPr/>
          <p:nvPr/>
        </p:nvSpPr>
        <p:spPr>
          <a:xfrm>
            <a:off x="5047860" y="1809506"/>
            <a:ext cx="186612" cy="12596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Abrir llave 5"/>
          <p:cNvSpPr/>
          <p:nvPr/>
        </p:nvSpPr>
        <p:spPr>
          <a:xfrm>
            <a:off x="5047860" y="3542522"/>
            <a:ext cx="186613" cy="15115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6"/>
          <p:cNvSpPr/>
          <p:nvPr/>
        </p:nvSpPr>
        <p:spPr>
          <a:xfrm>
            <a:off x="3097764" y="2126749"/>
            <a:ext cx="1772817" cy="662473"/>
          </a:xfrm>
          <a:prstGeom prst="rect">
            <a:avLst/>
          </a:prstGeom>
          <a:gradFill>
            <a:gsLst>
              <a:gs pos="0">
                <a:schemeClr val="accent1">
                  <a:lumMod val="110000"/>
                  <a:satMod val="105000"/>
                  <a:tint val="67000"/>
                </a:schemeClr>
              </a:gs>
              <a:gs pos="56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Fría</a:t>
            </a:r>
            <a:endParaRPr lang="en-US" dirty="0" smtClean="0"/>
          </a:p>
          <a:p>
            <a:pPr algn="ctr"/>
            <a:r>
              <a:rPr lang="en-US" dirty="0" smtClean="0"/>
              <a:t>(</a:t>
            </a:r>
            <a:r>
              <a:rPr lang="en-US" dirty="0" err="1" smtClean="0"/>
              <a:t>Fuera</a:t>
            </a:r>
            <a:r>
              <a:rPr lang="en-US" dirty="0" smtClean="0"/>
              <a:t> de l</a:t>
            </a:r>
            <a:r>
              <a:rPr lang="es-ES" dirty="0" smtClean="0"/>
              <a:t>í</a:t>
            </a:r>
            <a:r>
              <a:rPr lang="en-US" dirty="0" err="1" smtClean="0"/>
              <a:t>nea</a:t>
            </a:r>
            <a:r>
              <a:rPr lang="en-US" dirty="0" smtClean="0"/>
              <a:t>)</a:t>
            </a:r>
            <a:endParaRPr lang="es-ES" dirty="0"/>
          </a:p>
        </p:txBody>
      </p:sp>
      <p:sp>
        <p:nvSpPr>
          <p:cNvPr id="8" name="Rectángulo 7"/>
          <p:cNvSpPr/>
          <p:nvPr/>
        </p:nvSpPr>
        <p:spPr>
          <a:xfrm>
            <a:off x="3097765" y="3967066"/>
            <a:ext cx="1772817" cy="662473"/>
          </a:xfrm>
          <a:prstGeom prst="rect">
            <a:avLst/>
          </a:prstGeom>
          <a:gradFill>
            <a:gsLst>
              <a:gs pos="0">
                <a:srgbClr val="FF8181"/>
              </a:gs>
              <a:gs pos="100000">
                <a:srgbClr val="FFABAB"/>
              </a:gs>
              <a:gs pos="100000">
                <a:srgbClr val="FF4B4B"/>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Caliente</a:t>
            </a:r>
          </a:p>
          <a:p>
            <a:pPr algn="ctr"/>
            <a:r>
              <a:rPr lang="en-US" dirty="0" smtClean="0"/>
              <a:t>(</a:t>
            </a:r>
            <a:r>
              <a:rPr lang="en-US" dirty="0" err="1" smtClean="0"/>
              <a:t>En</a:t>
            </a:r>
            <a:r>
              <a:rPr lang="en-US" dirty="0" smtClean="0"/>
              <a:t> l</a:t>
            </a:r>
            <a:r>
              <a:rPr lang="es-ES" dirty="0" smtClean="0"/>
              <a:t>í</a:t>
            </a:r>
            <a:r>
              <a:rPr lang="en-US" dirty="0" err="1" smtClean="0"/>
              <a:t>nea</a:t>
            </a:r>
            <a:r>
              <a:rPr lang="en-US" dirty="0" smtClean="0"/>
              <a:t>)</a:t>
            </a:r>
            <a:endParaRPr lang="es-ES" dirty="0"/>
          </a:p>
        </p:txBody>
      </p:sp>
      <p:sp>
        <p:nvSpPr>
          <p:cNvPr id="10" name="CuadroTexto 9"/>
          <p:cNvSpPr txBox="1"/>
          <p:nvPr/>
        </p:nvSpPr>
        <p:spPr>
          <a:xfrm>
            <a:off x="5234472" y="2110862"/>
            <a:ext cx="4917232" cy="646331"/>
          </a:xfrm>
          <a:prstGeom prst="rect">
            <a:avLst/>
          </a:prstGeom>
          <a:noFill/>
        </p:spPr>
        <p:txBody>
          <a:bodyPr wrap="square" rtlCol="0">
            <a:spAutoFit/>
          </a:bodyPr>
          <a:lstStyle/>
          <a:p>
            <a:r>
              <a:rPr lang="es-ES" dirty="0" smtClean="0"/>
              <a:t>Genera un par de llaves de criptografía asimétrica necesarias para realizar y recibir transacciones.</a:t>
            </a:r>
          </a:p>
        </p:txBody>
      </p:sp>
      <p:sp>
        <p:nvSpPr>
          <p:cNvPr id="11" name="CuadroTexto 10"/>
          <p:cNvSpPr txBox="1"/>
          <p:nvPr/>
        </p:nvSpPr>
        <p:spPr>
          <a:xfrm>
            <a:off x="5234472" y="3973670"/>
            <a:ext cx="4244432" cy="646331"/>
          </a:xfrm>
          <a:prstGeom prst="rect">
            <a:avLst/>
          </a:prstGeom>
          <a:noFill/>
        </p:spPr>
        <p:txBody>
          <a:bodyPr wrap="none" rtlCol="0">
            <a:spAutoFit/>
          </a:bodyPr>
          <a:lstStyle/>
          <a:p>
            <a:r>
              <a:rPr lang="es-ES" dirty="0" smtClean="0"/>
              <a:t>Utiliza las llaves para realizar transacciones </a:t>
            </a:r>
          </a:p>
          <a:p>
            <a:r>
              <a:rPr lang="es-ES" dirty="0" smtClean="0"/>
              <a:t>y luego las propaga en la red Bitcoin.</a:t>
            </a:r>
            <a:endParaRPr lang="es-ES" dirty="0"/>
          </a:p>
        </p:txBody>
      </p:sp>
      <p:cxnSp>
        <p:nvCxnSpPr>
          <p:cNvPr id="15" name="Conector recto de flecha 14"/>
          <p:cNvCxnSpPr>
            <a:stCxn id="4" idx="3"/>
            <a:endCxn id="7" idx="1"/>
          </p:cNvCxnSpPr>
          <p:nvPr/>
        </p:nvCxnSpPr>
        <p:spPr>
          <a:xfrm flipV="1">
            <a:off x="1863014" y="2457986"/>
            <a:ext cx="1234750" cy="91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4" idx="3"/>
            <a:endCxn id="8" idx="1"/>
          </p:cNvCxnSpPr>
          <p:nvPr/>
        </p:nvCxnSpPr>
        <p:spPr>
          <a:xfrm>
            <a:off x="1863014" y="3377683"/>
            <a:ext cx="1234751" cy="920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Nube 20"/>
          <p:cNvSpPr/>
          <p:nvPr/>
        </p:nvSpPr>
        <p:spPr>
          <a:xfrm>
            <a:off x="2762861" y="5535870"/>
            <a:ext cx="2471612" cy="1038811"/>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Red Bitcoin</a:t>
            </a:r>
            <a:endParaRPr lang="es-ES" dirty="0"/>
          </a:p>
        </p:txBody>
      </p:sp>
      <p:cxnSp>
        <p:nvCxnSpPr>
          <p:cNvPr id="23" name="Conector recto de flecha 22"/>
          <p:cNvCxnSpPr>
            <a:stCxn id="8" idx="2"/>
            <a:endCxn id="21" idx="3"/>
          </p:cNvCxnSpPr>
          <p:nvPr/>
        </p:nvCxnSpPr>
        <p:spPr>
          <a:xfrm>
            <a:off x="3984174" y="4629539"/>
            <a:ext cx="14493" cy="965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650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a:t>
            </a:r>
            <a:endParaRPr lang="es-ES" dirty="0"/>
          </a:p>
        </p:txBody>
      </p:sp>
      <p:sp>
        <p:nvSpPr>
          <p:cNvPr id="3" name="Marcador de contenido 2"/>
          <p:cNvSpPr>
            <a:spLocks noGrp="1"/>
          </p:cNvSpPr>
          <p:nvPr>
            <p:ph idx="1"/>
          </p:nvPr>
        </p:nvSpPr>
        <p:spPr/>
        <p:txBody>
          <a:bodyPr>
            <a:normAutofit/>
          </a:bodyPr>
          <a:lstStyle/>
          <a:p>
            <a:r>
              <a:rPr lang="es-ES" dirty="0" smtClean="0"/>
              <a:t>Desarrollar </a:t>
            </a:r>
            <a:r>
              <a:rPr lang="es-ES" dirty="0"/>
              <a:t>e implementar el prototipo de una cartera Bitcoin basada en hardware.</a:t>
            </a:r>
          </a:p>
          <a:p>
            <a:pPr lvl="1"/>
            <a:r>
              <a:rPr lang="es-ES" dirty="0" smtClean="0"/>
              <a:t>Describir </a:t>
            </a:r>
            <a:r>
              <a:rPr lang="es-ES" dirty="0"/>
              <a:t>el funcionamiento de la red y carteras Bitcoin.</a:t>
            </a:r>
          </a:p>
          <a:p>
            <a:pPr lvl="1"/>
            <a:r>
              <a:rPr lang="es-ES" dirty="0"/>
              <a:t>Diseñar los módulos de hardware y software necesarios para la cartera Bitcoin.</a:t>
            </a:r>
          </a:p>
          <a:p>
            <a:pPr lvl="1"/>
            <a:r>
              <a:rPr lang="es-ES" dirty="0"/>
              <a:t>Implementar la cartera Bitcoin como un prototipo de prueba de concepto.</a:t>
            </a:r>
          </a:p>
          <a:p>
            <a:pPr lvl="1"/>
            <a:r>
              <a:rPr lang="es-ES" dirty="0"/>
              <a:t>Evaluar la funcionalidad y el desempeño de la cartera implementada.</a:t>
            </a:r>
          </a:p>
        </p:txBody>
      </p:sp>
    </p:spTree>
    <p:extLst>
      <p:ext uri="{BB962C8B-B14F-4D97-AF65-F5344CB8AC3E}">
        <p14:creationId xmlns:p14="http://schemas.microsoft.com/office/powerpoint/2010/main" val="202642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Proceso de operación de la cartera en frío</a:t>
            </a:r>
            <a:endParaRPr lang="es-ES" dirty="0"/>
          </a:p>
        </p:txBody>
      </p:sp>
      <p:sp>
        <p:nvSpPr>
          <p:cNvPr id="4" name="Rectángulo 3"/>
          <p:cNvSpPr/>
          <p:nvPr/>
        </p:nvSpPr>
        <p:spPr>
          <a:xfrm>
            <a:off x="300784" y="2201774"/>
            <a:ext cx="1203162" cy="107081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Generador</a:t>
            </a:r>
          </a:p>
          <a:p>
            <a:pPr algn="ctr"/>
            <a:r>
              <a:rPr lang="es-ES" dirty="0" smtClean="0"/>
              <a:t>de</a:t>
            </a:r>
          </a:p>
          <a:p>
            <a:pPr algn="ctr"/>
            <a:r>
              <a:rPr lang="es-ES" dirty="0" smtClean="0"/>
              <a:t>números</a:t>
            </a:r>
          </a:p>
          <a:p>
            <a:pPr algn="ctr"/>
            <a:r>
              <a:rPr lang="es-ES" dirty="0" smtClean="0"/>
              <a:t>aleatorios</a:t>
            </a:r>
            <a:endParaRPr lang="es-ES" dirty="0"/>
          </a:p>
        </p:txBody>
      </p:sp>
      <p:sp>
        <p:nvSpPr>
          <p:cNvPr id="5" name="Rectángulo 4"/>
          <p:cNvSpPr/>
          <p:nvPr/>
        </p:nvSpPr>
        <p:spPr>
          <a:xfrm>
            <a:off x="3419971" y="2454201"/>
            <a:ext cx="1382369" cy="532917"/>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Codificación </a:t>
            </a:r>
          </a:p>
          <a:p>
            <a:pPr algn="ctr"/>
            <a:r>
              <a:rPr lang="es-ES" dirty="0" smtClean="0"/>
              <a:t>WIF</a:t>
            </a:r>
          </a:p>
        </p:txBody>
      </p:sp>
      <p:sp>
        <p:nvSpPr>
          <p:cNvPr id="7" name="Rectángulo 6"/>
          <p:cNvSpPr/>
          <p:nvPr/>
        </p:nvSpPr>
        <p:spPr>
          <a:xfrm>
            <a:off x="6266225" y="2472324"/>
            <a:ext cx="1046885" cy="532917"/>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Cifrado</a:t>
            </a:r>
          </a:p>
          <a:p>
            <a:pPr algn="ctr"/>
            <a:r>
              <a:rPr lang="es-ES" dirty="0" smtClean="0"/>
              <a:t>BIP-38</a:t>
            </a:r>
            <a:endParaRPr lang="es-ES" dirty="0"/>
          </a:p>
        </p:txBody>
      </p:sp>
      <p:sp>
        <p:nvSpPr>
          <p:cNvPr id="8" name="CuadroTexto 7"/>
          <p:cNvSpPr txBox="1"/>
          <p:nvPr/>
        </p:nvSpPr>
        <p:spPr>
          <a:xfrm>
            <a:off x="6160288" y="1750978"/>
            <a:ext cx="1250214" cy="369332"/>
          </a:xfrm>
          <a:prstGeom prst="rect">
            <a:avLst/>
          </a:prstGeom>
          <a:noFill/>
        </p:spPr>
        <p:txBody>
          <a:bodyPr wrap="none" rtlCol="0">
            <a:spAutoFit/>
          </a:bodyPr>
          <a:lstStyle/>
          <a:p>
            <a:r>
              <a:rPr lang="es-ES" dirty="0" smtClean="0"/>
              <a:t>Contraseña</a:t>
            </a:r>
            <a:endParaRPr lang="es-ES" dirty="0"/>
          </a:p>
        </p:txBody>
      </p:sp>
      <p:sp>
        <p:nvSpPr>
          <p:cNvPr id="12" name="Rectángulo 11"/>
          <p:cNvSpPr/>
          <p:nvPr/>
        </p:nvSpPr>
        <p:spPr>
          <a:xfrm>
            <a:off x="1831107" y="3397052"/>
            <a:ext cx="1201546" cy="81396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ECDSA secp256k1</a:t>
            </a:r>
            <a:endParaRPr lang="es-ES" dirty="0"/>
          </a:p>
        </p:txBody>
      </p:sp>
      <p:sp>
        <p:nvSpPr>
          <p:cNvPr id="15" name="Rectángulo 14"/>
          <p:cNvSpPr/>
          <p:nvPr/>
        </p:nvSpPr>
        <p:spPr>
          <a:xfrm>
            <a:off x="3166577" y="4721848"/>
            <a:ext cx="1263734" cy="5565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Hash </a:t>
            </a:r>
          </a:p>
          <a:p>
            <a:pPr algn="ctr"/>
            <a:r>
              <a:rPr lang="es-ES" dirty="0" smtClean="0"/>
              <a:t>SHA-256</a:t>
            </a:r>
            <a:endParaRPr lang="es-ES" dirty="0"/>
          </a:p>
        </p:txBody>
      </p:sp>
      <p:sp>
        <p:nvSpPr>
          <p:cNvPr id="16" name="Rectángulo 15"/>
          <p:cNvSpPr/>
          <p:nvPr/>
        </p:nvSpPr>
        <p:spPr>
          <a:xfrm>
            <a:off x="4653446" y="4718425"/>
            <a:ext cx="1459695" cy="5548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Hash </a:t>
            </a:r>
          </a:p>
          <a:p>
            <a:pPr algn="ctr"/>
            <a:r>
              <a:rPr lang="es-ES" dirty="0" smtClean="0"/>
              <a:t>RIPEMD-160</a:t>
            </a:r>
            <a:endParaRPr lang="es-ES" dirty="0"/>
          </a:p>
        </p:txBody>
      </p:sp>
      <p:sp>
        <p:nvSpPr>
          <p:cNvPr id="18" name="Rectángulo 17"/>
          <p:cNvSpPr/>
          <p:nvPr/>
        </p:nvSpPr>
        <p:spPr>
          <a:xfrm>
            <a:off x="7377954" y="4697588"/>
            <a:ext cx="1438122" cy="5835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Codificación Base58Check</a:t>
            </a:r>
            <a:endParaRPr lang="es-ES" dirty="0"/>
          </a:p>
        </p:txBody>
      </p:sp>
      <p:sp>
        <p:nvSpPr>
          <p:cNvPr id="19" name="Rectángulo 18"/>
          <p:cNvSpPr/>
          <p:nvPr/>
        </p:nvSpPr>
        <p:spPr>
          <a:xfrm>
            <a:off x="10293526" y="4676857"/>
            <a:ext cx="1327409" cy="61361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Codificación Gráfica</a:t>
            </a:r>
            <a:endParaRPr lang="es-ES" dirty="0"/>
          </a:p>
        </p:txBody>
      </p:sp>
      <p:sp>
        <p:nvSpPr>
          <p:cNvPr id="20" name="Rectángulo 19"/>
          <p:cNvSpPr/>
          <p:nvPr/>
        </p:nvSpPr>
        <p:spPr>
          <a:xfrm>
            <a:off x="8706634" y="2448927"/>
            <a:ext cx="1327409" cy="542866"/>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Codificación Gráfica</a:t>
            </a:r>
            <a:endParaRPr lang="es-ES" dirty="0"/>
          </a:p>
        </p:txBody>
      </p:sp>
      <p:sp>
        <p:nvSpPr>
          <p:cNvPr id="21" name="CuadroTexto 20"/>
          <p:cNvSpPr txBox="1"/>
          <p:nvPr/>
        </p:nvSpPr>
        <p:spPr>
          <a:xfrm>
            <a:off x="10489890" y="2240976"/>
            <a:ext cx="90288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smtClean="0"/>
              <a:t>QR </a:t>
            </a:r>
            <a:r>
              <a:rPr lang="es-ES" sz="1400" dirty="0" err="1" smtClean="0"/>
              <a:t>Code</a:t>
            </a:r>
            <a:r>
              <a:rPr lang="es-ES" sz="1400" dirty="0" smtClean="0"/>
              <a:t>: Llave privada </a:t>
            </a:r>
            <a:r>
              <a:rPr lang="es-ES" sz="1400" dirty="0"/>
              <a:t>c</a:t>
            </a:r>
            <a:r>
              <a:rPr lang="es-ES" sz="1400" dirty="0" smtClean="0"/>
              <a:t>ifrada</a:t>
            </a:r>
            <a:endParaRPr lang="es-ES" sz="1400" dirty="0"/>
          </a:p>
        </p:txBody>
      </p:sp>
      <p:sp>
        <p:nvSpPr>
          <p:cNvPr id="22" name="CuadroTexto 21"/>
          <p:cNvSpPr txBox="1"/>
          <p:nvPr/>
        </p:nvSpPr>
        <p:spPr>
          <a:xfrm>
            <a:off x="10493025" y="5737428"/>
            <a:ext cx="971469"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400" dirty="0" smtClean="0"/>
              <a:t>QR </a:t>
            </a:r>
            <a:r>
              <a:rPr lang="es-ES" sz="1400" dirty="0" err="1" smtClean="0"/>
              <a:t>Code</a:t>
            </a:r>
            <a:r>
              <a:rPr lang="es-ES" sz="1400" dirty="0" smtClean="0"/>
              <a:t>: Dirección </a:t>
            </a:r>
          </a:p>
          <a:p>
            <a:r>
              <a:rPr lang="es-ES" sz="1400" dirty="0" smtClean="0"/>
              <a:t>Bitcoin</a:t>
            </a:r>
            <a:endParaRPr lang="es-ES" sz="1400" dirty="0"/>
          </a:p>
        </p:txBody>
      </p:sp>
      <p:cxnSp>
        <p:nvCxnSpPr>
          <p:cNvPr id="24" name="Conector recto de flecha 23"/>
          <p:cNvCxnSpPr>
            <a:stCxn id="4" idx="3"/>
          </p:cNvCxnSpPr>
          <p:nvPr/>
        </p:nvCxnSpPr>
        <p:spPr>
          <a:xfrm>
            <a:off x="1503946" y="2737179"/>
            <a:ext cx="1916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5" idx="3"/>
            <a:endCxn id="7" idx="1"/>
          </p:cNvCxnSpPr>
          <p:nvPr/>
        </p:nvCxnSpPr>
        <p:spPr>
          <a:xfrm>
            <a:off x="4802340" y="2720660"/>
            <a:ext cx="1463885" cy="18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108232" y="2495116"/>
            <a:ext cx="647293" cy="461665"/>
          </a:xfrm>
          <a:prstGeom prst="rect">
            <a:avLst/>
          </a:prstGeom>
          <a:solidFill>
            <a:schemeClr val="bg1"/>
          </a:solidFill>
        </p:spPr>
        <p:txBody>
          <a:bodyPr wrap="none" rtlCol="0">
            <a:spAutoFit/>
          </a:bodyPr>
          <a:lstStyle/>
          <a:p>
            <a:pPr algn="ctr"/>
            <a:r>
              <a:rPr lang="es-ES" sz="1200" dirty="0" smtClean="0"/>
              <a:t>Llave </a:t>
            </a:r>
          </a:p>
          <a:p>
            <a:pPr algn="ctr"/>
            <a:r>
              <a:rPr lang="es-ES" sz="1200" dirty="0" smtClean="0"/>
              <a:t>privada</a:t>
            </a:r>
            <a:endParaRPr lang="es-ES" sz="1200" dirty="0"/>
          </a:p>
        </p:txBody>
      </p:sp>
      <p:cxnSp>
        <p:nvCxnSpPr>
          <p:cNvPr id="28" name="Conector recto de flecha 27"/>
          <p:cNvCxnSpPr>
            <a:stCxn id="6" idx="2"/>
            <a:endCxn id="12" idx="0"/>
          </p:cNvCxnSpPr>
          <p:nvPr/>
        </p:nvCxnSpPr>
        <p:spPr>
          <a:xfrm>
            <a:off x="2431879" y="2956781"/>
            <a:ext cx="1" cy="440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5186842" y="2394715"/>
            <a:ext cx="682559" cy="646331"/>
          </a:xfrm>
          <a:prstGeom prst="rect">
            <a:avLst/>
          </a:prstGeom>
          <a:solidFill>
            <a:schemeClr val="bg1"/>
          </a:solidFill>
        </p:spPr>
        <p:txBody>
          <a:bodyPr wrap="none" rtlCol="0">
            <a:spAutoFit/>
          </a:bodyPr>
          <a:lstStyle/>
          <a:p>
            <a:pPr algn="ctr"/>
            <a:r>
              <a:rPr lang="es-ES" sz="1200" dirty="0" smtClean="0"/>
              <a:t>Llave </a:t>
            </a:r>
          </a:p>
          <a:p>
            <a:pPr algn="ctr"/>
            <a:r>
              <a:rPr lang="es-ES" sz="1200" dirty="0" smtClean="0"/>
              <a:t>privada </a:t>
            </a:r>
          </a:p>
          <a:p>
            <a:pPr algn="ctr"/>
            <a:r>
              <a:rPr lang="es-ES" sz="1200" dirty="0" smtClean="0"/>
              <a:t>WIF</a:t>
            </a:r>
            <a:endParaRPr lang="es-ES" sz="1200" dirty="0"/>
          </a:p>
        </p:txBody>
      </p:sp>
      <p:cxnSp>
        <p:nvCxnSpPr>
          <p:cNvPr id="30" name="Conector recto de flecha 29"/>
          <p:cNvCxnSpPr>
            <a:stCxn id="7" idx="3"/>
            <a:endCxn id="20" idx="1"/>
          </p:cNvCxnSpPr>
          <p:nvPr/>
        </p:nvCxnSpPr>
        <p:spPr>
          <a:xfrm flipV="1">
            <a:off x="7313110" y="2720360"/>
            <a:ext cx="1393524" cy="1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7657045" y="2393401"/>
            <a:ext cx="670674" cy="646331"/>
          </a:xfrm>
          <a:prstGeom prst="rect">
            <a:avLst/>
          </a:prstGeom>
          <a:solidFill>
            <a:schemeClr val="bg1"/>
          </a:solidFill>
        </p:spPr>
        <p:txBody>
          <a:bodyPr wrap="square" rtlCol="0">
            <a:spAutoFit/>
          </a:bodyPr>
          <a:lstStyle/>
          <a:p>
            <a:r>
              <a:rPr lang="es-ES" sz="1200" dirty="0" smtClean="0"/>
              <a:t>Llave privada </a:t>
            </a:r>
            <a:r>
              <a:rPr lang="es-ES" sz="1200" dirty="0"/>
              <a:t>c</a:t>
            </a:r>
            <a:r>
              <a:rPr lang="es-ES" sz="1200" dirty="0" smtClean="0"/>
              <a:t>ifrada</a:t>
            </a:r>
            <a:endParaRPr lang="es-ES" sz="1200" dirty="0"/>
          </a:p>
        </p:txBody>
      </p:sp>
      <p:cxnSp>
        <p:nvCxnSpPr>
          <p:cNvPr id="34" name="Conector recto de flecha 33"/>
          <p:cNvCxnSpPr>
            <a:stCxn id="20" idx="3"/>
            <a:endCxn id="21" idx="1"/>
          </p:cNvCxnSpPr>
          <p:nvPr/>
        </p:nvCxnSpPr>
        <p:spPr>
          <a:xfrm flipV="1">
            <a:off x="10034043" y="2718030"/>
            <a:ext cx="455847" cy="2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12" idx="2"/>
            <a:endCxn id="13" idx="2"/>
          </p:cNvCxnSpPr>
          <p:nvPr/>
        </p:nvCxnSpPr>
        <p:spPr>
          <a:xfrm>
            <a:off x="2431880" y="4211018"/>
            <a:ext cx="6014" cy="1022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13" idx="3"/>
            <a:endCxn id="15" idx="1"/>
          </p:cNvCxnSpPr>
          <p:nvPr/>
        </p:nvCxnSpPr>
        <p:spPr>
          <a:xfrm flipV="1">
            <a:off x="2889078" y="5000143"/>
            <a:ext cx="277499" cy="2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15" idx="3"/>
            <a:endCxn id="16" idx="1"/>
          </p:cNvCxnSpPr>
          <p:nvPr/>
        </p:nvCxnSpPr>
        <p:spPr>
          <a:xfrm flipV="1">
            <a:off x="4430311" y="4995827"/>
            <a:ext cx="223135" cy="4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stCxn id="16" idx="3"/>
            <a:endCxn id="18" idx="1"/>
          </p:cNvCxnSpPr>
          <p:nvPr/>
        </p:nvCxnSpPr>
        <p:spPr>
          <a:xfrm flipV="1">
            <a:off x="6113141" y="4989354"/>
            <a:ext cx="1264813" cy="6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a:stCxn id="18" idx="3"/>
            <a:endCxn id="19" idx="1"/>
          </p:cNvCxnSpPr>
          <p:nvPr/>
        </p:nvCxnSpPr>
        <p:spPr>
          <a:xfrm flipV="1">
            <a:off x="8816076" y="4983662"/>
            <a:ext cx="1477450" cy="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307636" y="4595113"/>
            <a:ext cx="875809" cy="830997"/>
          </a:xfrm>
          <a:prstGeom prst="rect">
            <a:avLst/>
          </a:prstGeom>
          <a:solidFill>
            <a:schemeClr val="bg1"/>
          </a:solidFill>
        </p:spPr>
        <p:txBody>
          <a:bodyPr wrap="square" rtlCol="0">
            <a:spAutoFit/>
          </a:bodyPr>
          <a:lstStyle/>
          <a:p>
            <a:pPr algn="ctr"/>
            <a:r>
              <a:rPr lang="es-ES" sz="1200" dirty="0" smtClean="0"/>
              <a:t>Hash </a:t>
            </a:r>
          </a:p>
          <a:p>
            <a:pPr algn="ctr"/>
            <a:r>
              <a:rPr lang="es-ES" sz="1200" dirty="0" smtClean="0"/>
              <a:t>de </a:t>
            </a:r>
          </a:p>
          <a:p>
            <a:pPr algn="ctr"/>
            <a:r>
              <a:rPr lang="es-ES" sz="1200" dirty="0" smtClean="0"/>
              <a:t>llave </a:t>
            </a:r>
          </a:p>
          <a:p>
            <a:pPr algn="ctr"/>
            <a:r>
              <a:rPr lang="es-ES" sz="1200" dirty="0" smtClean="0"/>
              <a:t>pública</a:t>
            </a:r>
            <a:endParaRPr lang="es-ES" sz="1200" dirty="0"/>
          </a:p>
        </p:txBody>
      </p:sp>
      <p:sp>
        <p:nvSpPr>
          <p:cNvPr id="9" name="CuadroTexto 8"/>
          <p:cNvSpPr txBox="1"/>
          <p:nvPr/>
        </p:nvSpPr>
        <p:spPr>
          <a:xfrm>
            <a:off x="9160467" y="4755021"/>
            <a:ext cx="810821" cy="461665"/>
          </a:xfrm>
          <a:prstGeom prst="rect">
            <a:avLst/>
          </a:prstGeom>
          <a:solidFill>
            <a:schemeClr val="bg1"/>
          </a:solidFill>
        </p:spPr>
        <p:txBody>
          <a:bodyPr wrap="square" rtlCol="0">
            <a:spAutoFit/>
          </a:bodyPr>
          <a:lstStyle/>
          <a:p>
            <a:pPr algn="ctr"/>
            <a:r>
              <a:rPr lang="es-ES" sz="1200" dirty="0" smtClean="0"/>
              <a:t>Dirección </a:t>
            </a:r>
          </a:p>
          <a:p>
            <a:pPr algn="ctr"/>
            <a:r>
              <a:rPr lang="es-ES" sz="1200" dirty="0" smtClean="0"/>
              <a:t>Bitcoin</a:t>
            </a:r>
            <a:endParaRPr lang="es-ES" sz="1200" dirty="0"/>
          </a:p>
        </p:txBody>
      </p:sp>
      <p:cxnSp>
        <p:nvCxnSpPr>
          <p:cNvPr id="50" name="Conector recto de flecha 49"/>
          <p:cNvCxnSpPr>
            <a:stCxn id="19" idx="2"/>
          </p:cNvCxnSpPr>
          <p:nvPr/>
        </p:nvCxnSpPr>
        <p:spPr>
          <a:xfrm>
            <a:off x="10957231" y="5290467"/>
            <a:ext cx="9745" cy="446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986710" y="4772139"/>
            <a:ext cx="902368" cy="461665"/>
          </a:xfrm>
          <a:prstGeom prst="rect">
            <a:avLst/>
          </a:prstGeom>
          <a:solidFill>
            <a:schemeClr val="bg1"/>
          </a:solidFill>
        </p:spPr>
        <p:txBody>
          <a:bodyPr wrap="square" rtlCol="0">
            <a:spAutoFit/>
          </a:bodyPr>
          <a:lstStyle/>
          <a:p>
            <a:pPr algn="ctr"/>
            <a:r>
              <a:rPr lang="es-ES" sz="1200" dirty="0" smtClean="0"/>
              <a:t>Llave pública</a:t>
            </a:r>
            <a:endParaRPr lang="es-ES" sz="1200" dirty="0"/>
          </a:p>
        </p:txBody>
      </p:sp>
      <p:cxnSp>
        <p:nvCxnSpPr>
          <p:cNvPr id="52" name="Conector recto de flecha 51"/>
          <p:cNvCxnSpPr>
            <a:stCxn id="8" idx="2"/>
            <a:endCxn id="7" idx="0"/>
          </p:cNvCxnSpPr>
          <p:nvPr/>
        </p:nvCxnSpPr>
        <p:spPr>
          <a:xfrm>
            <a:off x="6785395" y="2120310"/>
            <a:ext cx="4273" cy="352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210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Esquema general del prototipo de cartera</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183" y="1901824"/>
            <a:ext cx="5521634" cy="4697095"/>
          </a:xfrm>
        </p:spPr>
      </p:pic>
    </p:spTree>
    <p:extLst>
      <p:ext uri="{BB962C8B-B14F-4D97-AF65-F5344CB8AC3E}">
        <p14:creationId xmlns:p14="http://schemas.microsoft.com/office/powerpoint/2010/main" val="4000999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Unidad de control</a:t>
            </a:r>
            <a:endParaRPr lang="es-ES" dirty="0"/>
          </a:p>
        </p:txBody>
      </p:sp>
      <p:pic>
        <p:nvPicPr>
          <p:cNvPr id="5" name="Marcador de contenido 4"/>
          <p:cNvPicPr>
            <a:picLocks noGrp="1" noChangeAspect="1"/>
          </p:cNvPicPr>
          <p:nvPr>
            <p:ph idx="1"/>
          </p:nvPr>
        </p:nvPicPr>
        <p:blipFill rotWithShape="1">
          <a:blip r:embed="rId2"/>
          <a:srcRect l="19006" t="35373" r="37889" b="18676"/>
          <a:stretch/>
        </p:blipFill>
        <p:spPr>
          <a:xfrm>
            <a:off x="5029424" y="1715622"/>
            <a:ext cx="6745935" cy="4045097"/>
          </a:xfrm>
          <a:prstGeom prst="rect">
            <a:avLst/>
          </a:prstGeom>
        </p:spPr>
      </p:pic>
      <p:pic>
        <p:nvPicPr>
          <p:cNvPr id="4" name="Imagen 3"/>
          <p:cNvPicPr>
            <a:picLocks noChangeAspect="1"/>
          </p:cNvPicPr>
          <p:nvPr/>
        </p:nvPicPr>
        <p:blipFill rotWithShape="1">
          <a:blip r:embed="rId3"/>
          <a:srcRect l="18846" t="39719" r="55141" b="30456"/>
          <a:stretch/>
        </p:blipFill>
        <p:spPr>
          <a:xfrm>
            <a:off x="838200" y="2355355"/>
            <a:ext cx="3726398" cy="2403191"/>
          </a:xfrm>
          <a:prstGeom prst="rect">
            <a:avLst/>
          </a:prstGeom>
        </p:spPr>
      </p:pic>
    </p:spTree>
    <p:extLst>
      <p:ext uri="{BB962C8B-B14F-4D97-AF65-F5344CB8AC3E}">
        <p14:creationId xmlns:p14="http://schemas.microsoft.com/office/powerpoint/2010/main" val="1627850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Generador de números aleatorios</a:t>
            </a:r>
            <a:endParaRPr lang="es-ES" dirty="0"/>
          </a:p>
        </p:txBody>
      </p:sp>
      <p:pic>
        <p:nvPicPr>
          <p:cNvPr id="4" name="Imagen 3"/>
          <p:cNvPicPr>
            <a:picLocks noChangeAspect="1"/>
          </p:cNvPicPr>
          <p:nvPr/>
        </p:nvPicPr>
        <p:blipFill rotWithShape="1">
          <a:blip r:embed="rId2"/>
          <a:srcRect l="18718" t="33989" r="44744" b="42079"/>
          <a:stretch/>
        </p:blipFill>
        <p:spPr>
          <a:xfrm>
            <a:off x="26325" y="1433874"/>
            <a:ext cx="3947160" cy="1454217"/>
          </a:xfrm>
          <a:prstGeom prst="rect">
            <a:avLst/>
          </a:prstGeom>
        </p:spPr>
      </p:pic>
      <p:pic>
        <p:nvPicPr>
          <p:cNvPr id="5" name="Imagen 4"/>
          <p:cNvPicPr>
            <a:picLocks noChangeAspect="1"/>
          </p:cNvPicPr>
          <p:nvPr/>
        </p:nvPicPr>
        <p:blipFill rotWithShape="1">
          <a:blip r:embed="rId3"/>
          <a:srcRect l="7051" t="36723" r="31025" b="13590"/>
          <a:stretch/>
        </p:blipFill>
        <p:spPr>
          <a:xfrm>
            <a:off x="3467001" y="2888091"/>
            <a:ext cx="8725000" cy="3937991"/>
          </a:xfrm>
          <a:prstGeom prst="rect">
            <a:avLst/>
          </a:prstGeom>
        </p:spPr>
      </p:pic>
    </p:spTree>
    <p:extLst>
      <p:ext uri="{BB962C8B-B14F-4D97-AF65-F5344CB8AC3E}">
        <p14:creationId xmlns:p14="http://schemas.microsoft.com/office/powerpoint/2010/main" val="1159106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Almacenamiento digital</a:t>
            </a:r>
            <a:endParaRPr lang="es-ES" dirty="0"/>
          </a:p>
        </p:txBody>
      </p:sp>
      <p:pic>
        <p:nvPicPr>
          <p:cNvPr id="4" name="Imagen 3"/>
          <p:cNvPicPr>
            <a:picLocks noChangeAspect="1"/>
          </p:cNvPicPr>
          <p:nvPr/>
        </p:nvPicPr>
        <p:blipFill rotWithShape="1">
          <a:blip r:embed="rId2"/>
          <a:srcRect l="19103" t="38162" r="42236" b="34786"/>
          <a:stretch/>
        </p:blipFill>
        <p:spPr>
          <a:xfrm>
            <a:off x="0" y="1524000"/>
            <a:ext cx="4389120" cy="1727524"/>
          </a:xfrm>
          <a:prstGeom prst="rect">
            <a:avLst/>
          </a:prstGeom>
        </p:spPr>
      </p:pic>
      <p:pic>
        <p:nvPicPr>
          <p:cNvPr id="5" name="Imagen 4"/>
          <p:cNvPicPr>
            <a:picLocks noChangeAspect="1"/>
          </p:cNvPicPr>
          <p:nvPr/>
        </p:nvPicPr>
        <p:blipFill rotWithShape="1">
          <a:blip r:embed="rId3"/>
          <a:srcRect l="18590" t="38319" r="28846" b="19060"/>
          <a:stretch/>
        </p:blipFill>
        <p:spPr>
          <a:xfrm>
            <a:off x="3962400" y="3103912"/>
            <a:ext cx="8229600" cy="3753500"/>
          </a:xfrm>
          <a:prstGeom prst="rect">
            <a:avLst/>
          </a:prstGeom>
        </p:spPr>
      </p:pic>
    </p:spTree>
    <p:extLst>
      <p:ext uri="{BB962C8B-B14F-4D97-AF65-F5344CB8AC3E}">
        <p14:creationId xmlns:p14="http://schemas.microsoft.com/office/powerpoint/2010/main" val="3057077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Temas a tratar</a:t>
            </a:r>
            <a:endParaRPr lang="es-ES" dirty="0"/>
          </a:p>
        </p:txBody>
      </p:sp>
      <p:sp>
        <p:nvSpPr>
          <p:cNvPr id="3" name="Marcador de contenido 2"/>
          <p:cNvSpPr>
            <a:spLocks noGrp="1"/>
          </p:cNvSpPr>
          <p:nvPr>
            <p:ph idx="1"/>
          </p:nvPr>
        </p:nvSpPr>
        <p:spPr/>
        <p:txBody>
          <a:bodyPr/>
          <a:lstStyle/>
          <a:p>
            <a:r>
              <a:rPr lang="es-ES" dirty="0" smtClean="0"/>
              <a:t>Bitcoin: El Internet del Valor</a:t>
            </a:r>
          </a:p>
          <a:p>
            <a:r>
              <a:rPr lang="es-ES" dirty="0" smtClean="0"/>
              <a:t>Cartera</a:t>
            </a:r>
          </a:p>
          <a:p>
            <a:r>
              <a:rPr lang="es-ES" dirty="0" smtClean="0"/>
              <a:t>Diseño e Implementación</a:t>
            </a:r>
          </a:p>
          <a:p>
            <a:r>
              <a:rPr lang="es-ES" dirty="0" smtClean="0"/>
              <a:t>Evaluación</a:t>
            </a:r>
          </a:p>
          <a:p>
            <a:r>
              <a:rPr lang="es-ES" dirty="0" smtClean="0"/>
              <a:t>Conclusiones, recomendaciones y trabajos futuros.</a:t>
            </a:r>
          </a:p>
          <a:p>
            <a:endParaRPr lang="es-ES" dirty="0" smtClean="0"/>
          </a:p>
          <a:p>
            <a:endParaRPr lang="es-ES" dirty="0"/>
          </a:p>
        </p:txBody>
      </p:sp>
    </p:spTree>
    <p:extLst>
      <p:ext uri="{BB962C8B-B14F-4D97-AF65-F5344CB8AC3E}">
        <p14:creationId xmlns:p14="http://schemas.microsoft.com/office/powerpoint/2010/main" val="29295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Almacenaniento</a:t>
            </a:r>
            <a:r>
              <a:rPr lang="es-ES" dirty="0" smtClean="0"/>
              <a:t> analógico</a:t>
            </a:r>
            <a:endParaRPr lang="es-ES" dirty="0"/>
          </a:p>
        </p:txBody>
      </p:sp>
      <p:pic>
        <p:nvPicPr>
          <p:cNvPr id="4" name="Imagen 3"/>
          <p:cNvPicPr>
            <a:picLocks noChangeAspect="1"/>
          </p:cNvPicPr>
          <p:nvPr/>
        </p:nvPicPr>
        <p:blipFill rotWithShape="1">
          <a:blip r:embed="rId2"/>
          <a:srcRect l="12948" t="30114" r="42436" b="37294"/>
          <a:stretch/>
        </p:blipFill>
        <p:spPr>
          <a:xfrm>
            <a:off x="1" y="1305243"/>
            <a:ext cx="4465320" cy="1834887"/>
          </a:xfrm>
          <a:prstGeom prst="rect">
            <a:avLst/>
          </a:prstGeom>
        </p:spPr>
      </p:pic>
      <p:pic>
        <p:nvPicPr>
          <p:cNvPr id="5" name="Imagen 4"/>
          <p:cNvPicPr>
            <a:picLocks noChangeAspect="1"/>
          </p:cNvPicPr>
          <p:nvPr/>
        </p:nvPicPr>
        <p:blipFill rotWithShape="1">
          <a:blip r:embed="rId3"/>
          <a:srcRect l="16282" t="28047" r="32051" b="26810"/>
          <a:stretch/>
        </p:blipFill>
        <p:spPr>
          <a:xfrm>
            <a:off x="3886200" y="2809098"/>
            <a:ext cx="8305801" cy="4082070"/>
          </a:xfrm>
          <a:prstGeom prst="rect">
            <a:avLst/>
          </a:prstGeom>
        </p:spPr>
      </p:pic>
    </p:spTree>
    <p:extLst>
      <p:ext uri="{BB962C8B-B14F-4D97-AF65-F5344CB8AC3E}">
        <p14:creationId xmlns:p14="http://schemas.microsoft.com/office/powerpoint/2010/main" val="2096984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Papel térmico</a:t>
            </a:r>
            <a:endParaRPr lang="es-ES" dirty="0"/>
          </a:p>
        </p:txBody>
      </p:sp>
      <p:pic>
        <p:nvPicPr>
          <p:cNvPr id="4" name="Imagen 3"/>
          <p:cNvPicPr>
            <a:picLocks noChangeAspect="1"/>
          </p:cNvPicPr>
          <p:nvPr/>
        </p:nvPicPr>
        <p:blipFill rotWithShape="1">
          <a:blip r:embed="rId2"/>
          <a:srcRect l="8845" t="23504" r="50000" b="49829"/>
          <a:stretch/>
        </p:blipFill>
        <p:spPr>
          <a:xfrm>
            <a:off x="0" y="1333846"/>
            <a:ext cx="4554416" cy="1660021"/>
          </a:xfrm>
          <a:prstGeom prst="rect">
            <a:avLst/>
          </a:prstGeom>
        </p:spPr>
      </p:pic>
      <p:pic>
        <p:nvPicPr>
          <p:cNvPr id="5" name="Imagen 4"/>
          <p:cNvPicPr>
            <a:picLocks noChangeAspect="1"/>
          </p:cNvPicPr>
          <p:nvPr/>
        </p:nvPicPr>
        <p:blipFill rotWithShape="1">
          <a:blip r:embed="rId3"/>
          <a:srcRect l="4615" t="19174" r="36795" b="24530"/>
          <a:stretch/>
        </p:blipFill>
        <p:spPr>
          <a:xfrm>
            <a:off x="3870960" y="2360633"/>
            <a:ext cx="8321040" cy="4497367"/>
          </a:xfrm>
          <a:prstGeom prst="rect">
            <a:avLst/>
          </a:prstGeom>
        </p:spPr>
      </p:pic>
    </p:spTree>
    <p:extLst>
      <p:ext uri="{BB962C8B-B14F-4D97-AF65-F5344CB8AC3E}">
        <p14:creationId xmlns:p14="http://schemas.microsoft.com/office/powerpoint/2010/main" val="91909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Interfaz Hombre - Máquina</a:t>
            </a:r>
            <a:endParaRPr lang="es-ES" dirty="0"/>
          </a:p>
        </p:txBody>
      </p:sp>
      <p:pic>
        <p:nvPicPr>
          <p:cNvPr id="4" name="Imagen 3"/>
          <p:cNvPicPr>
            <a:picLocks noChangeAspect="1"/>
          </p:cNvPicPr>
          <p:nvPr/>
        </p:nvPicPr>
        <p:blipFill rotWithShape="1">
          <a:blip r:embed="rId2"/>
          <a:srcRect l="2692" t="28929" r="27692" b="7892"/>
          <a:stretch/>
        </p:blipFill>
        <p:spPr>
          <a:xfrm>
            <a:off x="2184330" y="1690688"/>
            <a:ext cx="7530584" cy="3844339"/>
          </a:xfrm>
          <a:prstGeom prst="rect">
            <a:avLst/>
          </a:prstGeom>
        </p:spPr>
      </p:pic>
    </p:spTree>
    <p:extLst>
      <p:ext uri="{BB962C8B-B14F-4D97-AF65-F5344CB8AC3E}">
        <p14:creationId xmlns:p14="http://schemas.microsoft.com/office/powerpoint/2010/main" val="533155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Alimentación</a:t>
            </a:r>
            <a:endParaRPr lang="es-ES" dirty="0"/>
          </a:p>
        </p:txBody>
      </p:sp>
      <p:pic>
        <p:nvPicPr>
          <p:cNvPr id="4" name="Imagen 3"/>
          <p:cNvPicPr>
            <a:picLocks noChangeAspect="1"/>
          </p:cNvPicPr>
          <p:nvPr/>
        </p:nvPicPr>
        <p:blipFill rotWithShape="1">
          <a:blip r:embed="rId2"/>
          <a:srcRect l="3590" t="31938" r="36025" b="20199"/>
          <a:stretch/>
        </p:blipFill>
        <p:spPr>
          <a:xfrm>
            <a:off x="2720759" y="2071467"/>
            <a:ext cx="6225121" cy="2775531"/>
          </a:xfrm>
          <a:prstGeom prst="rect">
            <a:avLst/>
          </a:prstGeom>
        </p:spPr>
      </p:pic>
    </p:spTree>
    <p:extLst>
      <p:ext uri="{BB962C8B-B14F-4D97-AF65-F5344CB8AC3E}">
        <p14:creationId xmlns:p14="http://schemas.microsoft.com/office/powerpoint/2010/main" val="86213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Esquema general del prototipo de cartera</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183" y="1901824"/>
            <a:ext cx="5521634" cy="4697095"/>
          </a:xfrm>
        </p:spPr>
      </p:pic>
    </p:spTree>
    <p:extLst>
      <p:ext uri="{BB962C8B-B14F-4D97-AF65-F5344CB8AC3E}">
        <p14:creationId xmlns:p14="http://schemas.microsoft.com/office/powerpoint/2010/main" val="1963370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942320" cy="1325563"/>
          </a:xfrm>
        </p:spPr>
        <p:txBody>
          <a:bodyPr/>
          <a:lstStyle/>
          <a:p>
            <a:r>
              <a:rPr lang="es-ES" dirty="0" smtClean="0"/>
              <a:t>Hardware recomendado por la etapa de diseño</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183" y="1901824"/>
            <a:ext cx="5521634" cy="4697095"/>
          </a:xfrm>
        </p:spPr>
      </p:pic>
      <p:pic>
        <p:nvPicPr>
          <p:cNvPr id="5"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775" y="3501793"/>
            <a:ext cx="2158930" cy="152740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645" y="1817791"/>
            <a:ext cx="1366709" cy="96749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909" y="5715224"/>
            <a:ext cx="1456445" cy="1142904"/>
          </a:xfrm>
          <a:prstGeom prst="rect">
            <a:avLst/>
          </a:prstGeom>
        </p:spPr>
      </p:pic>
      <p:pic>
        <p:nvPicPr>
          <p:cNvPr id="8" name="Imagen 7"/>
          <p:cNvPicPr>
            <a:picLocks noChangeAspect="1"/>
          </p:cNvPicPr>
          <p:nvPr/>
        </p:nvPicPr>
        <p:blipFill rotWithShape="1">
          <a:blip r:embed="rId6"/>
          <a:srcRect l="40256" t="32808" r="20000" b="29298"/>
          <a:stretch/>
        </p:blipFill>
        <p:spPr>
          <a:xfrm>
            <a:off x="2482007" y="3776661"/>
            <a:ext cx="1964840" cy="1053808"/>
          </a:xfrm>
          <a:prstGeom prst="rect">
            <a:avLst/>
          </a:prstGeom>
        </p:spPr>
      </p:pic>
      <p:pic>
        <p:nvPicPr>
          <p:cNvPr id="9" name="Picture 2" descr="https://www.amtron.com/USB_flash_disk/APRO/apro_ufd_hammerD_g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95" y="3807571"/>
            <a:ext cx="1246429" cy="93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480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 generador de números aleatorios incorporado en el </a:t>
            </a:r>
            <a:r>
              <a:rPr lang="es-ES" dirty="0" err="1" smtClean="0"/>
              <a:t>Raspberry</a:t>
            </a:r>
            <a:r>
              <a:rPr lang="es-ES" dirty="0" smtClean="0"/>
              <a:t> PI?</a:t>
            </a:r>
            <a:endParaRPr lang="es-ES" dirty="0"/>
          </a:p>
        </p:txBody>
      </p:sp>
      <p:sp>
        <p:nvSpPr>
          <p:cNvPr id="3" name="Marcador de contenido 2"/>
          <p:cNvSpPr>
            <a:spLocks noGrp="1"/>
          </p:cNvSpPr>
          <p:nvPr>
            <p:ph idx="1"/>
          </p:nvPr>
        </p:nvSpPr>
        <p:spPr/>
        <p:txBody>
          <a:bodyPr>
            <a:normAutofit fontScale="85000" lnSpcReduction="20000"/>
          </a:bodyPr>
          <a:lstStyle/>
          <a:p>
            <a:r>
              <a:rPr lang="es-ES" dirty="0" smtClean="0"/>
              <a:t>Indicios</a:t>
            </a:r>
          </a:p>
          <a:p>
            <a:pPr lvl="1"/>
            <a:r>
              <a:rPr lang="es-ES" dirty="0" smtClean="0"/>
              <a:t>Uno de los ingenieros de la </a:t>
            </a:r>
            <a:r>
              <a:rPr lang="es-ES" dirty="0" err="1" smtClean="0"/>
              <a:t>Raspberry</a:t>
            </a:r>
            <a:r>
              <a:rPr lang="es-ES" dirty="0" smtClean="0"/>
              <a:t> Pi </a:t>
            </a:r>
            <a:r>
              <a:rPr lang="es-ES" dirty="0" err="1"/>
              <a:t>Foundation</a:t>
            </a:r>
            <a:r>
              <a:rPr lang="es-ES" dirty="0"/>
              <a:t> </a:t>
            </a:r>
            <a:r>
              <a:rPr lang="es-ES" dirty="0" smtClean="0"/>
              <a:t>publica en el foro de la </a:t>
            </a:r>
            <a:r>
              <a:rPr lang="es-ES" dirty="0"/>
              <a:t>comunidad que el chip 2835 </a:t>
            </a:r>
            <a:r>
              <a:rPr lang="es-ES" dirty="0" smtClean="0"/>
              <a:t>contiene una fuente </a:t>
            </a:r>
            <a:r>
              <a:rPr lang="es-ES" dirty="0"/>
              <a:t>de entropía por hardware y que se había </a:t>
            </a:r>
            <a:r>
              <a:rPr lang="es-ES" dirty="0" smtClean="0"/>
              <a:t>agregado un </a:t>
            </a:r>
            <a:r>
              <a:rPr lang="es-ES" dirty="0"/>
              <a:t>módulo generador de números aleatorios vía hardware en el </a:t>
            </a:r>
            <a:r>
              <a:rPr lang="es-ES" dirty="0" smtClean="0"/>
              <a:t>firmware.</a:t>
            </a:r>
          </a:p>
          <a:p>
            <a:pPr lvl="1"/>
            <a:r>
              <a:rPr lang="es-ES" dirty="0" smtClean="0"/>
              <a:t>Se encuentra publicada de </a:t>
            </a:r>
            <a:r>
              <a:rPr lang="es-ES" dirty="0"/>
              <a:t>forma </a:t>
            </a:r>
            <a:r>
              <a:rPr lang="es-ES" dirty="0" smtClean="0"/>
              <a:t>no oficial </a:t>
            </a:r>
            <a:r>
              <a:rPr lang="es-ES" dirty="0"/>
              <a:t>en Internet </a:t>
            </a:r>
            <a:r>
              <a:rPr lang="es-ES" dirty="0" smtClean="0"/>
              <a:t>un </a:t>
            </a:r>
            <a:r>
              <a:rPr lang="es-ES" dirty="0"/>
              <a:t>detalle de los registros </a:t>
            </a:r>
            <a:r>
              <a:rPr lang="es-ES" dirty="0" smtClean="0"/>
              <a:t>asignados al </a:t>
            </a:r>
            <a:r>
              <a:rPr lang="es-ES" dirty="0"/>
              <a:t>generador. </a:t>
            </a:r>
            <a:endParaRPr lang="es-ES" dirty="0" smtClean="0"/>
          </a:p>
          <a:p>
            <a:pPr lvl="2"/>
            <a:r>
              <a:rPr lang="es-ES" dirty="0" smtClean="0"/>
              <a:t>Esta </a:t>
            </a:r>
            <a:r>
              <a:rPr lang="es-ES" dirty="0"/>
              <a:t>información no ha podido ser verificada en las </a:t>
            </a:r>
            <a:r>
              <a:rPr lang="es-ES" dirty="0" smtClean="0"/>
              <a:t>especificaciones técnicas.</a:t>
            </a:r>
          </a:p>
          <a:p>
            <a:pPr lvl="1"/>
            <a:r>
              <a:rPr lang="es-ES" dirty="0" smtClean="0"/>
              <a:t>El código fuente del </a:t>
            </a:r>
            <a:r>
              <a:rPr lang="es-ES" dirty="0" err="1" smtClean="0"/>
              <a:t>kernel</a:t>
            </a:r>
            <a:r>
              <a:rPr lang="es-ES" dirty="0" smtClean="0"/>
              <a:t> de Linux incorpora un controlador </a:t>
            </a:r>
            <a:r>
              <a:rPr lang="es-ES" dirty="0"/>
              <a:t>del módulo </a:t>
            </a:r>
            <a:r>
              <a:rPr lang="es-ES" dirty="0" smtClean="0"/>
              <a:t>HWRNG con los mismos registros publicados de forma no oficial.</a:t>
            </a:r>
          </a:p>
          <a:p>
            <a:pPr lvl="1"/>
            <a:r>
              <a:rPr lang="es-ES" dirty="0" err="1" smtClean="0"/>
              <a:t>Raspbian</a:t>
            </a:r>
            <a:r>
              <a:rPr lang="es-ES" dirty="0" smtClean="0"/>
              <a:t> lo incorpora </a:t>
            </a:r>
            <a:r>
              <a:rPr lang="es-ES" dirty="0" err="1" smtClean="0"/>
              <a:t>comio</a:t>
            </a:r>
            <a:r>
              <a:rPr lang="es-ES" dirty="0" smtClean="0"/>
              <a:t> un </a:t>
            </a:r>
            <a:r>
              <a:rPr lang="es-ES" dirty="0"/>
              <a:t>dispositivo </a:t>
            </a:r>
            <a:r>
              <a:rPr lang="es-ES" dirty="0" smtClean="0"/>
              <a:t>de generación </a:t>
            </a:r>
            <a:r>
              <a:rPr lang="es-ES" dirty="0"/>
              <a:t>de números aleatorios llamado "</a:t>
            </a:r>
            <a:r>
              <a:rPr lang="es-ES" dirty="0" err="1"/>
              <a:t>hwrng</a:t>
            </a:r>
            <a:r>
              <a:rPr lang="es-ES" dirty="0"/>
              <a:t>" que es independiente del </a:t>
            </a:r>
            <a:r>
              <a:rPr lang="es-ES" dirty="0" smtClean="0"/>
              <a:t>dispositivo generador </a:t>
            </a:r>
            <a:r>
              <a:rPr lang="es-ES" dirty="0"/>
              <a:t>"</a:t>
            </a:r>
            <a:r>
              <a:rPr lang="es-ES" dirty="0" err="1"/>
              <a:t>urandom</a:t>
            </a:r>
            <a:r>
              <a:rPr lang="es-ES" dirty="0"/>
              <a:t>" propio de las distribuciones basadas en Linux. </a:t>
            </a:r>
            <a:endParaRPr lang="es-ES" dirty="0" smtClean="0"/>
          </a:p>
          <a:p>
            <a:r>
              <a:rPr lang="es-ES" dirty="0" smtClean="0"/>
              <a:t>Debido a que el módulo es parte del </a:t>
            </a:r>
            <a:r>
              <a:rPr lang="es-ES" dirty="0" err="1" smtClean="0"/>
              <a:t>SoC</a:t>
            </a:r>
            <a:r>
              <a:rPr lang="es-ES" dirty="0" smtClean="0"/>
              <a:t> del </a:t>
            </a:r>
            <a:r>
              <a:rPr lang="es-ES" dirty="0" err="1" smtClean="0"/>
              <a:t>Raspberry</a:t>
            </a:r>
            <a:r>
              <a:rPr lang="es-ES" dirty="0" smtClean="0"/>
              <a:t> se decide evaluar si el generador cumple con las condiciones estadísticas de aleatoriedad para un generador para aplicaciones criptográficas.</a:t>
            </a:r>
          </a:p>
        </p:txBody>
      </p:sp>
    </p:spTree>
    <p:extLst>
      <p:ext uri="{BB962C8B-B14F-4D97-AF65-F5344CB8AC3E}">
        <p14:creationId xmlns:p14="http://schemas.microsoft.com/office/powerpoint/2010/main" val="2205059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Hardware implementado</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183" y="1901824"/>
            <a:ext cx="5521634" cy="4697095"/>
          </a:xfrm>
        </p:spPr>
      </p:pic>
      <p:pic>
        <p:nvPicPr>
          <p:cNvPr id="5"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775" y="3501793"/>
            <a:ext cx="2158930" cy="152740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645" y="1817791"/>
            <a:ext cx="1366709" cy="96749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909" y="5715224"/>
            <a:ext cx="1456445" cy="1142904"/>
          </a:xfrm>
          <a:prstGeom prst="rect">
            <a:avLst/>
          </a:prstGeom>
        </p:spPr>
      </p:pic>
      <p:pic>
        <p:nvPicPr>
          <p:cNvPr id="9" name="Picture 2" descr="https://www.amtron.com/USB_flash_disk/APRO/apro_ufd_hammerD_g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95" y="3807571"/>
            <a:ext cx="1246429" cy="9348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dn2.itpro.co.uk/sites/itpro/files/styles/insert_main_image/public/1/02/pi_2_-_processor.jpg?itok=S2qFwlv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3664" y="3731371"/>
            <a:ext cx="1516533" cy="101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50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Integración de componentes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1240" y="1911835"/>
            <a:ext cx="6477000" cy="485247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504" y="5029200"/>
            <a:ext cx="2445295" cy="1735110"/>
          </a:xfrm>
          <a:prstGeom prst="rect">
            <a:avLst/>
          </a:prstGeom>
        </p:spPr>
      </p:pic>
    </p:spTree>
    <p:extLst>
      <p:ext uri="{BB962C8B-B14F-4D97-AF65-F5344CB8AC3E}">
        <p14:creationId xmlns:p14="http://schemas.microsoft.com/office/powerpoint/2010/main" val="4000563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Montaje final</a:t>
            </a:r>
            <a:endParaRPr lang="es-ES" dirty="0"/>
          </a:p>
        </p:txBody>
      </p:sp>
      <p:pic>
        <p:nvPicPr>
          <p:cNvPr id="11" name="Marcador de contenid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25900" y="2446337"/>
            <a:ext cx="4140200" cy="3111500"/>
          </a:xfrm>
        </p:spPr>
      </p:pic>
    </p:spTree>
    <p:extLst>
      <p:ext uri="{BB962C8B-B14F-4D97-AF65-F5344CB8AC3E}">
        <p14:creationId xmlns:p14="http://schemas.microsoft.com/office/powerpoint/2010/main" val="312679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Bitcoin: El Internet del Valor</a:t>
            </a:r>
            <a:endParaRPr lang="es-ES" dirty="0"/>
          </a:p>
        </p:txBody>
      </p:sp>
      <p:sp>
        <p:nvSpPr>
          <p:cNvPr id="3" name="Marcador de contenido 2"/>
          <p:cNvSpPr>
            <a:spLocks noGrp="1"/>
          </p:cNvSpPr>
          <p:nvPr>
            <p:ph idx="1"/>
          </p:nvPr>
        </p:nvSpPr>
        <p:spPr>
          <a:xfrm>
            <a:off x="838200" y="1825625"/>
            <a:ext cx="2683192" cy="4351338"/>
          </a:xfrm>
        </p:spPr>
        <p:txBody>
          <a:bodyPr>
            <a:normAutofit fontScale="92500" lnSpcReduction="20000"/>
          </a:bodyPr>
          <a:lstStyle/>
          <a:p>
            <a:r>
              <a:rPr lang="es-ES" dirty="0" smtClean="0"/>
              <a:t>La información no puede ser duplicada.</a:t>
            </a:r>
          </a:p>
          <a:p>
            <a:r>
              <a:rPr lang="es-ES" dirty="0" smtClean="0"/>
              <a:t>Permite la transferencia de valor.</a:t>
            </a:r>
          </a:p>
          <a:p>
            <a:r>
              <a:rPr lang="es-ES" dirty="0" smtClean="0"/>
              <a:t>Moneda es la primera aplicación.</a:t>
            </a:r>
          </a:p>
          <a:p>
            <a:r>
              <a:rPr lang="es-ES" dirty="0" smtClean="0"/>
              <a:t>La red registra valores conocidos como bitcoins.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392" y="1825625"/>
            <a:ext cx="7832408" cy="4351338"/>
          </a:xfrm>
          <a:prstGeom prst="rect">
            <a:avLst/>
          </a:prstGeom>
        </p:spPr>
      </p:pic>
    </p:spTree>
    <p:extLst>
      <p:ext uri="{BB962C8B-B14F-4D97-AF65-F5344CB8AC3E}">
        <p14:creationId xmlns:p14="http://schemas.microsoft.com/office/powerpoint/2010/main" val="3629272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Software</a:t>
            </a:r>
            <a:endParaRPr lang="es-ES" dirty="0"/>
          </a:p>
        </p:txBody>
      </p:sp>
      <p:sp>
        <p:nvSpPr>
          <p:cNvPr id="3" name="Marcador de contenido 2"/>
          <p:cNvSpPr>
            <a:spLocks noGrp="1"/>
          </p:cNvSpPr>
          <p:nvPr>
            <p:ph idx="1"/>
          </p:nvPr>
        </p:nvSpPr>
        <p:spPr/>
        <p:txBody>
          <a:bodyPr/>
          <a:lstStyle/>
          <a:p>
            <a:r>
              <a:rPr lang="es-ES" dirty="0" err="1" smtClean="0"/>
              <a:t>Raspbian</a:t>
            </a:r>
            <a:endParaRPr lang="es-ES" dirty="0" smtClean="0"/>
          </a:p>
          <a:p>
            <a:r>
              <a:rPr lang="es-ES" dirty="0" smtClean="0"/>
              <a:t>Python</a:t>
            </a:r>
          </a:p>
          <a:p>
            <a:r>
              <a:rPr lang="es-ES" dirty="0" smtClean="0"/>
              <a:t>Bibliotecas conocidas</a:t>
            </a:r>
            <a:endParaRPr lang="es-ES" dirty="0"/>
          </a:p>
        </p:txBody>
      </p:sp>
    </p:spTree>
    <p:extLst>
      <p:ext uri="{BB962C8B-B14F-4D97-AF65-F5344CB8AC3E}">
        <p14:creationId xmlns:p14="http://schemas.microsoft.com/office/powerpoint/2010/main" val="1645783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418" y="185082"/>
            <a:ext cx="5966940" cy="652500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569" y="97772"/>
            <a:ext cx="4495800" cy="6760228"/>
          </a:xfrm>
          <a:prstGeom prst="rect">
            <a:avLst/>
          </a:prstGeom>
        </p:spPr>
      </p:pic>
    </p:spTree>
    <p:extLst>
      <p:ext uri="{BB962C8B-B14F-4D97-AF65-F5344CB8AC3E}">
        <p14:creationId xmlns:p14="http://schemas.microsoft.com/office/powerpoint/2010/main" val="3347356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Bibliotecas utilizadas</a:t>
            </a:r>
            <a:endParaRPr lang="es-ES" dirty="0"/>
          </a:p>
        </p:txBody>
      </p:sp>
      <p:sp>
        <p:nvSpPr>
          <p:cNvPr id="3" name="Marcador de contenido 2"/>
          <p:cNvSpPr>
            <a:spLocks noGrp="1"/>
          </p:cNvSpPr>
          <p:nvPr>
            <p:ph idx="1"/>
          </p:nvPr>
        </p:nvSpPr>
        <p:spPr>
          <a:xfrm>
            <a:off x="1799253" y="1825625"/>
            <a:ext cx="3183294" cy="4351338"/>
          </a:xfrm>
        </p:spPr>
        <p:txBody>
          <a:bodyPr>
            <a:normAutofit/>
          </a:bodyPr>
          <a:lstStyle/>
          <a:p>
            <a:r>
              <a:rPr lang="es-ES" dirty="0" err="1" smtClean="0"/>
              <a:t>AdafruitThermal</a:t>
            </a:r>
            <a:r>
              <a:rPr lang="es-ES" dirty="0" smtClean="0"/>
              <a:t> </a:t>
            </a:r>
          </a:p>
          <a:p>
            <a:r>
              <a:rPr lang="es-ES" dirty="0" err="1" smtClean="0"/>
              <a:t>binascii</a:t>
            </a:r>
            <a:r>
              <a:rPr lang="es-ES" dirty="0" smtClean="0"/>
              <a:t> </a:t>
            </a:r>
          </a:p>
          <a:p>
            <a:r>
              <a:rPr lang="es-ES" dirty="0" smtClean="0"/>
              <a:t>criptography.io </a:t>
            </a:r>
          </a:p>
          <a:p>
            <a:r>
              <a:rPr lang="es-ES" dirty="0" err="1" smtClean="0"/>
              <a:t>hashlib</a:t>
            </a:r>
            <a:r>
              <a:rPr lang="es-ES" dirty="0" smtClean="0"/>
              <a:t> </a:t>
            </a:r>
          </a:p>
          <a:p>
            <a:r>
              <a:rPr lang="es-ES" dirty="0" err="1" smtClean="0"/>
              <a:t>multiprocessing</a:t>
            </a:r>
            <a:r>
              <a:rPr lang="es-ES" dirty="0" smtClean="0"/>
              <a:t> </a:t>
            </a:r>
          </a:p>
          <a:p>
            <a:r>
              <a:rPr lang="es-ES" dirty="0" smtClean="0"/>
              <a:t>PIL </a:t>
            </a:r>
          </a:p>
          <a:p>
            <a:r>
              <a:rPr lang="es-ES" dirty="0" err="1" smtClean="0"/>
              <a:t>psutil</a:t>
            </a:r>
            <a:r>
              <a:rPr lang="es-ES" dirty="0" smtClean="0"/>
              <a:t> </a:t>
            </a:r>
          </a:p>
          <a:p>
            <a:r>
              <a:rPr lang="es-ES" dirty="0" err="1" smtClean="0"/>
              <a:t>PyQt</a:t>
            </a:r>
            <a:r>
              <a:rPr lang="es-ES" dirty="0" smtClean="0"/>
              <a:t> </a:t>
            </a:r>
          </a:p>
        </p:txBody>
      </p:sp>
      <p:sp>
        <p:nvSpPr>
          <p:cNvPr id="5" name="Marcador de contenido 2"/>
          <p:cNvSpPr txBox="1">
            <a:spLocks/>
          </p:cNvSpPr>
          <p:nvPr/>
        </p:nvSpPr>
        <p:spPr>
          <a:xfrm>
            <a:off x="6943530" y="1825625"/>
            <a:ext cx="31832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smtClean="0"/>
              <a:t>pyudev</a:t>
            </a:r>
            <a:r>
              <a:rPr lang="es-ES" dirty="0" smtClean="0"/>
              <a:t> </a:t>
            </a:r>
          </a:p>
          <a:p>
            <a:r>
              <a:rPr lang="pt-BR" dirty="0" err="1" smtClean="0"/>
              <a:t>qrcode</a:t>
            </a:r>
            <a:r>
              <a:rPr lang="pt-BR" dirty="0" smtClean="0"/>
              <a:t> </a:t>
            </a:r>
          </a:p>
          <a:p>
            <a:r>
              <a:rPr lang="es-ES" dirty="0" err="1" smtClean="0"/>
              <a:t>pyserial</a:t>
            </a:r>
            <a:r>
              <a:rPr lang="es-ES" dirty="0" smtClean="0"/>
              <a:t> </a:t>
            </a:r>
          </a:p>
          <a:p>
            <a:r>
              <a:rPr lang="es-ES" dirty="0" err="1" smtClean="0"/>
              <a:t>subprocess</a:t>
            </a:r>
            <a:r>
              <a:rPr lang="es-ES" dirty="0" smtClean="0"/>
              <a:t> </a:t>
            </a:r>
          </a:p>
          <a:p>
            <a:r>
              <a:rPr lang="es-ES" dirty="0" err="1" smtClean="0"/>
              <a:t>sys</a:t>
            </a:r>
            <a:r>
              <a:rPr lang="es-ES" dirty="0" smtClean="0"/>
              <a:t> </a:t>
            </a:r>
          </a:p>
          <a:p>
            <a:r>
              <a:rPr lang="es-ES" dirty="0" err="1" smtClean="0"/>
              <a:t>threading</a:t>
            </a:r>
            <a:r>
              <a:rPr lang="es-ES" dirty="0" smtClean="0"/>
              <a:t> </a:t>
            </a:r>
          </a:p>
          <a:p>
            <a:r>
              <a:rPr lang="es-ES" dirty="0" smtClean="0"/>
              <a:t>time </a:t>
            </a:r>
          </a:p>
          <a:p>
            <a:r>
              <a:rPr lang="es-ES" dirty="0" smtClean="0"/>
              <a:t>Os </a:t>
            </a:r>
            <a:endParaRPr lang="es-ES" dirty="0"/>
          </a:p>
        </p:txBody>
      </p:sp>
    </p:spTree>
    <p:extLst>
      <p:ext uri="{BB962C8B-B14F-4D97-AF65-F5344CB8AC3E}">
        <p14:creationId xmlns:p14="http://schemas.microsoft.com/office/powerpoint/2010/main" val="3653434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Prototipo de cartera </a:t>
            </a:r>
            <a:r>
              <a:rPr lang="es-ES" dirty="0"/>
              <a:t>B</a:t>
            </a:r>
            <a:r>
              <a:rPr lang="es-ES" dirty="0" smtClean="0"/>
              <a:t>itcoin</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84301" y="2422667"/>
            <a:ext cx="5023397" cy="3764721"/>
          </a:xfrm>
        </p:spPr>
      </p:pic>
    </p:spTree>
    <p:extLst>
      <p:ext uri="{BB962C8B-B14F-4D97-AF65-F5344CB8AC3E}">
        <p14:creationId xmlns:p14="http://schemas.microsoft.com/office/powerpoint/2010/main" val="144513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Evaluación</a:t>
            </a:r>
            <a:endParaRPr lang="es-ES" dirty="0"/>
          </a:p>
        </p:txBody>
      </p:sp>
      <p:sp>
        <p:nvSpPr>
          <p:cNvPr id="3" name="Marcador de contenido 2"/>
          <p:cNvSpPr>
            <a:spLocks noGrp="1"/>
          </p:cNvSpPr>
          <p:nvPr>
            <p:ph idx="1"/>
          </p:nvPr>
        </p:nvSpPr>
        <p:spPr/>
        <p:txBody>
          <a:bodyPr/>
          <a:lstStyle/>
          <a:p>
            <a:r>
              <a:rPr lang="en-US" dirty="0" err="1" smtClean="0"/>
              <a:t>Evaluación</a:t>
            </a:r>
            <a:endParaRPr lang="en-US" dirty="0" smtClean="0"/>
          </a:p>
          <a:p>
            <a:pPr lvl="1"/>
            <a:r>
              <a:rPr lang="en-US" dirty="0" err="1" smtClean="0"/>
              <a:t>Evaluación</a:t>
            </a:r>
            <a:r>
              <a:rPr lang="en-US" dirty="0" smtClean="0"/>
              <a:t> de </a:t>
            </a:r>
            <a:r>
              <a:rPr lang="en-US" dirty="0" err="1" smtClean="0"/>
              <a:t>aleatoriedad</a:t>
            </a:r>
            <a:r>
              <a:rPr lang="en-US" dirty="0" smtClean="0"/>
              <a:t> (NIST SP 800-22)</a:t>
            </a:r>
          </a:p>
          <a:p>
            <a:pPr lvl="2"/>
            <a:r>
              <a:rPr lang="en-US" dirty="0" err="1" smtClean="0"/>
              <a:t>Secuencias</a:t>
            </a:r>
            <a:r>
              <a:rPr lang="en-US" dirty="0" smtClean="0"/>
              <a:t> </a:t>
            </a:r>
            <a:r>
              <a:rPr lang="en-US" dirty="0" err="1" smtClean="0"/>
              <a:t>directas</a:t>
            </a:r>
            <a:endParaRPr lang="en-US" dirty="0" smtClean="0"/>
          </a:p>
          <a:p>
            <a:pPr lvl="2"/>
            <a:r>
              <a:rPr lang="en-US" dirty="0" err="1" smtClean="0"/>
              <a:t>Secuencias</a:t>
            </a:r>
            <a:r>
              <a:rPr lang="en-US" dirty="0" smtClean="0"/>
              <a:t> Von Neumann</a:t>
            </a:r>
          </a:p>
          <a:p>
            <a:pPr lvl="2"/>
            <a:endParaRPr lang="en-US" dirty="0" smtClean="0"/>
          </a:p>
          <a:p>
            <a:pPr lvl="1"/>
            <a:r>
              <a:rPr lang="en-US" dirty="0" err="1" smtClean="0"/>
              <a:t>Evaluación</a:t>
            </a:r>
            <a:r>
              <a:rPr lang="en-US" dirty="0" smtClean="0"/>
              <a:t> de </a:t>
            </a:r>
            <a:r>
              <a:rPr lang="en-US" dirty="0" err="1" smtClean="0"/>
              <a:t>funcionamiento</a:t>
            </a:r>
            <a:endParaRPr lang="en-US" dirty="0" smtClean="0"/>
          </a:p>
          <a:p>
            <a:pPr lvl="2"/>
            <a:r>
              <a:rPr lang="en-US" dirty="0" err="1" smtClean="0"/>
              <a:t>Evaluación</a:t>
            </a:r>
            <a:r>
              <a:rPr lang="en-US" dirty="0" smtClean="0"/>
              <a:t> de </a:t>
            </a:r>
            <a:r>
              <a:rPr lang="en-US" dirty="0" err="1" smtClean="0"/>
              <a:t>funcionalidad</a:t>
            </a:r>
            <a:endParaRPr lang="en-US" dirty="0" smtClean="0"/>
          </a:p>
          <a:p>
            <a:pPr lvl="2"/>
            <a:r>
              <a:rPr lang="en-US" dirty="0" err="1" smtClean="0"/>
              <a:t>Evaluación</a:t>
            </a:r>
            <a:r>
              <a:rPr lang="en-US" dirty="0" smtClean="0"/>
              <a:t> de </a:t>
            </a:r>
            <a:r>
              <a:rPr lang="en-US" dirty="0" err="1" smtClean="0"/>
              <a:t>operatividad</a:t>
            </a:r>
            <a:endParaRPr lang="en-US" dirty="0" smtClean="0"/>
          </a:p>
        </p:txBody>
      </p:sp>
    </p:spTree>
    <p:extLst>
      <p:ext uri="{BB962C8B-B14F-4D97-AF65-F5344CB8AC3E}">
        <p14:creationId xmlns:p14="http://schemas.microsoft.com/office/powerpoint/2010/main" val="2735748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Generador de Números Aleatorios</a:t>
            </a:r>
            <a:endParaRPr lang="es-ES" dirty="0"/>
          </a:p>
        </p:txBody>
      </p:sp>
      <p:sp>
        <p:nvSpPr>
          <p:cNvPr id="3" name="Marcador de contenido 2"/>
          <p:cNvSpPr>
            <a:spLocks noGrp="1"/>
          </p:cNvSpPr>
          <p:nvPr>
            <p:ph idx="1"/>
          </p:nvPr>
        </p:nvSpPr>
        <p:spPr/>
        <p:txBody>
          <a:bodyPr>
            <a:normAutofit/>
          </a:bodyPr>
          <a:lstStyle/>
          <a:p>
            <a:r>
              <a:rPr lang="es-ES" dirty="0" smtClean="0"/>
              <a:t>Tipos</a:t>
            </a:r>
          </a:p>
          <a:p>
            <a:pPr lvl="1"/>
            <a:r>
              <a:rPr lang="es-ES" dirty="0" smtClean="0"/>
              <a:t>Generador </a:t>
            </a:r>
            <a:r>
              <a:rPr lang="es-ES" dirty="0"/>
              <a:t>de números </a:t>
            </a:r>
            <a:r>
              <a:rPr lang="es-ES" dirty="0" err="1"/>
              <a:t>pseudoaleatorios</a:t>
            </a:r>
            <a:endParaRPr lang="es-ES" dirty="0"/>
          </a:p>
          <a:p>
            <a:pPr lvl="1"/>
            <a:r>
              <a:rPr lang="es-ES" dirty="0" smtClean="0"/>
              <a:t>Generador </a:t>
            </a:r>
            <a:r>
              <a:rPr lang="es-ES" dirty="0"/>
              <a:t>de números </a:t>
            </a:r>
            <a:r>
              <a:rPr lang="es-ES" dirty="0" smtClean="0"/>
              <a:t>aleatorios</a:t>
            </a:r>
          </a:p>
          <a:p>
            <a:pPr lvl="1"/>
            <a:endParaRPr lang="es-ES" dirty="0" smtClean="0"/>
          </a:p>
          <a:p>
            <a:r>
              <a:rPr lang="es-ES" dirty="0" smtClean="0"/>
              <a:t>Características de los números aleatorios</a:t>
            </a:r>
          </a:p>
          <a:p>
            <a:pPr lvl="1"/>
            <a:r>
              <a:rPr lang="es-ES" dirty="0" smtClean="0"/>
              <a:t>Aleatoriedad estadística</a:t>
            </a:r>
          </a:p>
          <a:p>
            <a:pPr lvl="1"/>
            <a:r>
              <a:rPr lang="es-ES" dirty="0" smtClean="0"/>
              <a:t>Impredecibilidad</a:t>
            </a:r>
          </a:p>
          <a:p>
            <a:pPr lvl="1"/>
            <a:endParaRPr lang="es-ES" dirty="0"/>
          </a:p>
          <a:p>
            <a:r>
              <a:rPr lang="es-ES" dirty="0" smtClean="0"/>
              <a:t>Evaluación estadística de aleatoriedad: NIST SP 800-22</a:t>
            </a:r>
            <a:endParaRPr lang="es-ES" dirty="0"/>
          </a:p>
        </p:txBody>
      </p:sp>
    </p:spTree>
    <p:extLst>
      <p:ext uri="{BB962C8B-B14F-4D97-AF65-F5344CB8AC3E}">
        <p14:creationId xmlns:p14="http://schemas.microsoft.com/office/powerpoint/2010/main" val="2762806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NIST SP 800-22</a:t>
            </a:r>
            <a:endParaRPr lang="es-ES" dirty="0"/>
          </a:p>
        </p:txBody>
      </p:sp>
      <p:sp>
        <p:nvSpPr>
          <p:cNvPr id="3" name="Marcador de contenido 2"/>
          <p:cNvSpPr>
            <a:spLocks noGrp="1"/>
          </p:cNvSpPr>
          <p:nvPr>
            <p:ph idx="1"/>
          </p:nvPr>
        </p:nvSpPr>
        <p:spPr>
          <a:xfrm>
            <a:off x="838201" y="1825625"/>
            <a:ext cx="5086738" cy="4351338"/>
          </a:xfrm>
        </p:spPr>
        <p:txBody>
          <a:bodyPr/>
          <a:lstStyle/>
          <a:p>
            <a:r>
              <a:rPr lang="es-ES" dirty="0"/>
              <a:t>Suite de Pruebas Estadísticas para Generadores de Números</a:t>
            </a:r>
            <a:br>
              <a:rPr lang="es-ES" dirty="0"/>
            </a:br>
            <a:r>
              <a:rPr lang="es-ES" dirty="0"/>
              <a:t>Aleatorios y </a:t>
            </a:r>
            <a:r>
              <a:rPr lang="es-ES" dirty="0" err="1"/>
              <a:t>Pseudoaleatorios</a:t>
            </a:r>
            <a:r>
              <a:rPr lang="es-ES" dirty="0"/>
              <a:t> para Aplicaciones </a:t>
            </a:r>
            <a:r>
              <a:rPr lang="es-ES" dirty="0" smtClean="0"/>
              <a:t>Criptográficas.</a:t>
            </a:r>
          </a:p>
          <a:p>
            <a:endParaRPr lang="es-ES" dirty="0" smtClean="0"/>
          </a:p>
          <a:p>
            <a:r>
              <a:rPr lang="es-ES" dirty="0" smtClean="0"/>
              <a:t>Contiene 15 pruebas estadísticas para evaluar aleatoriedad.</a:t>
            </a:r>
          </a:p>
          <a:p>
            <a:endParaRPr lang="es-ES" dirty="0" smtClean="0"/>
          </a:p>
          <a:p>
            <a:endParaRPr lang="es-ES" dirty="0"/>
          </a:p>
        </p:txBody>
      </p:sp>
      <p:pic>
        <p:nvPicPr>
          <p:cNvPr id="4" name="Imagen 3"/>
          <p:cNvPicPr>
            <a:picLocks noChangeAspect="1"/>
          </p:cNvPicPr>
          <p:nvPr/>
        </p:nvPicPr>
        <p:blipFill rotWithShape="1">
          <a:blip r:embed="rId2"/>
          <a:srcRect l="22666" t="17877" r="42667" b="3037"/>
          <a:stretch/>
        </p:blipFill>
        <p:spPr>
          <a:xfrm>
            <a:off x="7016620" y="360344"/>
            <a:ext cx="5063412" cy="6497656"/>
          </a:xfrm>
          <a:prstGeom prst="rect">
            <a:avLst/>
          </a:prstGeom>
        </p:spPr>
      </p:pic>
    </p:spTree>
    <p:extLst>
      <p:ext uri="{BB962C8B-B14F-4D97-AF65-F5344CB8AC3E}">
        <p14:creationId xmlns:p14="http://schemas.microsoft.com/office/powerpoint/2010/main" val="2685316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NIST SP 800-22</a:t>
            </a:r>
            <a:endParaRPr lang="es-ES" dirty="0"/>
          </a:p>
        </p:txBody>
      </p:sp>
      <p:sp>
        <p:nvSpPr>
          <p:cNvPr id="3" name="Marcador de contenido 2"/>
          <p:cNvSpPr>
            <a:spLocks noGrp="1"/>
          </p:cNvSpPr>
          <p:nvPr>
            <p:ph idx="1"/>
          </p:nvPr>
        </p:nvSpPr>
        <p:spPr/>
        <p:txBody>
          <a:bodyPr/>
          <a:lstStyle/>
          <a:p>
            <a:r>
              <a:rPr lang="es-ES" dirty="0" smtClean="0"/>
              <a:t>Se generó un archivo de 14GB para evaluar la aleatoriedad del generador.</a:t>
            </a:r>
          </a:p>
          <a:p>
            <a:r>
              <a:rPr lang="es-ES" dirty="0" smtClean="0"/>
              <a:t>Se ejecuta la prueba monobit de frecuencia.</a:t>
            </a:r>
            <a:endParaRPr lang="es-ES" dirty="0"/>
          </a:p>
        </p:txBody>
      </p:sp>
      <p:pic>
        <p:nvPicPr>
          <p:cNvPr id="4" name="Imagen 3"/>
          <p:cNvPicPr>
            <a:picLocks noChangeAspect="1"/>
          </p:cNvPicPr>
          <p:nvPr/>
        </p:nvPicPr>
        <p:blipFill rotWithShape="1">
          <a:blip r:embed="rId2"/>
          <a:srcRect l="11924" t="43789" r="30384" b="27721"/>
          <a:stretch/>
        </p:blipFill>
        <p:spPr>
          <a:xfrm>
            <a:off x="820615" y="3691813"/>
            <a:ext cx="10550770" cy="2930770"/>
          </a:xfrm>
          <a:prstGeom prst="rect">
            <a:avLst/>
          </a:prstGeom>
        </p:spPr>
      </p:pic>
    </p:spTree>
    <p:extLst>
      <p:ext uri="{BB962C8B-B14F-4D97-AF65-F5344CB8AC3E}">
        <p14:creationId xmlns:p14="http://schemas.microsoft.com/office/powerpoint/2010/main" val="3281484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Resultados esperados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7802" y="1955525"/>
            <a:ext cx="5400725" cy="4351338"/>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47" y="1955525"/>
            <a:ext cx="5760955" cy="4517354"/>
          </a:xfrm>
          <a:prstGeom prst="rect">
            <a:avLst/>
          </a:prstGeom>
        </p:spPr>
      </p:pic>
    </p:spTree>
    <p:extLst>
      <p:ext uri="{BB962C8B-B14F-4D97-AF65-F5344CB8AC3E}">
        <p14:creationId xmlns:p14="http://schemas.microsoft.com/office/powerpoint/2010/main" val="2586381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Resultados obtenidos</a:t>
            </a:r>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99139"/>
            <a:ext cx="6193373" cy="4645030"/>
          </a:xfrm>
          <a:prstGeom prst="rect">
            <a:avLst/>
          </a:prstGeom>
        </p:spPr>
      </p:pic>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9555" y="1899137"/>
            <a:ext cx="6193376" cy="4645031"/>
          </a:xfrm>
        </p:spPr>
      </p:pic>
    </p:spTree>
    <p:extLst>
      <p:ext uri="{BB962C8B-B14F-4D97-AF65-F5344CB8AC3E}">
        <p14:creationId xmlns:p14="http://schemas.microsoft.com/office/powerpoint/2010/main" val="176264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Bitcoin: El Internet del Valor</a:t>
            </a:r>
            <a:endParaRPr lang="es-ES" dirty="0"/>
          </a:p>
        </p:txBody>
      </p:sp>
      <p:sp>
        <p:nvSpPr>
          <p:cNvPr id="3" name="Marcador de contenido 2"/>
          <p:cNvSpPr>
            <a:spLocks noGrp="1"/>
          </p:cNvSpPr>
          <p:nvPr>
            <p:ph idx="1"/>
          </p:nvPr>
        </p:nvSpPr>
        <p:spPr/>
        <p:txBody>
          <a:bodyPr/>
          <a:lstStyle/>
          <a:p>
            <a:r>
              <a:rPr lang="es-ES" dirty="0" smtClean="0"/>
              <a:t>La moneda es el bitcoin (BTC, XBT,    ).</a:t>
            </a:r>
          </a:p>
          <a:p>
            <a:r>
              <a:rPr lang="es-ES" dirty="0" smtClean="0"/>
              <a:t>El mercado fija el precio de la moneda respecto a monedas fiat.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896745"/>
            <a:ext cx="280463" cy="320614"/>
          </a:xfrm>
          <a:prstGeom prst="rect">
            <a:avLst/>
          </a:prstGeom>
        </p:spPr>
      </p:pic>
      <p:pic>
        <p:nvPicPr>
          <p:cNvPr id="5" name="Imagen 4"/>
          <p:cNvPicPr>
            <a:picLocks noChangeAspect="1"/>
          </p:cNvPicPr>
          <p:nvPr/>
        </p:nvPicPr>
        <p:blipFill rotWithShape="1">
          <a:blip r:embed="rId3"/>
          <a:srcRect t="13099" b="13202"/>
          <a:stretch/>
        </p:blipFill>
        <p:spPr>
          <a:xfrm>
            <a:off x="1970615" y="2827704"/>
            <a:ext cx="8250770" cy="3420379"/>
          </a:xfrm>
          <a:prstGeom prst="rect">
            <a:avLst/>
          </a:prstGeom>
        </p:spPr>
      </p:pic>
    </p:spTree>
    <p:extLst>
      <p:ext uri="{BB962C8B-B14F-4D97-AF65-F5344CB8AC3E}">
        <p14:creationId xmlns:p14="http://schemas.microsoft.com/office/powerpoint/2010/main" val="653953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Extractor de aleatoriedad</a:t>
            </a:r>
            <a:endParaRPr lang="es-ES" dirty="0"/>
          </a:p>
        </p:txBody>
      </p:sp>
      <p:sp>
        <p:nvSpPr>
          <p:cNvPr id="3" name="Marcador de contenido 2"/>
          <p:cNvSpPr>
            <a:spLocks noGrp="1"/>
          </p:cNvSpPr>
          <p:nvPr>
            <p:ph idx="1"/>
          </p:nvPr>
        </p:nvSpPr>
        <p:spPr/>
        <p:txBody>
          <a:bodyPr/>
          <a:lstStyle/>
          <a:p>
            <a:r>
              <a:rPr lang="es-ES" dirty="0"/>
              <a:t>Algoritmo de decorrelación de Von Neumann</a:t>
            </a:r>
          </a:p>
          <a:p>
            <a:pPr lvl="1"/>
            <a:r>
              <a:rPr lang="es-ES" dirty="0"/>
              <a:t>1. Extraer dos bits de la fuente.</a:t>
            </a:r>
          </a:p>
          <a:p>
            <a:pPr lvl="1"/>
            <a:r>
              <a:rPr lang="es-ES" dirty="0"/>
              <a:t>2. Si los bits son diferentes se los descarta y se regresa al punto 1.</a:t>
            </a:r>
          </a:p>
          <a:p>
            <a:pPr lvl="1"/>
            <a:r>
              <a:rPr lang="es-ES" dirty="0"/>
              <a:t>3. Si los bits son diferentes, la salida corresponde al primer bit, se descarta el </a:t>
            </a:r>
            <a:r>
              <a:rPr lang="es-ES" dirty="0" smtClean="0"/>
              <a:t>segundo, y </a:t>
            </a:r>
            <a:r>
              <a:rPr lang="es-ES" dirty="0"/>
              <a:t>se regresa al punto 1</a:t>
            </a:r>
          </a:p>
        </p:txBody>
      </p:sp>
    </p:spTree>
    <p:extLst>
      <p:ext uri="{BB962C8B-B14F-4D97-AF65-F5344CB8AC3E}">
        <p14:creationId xmlns:p14="http://schemas.microsoft.com/office/powerpoint/2010/main" val="4230868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Resultados obtenidos</a:t>
            </a:r>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20" y="1887413"/>
            <a:ext cx="6305640" cy="4729230"/>
          </a:xfrm>
          <a:prstGeom prst="rect">
            <a:avLst/>
          </a:prstGeom>
        </p:spPr>
      </p:pic>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1538" y="1887412"/>
            <a:ext cx="6305640" cy="4729230"/>
          </a:xfrm>
        </p:spPr>
      </p:pic>
    </p:spTree>
    <p:extLst>
      <p:ext uri="{BB962C8B-B14F-4D97-AF65-F5344CB8AC3E}">
        <p14:creationId xmlns:p14="http://schemas.microsoft.com/office/powerpoint/2010/main" val="3725451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Evaluación de funcionalidad</a:t>
            </a:r>
            <a:endParaRPr lang="es-ES" dirty="0"/>
          </a:p>
        </p:txBody>
      </p:sp>
      <p:pic>
        <p:nvPicPr>
          <p:cNvPr id="4" name="Imagen 3"/>
          <p:cNvPicPr>
            <a:picLocks noChangeAspect="1"/>
          </p:cNvPicPr>
          <p:nvPr/>
        </p:nvPicPr>
        <p:blipFill rotWithShape="1">
          <a:blip r:embed="rId2"/>
          <a:srcRect l="18718" t="18034" r="44872" b="2421"/>
          <a:stretch/>
        </p:blipFill>
        <p:spPr>
          <a:xfrm>
            <a:off x="3310812" y="1329409"/>
            <a:ext cx="4498910" cy="5528591"/>
          </a:xfrm>
          <a:prstGeom prst="rect">
            <a:avLst/>
          </a:prstGeom>
        </p:spPr>
      </p:pic>
    </p:spTree>
    <p:extLst>
      <p:ext uri="{BB962C8B-B14F-4D97-AF65-F5344CB8AC3E}">
        <p14:creationId xmlns:p14="http://schemas.microsoft.com/office/powerpoint/2010/main" val="2550711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Evaluación de operatividad</a:t>
            </a:r>
            <a:endParaRPr lang="es-ES" dirty="0"/>
          </a:p>
        </p:txBody>
      </p:sp>
      <p:sp>
        <p:nvSpPr>
          <p:cNvPr id="3" name="Marcador de contenido 2"/>
          <p:cNvSpPr>
            <a:spLocks noGrp="1"/>
          </p:cNvSpPr>
          <p:nvPr>
            <p:ph idx="1"/>
          </p:nvPr>
        </p:nvSpPr>
        <p:spPr>
          <a:xfrm>
            <a:off x="838200" y="1825625"/>
            <a:ext cx="10515600" cy="2149216"/>
          </a:xfrm>
        </p:spPr>
        <p:txBody>
          <a:bodyPr/>
          <a:lstStyle/>
          <a:p>
            <a:endParaRPr lang="es-ES" dirty="0"/>
          </a:p>
        </p:txBody>
      </p:sp>
      <p:pic>
        <p:nvPicPr>
          <p:cNvPr id="4" name="Imagen 3"/>
          <p:cNvPicPr>
            <a:picLocks noChangeAspect="1"/>
          </p:cNvPicPr>
          <p:nvPr/>
        </p:nvPicPr>
        <p:blipFill rotWithShape="1">
          <a:blip r:embed="rId2"/>
          <a:srcRect l="15000" t="37179" r="38461" b="39345"/>
          <a:stretch/>
        </p:blipFill>
        <p:spPr>
          <a:xfrm>
            <a:off x="2137848" y="2597083"/>
            <a:ext cx="7256093" cy="2058892"/>
          </a:xfrm>
          <a:prstGeom prst="rect">
            <a:avLst/>
          </a:prstGeom>
        </p:spPr>
      </p:pic>
    </p:spTree>
    <p:extLst>
      <p:ext uri="{BB962C8B-B14F-4D97-AF65-F5344CB8AC3E}">
        <p14:creationId xmlns:p14="http://schemas.microsoft.com/office/powerpoint/2010/main" val="2513798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normAutofit fontScale="70000" lnSpcReduction="20000"/>
          </a:bodyPr>
          <a:lstStyle/>
          <a:p>
            <a:r>
              <a:rPr lang="es-ES" dirty="0"/>
              <a:t>El equipo de hardware desarrollado es capaz de generar carteras offline que </a:t>
            </a:r>
            <a:r>
              <a:rPr lang="es-ES" dirty="0" smtClean="0"/>
              <a:t>pueden almacenarse </a:t>
            </a:r>
            <a:r>
              <a:rPr lang="es-ES" dirty="0"/>
              <a:t>en un papel térmico como medio de almacenamiento físico, </a:t>
            </a:r>
            <a:r>
              <a:rPr lang="es-ES" dirty="0" smtClean="0"/>
              <a:t>o en </a:t>
            </a:r>
            <a:r>
              <a:rPr lang="es-ES" dirty="0"/>
              <a:t>una memoria flash USB como medio de almacenamiento digital. Además </a:t>
            </a:r>
            <a:r>
              <a:rPr lang="es-ES" dirty="0" smtClean="0"/>
              <a:t>cifra la </a:t>
            </a:r>
            <a:r>
              <a:rPr lang="es-ES" dirty="0"/>
              <a:t>llave privada de la cartera Bitcoin utilizando el algoritmo BIP-38 y </a:t>
            </a:r>
            <a:r>
              <a:rPr lang="es-ES" dirty="0" smtClean="0"/>
              <a:t>posee una </a:t>
            </a:r>
            <a:r>
              <a:rPr lang="es-ES" dirty="0"/>
              <a:t>una interfaz gráfica de usuario funcional.</a:t>
            </a:r>
          </a:p>
          <a:p>
            <a:r>
              <a:rPr lang="es-ES" dirty="0"/>
              <a:t>El trabajo permitió tener un primer acercamiento a la red Bitcoin desde el </a:t>
            </a:r>
            <a:r>
              <a:rPr lang="es-ES" dirty="0" smtClean="0"/>
              <a:t>punto más </a:t>
            </a:r>
            <a:r>
              <a:rPr lang="es-ES" dirty="0"/>
              <a:t>cercano al usuario que es la cartera Bitcoin. Así también la base </a:t>
            </a:r>
            <a:r>
              <a:rPr lang="es-ES" dirty="0" smtClean="0"/>
              <a:t>teórica y </a:t>
            </a:r>
            <a:r>
              <a:rPr lang="es-ES" dirty="0"/>
              <a:t>el prototipo implementado dejan sentadas las bases para una </a:t>
            </a:r>
            <a:r>
              <a:rPr lang="es-ES" dirty="0" smtClean="0"/>
              <a:t>implementación futura </a:t>
            </a:r>
            <a:r>
              <a:rPr lang="es-ES" dirty="0"/>
              <a:t>del proceso de firmado de transacciones.</a:t>
            </a:r>
          </a:p>
          <a:p>
            <a:r>
              <a:rPr lang="es-ES" dirty="0"/>
              <a:t>Una cartera Bitcoin puede operar de forma aislada de la red debido a que el </a:t>
            </a:r>
            <a:r>
              <a:rPr lang="es-ES" dirty="0" smtClean="0"/>
              <a:t>proceso de </a:t>
            </a:r>
            <a:r>
              <a:rPr lang="es-ES" dirty="0"/>
              <a:t>generación de llaves es aleatorio e independiente de la red. Esta </a:t>
            </a:r>
            <a:r>
              <a:rPr lang="es-ES" dirty="0" smtClean="0"/>
              <a:t>característica evita </a:t>
            </a:r>
            <a:r>
              <a:rPr lang="es-ES" dirty="0"/>
              <a:t>que la cartera sea innecesariamente expuesta en un equipo online </a:t>
            </a:r>
            <a:r>
              <a:rPr lang="es-ES" dirty="0" smtClean="0"/>
              <a:t>y por </a:t>
            </a:r>
            <a:r>
              <a:rPr lang="es-ES" dirty="0"/>
              <a:t>ende que su seguridad dependa del dispositivo digital.</a:t>
            </a:r>
          </a:p>
          <a:p>
            <a:r>
              <a:rPr lang="es-ES" dirty="0"/>
              <a:t>La seguridad en el mundo físico es un concepto más familiar al usuario que </a:t>
            </a:r>
            <a:r>
              <a:rPr lang="es-ES" dirty="0" smtClean="0"/>
              <a:t>la seguridad </a:t>
            </a:r>
            <a:r>
              <a:rPr lang="es-ES" dirty="0"/>
              <a:t>en el mundo digital por lo que el prototipo de cartera Bitcoin puede </a:t>
            </a:r>
            <a:r>
              <a:rPr lang="es-ES" dirty="0" smtClean="0"/>
              <a:t>ser utilizado </a:t>
            </a:r>
            <a:r>
              <a:rPr lang="es-ES" dirty="0"/>
              <a:t>para asegurar los bitcoins de un usuario en el largo plazo sin </a:t>
            </a:r>
            <a:r>
              <a:rPr lang="es-ES" dirty="0" smtClean="0"/>
              <a:t>depender de </a:t>
            </a:r>
            <a:r>
              <a:rPr lang="es-ES" dirty="0"/>
              <a:t>un agente intermediario que funja como custodio del valor, por ejemplo, </a:t>
            </a:r>
            <a:r>
              <a:rPr lang="es-ES" dirty="0" smtClean="0"/>
              <a:t>un banco </a:t>
            </a:r>
            <a:r>
              <a:rPr lang="es-ES" dirty="0"/>
              <a:t>o una entidad financiera</a:t>
            </a:r>
            <a:r>
              <a:rPr lang="es-ES" dirty="0" smtClean="0"/>
              <a:t>.</a:t>
            </a:r>
          </a:p>
        </p:txBody>
      </p:sp>
    </p:spTree>
    <p:extLst>
      <p:ext uri="{BB962C8B-B14F-4D97-AF65-F5344CB8AC3E}">
        <p14:creationId xmlns:p14="http://schemas.microsoft.com/office/powerpoint/2010/main" val="2242003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normAutofit fontScale="77500" lnSpcReduction="20000"/>
          </a:bodyPr>
          <a:lstStyle/>
          <a:p>
            <a:r>
              <a:rPr lang="es-ES" dirty="0" smtClean="0"/>
              <a:t>Una </a:t>
            </a:r>
            <a:r>
              <a:rPr lang="es-ES" dirty="0"/>
              <a:t>vez aplicada la Prueba Monobit de Frecuencia, se encontró que no </a:t>
            </a:r>
            <a:r>
              <a:rPr lang="es-ES" dirty="0" smtClean="0"/>
              <a:t>existe evidencia </a:t>
            </a:r>
            <a:r>
              <a:rPr lang="es-ES" dirty="0"/>
              <a:t>que soporte la hipótesis de aleatoriedad en las secuencias obtenidas </a:t>
            </a:r>
            <a:r>
              <a:rPr lang="es-ES" dirty="0" smtClean="0"/>
              <a:t>del dispositivo </a:t>
            </a:r>
            <a:r>
              <a:rPr lang="es-ES" dirty="0"/>
              <a:t>generador interno de números aleatorios del Raspberry Pi, </a:t>
            </a:r>
            <a:r>
              <a:rPr lang="es-ES" dirty="0" smtClean="0"/>
              <a:t>conforme los </a:t>
            </a:r>
            <a:r>
              <a:rPr lang="es-ES" dirty="0"/>
              <a:t>parámetros planteados por el NIST SP 800-22.</a:t>
            </a:r>
          </a:p>
          <a:p>
            <a:r>
              <a:rPr lang="es-ES" dirty="0"/>
              <a:t>La proporción de secuencias que pasan la prueba monobit de aleatoriedad </a:t>
            </a:r>
            <a:r>
              <a:rPr lang="es-ES" dirty="0" smtClean="0"/>
              <a:t>se ubica </a:t>
            </a:r>
            <a:r>
              <a:rPr lang="es-ES" dirty="0"/>
              <a:t>en torno al 90%, por lo tanto, no evidencia aleatoriedad ya que el valor </a:t>
            </a:r>
            <a:r>
              <a:rPr lang="es-ES" dirty="0" smtClean="0"/>
              <a:t>se encuentra </a:t>
            </a:r>
            <a:r>
              <a:rPr lang="es-ES" dirty="0"/>
              <a:t>fuera </a:t>
            </a:r>
            <a:r>
              <a:rPr lang="es-EC" dirty="0" smtClean="0"/>
              <a:t>del 99% que exige el NIST SP 800-22.</a:t>
            </a:r>
          </a:p>
          <a:p>
            <a:r>
              <a:rPr lang="es-EC" dirty="0" smtClean="0"/>
              <a:t>El extractor de aleatoriedad basado en la decorrelación de Von Neumann no presentó cambios significativos en los resultados de la evaluación de aleatoriedad del generador.</a:t>
            </a:r>
          </a:p>
          <a:p>
            <a:r>
              <a:rPr lang="es-EC" dirty="0" smtClean="0"/>
              <a:t>Conforme el NIST SP 800-22 se espera que los generadores basados en hardware presenten menos aleatoriedad estadística que los pseudogeneradores debido a las condiciones no ideales de la fuente de entropía.</a:t>
            </a:r>
          </a:p>
          <a:p>
            <a:r>
              <a:rPr lang="es-ES" dirty="0" smtClean="0"/>
              <a:t>Finalmente</a:t>
            </a:r>
            <a:r>
              <a:rPr lang="es-ES" dirty="0"/>
              <a:t>, que el prototipo de cartera Bitcoin ha sido desarrollado e implementado de forma satisfactoria cumpliendo con los objetivos y el alcance planteados en este proyecto.</a:t>
            </a:r>
          </a:p>
          <a:p>
            <a:pPr marL="0" indent="0">
              <a:buNone/>
            </a:pPr>
            <a:endParaRPr lang="es-ES" dirty="0"/>
          </a:p>
        </p:txBody>
      </p:sp>
    </p:spTree>
    <p:extLst>
      <p:ext uri="{BB962C8B-B14F-4D97-AF65-F5344CB8AC3E}">
        <p14:creationId xmlns:p14="http://schemas.microsoft.com/office/powerpoint/2010/main" val="3290798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normAutofit fontScale="92500" lnSpcReduction="20000"/>
          </a:bodyPr>
          <a:lstStyle/>
          <a:p>
            <a:r>
              <a:rPr lang="es-EC" dirty="0" smtClean="0"/>
              <a:t>Debido </a:t>
            </a:r>
            <a:r>
              <a:rPr lang="es-EC" dirty="0"/>
              <a:t>a que el generador de números aleatorios del Raspberry Pi no cumple con las condiciones de aleatoriedad requerida en aplicaciones criptográficas, se recomienda utilizar y evaluar técnicas para extraer aleatoriedad en un procedimiento de ensayo-error y evaluarlas bajo el NIST SP 800-22</a:t>
            </a:r>
            <a:r>
              <a:rPr lang="es-EC" dirty="0" smtClean="0"/>
              <a:t>.</a:t>
            </a:r>
          </a:p>
          <a:p>
            <a:r>
              <a:rPr lang="es-EC" dirty="0" smtClean="0"/>
              <a:t>Para </a:t>
            </a:r>
            <a:r>
              <a:rPr lang="es-EC" dirty="0"/>
              <a:t>la implementación de una cartera Bitcoin basada en hardware de uso empresarial, se recomienda utilizar el hardware generador de números aleatorios certificado, debido a que el costo del generador puede ser justificado en el uso del equipo</a:t>
            </a:r>
            <a:r>
              <a:rPr lang="es-EC" dirty="0" smtClean="0"/>
              <a:t>.</a:t>
            </a:r>
          </a:p>
          <a:p>
            <a:r>
              <a:rPr lang="es-EC" dirty="0" smtClean="0"/>
              <a:t>Para </a:t>
            </a:r>
            <a:r>
              <a:rPr lang="es-EC" dirty="0"/>
              <a:t>el caso de uso no empresarial, se recomienda utilizar la salida del generador de números aleatorios del Raspberry Pi para alimentar un pseudogenerador que cumpla con las condiciones de aleatoriedad estadística del NIST SP 800-22</a:t>
            </a:r>
            <a:r>
              <a:rPr lang="es-EC" dirty="0" smtClean="0"/>
              <a:t>.</a:t>
            </a:r>
            <a:endParaRPr lang="es-EC" dirty="0"/>
          </a:p>
        </p:txBody>
      </p:sp>
    </p:spTree>
    <p:extLst>
      <p:ext uri="{BB962C8B-B14F-4D97-AF65-F5344CB8AC3E}">
        <p14:creationId xmlns:p14="http://schemas.microsoft.com/office/powerpoint/2010/main" val="666478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Trabajos Futuros</a:t>
            </a:r>
            <a:endParaRPr lang="es-ES" dirty="0"/>
          </a:p>
        </p:txBody>
      </p:sp>
      <p:sp>
        <p:nvSpPr>
          <p:cNvPr id="3" name="Marcador de contenido 2"/>
          <p:cNvSpPr>
            <a:spLocks noGrp="1"/>
          </p:cNvSpPr>
          <p:nvPr>
            <p:ph idx="1"/>
          </p:nvPr>
        </p:nvSpPr>
        <p:spPr/>
        <p:txBody>
          <a:bodyPr>
            <a:normAutofit fontScale="77500" lnSpcReduction="20000"/>
          </a:bodyPr>
          <a:lstStyle/>
          <a:p>
            <a:r>
              <a:rPr lang="es-ES" dirty="0" smtClean="0"/>
              <a:t>Implementar </a:t>
            </a:r>
            <a:r>
              <a:rPr lang="es-ES" dirty="0"/>
              <a:t>un proceso de creación y firmado de transacciones </a:t>
            </a:r>
            <a:r>
              <a:rPr lang="es-ES" dirty="0" smtClean="0"/>
              <a:t>manteniendo la </a:t>
            </a:r>
            <a:r>
              <a:rPr lang="es-ES" dirty="0"/>
              <a:t>cartera aislada de la red; es decir, utilizando un equipo independiente </a:t>
            </a:r>
            <a:r>
              <a:rPr lang="es-ES" dirty="0" smtClean="0"/>
              <a:t>para propagar </a:t>
            </a:r>
            <a:r>
              <a:rPr lang="es-ES" dirty="0"/>
              <a:t>las transacciones sobre la red Bitcoin.</a:t>
            </a:r>
          </a:p>
          <a:p>
            <a:r>
              <a:rPr lang="es-ES" dirty="0"/>
              <a:t>Puede resultar interesante utilizar técnicas de esteganografía para </a:t>
            </a:r>
            <a:r>
              <a:rPr lang="es-ES" dirty="0" smtClean="0"/>
              <a:t>incorporarlas en </a:t>
            </a:r>
            <a:r>
              <a:rPr lang="es-ES" dirty="0"/>
              <a:t>el proceso de almacenamiento digital de tal manera que se pueda ocultar </a:t>
            </a:r>
            <a:r>
              <a:rPr lang="es-ES" dirty="0" smtClean="0"/>
              <a:t>una cartera </a:t>
            </a:r>
            <a:r>
              <a:rPr lang="es-ES" dirty="0"/>
              <a:t>Bitcoin en archivos de imagen, audio o video.</a:t>
            </a:r>
          </a:p>
          <a:p>
            <a:r>
              <a:rPr lang="es-ES" dirty="0"/>
              <a:t>Implementar el proceso de descifrado en la interfaz gráfica para que el </a:t>
            </a:r>
            <a:r>
              <a:rPr lang="es-ES" dirty="0" smtClean="0"/>
              <a:t>usuario pueda </a:t>
            </a:r>
            <a:r>
              <a:rPr lang="es-ES" dirty="0"/>
              <a:t>comprobar que su contraseña descifra la llave privada cifrada con BIP-38.</a:t>
            </a:r>
          </a:p>
          <a:p>
            <a:r>
              <a:rPr lang="es-ES" dirty="0"/>
              <a:t>Implementar un teclado virtual y evaluar la posibilidad de bloquear el uso </a:t>
            </a:r>
            <a:r>
              <a:rPr lang="es-ES" dirty="0" smtClean="0"/>
              <a:t>de teclados </a:t>
            </a:r>
            <a:r>
              <a:rPr lang="es-ES" dirty="0"/>
              <a:t>y punteros externos como medida de protección ante ataques del </a:t>
            </a:r>
            <a:r>
              <a:rPr lang="es-ES" dirty="0" smtClean="0"/>
              <a:t>tipo BadUSB</a:t>
            </a:r>
            <a:r>
              <a:rPr lang="es-ES" dirty="0"/>
              <a:t>, que engañan al controlador del firmware USB para identificarse </a:t>
            </a:r>
            <a:r>
              <a:rPr lang="es-ES" dirty="0" smtClean="0"/>
              <a:t>y comportarse </a:t>
            </a:r>
            <a:r>
              <a:rPr lang="es-ES" dirty="0"/>
              <a:t>como cualquier dispositivo USB</a:t>
            </a:r>
            <a:r>
              <a:rPr lang="es-ES" dirty="0" smtClean="0"/>
              <a:t>.</a:t>
            </a:r>
          </a:p>
          <a:p>
            <a:r>
              <a:rPr lang="es-ES" dirty="0" smtClean="0"/>
              <a:t>Mejorar la interfaz gráfica de usuario integrando los botones y las ventanas de texto de tal manera que puedan interactuar de forma dinámica con la interfaz táctil.</a:t>
            </a:r>
            <a:endParaRPr lang="es-ES" dirty="0"/>
          </a:p>
        </p:txBody>
      </p:sp>
    </p:spTree>
    <p:extLst>
      <p:ext uri="{BB962C8B-B14F-4D97-AF65-F5344CB8AC3E}">
        <p14:creationId xmlns:p14="http://schemas.microsoft.com/office/powerpoint/2010/main" val="11256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Transferencias Bitcoin vs. Sistema Bancario</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096" t="6687" r="2185" b="35036"/>
          <a:stretch/>
        </p:blipFill>
        <p:spPr>
          <a:xfrm>
            <a:off x="2992571" y="1807566"/>
            <a:ext cx="6206858" cy="4369397"/>
          </a:xfrm>
          <a:prstGeom prst="rect">
            <a:avLst/>
          </a:prstGeom>
        </p:spPr>
      </p:pic>
    </p:spTree>
    <p:extLst>
      <p:ext uri="{BB962C8B-B14F-4D97-AF65-F5344CB8AC3E}">
        <p14:creationId xmlns:p14="http://schemas.microsoft.com/office/powerpoint/2010/main" val="2217305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Bitcoin: Una red resiliente</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422" y="1825625"/>
            <a:ext cx="9387155" cy="4351338"/>
          </a:xfrm>
          <a:prstGeom prst="rect">
            <a:avLst/>
          </a:prstGeom>
        </p:spPr>
      </p:pic>
    </p:spTree>
    <p:extLst>
      <p:ext uri="{BB962C8B-B14F-4D97-AF65-F5344CB8AC3E}">
        <p14:creationId xmlns:p14="http://schemas.microsoft.com/office/powerpoint/2010/main" val="35791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Bitcoin: Topología de red</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106810"/>
            <a:ext cx="6338978" cy="3565675"/>
          </a:xfrm>
          <a:prstGeom prst="rect">
            <a:avLst/>
          </a:prstGeom>
        </p:spPr>
      </p:pic>
      <p:pic>
        <p:nvPicPr>
          <p:cNvPr id="5" name="Picture 2" descr="https://maidsafeplatform.files.wordpress.com/2015/12/networksv2.png?w=620&amp;h=4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690688"/>
            <a:ext cx="59055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5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Cartera</a:t>
            </a:r>
            <a:endParaRPr lang="es-ES" dirty="0"/>
          </a:p>
        </p:txBody>
      </p:sp>
      <p:sp>
        <p:nvSpPr>
          <p:cNvPr id="3" name="Marcador de contenido 2"/>
          <p:cNvSpPr>
            <a:spLocks noGrp="1"/>
          </p:cNvSpPr>
          <p:nvPr>
            <p:ph idx="1"/>
          </p:nvPr>
        </p:nvSpPr>
        <p:spPr/>
        <p:txBody>
          <a:bodyPr>
            <a:normAutofit lnSpcReduction="10000"/>
          </a:bodyPr>
          <a:lstStyle/>
          <a:p>
            <a:r>
              <a:rPr lang="es-EC" dirty="0" smtClean="0"/>
              <a:t>Cartera</a:t>
            </a:r>
          </a:p>
          <a:p>
            <a:pPr lvl="1"/>
            <a:r>
              <a:rPr lang="es-EC" dirty="0" smtClean="0"/>
              <a:t>Extremo de la red</a:t>
            </a:r>
          </a:p>
          <a:p>
            <a:pPr lvl="1"/>
            <a:r>
              <a:rPr lang="es-EC" dirty="0" smtClean="0"/>
              <a:t>Usuario interactúa con la red</a:t>
            </a:r>
          </a:p>
          <a:p>
            <a:pPr lvl="1"/>
            <a:r>
              <a:rPr lang="es-EC" dirty="0" smtClean="0"/>
              <a:t>Características: Caliente – Fría</a:t>
            </a:r>
          </a:p>
          <a:p>
            <a:pPr lvl="2"/>
            <a:r>
              <a:rPr lang="es-EC" dirty="0" smtClean="0"/>
              <a:t>Propaga transacciones</a:t>
            </a:r>
          </a:p>
          <a:p>
            <a:pPr lvl="1"/>
            <a:r>
              <a:rPr lang="es-EC" dirty="0" smtClean="0"/>
              <a:t>Cartera Fría</a:t>
            </a:r>
          </a:p>
          <a:p>
            <a:pPr lvl="2"/>
            <a:r>
              <a:rPr lang="es-EC" dirty="0" smtClean="0"/>
              <a:t>Permite recibir bitcoins</a:t>
            </a:r>
          </a:p>
          <a:p>
            <a:pPr lvl="2"/>
            <a:r>
              <a:rPr lang="es-EC" dirty="0" smtClean="0"/>
              <a:t>Crea el par de llaves criptográficas</a:t>
            </a:r>
          </a:p>
          <a:p>
            <a:pPr lvl="2"/>
            <a:r>
              <a:rPr lang="es-EC" dirty="0" smtClean="0"/>
              <a:t>Diagrama</a:t>
            </a:r>
          </a:p>
          <a:p>
            <a:pPr lvl="1"/>
            <a:r>
              <a:rPr lang="es-EC" dirty="0" smtClean="0"/>
              <a:t>Funcionamiento: Demostración</a:t>
            </a:r>
          </a:p>
          <a:p>
            <a:pPr lvl="2"/>
            <a:r>
              <a:rPr lang="es-EC" dirty="0" smtClean="0"/>
              <a:t>Explorador de bloques</a:t>
            </a:r>
          </a:p>
          <a:p>
            <a:pPr lvl="2"/>
            <a:r>
              <a:rPr lang="es-EC" dirty="0" smtClean="0"/>
              <a:t>Cartera caliente</a:t>
            </a:r>
            <a:endParaRPr lang="es-ES" dirty="0"/>
          </a:p>
        </p:txBody>
      </p:sp>
    </p:spTree>
    <p:extLst>
      <p:ext uri="{BB962C8B-B14F-4D97-AF65-F5344CB8AC3E}">
        <p14:creationId xmlns:p14="http://schemas.microsoft.com/office/powerpoint/2010/main" val="110037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Bitcoin: Transferencias</a:t>
            </a:r>
            <a:endParaRPr lang="es-ES" dirty="0"/>
          </a:p>
        </p:txBody>
      </p:sp>
      <p:sp>
        <p:nvSpPr>
          <p:cNvPr id="3" name="Marcador de contenido 2"/>
          <p:cNvSpPr>
            <a:spLocks noGrp="1"/>
          </p:cNvSpPr>
          <p:nvPr>
            <p:ph idx="1"/>
          </p:nvPr>
        </p:nvSpPr>
        <p:spPr/>
        <p:txBody>
          <a:bodyPr/>
          <a:lstStyle/>
          <a:p>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778" y="2889850"/>
            <a:ext cx="3795622" cy="2846716"/>
          </a:xfrm>
          <a:prstGeom prst="rect">
            <a:avLst/>
          </a:prstGeom>
        </p:spPr>
      </p:pic>
    </p:spTree>
    <p:extLst>
      <p:ext uri="{BB962C8B-B14F-4D97-AF65-F5344CB8AC3E}">
        <p14:creationId xmlns:p14="http://schemas.microsoft.com/office/powerpoint/2010/main" val="3775389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2545</TotalTime>
  <Words>1477</Words>
  <Application>Microsoft Office PowerPoint</Application>
  <PresentationFormat>Panorámica</PresentationFormat>
  <Paragraphs>200</Paragraphs>
  <Slides>47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Calibri Light</vt:lpstr>
      <vt:lpstr>Tema de Office</vt:lpstr>
      <vt:lpstr>Presentación de PowerPoint</vt:lpstr>
      <vt:lpstr>Temas a tratar</vt:lpstr>
      <vt:lpstr>Bitcoin: El Internet del Valor</vt:lpstr>
      <vt:lpstr>Bitcoin: El Internet del Valor</vt:lpstr>
      <vt:lpstr>Transferencias Bitcoin vs. Sistema Bancario</vt:lpstr>
      <vt:lpstr>Bitcoin: Una red resiliente</vt:lpstr>
      <vt:lpstr>Bitcoin: Topología de red</vt:lpstr>
      <vt:lpstr>Cartera</vt:lpstr>
      <vt:lpstr>Bitcoin: Transferencias</vt:lpstr>
      <vt:lpstr>Bitcoin: Carteras</vt:lpstr>
      <vt:lpstr>Bitcoin: Carteras</vt:lpstr>
      <vt:lpstr>Bitcoin: Esquema de transferencia</vt:lpstr>
      <vt:lpstr>Cartera</vt:lpstr>
      <vt:lpstr>Objetivos</vt:lpstr>
      <vt:lpstr>Proceso de operación de la cartera en frío</vt:lpstr>
      <vt:lpstr>Esquema general del prototipo de cartera</vt:lpstr>
      <vt:lpstr>Unidad de control</vt:lpstr>
      <vt:lpstr>Generador de números aleatorios</vt:lpstr>
      <vt:lpstr>Almacenamiento digital</vt:lpstr>
      <vt:lpstr>Almacenaniento analógico</vt:lpstr>
      <vt:lpstr>Papel térmico</vt:lpstr>
      <vt:lpstr>Interfaz Hombre - Máquina</vt:lpstr>
      <vt:lpstr>Alimentación</vt:lpstr>
      <vt:lpstr>Esquema general del prototipo de cartera</vt:lpstr>
      <vt:lpstr>Hardware recomendado por la etapa de diseño</vt:lpstr>
      <vt:lpstr>¿Un generador de números aleatorios incorporado en el Raspberry PI?</vt:lpstr>
      <vt:lpstr>Hardware implementado</vt:lpstr>
      <vt:lpstr>Integración de componentes</vt:lpstr>
      <vt:lpstr>Montaje final</vt:lpstr>
      <vt:lpstr>Software</vt:lpstr>
      <vt:lpstr>Presentación de PowerPoint</vt:lpstr>
      <vt:lpstr>Bibliotecas utilizadas</vt:lpstr>
      <vt:lpstr>Prototipo de cartera Bitcoin</vt:lpstr>
      <vt:lpstr>Evaluación</vt:lpstr>
      <vt:lpstr>Generador de Números Aleatorios</vt:lpstr>
      <vt:lpstr>NIST SP 800-22</vt:lpstr>
      <vt:lpstr>NIST SP 800-22</vt:lpstr>
      <vt:lpstr>Resultados esperados</vt:lpstr>
      <vt:lpstr>Resultados obtenidos</vt:lpstr>
      <vt:lpstr>Extractor de aleatoriedad</vt:lpstr>
      <vt:lpstr>Resultados obtenidos</vt:lpstr>
      <vt:lpstr>Evaluación de funcionalidad</vt:lpstr>
      <vt:lpstr>Evaluación de operatividad</vt:lpstr>
      <vt:lpstr>Conclusiones</vt:lpstr>
      <vt:lpstr>Conclusiones</vt:lpstr>
      <vt:lpstr>Recomendaciones</vt:lpstr>
      <vt:lpstr>Trabajos Futuros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dc:title>
  <dc:creator>Andress</dc:creator>
  <cp:lastModifiedBy>Luis</cp:lastModifiedBy>
  <cp:revision>69</cp:revision>
  <dcterms:created xsi:type="dcterms:W3CDTF">2017-03-15T16:49:58Z</dcterms:created>
  <dcterms:modified xsi:type="dcterms:W3CDTF">2017-04-19T06:03:16Z</dcterms:modified>
</cp:coreProperties>
</file>