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7" r:id="rId2"/>
    <p:sldId id="289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6" r:id="rId18"/>
    <p:sldId id="290" r:id="rId19"/>
    <p:sldId id="272" r:id="rId20"/>
    <p:sldId id="273" r:id="rId21"/>
    <p:sldId id="278" r:id="rId22"/>
    <p:sldId id="279" r:id="rId23"/>
    <p:sldId id="280" r:id="rId24"/>
    <p:sldId id="281" r:id="rId25"/>
    <p:sldId id="282" r:id="rId26"/>
    <p:sldId id="274" r:id="rId27"/>
    <p:sldId id="275" r:id="rId28"/>
    <p:sldId id="283" r:id="rId29"/>
    <p:sldId id="285" r:id="rId30"/>
    <p:sldId id="288" r:id="rId31"/>
    <p:sldId id="286" r:id="rId32"/>
    <p:sldId id="284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803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276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2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4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352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155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775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46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566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309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D09635-F1B3-4B0F-8036-2CA2CC1F8331}" type="datetimeFigureOut">
              <a:rPr lang="es-EC" smtClean="0"/>
              <a:t>18/05/2017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641D9F-5625-43F3-BD8C-43B97DDAAAE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2707" y="1734944"/>
            <a:ext cx="1115568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100" dirty="0" smtClean="0"/>
              <a:t>DEPARTAMENTO DE CIENCIAS ECONÓMICAS ADMINISTRATIVAS Y DE COMERCIO </a:t>
            </a:r>
          </a:p>
          <a:p>
            <a:pPr algn="ctr"/>
            <a:endParaRPr lang="es-EC" sz="2100" dirty="0" smtClean="0"/>
          </a:p>
          <a:p>
            <a:pPr algn="ctr"/>
            <a:r>
              <a:rPr lang="es-EC" sz="2100" dirty="0" smtClean="0"/>
              <a:t>CARRERA DE INGENIERÍA EN MERCADOTECNIA</a:t>
            </a:r>
          </a:p>
          <a:p>
            <a:pPr algn="ctr"/>
            <a:endParaRPr lang="es-EC" sz="2100" dirty="0" smtClean="0"/>
          </a:p>
          <a:p>
            <a:pPr algn="ctr"/>
            <a:r>
              <a:rPr lang="es-EC" sz="2100" dirty="0" smtClean="0"/>
              <a:t>TEMA: ANÁLISIS DE LA ACTITUD DEL CONSUMIDOR RESPECTO AL USO DEL M–COMMERCE EN LAS CADENAS DE AUTOSERVICIO EN EL DISTRITO METROPOLITANO DE QUITO (DMQ).</a:t>
            </a:r>
          </a:p>
          <a:p>
            <a:pPr algn="ctr"/>
            <a:endParaRPr lang="es-EC" sz="2100" dirty="0" smtClean="0"/>
          </a:p>
          <a:p>
            <a:pPr algn="ctr"/>
            <a:r>
              <a:rPr lang="es-EC" sz="2100" dirty="0" smtClean="0"/>
              <a:t>EGRESADA: KATHERINE MISHELL GOYES JIMÉNEZ</a:t>
            </a:r>
          </a:p>
          <a:p>
            <a:pPr algn="ctr"/>
            <a:endParaRPr lang="es-EC" sz="2100" dirty="0" smtClean="0"/>
          </a:p>
          <a:p>
            <a:pPr algn="ctr"/>
            <a:r>
              <a:rPr lang="es-EC" sz="2100" dirty="0" smtClean="0"/>
              <a:t>DIRECTOR: ING. FERNANDO LUZCANDO ENDARA MPDE.</a:t>
            </a:r>
          </a:p>
          <a:p>
            <a:pPr algn="ctr"/>
            <a:endParaRPr lang="es-EC" sz="2100" dirty="0" smtClean="0"/>
          </a:p>
          <a:p>
            <a:pPr algn="ctr"/>
            <a:r>
              <a:rPr lang="es-EC" sz="2100" dirty="0" smtClean="0"/>
              <a:t>OPONENTE: ING. CESAR SEGOVIA GUERRERO MPDE.</a:t>
            </a:r>
          </a:p>
          <a:p>
            <a:pPr algn="ctr"/>
            <a:endParaRPr lang="es-EC" sz="2100" dirty="0" smtClean="0"/>
          </a:p>
          <a:p>
            <a:pPr algn="ctr"/>
            <a:r>
              <a:rPr lang="es-EC" sz="2100" dirty="0" smtClean="0"/>
              <a:t>SANGOLQUI, MAYO 2017 </a:t>
            </a:r>
            <a:endParaRPr lang="es-EC" sz="2100" dirty="0"/>
          </a:p>
        </p:txBody>
      </p:sp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55" y="329209"/>
            <a:ext cx="5086583" cy="13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98" y="115223"/>
            <a:ext cx="8411784" cy="62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11" y="54592"/>
            <a:ext cx="8132075" cy="62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50256"/>
          </a:xfrm>
        </p:spPr>
        <p:txBody>
          <a:bodyPr/>
          <a:lstStyle/>
          <a:p>
            <a:pPr algn="ctr"/>
            <a:r>
              <a:rPr lang="es-EC" dirty="0" smtClean="0"/>
              <a:t>Planteamiento del problema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6" y="1620600"/>
            <a:ext cx="11752308" cy="3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54721"/>
          </a:xfrm>
        </p:spPr>
        <p:txBody>
          <a:bodyPr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310060"/>
            <a:ext cx="10058400" cy="6927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s-EC" sz="2300" dirty="0"/>
              <a:t>Analizar la actitud del consumidor respecto al uso del M–</a:t>
            </a:r>
            <a:r>
              <a:rPr lang="es-EC" sz="2300" dirty="0" err="1"/>
              <a:t>commerce</a:t>
            </a:r>
            <a:r>
              <a:rPr lang="es-EC" sz="2300" dirty="0"/>
              <a:t> en las cadenas de autoservicio en el Distrito Metropolitano de Quito.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97280" y="501308"/>
            <a:ext cx="10058400" cy="7547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400" dirty="0" smtClean="0"/>
              <a:t>General</a:t>
            </a:r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97280" y="2056841"/>
            <a:ext cx="10058400" cy="7547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400" dirty="0" smtClean="0"/>
              <a:t>Específicos</a:t>
            </a:r>
            <a:endParaRPr lang="es-EC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7280" y="2811562"/>
            <a:ext cx="10058400" cy="34015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300" dirty="0"/>
              <a:t>Establecer el marco teórico, metodológico y empírico de la </a:t>
            </a:r>
            <a:r>
              <a:rPr lang="es-EC" sz="2300" dirty="0" smtClean="0"/>
              <a:t>investigación.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300" dirty="0" smtClean="0"/>
              <a:t>Analizar </a:t>
            </a:r>
            <a:r>
              <a:rPr lang="es-EC" sz="2300" dirty="0"/>
              <a:t>la evolución del M–</a:t>
            </a:r>
            <a:r>
              <a:rPr lang="es-EC" sz="2300" dirty="0" err="1"/>
              <a:t>commerce</a:t>
            </a:r>
            <a:r>
              <a:rPr lang="es-EC" sz="2300" dirty="0" smtClean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300" dirty="0" smtClean="0"/>
              <a:t>Verificar </a:t>
            </a:r>
            <a:r>
              <a:rPr lang="es-EC" sz="2300" dirty="0"/>
              <a:t>la veracidad de la información secundaria. </a:t>
            </a:r>
            <a:endParaRPr lang="es-EC" sz="23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300" dirty="0" smtClean="0"/>
              <a:t>Establecer </a:t>
            </a:r>
            <a:r>
              <a:rPr lang="es-EC" sz="2300" dirty="0"/>
              <a:t>el grado de cognición, afecto y conducta hacia el M–</a:t>
            </a:r>
            <a:r>
              <a:rPr lang="es-EC" sz="2300" dirty="0" err="1"/>
              <a:t>commerce</a:t>
            </a:r>
            <a:r>
              <a:rPr lang="es-EC" sz="2300" dirty="0"/>
              <a:t> en las cadenas de autoservicio del Distrito Metropolitano de Quito</a:t>
            </a:r>
            <a:r>
              <a:rPr lang="es-EC" sz="2300" dirty="0" smtClean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300" dirty="0" smtClean="0"/>
              <a:t>Analizar </a:t>
            </a:r>
            <a:r>
              <a:rPr lang="es-EC" sz="2300" dirty="0"/>
              <a:t>los impedimentos de uso del M–</a:t>
            </a:r>
            <a:r>
              <a:rPr lang="es-EC" sz="2300" dirty="0" err="1"/>
              <a:t>commerce</a:t>
            </a:r>
            <a:r>
              <a:rPr lang="es-EC" sz="2300" dirty="0"/>
              <a:t> en las cadenas de autoservicio</a:t>
            </a:r>
            <a:r>
              <a:rPr lang="es-EC" sz="2300" dirty="0" smtClean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sz="2300" dirty="0" smtClean="0"/>
              <a:t>Establecer </a:t>
            </a:r>
            <a:r>
              <a:rPr lang="es-EC" sz="2300" dirty="0"/>
              <a:t>las futuras líneas de investigación. </a:t>
            </a:r>
          </a:p>
        </p:txBody>
      </p:sp>
    </p:spTree>
    <p:extLst>
      <p:ext uri="{BB962C8B-B14F-4D97-AF65-F5344CB8AC3E}">
        <p14:creationId xmlns:p14="http://schemas.microsoft.com/office/powerpoint/2010/main" val="42240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09181"/>
            <a:ext cx="10058400" cy="727426"/>
          </a:xfrm>
        </p:spPr>
        <p:txBody>
          <a:bodyPr/>
          <a:lstStyle/>
          <a:p>
            <a:pPr algn="ctr"/>
            <a:r>
              <a:rPr lang="es-EC" dirty="0" smtClean="0"/>
              <a:t>Teorías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668313"/>
            <a:ext cx="10058400" cy="43536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EC" dirty="0" err="1" smtClean="0"/>
              <a:t>Schiffman</a:t>
            </a:r>
            <a:r>
              <a:rPr lang="es-EC" dirty="0" smtClean="0"/>
              <a:t> y </a:t>
            </a:r>
            <a:r>
              <a:rPr lang="es-EC" dirty="0" err="1" smtClean="0"/>
              <a:t>Kanuk</a:t>
            </a:r>
            <a:r>
              <a:rPr lang="es-EC" dirty="0" smtClean="0"/>
              <a:t> (2010):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97280" y="831425"/>
            <a:ext cx="10058400" cy="7274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Modelo de los 3 componentes de la actitud</a:t>
            </a:r>
            <a:endParaRPr lang="es-EC" dirty="0"/>
          </a:p>
        </p:txBody>
      </p:sp>
      <p:pic>
        <p:nvPicPr>
          <p:cNvPr id="6" name="Imagen 5" descr="C:\Users\DELL\Downloads\Modelo-de-3-component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03674"/>
            <a:ext cx="9916463" cy="402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2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09181"/>
            <a:ext cx="10058400" cy="727426"/>
          </a:xfrm>
        </p:spPr>
        <p:txBody>
          <a:bodyPr/>
          <a:lstStyle/>
          <a:p>
            <a:pPr algn="ctr"/>
            <a:r>
              <a:rPr lang="es-EC" dirty="0" smtClean="0"/>
              <a:t>Teorías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604004"/>
            <a:ext cx="10058400" cy="43536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Davis (1989):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97280" y="831425"/>
            <a:ext cx="10058400" cy="727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Modelo de la aceptación tecnológica</a:t>
            </a:r>
            <a:endParaRPr lang="es-EC" dirty="0"/>
          </a:p>
        </p:txBody>
      </p:sp>
      <p:pic>
        <p:nvPicPr>
          <p:cNvPr id="6" name="Imagen 5" descr="C:\Users\DELL\Downloads\T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519880"/>
            <a:ext cx="10033181" cy="310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8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681163"/>
            <a:ext cx="10058400" cy="713778"/>
          </a:xfrm>
        </p:spPr>
        <p:txBody>
          <a:bodyPr/>
          <a:lstStyle/>
          <a:p>
            <a:pPr algn="ctr"/>
            <a:r>
              <a:rPr lang="es-EC" dirty="0" smtClean="0"/>
              <a:t>Marco metodológico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292396"/>
            <a:ext cx="10058400" cy="18118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C" sz="3200" dirty="0"/>
              <a:t> </a:t>
            </a:r>
            <a:r>
              <a:rPr lang="es-EC" sz="3200" dirty="0" smtClean="0"/>
              <a:t>Investigación de carácter cuantitativa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3200" dirty="0" smtClean="0"/>
              <a:t> Enfoque secuencial y probatorio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3200" dirty="0"/>
              <a:t> </a:t>
            </a:r>
            <a:r>
              <a:rPr lang="es-EC" sz="3200" dirty="0" smtClean="0"/>
              <a:t>Lógica deductiva</a:t>
            </a:r>
            <a:endParaRPr lang="es-EC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97280" y="2130693"/>
            <a:ext cx="10058400" cy="713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Enfoque de la investigación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80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97280" y="1179444"/>
            <a:ext cx="10058400" cy="713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54" y="0"/>
            <a:ext cx="4198052" cy="61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87403" y="1201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966985"/>
              </p:ext>
            </p:extLst>
          </p:nvPr>
        </p:nvGraphicFramePr>
        <p:xfrm>
          <a:off x="6166372" y="1201003"/>
          <a:ext cx="6025628" cy="3343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n de mapa de bits" r:id="rId3" imgW="5266667" imgH="2857899" progId="Paint.Picture">
                  <p:embed/>
                </p:oleObj>
              </mc:Choice>
              <mc:Fallback>
                <p:oleObj name="Imagen de mapa de bits" r:id="rId3" imgW="5266667" imgH="285789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372" y="1201003"/>
                        <a:ext cx="6025628" cy="3343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/>
          <p:nvPr/>
        </p:nvPicPr>
        <p:blipFill>
          <a:blip r:embed="rId5"/>
          <a:stretch>
            <a:fillRect/>
          </a:stretch>
        </p:blipFill>
        <p:spPr>
          <a:xfrm>
            <a:off x="183105" y="378725"/>
            <a:ext cx="5983267" cy="53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632" y="136476"/>
            <a:ext cx="10058400" cy="618243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Cobertura de las unidades de análisis</a:t>
            </a:r>
            <a:endParaRPr lang="es-EC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2968"/>
          <a:stretch/>
        </p:blipFill>
        <p:spPr>
          <a:xfrm>
            <a:off x="2498181" y="857909"/>
            <a:ext cx="6536638" cy="23826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49928"/>
          <a:stretch/>
        </p:blipFill>
        <p:spPr>
          <a:xfrm>
            <a:off x="2771136" y="3240510"/>
            <a:ext cx="5990728" cy="2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  <a:solidFill>
            <a:schemeClr val="bg1"/>
          </a:solidFill>
        </p:spPr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541770"/>
            <a:ext cx="10058400" cy="1893753"/>
          </a:xfrm>
        </p:spPr>
        <p:txBody>
          <a:bodyPr/>
          <a:lstStyle/>
          <a:p>
            <a:pPr algn="r"/>
            <a:r>
              <a:rPr lang="es-EC" sz="3200" i="1" dirty="0" smtClean="0"/>
              <a:t>“Si </a:t>
            </a:r>
            <a:r>
              <a:rPr lang="es-EC" sz="3200" i="1" dirty="0"/>
              <a:t>tienes una pasión, si realmente crees en algo, esfuérzate y podrás hacer posibles las cosas con las que has </a:t>
            </a:r>
            <a:r>
              <a:rPr lang="es-EC" sz="3200" i="1" dirty="0" smtClean="0"/>
              <a:t>soñado”. </a:t>
            </a:r>
          </a:p>
          <a:p>
            <a:pPr algn="r"/>
            <a:r>
              <a:rPr lang="es-EC" sz="3200" dirty="0" smtClean="0"/>
              <a:t>Norman </a:t>
            </a:r>
            <a:r>
              <a:rPr lang="es-EC" sz="3200" dirty="0"/>
              <a:t>Foster </a:t>
            </a:r>
          </a:p>
          <a:p>
            <a:pPr algn="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73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766" y="274058"/>
            <a:ext cx="10058400" cy="713778"/>
          </a:xfrm>
        </p:spPr>
        <p:txBody>
          <a:bodyPr>
            <a:normAutofit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71705" b="54821"/>
          <a:stretch/>
        </p:blipFill>
        <p:spPr>
          <a:xfrm>
            <a:off x="3698395" y="96551"/>
            <a:ext cx="2352218" cy="29466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550" b="50864"/>
          <a:stretch/>
        </p:blipFill>
        <p:spPr>
          <a:xfrm>
            <a:off x="516097" y="3043228"/>
            <a:ext cx="5692126" cy="32533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5053" t="50200" r="12598" b="355"/>
          <a:stretch/>
        </p:blipFill>
        <p:spPr>
          <a:xfrm>
            <a:off x="7353020" y="2788777"/>
            <a:ext cx="4449171" cy="32969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020" t="48339" r="72664" b="5407"/>
          <a:stretch/>
        </p:blipFill>
        <p:spPr>
          <a:xfrm>
            <a:off x="6450173" y="274058"/>
            <a:ext cx="1736716" cy="28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06" y="0"/>
            <a:ext cx="8174247" cy="24462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6" y="2155138"/>
            <a:ext cx="4846306" cy="3926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b="2963"/>
          <a:stretch/>
        </p:blipFill>
        <p:spPr>
          <a:xfrm>
            <a:off x="6090028" y="2676573"/>
            <a:ext cx="4527929" cy="35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00" y="238311"/>
            <a:ext cx="4532273" cy="35148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970" y="0"/>
            <a:ext cx="5029200" cy="60796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264" y="4082457"/>
            <a:ext cx="2140638" cy="21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13" y="109424"/>
            <a:ext cx="8768902" cy="2724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73" y="3404789"/>
            <a:ext cx="3906194" cy="20963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64" y="2413333"/>
            <a:ext cx="5322200" cy="38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853" t="50487" r="1348"/>
          <a:stretch/>
        </p:blipFill>
        <p:spPr>
          <a:xfrm>
            <a:off x="3221917" y="3271760"/>
            <a:ext cx="5349922" cy="30912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2897"/>
          <a:stretch/>
        </p:blipFill>
        <p:spPr>
          <a:xfrm>
            <a:off x="2085122" y="137306"/>
            <a:ext cx="7623512" cy="31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716"/>
          <a:stretch/>
        </p:blipFill>
        <p:spPr>
          <a:xfrm>
            <a:off x="2246690" y="179626"/>
            <a:ext cx="7852653" cy="60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68" y="114422"/>
            <a:ext cx="8344328" cy="61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6653" y="1257798"/>
            <a:ext cx="10058400" cy="7137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74" y="140967"/>
            <a:ext cx="8345109" cy="61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6653" y="1257798"/>
            <a:ext cx="10058400" cy="7137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821" y="164767"/>
            <a:ext cx="8214957" cy="60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6653" y="1257798"/>
            <a:ext cx="10058400" cy="7137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27" y="114479"/>
            <a:ext cx="8339422" cy="62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44237"/>
            <a:ext cx="10058400" cy="1450757"/>
          </a:xfrm>
        </p:spPr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206" y="2110142"/>
            <a:ext cx="5965274" cy="365203"/>
          </a:xfrm>
        </p:spPr>
        <p:txBody>
          <a:bodyPr>
            <a:noAutofit/>
          </a:bodyPr>
          <a:lstStyle/>
          <a:p>
            <a:r>
              <a:rPr lang="es-EC" sz="2800" dirty="0" smtClean="0"/>
              <a:t>Globalización y evolución tecnológica</a:t>
            </a:r>
            <a:endParaRPr lang="es-EC" sz="28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588333" y="3218783"/>
            <a:ext cx="3200401" cy="13929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800" dirty="0"/>
              <a:t>Menos tiempo para adquirir productos o contratar servicios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4562" r="30546" b="6078"/>
          <a:stretch/>
        </p:blipFill>
        <p:spPr>
          <a:xfrm>
            <a:off x="1583776" y="2884521"/>
            <a:ext cx="1004557" cy="2061436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 rot="16200000">
            <a:off x="6041873" y="3746033"/>
            <a:ext cx="887104" cy="832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594979" y="3915236"/>
            <a:ext cx="4299044" cy="4941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b="1" dirty="0"/>
              <a:t>E-</a:t>
            </a:r>
            <a:r>
              <a:rPr lang="es-EC" sz="2800" b="1" dirty="0" err="1"/>
              <a:t>commerce</a:t>
            </a:r>
            <a:r>
              <a:rPr lang="es-EC" sz="2800" b="1" dirty="0"/>
              <a:t> y M-</a:t>
            </a:r>
            <a:r>
              <a:rPr lang="es-EC" sz="2800" b="1" dirty="0" err="1"/>
              <a:t>commerce</a:t>
            </a:r>
            <a:endParaRPr lang="es-EC" sz="2800" b="1" dirty="0"/>
          </a:p>
        </p:txBody>
      </p:sp>
      <p:sp>
        <p:nvSpPr>
          <p:cNvPr id="9" name="Flecha doblada hacia arriba 8"/>
          <p:cNvSpPr/>
          <p:nvPr/>
        </p:nvSpPr>
        <p:spPr>
          <a:xfrm rot="5400000">
            <a:off x="517275" y="3159899"/>
            <a:ext cx="982639" cy="941535"/>
          </a:xfrm>
          <a:prstGeom prst="bentUpArrow">
            <a:avLst>
              <a:gd name="adj1" fmla="val 29349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342249" y="1890113"/>
            <a:ext cx="4348177" cy="11431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dirty="0" smtClean="0"/>
              <a:t>Compra y venta de producto</a:t>
            </a:r>
          </a:p>
          <a:p>
            <a:pPr algn="ctr"/>
            <a:r>
              <a:rPr lang="es-EC" sz="2400" dirty="0" smtClean="0"/>
              <a:t>Oferta y adquisición de servicios</a:t>
            </a:r>
            <a:endParaRPr lang="es-EC" sz="2400" dirty="0"/>
          </a:p>
        </p:txBody>
      </p:sp>
      <p:sp>
        <p:nvSpPr>
          <p:cNvPr id="12" name="Flecha abajo 11"/>
          <p:cNvSpPr/>
          <p:nvPr/>
        </p:nvSpPr>
        <p:spPr>
          <a:xfrm rot="10800000">
            <a:off x="9205415" y="3033240"/>
            <a:ext cx="887104" cy="832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8755" r="26849" b="8856"/>
          <a:stretch/>
        </p:blipFill>
        <p:spPr>
          <a:xfrm>
            <a:off x="10276763" y="4605842"/>
            <a:ext cx="1160061" cy="148230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5457" r="5309" b="5725"/>
          <a:stretch/>
        </p:blipFill>
        <p:spPr>
          <a:xfrm>
            <a:off x="7741465" y="4766226"/>
            <a:ext cx="1774873" cy="130157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926607"/>
            <a:ext cx="1614985" cy="1101891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9744501" y="4605842"/>
            <a:ext cx="0" cy="1461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506" y="477672"/>
            <a:ext cx="10058400" cy="70013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Futuras líneas de investigación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984" y="1995859"/>
            <a:ext cx="10058400" cy="12523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dirty="0" smtClean="0"/>
              <a:t> Un </a:t>
            </a:r>
            <a:r>
              <a:rPr lang="es-EC" dirty="0"/>
              <a:t>análisis profundo del M-</a:t>
            </a:r>
            <a:r>
              <a:rPr lang="es-EC" dirty="0" err="1"/>
              <a:t>commerce</a:t>
            </a:r>
            <a:r>
              <a:rPr lang="es-EC" dirty="0"/>
              <a:t> en el Ecuador para eliminar la escasez de información respecto al mismo en términos de: historia u origen, evolución en el tiempo, gastos por concepto de comercio móvil, consumo a nivel país, comparación porcentual de ventas con otros países de Latinoamérica, rentabilidad en empresas y en los autoservicios.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069984" y="3650650"/>
            <a:ext cx="10058400" cy="931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EC" dirty="0"/>
              <a:t> Es conveniente que se continúe realizando estudios posteriores sobre las cadenas de autoservicios, con el objeto de definir los nuevos hábitos de consumo de la población ecuatoriana.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69984" y="4984719"/>
            <a:ext cx="10058400" cy="9247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EC" dirty="0"/>
              <a:t> Igualmente es importante analizar la evolución tecnológica en términos de: tipo de dispositivo móvil (Smartphones o </a:t>
            </a:r>
            <a:r>
              <a:rPr lang="es-EC" dirty="0" err="1"/>
              <a:t>tablets</a:t>
            </a:r>
            <a:r>
              <a:rPr lang="es-EC" dirty="0"/>
              <a:t>), marca, modelos, precio, lugar de adquisición, motivos de compra, entre otros.</a:t>
            </a:r>
          </a:p>
        </p:txBody>
      </p:sp>
    </p:spTree>
    <p:extLst>
      <p:ext uri="{BB962C8B-B14F-4D97-AF65-F5344CB8AC3E}">
        <p14:creationId xmlns:p14="http://schemas.microsoft.com/office/powerpoint/2010/main" val="38697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154" y="150125"/>
            <a:ext cx="10058400" cy="70013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4223" y="1037231"/>
            <a:ext cx="10869077" cy="49131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dirty="0" smtClean="0"/>
              <a:t>El </a:t>
            </a:r>
            <a:r>
              <a:rPr lang="es-EC" dirty="0"/>
              <a:t>83,28% de consumidores les alegra que las cadenas de autoservicios desarrollasen una App, porque pueden realizar compras desde la comodidad de su casa o trabajo, ahorrarían tiempo al momento de realizar las compras, no gastarían en transporte y se evitarían hacer fila en cajas. </a:t>
            </a:r>
            <a:endParaRPr lang="es-EC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s-EC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dirty="0" smtClean="0"/>
              <a:t>El </a:t>
            </a:r>
            <a:r>
              <a:rPr lang="es-EC" dirty="0"/>
              <a:t>79,8% de los encuestados utilizaría la App de los autoservicios y el precio que pagarían por el servicio a domicilio es de $1,00 o $</a:t>
            </a:r>
            <a:r>
              <a:rPr lang="es-EC" dirty="0" smtClean="0"/>
              <a:t>1,50, mientras que el 60,51</a:t>
            </a:r>
            <a:r>
              <a:rPr lang="es-EC" dirty="0"/>
              <a:t>% de personas estarían dispuestas a retirar sus compras en el local más cercano a su lugar de residencia. </a:t>
            </a:r>
            <a:endParaRPr lang="es-EC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s-EC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dirty="0" smtClean="0"/>
              <a:t>Los </a:t>
            </a:r>
            <a:r>
              <a:rPr lang="es-EC" dirty="0"/>
              <a:t>factores que impedirían comprar por medio de la App de los autoservicios son: seguridad de la información, descarga gratis de la App, consumos </a:t>
            </a:r>
            <a:r>
              <a:rPr lang="es-EC" dirty="0" smtClean="0"/>
              <a:t>mínimos y el acceso </a:t>
            </a:r>
            <a:r>
              <a:rPr lang="es-EC" dirty="0"/>
              <a:t>a </a:t>
            </a:r>
            <a:r>
              <a:rPr lang="es-EC" dirty="0" smtClean="0"/>
              <a:t>internet.</a:t>
            </a:r>
            <a:endParaRPr lang="es-EC" dirty="0"/>
          </a:p>
          <a:p>
            <a:pPr algn="just">
              <a:buFont typeface="Wingdings" panose="05000000000000000000" pitchFamily="2" charset="2"/>
              <a:buChar char="§"/>
            </a:pPr>
            <a:endParaRPr lang="es-EC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dirty="0"/>
              <a:t>Existe un incremento de ventas de M-</a:t>
            </a:r>
            <a:r>
              <a:rPr lang="es-EC" dirty="0" err="1"/>
              <a:t>commerce</a:t>
            </a:r>
            <a:r>
              <a:rPr lang="es-EC" dirty="0"/>
              <a:t> ya que para el 2014 se generó un total de 2.071 transacciones y en el 2016 se logró un total de 4.227 transacciones anuales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029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155" y="559559"/>
            <a:ext cx="10058400" cy="68648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399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C" dirty="0"/>
              <a:t>Las transacciones de M-</a:t>
            </a:r>
            <a:r>
              <a:rPr lang="es-EC" dirty="0" err="1"/>
              <a:t>commerce</a:t>
            </a:r>
            <a:r>
              <a:rPr lang="es-EC" dirty="0"/>
              <a:t>, crecen al 11% anual en el DMQ, por lo que las cadenas de autoservicios y las empresas en general deben considerar esta cifra para ir a la vanguardia de los avances tecnológicos y a la par de los hábitos cambiantes del consumidor, de tal manera que ofrezcan servicios menos costosos, orientados a mejorar la experiencia de compra; lo que se traduce en un incremento en el margen de rentabilidad</a:t>
            </a:r>
            <a:r>
              <a:rPr lang="es-EC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C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dirty="0" smtClean="0"/>
              <a:t>Supermaxi </a:t>
            </a:r>
            <a:r>
              <a:rPr lang="es-EC" dirty="0"/>
              <a:t>debería adoptar una estrategia multicanal, por lo que es conveniente que habilite la función de compra dentro de la App como una mejora de la misma. </a:t>
            </a:r>
            <a:endParaRPr lang="es-EC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s-EC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dirty="0" smtClean="0"/>
              <a:t>Es </a:t>
            </a:r>
            <a:r>
              <a:rPr lang="es-EC" dirty="0"/>
              <a:t>importante considerar aquellos factores que impedirían la compra de víveres a través de las Apps de las cadenas. Para ello los autoservicios deben realizar publicidad para garantizar a los consumidores que son un medio seguro de compra, también es conveniente que implementen promociones por medio de la aplicación móvil como: descuentos, cupones o segundo producto a mitad de precio, con el objeto de incrementar ventas de M-</a:t>
            </a:r>
            <a:r>
              <a:rPr lang="es-EC" dirty="0" err="1"/>
              <a:t>commerce</a:t>
            </a:r>
            <a:r>
              <a:rPr lang="es-EC" dirty="0"/>
              <a:t> y que este nuevo canal online se vuelva más atractivo.</a:t>
            </a:r>
          </a:p>
        </p:txBody>
      </p:sp>
    </p:spTree>
    <p:extLst>
      <p:ext uri="{BB962C8B-B14F-4D97-AF65-F5344CB8AC3E}">
        <p14:creationId xmlns:p14="http://schemas.microsoft.com/office/powerpoint/2010/main" val="34747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871" y="45038"/>
            <a:ext cx="10058400" cy="986733"/>
          </a:xfrm>
        </p:spPr>
        <p:txBody>
          <a:bodyPr/>
          <a:lstStyle/>
          <a:p>
            <a:r>
              <a:rPr lang="es-EC" dirty="0"/>
              <a:t>Ventas de E-</a:t>
            </a:r>
            <a:r>
              <a:rPr lang="es-EC" dirty="0" err="1"/>
              <a:t>commerce</a:t>
            </a:r>
            <a:r>
              <a:rPr lang="es-EC" dirty="0"/>
              <a:t> a nivel mundial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7" y="1136859"/>
            <a:ext cx="7738281" cy="5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871" y="10620"/>
            <a:ext cx="10058400" cy="877551"/>
          </a:xfrm>
        </p:spPr>
        <p:txBody>
          <a:bodyPr/>
          <a:lstStyle/>
          <a:p>
            <a:r>
              <a:rPr lang="es-EC" dirty="0"/>
              <a:t>Ventas de </a:t>
            </a:r>
            <a:r>
              <a:rPr lang="es-EC" dirty="0" smtClean="0"/>
              <a:t>M-</a:t>
            </a:r>
            <a:r>
              <a:rPr lang="es-EC" dirty="0" err="1" smtClean="0"/>
              <a:t>commerce</a:t>
            </a:r>
            <a:r>
              <a:rPr lang="es-EC" dirty="0" smtClean="0"/>
              <a:t> </a:t>
            </a:r>
            <a:r>
              <a:rPr lang="es-EC" dirty="0"/>
              <a:t>a nivel mundial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124" y="888171"/>
            <a:ext cx="6290694" cy="54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95534"/>
            <a:ext cx="10058400" cy="68648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Empresas de E-</a:t>
            </a:r>
            <a:r>
              <a:rPr lang="es-EC" dirty="0" err="1" smtClean="0"/>
              <a:t>commerce</a:t>
            </a:r>
            <a:r>
              <a:rPr lang="es-EC" dirty="0" smtClean="0"/>
              <a:t> en el Ecuador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58" y="782016"/>
            <a:ext cx="8654244" cy="56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09182"/>
            <a:ext cx="10058400" cy="727426"/>
          </a:xfrm>
        </p:spPr>
        <p:txBody>
          <a:bodyPr/>
          <a:lstStyle/>
          <a:p>
            <a:pPr algn="ctr"/>
            <a:r>
              <a:rPr lang="es-EC" dirty="0" smtClean="0"/>
              <a:t>Empresas de M-</a:t>
            </a:r>
            <a:r>
              <a:rPr lang="es-EC" dirty="0" err="1" smtClean="0"/>
              <a:t>commerce</a:t>
            </a:r>
            <a:r>
              <a:rPr lang="es-EC" dirty="0" smtClean="0"/>
              <a:t> en el Ecuador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2356"/>
          <a:stretch/>
        </p:blipFill>
        <p:spPr>
          <a:xfrm>
            <a:off x="1735825" y="836608"/>
            <a:ext cx="8344360" cy="54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6" y="698380"/>
            <a:ext cx="11108458" cy="44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51871" y="1136859"/>
            <a:ext cx="10058400" cy="986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Ventas de E-</a:t>
            </a:r>
            <a:r>
              <a:rPr lang="es-EC" dirty="0" err="1" smtClean="0">
                <a:solidFill>
                  <a:schemeClr val="bg1"/>
                </a:solidFill>
              </a:rPr>
              <a:t>commerce</a:t>
            </a:r>
            <a:r>
              <a:rPr lang="es-EC" dirty="0" smtClean="0">
                <a:solidFill>
                  <a:schemeClr val="bg1"/>
                </a:solidFill>
              </a:rPr>
              <a:t> a nivel mundial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49" y="27296"/>
            <a:ext cx="8766981" cy="61296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8" y="2163810"/>
            <a:ext cx="26098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</TotalTime>
  <Words>884</Words>
  <Application>Microsoft Office PowerPoint</Application>
  <PresentationFormat>Panorámica</PresentationFormat>
  <Paragraphs>85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Calibri</vt:lpstr>
      <vt:lpstr>Calibri Light</vt:lpstr>
      <vt:lpstr>Wingdings</vt:lpstr>
      <vt:lpstr>Retrospección</vt:lpstr>
      <vt:lpstr>Imagen de mapa de bits</vt:lpstr>
      <vt:lpstr>Presentación de PowerPoint</vt:lpstr>
      <vt:lpstr>Presentación de PowerPoint</vt:lpstr>
      <vt:lpstr>Antecedentes</vt:lpstr>
      <vt:lpstr>Ventas de E-commerce a nivel mundial</vt:lpstr>
      <vt:lpstr>Ventas de M-commerce a nivel mundial</vt:lpstr>
      <vt:lpstr>Empresas de E-commerce en el Ecuador</vt:lpstr>
      <vt:lpstr>Empresas de M-commerce en el Ecuador</vt:lpstr>
      <vt:lpstr>Presentación de PowerPoint</vt:lpstr>
      <vt:lpstr>Presentación de PowerPoint</vt:lpstr>
      <vt:lpstr>Presentación de PowerPoint</vt:lpstr>
      <vt:lpstr>Presentación de PowerPoint</vt:lpstr>
      <vt:lpstr>Planteamiento del problema</vt:lpstr>
      <vt:lpstr>Objetivos</vt:lpstr>
      <vt:lpstr>Teorías</vt:lpstr>
      <vt:lpstr>Teorías</vt:lpstr>
      <vt:lpstr>Marco metodológico</vt:lpstr>
      <vt:lpstr>Presentación de PowerPoint</vt:lpstr>
      <vt:lpstr>Presentación de PowerPoint</vt:lpstr>
      <vt:lpstr>Cobertura de las unidades de análisis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Hipótesis</vt:lpstr>
      <vt:lpstr>Hipótesis</vt:lpstr>
      <vt:lpstr>Hipótesis</vt:lpstr>
      <vt:lpstr>Futuras líneas de investigación</vt:lpstr>
      <vt:lpstr>Conclusiones</vt:lpstr>
      <vt:lpstr>Recomendaciones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Mishell Goyes</dc:creator>
  <cp:lastModifiedBy>Mishell Goyes</cp:lastModifiedBy>
  <cp:revision>29</cp:revision>
  <dcterms:created xsi:type="dcterms:W3CDTF">2017-05-18T03:46:10Z</dcterms:created>
  <dcterms:modified xsi:type="dcterms:W3CDTF">2017-05-19T01:12:31Z</dcterms:modified>
</cp:coreProperties>
</file>