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88" r:id="rId4"/>
    <p:sldId id="296" r:id="rId5"/>
    <p:sldId id="258" r:id="rId6"/>
    <p:sldId id="287" r:id="rId7"/>
    <p:sldId id="259" r:id="rId8"/>
    <p:sldId id="260" r:id="rId9"/>
    <p:sldId id="261" r:id="rId10"/>
    <p:sldId id="298" r:id="rId11"/>
    <p:sldId id="299" r:id="rId12"/>
    <p:sldId id="297" r:id="rId13"/>
    <p:sldId id="302" r:id="rId14"/>
    <p:sldId id="274" r:id="rId15"/>
    <p:sldId id="275" r:id="rId16"/>
    <p:sldId id="276" r:id="rId17"/>
    <p:sldId id="289" r:id="rId18"/>
    <p:sldId id="290" r:id="rId19"/>
    <p:sldId id="294" r:id="rId20"/>
    <p:sldId id="291" r:id="rId21"/>
    <p:sldId id="292" r:id="rId22"/>
    <p:sldId id="293" r:id="rId23"/>
    <p:sldId id="295" r:id="rId24"/>
    <p:sldId id="263" r:id="rId25"/>
    <p:sldId id="279" r:id="rId26"/>
    <p:sldId id="301" r:id="rId27"/>
    <p:sldId id="280" r:id="rId28"/>
    <p:sldId id="278" r:id="rId29"/>
    <p:sldId id="303" r:id="rId30"/>
    <p:sldId id="282" r:id="rId31"/>
    <p:sldId id="264" r:id="rId32"/>
    <p:sldId id="283" r:id="rId33"/>
    <p:sldId id="265" r:id="rId34"/>
    <p:sldId id="284" r:id="rId35"/>
    <p:sldId id="267" r:id="rId36"/>
    <p:sldId id="286" r:id="rId37"/>
    <p:sldId id="268"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2" d="100"/>
          <a:sy n="72" d="100"/>
        </p:scale>
        <p:origin x="7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3.jpeg"/></Relationships>
</file>

<file path=ppt/diagrams/_rels/data3.xml.rels><?xml version="1.0" encoding="UTF-8" standalone="yes"?>
<Relationships xmlns="http://schemas.openxmlformats.org/package/2006/relationships"><Relationship Id="rId1" Type="http://schemas.openxmlformats.org/officeDocument/2006/relationships/image" Target="../media/image14.jpg"/></Relationships>
</file>

<file path=ppt/diagrams/_rels/data8.xml.rels><?xml version="1.0" encoding="UTF-8" standalone="yes"?>
<Relationships xmlns="http://schemas.openxmlformats.org/package/2006/relationships"><Relationship Id="rId1" Type="http://schemas.openxmlformats.org/officeDocument/2006/relationships/image" Target="../media/image63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1B882-6752-421A-B18B-2AECAF53D4F3}" type="doc">
      <dgm:prSet loTypeId="urn:microsoft.com/office/officeart/2005/8/layout/vList3" loCatId="list" qsTypeId="urn:microsoft.com/office/officeart/2005/8/quickstyle/simple1" qsCatId="simple" csTypeId="urn:microsoft.com/office/officeart/2005/8/colors/accent3_1" csCatId="accent3" phldr="1"/>
      <dgm:spPr/>
    </dgm:pt>
    <dgm:pt modelId="{49328161-E7AE-4E51-8567-00DD249B6302}">
      <dgm:prSet phldrT="[Texto]"/>
      <dgm:spPr/>
      <dgm:t>
        <a:bodyPr/>
        <a:lstStyle/>
        <a:p>
          <a:pPr algn="just"/>
          <a:r>
            <a:rPr lang="es-EC" dirty="0"/>
            <a:t>La participación directa de personas y canes en la detección de sustancias explosivas es de alto riesgo</a:t>
          </a:r>
          <a:endParaRPr lang="es-ES" dirty="0"/>
        </a:p>
      </dgm:t>
    </dgm:pt>
    <dgm:pt modelId="{6C2ACDB8-3D2A-42DC-A579-2889F9286843}" type="parTrans" cxnId="{C4BC6CEA-E010-4CB1-AC45-4CD4DD93FE85}">
      <dgm:prSet/>
      <dgm:spPr/>
      <dgm:t>
        <a:bodyPr/>
        <a:lstStyle/>
        <a:p>
          <a:pPr algn="just"/>
          <a:endParaRPr lang="es-ES"/>
        </a:p>
      </dgm:t>
    </dgm:pt>
    <dgm:pt modelId="{30B0C022-50DE-4E8A-8625-E004508A03B9}" type="sibTrans" cxnId="{C4BC6CEA-E010-4CB1-AC45-4CD4DD93FE85}">
      <dgm:prSet/>
      <dgm:spPr/>
      <dgm:t>
        <a:bodyPr/>
        <a:lstStyle/>
        <a:p>
          <a:pPr algn="just"/>
          <a:endParaRPr lang="es-ES"/>
        </a:p>
      </dgm:t>
    </dgm:pt>
    <dgm:pt modelId="{3346D126-1345-4367-AA5F-E7AA8A433363}" type="pres">
      <dgm:prSet presAssocID="{9281B882-6752-421A-B18B-2AECAF53D4F3}" presName="linearFlow" presStyleCnt="0">
        <dgm:presLayoutVars>
          <dgm:dir/>
          <dgm:resizeHandles val="exact"/>
        </dgm:presLayoutVars>
      </dgm:prSet>
      <dgm:spPr/>
    </dgm:pt>
    <dgm:pt modelId="{A805FCC6-2D58-48AA-9CD4-654246900B73}" type="pres">
      <dgm:prSet presAssocID="{49328161-E7AE-4E51-8567-00DD249B6302}" presName="composite" presStyleCnt="0"/>
      <dgm:spPr/>
    </dgm:pt>
    <dgm:pt modelId="{95CC814C-546F-4203-8C26-24972EBBDF47}" type="pres">
      <dgm:prSet presAssocID="{49328161-E7AE-4E51-8567-00DD249B630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C5468FDB-5BD2-46FC-9C55-A561AA968B1B}" type="pres">
      <dgm:prSet presAssocID="{49328161-E7AE-4E51-8567-00DD249B6302}" presName="txShp" presStyleLbl="node1" presStyleIdx="0" presStyleCnt="1">
        <dgm:presLayoutVars>
          <dgm:bulletEnabled val="1"/>
        </dgm:presLayoutVars>
      </dgm:prSet>
      <dgm:spPr/>
    </dgm:pt>
  </dgm:ptLst>
  <dgm:cxnLst>
    <dgm:cxn modelId="{31D784BF-57E8-41B0-BAF9-4A62A22E795E}" type="presOf" srcId="{49328161-E7AE-4E51-8567-00DD249B6302}" destId="{C5468FDB-5BD2-46FC-9C55-A561AA968B1B}" srcOrd="0" destOrd="0" presId="urn:microsoft.com/office/officeart/2005/8/layout/vList3"/>
    <dgm:cxn modelId="{C4BC6CEA-E010-4CB1-AC45-4CD4DD93FE85}" srcId="{9281B882-6752-421A-B18B-2AECAF53D4F3}" destId="{49328161-E7AE-4E51-8567-00DD249B6302}" srcOrd="0" destOrd="0" parTransId="{6C2ACDB8-3D2A-42DC-A579-2889F9286843}" sibTransId="{30B0C022-50DE-4E8A-8625-E004508A03B9}"/>
    <dgm:cxn modelId="{43517DF8-3DB6-401A-82B0-73110824A9D2}" type="presOf" srcId="{9281B882-6752-421A-B18B-2AECAF53D4F3}" destId="{3346D126-1345-4367-AA5F-E7AA8A433363}" srcOrd="0" destOrd="0" presId="urn:microsoft.com/office/officeart/2005/8/layout/vList3"/>
    <dgm:cxn modelId="{051EE912-C928-44D2-BE0A-09A49961B81E}" type="presParOf" srcId="{3346D126-1345-4367-AA5F-E7AA8A433363}" destId="{A805FCC6-2D58-48AA-9CD4-654246900B73}" srcOrd="0" destOrd="0" presId="urn:microsoft.com/office/officeart/2005/8/layout/vList3"/>
    <dgm:cxn modelId="{048B7E5A-0622-4364-92D1-8C86ADEA6F8B}" type="presParOf" srcId="{A805FCC6-2D58-48AA-9CD4-654246900B73}" destId="{95CC814C-546F-4203-8C26-24972EBBDF47}" srcOrd="0" destOrd="0" presId="urn:microsoft.com/office/officeart/2005/8/layout/vList3"/>
    <dgm:cxn modelId="{275DDF80-C2E7-4144-A4F5-F6E4A4CCE72C}" type="presParOf" srcId="{A805FCC6-2D58-48AA-9CD4-654246900B73}" destId="{C5468FDB-5BD2-46FC-9C55-A561AA968B1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BA88CC-4AA4-4097-A381-AD38FF43B076}"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S"/>
        </a:p>
      </dgm:t>
    </dgm:pt>
    <dgm:pt modelId="{C154DBA3-BE69-46AA-ADDA-5585DAC2CE2F}">
      <dgm:prSet phldrT="[Texto]" custT="1"/>
      <dgm:spPr/>
      <dgm:t>
        <a:bodyPr/>
        <a:lstStyle/>
        <a:p>
          <a:pPr algn="just">
            <a:buFont typeface="Symbol" panose="05050102010706020507" pitchFamily="18" charset="2"/>
            <a:buChar char=""/>
          </a:pPr>
          <a:r>
            <a:rPr lang="es-EC" sz="1600" dirty="0">
              <a:latin typeface="Times New Roman" panose="02020603050405020304" pitchFamily="18" charset="0"/>
              <a:cs typeface="Times New Roman" panose="02020603050405020304" pitchFamily="18" charset="0"/>
            </a:rPr>
            <a:t>En vista que los sensores químicos Figaro TGS 822 y TGS 2610 no se encuentran en el mercado comercial nacional se debe p</a:t>
          </a:r>
          <a:r>
            <a:rPr lang="es-ES" sz="1600" dirty="0">
              <a:latin typeface="Times New Roman" panose="02020603050405020304" pitchFamily="18" charset="0"/>
              <a:cs typeface="Times New Roman" panose="02020603050405020304" pitchFamily="18" charset="0"/>
            </a:rPr>
            <a:t>rever su compra en el exterior con anterioridad para evitar posibles demoras por envió, proceso de aduanización y entrega.</a:t>
          </a:r>
        </a:p>
      </dgm:t>
    </dgm:pt>
    <dgm:pt modelId="{9375429C-7119-47EC-9C36-391A3A4AA54B}" type="parTrans" cxnId="{FDCDAE33-EE1A-40DC-847B-9CF97B245E62}">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0F3075FB-07B5-4E10-8629-B57A353EDC1A}" type="sibTrans" cxnId="{FDCDAE33-EE1A-40DC-847B-9CF97B245E62}">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C00C0C04-42D0-4A21-BF18-A75D37E6B3A2}">
      <dgm:prSet custT="1"/>
      <dgm:spPr/>
      <dgm:t>
        <a:bodyPr/>
        <a:lstStyle/>
        <a:p>
          <a:pPr algn="just">
            <a:buFont typeface="Symbol" panose="05050102010706020507" pitchFamily="18" charset="2"/>
            <a:buChar char=""/>
          </a:pPr>
          <a:r>
            <a:rPr lang="es-ES" sz="1600" dirty="0">
              <a:latin typeface="Times New Roman" panose="02020603050405020304" pitchFamily="18" charset="0"/>
              <a:cs typeface="Times New Roman" panose="02020603050405020304" pitchFamily="18" charset="0"/>
            </a:rPr>
            <a:t>El aire del ambiente se debe considerar como otra sustancia al momento de elaborar el modelo de discriminación para así validar cuando no existe ninguna sustancia al momento de realizar la experimentación.</a:t>
          </a:r>
          <a:endParaRPr lang="es-EC" sz="1600" dirty="0">
            <a:latin typeface="Times New Roman" panose="02020603050405020304" pitchFamily="18" charset="0"/>
            <a:cs typeface="Times New Roman" panose="02020603050405020304" pitchFamily="18" charset="0"/>
          </a:endParaRPr>
        </a:p>
      </dgm:t>
    </dgm:pt>
    <dgm:pt modelId="{4DDD5BA8-2110-403D-9CC3-2BF360E1B64B}" type="parTrans" cxnId="{57506B91-CF1A-4DA3-A8A9-21A94E39046F}">
      <dgm:prSet/>
      <dgm:spPr/>
      <dgm:t>
        <a:bodyPr/>
        <a:lstStyle/>
        <a:p>
          <a:endParaRPr lang="es-ES"/>
        </a:p>
      </dgm:t>
    </dgm:pt>
    <dgm:pt modelId="{CC3BDE57-2B1F-459F-A25C-0DE4A40B6A53}" type="sibTrans" cxnId="{57506B91-CF1A-4DA3-A8A9-21A94E39046F}">
      <dgm:prSet/>
      <dgm:spPr/>
      <dgm:t>
        <a:bodyPr/>
        <a:lstStyle/>
        <a:p>
          <a:endParaRPr lang="es-ES"/>
        </a:p>
      </dgm:t>
    </dgm:pt>
    <dgm:pt modelId="{6F54BF45-56E8-40B8-913B-245FFB6C1084}">
      <dgm:prSet custT="1"/>
      <dgm:spPr/>
      <dgm:t>
        <a:bodyPr/>
        <a:lstStyle/>
        <a:p>
          <a:pPr algn="just">
            <a:buFont typeface="Symbol" panose="05050102010706020507" pitchFamily="18" charset="2"/>
            <a:buChar char=""/>
          </a:pPr>
          <a:r>
            <a:rPr lang="es-ES" sz="1600" dirty="0">
              <a:latin typeface="Times New Roman" panose="02020603050405020304" pitchFamily="18" charset="0"/>
              <a:cs typeface="Times New Roman" panose="02020603050405020304" pitchFamily="18" charset="0"/>
            </a:rPr>
            <a:t>Adecuar correctamente el lugar de trabajo y mantener las muestras de las sustancias en los parámetros establecidos a fin de mejorar las condiciones de experimentación para evitar errores al desarrollar el modelo de discriminación.</a:t>
          </a:r>
          <a:endParaRPr lang="es-EC" sz="1600" dirty="0">
            <a:latin typeface="Times New Roman" panose="02020603050405020304" pitchFamily="18" charset="0"/>
            <a:cs typeface="Times New Roman" panose="02020603050405020304" pitchFamily="18" charset="0"/>
          </a:endParaRPr>
        </a:p>
      </dgm:t>
    </dgm:pt>
    <dgm:pt modelId="{7E56D5BA-BDAE-4FDC-85B0-E46E9FC3FAFA}" type="parTrans" cxnId="{EA2F4B05-F6E1-4DFE-8331-E6A795F48723}">
      <dgm:prSet/>
      <dgm:spPr/>
      <dgm:t>
        <a:bodyPr/>
        <a:lstStyle/>
        <a:p>
          <a:endParaRPr lang="es-ES"/>
        </a:p>
      </dgm:t>
    </dgm:pt>
    <dgm:pt modelId="{2A30F8EC-D92D-4B5C-9FCC-44BFC22C5F24}" type="sibTrans" cxnId="{EA2F4B05-F6E1-4DFE-8331-E6A795F48723}">
      <dgm:prSet/>
      <dgm:spPr/>
      <dgm:t>
        <a:bodyPr/>
        <a:lstStyle/>
        <a:p>
          <a:endParaRPr lang="es-ES"/>
        </a:p>
      </dgm:t>
    </dgm:pt>
    <dgm:pt modelId="{9C1C4BB5-98B7-4270-8872-46D8C7FD8A3E}">
      <dgm:prSet custT="1"/>
      <dgm:spPr/>
      <dgm:t>
        <a:bodyPr/>
        <a:lstStyle/>
        <a:p>
          <a:pPr algn="just">
            <a:buFont typeface="Symbol" panose="05050102010706020507" pitchFamily="18" charset="2"/>
            <a:buChar char=""/>
          </a:pPr>
          <a:r>
            <a:rPr lang="es-ES" sz="1600" dirty="0">
              <a:latin typeface="Times New Roman" panose="02020603050405020304" pitchFamily="18" charset="0"/>
              <a:cs typeface="Times New Roman" panose="02020603050405020304" pitchFamily="18" charset="0"/>
            </a:rPr>
            <a:t>Si se desea mejorar el modelo de discriminación se debe buscar otros algoritmos de machine </a:t>
          </a:r>
          <a:r>
            <a:rPr lang="es-ES" sz="1600" dirty="0" err="1">
              <a:latin typeface="Times New Roman" panose="02020603050405020304" pitchFamily="18" charset="0"/>
              <a:cs typeface="Times New Roman" panose="02020603050405020304" pitchFamily="18" charset="0"/>
            </a:rPr>
            <a:t>learning</a:t>
          </a:r>
          <a:r>
            <a:rPr lang="es-ES" sz="1600" dirty="0">
              <a:latin typeface="Times New Roman" panose="02020603050405020304" pitchFamily="18" charset="0"/>
              <a:cs typeface="Times New Roman" panose="02020603050405020304" pitchFamily="18" charset="0"/>
            </a:rPr>
            <a:t> que permitan una mayor eficiencia al clasificar las sustancias explosivas.</a:t>
          </a:r>
          <a:endParaRPr lang="es-EC" sz="1600" dirty="0">
            <a:latin typeface="Times New Roman" panose="02020603050405020304" pitchFamily="18" charset="0"/>
            <a:cs typeface="Times New Roman" panose="02020603050405020304" pitchFamily="18" charset="0"/>
          </a:endParaRPr>
        </a:p>
      </dgm:t>
    </dgm:pt>
    <dgm:pt modelId="{A4B3E97E-A86A-415A-B350-271FE2354B5C}" type="parTrans" cxnId="{CADAD32D-6096-4A83-ADC8-2EA4F1399554}">
      <dgm:prSet/>
      <dgm:spPr/>
      <dgm:t>
        <a:bodyPr/>
        <a:lstStyle/>
        <a:p>
          <a:endParaRPr lang="es-ES"/>
        </a:p>
      </dgm:t>
    </dgm:pt>
    <dgm:pt modelId="{01443A1D-D580-4232-8EE5-ECBC7806F182}" type="sibTrans" cxnId="{CADAD32D-6096-4A83-ADC8-2EA4F1399554}">
      <dgm:prSet/>
      <dgm:spPr/>
      <dgm:t>
        <a:bodyPr/>
        <a:lstStyle/>
        <a:p>
          <a:endParaRPr lang="es-ES"/>
        </a:p>
      </dgm:t>
    </dgm:pt>
    <dgm:pt modelId="{2CAF12D5-1E03-4610-925C-9515E1ECCD13}" type="pres">
      <dgm:prSet presAssocID="{EFBA88CC-4AA4-4097-A381-AD38FF43B076}" presName="linear" presStyleCnt="0">
        <dgm:presLayoutVars>
          <dgm:dir/>
          <dgm:animLvl val="lvl"/>
          <dgm:resizeHandles val="exact"/>
        </dgm:presLayoutVars>
      </dgm:prSet>
      <dgm:spPr/>
    </dgm:pt>
    <dgm:pt modelId="{550C94C8-69F4-44B5-9AE2-E7BCE381B836}" type="pres">
      <dgm:prSet presAssocID="{C154DBA3-BE69-46AA-ADDA-5585DAC2CE2F}" presName="parentLin" presStyleCnt="0"/>
      <dgm:spPr/>
    </dgm:pt>
    <dgm:pt modelId="{63805FB5-376E-4FE5-85FF-C97336CD566F}" type="pres">
      <dgm:prSet presAssocID="{C154DBA3-BE69-46AA-ADDA-5585DAC2CE2F}" presName="parentLeftMargin" presStyleLbl="node1" presStyleIdx="0" presStyleCnt="4"/>
      <dgm:spPr/>
    </dgm:pt>
    <dgm:pt modelId="{A68E1E35-905A-4DB2-90C7-C85343A10733}" type="pres">
      <dgm:prSet presAssocID="{C154DBA3-BE69-46AA-ADDA-5585DAC2CE2F}" presName="parentText" presStyleLbl="node1" presStyleIdx="0" presStyleCnt="4" custScaleX="131616">
        <dgm:presLayoutVars>
          <dgm:chMax val="0"/>
          <dgm:bulletEnabled val="1"/>
        </dgm:presLayoutVars>
      </dgm:prSet>
      <dgm:spPr/>
    </dgm:pt>
    <dgm:pt modelId="{94185E11-8DB0-4959-9816-FF0011C224AF}" type="pres">
      <dgm:prSet presAssocID="{C154DBA3-BE69-46AA-ADDA-5585DAC2CE2F}" presName="negativeSpace" presStyleCnt="0"/>
      <dgm:spPr/>
    </dgm:pt>
    <dgm:pt modelId="{CB2CA7EE-D19C-466A-B2DF-6DB25464C258}" type="pres">
      <dgm:prSet presAssocID="{C154DBA3-BE69-46AA-ADDA-5585DAC2CE2F}" presName="childText" presStyleLbl="conFgAcc1" presStyleIdx="0" presStyleCnt="4">
        <dgm:presLayoutVars>
          <dgm:bulletEnabled val="1"/>
        </dgm:presLayoutVars>
      </dgm:prSet>
      <dgm:spPr/>
    </dgm:pt>
    <dgm:pt modelId="{3AE81A4B-668A-45A3-B06E-6D31A61C3817}" type="pres">
      <dgm:prSet presAssocID="{0F3075FB-07B5-4E10-8629-B57A353EDC1A}" presName="spaceBetweenRectangles" presStyleCnt="0"/>
      <dgm:spPr/>
    </dgm:pt>
    <dgm:pt modelId="{B1E00CA1-F807-4DF7-8F57-39B07530C40E}" type="pres">
      <dgm:prSet presAssocID="{C00C0C04-42D0-4A21-BF18-A75D37E6B3A2}" presName="parentLin" presStyleCnt="0"/>
      <dgm:spPr/>
    </dgm:pt>
    <dgm:pt modelId="{F750D051-7D69-4F1D-8C27-9146AFDFC13D}" type="pres">
      <dgm:prSet presAssocID="{C00C0C04-42D0-4A21-BF18-A75D37E6B3A2}" presName="parentLeftMargin" presStyleLbl="node1" presStyleIdx="0" presStyleCnt="4"/>
      <dgm:spPr/>
    </dgm:pt>
    <dgm:pt modelId="{0890EC65-5F3A-42AB-BEF9-ED6FD01CD216}" type="pres">
      <dgm:prSet presAssocID="{C00C0C04-42D0-4A21-BF18-A75D37E6B3A2}" presName="parentText" presStyleLbl="node1" presStyleIdx="1" presStyleCnt="4" custScaleX="130788">
        <dgm:presLayoutVars>
          <dgm:chMax val="0"/>
          <dgm:bulletEnabled val="1"/>
        </dgm:presLayoutVars>
      </dgm:prSet>
      <dgm:spPr/>
    </dgm:pt>
    <dgm:pt modelId="{5CE65B9B-9E0E-4815-B95B-69298076579C}" type="pres">
      <dgm:prSet presAssocID="{C00C0C04-42D0-4A21-BF18-A75D37E6B3A2}" presName="negativeSpace" presStyleCnt="0"/>
      <dgm:spPr/>
    </dgm:pt>
    <dgm:pt modelId="{931B7BAC-26B8-4E30-82EB-29F85750EF98}" type="pres">
      <dgm:prSet presAssocID="{C00C0C04-42D0-4A21-BF18-A75D37E6B3A2}" presName="childText" presStyleLbl="conFgAcc1" presStyleIdx="1" presStyleCnt="4">
        <dgm:presLayoutVars>
          <dgm:bulletEnabled val="1"/>
        </dgm:presLayoutVars>
      </dgm:prSet>
      <dgm:spPr/>
    </dgm:pt>
    <dgm:pt modelId="{4AA0B883-BB7B-47E8-A6D6-8D6530226404}" type="pres">
      <dgm:prSet presAssocID="{CC3BDE57-2B1F-459F-A25C-0DE4A40B6A53}" presName="spaceBetweenRectangles" presStyleCnt="0"/>
      <dgm:spPr/>
    </dgm:pt>
    <dgm:pt modelId="{C86E9095-B165-4368-9569-FA8A336B1F46}" type="pres">
      <dgm:prSet presAssocID="{6F54BF45-56E8-40B8-913B-245FFB6C1084}" presName="parentLin" presStyleCnt="0"/>
      <dgm:spPr/>
    </dgm:pt>
    <dgm:pt modelId="{A8E4D1F3-D16A-4D63-8E76-FFEFA1811288}" type="pres">
      <dgm:prSet presAssocID="{6F54BF45-56E8-40B8-913B-245FFB6C1084}" presName="parentLeftMargin" presStyleLbl="node1" presStyleIdx="1" presStyleCnt="4"/>
      <dgm:spPr/>
    </dgm:pt>
    <dgm:pt modelId="{0A09BB52-C913-4EC2-9112-766590208916}" type="pres">
      <dgm:prSet presAssocID="{6F54BF45-56E8-40B8-913B-245FFB6C1084}" presName="parentText" presStyleLbl="node1" presStyleIdx="2" presStyleCnt="4" custScaleX="130788">
        <dgm:presLayoutVars>
          <dgm:chMax val="0"/>
          <dgm:bulletEnabled val="1"/>
        </dgm:presLayoutVars>
      </dgm:prSet>
      <dgm:spPr/>
    </dgm:pt>
    <dgm:pt modelId="{EA2DE27D-F900-4B3F-8FB5-FBCF93B70296}" type="pres">
      <dgm:prSet presAssocID="{6F54BF45-56E8-40B8-913B-245FFB6C1084}" presName="negativeSpace" presStyleCnt="0"/>
      <dgm:spPr/>
    </dgm:pt>
    <dgm:pt modelId="{6BA05CC5-BF02-4E3F-81C9-00178A668ED2}" type="pres">
      <dgm:prSet presAssocID="{6F54BF45-56E8-40B8-913B-245FFB6C1084}" presName="childText" presStyleLbl="conFgAcc1" presStyleIdx="2" presStyleCnt="4">
        <dgm:presLayoutVars>
          <dgm:bulletEnabled val="1"/>
        </dgm:presLayoutVars>
      </dgm:prSet>
      <dgm:spPr/>
    </dgm:pt>
    <dgm:pt modelId="{D2C0035C-5BCF-4E8B-883B-63487193670C}" type="pres">
      <dgm:prSet presAssocID="{2A30F8EC-D92D-4B5C-9FCC-44BFC22C5F24}" presName="spaceBetweenRectangles" presStyleCnt="0"/>
      <dgm:spPr/>
    </dgm:pt>
    <dgm:pt modelId="{1E71C9AE-EEAA-4CD6-AB34-3C9E11C2744A}" type="pres">
      <dgm:prSet presAssocID="{9C1C4BB5-98B7-4270-8872-46D8C7FD8A3E}" presName="parentLin" presStyleCnt="0"/>
      <dgm:spPr/>
    </dgm:pt>
    <dgm:pt modelId="{0CE1BF04-B88C-456D-B3E9-B111316806A1}" type="pres">
      <dgm:prSet presAssocID="{9C1C4BB5-98B7-4270-8872-46D8C7FD8A3E}" presName="parentLeftMargin" presStyleLbl="node1" presStyleIdx="2" presStyleCnt="4"/>
      <dgm:spPr/>
    </dgm:pt>
    <dgm:pt modelId="{76B8E19E-67C0-4EEE-AA69-AC9752C7BAFD}" type="pres">
      <dgm:prSet presAssocID="{9C1C4BB5-98B7-4270-8872-46D8C7FD8A3E}" presName="parentText" presStyleLbl="node1" presStyleIdx="3" presStyleCnt="4" custScaleX="130788">
        <dgm:presLayoutVars>
          <dgm:chMax val="0"/>
          <dgm:bulletEnabled val="1"/>
        </dgm:presLayoutVars>
      </dgm:prSet>
      <dgm:spPr/>
    </dgm:pt>
    <dgm:pt modelId="{DFC06E80-18D8-4160-BA6C-2EAC1823A2E7}" type="pres">
      <dgm:prSet presAssocID="{9C1C4BB5-98B7-4270-8872-46D8C7FD8A3E}" presName="negativeSpace" presStyleCnt="0"/>
      <dgm:spPr/>
    </dgm:pt>
    <dgm:pt modelId="{FFD5A5A8-EFA2-47A7-9944-E7CF6903651F}" type="pres">
      <dgm:prSet presAssocID="{9C1C4BB5-98B7-4270-8872-46D8C7FD8A3E}" presName="childText" presStyleLbl="conFgAcc1" presStyleIdx="3" presStyleCnt="4">
        <dgm:presLayoutVars>
          <dgm:bulletEnabled val="1"/>
        </dgm:presLayoutVars>
      </dgm:prSet>
      <dgm:spPr/>
    </dgm:pt>
  </dgm:ptLst>
  <dgm:cxnLst>
    <dgm:cxn modelId="{EA2F4B05-F6E1-4DFE-8331-E6A795F48723}" srcId="{EFBA88CC-4AA4-4097-A381-AD38FF43B076}" destId="{6F54BF45-56E8-40B8-913B-245FFB6C1084}" srcOrd="2" destOrd="0" parTransId="{7E56D5BA-BDAE-4FDC-85B0-E46E9FC3FAFA}" sibTransId="{2A30F8EC-D92D-4B5C-9FCC-44BFC22C5F24}"/>
    <dgm:cxn modelId="{87EE6511-CC6E-4AE6-8EC0-D236804EAD5B}" type="presOf" srcId="{9C1C4BB5-98B7-4270-8872-46D8C7FD8A3E}" destId="{76B8E19E-67C0-4EEE-AA69-AC9752C7BAFD}" srcOrd="1" destOrd="0" presId="urn:microsoft.com/office/officeart/2005/8/layout/list1"/>
    <dgm:cxn modelId="{86B70D29-1FD9-417A-AA3B-79FF28895849}" type="presOf" srcId="{EFBA88CC-4AA4-4097-A381-AD38FF43B076}" destId="{2CAF12D5-1E03-4610-925C-9515E1ECCD13}" srcOrd="0" destOrd="0" presId="urn:microsoft.com/office/officeart/2005/8/layout/list1"/>
    <dgm:cxn modelId="{CADAD32D-6096-4A83-ADC8-2EA4F1399554}" srcId="{EFBA88CC-4AA4-4097-A381-AD38FF43B076}" destId="{9C1C4BB5-98B7-4270-8872-46D8C7FD8A3E}" srcOrd="3" destOrd="0" parTransId="{A4B3E97E-A86A-415A-B350-271FE2354B5C}" sibTransId="{01443A1D-D580-4232-8EE5-ECBC7806F182}"/>
    <dgm:cxn modelId="{FDCDAE33-EE1A-40DC-847B-9CF97B245E62}" srcId="{EFBA88CC-4AA4-4097-A381-AD38FF43B076}" destId="{C154DBA3-BE69-46AA-ADDA-5585DAC2CE2F}" srcOrd="0" destOrd="0" parTransId="{9375429C-7119-47EC-9C36-391A3A4AA54B}" sibTransId="{0F3075FB-07B5-4E10-8629-B57A353EDC1A}"/>
    <dgm:cxn modelId="{CE64485D-16B1-4D22-AA1D-B15F08506C8A}" type="presOf" srcId="{9C1C4BB5-98B7-4270-8872-46D8C7FD8A3E}" destId="{0CE1BF04-B88C-456D-B3E9-B111316806A1}" srcOrd="0" destOrd="0" presId="urn:microsoft.com/office/officeart/2005/8/layout/list1"/>
    <dgm:cxn modelId="{D539F275-10BA-4274-8F77-6A9ABED8762C}" type="presOf" srcId="{6F54BF45-56E8-40B8-913B-245FFB6C1084}" destId="{0A09BB52-C913-4EC2-9112-766590208916}" srcOrd="1" destOrd="0" presId="urn:microsoft.com/office/officeart/2005/8/layout/list1"/>
    <dgm:cxn modelId="{57506B91-CF1A-4DA3-A8A9-21A94E39046F}" srcId="{EFBA88CC-4AA4-4097-A381-AD38FF43B076}" destId="{C00C0C04-42D0-4A21-BF18-A75D37E6B3A2}" srcOrd="1" destOrd="0" parTransId="{4DDD5BA8-2110-403D-9CC3-2BF360E1B64B}" sibTransId="{CC3BDE57-2B1F-459F-A25C-0DE4A40B6A53}"/>
    <dgm:cxn modelId="{5A57E693-5A8D-4612-86FE-E17F9219BC51}" type="presOf" srcId="{C00C0C04-42D0-4A21-BF18-A75D37E6B3A2}" destId="{0890EC65-5F3A-42AB-BEF9-ED6FD01CD216}" srcOrd="1" destOrd="0" presId="urn:microsoft.com/office/officeart/2005/8/layout/list1"/>
    <dgm:cxn modelId="{EB6A9BA4-D5E5-4F7B-822A-4D7BEDD07BBF}" type="presOf" srcId="{C154DBA3-BE69-46AA-ADDA-5585DAC2CE2F}" destId="{A68E1E35-905A-4DB2-90C7-C85343A10733}" srcOrd="1" destOrd="0" presId="urn:microsoft.com/office/officeart/2005/8/layout/list1"/>
    <dgm:cxn modelId="{C5B450A8-F75A-421F-B09C-48A827C5B265}" type="presOf" srcId="{C00C0C04-42D0-4A21-BF18-A75D37E6B3A2}" destId="{F750D051-7D69-4F1D-8C27-9146AFDFC13D}" srcOrd="0" destOrd="0" presId="urn:microsoft.com/office/officeart/2005/8/layout/list1"/>
    <dgm:cxn modelId="{D34F83B4-8484-4CEA-BF1D-3EC97603F6BC}" type="presOf" srcId="{C154DBA3-BE69-46AA-ADDA-5585DAC2CE2F}" destId="{63805FB5-376E-4FE5-85FF-C97336CD566F}" srcOrd="0" destOrd="0" presId="urn:microsoft.com/office/officeart/2005/8/layout/list1"/>
    <dgm:cxn modelId="{1E88CBDB-5BD0-454E-A7A7-CBD6A40CED4B}" type="presOf" srcId="{6F54BF45-56E8-40B8-913B-245FFB6C1084}" destId="{A8E4D1F3-D16A-4D63-8E76-FFEFA1811288}" srcOrd="0" destOrd="0" presId="urn:microsoft.com/office/officeart/2005/8/layout/list1"/>
    <dgm:cxn modelId="{810A6E7B-30FF-4B62-AB39-CFE825EA4E56}" type="presParOf" srcId="{2CAF12D5-1E03-4610-925C-9515E1ECCD13}" destId="{550C94C8-69F4-44B5-9AE2-E7BCE381B836}" srcOrd="0" destOrd="0" presId="urn:microsoft.com/office/officeart/2005/8/layout/list1"/>
    <dgm:cxn modelId="{910CAD41-C8A1-407C-8AF8-A2F19AA6C01A}" type="presParOf" srcId="{550C94C8-69F4-44B5-9AE2-E7BCE381B836}" destId="{63805FB5-376E-4FE5-85FF-C97336CD566F}" srcOrd="0" destOrd="0" presId="urn:microsoft.com/office/officeart/2005/8/layout/list1"/>
    <dgm:cxn modelId="{DDEE6D29-775C-42F9-98F4-B962A7177F2D}" type="presParOf" srcId="{550C94C8-69F4-44B5-9AE2-E7BCE381B836}" destId="{A68E1E35-905A-4DB2-90C7-C85343A10733}" srcOrd="1" destOrd="0" presId="urn:microsoft.com/office/officeart/2005/8/layout/list1"/>
    <dgm:cxn modelId="{0E3FE4E3-CE12-4E2B-8AE2-B11A68366E42}" type="presParOf" srcId="{2CAF12D5-1E03-4610-925C-9515E1ECCD13}" destId="{94185E11-8DB0-4959-9816-FF0011C224AF}" srcOrd="1" destOrd="0" presId="urn:microsoft.com/office/officeart/2005/8/layout/list1"/>
    <dgm:cxn modelId="{F226EDBE-4955-4E10-8081-DA5780B176F4}" type="presParOf" srcId="{2CAF12D5-1E03-4610-925C-9515E1ECCD13}" destId="{CB2CA7EE-D19C-466A-B2DF-6DB25464C258}" srcOrd="2" destOrd="0" presId="urn:microsoft.com/office/officeart/2005/8/layout/list1"/>
    <dgm:cxn modelId="{739D81A6-683D-4236-B6C7-5A6B315F3D79}" type="presParOf" srcId="{2CAF12D5-1E03-4610-925C-9515E1ECCD13}" destId="{3AE81A4B-668A-45A3-B06E-6D31A61C3817}" srcOrd="3" destOrd="0" presId="urn:microsoft.com/office/officeart/2005/8/layout/list1"/>
    <dgm:cxn modelId="{B571D1BA-CB63-4B35-BBE1-D5097B3B4707}" type="presParOf" srcId="{2CAF12D5-1E03-4610-925C-9515E1ECCD13}" destId="{B1E00CA1-F807-4DF7-8F57-39B07530C40E}" srcOrd="4" destOrd="0" presId="urn:microsoft.com/office/officeart/2005/8/layout/list1"/>
    <dgm:cxn modelId="{7122351F-0185-49B5-9342-62224BBF7421}" type="presParOf" srcId="{B1E00CA1-F807-4DF7-8F57-39B07530C40E}" destId="{F750D051-7D69-4F1D-8C27-9146AFDFC13D}" srcOrd="0" destOrd="0" presId="urn:microsoft.com/office/officeart/2005/8/layout/list1"/>
    <dgm:cxn modelId="{D2C13240-B84E-4B5E-BF46-5EA56CA64E37}" type="presParOf" srcId="{B1E00CA1-F807-4DF7-8F57-39B07530C40E}" destId="{0890EC65-5F3A-42AB-BEF9-ED6FD01CD216}" srcOrd="1" destOrd="0" presId="urn:microsoft.com/office/officeart/2005/8/layout/list1"/>
    <dgm:cxn modelId="{9B91AA93-A348-430A-9952-682D263B263F}" type="presParOf" srcId="{2CAF12D5-1E03-4610-925C-9515E1ECCD13}" destId="{5CE65B9B-9E0E-4815-B95B-69298076579C}" srcOrd="5" destOrd="0" presId="urn:microsoft.com/office/officeart/2005/8/layout/list1"/>
    <dgm:cxn modelId="{6A06486D-321F-4EBE-9D3A-1CD45872ED80}" type="presParOf" srcId="{2CAF12D5-1E03-4610-925C-9515E1ECCD13}" destId="{931B7BAC-26B8-4E30-82EB-29F85750EF98}" srcOrd="6" destOrd="0" presId="urn:microsoft.com/office/officeart/2005/8/layout/list1"/>
    <dgm:cxn modelId="{BCFFE500-12A4-47A3-B62F-2E104CA7B6B8}" type="presParOf" srcId="{2CAF12D5-1E03-4610-925C-9515E1ECCD13}" destId="{4AA0B883-BB7B-47E8-A6D6-8D6530226404}" srcOrd="7" destOrd="0" presId="urn:microsoft.com/office/officeart/2005/8/layout/list1"/>
    <dgm:cxn modelId="{6B9A44FC-CD12-4B33-A978-92EF6596A8B4}" type="presParOf" srcId="{2CAF12D5-1E03-4610-925C-9515E1ECCD13}" destId="{C86E9095-B165-4368-9569-FA8A336B1F46}" srcOrd="8" destOrd="0" presId="urn:microsoft.com/office/officeart/2005/8/layout/list1"/>
    <dgm:cxn modelId="{3CBEC057-093B-4F10-8203-C2CA180C262C}" type="presParOf" srcId="{C86E9095-B165-4368-9569-FA8A336B1F46}" destId="{A8E4D1F3-D16A-4D63-8E76-FFEFA1811288}" srcOrd="0" destOrd="0" presId="urn:microsoft.com/office/officeart/2005/8/layout/list1"/>
    <dgm:cxn modelId="{1AD621B7-642B-4146-8D94-C417E03D0FA4}" type="presParOf" srcId="{C86E9095-B165-4368-9569-FA8A336B1F46}" destId="{0A09BB52-C913-4EC2-9112-766590208916}" srcOrd="1" destOrd="0" presId="urn:microsoft.com/office/officeart/2005/8/layout/list1"/>
    <dgm:cxn modelId="{FD00F070-0167-4115-8C6C-CB3E5809B74F}" type="presParOf" srcId="{2CAF12D5-1E03-4610-925C-9515E1ECCD13}" destId="{EA2DE27D-F900-4B3F-8FB5-FBCF93B70296}" srcOrd="9" destOrd="0" presId="urn:microsoft.com/office/officeart/2005/8/layout/list1"/>
    <dgm:cxn modelId="{01B40925-BCDD-4D8F-A722-9FDFE6B52E14}" type="presParOf" srcId="{2CAF12D5-1E03-4610-925C-9515E1ECCD13}" destId="{6BA05CC5-BF02-4E3F-81C9-00178A668ED2}" srcOrd="10" destOrd="0" presId="urn:microsoft.com/office/officeart/2005/8/layout/list1"/>
    <dgm:cxn modelId="{E345FB98-ED16-4DE5-AE6B-6D4E6261A588}" type="presParOf" srcId="{2CAF12D5-1E03-4610-925C-9515E1ECCD13}" destId="{D2C0035C-5BCF-4E8B-883B-63487193670C}" srcOrd="11" destOrd="0" presId="urn:microsoft.com/office/officeart/2005/8/layout/list1"/>
    <dgm:cxn modelId="{3A14B9D6-70C3-41AE-A322-C99B00AD5FA9}" type="presParOf" srcId="{2CAF12D5-1E03-4610-925C-9515E1ECCD13}" destId="{1E71C9AE-EEAA-4CD6-AB34-3C9E11C2744A}" srcOrd="12" destOrd="0" presId="urn:microsoft.com/office/officeart/2005/8/layout/list1"/>
    <dgm:cxn modelId="{31ED8245-A4E9-4A24-8BA2-656BA37D09A5}" type="presParOf" srcId="{1E71C9AE-EEAA-4CD6-AB34-3C9E11C2744A}" destId="{0CE1BF04-B88C-456D-B3E9-B111316806A1}" srcOrd="0" destOrd="0" presId="urn:microsoft.com/office/officeart/2005/8/layout/list1"/>
    <dgm:cxn modelId="{72DEC3D5-294E-4E71-B7FC-D3C0510EBD06}" type="presParOf" srcId="{1E71C9AE-EEAA-4CD6-AB34-3C9E11C2744A}" destId="{76B8E19E-67C0-4EEE-AA69-AC9752C7BAFD}" srcOrd="1" destOrd="0" presId="urn:microsoft.com/office/officeart/2005/8/layout/list1"/>
    <dgm:cxn modelId="{CF96D213-DD91-446F-BC18-224E88D1A3EE}" type="presParOf" srcId="{2CAF12D5-1E03-4610-925C-9515E1ECCD13}" destId="{DFC06E80-18D8-4160-BA6C-2EAC1823A2E7}" srcOrd="13" destOrd="0" presId="urn:microsoft.com/office/officeart/2005/8/layout/list1"/>
    <dgm:cxn modelId="{11293553-D727-4F6B-B781-2879ABB6C039}" type="presParOf" srcId="{2CAF12D5-1E03-4610-925C-9515E1ECCD13}" destId="{FFD5A5A8-EFA2-47A7-9944-E7CF690365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1B882-6752-421A-B18B-2AECAF53D4F3}" type="doc">
      <dgm:prSet loTypeId="urn:microsoft.com/office/officeart/2005/8/layout/vList3" loCatId="list" qsTypeId="urn:microsoft.com/office/officeart/2005/8/quickstyle/simple1" qsCatId="simple" csTypeId="urn:microsoft.com/office/officeart/2005/8/colors/accent2_1" csCatId="accent2" phldr="1"/>
      <dgm:spPr/>
    </dgm:pt>
    <dgm:pt modelId="{7A4221AD-CCEA-48BD-80E5-BF9E571DB1AF}">
      <dgm:prSet phldrT="[Texto]"/>
      <dgm:spPr/>
      <dgm:t>
        <a:bodyPr/>
        <a:lstStyle/>
        <a:p>
          <a:pPr algn="just"/>
          <a:r>
            <a:rPr lang="es-EC" dirty="0"/>
            <a:t>Necesidad de contar con personal altamente cualificado para el entrenamiento, formación y cuidado de canes adiestrados</a:t>
          </a:r>
          <a:endParaRPr lang="es-ES" dirty="0"/>
        </a:p>
      </dgm:t>
    </dgm:pt>
    <dgm:pt modelId="{BD0D41B6-40FB-4F12-8349-5C0DAF1D445E}" type="parTrans" cxnId="{4132C5D8-60A5-4261-9763-44AD561F8ECF}">
      <dgm:prSet/>
      <dgm:spPr/>
      <dgm:t>
        <a:bodyPr/>
        <a:lstStyle/>
        <a:p>
          <a:pPr algn="just"/>
          <a:endParaRPr lang="es-ES"/>
        </a:p>
      </dgm:t>
    </dgm:pt>
    <dgm:pt modelId="{21502846-0399-4A6D-9662-C24139B8921F}" type="sibTrans" cxnId="{4132C5D8-60A5-4261-9763-44AD561F8ECF}">
      <dgm:prSet/>
      <dgm:spPr/>
      <dgm:t>
        <a:bodyPr/>
        <a:lstStyle/>
        <a:p>
          <a:pPr algn="just"/>
          <a:endParaRPr lang="es-ES"/>
        </a:p>
      </dgm:t>
    </dgm:pt>
    <dgm:pt modelId="{3346D126-1345-4367-AA5F-E7AA8A433363}" type="pres">
      <dgm:prSet presAssocID="{9281B882-6752-421A-B18B-2AECAF53D4F3}" presName="linearFlow" presStyleCnt="0">
        <dgm:presLayoutVars>
          <dgm:dir/>
          <dgm:resizeHandles val="exact"/>
        </dgm:presLayoutVars>
      </dgm:prSet>
      <dgm:spPr/>
    </dgm:pt>
    <dgm:pt modelId="{412F1F6B-B916-43DC-9D4E-087034203EBC}" type="pres">
      <dgm:prSet presAssocID="{7A4221AD-CCEA-48BD-80E5-BF9E571DB1AF}" presName="composite" presStyleCnt="0"/>
      <dgm:spPr/>
    </dgm:pt>
    <dgm:pt modelId="{3DD124EA-E33E-4128-8082-859E5BB5D8E5}" type="pres">
      <dgm:prSet presAssocID="{7A4221AD-CCEA-48BD-80E5-BF9E571DB1AF}"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458497BE-98BF-4E8F-A2F9-A03EEFE35D82}" type="pres">
      <dgm:prSet presAssocID="{7A4221AD-CCEA-48BD-80E5-BF9E571DB1AF}" presName="txShp" presStyleLbl="node1" presStyleIdx="0" presStyleCnt="1" custScaleX="106371" custLinFactNeighborX="-464">
        <dgm:presLayoutVars>
          <dgm:bulletEnabled val="1"/>
        </dgm:presLayoutVars>
      </dgm:prSet>
      <dgm:spPr/>
    </dgm:pt>
  </dgm:ptLst>
  <dgm:cxnLst>
    <dgm:cxn modelId="{DB65C8AB-C1A7-431D-AA20-090FA034444B}" type="presOf" srcId="{7A4221AD-CCEA-48BD-80E5-BF9E571DB1AF}" destId="{458497BE-98BF-4E8F-A2F9-A03EEFE35D82}" srcOrd="0" destOrd="0" presId="urn:microsoft.com/office/officeart/2005/8/layout/vList3"/>
    <dgm:cxn modelId="{4132C5D8-60A5-4261-9763-44AD561F8ECF}" srcId="{9281B882-6752-421A-B18B-2AECAF53D4F3}" destId="{7A4221AD-CCEA-48BD-80E5-BF9E571DB1AF}" srcOrd="0" destOrd="0" parTransId="{BD0D41B6-40FB-4F12-8349-5C0DAF1D445E}" sibTransId="{21502846-0399-4A6D-9662-C24139B8921F}"/>
    <dgm:cxn modelId="{43517DF8-3DB6-401A-82B0-73110824A9D2}" type="presOf" srcId="{9281B882-6752-421A-B18B-2AECAF53D4F3}" destId="{3346D126-1345-4367-AA5F-E7AA8A433363}" srcOrd="0" destOrd="0" presId="urn:microsoft.com/office/officeart/2005/8/layout/vList3"/>
    <dgm:cxn modelId="{24B1AED9-BBCF-4C73-8FA4-77BF8EC54F2B}" type="presParOf" srcId="{3346D126-1345-4367-AA5F-E7AA8A433363}" destId="{412F1F6B-B916-43DC-9D4E-087034203EBC}" srcOrd="0" destOrd="0" presId="urn:microsoft.com/office/officeart/2005/8/layout/vList3"/>
    <dgm:cxn modelId="{24C947D0-1678-4BEA-A911-369B85EE31B3}" type="presParOf" srcId="{412F1F6B-B916-43DC-9D4E-087034203EBC}" destId="{3DD124EA-E33E-4128-8082-859E5BB5D8E5}" srcOrd="0" destOrd="0" presId="urn:microsoft.com/office/officeart/2005/8/layout/vList3"/>
    <dgm:cxn modelId="{7D201BFE-7BF5-416D-9E09-05D5FA072C61}" type="presParOf" srcId="{412F1F6B-B916-43DC-9D4E-087034203EBC}" destId="{458497BE-98BF-4E8F-A2F9-A03EEFE35D82}"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1B882-6752-421A-B18B-2AECAF53D4F3}" type="doc">
      <dgm:prSet loTypeId="urn:microsoft.com/office/officeart/2005/8/layout/vList3" loCatId="list" qsTypeId="urn:microsoft.com/office/officeart/2005/8/quickstyle/simple1" qsCatId="simple" csTypeId="urn:microsoft.com/office/officeart/2005/8/colors/accent1_1" csCatId="accent1" phldr="1"/>
      <dgm:spPr/>
    </dgm:pt>
    <dgm:pt modelId="{22B3F421-19FC-4AA9-A76A-E4FAA4E82DCA}">
      <dgm:prSet phldrT="[Texto]" custT="1"/>
      <dgm:spPr/>
      <dgm:t>
        <a:bodyPr/>
        <a:lstStyle/>
        <a:p>
          <a:pPr algn="just"/>
          <a:r>
            <a:rPr lang="es-EC" sz="2400" dirty="0"/>
            <a:t>Afectación de las condiciones del medio ambiente en los canes para la detección </a:t>
          </a:r>
          <a:endParaRPr lang="es-ES" sz="2400" dirty="0"/>
        </a:p>
      </dgm:t>
    </dgm:pt>
    <dgm:pt modelId="{2303B9EF-5228-4F2E-878D-52607D6F099E}" type="parTrans" cxnId="{277D00C1-CB84-4D0E-8783-13C6FFDC97D3}">
      <dgm:prSet/>
      <dgm:spPr/>
      <dgm:t>
        <a:bodyPr/>
        <a:lstStyle/>
        <a:p>
          <a:pPr algn="just"/>
          <a:endParaRPr lang="es-ES"/>
        </a:p>
      </dgm:t>
    </dgm:pt>
    <dgm:pt modelId="{8D7B932A-2CEA-48F8-838E-D8568DF92FB5}" type="sibTrans" cxnId="{277D00C1-CB84-4D0E-8783-13C6FFDC97D3}">
      <dgm:prSet/>
      <dgm:spPr/>
      <dgm:t>
        <a:bodyPr/>
        <a:lstStyle/>
        <a:p>
          <a:pPr algn="just"/>
          <a:endParaRPr lang="es-ES"/>
        </a:p>
      </dgm:t>
    </dgm:pt>
    <dgm:pt modelId="{3346D126-1345-4367-AA5F-E7AA8A433363}" type="pres">
      <dgm:prSet presAssocID="{9281B882-6752-421A-B18B-2AECAF53D4F3}" presName="linearFlow" presStyleCnt="0">
        <dgm:presLayoutVars>
          <dgm:dir/>
          <dgm:resizeHandles val="exact"/>
        </dgm:presLayoutVars>
      </dgm:prSet>
      <dgm:spPr/>
    </dgm:pt>
    <dgm:pt modelId="{BEF3FC6A-4CA6-4072-A2A4-8BF7ECB804D0}" type="pres">
      <dgm:prSet presAssocID="{22B3F421-19FC-4AA9-A76A-E4FAA4E82DCA}" presName="composite" presStyleCnt="0"/>
      <dgm:spPr/>
    </dgm:pt>
    <dgm:pt modelId="{C1517338-1C8D-42AA-93B3-5DFFF12119DA}" type="pres">
      <dgm:prSet presAssocID="{22B3F421-19FC-4AA9-A76A-E4FAA4E82DCA}"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7CAC1C9A-B899-4FF6-A40D-AFB207A69E52}" type="pres">
      <dgm:prSet presAssocID="{22B3F421-19FC-4AA9-A76A-E4FAA4E82DCA}" presName="txShp" presStyleLbl="node1" presStyleIdx="0" presStyleCnt="1" custScaleX="109207" custLinFactNeighborX="708">
        <dgm:presLayoutVars>
          <dgm:bulletEnabled val="1"/>
        </dgm:presLayoutVars>
      </dgm:prSet>
      <dgm:spPr/>
    </dgm:pt>
  </dgm:ptLst>
  <dgm:cxnLst>
    <dgm:cxn modelId="{5C835128-7205-4B7A-B617-98722EE51537}" type="presOf" srcId="{22B3F421-19FC-4AA9-A76A-E4FAA4E82DCA}" destId="{7CAC1C9A-B899-4FF6-A40D-AFB207A69E52}" srcOrd="0" destOrd="0" presId="urn:microsoft.com/office/officeart/2005/8/layout/vList3"/>
    <dgm:cxn modelId="{277D00C1-CB84-4D0E-8783-13C6FFDC97D3}" srcId="{9281B882-6752-421A-B18B-2AECAF53D4F3}" destId="{22B3F421-19FC-4AA9-A76A-E4FAA4E82DCA}" srcOrd="0" destOrd="0" parTransId="{2303B9EF-5228-4F2E-878D-52607D6F099E}" sibTransId="{8D7B932A-2CEA-48F8-838E-D8568DF92FB5}"/>
    <dgm:cxn modelId="{43517DF8-3DB6-401A-82B0-73110824A9D2}" type="presOf" srcId="{9281B882-6752-421A-B18B-2AECAF53D4F3}" destId="{3346D126-1345-4367-AA5F-E7AA8A433363}" srcOrd="0" destOrd="0" presId="urn:microsoft.com/office/officeart/2005/8/layout/vList3"/>
    <dgm:cxn modelId="{5721A49B-6C71-4CB4-926E-680483EF3175}" type="presParOf" srcId="{3346D126-1345-4367-AA5F-E7AA8A433363}" destId="{BEF3FC6A-4CA6-4072-A2A4-8BF7ECB804D0}" srcOrd="0" destOrd="0" presId="urn:microsoft.com/office/officeart/2005/8/layout/vList3"/>
    <dgm:cxn modelId="{6A1DC7D5-7A39-4C2A-A37E-3A2DEA44AE30}" type="presParOf" srcId="{BEF3FC6A-4CA6-4072-A2A4-8BF7ECB804D0}" destId="{C1517338-1C8D-42AA-93B3-5DFFF12119DA}" srcOrd="0" destOrd="0" presId="urn:microsoft.com/office/officeart/2005/8/layout/vList3"/>
    <dgm:cxn modelId="{3D77001F-CF48-4175-A424-ACBD16F146DE}" type="presParOf" srcId="{BEF3FC6A-4CA6-4072-A2A4-8BF7ECB804D0}" destId="{7CAC1C9A-B899-4FF6-A40D-AFB207A69E52}"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FB0B1-4C8D-426A-BBCD-9FF5B32BE28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3EA46DFA-61B4-4D08-A2B2-ACD79BF0CCD2}">
      <dgm:prSet phldrT="[Texto]"/>
      <dgm:spPr/>
      <dgm:t>
        <a:bodyPr/>
        <a:lstStyle/>
        <a:p>
          <a:r>
            <a:rPr lang="es-ES" dirty="0">
              <a:latin typeface="Times New Roman" panose="02020603050405020304" pitchFamily="18" charset="0"/>
              <a:cs typeface="Times New Roman" panose="02020603050405020304" pitchFamily="18" charset="0"/>
            </a:rPr>
            <a:t>Objetivo General</a:t>
          </a:r>
        </a:p>
      </dgm:t>
    </dgm:pt>
    <dgm:pt modelId="{F4DF3FD7-A352-47AF-BB1C-820A52793D29}" type="parTrans" cxnId="{AB73A201-216A-436D-91CD-418AD70464DE}">
      <dgm:prSet/>
      <dgm:spPr/>
      <dgm:t>
        <a:bodyPr/>
        <a:lstStyle/>
        <a:p>
          <a:endParaRPr lang="es-ES"/>
        </a:p>
      </dgm:t>
    </dgm:pt>
    <dgm:pt modelId="{CB0F81A6-73F2-43D7-8DD9-F046AB423140}" type="sibTrans" cxnId="{AB73A201-216A-436D-91CD-418AD70464DE}">
      <dgm:prSet/>
      <dgm:spPr/>
      <dgm:t>
        <a:bodyPr/>
        <a:lstStyle/>
        <a:p>
          <a:endParaRPr lang="es-ES"/>
        </a:p>
      </dgm:t>
    </dgm:pt>
    <dgm:pt modelId="{B87B04C3-74B3-4DAF-9F09-81792F91C7D3}">
      <dgm:prSet phldrT="[Texto]"/>
      <dgm:spPr/>
      <dgm:t>
        <a:bodyPr/>
        <a:lstStyle/>
        <a:p>
          <a:pPr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Integrar el sistema de instrumentación del prototipo de nariz electrónica a un robot móvil para identificar sustancias explosivas como TNT y pólvora base doble dentro de un ambiente controlado.</a:t>
          </a:r>
        </a:p>
      </dgm:t>
    </dgm:pt>
    <dgm:pt modelId="{821E33BC-E38F-47A9-825E-5437B04771BA}" type="parTrans" cxnId="{647A244C-685D-4CA9-A8F4-54139EA46344}">
      <dgm:prSet/>
      <dgm:spPr/>
      <dgm:t>
        <a:bodyPr/>
        <a:lstStyle/>
        <a:p>
          <a:endParaRPr lang="es-ES"/>
        </a:p>
      </dgm:t>
    </dgm:pt>
    <dgm:pt modelId="{44BF8E8C-B876-4181-8D9C-5ACC59FF17B6}" type="sibTrans" cxnId="{647A244C-685D-4CA9-A8F4-54139EA46344}">
      <dgm:prSet/>
      <dgm:spPr/>
      <dgm:t>
        <a:bodyPr/>
        <a:lstStyle/>
        <a:p>
          <a:endParaRPr lang="es-ES"/>
        </a:p>
      </dgm:t>
    </dgm:pt>
    <dgm:pt modelId="{B7CA3400-1DB0-4872-8629-73F19A8B7C10}" type="pres">
      <dgm:prSet presAssocID="{E9DFB0B1-4C8D-426A-BBCD-9FF5B32BE28F}" presName="linear" presStyleCnt="0">
        <dgm:presLayoutVars>
          <dgm:animLvl val="lvl"/>
          <dgm:resizeHandles val="exact"/>
        </dgm:presLayoutVars>
      </dgm:prSet>
      <dgm:spPr/>
    </dgm:pt>
    <dgm:pt modelId="{0736131D-DBF7-46AC-A569-BF73F453EA5F}" type="pres">
      <dgm:prSet presAssocID="{3EA46DFA-61B4-4D08-A2B2-ACD79BF0CCD2}" presName="parentText" presStyleLbl="node1" presStyleIdx="0" presStyleCnt="1" custScaleY="85273">
        <dgm:presLayoutVars>
          <dgm:chMax val="0"/>
          <dgm:bulletEnabled val="1"/>
        </dgm:presLayoutVars>
      </dgm:prSet>
      <dgm:spPr/>
    </dgm:pt>
    <dgm:pt modelId="{1BB8A27C-A2AC-469B-804C-7A6DBF6394B1}" type="pres">
      <dgm:prSet presAssocID="{3EA46DFA-61B4-4D08-A2B2-ACD79BF0CCD2}" presName="childText" presStyleLbl="revTx" presStyleIdx="0" presStyleCnt="1">
        <dgm:presLayoutVars>
          <dgm:bulletEnabled val="1"/>
        </dgm:presLayoutVars>
      </dgm:prSet>
      <dgm:spPr/>
    </dgm:pt>
  </dgm:ptLst>
  <dgm:cxnLst>
    <dgm:cxn modelId="{AB73A201-216A-436D-91CD-418AD70464DE}" srcId="{E9DFB0B1-4C8D-426A-BBCD-9FF5B32BE28F}" destId="{3EA46DFA-61B4-4D08-A2B2-ACD79BF0CCD2}" srcOrd="0" destOrd="0" parTransId="{F4DF3FD7-A352-47AF-BB1C-820A52793D29}" sibTransId="{CB0F81A6-73F2-43D7-8DD9-F046AB423140}"/>
    <dgm:cxn modelId="{647A244C-685D-4CA9-A8F4-54139EA46344}" srcId="{3EA46DFA-61B4-4D08-A2B2-ACD79BF0CCD2}" destId="{B87B04C3-74B3-4DAF-9F09-81792F91C7D3}" srcOrd="0" destOrd="0" parTransId="{821E33BC-E38F-47A9-825E-5437B04771BA}" sibTransId="{44BF8E8C-B876-4181-8D9C-5ACC59FF17B6}"/>
    <dgm:cxn modelId="{6AAF24C4-F585-40D8-BA33-F31BD18B9C9C}" type="presOf" srcId="{B87B04C3-74B3-4DAF-9F09-81792F91C7D3}" destId="{1BB8A27C-A2AC-469B-804C-7A6DBF6394B1}" srcOrd="0" destOrd="0" presId="urn:microsoft.com/office/officeart/2005/8/layout/vList2"/>
    <dgm:cxn modelId="{EF840AFD-2D0A-48C4-9988-F3EB69DF410F}" type="presOf" srcId="{E9DFB0B1-4C8D-426A-BBCD-9FF5B32BE28F}" destId="{B7CA3400-1DB0-4872-8629-73F19A8B7C10}" srcOrd="0" destOrd="0" presId="urn:microsoft.com/office/officeart/2005/8/layout/vList2"/>
    <dgm:cxn modelId="{EAD947FF-5102-4961-B1AA-9475B2379157}" type="presOf" srcId="{3EA46DFA-61B4-4D08-A2B2-ACD79BF0CCD2}" destId="{0736131D-DBF7-46AC-A569-BF73F453EA5F}" srcOrd="0" destOrd="0" presId="urn:microsoft.com/office/officeart/2005/8/layout/vList2"/>
    <dgm:cxn modelId="{B33C019B-4DDC-4575-ADD8-B793BB68ED95}" type="presParOf" srcId="{B7CA3400-1DB0-4872-8629-73F19A8B7C10}" destId="{0736131D-DBF7-46AC-A569-BF73F453EA5F}" srcOrd="0" destOrd="0" presId="urn:microsoft.com/office/officeart/2005/8/layout/vList2"/>
    <dgm:cxn modelId="{893B55AA-9C95-432F-8147-3923B71B57E5}" type="presParOf" srcId="{B7CA3400-1DB0-4872-8629-73F19A8B7C10}" destId="{1BB8A27C-A2AC-469B-804C-7A6DBF6394B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EE71F7-CAA3-46C3-A30E-07886B5F07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3B3A41BD-EE22-4918-BD20-8F5B680C6EE0}">
      <dgm:prSet phldrT="[Texto]"/>
      <dgm:spPr/>
      <dgm:t>
        <a:bodyPr/>
        <a:lstStyle/>
        <a:p>
          <a:r>
            <a:rPr lang="es-EC" dirty="0"/>
            <a:t>Descartar sensores</a:t>
          </a:r>
        </a:p>
      </dgm:t>
    </dgm:pt>
    <dgm:pt modelId="{57B7295C-0412-4838-A229-2144379D7B1E}" type="parTrans" cxnId="{C7AD9509-CCEA-44DC-BBF6-9FBCFFEB3E98}">
      <dgm:prSet/>
      <dgm:spPr/>
      <dgm:t>
        <a:bodyPr/>
        <a:lstStyle/>
        <a:p>
          <a:endParaRPr lang="es-EC"/>
        </a:p>
      </dgm:t>
    </dgm:pt>
    <dgm:pt modelId="{B8A2C850-9DB0-442F-9BD5-8655E60D2CC6}" type="sibTrans" cxnId="{C7AD9509-CCEA-44DC-BBF6-9FBCFFEB3E98}">
      <dgm:prSet/>
      <dgm:spPr/>
      <dgm:t>
        <a:bodyPr/>
        <a:lstStyle/>
        <a:p>
          <a:endParaRPr lang="es-EC"/>
        </a:p>
      </dgm:t>
    </dgm:pt>
    <dgm:pt modelId="{C77B56DC-CF37-47D7-B1B8-01CE6C027B51}">
      <dgm:prSet phldrT="[Texto]"/>
      <dgm:spPr/>
      <dgm:t>
        <a:bodyPr/>
        <a:lstStyle/>
        <a:p>
          <a:r>
            <a:rPr lang="es-EC" dirty="0"/>
            <a:t>Disminuir dimensiones</a:t>
          </a:r>
        </a:p>
      </dgm:t>
    </dgm:pt>
    <dgm:pt modelId="{67F00032-7D2C-42D8-92BF-1C2CF5DEE63D}" type="parTrans" cxnId="{505AA912-2B77-4ED9-A41E-07D43A7984BD}">
      <dgm:prSet/>
      <dgm:spPr/>
      <dgm:t>
        <a:bodyPr/>
        <a:lstStyle/>
        <a:p>
          <a:endParaRPr lang="es-EC"/>
        </a:p>
      </dgm:t>
    </dgm:pt>
    <dgm:pt modelId="{969A2A1B-14D8-484A-8022-47C5DCA68863}" type="sibTrans" cxnId="{505AA912-2B77-4ED9-A41E-07D43A7984BD}">
      <dgm:prSet/>
      <dgm:spPr/>
      <dgm:t>
        <a:bodyPr/>
        <a:lstStyle/>
        <a:p>
          <a:endParaRPr lang="es-EC"/>
        </a:p>
      </dgm:t>
    </dgm:pt>
    <dgm:pt modelId="{37F5871C-B0D9-4329-BC03-8ACA8711A868}">
      <dgm:prSet phldrT="[Texto]"/>
      <dgm:spPr/>
      <dgm:t>
        <a:bodyPr/>
        <a:lstStyle/>
        <a:p>
          <a:r>
            <a:rPr lang="es-EC" dirty="0"/>
            <a:t>Mejorar bloque neumático</a:t>
          </a:r>
        </a:p>
      </dgm:t>
    </dgm:pt>
    <dgm:pt modelId="{7D7F8EA2-DD53-4946-9AE8-0D1A7338F6D6}" type="parTrans" cxnId="{D68D8F2D-053B-4449-836B-9058E1E63F11}">
      <dgm:prSet/>
      <dgm:spPr/>
      <dgm:t>
        <a:bodyPr/>
        <a:lstStyle/>
        <a:p>
          <a:endParaRPr lang="es-EC"/>
        </a:p>
      </dgm:t>
    </dgm:pt>
    <dgm:pt modelId="{6DFE3E6B-BCCA-4C1B-AC67-3692FF13354B}" type="sibTrans" cxnId="{D68D8F2D-053B-4449-836B-9058E1E63F11}">
      <dgm:prSet/>
      <dgm:spPr/>
      <dgm:t>
        <a:bodyPr/>
        <a:lstStyle/>
        <a:p>
          <a:endParaRPr lang="es-EC"/>
        </a:p>
      </dgm:t>
    </dgm:pt>
    <dgm:pt modelId="{B6EF6C13-302D-44A5-AA93-5AE5F4474147}">
      <dgm:prSet phldrT="[Texto]"/>
      <dgm:spPr/>
      <dgm:t>
        <a:bodyPr/>
        <a:lstStyle/>
        <a:p>
          <a:r>
            <a:rPr lang="es-EC" dirty="0"/>
            <a:t>Determinar parámetro de experimentación</a:t>
          </a:r>
        </a:p>
      </dgm:t>
    </dgm:pt>
    <dgm:pt modelId="{9BAE9BF3-2E93-4284-9FB3-7C6017915363}" type="parTrans" cxnId="{6477C529-40A6-4DBB-8598-52234059FDD2}">
      <dgm:prSet/>
      <dgm:spPr/>
      <dgm:t>
        <a:bodyPr/>
        <a:lstStyle/>
        <a:p>
          <a:endParaRPr lang="es-EC"/>
        </a:p>
      </dgm:t>
    </dgm:pt>
    <dgm:pt modelId="{20F64B47-B932-444B-BF05-52BFDE131999}" type="sibTrans" cxnId="{6477C529-40A6-4DBB-8598-52234059FDD2}">
      <dgm:prSet/>
      <dgm:spPr/>
      <dgm:t>
        <a:bodyPr/>
        <a:lstStyle/>
        <a:p>
          <a:endParaRPr lang="es-EC"/>
        </a:p>
      </dgm:t>
    </dgm:pt>
    <dgm:pt modelId="{90934B8D-EEE1-47F6-9E72-9B5A791528F6}">
      <dgm:prSet phldrT="[Texto]"/>
      <dgm:spPr/>
      <dgm:t>
        <a:bodyPr/>
        <a:lstStyle/>
        <a:p>
          <a:r>
            <a:rPr lang="es-EC" dirty="0"/>
            <a:t>Embeber el procesamiento</a:t>
          </a:r>
        </a:p>
      </dgm:t>
    </dgm:pt>
    <dgm:pt modelId="{9AF6D7CC-28FB-4170-BF0C-2264FE52156B}" type="parTrans" cxnId="{A13201D9-354F-4E1E-8D9A-70408244D2E3}">
      <dgm:prSet/>
      <dgm:spPr/>
      <dgm:t>
        <a:bodyPr/>
        <a:lstStyle/>
        <a:p>
          <a:endParaRPr lang="es-EC"/>
        </a:p>
      </dgm:t>
    </dgm:pt>
    <dgm:pt modelId="{C53A7C05-ED88-43C4-B6EA-489F4EF99E02}" type="sibTrans" cxnId="{A13201D9-354F-4E1E-8D9A-70408244D2E3}">
      <dgm:prSet/>
      <dgm:spPr/>
      <dgm:t>
        <a:bodyPr/>
        <a:lstStyle/>
        <a:p>
          <a:endParaRPr lang="es-EC"/>
        </a:p>
      </dgm:t>
    </dgm:pt>
    <dgm:pt modelId="{96D45F80-B09D-45C3-A035-AA3802374B28}" type="pres">
      <dgm:prSet presAssocID="{0BEE71F7-CAA3-46C3-A30E-07886B5F0776}" presName="linear" presStyleCnt="0">
        <dgm:presLayoutVars>
          <dgm:dir/>
          <dgm:animLvl val="lvl"/>
          <dgm:resizeHandles val="exact"/>
        </dgm:presLayoutVars>
      </dgm:prSet>
      <dgm:spPr/>
    </dgm:pt>
    <dgm:pt modelId="{3DE13027-89C2-44DB-B083-1B949196DA9A}" type="pres">
      <dgm:prSet presAssocID="{3B3A41BD-EE22-4918-BD20-8F5B680C6EE0}" presName="parentLin" presStyleCnt="0"/>
      <dgm:spPr/>
    </dgm:pt>
    <dgm:pt modelId="{C1AE0B72-85F3-4662-9166-F0C08BC41D98}" type="pres">
      <dgm:prSet presAssocID="{3B3A41BD-EE22-4918-BD20-8F5B680C6EE0}" presName="parentLeftMargin" presStyleLbl="node1" presStyleIdx="0" presStyleCnt="5"/>
      <dgm:spPr/>
    </dgm:pt>
    <dgm:pt modelId="{62F5534A-9140-4B82-B35F-856F8EAE1C41}" type="pres">
      <dgm:prSet presAssocID="{3B3A41BD-EE22-4918-BD20-8F5B680C6EE0}" presName="parentText" presStyleLbl="node1" presStyleIdx="0" presStyleCnt="5">
        <dgm:presLayoutVars>
          <dgm:chMax val="0"/>
          <dgm:bulletEnabled val="1"/>
        </dgm:presLayoutVars>
      </dgm:prSet>
      <dgm:spPr/>
    </dgm:pt>
    <dgm:pt modelId="{432CF5A4-0FC3-466A-AD79-1CB9894FB189}" type="pres">
      <dgm:prSet presAssocID="{3B3A41BD-EE22-4918-BD20-8F5B680C6EE0}" presName="negativeSpace" presStyleCnt="0"/>
      <dgm:spPr/>
    </dgm:pt>
    <dgm:pt modelId="{358D3A69-D0A4-4417-9DB1-CA52D1042C85}" type="pres">
      <dgm:prSet presAssocID="{3B3A41BD-EE22-4918-BD20-8F5B680C6EE0}" presName="childText" presStyleLbl="conFgAcc1" presStyleIdx="0" presStyleCnt="5">
        <dgm:presLayoutVars>
          <dgm:bulletEnabled val="1"/>
        </dgm:presLayoutVars>
      </dgm:prSet>
      <dgm:spPr/>
    </dgm:pt>
    <dgm:pt modelId="{D4BC88A5-3EB3-4CFD-9829-989C2C64A405}" type="pres">
      <dgm:prSet presAssocID="{B8A2C850-9DB0-442F-9BD5-8655E60D2CC6}" presName="spaceBetweenRectangles" presStyleCnt="0"/>
      <dgm:spPr/>
    </dgm:pt>
    <dgm:pt modelId="{A284D4F1-5E2B-4991-8DEF-A96BEC1AC82A}" type="pres">
      <dgm:prSet presAssocID="{C77B56DC-CF37-47D7-B1B8-01CE6C027B51}" presName="parentLin" presStyleCnt="0"/>
      <dgm:spPr/>
    </dgm:pt>
    <dgm:pt modelId="{E6AE6002-6213-44F8-AE1D-8004971F7E8D}" type="pres">
      <dgm:prSet presAssocID="{C77B56DC-CF37-47D7-B1B8-01CE6C027B51}" presName="parentLeftMargin" presStyleLbl="node1" presStyleIdx="0" presStyleCnt="5"/>
      <dgm:spPr/>
    </dgm:pt>
    <dgm:pt modelId="{1E607D37-A3A9-44C6-895C-468FE14A9A33}" type="pres">
      <dgm:prSet presAssocID="{C77B56DC-CF37-47D7-B1B8-01CE6C027B51}" presName="parentText" presStyleLbl="node1" presStyleIdx="1" presStyleCnt="5">
        <dgm:presLayoutVars>
          <dgm:chMax val="0"/>
          <dgm:bulletEnabled val="1"/>
        </dgm:presLayoutVars>
      </dgm:prSet>
      <dgm:spPr/>
    </dgm:pt>
    <dgm:pt modelId="{0C2A5D0F-5CDD-4D59-A69E-01431E76FE7D}" type="pres">
      <dgm:prSet presAssocID="{C77B56DC-CF37-47D7-B1B8-01CE6C027B51}" presName="negativeSpace" presStyleCnt="0"/>
      <dgm:spPr/>
    </dgm:pt>
    <dgm:pt modelId="{D47ECE23-0ECB-4184-BA8C-EC7CDEED627C}" type="pres">
      <dgm:prSet presAssocID="{C77B56DC-CF37-47D7-B1B8-01CE6C027B51}" presName="childText" presStyleLbl="conFgAcc1" presStyleIdx="1" presStyleCnt="5">
        <dgm:presLayoutVars>
          <dgm:bulletEnabled val="1"/>
        </dgm:presLayoutVars>
      </dgm:prSet>
      <dgm:spPr/>
    </dgm:pt>
    <dgm:pt modelId="{35B56FC5-3B39-4C71-B8B8-9D9B171DDD13}" type="pres">
      <dgm:prSet presAssocID="{969A2A1B-14D8-484A-8022-47C5DCA68863}" presName="spaceBetweenRectangles" presStyleCnt="0"/>
      <dgm:spPr/>
    </dgm:pt>
    <dgm:pt modelId="{34FD2FD3-2CDE-45E6-A0D7-FF414F1F79E9}" type="pres">
      <dgm:prSet presAssocID="{37F5871C-B0D9-4329-BC03-8ACA8711A868}" presName="parentLin" presStyleCnt="0"/>
      <dgm:spPr/>
    </dgm:pt>
    <dgm:pt modelId="{8E1701EA-D7A4-4638-81A4-316FD67CFA0A}" type="pres">
      <dgm:prSet presAssocID="{37F5871C-B0D9-4329-BC03-8ACA8711A868}" presName="parentLeftMargin" presStyleLbl="node1" presStyleIdx="1" presStyleCnt="5"/>
      <dgm:spPr/>
    </dgm:pt>
    <dgm:pt modelId="{4EB383A6-14FC-43FD-950F-847FFA78F3AB}" type="pres">
      <dgm:prSet presAssocID="{37F5871C-B0D9-4329-BC03-8ACA8711A868}" presName="parentText" presStyleLbl="node1" presStyleIdx="2" presStyleCnt="5">
        <dgm:presLayoutVars>
          <dgm:chMax val="0"/>
          <dgm:bulletEnabled val="1"/>
        </dgm:presLayoutVars>
      </dgm:prSet>
      <dgm:spPr/>
    </dgm:pt>
    <dgm:pt modelId="{5421682F-7A1C-4944-991E-D6BF7A43ED1C}" type="pres">
      <dgm:prSet presAssocID="{37F5871C-B0D9-4329-BC03-8ACA8711A868}" presName="negativeSpace" presStyleCnt="0"/>
      <dgm:spPr/>
    </dgm:pt>
    <dgm:pt modelId="{E6D19F9E-E9EC-4739-81B1-6F4D4201A40F}" type="pres">
      <dgm:prSet presAssocID="{37F5871C-B0D9-4329-BC03-8ACA8711A868}" presName="childText" presStyleLbl="conFgAcc1" presStyleIdx="2" presStyleCnt="5">
        <dgm:presLayoutVars>
          <dgm:bulletEnabled val="1"/>
        </dgm:presLayoutVars>
      </dgm:prSet>
      <dgm:spPr/>
    </dgm:pt>
    <dgm:pt modelId="{6D1718EF-5227-47C6-B6E8-967A2385DAFC}" type="pres">
      <dgm:prSet presAssocID="{6DFE3E6B-BCCA-4C1B-AC67-3692FF13354B}" presName="spaceBetweenRectangles" presStyleCnt="0"/>
      <dgm:spPr/>
    </dgm:pt>
    <dgm:pt modelId="{5E19E2AA-3C19-49E5-A6EF-8FF81E21B665}" type="pres">
      <dgm:prSet presAssocID="{B6EF6C13-302D-44A5-AA93-5AE5F4474147}" presName="parentLin" presStyleCnt="0"/>
      <dgm:spPr/>
    </dgm:pt>
    <dgm:pt modelId="{25FB0D87-5A7B-409B-8058-F4A71F68549B}" type="pres">
      <dgm:prSet presAssocID="{B6EF6C13-302D-44A5-AA93-5AE5F4474147}" presName="parentLeftMargin" presStyleLbl="node1" presStyleIdx="2" presStyleCnt="5"/>
      <dgm:spPr/>
    </dgm:pt>
    <dgm:pt modelId="{477DBBB7-F21C-4A1F-9987-AB5167F107AC}" type="pres">
      <dgm:prSet presAssocID="{B6EF6C13-302D-44A5-AA93-5AE5F4474147}" presName="parentText" presStyleLbl="node1" presStyleIdx="3" presStyleCnt="5">
        <dgm:presLayoutVars>
          <dgm:chMax val="0"/>
          <dgm:bulletEnabled val="1"/>
        </dgm:presLayoutVars>
      </dgm:prSet>
      <dgm:spPr/>
    </dgm:pt>
    <dgm:pt modelId="{AAA3CE8E-545D-4FBE-9941-D1F8FC1E2A8F}" type="pres">
      <dgm:prSet presAssocID="{B6EF6C13-302D-44A5-AA93-5AE5F4474147}" presName="negativeSpace" presStyleCnt="0"/>
      <dgm:spPr/>
    </dgm:pt>
    <dgm:pt modelId="{DBFF8401-5CD6-4025-B4FC-962E63B4FC3E}" type="pres">
      <dgm:prSet presAssocID="{B6EF6C13-302D-44A5-AA93-5AE5F4474147}" presName="childText" presStyleLbl="conFgAcc1" presStyleIdx="3" presStyleCnt="5">
        <dgm:presLayoutVars>
          <dgm:bulletEnabled val="1"/>
        </dgm:presLayoutVars>
      </dgm:prSet>
      <dgm:spPr/>
    </dgm:pt>
    <dgm:pt modelId="{DA761B2D-7761-475B-93A2-99D99B7EFFB6}" type="pres">
      <dgm:prSet presAssocID="{20F64B47-B932-444B-BF05-52BFDE131999}" presName="spaceBetweenRectangles" presStyleCnt="0"/>
      <dgm:spPr/>
    </dgm:pt>
    <dgm:pt modelId="{0E4720B1-179F-425D-91CA-BCE5BC889E95}" type="pres">
      <dgm:prSet presAssocID="{90934B8D-EEE1-47F6-9E72-9B5A791528F6}" presName="parentLin" presStyleCnt="0"/>
      <dgm:spPr/>
    </dgm:pt>
    <dgm:pt modelId="{70898B2D-05D2-4579-B4F2-5351F9AE876B}" type="pres">
      <dgm:prSet presAssocID="{90934B8D-EEE1-47F6-9E72-9B5A791528F6}" presName="parentLeftMargin" presStyleLbl="node1" presStyleIdx="3" presStyleCnt="5"/>
      <dgm:spPr/>
    </dgm:pt>
    <dgm:pt modelId="{D9413514-976E-4073-AEF5-67A8915BA054}" type="pres">
      <dgm:prSet presAssocID="{90934B8D-EEE1-47F6-9E72-9B5A791528F6}" presName="parentText" presStyleLbl="node1" presStyleIdx="4" presStyleCnt="5">
        <dgm:presLayoutVars>
          <dgm:chMax val="0"/>
          <dgm:bulletEnabled val="1"/>
        </dgm:presLayoutVars>
      </dgm:prSet>
      <dgm:spPr/>
    </dgm:pt>
    <dgm:pt modelId="{B4D8231A-9EAB-4D92-9E63-76022F6A8B68}" type="pres">
      <dgm:prSet presAssocID="{90934B8D-EEE1-47F6-9E72-9B5A791528F6}" presName="negativeSpace" presStyleCnt="0"/>
      <dgm:spPr/>
    </dgm:pt>
    <dgm:pt modelId="{33252D07-5D0B-42ED-9988-FE9B990A3D11}" type="pres">
      <dgm:prSet presAssocID="{90934B8D-EEE1-47F6-9E72-9B5A791528F6}" presName="childText" presStyleLbl="conFgAcc1" presStyleIdx="4" presStyleCnt="5">
        <dgm:presLayoutVars>
          <dgm:bulletEnabled val="1"/>
        </dgm:presLayoutVars>
      </dgm:prSet>
      <dgm:spPr/>
    </dgm:pt>
  </dgm:ptLst>
  <dgm:cxnLst>
    <dgm:cxn modelId="{C7AD9509-CCEA-44DC-BBF6-9FBCFFEB3E98}" srcId="{0BEE71F7-CAA3-46C3-A30E-07886B5F0776}" destId="{3B3A41BD-EE22-4918-BD20-8F5B680C6EE0}" srcOrd="0" destOrd="0" parTransId="{57B7295C-0412-4838-A229-2144379D7B1E}" sibTransId="{B8A2C850-9DB0-442F-9BD5-8655E60D2CC6}"/>
    <dgm:cxn modelId="{505AA912-2B77-4ED9-A41E-07D43A7984BD}" srcId="{0BEE71F7-CAA3-46C3-A30E-07886B5F0776}" destId="{C77B56DC-CF37-47D7-B1B8-01CE6C027B51}" srcOrd="1" destOrd="0" parTransId="{67F00032-7D2C-42D8-92BF-1C2CF5DEE63D}" sibTransId="{969A2A1B-14D8-484A-8022-47C5DCA68863}"/>
    <dgm:cxn modelId="{265E431C-9546-491C-9DE4-3F85B3B089AB}" type="presOf" srcId="{37F5871C-B0D9-4329-BC03-8ACA8711A868}" destId="{4EB383A6-14FC-43FD-950F-847FFA78F3AB}" srcOrd="1" destOrd="0" presId="urn:microsoft.com/office/officeart/2005/8/layout/list1"/>
    <dgm:cxn modelId="{73812D1F-497E-45BB-BBB6-E07DEE110F7F}" type="presOf" srcId="{90934B8D-EEE1-47F6-9E72-9B5A791528F6}" destId="{D9413514-976E-4073-AEF5-67A8915BA054}" srcOrd="1" destOrd="0" presId="urn:microsoft.com/office/officeart/2005/8/layout/list1"/>
    <dgm:cxn modelId="{B3307727-87D5-4331-95EA-08C44616DEB7}" type="presOf" srcId="{37F5871C-B0D9-4329-BC03-8ACA8711A868}" destId="{8E1701EA-D7A4-4638-81A4-316FD67CFA0A}" srcOrd="0" destOrd="0" presId="urn:microsoft.com/office/officeart/2005/8/layout/list1"/>
    <dgm:cxn modelId="{6477C529-40A6-4DBB-8598-52234059FDD2}" srcId="{0BEE71F7-CAA3-46C3-A30E-07886B5F0776}" destId="{B6EF6C13-302D-44A5-AA93-5AE5F4474147}" srcOrd="3" destOrd="0" parTransId="{9BAE9BF3-2E93-4284-9FB3-7C6017915363}" sibTransId="{20F64B47-B932-444B-BF05-52BFDE131999}"/>
    <dgm:cxn modelId="{D68D8F2D-053B-4449-836B-9058E1E63F11}" srcId="{0BEE71F7-CAA3-46C3-A30E-07886B5F0776}" destId="{37F5871C-B0D9-4329-BC03-8ACA8711A868}" srcOrd="2" destOrd="0" parTransId="{7D7F8EA2-DD53-4946-9AE8-0D1A7338F6D6}" sibTransId="{6DFE3E6B-BCCA-4C1B-AC67-3692FF13354B}"/>
    <dgm:cxn modelId="{4EFEB631-3755-443D-B2ED-99029FB0F801}" type="presOf" srcId="{B6EF6C13-302D-44A5-AA93-5AE5F4474147}" destId="{477DBBB7-F21C-4A1F-9987-AB5167F107AC}" srcOrd="1" destOrd="0" presId="urn:microsoft.com/office/officeart/2005/8/layout/list1"/>
    <dgm:cxn modelId="{A1A0097A-8D33-49A1-AA2E-1117DFBF89E7}" type="presOf" srcId="{B6EF6C13-302D-44A5-AA93-5AE5F4474147}" destId="{25FB0D87-5A7B-409B-8058-F4A71F68549B}" srcOrd="0" destOrd="0" presId="urn:microsoft.com/office/officeart/2005/8/layout/list1"/>
    <dgm:cxn modelId="{48FEF889-BD1D-4244-879D-BA821D09F9D4}" type="presOf" srcId="{90934B8D-EEE1-47F6-9E72-9B5A791528F6}" destId="{70898B2D-05D2-4579-B4F2-5351F9AE876B}" srcOrd="0" destOrd="0" presId="urn:microsoft.com/office/officeart/2005/8/layout/list1"/>
    <dgm:cxn modelId="{ACA7CAC8-B7C6-44D8-A64F-63795CA828DB}" type="presOf" srcId="{0BEE71F7-CAA3-46C3-A30E-07886B5F0776}" destId="{96D45F80-B09D-45C3-A035-AA3802374B28}" srcOrd="0" destOrd="0" presId="urn:microsoft.com/office/officeart/2005/8/layout/list1"/>
    <dgm:cxn modelId="{F167DAC8-60D5-4903-AD4C-EF339B85A790}" type="presOf" srcId="{3B3A41BD-EE22-4918-BD20-8F5B680C6EE0}" destId="{62F5534A-9140-4B82-B35F-856F8EAE1C41}" srcOrd="1" destOrd="0" presId="urn:microsoft.com/office/officeart/2005/8/layout/list1"/>
    <dgm:cxn modelId="{A13201D9-354F-4E1E-8D9A-70408244D2E3}" srcId="{0BEE71F7-CAA3-46C3-A30E-07886B5F0776}" destId="{90934B8D-EEE1-47F6-9E72-9B5A791528F6}" srcOrd="4" destOrd="0" parTransId="{9AF6D7CC-28FB-4170-BF0C-2264FE52156B}" sibTransId="{C53A7C05-ED88-43C4-B6EA-489F4EF99E02}"/>
    <dgm:cxn modelId="{56CFC0DB-FF79-45FF-A513-EF5FA1885DCF}" type="presOf" srcId="{3B3A41BD-EE22-4918-BD20-8F5B680C6EE0}" destId="{C1AE0B72-85F3-4662-9166-F0C08BC41D98}" srcOrd="0" destOrd="0" presId="urn:microsoft.com/office/officeart/2005/8/layout/list1"/>
    <dgm:cxn modelId="{F4CE24E5-5B3C-46C2-8118-0F22C006AD03}" type="presOf" srcId="{C77B56DC-CF37-47D7-B1B8-01CE6C027B51}" destId="{1E607D37-A3A9-44C6-895C-468FE14A9A33}" srcOrd="1" destOrd="0" presId="urn:microsoft.com/office/officeart/2005/8/layout/list1"/>
    <dgm:cxn modelId="{2BC767F6-3260-4F0A-904B-168D0444CC49}" type="presOf" srcId="{C77B56DC-CF37-47D7-B1B8-01CE6C027B51}" destId="{E6AE6002-6213-44F8-AE1D-8004971F7E8D}" srcOrd="0" destOrd="0" presId="urn:microsoft.com/office/officeart/2005/8/layout/list1"/>
    <dgm:cxn modelId="{ACABB57F-5B49-4D64-BEA4-610E5EDB6DA6}" type="presParOf" srcId="{96D45F80-B09D-45C3-A035-AA3802374B28}" destId="{3DE13027-89C2-44DB-B083-1B949196DA9A}" srcOrd="0" destOrd="0" presId="urn:microsoft.com/office/officeart/2005/8/layout/list1"/>
    <dgm:cxn modelId="{60A3D9D4-8157-4D54-B15A-98FD8E8C2436}" type="presParOf" srcId="{3DE13027-89C2-44DB-B083-1B949196DA9A}" destId="{C1AE0B72-85F3-4662-9166-F0C08BC41D98}" srcOrd="0" destOrd="0" presId="urn:microsoft.com/office/officeart/2005/8/layout/list1"/>
    <dgm:cxn modelId="{A80309BD-D878-4DB2-87CF-36A0D65D7B46}" type="presParOf" srcId="{3DE13027-89C2-44DB-B083-1B949196DA9A}" destId="{62F5534A-9140-4B82-B35F-856F8EAE1C41}" srcOrd="1" destOrd="0" presId="urn:microsoft.com/office/officeart/2005/8/layout/list1"/>
    <dgm:cxn modelId="{5D78D4B6-C7F2-4EA4-9631-3B1728291864}" type="presParOf" srcId="{96D45F80-B09D-45C3-A035-AA3802374B28}" destId="{432CF5A4-0FC3-466A-AD79-1CB9894FB189}" srcOrd="1" destOrd="0" presId="urn:microsoft.com/office/officeart/2005/8/layout/list1"/>
    <dgm:cxn modelId="{4D27709E-7D95-4967-9A13-219A59C8FDA5}" type="presParOf" srcId="{96D45F80-B09D-45C3-A035-AA3802374B28}" destId="{358D3A69-D0A4-4417-9DB1-CA52D1042C85}" srcOrd="2" destOrd="0" presId="urn:microsoft.com/office/officeart/2005/8/layout/list1"/>
    <dgm:cxn modelId="{E687C47A-432B-4502-83B4-6897260D3D04}" type="presParOf" srcId="{96D45F80-B09D-45C3-A035-AA3802374B28}" destId="{D4BC88A5-3EB3-4CFD-9829-989C2C64A405}" srcOrd="3" destOrd="0" presId="urn:microsoft.com/office/officeart/2005/8/layout/list1"/>
    <dgm:cxn modelId="{6EEA21B0-CEBF-44EB-8604-B42BBEFCFD85}" type="presParOf" srcId="{96D45F80-B09D-45C3-A035-AA3802374B28}" destId="{A284D4F1-5E2B-4991-8DEF-A96BEC1AC82A}" srcOrd="4" destOrd="0" presId="urn:microsoft.com/office/officeart/2005/8/layout/list1"/>
    <dgm:cxn modelId="{89B382B2-A91A-4D1E-9BF6-582EA6957C42}" type="presParOf" srcId="{A284D4F1-5E2B-4991-8DEF-A96BEC1AC82A}" destId="{E6AE6002-6213-44F8-AE1D-8004971F7E8D}" srcOrd="0" destOrd="0" presId="urn:microsoft.com/office/officeart/2005/8/layout/list1"/>
    <dgm:cxn modelId="{4DDDBE3A-E617-4F53-BEE2-9A2051D1DB04}" type="presParOf" srcId="{A284D4F1-5E2B-4991-8DEF-A96BEC1AC82A}" destId="{1E607D37-A3A9-44C6-895C-468FE14A9A33}" srcOrd="1" destOrd="0" presId="urn:microsoft.com/office/officeart/2005/8/layout/list1"/>
    <dgm:cxn modelId="{FA577D1A-82C5-4984-B636-4B0871422053}" type="presParOf" srcId="{96D45F80-B09D-45C3-A035-AA3802374B28}" destId="{0C2A5D0F-5CDD-4D59-A69E-01431E76FE7D}" srcOrd="5" destOrd="0" presId="urn:microsoft.com/office/officeart/2005/8/layout/list1"/>
    <dgm:cxn modelId="{F42CF125-BC66-43AF-8384-1557DBB92D95}" type="presParOf" srcId="{96D45F80-B09D-45C3-A035-AA3802374B28}" destId="{D47ECE23-0ECB-4184-BA8C-EC7CDEED627C}" srcOrd="6" destOrd="0" presId="urn:microsoft.com/office/officeart/2005/8/layout/list1"/>
    <dgm:cxn modelId="{D44329E6-EAF1-4A46-A21D-5079F300C0AD}" type="presParOf" srcId="{96D45F80-B09D-45C3-A035-AA3802374B28}" destId="{35B56FC5-3B39-4C71-B8B8-9D9B171DDD13}" srcOrd="7" destOrd="0" presId="urn:microsoft.com/office/officeart/2005/8/layout/list1"/>
    <dgm:cxn modelId="{AF81C901-13FD-4CA5-A801-BFFB24C6027B}" type="presParOf" srcId="{96D45F80-B09D-45C3-A035-AA3802374B28}" destId="{34FD2FD3-2CDE-45E6-A0D7-FF414F1F79E9}" srcOrd="8" destOrd="0" presId="urn:microsoft.com/office/officeart/2005/8/layout/list1"/>
    <dgm:cxn modelId="{6A02B5D5-F9DB-4D6F-83B4-5C0A5C9055E4}" type="presParOf" srcId="{34FD2FD3-2CDE-45E6-A0D7-FF414F1F79E9}" destId="{8E1701EA-D7A4-4638-81A4-316FD67CFA0A}" srcOrd="0" destOrd="0" presId="urn:microsoft.com/office/officeart/2005/8/layout/list1"/>
    <dgm:cxn modelId="{916D0C6E-17A8-4085-B772-188D95399965}" type="presParOf" srcId="{34FD2FD3-2CDE-45E6-A0D7-FF414F1F79E9}" destId="{4EB383A6-14FC-43FD-950F-847FFA78F3AB}" srcOrd="1" destOrd="0" presId="urn:microsoft.com/office/officeart/2005/8/layout/list1"/>
    <dgm:cxn modelId="{D2E45EAD-7849-44FB-9A75-497E903A6849}" type="presParOf" srcId="{96D45F80-B09D-45C3-A035-AA3802374B28}" destId="{5421682F-7A1C-4944-991E-D6BF7A43ED1C}" srcOrd="9" destOrd="0" presId="urn:microsoft.com/office/officeart/2005/8/layout/list1"/>
    <dgm:cxn modelId="{6A22C219-135A-4043-9269-5C3C48491D1C}" type="presParOf" srcId="{96D45F80-B09D-45C3-A035-AA3802374B28}" destId="{E6D19F9E-E9EC-4739-81B1-6F4D4201A40F}" srcOrd="10" destOrd="0" presId="urn:microsoft.com/office/officeart/2005/8/layout/list1"/>
    <dgm:cxn modelId="{2B193CAC-C456-4D9D-A6E2-CC450FC4529C}" type="presParOf" srcId="{96D45F80-B09D-45C3-A035-AA3802374B28}" destId="{6D1718EF-5227-47C6-B6E8-967A2385DAFC}" srcOrd="11" destOrd="0" presId="urn:microsoft.com/office/officeart/2005/8/layout/list1"/>
    <dgm:cxn modelId="{14D9C361-3BDD-4D06-970F-C10359358670}" type="presParOf" srcId="{96D45F80-B09D-45C3-A035-AA3802374B28}" destId="{5E19E2AA-3C19-49E5-A6EF-8FF81E21B665}" srcOrd="12" destOrd="0" presId="urn:microsoft.com/office/officeart/2005/8/layout/list1"/>
    <dgm:cxn modelId="{BFAACCD6-B2AF-41B6-8352-653FD03CF69D}" type="presParOf" srcId="{5E19E2AA-3C19-49E5-A6EF-8FF81E21B665}" destId="{25FB0D87-5A7B-409B-8058-F4A71F68549B}" srcOrd="0" destOrd="0" presId="urn:microsoft.com/office/officeart/2005/8/layout/list1"/>
    <dgm:cxn modelId="{3C2049E5-AABF-4405-9AAC-DEF0E71E6118}" type="presParOf" srcId="{5E19E2AA-3C19-49E5-A6EF-8FF81E21B665}" destId="{477DBBB7-F21C-4A1F-9987-AB5167F107AC}" srcOrd="1" destOrd="0" presId="urn:microsoft.com/office/officeart/2005/8/layout/list1"/>
    <dgm:cxn modelId="{EE911004-9423-4F24-9ABF-7C282770506F}" type="presParOf" srcId="{96D45F80-B09D-45C3-A035-AA3802374B28}" destId="{AAA3CE8E-545D-4FBE-9941-D1F8FC1E2A8F}" srcOrd="13" destOrd="0" presId="urn:microsoft.com/office/officeart/2005/8/layout/list1"/>
    <dgm:cxn modelId="{166A5DD9-3E7F-44D7-AAAB-6806D3E87FBB}" type="presParOf" srcId="{96D45F80-B09D-45C3-A035-AA3802374B28}" destId="{DBFF8401-5CD6-4025-B4FC-962E63B4FC3E}" srcOrd="14" destOrd="0" presId="urn:microsoft.com/office/officeart/2005/8/layout/list1"/>
    <dgm:cxn modelId="{BDDB22EE-6979-483B-89DF-81C29BE370DD}" type="presParOf" srcId="{96D45F80-B09D-45C3-A035-AA3802374B28}" destId="{DA761B2D-7761-475B-93A2-99D99B7EFFB6}" srcOrd="15" destOrd="0" presId="urn:microsoft.com/office/officeart/2005/8/layout/list1"/>
    <dgm:cxn modelId="{5C2DDDAD-994B-4643-9138-3841DC6A32F2}" type="presParOf" srcId="{96D45F80-B09D-45C3-A035-AA3802374B28}" destId="{0E4720B1-179F-425D-91CA-BCE5BC889E95}" srcOrd="16" destOrd="0" presId="urn:microsoft.com/office/officeart/2005/8/layout/list1"/>
    <dgm:cxn modelId="{A467F817-AED5-4B14-8D62-DAE7E9A855D9}" type="presParOf" srcId="{0E4720B1-179F-425D-91CA-BCE5BC889E95}" destId="{70898B2D-05D2-4579-B4F2-5351F9AE876B}" srcOrd="0" destOrd="0" presId="urn:microsoft.com/office/officeart/2005/8/layout/list1"/>
    <dgm:cxn modelId="{2348574A-DE85-49E7-BF3F-F824194BBEE6}" type="presParOf" srcId="{0E4720B1-179F-425D-91CA-BCE5BC889E95}" destId="{D9413514-976E-4073-AEF5-67A8915BA054}" srcOrd="1" destOrd="0" presId="urn:microsoft.com/office/officeart/2005/8/layout/list1"/>
    <dgm:cxn modelId="{C775E7AF-C834-4C08-B5C3-C6B8772CB86E}" type="presParOf" srcId="{96D45F80-B09D-45C3-A035-AA3802374B28}" destId="{B4D8231A-9EAB-4D92-9E63-76022F6A8B68}" srcOrd="17" destOrd="0" presId="urn:microsoft.com/office/officeart/2005/8/layout/list1"/>
    <dgm:cxn modelId="{11F00C8D-1C40-40D4-9D33-44D58D97E35F}" type="presParOf" srcId="{96D45F80-B09D-45C3-A035-AA3802374B28}" destId="{33252D07-5D0B-42ED-9988-FE9B990A3D11}"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A3E4BA-627B-4858-B74D-D3F52EF8FFA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DE834EB8-9745-4C9B-9D0B-292776B22066}">
      <dgm:prSet phldrT="[Texto]"/>
      <dgm:spPr/>
      <dgm:t>
        <a:bodyPr/>
        <a:lstStyle/>
        <a:p>
          <a:r>
            <a:rPr lang="es-EC" dirty="0"/>
            <a:t>Eliminación de la línea base</a:t>
          </a:r>
        </a:p>
      </dgm:t>
    </dgm:pt>
    <dgm:pt modelId="{E4414533-0A50-40AA-B2CF-79BB2DCB5033}" type="parTrans" cxnId="{503DCB94-0B60-4894-856A-71DD8A036E37}">
      <dgm:prSet/>
      <dgm:spPr/>
      <dgm:t>
        <a:bodyPr/>
        <a:lstStyle/>
        <a:p>
          <a:endParaRPr lang="es-EC"/>
        </a:p>
      </dgm:t>
    </dgm:pt>
    <dgm:pt modelId="{A12D4D9B-EA09-4211-A865-42219F2B5C78}" type="sibTrans" cxnId="{503DCB94-0B60-4894-856A-71DD8A036E37}">
      <dgm:prSet/>
      <dgm:spPr/>
      <dgm:t>
        <a:bodyPr/>
        <a:lstStyle/>
        <a:p>
          <a:endParaRPr lang="es-EC"/>
        </a:p>
      </dgm:t>
    </dgm:pt>
    <dgm:pt modelId="{65E17F46-35F1-40AA-8EF8-3C3924B694CA}">
      <dgm:prSet phldrT="[Texto]"/>
      <dgm:spPr/>
      <dgm:t>
        <a:bodyPr/>
        <a:lstStyle/>
        <a:p>
          <a:r>
            <a:rPr lang="es-EC" dirty="0"/>
            <a:t>Alineamiento</a:t>
          </a:r>
        </a:p>
      </dgm:t>
    </dgm:pt>
    <dgm:pt modelId="{F38BD0A0-DC2B-4182-9AD5-7EA330369B50}" type="parTrans" cxnId="{4010EED2-4B72-4471-BB72-AE0D5A21189C}">
      <dgm:prSet/>
      <dgm:spPr/>
      <dgm:t>
        <a:bodyPr/>
        <a:lstStyle/>
        <a:p>
          <a:endParaRPr lang="es-EC"/>
        </a:p>
      </dgm:t>
    </dgm:pt>
    <dgm:pt modelId="{21219E0A-45D9-4D50-BE4C-492A8AD5AF43}" type="sibTrans" cxnId="{4010EED2-4B72-4471-BB72-AE0D5A21189C}">
      <dgm:prSet/>
      <dgm:spPr/>
      <dgm:t>
        <a:bodyPr/>
        <a:lstStyle/>
        <a:p>
          <a:endParaRPr lang="es-EC"/>
        </a:p>
      </dgm:t>
    </dgm:pt>
    <dgm:pt modelId="{AE823CD7-3A36-401A-A811-2BA40D0839CD}">
      <dgm:prSet phldrT="[Texto]"/>
      <dgm:spPr/>
      <dgm:t>
        <a:bodyPr/>
        <a:lstStyle/>
        <a:p>
          <a:r>
            <a:rPr lang="es-EC" dirty="0"/>
            <a:t>Concatenación</a:t>
          </a:r>
        </a:p>
      </dgm:t>
    </dgm:pt>
    <dgm:pt modelId="{14CF14EA-9A6A-4852-8DE5-FAE7F35D1B84}" type="parTrans" cxnId="{A55D62C2-6136-4E3A-8AED-E134126AF7B1}">
      <dgm:prSet/>
      <dgm:spPr/>
      <dgm:t>
        <a:bodyPr/>
        <a:lstStyle/>
        <a:p>
          <a:endParaRPr lang="es-EC"/>
        </a:p>
      </dgm:t>
    </dgm:pt>
    <dgm:pt modelId="{616A8856-4DC1-4793-BC2D-8B990D72631A}" type="sibTrans" cxnId="{A55D62C2-6136-4E3A-8AED-E134126AF7B1}">
      <dgm:prSet/>
      <dgm:spPr/>
      <dgm:t>
        <a:bodyPr/>
        <a:lstStyle/>
        <a:p>
          <a:endParaRPr lang="es-EC"/>
        </a:p>
      </dgm:t>
    </dgm:pt>
    <dgm:pt modelId="{08C9B667-7A0D-4D5F-A814-8F3EEE3B7479}">
      <dgm:prSet phldrT="[Texto]"/>
      <dgm:spPr/>
      <dgm:t>
        <a:bodyPr/>
        <a:lstStyle/>
        <a:p>
          <a:r>
            <a:rPr lang="es-EC" dirty="0"/>
            <a:t>Modelo multivariante</a:t>
          </a:r>
        </a:p>
      </dgm:t>
    </dgm:pt>
    <dgm:pt modelId="{F4A5DFD1-D9F6-473D-89A3-F3023C84A163}" type="parTrans" cxnId="{82F7B08D-5ED1-4E69-BD96-3EBFCF72E7D1}">
      <dgm:prSet/>
      <dgm:spPr/>
      <dgm:t>
        <a:bodyPr/>
        <a:lstStyle/>
        <a:p>
          <a:endParaRPr lang="es-EC"/>
        </a:p>
      </dgm:t>
    </dgm:pt>
    <dgm:pt modelId="{240AF19F-F5F9-4442-A0A1-4DEBE0CAFC65}" type="sibTrans" cxnId="{82F7B08D-5ED1-4E69-BD96-3EBFCF72E7D1}">
      <dgm:prSet/>
      <dgm:spPr/>
      <dgm:t>
        <a:bodyPr/>
        <a:lstStyle/>
        <a:p>
          <a:endParaRPr lang="es-EC"/>
        </a:p>
      </dgm:t>
    </dgm:pt>
    <dgm:pt modelId="{2213DC98-3226-4B85-970E-01FDD6E9DEDB}">
      <dgm:prSet phldrT="[Texto]"/>
      <dgm:spPr/>
      <dgm:t>
        <a:bodyPr/>
        <a:lstStyle/>
        <a:p>
          <a:r>
            <a:rPr lang="es-EC" dirty="0"/>
            <a:t>Suavizado de las señales</a:t>
          </a:r>
        </a:p>
      </dgm:t>
    </dgm:pt>
    <dgm:pt modelId="{A766CFED-8126-4A47-A5CC-91974B5ABE10}" type="parTrans" cxnId="{ADDDEBDE-6F3A-4CD1-902C-C59BCD541C0E}">
      <dgm:prSet/>
      <dgm:spPr/>
      <dgm:t>
        <a:bodyPr/>
        <a:lstStyle/>
        <a:p>
          <a:endParaRPr lang="es-EC"/>
        </a:p>
      </dgm:t>
    </dgm:pt>
    <dgm:pt modelId="{4C2FDB7E-F0C9-4B1E-829E-E7D30D9E4E47}" type="sibTrans" cxnId="{ADDDEBDE-6F3A-4CD1-902C-C59BCD541C0E}">
      <dgm:prSet/>
      <dgm:spPr/>
      <dgm:t>
        <a:bodyPr/>
        <a:lstStyle/>
        <a:p>
          <a:endParaRPr lang="es-EC"/>
        </a:p>
      </dgm:t>
    </dgm:pt>
    <dgm:pt modelId="{80FD9A8D-C5BF-49B6-9D58-CF94A947374D}" type="pres">
      <dgm:prSet presAssocID="{D8A3E4BA-627B-4858-B74D-D3F52EF8FFA3}" presName="Name0" presStyleCnt="0">
        <dgm:presLayoutVars>
          <dgm:chMax val="7"/>
          <dgm:chPref val="7"/>
          <dgm:dir/>
        </dgm:presLayoutVars>
      </dgm:prSet>
      <dgm:spPr/>
    </dgm:pt>
    <dgm:pt modelId="{B8F1F7A1-1C1C-4343-8832-8F5A7172C7E8}" type="pres">
      <dgm:prSet presAssocID="{D8A3E4BA-627B-4858-B74D-D3F52EF8FFA3}" presName="Name1" presStyleCnt="0"/>
      <dgm:spPr/>
    </dgm:pt>
    <dgm:pt modelId="{7BA0DBDB-300B-42CD-BBF9-D6AC48876C27}" type="pres">
      <dgm:prSet presAssocID="{D8A3E4BA-627B-4858-B74D-D3F52EF8FFA3}" presName="cycle" presStyleCnt="0"/>
      <dgm:spPr/>
    </dgm:pt>
    <dgm:pt modelId="{28EDC0A2-FB59-4EC0-9C9B-3B24CFD504B7}" type="pres">
      <dgm:prSet presAssocID="{D8A3E4BA-627B-4858-B74D-D3F52EF8FFA3}" presName="srcNode" presStyleLbl="node1" presStyleIdx="0" presStyleCnt="5"/>
      <dgm:spPr/>
    </dgm:pt>
    <dgm:pt modelId="{57557B6E-254E-4E0E-B617-970146A53604}" type="pres">
      <dgm:prSet presAssocID="{D8A3E4BA-627B-4858-B74D-D3F52EF8FFA3}" presName="conn" presStyleLbl="parChTrans1D2" presStyleIdx="0" presStyleCnt="1"/>
      <dgm:spPr/>
    </dgm:pt>
    <dgm:pt modelId="{C8C23D0D-37B1-418D-85BE-58127A287524}" type="pres">
      <dgm:prSet presAssocID="{D8A3E4BA-627B-4858-B74D-D3F52EF8FFA3}" presName="extraNode" presStyleLbl="node1" presStyleIdx="0" presStyleCnt="5"/>
      <dgm:spPr/>
    </dgm:pt>
    <dgm:pt modelId="{D88333CA-D865-49E7-B5DB-1B492C0FDCBB}" type="pres">
      <dgm:prSet presAssocID="{D8A3E4BA-627B-4858-B74D-D3F52EF8FFA3}" presName="dstNode" presStyleLbl="node1" presStyleIdx="0" presStyleCnt="5"/>
      <dgm:spPr/>
    </dgm:pt>
    <dgm:pt modelId="{1F0775E8-439A-47B2-859B-CB6BE56FB9DB}" type="pres">
      <dgm:prSet presAssocID="{2213DC98-3226-4B85-970E-01FDD6E9DEDB}" presName="text_1" presStyleLbl="node1" presStyleIdx="0" presStyleCnt="5">
        <dgm:presLayoutVars>
          <dgm:bulletEnabled val="1"/>
        </dgm:presLayoutVars>
      </dgm:prSet>
      <dgm:spPr/>
    </dgm:pt>
    <dgm:pt modelId="{9170F077-79A9-4889-9FEF-3471531E287E}" type="pres">
      <dgm:prSet presAssocID="{2213DC98-3226-4B85-970E-01FDD6E9DEDB}" presName="accent_1" presStyleCnt="0"/>
      <dgm:spPr/>
    </dgm:pt>
    <dgm:pt modelId="{009924A1-4CAF-4A08-9A84-2BF400FEDC2D}" type="pres">
      <dgm:prSet presAssocID="{2213DC98-3226-4B85-970E-01FDD6E9DEDB}" presName="accentRepeatNode" presStyleLbl="solidFgAcc1" presStyleIdx="0" presStyleCnt="5"/>
      <dgm:spPr/>
    </dgm:pt>
    <dgm:pt modelId="{C1802B4E-50AC-4457-B86E-685F15D6C50E}" type="pres">
      <dgm:prSet presAssocID="{DE834EB8-9745-4C9B-9D0B-292776B22066}" presName="text_2" presStyleLbl="node1" presStyleIdx="1" presStyleCnt="5">
        <dgm:presLayoutVars>
          <dgm:bulletEnabled val="1"/>
        </dgm:presLayoutVars>
      </dgm:prSet>
      <dgm:spPr/>
    </dgm:pt>
    <dgm:pt modelId="{59B7E664-2611-428A-98FA-AC10C345E7EB}" type="pres">
      <dgm:prSet presAssocID="{DE834EB8-9745-4C9B-9D0B-292776B22066}" presName="accent_2" presStyleCnt="0"/>
      <dgm:spPr/>
    </dgm:pt>
    <dgm:pt modelId="{74358841-4112-4C9C-A9FD-15D4872F710C}" type="pres">
      <dgm:prSet presAssocID="{DE834EB8-9745-4C9B-9D0B-292776B22066}" presName="accentRepeatNode" presStyleLbl="solidFgAcc1" presStyleIdx="1" presStyleCnt="5"/>
      <dgm:spPr/>
    </dgm:pt>
    <dgm:pt modelId="{19621D42-5AC7-4E1D-BB72-828BA43F4AA7}" type="pres">
      <dgm:prSet presAssocID="{65E17F46-35F1-40AA-8EF8-3C3924B694CA}" presName="text_3" presStyleLbl="node1" presStyleIdx="2" presStyleCnt="5">
        <dgm:presLayoutVars>
          <dgm:bulletEnabled val="1"/>
        </dgm:presLayoutVars>
      </dgm:prSet>
      <dgm:spPr/>
    </dgm:pt>
    <dgm:pt modelId="{C9340B6E-931F-47BA-91BE-9C5A493890BB}" type="pres">
      <dgm:prSet presAssocID="{65E17F46-35F1-40AA-8EF8-3C3924B694CA}" presName="accent_3" presStyleCnt="0"/>
      <dgm:spPr/>
    </dgm:pt>
    <dgm:pt modelId="{72C888B1-89E0-4C12-87DC-E750478519D8}" type="pres">
      <dgm:prSet presAssocID="{65E17F46-35F1-40AA-8EF8-3C3924B694CA}" presName="accentRepeatNode" presStyleLbl="solidFgAcc1" presStyleIdx="2" presStyleCnt="5"/>
      <dgm:spPr/>
    </dgm:pt>
    <dgm:pt modelId="{672A0B40-A0BE-4688-9450-DA86DA56DADC}" type="pres">
      <dgm:prSet presAssocID="{AE823CD7-3A36-401A-A811-2BA40D0839CD}" presName="text_4" presStyleLbl="node1" presStyleIdx="3" presStyleCnt="5">
        <dgm:presLayoutVars>
          <dgm:bulletEnabled val="1"/>
        </dgm:presLayoutVars>
      </dgm:prSet>
      <dgm:spPr/>
    </dgm:pt>
    <dgm:pt modelId="{97ABD40E-9639-4577-8C7A-8E7C4E2DC82B}" type="pres">
      <dgm:prSet presAssocID="{AE823CD7-3A36-401A-A811-2BA40D0839CD}" presName="accent_4" presStyleCnt="0"/>
      <dgm:spPr/>
    </dgm:pt>
    <dgm:pt modelId="{3B44C916-A75E-4FD3-9D2F-63897E92D369}" type="pres">
      <dgm:prSet presAssocID="{AE823CD7-3A36-401A-A811-2BA40D0839CD}" presName="accentRepeatNode" presStyleLbl="solidFgAcc1" presStyleIdx="3" presStyleCnt="5"/>
      <dgm:spPr/>
    </dgm:pt>
    <dgm:pt modelId="{2749588E-BFBE-4E81-B07D-FADB56908F4F}" type="pres">
      <dgm:prSet presAssocID="{08C9B667-7A0D-4D5F-A814-8F3EEE3B7479}" presName="text_5" presStyleLbl="node1" presStyleIdx="4" presStyleCnt="5">
        <dgm:presLayoutVars>
          <dgm:bulletEnabled val="1"/>
        </dgm:presLayoutVars>
      </dgm:prSet>
      <dgm:spPr/>
    </dgm:pt>
    <dgm:pt modelId="{FF397C7D-1258-4E5B-9EF8-C165E8EC3B82}" type="pres">
      <dgm:prSet presAssocID="{08C9B667-7A0D-4D5F-A814-8F3EEE3B7479}" presName="accent_5" presStyleCnt="0"/>
      <dgm:spPr/>
    </dgm:pt>
    <dgm:pt modelId="{52F88FDA-53C9-4859-9368-CD387F4504B0}" type="pres">
      <dgm:prSet presAssocID="{08C9B667-7A0D-4D5F-A814-8F3EEE3B7479}" presName="accentRepeatNode" presStyleLbl="solidFgAcc1" presStyleIdx="4" presStyleCnt="5"/>
      <dgm:spPr/>
    </dgm:pt>
  </dgm:ptLst>
  <dgm:cxnLst>
    <dgm:cxn modelId="{04D7C615-C73C-4EC5-8EE4-070B6418BDDE}" type="presOf" srcId="{4C2FDB7E-F0C9-4B1E-829E-E7D30D9E4E47}" destId="{57557B6E-254E-4E0E-B617-970146A53604}" srcOrd="0" destOrd="0" presId="urn:microsoft.com/office/officeart/2008/layout/VerticalCurvedList"/>
    <dgm:cxn modelId="{5D67AC17-B855-4575-9BF1-AE34798A3759}" type="presOf" srcId="{2213DC98-3226-4B85-970E-01FDD6E9DEDB}" destId="{1F0775E8-439A-47B2-859B-CB6BE56FB9DB}" srcOrd="0" destOrd="0" presId="urn:microsoft.com/office/officeart/2008/layout/VerticalCurvedList"/>
    <dgm:cxn modelId="{4794FE46-1D84-4024-A535-3AB24F4FEBE5}" type="presOf" srcId="{D8A3E4BA-627B-4858-B74D-D3F52EF8FFA3}" destId="{80FD9A8D-C5BF-49B6-9D58-CF94A947374D}" srcOrd="0" destOrd="0" presId="urn:microsoft.com/office/officeart/2008/layout/VerticalCurvedList"/>
    <dgm:cxn modelId="{AB38396D-EA6A-41F5-8781-784C691AC408}" type="presOf" srcId="{DE834EB8-9745-4C9B-9D0B-292776B22066}" destId="{C1802B4E-50AC-4457-B86E-685F15D6C50E}" srcOrd="0" destOrd="0" presId="urn:microsoft.com/office/officeart/2008/layout/VerticalCurvedList"/>
    <dgm:cxn modelId="{CBB91A70-C7F1-44E1-98DE-FD0E0D01B249}" type="presOf" srcId="{65E17F46-35F1-40AA-8EF8-3C3924B694CA}" destId="{19621D42-5AC7-4E1D-BB72-828BA43F4AA7}" srcOrd="0" destOrd="0" presId="urn:microsoft.com/office/officeart/2008/layout/VerticalCurvedList"/>
    <dgm:cxn modelId="{35882682-9DFC-4EDA-BFFC-E1F51ADC49B6}" type="presOf" srcId="{08C9B667-7A0D-4D5F-A814-8F3EEE3B7479}" destId="{2749588E-BFBE-4E81-B07D-FADB56908F4F}" srcOrd="0" destOrd="0" presId="urn:microsoft.com/office/officeart/2008/layout/VerticalCurvedList"/>
    <dgm:cxn modelId="{82F7B08D-5ED1-4E69-BD96-3EBFCF72E7D1}" srcId="{D8A3E4BA-627B-4858-B74D-D3F52EF8FFA3}" destId="{08C9B667-7A0D-4D5F-A814-8F3EEE3B7479}" srcOrd="4" destOrd="0" parTransId="{F4A5DFD1-D9F6-473D-89A3-F3023C84A163}" sibTransId="{240AF19F-F5F9-4442-A0A1-4DEBE0CAFC65}"/>
    <dgm:cxn modelId="{503DCB94-0B60-4894-856A-71DD8A036E37}" srcId="{D8A3E4BA-627B-4858-B74D-D3F52EF8FFA3}" destId="{DE834EB8-9745-4C9B-9D0B-292776B22066}" srcOrd="1" destOrd="0" parTransId="{E4414533-0A50-40AA-B2CF-79BB2DCB5033}" sibTransId="{A12D4D9B-EA09-4211-A865-42219F2B5C78}"/>
    <dgm:cxn modelId="{A55D62C2-6136-4E3A-8AED-E134126AF7B1}" srcId="{D8A3E4BA-627B-4858-B74D-D3F52EF8FFA3}" destId="{AE823CD7-3A36-401A-A811-2BA40D0839CD}" srcOrd="3" destOrd="0" parTransId="{14CF14EA-9A6A-4852-8DE5-FAE7F35D1B84}" sibTransId="{616A8856-4DC1-4793-BC2D-8B990D72631A}"/>
    <dgm:cxn modelId="{4B91EEC4-15A7-4BF5-8822-58B112162CF6}" type="presOf" srcId="{AE823CD7-3A36-401A-A811-2BA40D0839CD}" destId="{672A0B40-A0BE-4688-9450-DA86DA56DADC}" srcOrd="0" destOrd="0" presId="urn:microsoft.com/office/officeart/2008/layout/VerticalCurvedList"/>
    <dgm:cxn modelId="{4010EED2-4B72-4471-BB72-AE0D5A21189C}" srcId="{D8A3E4BA-627B-4858-B74D-D3F52EF8FFA3}" destId="{65E17F46-35F1-40AA-8EF8-3C3924B694CA}" srcOrd="2" destOrd="0" parTransId="{F38BD0A0-DC2B-4182-9AD5-7EA330369B50}" sibTransId="{21219E0A-45D9-4D50-BE4C-492A8AD5AF43}"/>
    <dgm:cxn modelId="{ADDDEBDE-6F3A-4CD1-902C-C59BCD541C0E}" srcId="{D8A3E4BA-627B-4858-B74D-D3F52EF8FFA3}" destId="{2213DC98-3226-4B85-970E-01FDD6E9DEDB}" srcOrd="0" destOrd="0" parTransId="{A766CFED-8126-4A47-A5CC-91974B5ABE10}" sibTransId="{4C2FDB7E-F0C9-4B1E-829E-E7D30D9E4E47}"/>
    <dgm:cxn modelId="{77EC9CB4-0D49-403E-B64A-BB718893C01F}" type="presParOf" srcId="{80FD9A8D-C5BF-49B6-9D58-CF94A947374D}" destId="{B8F1F7A1-1C1C-4343-8832-8F5A7172C7E8}" srcOrd="0" destOrd="0" presId="urn:microsoft.com/office/officeart/2008/layout/VerticalCurvedList"/>
    <dgm:cxn modelId="{12012B59-B249-4BD3-9E8F-09F88A70B992}" type="presParOf" srcId="{B8F1F7A1-1C1C-4343-8832-8F5A7172C7E8}" destId="{7BA0DBDB-300B-42CD-BBF9-D6AC48876C27}" srcOrd="0" destOrd="0" presId="urn:microsoft.com/office/officeart/2008/layout/VerticalCurvedList"/>
    <dgm:cxn modelId="{9B09E69F-E1A3-4770-9E74-13C963CE4011}" type="presParOf" srcId="{7BA0DBDB-300B-42CD-BBF9-D6AC48876C27}" destId="{28EDC0A2-FB59-4EC0-9C9B-3B24CFD504B7}" srcOrd="0" destOrd="0" presId="urn:microsoft.com/office/officeart/2008/layout/VerticalCurvedList"/>
    <dgm:cxn modelId="{67B898BA-2A8F-4D59-A9C3-B5C46DADCCD2}" type="presParOf" srcId="{7BA0DBDB-300B-42CD-BBF9-D6AC48876C27}" destId="{57557B6E-254E-4E0E-B617-970146A53604}" srcOrd="1" destOrd="0" presId="urn:microsoft.com/office/officeart/2008/layout/VerticalCurvedList"/>
    <dgm:cxn modelId="{33EE731B-53F1-4E34-B7E3-0EC4008E291F}" type="presParOf" srcId="{7BA0DBDB-300B-42CD-BBF9-D6AC48876C27}" destId="{C8C23D0D-37B1-418D-85BE-58127A287524}" srcOrd="2" destOrd="0" presId="urn:microsoft.com/office/officeart/2008/layout/VerticalCurvedList"/>
    <dgm:cxn modelId="{5B39405C-F4C4-4AD4-AEF1-F55CE471D999}" type="presParOf" srcId="{7BA0DBDB-300B-42CD-BBF9-D6AC48876C27}" destId="{D88333CA-D865-49E7-B5DB-1B492C0FDCBB}" srcOrd="3" destOrd="0" presId="urn:microsoft.com/office/officeart/2008/layout/VerticalCurvedList"/>
    <dgm:cxn modelId="{75C89A1E-1B09-4E5B-A099-D8DF6B4B2DFE}" type="presParOf" srcId="{B8F1F7A1-1C1C-4343-8832-8F5A7172C7E8}" destId="{1F0775E8-439A-47B2-859B-CB6BE56FB9DB}" srcOrd="1" destOrd="0" presId="urn:microsoft.com/office/officeart/2008/layout/VerticalCurvedList"/>
    <dgm:cxn modelId="{74347681-AD97-4993-B2AC-6E97D7B227A2}" type="presParOf" srcId="{B8F1F7A1-1C1C-4343-8832-8F5A7172C7E8}" destId="{9170F077-79A9-4889-9FEF-3471531E287E}" srcOrd="2" destOrd="0" presId="urn:microsoft.com/office/officeart/2008/layout/VerticalCurvedList"/>
    <dgm:cxn modelId="{50F2E203-62FD-44E5-BB66-8E862F8FDA95}" type="presParOf" srcId="{9170F077-79A9-4889-9FEF-3471531E287E}" destId="{009924A1-4CAF-4A08-9A84-2BF400FEDC2D}" srcOrd="0" destOrd="0" presId="urn:microsoft.com/office/officeart/2008/layout/VerticalCurvedList"/>
    <dgm:cxn modelId="{CE566469-DB86-4AF9-8DF1-8184575968EC}" type="presParOf" srcId="{B8F1F7A1-1C1C-4343-8832-8F5A7172C7E8}" destId="{C1802B4E-50AC-4457-B86E-685F15D6C50E}" srcOrd="3" destOrd="0" presId="urn:microsoft.com/office/officeart/2008/layout/VerticalCurvedList"/>
    <dgm:cxn modelId="{32BDA76B-F48B-48DE-82FB-A48CEAE9B031}" type="presParOf" srcId="{B8F1F7A1-1C1C-4343-8832-8F5A7172C7E8}" destId="{59B7E664-2611-428A-98FA-AC10C345E7EB}" srcOrd="4" destOrd="0" presId="urn:microsoft.com/office/officeart/2008/layout/VerticalCurvedList"/>
    <dgm:cxn modelId="{647C2064-CF33-402E-94E8-83EA9913BCAD}" type="presParOf" srcId="{59B7E664-2611-428A-98FA-AC10C345E7EB}" destId="{74358841-4112-4C9C-A9FD-15D4872F710C}" srcOrd="0" destOrd="0" presId="urn:microsoft.com/office/officeart/2008/layout/VerticalCurvedList"/>
    <dgm:cxn modelId="{6D142778-E263-44C0-A526-A2C168A4B6CA}" type="presParOf" srcId="{B8F1F7A1-1C1C-4343-8832-8F5A7172C7E8}" destId="{19621D42-5AC7-4E1D-BB72-828BA43F4AA7}" srcOrd="5" destOrd="0" presId="urn:microsoft.com/office/officeart/2008/layout/VerticalCurvedList"/>
    <dgm:cxn modelId="{CE786911-2586-4775-A57E-5FDE301AD0B2}" type="presParOf" srcId="{B8F1F7A1-1C1C-4343-8832-8F5A7172C7E8}" destId="{C9340B6E-931F-47BA-91BE-9C5A493890BB}" srcOrd="6" destOrd="0" presId="urn:microsoft.com/office/officeart/2008/layout/VerticalCurvedList"/>
    <dgm:cxn modelId="{BF7BF1D7-E31E-4657-8C54-3A77F08EEAFD}" type="presParOf" srcId="{C9340B6E-931F-47BA-91BE-9C5A493890BB}" destId="{72C888B1-89E0-4C12-87DC-E750478519D8}" srcOrd="0" destOrd="0" presId="urn:microsoft.com/office/officeart/2008/layout/VerticalCurvedList"/>
    <dgm:cxn modelId="{EB99937E-0B0F-4F2A-82E7-C39B2EE8C6F2}" type="presParOf" srcId="{B8F1F7A1-1C1C-4343-8832-8F5A7172C7E8}" destId="{672A0B40-A0BE-4688-9450-DA86DA56DADC}" srcOrd="7" destOrd="0" presId="urn:microsoft.com/office/officeart/2008/layout/VerticalCurvedList"/>
    <dgm:cxn modelId="{05F7DEA4-AD18-4E0A-B590-AEC21C7EDF36}" type="presParOf" srcId="{B8F1F7A1-1C1C-4343-8832-8F5A7172C7E8}" destId="{97ABD40E-9639-4577-8C7A-8E7C4E2DC82B}" srcOrd="8" destOrd="0" presId="urn:microsoft.com/office/officeart/2008/layout/VerticalCurvedList"/>
    <dgm:cxn modelId="{F65C42C9-58B5-4B3C-B74C-FB1C645E3B09}" type="presParOf" srcId="{97ABD40E-9639-4577-8C7A-8E7C4E2DC82B}" destId="{3B44C916-A75E-4FD3-9D2F-63897E92D369}" srcOrd="0" destOrd="0" presId="urn:microsoft.com/office/officeart/2008/layout/VerticalCurvedList"/>
    <dgm:cxn modelId="{85D8F21C-A052-4491-A486-4827A86CEB6A}" type="presParOf" srcId="{B8F1F7A1-1C1C-4343-8832-8F5A7172C7E8}" destId="{2749588E-BFBE-4E81-B07D-FADB56908F4F}" srcOrd="9" destOrd="0" presId="urn:microsoft.com/office/officeart/2008/layout/VerticalCurvedList"/>
    <dgm:cxn modelId="{8D5FCE78-65E1-4834-9343-0766DABD09E4}" type="presParOf" srcId="{B8F1F7A1-1C1C-4343-8832-8F5A7172C7E8}" destId="{FF397C7D-1258-4E5B-9EF8-C165E8EC3B82}" srcOrd="10" destOrd="0" presId="urn:microsoft.com/office/officeart/2008/layout/VerticalCurvedList"/>
    <dgm:cxn modelId="{5447C40B-B1C8-40B0-BA91-6BACB5A1D5CE}" type="presParOf" srcId="{FF397C7D-1258-4E5B-9EF8-C165E8EC3B82}" destId="{52F88FDA-53C9-4859-9368-CD387F4504B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BA88CC-4AA4-4097-A381-AD38FF43B076}"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C154DBA3-BE69-46AA-ADDA-5585DAC2CE2F}">
      <dgm:prSet phldrT="[Texto]" custT="1"/>
      <dgm:spPr/>
      <dgm:t>
        <a:bodyPr/>
        <a:lstStyle/>
        <a:p>
          <a:pPr algn="just">
            <a:buFont typeface="Symbol" panose="05050102010706020507" pitchFamily="18" charset="2"/>
            <a:buChar char=""/>
          </a:pPr>
          <a:r>
            <a:rPr lang="es-EC" sz="1600" dirty="0">
              <a:solidFill>
                <a:schemeClr val="tx1"/>
              </a:solidFill>
              <a:latin typeface="Times New Roman" panose="02020603050405020304" pitchFamily="18" charset="0"/>
              <a:cs typeface="Times New Roman" panose="02020603050405020304" pitchFamily="18" charset="0"/>
            </a:rPr>
            <a:t>Se realizó el acondicionamiento y montaje de </a:t>
          </a:r>
          <a:r>
            <a:rPr lang="es-ES" sz="1600" dirty="0">
              <a:solidFill>
                <a:schemeClr val="tx1"/>
              </a:solidFill>
              <a:latin typeface="Times New Roman" panose="02020603050405020304" pitchFamily="18" charset="0"/>
              <a:cs typeface="Times New Roman" panose="02020603050405020304" pitchFamily="18" charset="0"/>
            </a:rPr>
            <a:t>la nariz electrónica sobre la plataforma móvil “Dagu Wild Thumper 6WD” permitiendo la integración entre la medición con la movilidad siendo capaz el robot de localizar y navegar hacia objetos sospechosos e identificar que sustancia explosiva poseen con un 58.88% de éxito de clasificación y 43.33% de detección.</a:t>
          </a:r>
        </a:p>
      </dgm:t>
    </dgm:pt>
    <dgm:pt modelId="{9375429C-7119-47EC-9C36-391A3A4AA54B}" type="parTrans" cxnId="{FDCDAE33-EE1A-40DC-847B-9CF97B245E62}">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0F3075FB-07B5-4E10-8629-B57A353EDC1A}" type="sibTrans" cxnId="{FDCDAE33-EE1A-40DC-847B-9CF97B245E62}">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D9E4A9B8-630D-4088-BA93-C980478FE4B6}">
          <dgm:prSet custT="1"/>
          <dgm:spPr/>
          <dgm:t>
            <a:bodyPr/>
            <a:lstStyle/>
            <a:p>
              <a:pPr algn="just">
                <a:buFont typeface="Symbol" panose="05050102010706020507" pitchFamily="18" charset="2"/>
                <a:buChar char=""/>
              </a:pPr>
              <a:r>
                <a:rPr lang="es-ES" sz="1600" dirty="0">
                  <a:solidFill>
                    <a:schemeClr val="tx1"/>
                  </a:solidFill>
                  <a:latin typeface="Times New Roman" panose="02020603050405020304" pitchFamily="18" charset="0"/>
                  <a:cs typeface="Times New Roman" panose="02020603050405020304" pitchFamily="18" charset="0"/>
                </a:rPr>
                <a:t>Se optimizó los tres bloques de la nariz electrónica, reduciendo el volumen de la cámara de sensores a 384 </a:t>
              </a:r>
              <a14:m>
                <m:oMath xmlns:m="http://schemas.openxmlformats.org/officeDocument/2006/math">
                  <m:sSup>
                    <m:sSupPr>
                      <m:ctrlPr>
                        <a:rPr lang="es-EC" sz="1600" i="1">
                          <a:solidFill>
                            <a:schemeClr val="tx1"/>
                          </a:solidFill>
                          <a:latin typeface="Cambria Math" panose="02040503050406030204" pitchFamily="18" charset="0"/>
                        </a:rPr>
                      </m:ctrlPr>
                    </m:sSupPr>
                    <m:e>
                      <m:r>
                        <a:rPr lang="es-ES" sz="1600" i="1">
                          <a:solidFill>
                            <a:schemeClr val="tx1"/>
                          </a:solidFill>
                          <a:latin typeface="Cambria Math" panose="02040503050406030204" pitchFamily="18" charset="0"/>
                        </a:rPr>
                        <m:t>𝑐𝑚</m:t>
                      </m:r>
                    </m:e>
                    <m:sup>
                      <m:r>
                        <a:rPr lang="es-ES" sz="1600" i="1">
                          <a:solidFill>
                            <a:schemeClr val="tx1"/>
                          </a:solidFill>
                          <a:latin typeface="Cambria Math" panose="02040503050406030204" pitchFamily="18" charset="0"/>
                        </a:rPr>
                        <m:t>3</m:t>
                      </m:r>
                    </m:sup>
                  </m:sSup>
                </m:oMath>
              </a14:m>
              <a:r>
                <a:rPr lang="es-ES" sz="1600" dirty="0">
                  <a:solidFill>
                    <a:schemeClr val="tx1"/>
                  </a:solidFill>
                  <a:latin typeface="Times New Roman" panose="02020603050405020304" pitchFamily="18" charset="0"/>
                  <a:cs typeface="Times New Roman" panose="02020603050405020304" pitchFamily="18" charset="0"/>
                </a:rPr>
                <a:t> con 4 sensores químicos en dos matrices de 1x2. Se eliminó las electroválvulas del sistema neumático para utilizar únicamente dos bombas y se estableció el uso de las tarjetas Arduino Due y Raspberry PI3 para la adquisición, procesamiento y navegación. </a:t>
              </a:r>
              <a:endParaRPr lang="es-EC" sz="1600" dirty="0">
                <a:solidFill>
                  <a:schemeClr val="tx1"/>
                </a:solidFill>
                <a:latin typeface="Times New Roman" panose="02020603050405020304" pitchFamily="18" charset="0"/>
                <a:cs typeface="Times New Roman" panose="02020603050405020304" pitchFamily="18" charset="0"/>
              </a:endParaRPr>
            </a:p>
          </dgm:t>
        </dgm:pt>
      </mc:Choice>
      <mc:Fallback xmlns="">
        <dgm:pt modelId="{D9E4A9B8-630D-4088-BA93-C980478FE4B6}">
          <dgm:prSet custT="1"/>
          <dgm:spPr/>
          <dgm:t>
            <a:bodyPr/>
            <a:lstStyle/>
            <a:p>
              <a:pPr algn="just">
                <a:buFont typeface="Symbol" panose="05050102010706020507" pitchFamily="18" charset="2"/>
                <a:buChar char=""/>
              </a:pPr>
              <a:r>
                <a:rPr lang="es-ES" sz="1600" dirty="0" smtClean="0">
                  <a:solidFill>
                    <a:schemeClr val="tx1"/>
                  </a:solidFill>
                  <a:latin typeface="Times New Roman" panose="02020603050405020304" pitchFamily="18" charset="0"/>
                  <a:cs typeface="Times New Roman" panose="02020603050405020304" pitchFamily="18" charset="0"/>
                </a:rPr>
                <a:t>Se optimizó los tres bloques de la nariz electrónica, reduciendo el volumen de la cámara de sensores a 384 </a:t>
              </a:r>
              <a:r>
                <a:rPr lang="es-EC" sz="1600" i="0">
                  <a:solidFill>
                    <a:schemeClr val="tx1"/>
                  </a:solidFill>
                  <a:latin typeface="Cambria Math" panose="02040503050406030204" pitchFamily="18" charset="0"/>
                </a:rPr>
                <a:t>〖</a:t>
              </a:r>
              <a:r>
                <a:rPr lang="es-ES" sz="1600" i="0">
                  <a:solidFill>
                    <a:schemeClr val="tx1"/>
                  </a:solidFill>
                  <a:latin typeface="Cambria Math" panose="02040503050406030204" pitchFamily="18" charset="0"/>
                </a:rPr>
                <a:t>𝑐𝑚</a:t>
              </a:r>
              <a:r>
                <a:rPr lang="es-EC" sz="1600" i="0">
                  <a:solidFill>
                    <a:schemeClr val="tx1"/>
                  </a:solidFill>
                  <a:latin typeface="Cambria Math" panose="02040503050406030204" pitchFamily="18" charset="0"/>
                </a:rPr>
                <a:t>〗^</a:t>
              </a:r>
              <a:r>
                <a:rPr lang="es-ES" sz="1600" i="0">
                  <a:solidFill>
                    <a:schemeClr val="tx1"/>
                  </a:solidFill>
                  <a:latin typeface="Cambria Math" panose="02040503050406030204" pitchFamily="18" charset="0"/>
                </a:rPr>
                <a:t>3</a:t>
              </a:r>
              <a:r>
                <a:rPr lang="es-ES" sz="1600" dirty="0">
                  <a:solidFill>
                    <a:schemeClr val="tx1"/>
                  </a:solidFill>
                  <a:latin typeface="Times New Roman" panose="02020603050405020304" pitchFamily="18" charset="0"/>
                  <a:cs typeface="Times New Roman" panose="02020603050405020304" pitchFamily="18" charset="0"/>
                </a:rPr>
                <a:t> con 4 sensores químicos en dos matrices de 1x2. Se eliminó las electroválvulas del sistema neumático para utilizar únicamente dos bombas y se estableció el uso de las tarjetas Arduino Due y Raspberry PI3 para la adquisición, procesamiento y navegación. </a:t>
              </a:r>
              <a:endParaRPr lang="es-EC" sz="1600" dirty="0">
                <a:solidFill>
                  <a:schemeClr val="tx1"/>
                </a:solidFill>
                <a:latin typeface="Times New Roman" panose="02020603050405020304" pitchFamily="18" charset="0"/>
                <a:cs typeface="Times New Roman" panose="02020603050405020304" pitchFamily="18" charset="0"/>
              </a:endParaRPr>
            </a:p>
          </dgm:t>
        </dgm:pt>
      </mc:Fallback>
    </mc:AlternateContent>
    <dgm:pt modelId="{E1A18A74-E525-4FE3-BF69-240D9CFFAF34}" type="parTrans" cxnId="{BB41F834-DD1A-45EC-8C46-2317948C7EE4}">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1F421530-7C4B-4F2E-8CAF-1910A6393381}" type="sibTrans" cxnId="{BB41F834-DD1A-45EC-8C46-2317948C7EE4}">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67E6B853-5B3D-4775-9B4F-10681F8D4EAE}">
      <dgm:prSet custT="1"/>
      <dgm:spPr/>
      <dgm:t>
        <a:bodyPr/>
        <a:lstStyle/>
        <a:p>
          <a:pPr algn="just">
            <a:buFont typeface="Symbol" panose="05050102010706020507" pitchFamily="18" charset="2"/>
            <a:buChar char=""/>
          </a:pPr>
          <a:r>
            <a:rPr lang="es-ES" sz="1600">
              <a:solidFill>
                <a:schemeClr val="tx1"/>
              </a:solidFill>
              <a:latin typeface="Times New Roman" panose="02020603050405020304" pitchFamily="18" charset="0"/>
              <a:cs typeface="Times New Roman" panose="02020603050405020304" pitchFamily="18" charset="0"/>
            </a:rPr>
            <a:t>Se embebió el preprocesamiento de las señales, el modelo de discriminación y la navegación en la tarjeta Raspberry PI3 en base al software Python 2.7 dando mayor autonomía al robot.</a:t>
          </a:r>
          <a:endParaRPr lang="es-EC" sz="1600">
            <a:solidFill>
              <a:schemeClr val="tx1"/>
            </a:solidFill>
            <a:latin typeface="Times New Roman" panose="02020603050405020304" pitchFamily="18" charset="0"/>
            <a:cs typeface="Times New Roman" panose="02020603050405020304" pitchFamily="18" charset="0"/>
          </a:endParaRPr>
        </a:p>
      </dgm:t>
    </dgm:pt>
    <dgm:pt modelId="{4CD4685A-59A5-4EA1-8114-3630FE363230}" type="parTrans" cxnId="{DAD7261E-B627-4531-A2E6-53D7232238AF}">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4B4504AB-8F28-4E84-9B5A-E59666BFB4EF}" type="sibTrans" cxnId="{DAD7261E-B627-4531-A2E6-53D7232238AF}">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2CAF12D5-1E03-4610-925C-9515E1ECCD13}" type="pres">
      <dgm:prSet presAssocID="{EFBA88CC-4AA4-4097-A381-AD38FF43B076}" presName="linear" presStyleCnt="0">
        <dgm:presLayoutVars>
          <dgm:dir/>
          <dgm:animLvl val="lvl"/>
          <dgm:resizeHandles val="exact"/>
        </dgm:presLayoutVars>
      </dgm:prSet>
      <dgm:spPr/>
    </dgm:pt>
    <dgm:pt modelId="{550C94C8-69F4-44B5-9AE2-E7BCE381B836}" type="pres">
      <dgm:prSet presAssocID="{C154DBA3-BE69-46AA-ADDA-5585DAC2CE2F}" presName="parentLin" presStyleCnt="0"/>
      <dgm:spPr/>
    </dgm:pt>
    <dgm:pt modelId="{63805FB5-376E-4FE5-85FF-C97336CD566F}" type="pres">
      <dgm:prSet presAssocID="{C154DBA3-BE69-46AA-ADDA-5585DAC2CE2F}" presName="parentLeftMargin" presStyleLbl="node1" presStyleIdx="0" presStyleCnt="3"/>
      <dgm:spPr/>
    </dgm:pt>
    <dgm:pt modelId="{A68E1E35-905A-4DB2-90C7-C85343A10733}" type="pres">
      <dgm:prSet presAssocID="{C154DBA3-BE69-46AA-ADDA-5585DAC2CE2F}" presName="parentText" presStyleLbl="node1" presStyleIdx="0" presStyleCnt="3" custScaleX="142857">
        <dgm:presLayoutVars>
          <dgm:chMax val="0"/>
          <dgm:bulletEnabled val="1"/>
        </dgm:presLayoutVars>
      </dgm:prSet>
      <dgm:spPr/>
    </dgm:pt>
    <dgm:pt modelId="{94185E11-8DB0-4959-9816-FF0011C224AF}" type="pres">
      <dgm:prSet presAssocID="{C154DBA3-BE69-46AA-ADDA-5585DAC2CE2F}" presName="negativeSpace" presStyleCnt="0"/>
      <dgm:spPr/>
    </dgm:pt>
    <dgm:pt modelId="{CB2CA7EE-D19C-466A-B2DF-6DB25464C258}" type="pres">
      <dgm:prSet presAssocID="{C154DBA3-BE69-46AA-ADDA-5585DAC2CE2F}" presName="childText" presStyleLbl="conFgAcc1" presStyleIdx="0" presStyleCnt="3">
        <dgm:presLayoutVars>
          <dgm:bulletEnabled val="1"/>
        </dgm:presLayoutVars>
      </dgm:prSet>
      <dgm:spPr/>
    </dgm:pt>
    <dgm:pt modelId="{3AE81A4B-668A-45A3-B06E-6D31A61C3817}" type="pres">
      <dgm:prSet presAssocID="{0F3075FB-07B5-4E10-8629-B57A353EDC1A}" presName="spaceBetweenRectangles" presStyleCnt="0"/>
      <dgm:spPr/>
    </dgm:pt>
    <dgm:pt modelId="{AABE7B31-1E0B-4887-8829-B542F694C427}" type="pres">
      <dgm:prSet presAssocID="{D9E4A9B8-630D-4088-BA93-C980478FE4B6}" presName="parentLin" presStyleCnt="0"/>
      <dgm:spPr/>
    </dgm:pt>
    <dgm:pt modelId="{6191C7A4-5665-4148-88C1-90431F9530A5}" type="pres">
      <dgm:prSet presAssocID="{D9E4A9B8-630D-4088-BA93-C980478FE4B6}" presName="parentLeftMargin" presStyleLbl="node1" presStyleIdx="0" presStyleCnt="3"/>
      <dgm:spPr/>
    </dgm:pt>
    <dgm:pt modelId="{5265D875-5E84-4D90-807D-8AAF7362C723}" type="pres">
      <dgm:prSet presAssocID="{D9E4A9B8-630D-4088-BA93-C980478FE4B6}" presName="parentText" presStyleLbl="node1" presStyleIdx="1" presStyleCnt="3" custScaleX="142857">
        <dgm:presLayoutVars>
          <dgm:chMax val="0"/>
          <dgm:bulletEnabled val="1"/>
        </dgm:presLayoutVars>
      </dgm:prSet>
      <dgm:spPr/>
    </dgm:pt>
    <dgm:pt modelId="{BADA991A-11C8-46A5-850F-B1D01EE3E9C8}" type="pres">
      <dgm:prSet presAssocID="{D9E4A9B8-630D-4088-BA93-C980478FE4B6}" presName="negativeSpace" presStyleCnt="0"/>
      <dgm:spPr/>
    </dgm:pt>
    <dgm:pt modelId="{649A97B3-57D8-4B9C-9868-3C512DF8A945}" type="pres">
      <dgm:prSet presAssocID="{D9E4A9B8-630D-4088-BA93-C980478FE4B6}" presName="childText" presStyleLbl="conFgAcc1" presStyleIdx="1" presStyleCnt="3">
        <dgm:presLayoutVars>
          <dgm:bulletEnabled val="1"/>
        </dgm:presLayoutVars>
      </dgm:prSet>
      <dgm:spPr/>
    </dgm:pt>
    <dgm:pt modelId="{4B53BE38-17B9-4C4B-BD57-0F1B4F551553}" type="pres">
      <dgm:prSet presAssocID="{1F421530-7C4B-4F2E-8CAF-1910A6393381}" presName="spaceBetweenRectangles" presStyleCnt="0"/>
      <dgm:spPr/>
    </dgm:pt>
    <dgm:pt modelId="{1A99EB5A-7B17-4373-AF88-9F6001331321}" type="pres">
      <dgm:prSet presAssocID="{67E6B853-5B3D-4775-9B4F-10681F8D4EAE}" presName="parentLin" presStyleCnt="0"/>
      <dgm:spPr/>
    </dgm:pt>
    <dgm:pt modelId="{319EBF9B-93A7-48F2-B7DA-F21D11AE402F}" type="pres">
      <dgm:prSet presAssocID="{67E6B853-5B3D-4775-9B4F-10681F8D4EAE}" presName="parentLeftMargin" presStyleLbl="node1" presStyleIdx="1" presStyleCnt="3"/>
      <dgm:spPr/>
    </dgm:pt>
    <dgm:pt modelId="{3DDDFA6C-DE72-41AE-8516-5DAA005346F3}" type="pres">
      <dgm:prSet presAssocID="{67E6B853-5B3D-4775-9B4F-10681F8D4EAE}" presName="parentText" presStyleLbl="node1" presStyleIdx="2" presStyleCnt="3" custScaleX="142857">
        <dgm:presLayoutVars>
          <dgm:chMax val="0"/>
          <dgm:bulletEnabled val="1"/>
        </dgm:presLayoutVars>
      </dgm:prSet>
      <dgm:spPr/>
    </dgm:pt>
    <dgm:pt modelId="{BBB08DB3-8814-4350-AF84-DA7075727603}" type="pres">
      <dgm:prSet presAssocID="{67E6B853-5B3D-4775-9B4F-10681F8D4EAE}" presName="negativeSpace" presStyleCnt="0"/>
      <dgm:spPr/>
    </dgm:pt>
    <dgm:pt modelId="{BD27070B-5282-4BBE-8707-C89923941E5C}" type="pres">
      <dgm:prSet presAssocID="{67E6B853-5B3D-4775-9B4F-10681F8D4EAE}" presName="childText" presStyleLbl="conFgAcc1" presStyleIdx="2" presStyleCnt="3">
        <dgm:presLayoutVars>
          <dgm:bulletEnabled val="1"/>
        </dgm:presLayoutVars>
      </dgm:prSet>
      <dgm:spPr/>
    </dgm:pt>
  </dgm:ptLst>
  <dgm:cxnLst>
    <dgm:cxn modelId="{53C6F003-A339-474A-8678-321822B63D2F}" type="presOf" srcId="{67E6B853-5B3D-4775-9B4F-10681F8D4EAE}" destId="{3DDDFA6C-DE72-41AE-8516-5DAA005346F3}" srcOrd="1" destOrd="0" presId="urn:microsoft.com/office/officeart/2005/8/layout/list1"/>
    <dgm:cxn modelId="{DAD7261E-B627-4531-A2E6-53D7232238AF}" srcId="{EFBA88CC-4AA4-4097-A381-AD38FF43B076}" destId="{67E6B853-5B3D-4775-9B4F-10681F8D4EAE}" srcOrd="2" destOrd="0" parTransId="{4CD4685A-59A5-4EA1-8114-3630FE363230}" sibTransId="{4B4504AB-8F28-4E84-9B5A-E59666BFB4EF}"/>
    <dgm:cxn modelId="{86B70D29-1FD9-417A-AA3B-79FF28895849}" type="presOf" srcId="{EFBA88CC-4AA4-4097-A381-AD38FF43B076}" destId="{2CAF12D5-1E03-4610-925C-9515E1ECCD13}" srcOrd="0" destOrd="0" presId="urn:microsoft.com/office/officeart/2005/8/layout/list1"/>
    <dgm:cxn modelId="{FDCDAE33-EE1A-40DC-847B-9CF97B245E62}" srcId="{EFBA88CC-4AA4-4097-A381-AD38FF43B076}" destId="{C154DBA3-BE69-46AA-ADDA-5585DAC2CE2F}" srcOrd="0" destOrd="0" parTransId="{9375429C-7119-47EC-9C36-391A3A4AA54B}" sibTransId="{0F3075FB-07B5-4E10-8629-B57A353EDC1A}"/>
    <dgm:cxn modelId="{BB41F834-DD1A-45EC-8C46-2317948C7EE4}" srcId="{EFBA88CC-4AA4-4097-A381-AD38FF43B076}" destId="{D9E4A9B8-630D-4088-BA93-C980478FE4B6}" srcOrd="1" destOrd="0" parTransId="{E1A18A74-E525-4FE3-BF69-240D9CFFAF34}" sibTransId="{1F421530-7C4B-4F2E-8CAF-1910A6393381}"/>
    <dgm:cxn modelId="{EB6A9BA4-D5E5-4F7B-822A-4D7BEDD07BBF}" type="presOf" srcId="{C154DBA3-BE69-46AA-ADDA-5585DAC2CE2F}" destId="{A68E1E35-905A-4DB2-90C7-C85343A10733}" srcOrd="1" destOrd="0" presId="urn:microsoft.com/office/officeart/2005/8/layout/list1"/>
    <dgm:cxn modelId="{6B56D8AA-C37F-4D81-B311-36307E9236D9}" type="presOf" srcId="{D9E4A9B8-630D-4088-BA93-C980478FE4B6}" destId="{5265D875-5E84-4D90-807D-8AAF7362C723}" srcOrd="1" destOrd="0" presId="urn:microsoft.com/office/officeart/2005/8/layout/list1"/>
    <dgm:cxn modelId="{D34F83B4-8484-4CEA-BF1D-3EC97603F6BC}" type="presOf" srcId="{C154DBA3-BE69-46AA-ADDA-5585DAC2CE2F}" destId="{63805FB5-376E-4FE5-85FF-C97336CD566F}" srcOrd="0" destOrd="0" presId="urn:microsoft.com/office/officeart/2005/8/layout/list1"/>
    <dgm:cxn modelId="{E29826B8-2377-438C-90C2-92D6A4058B6C}" type="presOf" srcId="{67E6B853-5B3D-4775-9B4F-10681F8D4EAE}" destId="{319EBF9B-93A7-48F2-B7DA-F21D11AE402F}" srcOrd="0" destOrd="0" presId="urn:microsoft.com/office/officeart/2005/8/layout/list1"/>
    <dgm:cxn modelId="{11D605E3-7AC4-4920-8F81-8B3002ADB02F}" type="presOf" srcId="{D9E4A9B8-630D-4088-BA93-C980478FE4B6}" destId="{6191C7A4-5665-4148-88C1-90431F9530A5}" srcOrd="0" destOrd="0" presId="urn:microsoft.com/office/officeart/2005/8/layout/list1"/>
    <dgm:cxn modelId="{810A6E7B-30FF-4B62-AB39-CFE825EA4E56}" type="presParOf" srcId="{2CAF12D5-1E03-4610-925C-9515E1ECCD13}" destId="{550C94C8-69F4-44B5-9AE2-E7BCE381B836}" srcOrd="0" destOrd="0" presId="urn:microsoft.com/office/officeart/2005/8/layout/list1"/>
    <dgm:cxn modelId="{910CAD41-C8A1-407C-8AF8-A2F19AA6C01A}" type="presParOf" srcId="{550C94C8-69F4-44B5-9AE2-E7BCE381B836}" destId="{63805FB5-376E-4FE5-85FF-C97336CD566F}" srcOrd="0" destOrd="0" presId="urn:microsoft.com/office/officeart/2005/8/layout/list1"/>
    <dgm:cxn modelId="{DDEE6D29-775C-42F9-98F4-B962A7177F2D}" type="presParOf" srcId="{550C94C8-69F4-44B5-9AE2-E7BCE381B836}" destId="{A68E1E35-905A-4DB2-90C7-C85343A10733}" srcOrd="1" destOrd="0" presId="urn:microsoft.com/office/officeart/2005/8/layout/list1"/>
    <dgm:cxn modelId="{0E3FE4E3-CE12-4E2B-8AE2-B11A68366E42}" type="presParOf" srcId="{2CAF12D5-1E03-4610-925C-9515E1ECCD13}" destId="{94185E11-8DB0-4959-9816-FF0011C224AF}" srcOrd="1" destOrd="0" presId="urn:microsoft.com/office/officeart/2005/8/layout/list1"/>
    <dgm:cxn modelId="{F226EDBE-4955-4E10-8081-DA5780B176F4}" type="presParOf" srcId="{2CAF12D5-1E03-4610-925C-9515E1ECCD13}" destId="{CB2CA7EE-D19C-466A-B2DF-6DB25464C258}" srcOrd="2" destOrd="0" presId="urn:microsoft.com/office/officeart/2005/8/layout/list1"/>
    <dgm:cxn modelId="{739D81A6-683D-4236-B6C7-5A6B315F3D79}" type="presParOf" srcId="{2CAF12D5-1E03-4610-925C-9515E1ECCD13}" destId="{3AE81A4B-668A-45A3-B06E-6D31A61C3817}" srcOrd="3" destOrd="0" presId="urn:microsoft.com/office/officeart/2005/8/layout/list1"/>
    <dgm:cxn modelId="{8B1E3858-1B0B-42E9-951B-3F738200F499}" type="presParOf" srcId="{2CAF12D5-1E03-4610-925C-9515E1ECCD13}" destId="{AABE7B31-1E0B-4887-8829-B542F694C427}" srcOrd="4" destOrd="0" presId="urn:microsoft.com/office/officeart/2005/8/layout/list1"/>
    <dgm:cxn modelId="{5F98EB68-56E2-49E0-A496-CB18CABC72AB}" type="presParOf" srcId="{AABE7B31-1E0B-4887-8829-B542F694C427}" destId="{6191C7A4-5665-4148-88C1-90431F9530A5}" srcOrd="0" destOrd="0" presId="urn:microsoft.com/office/officeart/2005/8/layout/list1"/>
    <dgm:cxn modelId="{A4D35F6A-FBDC-442A-A860-99A3A5146ADB}" type="presParOf" srcId="{AABE7B31-1E0B-4887-8829-B542F694C427}" destId="{5265D875-5E84-4D90-807D-8AAF7362C723}" srcOrd="1" destOrd="0" presId="urn:microsoft.com/office/officeart/2005/8/layout/list1"/>
    <dgm:cxn modelId="{52E3E512-74C9-405A-872D-8789350E3599}" type="presParOf" srcId="{2CAF12D5-1E03-4610-925C-9515E1ECCD13}" destId="{BADA991A-11C8-46A5-850F-B1D01EE3E9C8}" srcOrd="5" destOrd="0" presId="urn:microsoft.com/office/officeart/2005/8/layout/list1"/>
    <dgm:cxn modelId="{DC335CF9-55CD-46E7-AA21-BC8004C73CD6}" type="presParOf" srcId="{2CAF12D5-1E03-4610-925C-9515E1ECCD13}" destId="{649A97B3-57D8-4B9C-9868-3C512DF8A945}" srcOrd="6" destOrd="0" presId="urn:microsoft.com/office/officeart/2005/8/layout/list1"/>
    <dgm:cxn modelId="{5422A768-E1A1-4217-A72B-E0035E9E01CD}" type="presParOf" srcId="{2CAF12D5-1E03-4610-925C-9515E1ECCD13}" destId="{4B53BE38-17B9-4C4B-BD57-0F1B4F551553}" srcOrd="7" destOrd="0" presId="urn:microsoft.com/office/officeart/2005/8/layout/list1"/>
    <dgm:cxn modelId="{497BAF5A-29F8-48A4-92BD-3A9B3A18D24A}" type="presParOf" srcId="{2CAF12D5-1E03-4610-925C-9515E1ECCD13}" destId="{1A99EB5A-7B17-4373-AF88-9F6001331321}" srcOrd="8" destOrd="0" presId="urn:microsoft.com/office/officeart/2005/8/layout/list1"/>
    <dgm:cxn modelId="{E7E5F2FF-005A-4459-841E-3E625376937A}" type="presParOf" srcId="{1A99EB5A-7B17-4373-AF88-9F6001331321}" destId="{319EBF9B-93A7-48F2-B7DA-F21D11AE402F}" srcOrd="0" destOrd="0" presId="urn:microsoft.com/office/officeart/2005/8/layout/list1"/>
    <dgm:cxn modelId="{B9E50D42-7168-4540-9BCD-0C5F89778AED}" type="presParOf" srcId="{1A99EB5A-7B17-4373-AF88-9F6001331321}" destId="{3DDDFA6C-DE72-41AE-8516-5DAA005346F3}" srcOrd="1" destOrd="0" presId="urn:microsoft.com/office/officeart/2005/8/layout/list1"/>
    <dgm:cxn modelId="{507C8285-162C-4170-9F4C-00E819466558}" type="presParOf" srcId="{2CAF12D5-1E03-4610-925C-9515E1ECCD13}" destId="{BBB08DB3-8814-4350-AF84-DA7075727603}" srcOrd="9" destOrd="0" presId="urn:microsoft.com/office/officeart/2005/8/layout/list1"/>
    <dgm:cxn modelId="{48E2C37A-044E-420E-BAF1-C06720B91D6F}" type="presParOf" srcId="{2CAF12D5-1E03-4610-925C-9515E1ECCD13}" destId="{BD27070B-5282-4BBE-8707-C89923941E5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BA88CC-4AA4-4097-A381-AD38FF43B076}"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C154DBA3-BE69-46AA-ADDA-5585DAC2CE2F}">
      <dgm:prSet phldrT="[Texto]" custT="1"/>
      <dgm:spPr/>
      <dgm:t>
        <a:bodyPr/>
        <a:lstStyle/>
        <a:p>
          <a:pPr algn="just">
            <a:buFont typeface="Symbol" panose="05050102010706020507" pitchFamily="18" charset="2"/>
            <a:buChar char=""/>
          </a:pPr>
          <a:r>
            <a:rPr lang="es-EC" sz="1600" dirty="0">
              <a:solidFill>
                <a:schemeClr val="tx1"/>
              </a:solidFill>
              <a:latin typeface="Times New Roman" panose="02020603050405020304" pitchFamily="18" charset="0"/>
              <a:cs typeface="Times New Roman" panose="02020603050405020304" pitchFamily="18" charset="0"/>
            </a:rPr>
            <a:t>Se realizó el acondicionamiento y montaje de </a:t>
          </a:r>
          <a:r>
            <a:rPr lang="es-ES" sz="1600" dirty="0">
              <a:solidFill>
                <a:schemeClr val="tx1"/>
              </a:solidFill>
              <a:latin typeface="Times New Roman" panose="02020603050405020304" pitchFamily="18" charset="0"/>
              <a:cs typeface="Times New Roman" panose="02020603050405020304" pitchFamily="18" charset="0"/>
            </a:rPr>
            <a:t>la nariz electrónica sobre la plataforma móvil “Dagu Wild Thumper 6WD” permitiendo la integración entre la medición con la movilidad siendo capaz el robot de localizar y navegar hacia objetos sospechosos e identificar que sustancia explosiva poseen con un 58.88% de éxito de clasificación y 43.33% de detección.</a:t>
          </a:r>
        </a:p>
      </dgm:t>
    </dgm:pt>
    <dgm:pt modelId="{9375429C-7119-47EC-9C36-391A3A4AA54B}" type="parTrans" cxnId="{FDCDAE33-EE1A-40DC-847B-9CF97B245E62}">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0F3075FB-07B5-4E10-8629-B57A353EDC1A}" type="sibTrans" cxnId="{FDCDAE33-EE1A-40DC-847B-9CF97B245E62}">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D9E4A9B8-630D-4088-BA93-C980478FE4B6}">
      <dgm:prSet custT="1"/>
      <dgm:spPr>
        <a:blipFill rotWithShape="0">
          <a:blip xmlns:r="http://schemas.openxmlformats.org/officeDocument/2006/relationships" r:embed="rId1"/>
          <a:stretch>
            <a:fillRect t="-4211" b="-5789"/>
          </a:stretch>
        </a:blipFill>
      </dgm:spPr>
      <dgm:t>
        <a:bodyPr/>
        <a:lstStyle/>
        <a:p>
          <a:r>
            <a:rPr lang="es-EC">
              <a:noFill/>
            </a:rPr>
            <a:t> </a:t>
          </a:r>
        </a:p>
      </dgm:t>
    </dgm:pt>
    <dgm:pt modelId="{E1A18A74-E525-4FE3-BF69-240D9CFFAF34}" type="parTrans" cxnId="{BB41F834-DD1A-45EC-8C46-2317948C7EE4}">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1F421530-7C4B-4F2E-8CAF-1910A6393381}" type="sibTrans" cxnId="{BB41F834-DD1A-45EC-8C46-2317948C7EE4}">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67E6B853-5B3D-4775-9B4F-10681F8D4EAE}">
      <dgm:prSet custT="1"/>
      <dgm:spPr/>
      <dgm:t>
        <a:bodyPr/>
        <a:lstStyle/>
        <a:p>
          <a:pPr algn="just">
            <a:buFont typeface="Symbol" panose="05050102010706020507" pitchFamily="18" charset="2"/>
            <a:buChar char=""/>
          </a:pPr>
          <a:r>
            <a:rPr lang="es-ES" sz="1600">
              <a:solidFill>
                <a:schemeClr val="tx1"/>
              </a:solidFill>
              <a:latin typeface="Times New Roman" panose="02020603050405020304" pitchFamily="18" charset="0"/>
              <a:cs typeface="Times New Roman" panose="02020603050405020304" pitchFamily="18" charset="0"/>
            </a:rPr>
            <a:t>Se embebió el preprocesamiento de las señales, el modelo de discriminación y la navegación en la tarjeta Raspberry PI3 en base al software Python 2.7 dando mayor autonomía al robot.</a:t>
          </a:r>
          <a:endParaRPr lang="es-EC" sz="1600">
            <a:solidFill>
              <a:schemeClr val="tx1"/>
            </a:solidFill>
            <a:latin typeface="Times New Roman" panose="02020603050405020304" pitchFamily="18" charset="0"/>
            <a:cs typeface="Times New Roman" panose="02020603050405020304" pitchFamily="18" charset="0"/>
          </a:endParaRPr>
        </a:p>
      </dgm:t>
    </dgm:pt>
    <dgm:pt modelId="{4CD4685A-59A5-4EA1-8114-3630FE363230}" type="parTrans" cxnId="{DAD7261E-B627-4531-A2E6-53D7232238AF}">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4B4504AB-8F28-4E84-9B5A-E59666BFB4EF}" type="sibTrans" cxnId="{DAD7261E-B627-4531-A2E6-53D7232238AF}">
      <dgm:prSet/>
      <dgm:spPr/>
      <dgm:t>
        <a:bodyPr/>
        <a:lstStyle/>
        <a:p>
          <a:pPr algn="just"/>
          <a:endParaRPr lang="es-ES" sz="1600">
            <a:solidFill>
              <a:schemeClr val="tx1"/>
            </a:solidFill>
            <a:latin typeface="Times New Roman" panose="02020603050405020304" pitchFamily="18" charset="0"/>
            <a:cs typeface="Times New Roman" panose="02020603050405020304" pitchFamily="18" charset="0"/>
          </a:endParaRPr>
        </a:p>
      </dgm:t>
    </dgm:pt>
    <dgm:pt modelId="{2CAF12D5-1E03-4610-925C-9515E1ECCD13}" type="pres">
      <dgm:prSet presAssocID="{EFBA88CC-4AA4-4097-A381-AD38FF43B076}" presName="linear" presStyleCnt="0">
        <dgm:presLayoutVars>
          <dgm:dir/>
          <dgm:animLvl val="lvl"/>
          <dgm:resizeHandles val="exact"/>
        </dgm:presLayoutVars>
      </dgm:prSet>
      <dgm:spPr/>
      <dgm:t>
        <a:bodyPr/>
        <a:lstStyle/>
        <a:p>
          <a:endParaRPr lang="es-EC"/>
        </a:p>
      </dgm:t>
    </dgm:pt>
    <dgm:pt modelId="{550C94C8-69F4-44B5-9AE2-E7BCE381B836}" type="pres">
      <dgm:prSet presAssocID="{C154DBA3-BE69-46AA-ADDA-5585DAC2CE2F}" presName="parentLin" presStyleCnt="0"/>
      <dgm:spPr/>
    </dgm:pt>
    <dgm:pt modelId="{63805FB5-376E-4FE5-85FF-C97336CD566F}" type="pres">
      <dgm:prSet presAssocID="{C154DBA3-BE69-46AA-ADDA-5585DAC2CE2F}" presName="parentLeftMargin" presStyleLbl="node1" presStyleIdx="0" presStyleCnt="3"/>
      <dgm:spPr/>
      <dgm:t>
        <a:bodyPr/>
        <a:lstStyle/>
        <a:p>
          <a:endParaRPr lang="es-EC"/>
        </a:p>
      </dgm:t>
    </dgm:pt>
    <dgm:pt modelId="{A68E1E35-905A-4DB2-90C7-C85343A10733}" type="pres">
      <dgm:prSet presAssocID="{C154DBA3-BE69-46AA-ADDA-5585DAC2CE2F}" presName="parentText" presStyleLbl="node1" presStyleIdx="0" presStyleCnt="3" custScaleX="142857">
        <dgm:presLayoutVars>
          <dgm:chMax val="0"/>
          <dgm:bulletEnabled val="1"/>
        </dgm:presLayoutVars>
      </dgm:prSet>
      <dgm:spPr/>
      <dgm:t>
        <a:bodyPr/>
        <a:lstStyle/>
        <a:p>
          <a:endParaRPr lang="es-EC"/>
        </a:p>
      </dgm:t>
    </dgm:pt>
    <dgm:pt modelId="{94185E11-8DB0-4959-9816-FF0011C224AF}" type="pres">
      <dgm:prSet presAssocID="{C154DBA3-BE69-46AA-ADDA-5585DAC2CE2F}" presName="negativeSpace" presStyleCnt="0"/>
      <dgm:spPr/>
    </dgm:pt>
    <dgm:pt modelId="{CB2CA7EE-D19C-466A-B2DF-6DB25464C258}" type="pres">
      <dgm:prSet presAssocID="{C154DBA3-BE69-46AA-ADDA-5585DAC2CE2F}" presName="childText" presStyleLbl="conFgAcc1" presStyleIdx="0" presStyleCnt="3">
        <dgm:presLayoutVars>
          <dgm:bulletEnabled val="1"/>
        </dgm:presLayoutVars>
      </dgm:prSet>
      <dgm:spPr/>
    </dgm:pt>
    <dgm:pt modelId="{3AE81A4B-668A-45A3-B06E-6D31A61C3817}" type="pres">
      <dgm:prSet presAssocID="{0F3075FB-07B5-4E10-8629-B57A353EDC1A}" presName="spaceBetweenRectangles" presStyleCnt="0"/>
      <dgm:spPr/>
    </dgm:pt>
    <dgm:pt modelId="{AABE7B31-1E0B-4887-8829-B542F694C427}" type="pres">
      <dgm:prSet presAssocID="{D9E4A9B8-630D-4088-BA93-C980478FE4B6}" presName="parentLin" presStyleCnt="0"/>
      <dgm:spPr/>
    </dgm:pt>
    <dgm:pt modelId="{6191C7A4-5665-4148-88C1-90431F9530A5}" type="pres">
      <dgm:prSet presAssocID="{D9E4A9B8-630D-4088-BA93-C980478FE4B6}" presName="parentLeftMargin" presStyleLbl="node1" presStyleIdx="0" presStyleCnt="3"/>
      <dgm:spPr/>
      <dgm:t>
        <a:bodyPr/>
        <a:lstStyle/>
        <a:p>
          <a:endParaRPr lang="es-EC"/>
        </a:p>
      </dgm:t>
    </dgm:pt>
    <dgm:pt modelId="{5265D875-5E84-4D90-807D-8AAF7362C723}" type="pres">
      <dgm:prSet presAssocID="{D9E4A9B8-630D-4088-BA93-C980478FE4B6}" presName="parentText" presStyleLbl="node1" presStyleIdx="1" presStyleCnt="3" custScaleX="142857">
        <dgm:presLayoutVars>
          <dgm:chMax val="0"/>
          <dgm:bulletEnabled val="1"/>
        </dgm:presLayoutVars>
      </dgm:prSet>
      <dgm:spPr/>
      <dgm:t>
        <a:bodyPr/>
        <a:lstStyle/>
        <a:p>
          <a:endParaRPr lang="es-EC"/>
        </a:p>
      </dgm:t>
    </dgm:pt>
    <dgm:pt modelId="{BADA991A-11C8-46A5-850F-B1D01EE3E9C8}" type="pres">
      <dgm:prSet presAssocID="{D9E4A9B8-630D-4088-BA93-C980478FE4B6}" presName="negativeSpace" presStyleCnt="0"/>
      <dgm:spPr/>
    </dgm:pt>
    <dgm:pt modelId="{649A97B3-57D8-4B9C-9868-3C512DF8A945}" type="pres">
      <dgm:prSet presAssocID="{D9E4A9B8-630D-4088-BA93-C980478FE4B6}" presName="childText" presStyleLbl="conFgAcc1" presStyleIdx="1" presStyleCnt="3">
        <dgm:presLayoutVars>
          <dgm:bulletEnabled val="1"/>
        </dgm:presLayoutVars>
      </dgm:prSet>
      <dgm:spPr/>
    </dgm:pt>
    <dgm:pt modelId="{4B53BE38-17B9-4C4B-BD57-0F1B4F551553}" type="pres">
      <dgm:prSet presAssocID="{1F421530-7C4B-4F2E-8CAF-1910A6393381}" presName="spaceBetweenRectangles" presStyleCnt="0"/>
      <dgm:spPr/>
    </dgm:pt>
    <dgm:pt modelId="{1A99EB5A-7B17-4373-AF88-9F6001331321}" type="pres">
      <dgm:prSet presAssocID="{67E6B853-5B3D-4775-9B4F-10681F8D4EAE}" presName="parentLin" presStyleCnt="0"/>
      <dgm:spPr/>
    </dgm:pt>
    <dgm:pt modelId="{319EBF9B-93A7-48F2-B7DA-F21D11AE402F}" type="pres">
      <dgm:prSet presAssocID="{67E6B853-5B3D-4775-9B4F-10681F8D4EAE}" presName="parentLeftMargin" presStyleLbl="node1" presStyleIdx="1" presStyleCnt="3"/>
      <dgm:spPr/>
      <dgm:t>
        <a:bodyPr/>
        <a:lstStyle/>
        <a:p>
          <a:endParaRPr lang="es-EC"/>
        </a:p>
      </dgm:t>
    </dgm:pt>
    <dgm:pt modelId="{3DDDFA6C-DE72-41AE-8516-5DAA005346F3}" type="pres">
      <dgm:prSet presAssocID="{67E6B853-5B3D-4775-9B4F-10681F8D4EAE}" presName="parentText" presStyleLbl="node1" presStyleIdx="2" presStyleCnt="3" custScaleX="142857">
        <dgm:presLayoutVars>
          <dgm:chMax val="0"/>
          <dgm:bulletEnabled val="1"/>
        </dgm:presLayoutVars>
      </dgm:prSet>
      <dgm:spPr/>
      <dgm:t>
        <a:bodyPr/>
        <a:lstStyle/>
        <a:p>
          <a:endParaRPr lang="es-EC"/>
        </a:p>
      </dgm:t>
    </dgm:pt>
    <dgm:pt modelId="{BBB08DB3-8814-4350-AF84-DA7075727603}" type="pres">
      <dgm:prSet presAssocID="{67E6B853-5B3D-4775-9B4F-10681F8D4EAE}" presName="negativeSpace" presStyleCnt="0"/>
      <dgm:spPr/>
    </dgm:pt>
    <dgm:pt modelId="{BD27070B-5282-4BBE-8707-C89923941E5C}" type="pres">
      <dgm:prSet presAssocID="{67E6B853-5B3D-4775-9B4F-10681F8D4EAE}" presName="childText" presStyleLbl="conFgAcc1" presStyleIdx="2" presStyleCnt="3">
        <dgm:presLayoutVars>
          <dgm:bulletEnabled val="1"/>
        </dgm:presLayoutVars>
      </dgm:prSet>
      <dgm:spPr/>
    </dgm:pt>
  </dgm:ptLst>
  <dgm:cxnLst>
    <dgm:cxn modelId="{6B56D8AA-C37F-4D81-B311-36307E9236D9}" type="presOf" srcId="{D9E4A9B8-630D-4088-BA93-C980478FE4B6}" destId="{5265D875-5E84-4D90-807D-8AAF7362C723}" srcOrd="1" destOrd="0" presId="urn:microsoft.com/office/officeart/2005/8/layout/list1"/>
    <dgm:cxn modelId="{FDCDAE33-EE1A-40DC-847B-9CF97B245E62}" srcId="{EFBA88CC-4AA4-4097-A381-AD38FF43B076}" destId="{C154DBA3-BE69-46AA-ADDA-5585DAC2CE2F}" srcOrd="0" destOrd="0" parTransId="{9375429C-7119-47EC-9C36-391A3A4AA54B}" sibTransId="{0F3075FB-07B5-4E10-8629-B57A353EDC1A}"/>
    <dgm:cxn modelId="{D34F83B4-8484-4CEA-BF1D-3EC97603F6BC}" type="presOf" srcId="{C154DBA3-BE69-46AA-ADDA-5585DAC2CE2F}" destId="{63805FB5-376E-4FE5-85FF-C97336CD566F}" srcOrd="0" destOrd="0" presId="urn:microsoft.com/office/officeart/2005/8/layout/list1"/>
    <dgm:cxn modelId="{DAD7261E-B627-4531-A2E6-53D7232238AF}" srcId="{EFBA88CC-4AA4-4097-A381-AD38FF43B076}" destId="{67E6B853-5B3D-4775-9B4F-10681F8D4EAE}" srcOrd="2" destOrd="0" parTransId="{4CD4685A-59A5-4EA1-8114-3630FE363230}" sibTransId="{4B4504AB-8F28-4E84-9B5A-E59666BFB4EF}"/>
    <dgm:cxn modelId="{86B70D29-1FD9-417A-AA3B-79FF28895849}" type="presOf" srcId="{EFBA88CC-4AA4-4097-A381-AD38FF43B076}" destId="{2CAF12D5-1E03-4610-925C-9515E1ECCD13}" srcOrd="0" destOrd="0" presId="urn:microsoft.com/office/officeart/2005/8/layout/list1"/>
    <dgm:cxn modelId="{E29826B8-2377-438C-90C2-92D6A4058B6C}" type="presOf" srcId="{67E6B853-5B3D-4775-9B4F-10681F8D4EAE}" destId="{319EBF9B-93A7-48F2-B7DA-F21D11AE402F}" srcOrd="0" destOrd="0" presId="urn:microsoft.com/office/officeart/2005/8/layout/list1"/>
    <dgm:cxn modelId="{EB6A9BA4-D5E5-4F7B-822A-4D7BEDD07BBF}" type="presOf" srcId="{C154DBA3-BE69-46AA-ADDA-5585DAC2CE2F}" destId="{A68E1E35-905A-4DB2-90C7-C85343A10733}" srcOrd="1" destOrd="0" presId="urn:microsoft.com/office/officeart/2005/8/layout/list1"/>
    <dgm:cxn modelId="{11D605E3-7AC4-4920-8F81-8B3002ADB02F}" type="presOf" srcId="{D9E4A9B8-630D-4088-BA93-C980478FE4B6}" destId="{6191C7A4-5665-4148-88C1-90431F9530A5}" srcOrd="0" destOrd="0" presId="urn:microsoft.com/office/officeart/2005/8/layout/list1"/>
    <dgm:cxn modelId="{53C6F003-A339-474A-8678-321822B63D2F}" type="presOf" srcId="{67E6B853-5B3D-4775-9B4F-10681F8D4EAE}" destId="{3DDDFA6C-DE72-41AE-8516-5DAA005346F3}" srcOrd="1" destOrd="0" presId="urn:microsoft.com/office/officeart/2005/8/layout/list1"/>
    <dgm:cxn modelId="{BB41F834-DD1A-45EC-8C46-2317948C7EE4}" srcId="{EFBA88CC-4AA4-4097-A381-AD38FF43B076}" destId="{D9E4A9B8-630D-4088-BA93-C980478FE4B6}" srcOrd="1" destOrd="0" parTransId="{E1A18A74-E525-4FE3-BF69-240D9CFFAF34}" sibTransId="{1F421530-7C4B-4F2E-8CAF-1910A6393381}"/>
    <dgm:cxn modelId="{810A6E7B-30FF-4B62-AB39-CFE825EA4E56}" type="presParOf" srcId="{2CAF12D5-1E03-4610-925C-9515E1ECCD13}" destId="{550C94C8-69F4-44B5-9AE2-E7BCE381B836}" srcOrd="0" destOrd="0" presId="urn:microsoft.com/office/officeart/2005/8/layout/list1"/>
    <dgm:cxn modelId="{910CAD41-C8A1-407C-8AF8-A2F19AA6C01A}" type="presParOf" srcId="{550C94C8-69F4-44B5-9AE2-E7BCE381B836}" destId="{63805FB5-376E-4FE5-85FF-C97336CD566F}" srcOrd="0" destOrd="0" presId="urn:microsoft.com/office/officeart/2005/8/layout/list1"/>
    <dgm:cxn modelId="{DDEE6D29-775C-42F9-98F4-B962A7177F2D}" type="presParOf" srcId="{550C94C8-69F4-44B5-9AE2-E7BCE381B836}" destId="{A68E1E35-905A-4DB2-90C7-C85343A10733}" srcOrd="1" destOrd="0" presId="urn:microsoft.com/office/officeart/2005/8/layout/list1"/>
    <dgm:cxn modelId="{0E3FE4E3-CE12-4E2B-8AE2-B11A68366E42}" type="presParOf" srcId="{2CAF12D5-1E03-4610-925C-9515E1ECCD13}" destId="{94185E11-8DB0-4959-9816-FF0011C224AF}" srcOrd="1" destOrd="0" presId="urn:microsoft.com/office/officeart/2005/8/layout/list1"/>
    <dgm:cxn modelId="{F226EDBE-4955-4E10-8081-DA5780B176F4}" type="presParOf" srcId="{2CAF12D5-1E03-4610-925C-9515E1ECCD13}" destId="{CB2CA7EE-D19C-466A-B2DF-6DB25464C258}" srcOrd="2" destOrd="0" presId="urn:microsoft.com/office/officeart/2005/8/layout/list1"/>
    <dgm:cxn modelId="{739D81A6-683D-4236-B6C7-5A6B315F3D79}" type="presParOf" srcId="{2CAF12D5-1E03-4610-925C-9515E1ECCD13}" destId="{3AE81A4B-668A-45A3-B06E-6D31A61C3817}" srcOrd="3" destOrd="0" presId="urn:microsoft.com/office/officeart/2005/8/layout/list1"/>
    <dgm:cxn modelId="{8B1E3858-1B0B-42E9-951B-3F738200F499}" type="presParOf" srcId="{2CAF12D5-1E03-4610-925C-9515E1ECCD13}" destId="{AABE7B31-1E0B-4887-8829-B542F694C427}" srcOrd="4" destOrd="0" presId="urn:microsoft.com/office/officeart/2005/8/layout/list1"/>
    <dgm:cxn modelId="{5F98EB68-56E2-49E0-A496-CB18CABC72AB}" type="presParOf" srcId="{AABE7B31-1E0B-4887-8829-B542F694C427}" destId="{6191C7A4-5665-4148-88C1-90431F9530A5}" srcOrd="0" destOrd="0" presId="urn:microsoft.com/office/officeart/2005/8/layout/list1"/>
    <dgm:cxn modelId="{A4D35F6A-FBDC-442A-A860-99A3A5146ADB}" type="presParOf" srcId="{AABE7B31-1E0B-4887-8829-B542F694C427}" destId="{5265D875-5E84-4D90-807D-8AAF7362C723}" srcOrd="1" destOrd="0" presId="urn:microsoft.com/office/officeart/2005/8/layout/list1"/>
    <dgm:cxn modelId="{52E3E512-74C9-405A-872D-8789350E3599}" type="presParOf" srcId="{2CAF12D5-1E03-4610-925C-9515E1ECCD13}" destId="{BADA991A-11C8-46A5-850F-B1D01EE3E9C8}" srcOrd="5" destOrd="0" presId="urn:microsoft.com/office/officeart/2005/8/layout/list1"/>
    <dgm:cxn modelId="{DC335CF9-55CD-46E7-AA21-BC8004C73CD6}" type="presParOf" srcId="{2CAF12D5-1E03-4610-925C-9515E1ECCD13}" destId="{649A97B3-57D8-4B9C-9868-3C512DF8A945}" srcOrd="6" destOrd="0" presId="urn:microsoft.com/office/officeart/2005/8/layout/list1"/>
    <dgm:cxn modelId="{5422A768-E1A1-4217-A72B-E0035E9E01CD}" type="presParOf" srcId="{2CAF12D5-1E03-4610-925C-9515E1ECCD13}" destId="{4B53BE38-17B9-4C4B-BD57-0F1B4F551553}" srcOrd="7" destOrd="0" presId="urn:microsoft.com/office/officeart/2005/8/layout/list1"/>
    <dgm:cxn modelId="{497BAF5A-29F8-48A4-92BD-3A9B3A18D24A}" type="presParOf" srcId="{2CAF12D5-1E03-4610-925C-9515E1ECCD13}" destId="{1A99EB5A-7B17-4373-AF88-9F6001331321}" srcOrd="8" destOrd="0" presId="urn:microsoft.com/office/officeart/2005/8/layout/list1"/>
    <dgm:cxn modelId="{E7E5F2FF-005A-4459-841E-3E625376937A}" type="presParOf" srcId="{1A99EB5A-7B17-4373-AF88-9F6001331321}" destId="{319EBF9B-93A7-48F2-B7DA-F21D11AE402F}" srcOrd="0" destOrd="0" presId="urn:microsoft.com/office/officeart/2005/8/layout/list1"/>
    <dgm:cxn modelId="{B9E50D42-7168-4540-9BCD-0C5F89778AED}" type="presParOf" srcId="{1A99EB5A-7B17-4373-AF88-9F6001331321}" destId="{3DDDFA6C-DE72-41AE-8516-5DAA005346F3}" srcOrd="1" destOrd="0" presId="urn:microsoft.com/office/officeart/2005/8/layout/list1"/>
    <dgm:cxn modelId="{507C8285-162C-4170-9F4C-00E819466558}" type="presParOf" srcId="{2CAF12D5-1E03-4610-925C-9515E1ECCD13}" destId="{BBB08DB3-8814-4350-AF84-DA7075727603}" srcOrd="9" destOrd="0" presId="urn:microsoft.com/office/officeart/2005/8/layout/list1"/>
    <dgm:cxn modelId="{48E2C37A-044E-420E-BAF1-C06720B91D6F}" type="presParOf" srcId="{2CAF12D5-1E03-4610-925C-9515E1ECCD13}" destId="{BD27070B-5282-4BBE-8707-C89923941E5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BA88CC-4AA4-4097-A381-AD38FF43B076}"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10B21F42-DE45-405E-A219-E7DC117A409D}">
      <dgm:prSet custT="1"/>
      <dgm:spPr/>
      <dgm:t>
        <a:bodyPr/>
        <a:lstStyle/>
        <a:p>
          <a:pPr algn="just">
            <a:buFont typeface="Symbol" panose="05050102010706020507" pitchFamily="18" charset="2"/>
            <a:buChar char=""/>
          </a:pPr>
          <a:r>
            <a:rPr lang="es-ES" sz="1800" dirty="0">
              <a:solidFill>
                <a:schemeClr val="tx1"/>
              </a:solidFill>
              <a:latin typeface="Times New Roman" panose="02020603050405020304" pitchFamily="18" charset="0"/>
              <a:cs typeface="Times New Roman" panose="02020603050405020304" pitchFamily="18" charset="0"/>
            </a:rPr>
            <a:t>Se desarrolló una aplicación web que permitió el manejo asistido del robot mediante la visión artificial (FaceCam) para localizar y navegar hacia los objetos sospechosos. </a:t>
          </a:r>
          <a:endParaRPr lang="es-EC" sz="1800" dirty="0">
            <a:solidFill>
              <a:schemeClr val="tx1"/>
            </a:solidFill>
            <a:latin typeface="Times New Roman" panose="02020603050405020304" pitchFamily="18" charset="0"/>
            <a:cs typeface="Times New Roman" panose="02020603050405020304" pitchFamily="18" charset="0"/>
          </a:endParaRPr>
        </a:p>
      </dgm:t>
    </dgm:pt>
    <dgm:pt modelId="{D31C2D75-F44D-4C26-8ED9-F7B5EB7109A9}" type="parTrans" cxnId="{BBCDB5F3-17E4-42BE-937D-6CDD76C6CAB3}">
      <dgm:prSet/>
      <dgm:spPr/>
      <dgm:t>
        <a:bodyPr/>
        <a:lstStyle/>
        <a:p>
          <a:pPr algn="just"/>
          <a:endParaRPr lang="es-ES" sz="1200">
            <a:solidFill>
              <a:schemeClr val="tx1"/>
            </a:solidFill>
            <a:latin typeface="Times New Roman" panose="02020603050405020304" pitchFamily="18" charset="0"/>
            <a:cs typeface="Times New Roman" panose="02020603050405020304" pitchFamily="18" charset="0"/>
          </a:endParaRPr>
        </a:p>
      </dgm:t>
    </dgm:pt>
    <dgm:pt modelId="{360B2F5D-459B-4BF9-B273-B72B1C103CCD}" type="sibTrans" cxnId="{BBCDB5F3-17E4-42BE-937D-6CDD76C6CAB3}">
      <dgm:prSet/>
      <dgm:spPr/>
      <dgm:t>
        <a:bodyPr/>
        <a:lstStyle/>
        <a:p>
          <a:pPr algn="just"/>
          <a:endParaRPr lang="es-ES" sz="1200">
            <a:solidFill>
              <a:schemeClr val="tx1"/>
            </a:solidFill>
            <a:latin typeface="Times New Roman" panose="02020603050405020304" pitchFamily="18" charset="0"/>
            <a:cs typeface="Times New Roman" panose="02020603050405020304" pitchFamily="18" charset="0"/>
          </a:endParaRPr>
        </a:p>
      </dgm:t>
    </dgm:pt>
    <dgm:pt modelId="{C38240D8-4D22-4DE7-B31E-C874EF824E97}">
      <dgm:prSet custT="1"/>
      <dgm:spPr/>
      <dgm:t>
        <a:bodyPr/>
        <a:lstStyle/>
        <a:p>
          <a:pPr algn="just">
            <a:buFont typeface="Symbol" panose="05050102010706020507" pitchFamily="18" charset="2"/>
            <a:buChar char=""/>
          </a:pPr>
          <a:r>
            <a:rPr lang="es-ES" sz="1800" dirty="0">
              <a:solidFill>
                <a:schemeClr val="tx1"/>
              </a:solidFill>
              <a:latin typeface="Times New Roman" panose="02020603050405020304" pitchFamily="18" charset="0"/>
              <a:cs typeface="Times New Roman" panose="02020603050405020304" pitchFamily="18" charset="0"/>
            </a:rPr>
            <a:t>Se desarrolló un modelo para la discriminación de TNT, pólvora en base doble y alcohol que consistió en la combinación del análisis de componentes principales (PCA) y análisis lineal discriminante (LDA) con un clasificador </a:t>
          </a:r>
          <a:r>
            <a:rPr lang="es-ES" sz="1800" dirty="0" err="1">
              <a:solidFill>
                <a:schemeClr val="tx1"/>
              </a:solidFill>
              <a:latin typeface="Times New Roman" panose="02020603050405020304" pitchFamily="18" charset="0"/>
              <a:cs typeface="Times New Roman" panose="02020603050405020304" pitchFamily="18" charset="0"/>
            </a:rPr>
            <a:t>kNN</a:t>
          </a:r>
          <a:r>
            <a:rPr lang="es-ES" sz="1800" dirty="0">
              <a:solidFill>
                <a:schemeClr val="tx1"/>
              </a:solidFill>
              <a:latin typeface="Times New Roman" panose="02020603050405020304" pitchFamily="18" charset="0"/>
              <a:cs typeface="Times New Roman" panose="02020603050405020304" pitchFamily="18" charset="0"/>
            </a:rPr>
            <a:t> de orden 12, dando una tasa de clasificación del 58.88% al discriminar entre las tres sustancias; y un 80% entre sustancias explosivas de las no explosivas.</a:t>
          </a:r>
          <a:endParaRPr lang="es-EC" sz="1800" dirty="0">
            <a:solidFill>
              <a:schemeClr val="tx1"/>
            </a:solidFill>
            <a:latin typeface="Times New Roman" panose="02020603050405020304" pitchFamily="18" charset="0"/>
            <a:cs typeface="Times New Roman" panose="02020603050405020304" pitchFamily="18" charset="0"/>
          </a:endParaRPr>
        </a:p>
      </dgm:t>
    </dgm:pt>
    <dgm:pt modelId="{6DC6F506-FB34-4673-A92B-24A94978448E}" type="parTrans" cxnId="{AD2CE82E-61DB-46EE-A5A1-9CE7B3668B4A}">
      <dgm:prSet/>
      <dgm:spPr/>
      <dgm:t>
        <a:bodyPr/>
        <a:lstStyle/>
        <a:p>
          <a:pPr algn="just"/>
          <a:endParaRPr lang="es-ES" sz="1200">
            <a:solidFill>
              <a:schemeClr val="tx1"/>
            </a:solidFill>
            <a:latin typeface="Times New Roman" panose="02020603050405020304" pitchFamily="18" charset="0"/>
            <a:cs typeface="Times New Roman" panose="02020603050405020304" pitchFamily="18" charset="0"/>
          </a:endParaRPr>
        </a:p>
      </dgm:t>
    </dgm:pt>
    <dgm:pt modelId="{2217C421-4AF6-40DA-9EB2-6E3DF3B39BEE}" type="sibTrans" cxnId="{AD2CE82E-61DB-46EE-A5A1-9CE7B3668B4A}">
      <dgm:prSet/>
      <dgm:spPr/>
      <dgm:t>
        <a:bodyPr/>
        <a:lstStyle/>
        <a:p>
          <a:pPr algn="just"/>
          <a:endParaRPr lang="es-ES" sz="1200">
            <a:solidFill>
              <a:schemeClr val="tx1"/>
            </a:solidFill>
            <a:latin typeface="Times New Roman" panose="02020603050405020304" pitchFamily="18" charset="0"/>
            <a:cs typeface="Times New Roman" panose="02020603050405020304" pitchFamily="18" charset="0"/>
          </a:endParaRPr>
        </a:p>
      </dgm:t>
    </dgm:pt>
    <dgm:pt modelId="{2CAF12D5-1E03-4610-925C-9515E1ECCD13}" type="pres">
      <dgm:prSet presAssocID="{EFBA88CC-4AA4-4097-A381-AD38FF43B076}" presName="linear" presStyleCnt="0">
        <dgm:presLayoutVars>
          <dgm:dir/>
          <dgm:animLvl val="lvl"/>
          <dgm:resizeHandles val="exact"/>
        </dgm:presLayoutVars>
      </dgm:prSet>
      <dgm:spPr/>
    </dgm:pt>
    <dgm:pt modelId="{04F27742-2120-4466-A2B5-F847D47B9BBF}" type="pres">
      <dgm:prSet presAssocID="{10B21F42-DE45-405E-A219-E7DC117A409D}" presName="parentLin" presStyleCnt="0"/>
      <dgm:spPr/>
    </dgm:pt>
    <dgm:pt modelId="{0B494DD9-8792-40A9-AA90-F32E1BB04D9D}" type="pres">
      <dgm:prSet presAssocID="{10B21F42-DE45-405E-A219-E7DC117A409D}" presName="parentLeftMargin" presStyleLbl="node1" presStyleIdx="0" presStyleCnt="2"/>
      <dgm:spPr/>
    </dgm:pt>
    <dgm:pt modelId="{22A71DF5-4CDD-4419-8C49-04C3B3150BF8}" type="pres">
      <dgm:prSet presAssocID="{10B21F42-DE45-405E-A219-E7DC117A409D}" presName="parentText" presStyleLbl="node1" presStyleIdx="0" presStyleCnt="2" custScaleX="142857">
        <dgm:presLayoutVars>
          <dgm:chMax val="0"/>
          <dgm:bulletEnabled val="1"/>
        </dgm:presLayoutVars>
      </dgm:prSet>
      <dgm:spPr/>
    </dgm:pt>
    <dgm:pt modelId="{C93C3C2D-772A-4BEC-939A-C6A530FD61EA}" type="pres">
      <dgm:prSet presAssocID="{10B21F42-DE45-405E-A219-E7DC117A409D}" presName="negativeSpace" presStyleCnt="0"/>
      <dgm:spPr/>
    </dgm:pt>
    <dgm:pt modelId="{A9C024CE-FCB7-4002-ABEE-B756225304AB}" type="pres">
      <dgm:prSet presAssocID="{10B21F42-DE45-405E-A219-E7DC117A409D}" presName="childText" presStyleLbl="conFgAcc1" presStyleIdx="0" presStyleCnt="2">
        <dgm:presLayoutVars>
          <dgm:bulletEnabled val="1"/>
        </dgm:presLayoutVars>
      </dgm:prSet>
      <dgm:spPr/>
    </dgm:pt>
    <dgm:pt modelId="{987E07BA-0582-4189-A967-4878CF685380}" type="pres">
      <dgm:prSet presAssocID="{360B2F5D-459B-4BF9-B273-B72B1C103CCD}" presName="spaceBetweenRectangles" presStyleCnt="0"/>
      <dgm:spPr/>
    </dgm:pt>
    <dgm:pt modelId="{85C322BC-1077-4610-BD4D-61FF542A4083}" type="pres">
      <dgm:prSet presAssocID="{C38240D8-4D22-4DE7-B31E-C874EF824E97}" presName="parentLin" presStyleCnt="0"/>
      <dgm:spPr/>
    </dgm:pt>
    <dgm:pt modelId="{46B23038-9DC5-4B66-9B96-3867705F6340}" type="pres">
      <dgm:prSet presAssocID="{C38240D8-4D22-4DE7-B31E-C874EF824E97}" presName="parentLeftMargin" presStyleLbl="node1" presStyleIdx="0" presStyleCnt="2"/>
      <dgm:spPr/>
    </dgm:pt>
    <dgm:pt modelId="{3F20C08D-2C89-4D21-9693-35294520D1A5}" type="pres">
      <dgm:prSet presAssocID="{C38240D8-4D22-4DE7-B31E-C874EF824E97}" presName="parentText" presStyleLbl="node1" presStyleIdx="1" presStyleCnt="2" custScaleX="142857">
        <dgm:presLayoutVars>
          <dgm:chMax val="0"/>
          <dgm:bulletEnabled val="1"/>
        </dgm:presLayoutVars>
      </dgm:prSet>
      <dgm:spPr/>
    </dgm:pt>
    <dgm:pt modelId="{477B0226-7267-4975-BA18-762CA623988E}" type="pres">
      <dgm:prSet presAssocID="{C38240D8-4D22-4DE7-B31E-C874EF824E97}" presName="negativeSpace" presStyleCnt="0"/>
      <dgm:spPr/>
    </dgm:pt>
    <dgm:pt modelId="{FEEC7146-B163-4B6B-BFC7-851C1AAF24B5}" type="pres">
      <dgm:prSet presAssocID="{C38240D8-4D22-4DE7-B31E-C874EF824E97}" presName="childText" presStyleLbl="conFgAcc1" presStyleIdx="1" presStyleCnt="2">
        <dgm:presLayoutVars>
          <dgm:bulletEnabled val="1"/>
        </dgm:presLayoutVars>
      </dgm:prSet>
      <dgm:spPr/>
    </dgm:pt>
  </dgm:ptLst>
  <dgm:cxnLst>
    <dgm:cxn modelId="{86B70D29-1FD9-417A-AA3B-79FF28895849}" type="presOf" srcId="{EFBA88CC-4AA4-4097-A381-AD38FF43B076}" destId="{2CAF12D5-1E03-4610-925C-9515E1ECCD13}" srcOrd="0" destOrd="0" presId="urn:microsoft.com/office/officeart/2005/8/layout/list1"/>
    <dgm:cxn modelId="{AD2CE82E-61DB-46EE-A5A1-9CE7B3668B4A}" srcId="{EFBA88CC-4AA4-4097-A381-AD38FF43B076}" destId="{C38240D8-4D22-4DE7-B31E-C874EF824E97}" srcOrd="1" destOrd="0" parTransId="{6DC6F506-FB34-4673-A92B-24A94978448E}" sibTransId="{2217C421-4AF6-40DA-9EB2-6E3DF3B39BEE}"/>
    <dgm:cxn modelId="{86CDE053-8398-4FBE-A67D-B17E6DBD3254}" type="presOf" srcId="{C38240D8-4D22-4DE7-B31E-C874EF824E97}" destId="{3F20C08D-2C89-4D21-9693-35294520D1A5}" srcOrd="1" destOrd="0" presId="urn:microsoft.com/office/officeart/2005/8/layout/list1"/>
    <dgm:cxn modelId="{89F16390-F9B5-43D6-996C-0CE643157816}" type="presOf" srcId="{10B21F42-DE45-405E-A219-E7DC117A409D}" destId="{0B494DD9-8792-40A9-AA90-F32E1BB04D9D}" srcOrd="0" destOrd="0" presId="urn:microsoft.com/office/officeart/2005/8/layout/list1"/>
    <dgm:cxn modelId="{4A81F6A1-9C72-44EC-8086-5E02521C228A}" type="presOf" srcId="{10B21F42-DE45-405E-A219-E7DC117A409D}" destId="{22A71DF5-4CDD-4419-8C49-04C3B3150BF8}" srcOrd="1" destOrd="0" presId="urn:microsoft.com/office/officeart/2005/8/layout/list1"/>
    <dgm:cxn modelId="{BBCDB5F3-17E4-42BE-937D-6CDD76C6CAB3}" srcId="{EFBA88CC-4AA4-4097-A381-AD38FF43B076}" destId="{10B21F42-DE45-405E-A219-E7DC117A409D}" srcOrd="0" destOrd="0" parTransId="{D31C2D75-F44D-4C26-8ED9-F7B5EB7109A9}" sibTransId="{360B2F5D-459B-4BF9-B273-B72B1C103CCD}"/>
    <dgm:cxn modelId="{ECBF7BFF-05DB-4A65-97C5-3325F269FAFA}" type="presOf" srcId="{C38240D8-4D22-4DE7-B31E-C874EF824E97}" destId="{46B23038-9DC5-4B66-9B96-3867705F6340}" srcOrd="0" destOrd="0" presId="urn:microsoft.com/office/officeart/2005/8/layout/list1"/>
    <dgm:cxn modelId="{5C9E3591-3522-4534-8B8E-2CDAABCDD6F5}" type="presParOf" srcId="{2CAF12D5-1E03-4610-925C-9515E1ECCD13}" destId="{04F27742-2120-4466-A2B5-F847D47B9BBF}" srcOrd="0" destOrd="0" presId="urn:microsoft.com/office/officeart/2005/8/layout/list1"/>
    <dgm:cxn modelId="{FB975DC7-C89B-46BF-9916-8FC3BE281C74}" type="presParOf" srcId="{04F27742-2120-4466-A2B5-F847D47B9BBF}" destId="{0B494DD9-8792-40A9-AA90-F32E1BB04D9D}" srcOrd="0" destOrd="0" presId="urn:microsoft.com/office/officeart/2005/8/layout/list1"/>
    <dgm:cxn modelId="{3DCFA0AF-4E94-4948-A8DA-B84CC27A0D90}" type="presParOf" srcId="{04F27742-2120-4466-A2B5-F847D47B9BBF}" destId="{22A71DF5-4CDD-4419-8C49-04C3B3150BF8}" srcOrd="1" destOrd="0" presId="urn:microsoft.com/office/officeart/2005/8/layout/list1"/>
    <dgm:cxn modelId="{DE7E52EA-FC82-485F-99E9-5EB2ABB642F8}" type="presParOf" srcId="{2CAF12D5-1E03-4610-925C-9515E1ECCD13}" destId="{C93C3C2D-772A-4BEC-939A-C6A530FD61EA}" srcOrd="1" destOrd="0" presId="urn:microsoft.com/office/officeart/2005/8/layout/list1"/>
    <dgm:cxn modelId="{4E60D573-EC42-47B2-B832-91F97053E49C}" type="presParOf" srcId="{2CAF12D5-1E03-4610-925C-9515E1ECCD13}" destId="{A9C024CE-FCB7-4002-ABEE-B756225304AB}" srcOrd="2" destOrd="0" presId="urn:microsoft.com/office/officeart/2005/8/layout/list1"/>
    <dgm:cxn modelId="{FD4A57D1-B7D4-4574-B15A-E860A0B1D9B0}" type="presParOf" srcId="{2CAF12D5-1E03-4610-925C-9515E1ECCD13}" destId="{987E07BA-0582-4189-A967-4878CF685380}" srcOrd="3" destOrd="0" presId="urn:microsoft.com/office/officeart/2005/8/layout/list1"/>
    <dgm:cxn modelId="{E2DB7749-7FCE-44CC-B125-572A4A3A8343}" type="presParOf" srcId="{2CAF12D5-1E03-4610-925C-9515E1ECCD13}" destId="{85C322BC-1077-4610-BD4D-61FF542A4083}" srcOrd="4" destOrd="0" presId="urn:microsoft.com/office/officeart/2005/8/layout/list1"/>
    <dgm:cxn modelId="{A015E6EA-9EC8-43FA-ACFD-2C1F6B57C5B3}" type="presParOf" srcId="{85C322BC-1077-4610-BD4D-61FF542A4083}" destId="{46B23038-9DC5-4B66-9B96-3867705F6340}" srcOrd="0" destOrd="0" presId="urn:microsoft.com/office/officeart/2005/8/layout/list1"/>
    <dgm:cxn modelId="{7CA7C17B-8D49-4C11-90F1-5CCCCD651F8C}" type="presParOf" srcId="{85C322BC-1077-4610-BD4D-61FF542A4083}" destId="{3F20C08D-2C89-4D21-9693-35294520D1A5}" srcOrd="1" destOrd="0" presId="urn:microsoft.com/office/officeart/2005/8/layout/list1"/>
    <dgm:cxn modelId="{D7E39177-D67F-4541-99A6-B0CEE4A7DC59}" type="presParOf" srcId="{2CAF12D5-1E03-4610-925C-9515E1ECCD13}" destId="{477B0226-7267-4975-BA18-762CA623988E}" srcOrd="5" destOrd="0" presId="urn:microsoft.com/office/officeart/2005/8/layout/list1"/>
    <dgm:cxn modelId="{0113DDC3-AF05-49A3-81E7-18523030A9B1}" type="presParOf" srcId="{2CAF12D5-1E03-4610-925C-9515E1ECCD13}" destId="{FEEC7146-B163-4B6B-BFC7-851C1AAF24B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68FDB-5BD2-46FC-9C55-A561AA968B1B}">
      <dsp:nvSpPr>
        <dsp:cNvPr id="0" name=""/>
        <dsp:cNvSpPr/>
      </dsp:nvSpPr>
      <dsp:spPr>
        <a:xfrm rot="10800000">
          <a:off x="1692749" y="0"/>
          <a:ext cx="5312664" cy="1418389"/>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5470" tIns="83820" rIns="156464" bIns="83820" numCol="1" spcCol="1270" anchor="ctr" anchorCtr="0">
          <a:noAutofit/>
        </a:bodyPr>
        <a:lstStyle/>
        <a:p>
          <a:pPr marL="0" lvl="0" indent="0" algn="just" defTabSz="977900">
            <a:lnSpc>
              <a:spcPct val="90000"/>
            </a:lnSpc>
            <a:spcBef>
              <a:spcPct val="0"/>
            </a:spcBef>
            <a:spcAft>
              <a:spcPct val="35000"/>
            </a:spcAft>
            <a:buNone/>
          </a:pPr>
          <a:r>
            <a:rPr lang="es-EC" sz="2200" kern="1200" dirty="0"/>
            <a:t>La participación directa de personas y canes en la detección de sustancias explosivas es de alto riesgo</a:t>
          </a:r>
          <a:endParaRPr lang="es-ES" sz="2200" kern="1200" dirty="0"/>
        </a:p>
      </dsp:txBody>
      <dsp:txXfrm rot="10800000">
        <a:off x="2047346" y="0"/>
        <a:ext cx="4958067" cy="1418389"/>
      </dsp:txXfrm>
    </dsp:sp>
    <dsp:sp modelId="{95CC814C-546F-4203-8C26-24972EBBDF47}">
      <dsp:nvSpPr>
        <dsp:cNvPr id="0" name=""/>
        <dsp:cNvSpPr/>
      </dsp:nvSpPr>
      <dsp:spPr>
        <a:xfrm>
          <a:off x="983555" y="0"/>
          <a:ext cx="1418389" cy="14183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497BE-98BF-4E8F-A2F9-A03EEFE35D82}">
      <dsp:nvSpPr>
        <dsp:cNvPr id="0" name=""/>
        <dsp:cNvSpPr/>
      </dsp:nvSpPr>
      <dsp:spPr>
        <a:xfrm rot="10800000">
          <a:off x="1403752" y="0"/>
          <a:ext cx="5514962" cy="1478548"/>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1999" tIns="87630" rIns="163576" bIns="87630" numCol="1" spcCol="1270" anchor="ctr" anchorCtr="0">
          <a:noAutofit/>
        </a:bodyPr>
        <a:lstStyle/>
        <a:p>
          <a:pPr marL="0" lvl="0" indent="0" algn="just" defTabSz="1022350">
            <a:lnSpc>
              <a:spcPct val="90000"/>
            </a:lnSpc>
            <a:spcBef>
              <a:spcPct val="0"/>
            </a:spcBef>
            <a:spcAft>
              <a:spcPct val="35000"/>
            </a:spcAft>
            <a:buNone/>
          </a:pPr>
          <a:r>
            <a:rPr lang="es-EC" sz="2300" kern="1200" dirty="0"/>
            <a:t>Necesidad de contar con personal altamente cualificado para el entrenamiento, formación y cuidado de canes adiestrados</a:t>
          </a:r>
          <a:endParaRPr lang="es-ES" sz="2300" kern="1200" dirty="0"/>
        </a:p>
      </dsp:txBody>
      <dsp:txXfrm rot="10800000">
        <a:off x="1773389" y="0"/>
        <a:ext cx="5145325" cy="1478548"/>
      </dsp:txXfrm>
    </dsp:sp>
    <dsp:sp modelId="{3DD124EA-E33E-4128-8082-859E5BB5D8E5}">
      <dsp:nvSpPr>
        <dsp:cNvPr id="0" name=""/>
        <dsp:cNvSpPr/>
      </dsp:nvSpPr>
      <dsp:spPr>
        <a:xfrm>
          <a:off x="853692" y="0"/>
          <a:ext cx="1478548" cy="147854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C1C9A-B899-4FF6-A40D-AFB207A69E52}">
      <dsp:nvSpPr>
        <dsp:cNvPr id="0" name=""/>
        <dsp:cNvSpPr/>
      </dsp:nvSpPr>
      <dsp:spPr>
        <a:xfrm rot="10800000">
          <a:off x="1327315" y="0"/>
          <a:ext cx="5557147" cy="1443789"/>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6671" tIns="91440" rIns="170688" bIns="91440" numCol="1" spcCol="1270" anchor="ctr" anchorCtr="0">
          <a:noAutofit/>
        </a:bodyPr>
        <a:lstStyle/>
        <a:p>
          <a:pPr marL="0" lvl="0" indent="0" algn="just" defTabSz="1066800">
            <a:lnSpc>
              <a:spcPct val="90000"/>
            </a:lnSpc>
            <a:spcBef>
              <a:spcPct val="0"/>
            </a:spcBef>
            <a:spcAft>
              <a:spcPct val="35000"/>
            </a:spcAft>
            <a:buNone/>
          </a:pPr>
          <a:r>
            <a:rPr lang="es-EC" sz="2400" kern="1200" dirty="0"/>
            <a:t>Afectación de las condiciones del medio ambiente en los canes para la detección </a:t>
          </a:r>
          <a:endParaRPr lang="es-ES" sz="2400" kern="1200" dirty="0"/>
        </a:p>
      </dsp:txBody>
      <dsp:txXfrm rot="10800000">
        <a:off x="1688262" y="0"/>
        <a:ext cx="5196200" cy="1443789"/>
      </dsp:txXfrm>
    </dsp:sp>
    <dsp:sp modelId="{C1517338-1C8D-42AA-93B3-5DFFF12119DA}">
      <dsp:nvSpPr>
        <dsp:cNvPr id="0" name=""/>
        <dsp:cNvSpPr/>
      </dsp:nvSpPr>
      <dsp:spPr>
        <a:xfrm>
          <a:off x="803649" y="0"/>
          <a:ext cx="1443789" cy="14437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131D-DBF7-46AC-A569-BF73F453EA5F}">
      <dsp:nvSpPr>
        <dsp:cNvPr id="0" name=""/>
        <dsp:cNvSpPr/>
      </dsp:nvSpPr>
      <dsp:spPr>
        <a:xfrm>
          <a:off x="0" y="159510"/>
          <a:ext cx="8212015" cy="9777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s-ES" sz="4200" kern="1200" dirty="0">
              <a:latin typeface="Times New Roman" panose="02020603050405020304" pitchFamily="18" charset="0"/>
              <a:cs typeface="Times New Roman" panose="02020603050405020304" pitchFamily="18" charset="0"/>
            </a:rPr>
            <a:t>Objetivo General</a:t>
          </a:r>
        </a:p>
      </dsp:txBody>
      <dsp:txXfrm>
        <a:off x="47729" y="207239"/>
        <a:ext cx="8116557" cy="882282"/>
      </dsp:txXfrm>
    </dsp:sp>
    <dsp:sp modelId="{1BB8A27C-A2AC-469B-804C-7A6DBF6394B1}">
      <dsp:nvSpPr>
        <dsp:cNvPr id="0" name=""/>
        <dsp:cNvSpPr/>
      </dsp:nvSpPr>
      <dsp:spPr>
        <a:xfrm>
          <a:off x="0" y="1137251"/>
          <a:ext cx="8212015" cy="314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731" tIns="53340" rIns="298704" bIns="53340" numCol="1" spcCol="1270" anchor="t" anchorCtr="0">
          <a:noAutofit/>
        </a:bodyPr>
        <a:lstStyle/>
        <a:p>
          <a:pPr marL="285750" lvl="1" indent="-285750" algn="just" defTabSz="1466850">
            <a:lnSpc>
              <a:spcPct val="90000"/>
            </a:lnSpc>
            <a:spcBef>
              <a:spcPct val="0"/>
            </a:spcBef>
            <a:spcAft>
              <a:spcPct val="20000"/>
            </a:spcAft>
            <a:buFont typeface="Arial" panose="020B0604020202020204" pitchFamily="34" charset="0"/>
            <a:buChar char="•"/>
          </a:pPr>
          <a:r>
            <a:rPr lang="es-ES" sz="3300" kern="1200" dirty="0">
              <a:latin typeface="Times New Roman" panose="02020603050405020304" pitchFamily="18" charset="0"/>
              <a:cs typeface="Times New Roman" panose="02020603050405020304" pitchFamily="18" charset="0"/>
            </a:rPr>
            <a:t>Integrar el sistema de instrumentación del prototipo de nariz electrónica a un robot móvil para identificar sustancias explosivas como TNT y pólvora base doble dentro de un ambiente controlado.</a:t>
          </a:r>
        </a:p>
      </dsp:txBody>
      <dsp:txXfrm>
        <a:off x="0" y="1137251"/>
        <a:ext cx="8212015" cy="3144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D3A69-D0A4-4417-9DB1-CA52D1042C85}">
      <dsp:nvSpPr>
        <dsp:cNvPr id="0" name=""/>
        <dsp:cNvSpPr/>
      </dsp:nvSpPr>
      <dsp:spPr>
        <a:xfrm>
          <a:off x="0" y="422895"/>
          <a:ext cx="8320964"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F5534A-9140-4B82-B35F-856F8EAE1C41}">
      <dsp:nvSpPr>
        <dsp:cNvPr id="0" name=""/>
        <dsp:cNvSpPr/>
      </dsp:nvSpPr>
      <dsp:spPr>
        <a:xfrm>
          <a:off x="416048" y="98175"/>
          <a:ext cx="582467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159" tIns="0" rIns="220159" bIns="0" numCol="1" spcCol="1270" anchor="ctr" anchorCtr="0">
          <a:noAutofit/>
        </a:bodyPr>
        <a:lstStyle/>
        <a:p>
          <a:pPr marL="0" lvl="0" indent="0" algn="l" defTabSz="977900">
            <a:lnSpc>
              <a:spcPct val="90000"/>
            </a:lnSpc>
            <a:spcBef>
              <a:spcPct val="0"/>
            </a:spcBef>
            <a:spcAft>
              <a:spcPct val="35000"/>
            </a:spcAft>
            <a:buNone/>
          </a:pPr>
          <a:r>
            <a:rPr lang="es-EC" sz="2200" kern="1200" dirty="0"/>
            <a:t>Descartar sensores</a:t>
          </a:r>
        </a:p>
      </dsp:txBody>
      <dsp:txXfrm>
        <a:off x="447751" y="129878"/>
        <a:ext cx="5761268" cy="586034"/>
      </dsp:txXfrm>
    </dsp:sp>
    <dsp:sp modelId="{D47ECE23-0ECB-4184-BA8C-EC7CDEED627C}">
      <dsp:nvSpPr>
        <dsp:cNvPr id="0" name=""/>
        <dsp:cNvSpPr/>
      </dsp:nvSpPr>
      <dsp:spPr>
        <a:xfrm>
          <a:off x="0" y="1420815"/>
          <a:ext cx="8320964"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607D37-A3A9-44C6-895C-468FE14A9A33}">
      <dsp:nvSpPr>
        <dsp:cNvPr id="0" name=""/>
        <dsp:cNvSpPr/>
      </dsp:nvSpPr>
      <dsp:spPr>
        <a:xfrm>
          <a:off x="416048" y="1096095"/>
          <a:ext cx="582467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159" tIns="0" rIns="220159" bIns="0" numCol="1" spcCol="1270" anchor="ctr" anchorCtr="0">
          <a:noAutofit/>
        </a:bodyPr>
        <a:lstStyle/>
        <a:p>
          <a:pPr marL="0" lvl="0" indent="0" algn="l" defTabSz="977900">
            <a:lnSpc>
              <a:spcPct val="90000"/>
            </a:lnSpc>
            <a:spcBef>
              <a:spcPct val="0"/>
            </a:spcBef>
            <a:spcAft>
              <a:spcPct val="35000"/>
            </a:spcAft>
            <a:buNone/>
          </a:pPr>
          <a:r>
            <a:rPr lang="es-EC" sz="2200" kern="1200" dirty="0"/>
            <a:t>Disminuir dimensiones</a:t>
          </a:r>
        </a:p>
      </dsp:txBody>
      <dsp:txXfrm>
        <a:off x="447751" y="1127798"/>
        <a:ext cx="5761268" cy="586034"/>
      </dsp:txXfrm>
    </dsp:sp>
    <dsp:sp modelId="{E6D19F9E-E9EC-4739-81B1-6F4D4201A40F}">
      <dsp:nvSpPr>
        <dsp:cNvPr id="0" name=""/>
        <dsp:cNvSpPr/>
      </dsp:nvSpPr>
      <dsp:spPr>
        <a:xfrm>
          <a:off x="0" y="2418735"/>
          <a:ext cx="8320964"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B383A6-14FC-43FD-950F-847FFA78F3AB}">
      <dsp:nvSpPr>
        <dsp:cNvPr id="0" name=""/>
        <dsp:cNvSpPr/>
      </dsp:nvSpPr>
      <dsp:spPr>
        <a:xfrm>
          <a:off x="416048" y="2094015"/>
          <a:ext cx="582467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159" tIns="0" rIns="220159" bIns="0" numCol="1" spcCol="1270" anchor="ctr" anchorCtr="0">
          <a:noAutofit/>
        </a:bodyPr>
        <a:lstStyle/>
        <a:p>
          <a:pPr marL="0" lvl="0" indent="0" algn="l" defTabSz="977900">
            <a:lnSpc>
              <a:spcPct val="90000"/>
            </a:lnSpc>
            <a:spcBef>
              <a:spcPct val="0"/>
            </a:spcBef>
            <a:spcAft>
              <a:spcPct val="35000"/>
            </a:spcAft>
            <a:buNone/>
          </a:pPr>
          <a:r>
            <a:rPr lang="es-EC" sz="2200" kern="1200" dirty="0"/>
            <a:t>Mejorar bloque neumático</a:t>
          </a:r>
        </a:p>
      </dsp:txBody>
      <dsp:txXfrm>
        <a:off x="447751" y="2125718"/>
        <a:ext cx="5761268" cy="586034"/>
      </dsp:txXfrm>
    </dsp:sp>
    <dsp:sp modelId="{DBFF8401-5CD6-4025-B4FC-962E63B4FC3E}">
      <dsp:nvSpPr>
        <dsp:cNvPr id="0" name=""/>
        <dsp:cNvSpPr/>
      </dsp:nvSpPr>
      <dsp:spPr>
        <a:xfrm>
          <a:off x="0" y="3416655"/>
          <a:ext cx="8320964"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7DBBB7-F21C-4A1F-9987-AB5167F107AC}">
      <dsp:nvSpPr>
        <dsp:cNvPr id="0" name=""/>
        <dsp:cNvSpPr/>
      </dsp:nvSpPr>
      <dsp:spPr>
        <a:xfrm>
          <a:off x="416048" y="3091935"/>
          <a:ext cx="582467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159" tIns="0" rIns="220159" bIns="0" numCol="1" spcCol="1270" anchor="ctr" anchorCtr="0">
          <a:noAutofit/>
        </a:bodyPr>
        <a:lstStyle/>
        <a:p>
          <a:pPr marL="0" lvl="0" indent="0" algn="l" defTabSz="977900">
            <a:lnSpc>
              <a:spcPct val="90000"/>
            </a:lnSpc>
            <a:spcBef>
              <a:spcPct val="0"/>
            </a:spcBef>
            <a:spcAft>
              <a:spcPct val="35000"/>
            </a:spcAft>
            <a:buNone/>
          </a:pPr>
          <a:r>
            <a:rPr lang="es-EC" sz="2200" kern="1200" dirty="0"/>
            <a:t>Determinar parámetro de experimentación</a:t>
          </a:r>
        </a:p>
      </dsp:txBody>
      <dsp:txXfrm>
        <a:off x="447751" y="3123638"/>
        <a:ext cx="5761268" cy="586034"/>
      </dsp:txXfrm>
    </dsp:sp>
    <dsp:sp modelId="{33252D07-5D0B-42ED-9988-FE9B990A3D11}">
      <dsp:nvSpPr>
        <dsp:cNvPr id="0" name=""/>
        <dsp:cNvSpPr/>
      </dsp:nvSpPr>
      <dsp:spPr>
        <a:xfrm>
          <a:off x="0" y="4414575"/>
          <a:ext cx="8320964"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413514-976E-4073-AEF5-67A8915BA054}">
      <dsp:nvSpPr>
        <dsp:cNvPr id="0" name=""/>
        <dsp:cNvSpPr/>
      </dsp:nvSpPr>
      <dsp:spPr>
        <a:xfrm>
          <a:off x="416048" y="4089855"/>
          <a:ext cx="582467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159" tIns="0" rIns="220159" bIns="0" numCol="1" spcCol="1270" anchor="ctr" anchorCtr="0">
          <a:noAutofit/>
        </a:bodyPr>
        <a:lstStyle/>
        <a:p>
          <a:pPr marL="0" lvl="0" indent="0" algn="l" defTabSz="977900">
            <a:lnSpc>
              <a:spcPct val="90000"/>
            </a:lnSpc>
            <a:spcBef>
              <a:spcPct val="0"/>
            </a:spcBef>
            <a:spcAft>
              <a:spcPct val="35000"/>
            </a:spcAft>
            <a:buNone/>
          </a:pPr>
          <a:r>
            <a:rPr lang="es-EC" sz="2200" kern="1200" dirty="0"/>
            <a:t>Embeber el procesamiento</a:t>
          </a:r>
        </a:p>
      </dsp:txBody>
      <dsp:txXfrm>
        <a:off x="447751" y="4121558"/>
        <a:ext cx="5761268"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57B6E-254E-4E0E-B617-970146A53604}">
      <dsp:nvSpPr>
        <dsp:cNvPr id="0" name=""/>
        <dsp:cNvSpPr/>
      </dsp:nvSpPr>
      <dsp:spPr>
        <a:xfrm>
          <a:off x="-5176573" y="-792923"/>
          <a:ext cx="6164472" cy="6164472"/>
        </a:xfrm>
        <a:prstGeom prst="blockArc">
          <a:avLst>
            <a:gd name="adj1" fmla="val 18900000"/>
            <a:gd name="adj2" fmla="val 2700000"/>
            <a:gd name="adj3" fmla="val 35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0775E8-439A-47B2-859B-CB6BE56FB9DB}">
      <dsp:nvSpPr>
        <dsp:cNvPr id="0" name=""/>
        <dsp:cNvSpPr/>
      </dsp:nvSpPr>
      <dsp:spPr>
        <a:xfrm>
          <a:off x="432092" y="286072"/>
          <a:ext cx="6922886" cy="57251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431" tIns="76200" rIns="76200" bIns="76200" numCol="1" spcCol="1270" anchor="ctr" anchorCtr="0">
          <a:noAutofit/>
        </a:bodyPr>
        <a:lstStyle/>
        <a:p>
          <a:pPr marL="0" lvl="0" indent="0" algn="l" defTabSz="1333500">
            <a:lnSpc>
              <a:spcPct val="90000"/>
            </a:lnSpc>
            <a:spcBef>
              <a:spcPct val="0"/>
            </a:spcBef>
            <a:spcAft>
              <a:spcPct val="35000"/>
            </a:spcAft>
            <a:buNone/>
          </a:pPr>
          <a:r>
            <a:rPr lang="es-EC" sz="3000" kern="1200" dirty="0"/>
            <a:t>Suavizado de las señales</a:t>
          </a:r>
        </a:p>
      </dsp:txBody>
      <dsp:txXfrm>
        <a:off x="432092" y="286072"/>
        <a:ext cx="6922886" cy="572511"/>
      </dsp:txXfrm>
    </dsp:sp>
    <dsp:sp modelId="{009924A1-4CAF-4A08-9A84-2BF400FEDC2D}">
      <dsp:nvSpPr>
        <dsp:cNvPr id="0" name=""/>
        <dsp:cNvSpPr/>
      </dsp:nvSpPr>
      <dsp:spPr>
        <a:xfrm>
          <a:off x="74273" y="214508"/>
          <a:ext cx="715639" cy="71563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802B4E-50AC-4457-B86E-685F15D6C50E}">
      <dsp:nvSpPr>
        <dsp:cNvPr id="0" name=""/>
        <dsp:cNvSpPr/>
      </dsp:nvSpPr>
      <dsp:spPr>
        <a:xfrm>
          <a:off x="842337" y="1144564"/>
          <a:ext cx="6512641" cy="57251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431" tIns="76200" rIns="76200" bIns="76200" numCol="1" spcCol="1270" anchor="ctr" anchorCtr="0">
          <a:noAutofit/>
        </a:bodyPr>
        <a:lstStyle/>
        <a:p>
          <a:pPr marL="0" lvl="0" indent="0" algn="l" defTabSz="1333500">
            <a:lnSpc>
              <a:spcPct val="90000"/>
            </a:lnSpc>
            <a:spcBef>
              <a:spcPct val="0"/>
            </a:spcBef>
            <a:spcAft>
              <a:spcPct val="35000"/>
            </a:spcAft>
            <a:buNone/>
          </a:pPr>
          <a:r>
            <a:rPr lang="es-EC" sz="3000" kern="1200" dirty="0"/>
            <a:t>Eliminación de la línea base</a:t>
          </a:r>
        </a:p>
      </dsp:txBody>
      <dsp:txXfrm>
        <a:off x="842337" y="1144564"/>
        <a:ext cx="6512641" cy="572511"/>
      </dsp:txXfrm>
    </dsp:sp>
    <dsp:sp modelId="{74358841-4112-4C9C-A9FD-15D4872F710C}">
      <dsp:nvSpPr>
        <dsp:cNvPr id="0" name=""/>
        <dsp:cNvSpPr/>
      </dsp:nvSpPr>
      <dsp:spPr>
        <a:xfrm>
          <a:off x="484517" y="1073000"/>
          <a:ext cx="715639" cy="71563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21D42-5AC7-4E1D-BB72-828BA43F4AA7}">
      <dsp:nvSpPr>
        <dsp:cNvPr id="0" name=""/>
        <dsp:cNvSpPr/>
      </dsp:nvSpPr>
      <dsp:spPr>
        <a:xfrm>
          <a:off x="968249" y="2003056"/>
          <a:ext cx="6386729" cy="57251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431" tIns="76200" rIns="76200" bIns="76200" numCol="1" spcCol="1270" anchor="ctr" anchorCtr="0">
          <a:noAutofit/>
        </a:bodyPr>
        <a:lstStyle/>
        <a:p>
          <a:pPr marL="0" lvl="0" indent="0" algn="l" defTabSz="1333500">
            <a:lnSpc>
              <a:spcPct val="90000"/>
            </a:lnSpc>
            <a:spcBef>
              <a:spcPct val="0"/>
            </a:spcBef>
            <a:spcAft>
              <a:spcPct val="35000"/>
            </a:spcAft>
            <a:buNone/>
          </a:pPr>
          <a:r>
            <a:rPr lang="es-EC" sz="3000" kern="1200" dirty="0"/>
            <a:t>Alineamiento</a:t>
          </a:r>
        </a:p>
      </dsp:txBody>
      <dsp:txXfrm>
        <a:off x="968249" y="2003056"/>
        <a:ext cx="6386729" cy="572511"/>
      </dsp:txXfrm>
    </dsp:sp>
    <dsp:sp modelId="{72C888B1-89E0-4C12-87DC-E750478519D8}">
      <dsp:nvSpPr>
        <dsp:cNvPr id="0" name=""/>
        <dsp:cNvSpPr/>
      </dsp:nvSpPr>
      <dsp:spPr>
        <a:xfrm>
          <a:off x="610430" y="1931492"/>
          <a:ext cx="715639" cy="71563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2A0B40-A0BE-4688-9450-DA86DA56DADC}">
      <dsp:nvSpPr>
        <dsp:cNvPr id="0" name=""/>
        <dsp:cNvSpPr/>
      </dsp:nvSpPr>
      <dsp:spPr>
        <a:xfrm>
          <a:off x="842337" y="2861549"/>
          <a:ext cx="6512641" cy="57251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431" tIns="76200" rIns="76200" bIns="76200" numCol="1" spcCol="1270" anchor="ctr" anchorCtr="0">
          <a:noAutofit/>
        </a:bodyPr>
        <a:lstStyle/>
        <a:p>
          <a:pPr marL="0" lvl="0" indent="0" algn="l" defTabSz="1333500">
            <a:lnSpc>
              <a:spcPct val="90000"/>
            </a:lnSpc>
            <a:spcBef>
              <a:spcPct val="0"/>
            </a:spcBef>
            <a:spcAft>
              <a:spcPct val="35000"/>
            </a:spcAft>
            <a:buNone/>
          </a:pPr>
          <a:r>
            <a:rPr lang="es-EC" sz="3000" kern="1200" dirty="0"/>
            <a:t>Concatenación</a:t>
          </a:r>
        </a:p>
      </dsp:txBody>
      <dsp:txXfrm>
        <a:off x="842337" y="2861549"/>
        <a:ext cx="6512641" cy="572511"/>
      </dsp:txXfrm>
    </dsp:sp>
    <dsp:sp modelId="{3B44C916-A75E-4FD3-9D2F-63897E92D369}">
      <dsp:nvSpPr>
        <dsp:cNvPr id="0" name=""/>
        <dsp:cNvSpPr/>
      </dsp:nvSpPr>
      <dsp:spPr>
        <a:xfrm>
          <a:off x="484517" y="2789985"/>
          <a:ext cx="715639" cy="71563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9588E-BFBE-4E81-B07D-FADB56908F4F}">
      <dsp:nvSpPr>
        <dsp:cNvPr id="0" name=""/>
        <dsp:cNvSpPr/>
      </dsp:nvSpPr>
      <dsp:spPr>
        <a:xfrm>
          <a:off x="432092" y="3720041"/>
          <a:ext cx="6922886" cy="57251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431" tIns="76200" rIns="76200" bIns="76200" numCol="1" spcCol="1270" anchor="ctr" anchorCtr="0">
          <a:noAutofit/>
        </a:bodyPr>
        <a:lstStyle/>
        <a:p>
          <a:pPr marL="0" lvl="0" indent="0" algn="l" defTabSz="1333500">
            <a:lnSpc>
              <a:spcPct val="90000"/>
            </a:lnSpc>
            <a:spcBef>
              <a:spcPct val="0"/>
            </a:spcBef>
            <a:spcAft>
              <a:spcPct val="35000"/>
            </a:spcAft>
            <a:buNone/>
          </a:pPr>
          <a:r>
            <a:rPr lang="es-EC" sz="3000" kern="1200" dirty="0"/>
            <a:t>Modelo multivariante</a:t>
          </a:r>
        </a:p>
      </dsp:txBody>
      <dsp:txXfrm>
        <a:off x="432092" y="3720041"/>
        <a:ext cx="6922886" cy="572511"/>
      </dsp:txXfrm>
    </dsp:sp>
    <dsp:sp modelId="{52F88FDA-53C9-4859-9368-CD387F4504B0}">
      <dsp:nvSpPr>
        <dsp:cNvPr id="0" name=""/>
        <dsp:cNvSpPr/>
      </dsp:nvSpPr>
      <dsp:spPr>
        <a:xfrm>
          <a:off x="74273" y="3648477"/>
          <a:ext cx="715639" cy="71563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CA7EE-D19C-466A-B2DF-6DB25464C258}">
      <dsp:nvSpPr>
        <dsp:cNvPr id="0" name=""/>
        <dsp:cNvSpPr/>
      </dsp:nvSpPr>
      <dsp:spPr>
        <a:xfrm>
          <a:off x="0" y="584090"/>
          <a:ext cx="8373979" cy="982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8E1E35-905A-4DB2-90C7-C85343A10733}">
      <dsp:nvSpPr>
        <dsp:cNvPr id="0" name=""/>
        <dsp:cNvSpPr/>
      </dsp:nvSpPr>
      <dsp:spPr>
        <a:xfrm>
          <a:off x="398663" y="8450"/>
          <a:ext cx="7973263" cy="11512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562" tIns="0" rIns="221562" bIns="0"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EC" sz="1600" kern="1200" dirty="0">
              <a:solidFill>
                <a:schemeClr val="tx1"/>
              </a:solidFill>
              <a:latin typeface="Times New Roman" panose="02020603050405020304" pitchFamily="18" charset="0"/>
              <a:cs typeface="Times New Roman" panose="02020603050405020304" pitchFamily="18" charset="0"/>
            </a:rPr>
            <a:t>Se realizó el acondicionamiento y montaje de </a:t>
          </a:r>
          <a:r>
            <a:rPr lang="es-ES" sz="1600" kern="1200" dirty="0">
              <a:solidFill>
                <a:schemeClr val="tx1"/>
              </a:solidFill>
              <a:latin typeface="Times New Roman" panose="02020603050405020304" pitchFamily="18" charset="0"/>
              <a:cs typeface="Times New Roman" panose="02020603050405020304" pitchFamily="18" charset="0"/>
            </a:rPr>
            <a:t>la nariz electrónica sobre la plataforma móvil “Dagu Wild Thumper 6WD” permitiendo la integración entre la medición con la movilidad siendo capaz el robot de localizar y navegar hacia objetos sospechosos e identificar que sustancia explosiva poseen con un 58.88% de éxito de clasificación y 43.33% de detección.</a:t>
          </a:r>
        </a:p>
      </dsp:txBody>
      <dsp:txXfrm>
        <a:off x="454864" y="64651"/>
        <a:ext cx="7860861" cy="1038878"/>
      </dsp:txXfrm>
    </dsp:sp>
    <dsp:sp modelId="{649A97B3-57D8-4B9C-9868-3C512DF8A945}">
      <dsp:nvSpPr>
        <dsp:cNvPr id="0" name=""/>
        <dsp:cNvSpPr/>
      </dsp:nvSpPr>
      <dsp:spPr>
        <a:xfrm>
          <a:off x="0" y="2353130"/>
          <a:ext cx="8373979" cy="982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65D875-5E84-4D90-807D-8AAF7362C723}">
      <dsp:nvSpPr>
        <dsp:cNvPr id="0" name=""/>
        <dsp:cNvSpPr/>
      </dsp:nvSpPr>
      <dsp:spPr>
        <a:xfrm>
          <a:off x="398663" y="1777490"/>
          <a:ext cx="7973263" cy="11512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562" tIns="0" rIns="221562" bIns="0"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ES" sz="1600" kern="1200" dirty="0">
              <a:solidFill>
                <a:schemeClr val="tx1"/>
              </a:solidFill>
              <a:latin typeface="Times New Roman" panose="02020603050405020304" pitchFamily="18" charset="0"/>
              <a:cs typeface="Times New Roman" panose="02020603050405020304" pitchFamily="18" charset="0"/>
            </a:rPr>
            <a:t>Se optimizó los tres bloques de la nariz electrónica, reduciendo el volumen de la cámara de sensores a 384 </a:t>
          </a:r>
          <a14:m xmlns:a14="http://schemas.microsoft.com/office/drawing/2010/main">
            <m:oMath xmlns:m="http://schemas.openxmlformats.org/officeDocument/2006/math">
              <m:sSup>
                <m:sSupPr>
                  <m:ctrlPr>
                    <a:rPr lang="es-EC" sz="1600" i="1" kern="1200">
                      <a:solidFill>
                        <a:schemeClr val="tx1"/>
                      </a:solidFill>
                      <a:latin typeface="Cambria Math" panose="02040503050406030204" pitchFamily="18" charset="0"/>
                    </a:rPr>
                  </m:ctrlPr>
                </m:sSupPr>
                <m:e>
                  <m:r>
                    <a:rPr lang="es-ES" sz="1600" i="1" kern="1200">
                      <a:solidFill>
                        <a:schemeClr val="tx1"/>
                      </a:solidFill>
                      <a:latin typeface="Cambria Math" panose="02040503050406030204" pitchFamily="18" charset="0"/>
                    </a:rPr>
                    <m:t>𝑐𝑚</m:t>
                  </m:r>
                </m:e>
                <m:sup>
                  <m:r>
                    <a:rPr lang="es-ES" sz="1600" i="1" kern="1200">
                      <a:solidFill>
                        <a:schemeClr val="tx1"/>
                      </a:solidFill>
                      <a:latin typeface="Cambria Math" panose="02040503050406030204" pitchFamily="18" charset="0"/>
                    </a:rPr>
                    <m:t>3</m:t>
                  </m:r>
                </m:sup>
              </m:sSup>
            </m:oMath>
          </a14:m>
          <a:r>
            <a:rPr lang="es-ES" sz="1600" kern="1200" dirty="0">
              <a:solidFill>
                <a:schemeClr val="tx1"/>
              </a:solidFill>
              <a:latin typeface="Times New Roman" panose="02020603050405020304" pitchFamily="18" charset="0"/>
              <a:cs typeface="Times New Roman" panose="02020603050405020304" pitchFamily="18" charset="0"/>
            </a:rPr>
            <a:t> con 4 sensores químicos en dos matrices de 1x2. Se eliminó las electroválvulas del sistema neumático para utilizar únicamente dos bombas y se estableció el uso de las tarjetas Arduino Due y Raspberry PI3 para la adquisición, procesamiento y navegación. </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454864" y="1833691"/>
        <a:ext cx="7860861" cy="1038878"/>
      </dsp:txXfrm>
    </dsp:sp>
    <dsp:sp modelId="{BD27070B-5282-4BBE-8707-C89923941E5C}">
      <dsp:nvSpPr>
        <dsp:cNvPr id="0" name=""/>
        <dsp:cNvSpPr/>
      </dsp:nvSpPr>
      <dsp:spPr>
        <a:xfrm>
          <a:off x="0" y="4122170"/>
          <a:ext cx="8373979" cy="982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DFA6C-DE72-41AE-8516-5DAA005346F3}">
      <dsp:nvSpPr>
        <dsp:cNvPr id="0" name=""/>
        <dsp:cNvSpPr/>
      </dsp:nvSpPr>
      <dsp:spPr>
        <a:xfrm>
          <a:off x="398663" y="3546530"/>
          <a:ext cx="7973263" cy="11512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562" tIns="0" rIns="221562" bIns="0"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ES" sz="1600" kern="1200">
              <a:solidFill>
                <a:schemeClr val="tx1"/>
              </a:solidFill>
              <a:latin typeface="Times New Roman" panose="02020603050405020304" pitchFamily="18" charset="0"/>
              <a:cs typeface="Times New Roman" panose="02020603050405020304" pitchFamily="18" charset="0"/>
            </a:rPr>
            <a:t>Se embebió el preprocesamiento de las señales, el modelo de discriminación y la navegación en la tarjeta Raspberry PI3 en base al software Python 2.7 dando mayor autonomía al robot.</a:t>
          </a:r>
          <a:endParaRPr lang="es-EC" sz="1600" kern="1200">
            <a:solidFill>
              <a:schemeClr val="tx1"/>
            </a:solidFill>
            <a:latin typeface="Times New Roman" panose="02020603050405020304" pitchFamily="18" charset="0"/>
            <a:cs typeface="Times New Roman" panose="02020603050405020304" pitchFamily="18" charset="0"/>
          </a:endParaRPr>
        </a:p>
      </dsp:txBody>
      <dsp:txXfrm>
        <a:off x="454864" y="3602731"/>
        <a:ext cx="7860861" cy="10388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024CE-FCB7-4002-ABEE-B756225304AB}">
      <dsp:nvSpPr>
        <dsp:cNvPr id="0" name=""/>
        <dsp:cNvSpPr/>
      </dsp:nvSpPr>
      <dsp:spPr>
        <a:xfrm>
          <a:off x="0" y="823534"/>
          <a:ext cx="8373979" cy="1335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A71DF5-4CDD-4419-8C49-04C3B3150BF8}">
      <dsp:nvSpPr>
        <dsp:cNvPr id="0" name=""/>
        <dsp:cNvSpPr/>
      </dsp:nvSpPr>
      <dsp:spPr>
        <a:xfrm>
          <a:off x="398663" y="41254"/>
          <a:ext cx="7973263" cy="1564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562" tIns="0" rIns="221562" bIns="0"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S" sz="1800" kern="1200" dirty="0">
              <a:solidFill>
                <a:schemeClr val="tx1"/>
              </a:solidFill>
              <a:latin typeface="Times New Roman" panose="02020603050405020304" pitchFamily="18" charset="0"/>
              <a:cs typeface="Times New Roman" panose="02020603050405020304" pitchFamily="18" charset="0"/>
            </a:rPr>
            <a:t>Se desarrolló una aplicación web que permitió el manejo asistido del robot mediante la visión artificial (FaceCam) para localizar y navegar hacia los objetos sospechosos. </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475039" y="117630"/>
        <a:ext cx="7820511" cy="1411808"/>
      </dsp:txXfrm>
    </dsp:sp>
    <dsp:sp modelId="{FEEC7146-B163-4B6B-BFC7-851C1AAF24B5}">
      <dsp:nvSpPr>
        <dsp:cNvPr id="0" name=""/>
        <dsp:cNvSpPr/>
      </dsp:nvSpPr>
      <dsp:spPr>
        <a:xfrm>
          <a:off x="0" y="3227614"/>
          <a:ext cx="8373979" cy="1335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20C08D-2C89-4D21-9693-35294520D1A5}">
      <dsp:nvSpPr>
        <dsp:cNvPr id="0" name=""/>
        <dsp:cNvSpPr/>
      </dsp:nvSpPr>
      <dsp:spPr>
        <a:xfrm>
          <a:off x="398663" y="2445334"/>
          <a:ext cx="7973263" cy="15645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562" tIns="0" rIns="221562" bIns="0"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S" sz="1800" kern="1200" dirty="0">
              <a:solidFill>
                <a:schemeClr val="tx1"/>
              </a:solidFill>
              <a:latin typeface="Times New Roman" panose="02020603050405020304" pitchFamily="18" charset="0"/>
              <a:cs typeface="Times New Roman" panose="02020603050405020304" pitchFamily="18" charset="0"/>
            </a:rPr>
            <a:t>Se desarrolló un modelo para la discriminación de TNT, pólvora en base doble y alcohol que consistió en la combinación del análisis de componentes principales (PCA) y análisis lineal discriminante (LDA) con un clasificador </a:t>
          </a:r>
          <a:r>
            <a:rPr lang="es-ES" sz="1800" kern="1200" dirty="0" err="1">
              <a:solidFill>
                <a:schemeClr val="tx1"/>
              </a:solidFill>
              <a:latin typeface="Times New Roman" panose="02020603050405020304" pitchFamily="18" charset="0"/>
              <a:cs typeface="Times New Roman" panose="02020603050405020304" pitchFamily="18" charset="0"/>
            </a:rPr>
            <a:t>kNN</a:t>
          </a:r>
          <a:r>
            <a:rPr lang="es-ES" sz="1800" kern="1200" dirty="0">
              <a:solidFill>
                <a:schemeClr val="tx1"/>
              </a:solidFill>
              <a:latin typeface="Times New Roman" panose="02020603050405020304" pitchFamily="18" charset="0"/>
              <a:cs typeface="Times New Roman" panose="02020603050405020304" pitchFamily="18" charset="0"/>
            </a:rPr>
            <a:t> de orden 12, dando una tasa de clasificación del 58.88% al discriminar entre las tres sustancias; y un 80% entre sustancias explosivas de las no explosivas.</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475039" y="2521710"/>
        <a:ext cx="7820511" cy="14118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CA7EE-D19C-466A-B2DF-6DB25464C258}">
      <dsp:nvSpPr>
        <dsp:cNvPr id="0" name=""/>
        <dsp:cNvSpPr/>
      </dsp:nvSpPr>
      <dsp:spPr>
        <a:xfrm>
          <a:off x="0" y="482437"/>
          <a:ext cx="8373979" cy="680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8E1E35-905A-4DB2-90C7-C85343A10733}">
      <dsp:nvSpPr>
        <dsp:cNvPr id="0" name=""/>
        <dsp:cNvSpPr/>
      </dsp:nvSpPr>
      <dsp:spPr>
        <a:xfrm>
          <a:off x="418698" y="83917"/>
          <a:ext cx="7715047" cy="797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562" tIns="0" rIns="221562" bIns="0"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EC" sz="1600" kern="1200" dirty="0">
              <a:latin typeface="Times New Roman" panose="02020603050405020304" pitchFamily="18" charset="0"/>
              <a:cs typeface="Times New Roman" panose="02020603050405020304" pitchFamily="18" charset="0"/>
            </a:rPr>
            <a:t>En vista que los sensores químicos Figaro TGS 822 y TGS 2610 no se encuentran en el mercado comercial nacional se debe p</a:t>
          </a:r>
          <a:r>
            <a:rPr lang="es-ES" sz="1600" kern="1200" dirty="0">
              <a:latin typeface="Times New Roman" panose="02020603050405020304" pitchFamily="18" charset="0"/>
              <a:cs typeface="Times New Roman" panose="02020603050405020304" pitchFamily="18" charset="0"/>
            </a:rPr>
            <a:t>rever su compra en el exterior con anterioridad para evitar posibles demoras por envió, proceso de aduanización y entrega.</a:t>
          </a:r>
        </a:p>
      </dsp:txBody>
      <dsp:txXfrm>
        <a:off x="457606" y="122825"/>
        <a:ext cx="7637231" cy="719224"/>
      </dsp:txXfrm>
    </dsp:sp>
    <dsp:sp modelId="{931B7BAC-26B8-4E30-82EB-29F85750EF98}">
      <dsp:nvSpPr>
        <dsp:cNvPr id="0" name=""/>
        <dsp:cNvSpPr/>
      </dsp:nvSpPr>
      <dsp:spPr>
        <a:xfrm>
          <a:off x="0" y="1707157"/>
          <a:ext cx="8373979" cy="680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90EC65-5F3A-42AB-BEF9-ED6FD01CD216}">
      <dsp:nvSpPr>
        <dsp:cNvPr id="0" name=""/>
        <dsp:cNvSpPr/>
      </dsp:nvSpPr>
      <dsp:spPr>
        <a:xfrm>
          <a:off x="418698" y="1308637"/>
          <a:ext cx="7666511" cy="797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562" tIns="0" rIns="221562" bIns="0"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ES" sz="1600" kern="1200" dirty="0">
              <a:latin typeface="Times New Roman" panose="02020603050405020304" pitchFamily="18" charset="0"/>
              <a:cs typeface="Times New Roman" panose="02020603050405020304" pitchFamily="18" charset="0"/>
            </a:rPr>
            <a:t>El aire del ambiente se debe considerar como otra sustancia al momento de elaborar el modelo de discriminación para así validar cuando no existe ninguna sustancia al momento de realizar la experimentación.</a:t>
          </a:r>
          <a:endParaRPr lang="es-EC" sz="1600" kern="1200" dirty="0">
            <a:latin typeface="Times New Roman" panose="02020603050405020304" pitchFamily="18" charset="0"/>
            <a:cs typeface="Times New Roman" panose="02020603050405020304" pitchFamily="18" charset="0"/>
          </a:endParaRPr>
        </a:p>
      </dsp:txBody>
      <dsp:txXfrm>
        <a:off x="457606" y="1347545"/>
        <a:ext cx="7588695" cy="719224"/>
      </dsp:txXfrm>
    </dsp:sp>
    <dsp:sp modelId="{6BA05CC5-BF02-4E3F-81C9-00178A668ED2}">
      <dsp:nvSpPr>
        <dsp:cNvPr id="0" name=""/>
        <dsp:cNvSpPr/>
      </dsp:nvSpPr>
      <dsp:spPr>
        <a:xfrm>
          <a:off x="0" y="2931878"/>
          <a:ext cx="8373979" cy="680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09BB52-C913-4EC2-9112-766590208916}">
      <dsp:nvSpPr>
        <dsp:cNvPr id="0" name=""/>
        <dsp:cNvSpPr/>
      </dsp:nvSpPr>
      <dsp:spPr>
        <a:xfrm>
          <a:off x="418698" y="2533357"/>
          <a:ext cx="7666511" cy="797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562" tIns="0" rIns="221562" bIns="0"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ES" sz="1600" kern="1200" dirty="0">
              <a:latin typeface="Times New Roman" panose="02020603050405020304" pitchFamily="18" charset="0"/>
              <a:cs typeface="Times New Roman" panose="02020603050405020304" pitchFamily="18" charset="0"/>
            </a:rPr>
            <a:t>Adecuar correctamente el lugar de trabajo y mantener las muestras de las sustancias en los parámetros establecidos a fin de mejorar las condiciones de experimentación para evitar errores al desarrollar el modelo de discriminación.</a:t>
          </a:r>
          <a:endParaRPr lang="es-EC" sz="1600" kern="1200" dirty="0">
            <a:latin typeface="Times New Roman" panose="02020603050405020304" pitchFamily="18" charset="0"/>
            <a:cs typeface="Times New Roman" panose="02020603050405020304" pitchFamily="18" charset="0"/>
          </a:endParaRPr>
        </a:p>
      </dsp:txBody>
      <dsp:txXfrm>
        <a:off x="457606" y="2572265"/>
        <a:ext cx="7588695" cy="719224"/>
      </dsp:txXfrm>
    </dsp:sp>
    <dsp:sp modelId="{FFD5A5A8-EFA2-47A7-9944-E7CF6903651F}">
      <dsp:nvSpPr>
        <dsp:cNvPr id="0" name=""/>
        <dsp:cNvSpPr/>
      </dsp:nvSpPr>
      <dsp:spPr>
        <a:xfrm>
          <a:off x="0" y="4156598"/>
          <a:ext cx="8373979" cy="680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B8E19E-67C0-4EEE-AA69-AC9752C7BAFD}">
      <dsp:nvSpPr>
        <dsp:cNvPr id="0" name=""/>
        <dsp:cNvSpPr/>
      </dsp:nvSpPr>
      <dsp:spPr>
        <a:xfrm>
          <a:off x="418698" y="3758078"/>
          <a:ext cx="7666511" cy="7970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562" tIns="0" rIns="221562" bIns="0"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ES" sz="1600" kern="1200" dirty="0">
              <a:latin typeface="Times New Roman" panose="02020603050405020304" pitchFamily="18" charset="0"/>
              <a:cs typeface="Times New Roman" panose="02020603050405020304" pitchFamily="18" charset="0"/>
            </a:rPr>
            <a:t>Si se desea mejorar el modelo de discriminación se debe buscar otros algoritmos de machine </a:t>
          </a:r>
          <a:r>
            <a:rPr lang="es-ES" sz="1600" kern="1200" dirty="0" err="1">
              <a:latin typeface="Times New Roman" panose="02020603050405020304" pitchFamily="18" charset="0"/>
              <a:cs typeface="Times New Roman" panose="02020603050405020304" pitchFamily="18" charset="0"/>
            </a:rPr>
            <a:t>learning</a:t>
          </a:r>
          <a:r>
            <a:rPr lang="es-ES" sz="1600" kern="1200" dirty="0">
              <a:latin typeface="Times New Roman" panose="02020603050405020304" pitchFamily="18" charset="0"/>
              <a:cs typeface="Times New Roman" panose="02020603050405020304" pitchFamily="18" charset="0"/>
            </a:rPr>
            <a:t> que permitan una mayor eficiencia al clasificar las sustancias explosivas.</a:t>
          </a:r>
          <a:endParaRPr lang="es-EC" sz="1600" kern="1200" dirty="0">
            <a:latin typeface="Times New Roman" panose="02020603050405020304" pitchFamily="18" charset="0"/>
            <a:cs typeface="Times New Roman" panose="02020603050405020304" pitchFamily="18" charset="0"/>
          </a:endParaRPr>
        </a:p>
      </dsp:txBody>
      <dsp:txXfrm>
        <a:off x="457606" y="3796986"/>
        <a:ext cx="7588695"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4/7/2017</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9</a:t>
            </a:fld>
            <a:endParaRPr lang="es-EC"/>
          </a:p>
        </p:txBody>
      </p:sp>
    </p:spTree>
    <p:extLst>
      <p:ext uri="{BB962C8B-B14F-4D97-AF65-F5344CB8AC3E}">
        <p14:creationId xmlns:p14="http://schemas.microsoft.com/office/powerpoint/2010/main" val="64260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32</a:t>
            </a:fld>
            <a:endParaRPr lang="es-EC"/>
          </a:p>
        </p:txBody>
      </p:sp>
    </p:spTree>
    <p:extLst>
      <p:ext uri="{BB962C8B-B14F-4D97-AF65-F5344CB8AC3E}">
        <p14:creationId xmlns:p14="http://schemas.microsoft.com/office/powerpoint/2010/main" val="3578880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4/7/2017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1653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4/7/2017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215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4/7/2017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6204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2600" y="0"/>
            <a:ext cx="47625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a:t>HAGA CLIC</a:t>
            </a:r>
            <a:endParaRPr lang="en-US" dirty="0"/>
          </a:p>
        </p:txBody>
      </p:sp>
      <p:sp>
        <p:nvSpPr>
          <p:cNvPr id="3" name="Content Placeholder 2"/>
          <p:cNvSpPr>
            <a:spLocks noGrp="1"/>
          </p:cNvSpPr>
          <p:nvPr>
            <p:ph idx="1"/>
          </p:nvPr>
        </p:nvSpPr>
        <p:spPr>
          <a:xfrm>
            <a:off x="628651" y="746126"/>
            <a:ext cx="8312150"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9718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F6249B34-9780-43F3-807A-ABAA0D7C523D}" type="datetimeFigureOut">
              <a:rPr lang="es-EC" smtClean="0"/>
              <a:t>4/7/2017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41703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249B34-9780-43F3-807A-ABAA0D7C523D}" type="datetimeFigureOut">
              <a:rPr lang="es-EC" smtClean="0"/>
              <a:t>4/7/2017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793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249B34-9780-43F3-807A-ABAA0D7C523D}" type="datetimeFigureOut">
              <a:rPr lang="es-EC" smtClean="0"/>
              <a:t>4/7/2017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1586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249B34-9780-43F3-807A-ABAA0D7C523D}" type="datetimeFigureOut">
              <a:rPr lang="es-EC" smtClean="0"/>
              <a:t>4/7/2017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983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9B34-9780-43F3-807A-ABAA0D7C523D}" type="datetimeFigureOut">
              <a:rPr lang="es-EC" smtClean="0"/>
              <a:t>4/7/2017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50754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4/7/2017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9382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4/7/2017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9280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4/7/2017</a:t>
            </a:fld>
            <a:endParaRPr lang="es-EC"/>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17841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2.jpeg"/><Relationship Id="rId5" Type="http://schemas.openxmlformats.org/officeDocument/2006/relationships/image" Target="../media/image50.emf"/><Relationship Id="rId4" Type="http://schemas.openxmlformats.org/officeDocument/2006/relationships/package" Target="../embeddings/Dibujo_de_Microsoft_Visio1.vsdx"/></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1223120" y="883003"/>
            <a:ext cx="7920880" cy="4632037"/>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ELÉCTRICA Y ELECTRÓNICA</a:t>
            </a:r>
            <a:endParaRPr lang="es-EC" sz="20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ELECTRÓNICA, AUTOMATIZACIÓN Y CONTROL</a:t>
            </a:r>
          </a:p>
          <a:p>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TEMA:</a:t>
            </a:r>
            <a:endParaRPr lang="es-EC" sz="1600" b="1"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	</a:t>
            </a:r>
            <a:r>
              <a:rPr lang="es-EC" b="1" dirty="0">
                <a:latin typeface="Arial" panose="020B0604020202020204" pitchFamily="34" charset="0"/>
                <a:cs typeface="Arial" panose="020B0604020202020204" pitchFamily="34" charset="0"/>
              </a:rPr>
              <a:t>OPTIMIZACIÓN E INTEGRACIÓN DE UNA NARÍZ ELECTRÓNICA AUTÓNOMA EMBEBIDA EN UN SISTEMA ROBÓTICO PARA LA IDENTIFICACIÓN DE SUSTANCIAS EXPLOSIVAS COMO TNT Y PÓLVORA BASE DOBLE EN AMBIENTES CONTROLADOS</a:t>
            </a:r>
            <a:r>
              <a:rPr lang="es-ES" sz="1200"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800"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1400" b="1" dirty="0">
                <a:latin typeface="Arial" panose="020B0604020202020204" pitchFamily="34" charset="0"/>
                <a:cs typeface="Arial" panose="020B0604020202020204" pitchFamily="34" charset="0"/>
              </a:rPr>
              <a:t>AUTORES: </a:t>
            </a:r>
          </a:p>
          <a:p>
            <a:r>
              <a:rPr lang="es-EC" b="1" dirty="0">
                <a:latin typeface="Arial" panose="020B0604020202020204" pitchFamily="34" charset="0"/>
                <a:cs typeface="Arial" panose="020B0604020202020204" pitchFamily="34" charset="0"/>
              </a:rPr>
              <a:t>	TNTE. DE COM. ALEJANDRO ESPINOSA CARLOS ENRIQUE</a:t>
            </a:r>
            <a:endParaRPr lang="es-EC" dirty="0">
              <a:latin typeface="Arial" panose="020B0604020202020204" pitchFamily="34" charset="0"/>
              <a:cs typeface="Arial" panose="020B0604020202020204" pitchFamily="34" charset="0"/>
            </a:endParaRPr>
          </a:p>
          <a:p>
            <a:r>
              <a:rPr lang="es-EC" b="1" dirty="0">
                <a:latin typeface="Arial" panose="020B0604020202020204" pitchFamily="34" charset="0"/>
                <a:cs typeface="Arial" panose="020B0604020202020204" pitchFamily="34" charset="0"/>
              </a:rPr>
              <a:t>	SR. VENEGAS VILLACIS CARLOS LUIS</a:t>
            </a:r>
            <a:endParaRPr lang="es-EC" dirty="0">
              <a:latin typeface="Arial" panose="020B0604020202020204" pitchFamily="34" charset="0"/>
              <a:cs typeface="Arial" panose="020B0604020202020204" pitchFamily="34" charset="0"/>
            </a:endParaRPr>
          </a:p>
          <a:p>
            <a:pPr algn="ctr"/>
            <a:r>
              <a:rPr lang="es-EC" sz="1400" dirty="0">
                <a:latin typeface="Arial" panose="020B0604020202020204" pitchFamily="34" charset="0"/>
                <a:cs typeface="Arial" panose="020B0604020202020204" pitchFamily="34" charset="0"/>
              </a:rPr>
              <a:t>        </a:t>
            </a: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DIRECTORA: </a:t>
            </a:r>
            <a:r>
              <a:rPr lang="es-ES" sz="1400" dirty="0">
                <a:latin typeface="Arial" panose="020B0604020202020204" pitchFamily="34" charset="0"/>
                <a:cs typeface="Arial" panose="020B0604020202020204" pitchFamily="34" charset="0"/>
              </a:rPr>
              <a:t>ING</a:t>
            </a:r>
            <a:r>
              <a:rPr lang="es-EC" sz="1400" dirty="0">
                <a:latin typeface="Arial" panose="020B0604020202020204" pitchFamily="34" charset="0"/>
                <a:cs typeface="Arial" panose="020B0604020202020204" pitchFamily="34" charset="0"/>
              </a:rPr>
              <a:t>. ANA GUAMÁN. PhD</a:t>
            </a:r>
          </a:p>
          <a:p>
            <a:pPr algn="ct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2017</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Resultado de imagen para ELECTRONICA CONTROL ESPE">
            <a:extLst>
              <a:ext uri="{FF2B5EF4-FFF2-40B4-BE49-F238E27FC236}">
                <a16:creationId xmlns:a16="http://schemas.microsoft.com/office/drawing/2014/main" id="{9A272134-3245-43A7-8FCA-B26D26F3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63" y="4246667"/>
            <a:ext cx="1225812" cy="1225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DEPARTAMENTO ELECTRONICA ESPE">
            <a:extLst>
              <a:ext uri="{FF2B5EF4-FFF2-40B4-BE49-F238E27FC236}">
                <a16:creationId xmlns:a16="http://schemas.microsoft.com/office/drawing/2014/main" id="{5DCB6A56-2281-4C14-9E64-EA0F1BD3E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20" y="4246667"/>
            <a:ext cx="1291480" cy="122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67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E317FB16-61A4-49D5-8FD5-827AD9459760}"/>
              </a:ext>
            </a:extLst>
          </p:cNvPr>
          <p:cNvGraphicFramePr>
            <a:graphicFrameLocks noGrp="1"/>
          </p:cNvGraphicFramePr>
          <p:nvPr>
            <p:extLst/>
          </p:nvPr>
        </p:nvGraphicFramePr>
        <p:xfrm>
          <a:off x="297399" y="1388219"/>
          <a:ext cx="3277912" cy="3415024"/>
        </p:xfrm>
        <a:graphic>
          <a:graphicData uri="http://schemas.openxmlformats.org/drawingml/2006/table">
            <a:tbl>
              <a:tblPr firstRow="1" firstCol="1" bandRow="1">
                <a:tableStyleId>{5C22544A-7EE6-4342-B048-85BDC9FD1C3A}</a:tableStyleId>
              </a:tblPr>
              <a:tblGrid>
                <a:gridCol w="506158">
                  <a:extLst>
                    <a:ext uri="{9D8B030D-6E8A-4147-A177-3AD203B41FA5}">
                      <a16:colId xmlns:a16="http://schemas.microsoft.com/office/drawing/2014/main" val="156741583"/>
                    </a:ext>
                  </a:extLst>
                </a:gridCol>
                <a:gridCol w="2107438">
                  <a:extLst>
                    <a:ext uri="{9D8B030D-6E8A-4147-A177-3AD203B41FA5}">
                      <a16:colId xmlns:a16="http://schemas.microsoft.com/office/drawing/2014/main" val="1712796224"/>
                    </a:ext>
                  </a:extLst>
                </a:gridCol>
                <a:gridCol w="664316">
                  <a:extLst>
                    <a:ext uri="{9D8B030D-6E8A-4147-A177-3AD203B41FA5}">
                      <a16:colId xmlns:a16="http://schemas.microsoft.com/office/drawing/2014/main" val="2616412099"/>
                    </a:ext>
                  </a:extLst>
                </a:gridCol>
              </a:tblGrid>
              <a:tr h="364866">
                <a:tc>
                  <a:txBody>
                    <a:bodyPr/>
                    <a:lstStyle/>
                    <a:p>
                      <a:pPr algn="ctr">
                        <a:lnSpc>
                          <a:spcPct val="150000"/>
                        </a:lnSpc>
                        <a:spcAft>
                          <a:spcPts val="0"/>
                        </a:spcAft>
                      </a:pPr>
                      <a:r>
                        <a:rPr lang="es-EC" sz="1600" dirty="0">
                          <a:effectLst/>
                        </a:rPr>
                        <a:t>Ord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Factor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Nivel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1075490"/>
                  </a:ext>
                </a:extLst>
              </a:tr>
              <a:tr h="579436">
                <a:tc>
                  <a:txBody>
                    <a:bodyPr/>
                    <a:lstStyle/>
                    <a:p>
                      <a:pPr algn="ctr">
                        <a:lnSpc>
                          <a:spcPct val="150000"/>
                        </a:lnSpc>
                        <a:spcAft>
                          <a:spcPts val="0"/>
                        </a:spcAft>
                      </a:pPr>
                      <a:r>
                        <a:rPr lang="es-EC" sz="1600">
                          <a:effectLst/>
                        </a:rPr>
                        <a:t>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C" sz="1600">
                          <a:effectLst/>
                        </a:rPr>
                        <a:t>Cantidad de Sustancia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0.5 gr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4026177"/>
                  </a:ext>
                </a:extLst>
              </a:tr>
              <a:tr h="579436">
                <a:tc>
                  <a:txBody>
                    <a:bodyPr/>
                    <a:lstStyle/>
                    <a:p>
                      <a:pPr algn="ctr">
                        <a:lnSpc>
                          <a:spcPct val="150000"/>
                        </a:lnSpc>
                        <a:spcAft>
                          <a:spcPts val="0"/>
                        </a:spcAft>
                      </a:pPr>
                      <a:r>
                        <a:rPr lang="es-EC" sz="1600">
                          <a:effectLst/>
                        </a:rPr>
                        <a:t>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C" sz="1600">
                          <a:effectLst/>
                        </a:rPr>
                        <a:t>Cantidad de Alcohol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0.2 ml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3422907"/>
                  </a:ext>
                </a:extLst>
              </a:tr>
              <a:tr h="579436">
                <a:tc>
                  <a:txBody>
                    <a:bodyPr/>
                    <a:lstStyle/>
                    <a:p>
                      <a:pPr algn="ctr">
                        <a:lnSpc>
                          <a:spcPct val="150000"/>
                        </a:lnSpc>
                        <a:spcAft>
                          <a:spcPts val="0"/>
                        </a:spcAft>
                      </a:pPr>
                      <a:r>
                        <a:rPr lang="es-EC" sz="1600">
                          <a:effectLst/>
                        </a:rPr>
                        <a:t>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C" sz="1600">
                          <a:effectLst/>
                        </a:rPr>
                        <a:t>Tiempo de Respiración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3 seg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6646471"/>
                  </a:ext>
                </a:extLst>
              </a:tr>
              <a:tr h="669985">
                <a:tc>
                  <a:txBody>
                    <a:bodyPr/>
                    <a:lstStyle/>
                    <a:p>
                      <a:pPr algn="ctr">
                        <a:lnSpc>
                          <a:spcPct val="150000"/>
                        </a:lnSpc>
                        <a:spcAft>
                          <a:spcPts val="0"/>
                        </a:spcAft>
                      </a:pPr>
                      <a:r>
                        <a:rPr lang="es-EC" sz="1600">
                          <a:effectLst/>
                        </a:rPr>
                        <a:t>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C" sz="1600">
                          <a:effectLst/>
                        </a:rPr>
                        <a:t>Tiempo de Expiración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180 seg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2521528"/>
                  </a:ext>
                </a:extLst>
              </a:tr>
              <a:tr h="579436">
                <a:tc>
                  <a:txBody>
                    <a:bodyPr/>
                    <a:lstStyle/>
                    <a:p>
                      <a:pPr algn="ctr">
                        <a:lnSpc>
                          <a:spcPct val="150000"/>
                        </a:lnSpc>
                        <a:spcAft>
                          <a:spcPts val="0"/>
                        </a:spcAft>
                      </a:pPr>
                      <a:r>
                        <a:rPr lang="es-EC" sz="1600">
                          <a:effectLst/>
                        </a:rPr>
                        <a:t>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C" sz="1600">
                          <a:effectLst/>
                        </a:rPr>
                        <a:t>Temperatura exterior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25 °C</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1592106"/>
                  </a:ext>
                </a:extLst>
              </a:tr>
            </a:tbl>
          </a:graphicData>
        </a:graphic>
      </p:graphicFrame>
      <p:sp>
        <p:nvSpPr>
          <p:cNvPr id="8" name="CuadroTexto 7">
            <a:extLst>
              <a:ext uri="{FF2B5EF4-FFF2-40B4-BE49-F238E27FC236}">
                <a16:creationId xmlns:a16="http://schemas.microsoft.com/office/drawing/2014/main" id="{CC7E704D-6F8A-40BD-8C50-6D25D1A02959}"/>
              </a:ext>
            </a:extLst>
          </p:cNvPr>
          <p:cNvSpPr txBox="1"/>
          <p:nvPr/>
        </p:nvSpPr>
        <p:spPr>
          <a:xfrm>
            <a:off x="243046" y="786154"/>
            <a:ext cx="3844859" cy="400110"/>
          </a:xfrm>
          <a:prstGeom prst="rect">
            <a:avLst/>
          </a:prstGeom>
          <a:noFill/>
          <a:ln w="28575">
            <a:noFill/>
          </a:ln>
        </p:spPr>
        <p:txBody>
          <a:bodyPr wrap="square" rtlCol="0">
            <a:spAutoFit/>
          </a:bodyPr>
          <a:lstStyle/>
          <a:p>
            <a:r>
              <a:rPr lang="es-EC" sz="2000" b="1" dirty="0">
                <a:latin typeface="Arial" panose="020B0604020202020204" pitchFamily="34" charset="0"/>
                <a:cs typeface="Arial" panose="020B0604020202020204" pitchFamily="34" charset="0"/>
              </a:rPr>
              <a:t>Nivel de cada factor</a:t>
            </a:r>
          </a:p>
        </p:txBody>
      </p:sp>
      <p:sp>
        <p:nvSpPr>
          <p:cNvPr id="13" name="Rectángulo 12">
            <a:extLst>
              <a:ext uri="{FF2B5EF4-FFF2-40B4-BE49-F238E27FC236}">
                <a16:creationId xmlns:a16="http://schemas.microsoft.com/office/drawing/2014/main" id="{4E935A12-9596-4445-9585-F4CD538FF57E}"/>
              </a:ext>
            </a:extLst>
          </p:cNvPr>
          <p:cNvSpPr/>
          <p:nvPr/>
        </p:nvSpPr>
        <p:spPr>
          <a:xfrm>
            <a:off x="4287181" y="613003"/>
            <a:ext cx="4366196"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SISTEMA NEUMÁTICO</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4" name="Imagen 13">
            <a:extLst>
              <a:ext uri="{FF2B5EF4-FFF2-40B4-BE49-F238E27FC236}">
                <a16:creationId xmlns:a16="http://schemas.microsoft.com/office/drawing/2014/main" id="{19447820-B6B6-4311-B16C-A9536AE8CFD3}"/>
              </a:ext>
            </a:extLst>
          </p:cNvPr>
          <p:cNvPicPr/>
          <p:nvPr/>
        </p:nvPicPr>
        <p:blipFill>
          <a:blip r:embed="rId2"/>
          <a:stretch>
            <a:fillRect/>
          </a:stretch>
        </p:blipFill>
        <p:spPr>
          <a:xfrm>
            <a:off x="4087905" y="1210362"/>
            <a:ext cx="4764749" cy="3533775"/>
          </a:xfrm>
          <a:prstGeom prst="rect">
            <a:avLst/>
          </a:prstGeom>
        </p:spPr>
      </p:pic>
      <p:sp>
        <p:nvSpPr>
          <p:cNvPr id="4" name="Rectángulo 3">
            <a:extLst>
              <a:ext uri="{FF2B5EF4-FFF2-40B4-BE49-F238E27FC236}">
                <a16:creationId xmlns:a16="http://schemas.microsoft.com/office/drawing/2014/main" id="{4B3CF89B-CE43-44F7-A336-8E2AB300CF73}"/>
              </a:ext>
            </a:extLst>
          </p:cNvPr>
          <p:cNvSpPr/>
          <p:nvPr/>
        </p:nvSpPr>
        <p:spPr>
          <a:xfrm>
            <a:off x="297400" y="5128005"/>
            <a:ext cx="3277912"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C" b="1" dirty="0">
                <a:latin typeface="Times New Roman" panose="02020603050405020304" pitchFamily="18" charset="0"/>
                <a:ea typeface="Calibri" panose="020F0502020204030204" pitchFamily="34" charset="0"/>
              </a:rPr>
              <a:t>Tiempo de cada experimento a 183 [s]</a:t>
            </a:r>
            <a:endParaRPr lang="es-EC" b="1" dirty="0"/>
          </a:p>
        </p:txBody>
      </p:sp>
      <p:sp>
        <p:nvSpPr>
          <p:cNvPr id="7" name="Rectángulo 6">
            <a:extLst>
              <a:ext uri="{FF2B5EF4-FFF2-40B4-BE49-F238E27FC236}">
                <a16:creationId xmlns:a16="http://schemas.microsoft.com/office/drawing/2014/main" id="{93FBF1D8-BCA7-4727-9A39-E72FE4C45BF0}"/>
              </a:ext>
            </a:extLst>
          </p:cNvPr>
          <p:cNvSpPr/>
          <p:nvPr/>
        </p:nvSpPr>
        <p:spPr>
          <a:xfrm>
            <a:off x="5120037" y="5156830"/>
            <a:ext cx="353334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Sistema neumático con tubería 3/8¨</a:t>
            </a:r>
            <a:endParaRPr lang="es-EC" dirty="0"/>
          </a:p>
        </p:txBody>
      </p:sp>
      <p:sp>
        <p:nvSpPr>
          <p:cNvPr id="15" name="Rectángulo 14">
            <a:extLst>
              <a:ext uri="{FF2B5EF4-FFF2-40B4-BE49-F238E27FC236}">
                <a16:creationId xmlns:a16="http://schemas.microsoft.com/office/drawing/2014/main" id="{C1C3825E-9489-4AC0-8AEF-D870FBE9901B}"/>
              </a:ext>
            </a:extLst>
          </p:cNvPr>
          <p:cNvSpPr/>
          <p:nvPr/>
        </p:nvSpPr>
        <p:spPr>
          <a:xfrm>
            <a:off x="4215242" y="5604350"/>
            <a:ext cx="2643672"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a:t>Dimensiones de 25x12cm</a:t>
            </a:r>
            <a:r>
              <a:rPr lang="es-EC" dirty="0">
                <a:latin typeface="Times New Roman" panose="02020603050405020304" pitchFamily="18" charset="0"/>
                <a:ea typeface="Calibri" panose="020F0502020204030204" pitchFamily="34" charset="0"/>
              </a:rPr>
              <a:t> </a:t>
            </a:r>
            <a:endParaRPr lang="es-EC" dirty="0"/>
          </a:p>
        </p:txBody>
      </p:sp>
      <p:sp>
        <p:nvSpPr>
          <p:cNvPr id="16" name="Rectángulo 15">
            <a:extLst>
              <a:ext uri="{FF2B5EF4-FFF2-40B4-BE49-F238E27FC236}">
                <a16:creationId xmlns:a16="http://schemas.microsoft.com/office/drawing/2014/main" id="{6B52C899-9E96-43FA-8B7C-3CD5574AEE2D}"/>
              </a:ext>
            </a:extLst>
          </p:cNvPr>
          <p:cNvSpPr/>
          <p:nvPr/>
        </p:nvSpPr>
        <p:spPr>
          <a:xfrm>
            <a:off x="4215242" y="4723849"/>
            <a:ext cx="223888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a:t>2 Bombas neumáticas</a:t>
            </a:r>
          </a:p>
        </p:txBody>
      </p:sp>
      <p:sp>
        <p:nvSpPr>
          <p:cNvPr id="17" name="Título 1">
            <a:extLst>
              <a:ext uri="{FF2B5EF4-FFF2-40B4-BE49-F238E27FC236}">
                <a16:creationId xmlns:a16="http://schemas.microsoft.com/office/drawing/2014/main" id="{66FD1B05-ED7D-40A3-AF52-986483FF9876}"/>
              </a:ext>
            </a:extLst>
          </p:cNvPr>
          <p:cNvSpPr txBox="1">
            <a:spLocks/>
          </p:cNvSpPr>
          <p:nvPr/>
        </p:nvSpPr>
        <p:spPr>
          <a:xfrm>
            <a:off x="285644" y="-12799"/>
            <a:ext cx="8698170"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dirty="0">
                <a:solidFill>
                  <a:srgbClr val="FF0000"/>
                </a:solidFill>
              </a:rPr>
              <a:t>OPTIMIZACIÓN HARDWARE  </a:t>
            </a:r>
            <a:r>
              <a:rPr lang="es-EC" sz="2400" dirty="0"/>
              <a:t>Bloque neumático</a:t>
            </a:r>
            <a:r>
              <a:rPr lang="es-EC" sz="2800" dirty="0"/>
              <a:t> </a:t>
            </a:r>
          </a:p>
        </p:txBody>
      </p:sp>
    </p:spTree>
    <p:extLst>
      <p:ext uri="{BB962C8B-B14F-4D97-AF65-F5344CB8AC3E}">
        <p14:creationId xmlns:p14="http://schemas.microsoft.com/office/powerpoint/2010/main" val="95816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4" grpId="0" animBg="1"/>
      <p:bldP spid="7"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249E9D1-8A9C-4600-9F58-B227257DCC84}"/>
              </a:ext>
            </a:extLst>
          </p:cNvPr>
          <p:cNvSpPr/>
          <p:nvPr/>
        </p:nvSpPr>
        <p:spPr>
          <a:xfrm>
            <a:off x="285644" y="642042"/>
            <a:ext cx="6478055"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cap="none" spc="0" dirty="0">
                <a:ln/>
                <a:effectLst/>
                <a:latin typeface="Arial" panose="020B0604020202020204" pitchFamily="34" charset="0"/>
                <a:cs typeface="Arial" panose="020B0604020202020204" pitchFamily="34" charset="0"/>
              </a:rPr>
              <a:t>Diseño de Experimentos Factorial 2k</a:t>
            </a:r>
          </a:p>
        </p:txBody>
      </p:sp>
      <p:graphicFrame>
        <p:nvGraphicFramePr>
          <p:cNvPr id="9" name="Tabla 8">
            <a:extLst>
              <a:ext uri="{FF2B5EF4-FFF2-40B4-BE49-F238E27FC236}">
                <a16:creationId xmlns:a16="http://schemas.microsoft.com/office/drawing/2014/main" id="{4EFE7174-C24C-4F1B-BD99-7CC24EE85C14}"/>
              </a:ext>
            </a:extLst>
          </p:cNvPr>
          <p:cNvGraphicFramePr>
            <a:graphicFrameLocks noGrp="1"/>
          </p:cNvGraphicFramePr>
          <p:nvPr>
            <p:extLst/>
          </p:nvPr>
        </p:nvGraphicFramePr>
        <p:xfrm>
          <a:off x="339432" y="3577472"/>
          <a:ext cx="5386723" cy="2393720"/>
        </p:xfrm>
        <a:graphic>
          <a:graphicData uri="http://schemas.openxmlformats.org/drawingml/2006/table">
            <a:tbl>
              <a:tblPr firstRow="1" firstCol="1" bandRow="1">
                <a:tableStyleId>{5C22544A-7EE6-4342-B048-85BDC9FD1C3A}</a:tableStyleId>
              </a:tblPr>
              <a:tblGrid>
                <a:gridCol w="686904">
                  <a:extLst>
                    <a:ext uri="{9D8B030D-6E8A-4147-A177-3AD203B41FA5}">
                      <a16:colId xmlns:a16="http://schemas.microsoft.com/office/drawing/2014/main" val="1878974289"/>
                    </a:ext>
                  </a:extLst>
                </a:gridCol>
                <a:gridCol w="1953172">
                  <a:extLst>
                    <a:ext uri="{9D8B030D-6E8A-4147-A177-3AD203B41FA5}">
                      <a16:colId xmlns:a16="http://schemas.microsoft.com/office/drawing/2014/main" val="4049507038"/>
                    </a:ext>
                  </a:extLst>
                </a:gridCol>
                <a:gridCol w="686904">
                  <a:extLst>
                    <a:ext uri="{9D8B030D-6E8A-4147-A177-3AD203B41FA5}">
                      <a16:colId xmlns:a16="http://schemas.microsoft.com/office/drawing/2014/main" val="3882613760"/>
                    </a:ext>
                  </a:extLst>
                </a:gridCol>
                <a:gridCol w="685935">
                  <a:extLst>
                    <a:ext uri="{9D8B030D-6E8A-4147-A177-3AD203B41FA5}">
                      <a16:colId xmlns:a16="http://schemas.microsoft.com/office/drawing/2014/main" val="4080519192"/>
                    </a:ext>
                  </a:extLst>
                </a:gridCol>
                <a:gridCol w="1373808">
                  <a:extLst>
                    <a:ext uri="{9D8B030D-6E8A-4147-A177-3AD203B41FA5}">
                      <a16:colId xmlns:a16="http://schemas.microsoft.com/office/drawing/2014/main" val="3466345797"/>
                    </a:ext>
                  </a:extLst>
                </a:gridCol>
              </a:tblGrid>
              <a:tr h="225050">
                <a:tc rowSpan="2">
                  <a:txBody>
                    <a:bodyPr/>
                    <a:lstStyle/>
                    <a:p>
                      <a:pPr algn="ctr">
                        <a:spcAft>
                          <a:spcPts val="0"/>
                        </a:spcAft>
                      </a:pPr>
                      <a:r>
                        <a:rPr lang="es-EC" sz="1600" dirty="0">
                          <a:effectLst/>
                        </a:rPr>
                        <a:t>Ord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Aft>
                          <a:spcPts val="0"/>
                        </a:spcAft>
                      </a:pPr>
                      <a:r>
                        <a:rPr lang="es-EC" sz="1600">
                          <a:effectLst/>
                        </a:rPr>
                        <a:t>Factor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spcAft>
                          <a:spcPts val="0"/>
                        </a:spcAft>
                      </a:pPr>
                      <a:r>
                        <a:rPr lang="es-EC" sz="1800" dirty="0">
                          <a:effectLst/>
                        </a:rPr>
                        <a:t>Nivel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rowSpan="2">
                  <a:txBody>
                    <a:bodyPr/>
                    <a:lstStyle/>
                    <a:p>
                      <a:pPr algn="ctr">
                        <a:spcAft>
                          <a:spcPts val="0"/>
                        </a:spcAft>
                      </a:pPr>
                      <a:r>
                        <a:rPr lang="es-EC" sz="1600">
                          <a:effectLst/>
                        </a:rPr>
                        <a:t>Tipo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0910767"/>
                  </a:ext>
                </a:extLst>
              </a:tr>
              <a:tr h="225050">
                <a:tc vMerge="1">
                  <a:txBody>
                    <a:bodyPr/>
                    <a:lstStyle/>
                    <a:p>
                      <a:endParaRPr lang="es-EC"/>
                    </a:p>
                  </a:txBody>
                  <a:tcPr/>
                </a:tc>
                <a:tc vMerge="1">
                  <a:txBody>
                    <a:bodyPr/>
                    <a:lstStyle/>
                    <a:p>
                      <a:endParaRPr lang="es-EC"/>
                    </a:p>
                  </a:txBody>
                  <a:tcPr/>
                </a:tc>
                <a:tc>
                  <a:txBody>
                    <a:bodyPr/>
                    <a:lstStyle/>
                    <a:p>
                      <a:pPr algn="ctr">
                        <a:spcAft>
                          <a:spcPts val="0"/>
                        </a:spcAft>
                      </a:pPr>
                      <a:r>
                        <a:rPr lang="es-EC" sz="1600" b="1" dirty="0">
                          <a:effectLst/>
                        </a:rPr>
                        <a:t>Bajo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b="1" dirty="0">
                          <a:effectLst/>
                        </a:rPr>
                        <a:t>Alto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2849051107"/>
                  </a:ext>
                </a:extLst>
              </a:tr>
              <a:tr h="225050">
                <a:tc>
                  <a:txBody>
                    <a:bodyPr/>
                    <a:lstStyle/>
                    <a:p>
                      <a:pPr algn="ctr">
                        <a:spcAft>
                          <a:spcPts val="0"/>
                        </a:spcAft>
                      </a:pPr>
                      <a:r>
                        <a:rPr lang="es-EC" sz="1600">
                          <a:effectLst/>
                        </a:rPr>
                        <a:t>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1600">
                          <a:effectLst/>
                        </a:rPr>
                        <a:t>Cant. de Sustancia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0.5g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2g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rPr>
                        <a:t>Potencial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764566"/>
                  </a:ext>
                </a:extLst>
              </a:tr>
              <a:tr h="225050">
                <a:tc>
                  <a:txBody>
                    <a:bodyPr/>
                    <a:lstStyle/>
                    <a:p>
                      <a:pPr algn="ctr">
                        <a:spcAft>
                          <a:spcPts val="0"/>
                        </a:spcAft>
                      </a:pPr>
                      <a:r>
                        <a:rPr lang="es-EC" sz="1600">
                          <a:effectLst/>
                        </a:rPr>
                        <a:t>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1600">
                          <a:effectLst/>
                        </a:rPr>
                        <a:t>Cant. de Alcohol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0.2ml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1ml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rPr>
                        <a:t>Potencial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0879481"/>
                  </a:ext>
                </a:extLst>
              </a:tr>
              <a:tr h="450100">
                <a:tc>
                  <a:txBody>
                    <a:bodyPr/>
                    <a:lstStyle/>
                    <a:p>
                      <a:pPr algn="ctr">
                        <a:spcAft>
                          <a:spcPts val="0"/>
                        </a:spcAft>
                      </a:pPr>
                      <a:r>
                        <a:rPr lang="es-EC" sz="1600">
                          <a:effectLst/>
                        </a:rPr>
                        <a:t>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1600">
                          <a:effectLst/>
                        </a:rPr>
                        <a:t>Tiempo de Respiración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1s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3s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rPr>
                        <a:t>Potencial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2616460"/>
                  </a:ext>
                </a:extLst>
              </a:tr>
              <a:tr h="450100">
                <a:tc>
                  <a:txBody>
                    <a:bodyPr/>
                    <a:lstStyle/>
                    <a:p>
                      <a:pPr algn="ctr">
                        <a:spcAft>
                          <a:spcPts val="0"/>
                        </a:spcAft>
                      </a:pPr>
                      <a:r>
                        <a:rPr lang="es-EC" sz="1600">
                          <a:effectLst/>
                        </a:rPr>
                        <a:t>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1600">
                          <a:effectLst/>
                        </a:rPr>
                        <a:t>Tiempo de Expiración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30s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180s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a:effectLst/>
                        </a:rPr>
                        <a:t>Potencial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5914389"/>
                  </a:ext>
                </a:extLst>
              </a:tr>
              <a:tr h="450100">
                <a:tc>
                  <a:txBody>
                    <a:bodyPr/>
                    <a:lstStyle/>
                    <a:p>
                      <a:pPr algn="ctr">
                        <a:spcAft>
                          <a:spcPts val="0"/>
                        </a:spcAft>
                      </a:pPr>
                      <a:r>
                        <a:rPr lang="es-EC" sz="1600" dirty="0">
                          <a:effectLst/>
                        </a:rPr>
                        <a:t>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1600">
                          <a:effectLst/>
                        </a:rPr>
                        <a:t>Temperatura exterior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16</a:t>
                      </a:r>
                      <a:r>
                        <a:rPr lang="es-EC" sz="1600" dirty="0">
                          <a:effectLst/>
                          <a:latin typeface="Calibri" panose="020F0502020204030204" pitchFamily="34" charset="0"/>
                          <a:cs typeface="Calibri" panose="020F0502020204030204" pitchFamily="34" charset="0"/>
                        </a:rPr>
                        <a:t>°</a:t>
                      </a:r>
                      <a:r>
                        <a:rPr lang="es-EC" sz="1600" dirty="0">
                          <a:effectLst/>
                        </a:rPr>
                        <a:t>C</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25</a:t>
                      </a:r>
                      <a:r>
                        <a:rPr lang="es-EC" sz="1600" dirty="0">
                          <a:effectLst/>
                          <a:latin typeface="Calibri" panose="020F0502020204030204" pitchFamily="34" charset="0"/>
                          <a:cs typeface="Calibri" panose="020F0502020204030204" pitchFamily="34" charset="0"/>
                        </a:rPr>
                        <a:t>°</a:t>
                      </a:r>
                      <a:r>
                        <a:rPr lang="es-EC" sz="1600" dirty="0">
                          <a:effectLst/>
                        </a:rPr>
                        <a:t>C</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dirty="0">
                          <a:effectLst/>
                        </a:rPr>
                        <a:t>Perturbador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1751648"/>
                  </a:ext>
                </a:extLst>
              </a:tr>
            </a:tbl>
          </a:graphicData>
        </a:graphic>
      </p:graphicFrame>
      <p:sp>
        <p:nvSpPr>
          <p:cNvPr id="11" name="Rectángulo 10">
            <a:extLst>
              <a:ext uri="{FF2B5EF4-FFF2-40B4-BE49-F238E27FC236}">
                <a16:creationId xmlns:a16="http://schemas.microsoft.com/office/drawing/2014/main" id="{A4F9E7C1-5EE8-413D-A01E-05DBC4C920D2}"/>
              </a:ext>
            </a:extLst>
          </p:cNvPr>
          <p:cNvSpPr/>
          <p:nvPr/>
        </p:nvSpPr>
        <p:spPr>
          <a:xfrm>
            <a:off x="339431" y="1235904"/>
            <a:ext cx="8481011" cy="163121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lvl="0" indent="-342900" algn="just">
              <a:spcAft>
                <a:spcPts val="60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Determinar la cantidad de sustancia explosiva y de alcohol que la NE sea capaz de detectar.</a:t>
            </a:r>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Determinar el tiempo necesario para optimizar el proceso de absorción y limpieza de la NE. </a:t>
            </a:r>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ES" dirty="0">
                <a:latin typeface="Times New Roman" panose="02020603050405020304" pitchFamily="18" charset="0"/>
                <a:ea typeface="Times New Roman" panose="02020603050405020304" pitchFamily="18" charset="0"/>
                <a:cs typeface="Times New Roman" panose="02020603050405020304" pitchFamily="18" charset="0"/>
              </a:rPr>
              <a:t>Analizar la influencia de la temperatura en el desarrollo de los experimentos.</a:t>
            </a:r>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49A5C914-1C19-4F93-A3E4-9E6096C12014}"/>
              </a:ext>
            </a:extLst>
          </p:cNvPr>
          <p:cNvSpPr txBox="1"/>
          <p:nvPr/>
        </p:nvSpPr>
        <p:spPr>
          <a:xfrm>
            <a:off x="285644" y="3150468"/>
            <a:ext cx="5247708" cy="400110"/>
          </a:xfrm>
          <a:prstGeom prst="rect">
            <a:avLst/>
          </a:prstGeom>
          <a:noFill/>
          <a:ln w="28575">
            <a:noFill/>
          </a:ln>
        </p:spPr>
        <p:txBody>
          <a:bodyPr wrap="square" rtlCol="0">
            <a:spAutoFit/>
          </a:bodyPr>
          <a:lstStyle/>
          <a:p>
            <a:r>
              <a:rPr lang="es-EC" sz="2000" b="1" dirty="0"/>
              <a:t>Identificación y especificaciones de los factores</a:t>
            </a:r>
          </a:p>
        </p:txBody>
      </p:sp>
      <p:sp>
        <p:nvSpPr>
          <p:cNvPr id="14" name="Rectángulo 13">
            <a:extLst>
              <a:ext uri="{FF2B5EF4-FFF2-40B4-BE49-F238E27FC236}">
                <a16:creationId xmlns:a16="http://schemas.microsoft.com/office/drawing/2014/main" id="{D5DA201F-84FD-426F-82E6-7282C233AF4E}"/>
              </a:ext>
            </a:extLst>
          </p:cNvPr>
          <p:cNvSpPr/>
          <p:nvPr/>
        </p:nvSpPr>
        <p:spPr>
          <a:xfrm>
            <a:off x="5962153" y="3729839"/>
            <a:ext cx="2858289" cy="1754326"/>
          </a:xfrm>
          <a:prstGeom prst="rect">
            <a:avLst/>
          </a:prstGeom>
        </p:spPr>
        <p:txBody>
          <a:bodyPr wrap="square">
            <a:spAutoFit/>
          </a:bodyPr>
          <a:lstStyle/>
          <a:p>
            <a:pPr marL="285750" indent="-285750" algn="just">
              <a:buFont typeface="Arial" panose="020B0604020202020204" pitchFamily="34" charset="0"/>
              <a:buChar char="•"/>
            </a:pPr>
            <a:r>
              <a:rPr lang="es-EC" dirty="0">
                <a:latin typeface="Times New Roman" panose="02020603050405020304" pitchFamily="18" charset="0"/>
                <a:ea typeface="Calibri" panose="020F0502020204030204" pitchFamily="34" charset="0"/>
              </a:rPr>
              <a:t>Se realizan 32 experimentos por sustancia</a:t>
            </a:r>
          </a:p>
          <a:p>
            <a:pPr marL="285750" indent="-285750" algn="just">
              <a:buFont typeface="Arial" panose="020B0604020202020204" pitchFamily="34" charset="0"/>
              <a:buChar char="•"/>
            </a:pPr>
            <a:r>
              <a:rPr lang="es-EC" dirty="0">
                <a:latin typeface="Times New Roman" panose="02020603050405020304" pitchFamily="18" charset="0"/>
              </a:rPr>
              <a:t>Experimentación aleatoria</a:t>
            </a:r>
          </a:p>
          <a:p>
            <a:pPr marL="285750" indent="-285750" algn="just">
              <a:buFont typeface="Arial" panose="020B0604020202020204" pitchFamily="34" charset="0"/>
              <a:buChar char="•"/>
            </a:pPr>
            <a:r>
              <a:rPr lang="es-EC" dirty="0">
                <a:latin typeface="Times New Roman" panose="02020603050405020304" pitchFamily="18" charset="0"/>
              </a:rPr>
              <a:t>Horario de 8am a 18pm</a:t>
            </a:r>
            <a:endParaRPr lang="es-EC" dirty="0"/>
          </a:p>
        </p:txBody>
      </p:sp>
      <p:sp>
        <p:nvSpPr>
          <p:cNvPr id="10" name="Título 1">
            <a:extLst>
              <a:ext uri="{FF2B5EF4-FFF2-40B4-BE49-F238E27FC236}">
                <a16:creationId xmlns:a16="http://schemas.microsoft.com/office/drawing/2014/main" id="{66FD1B05-ED7D-40A3-AF52-986483FF9876}"/>
              </a:ext>
            </a:extLst>
          </p:cNvPr>
          <p:cNvSpPr txBox="1">
            <a:spLocks/>
          </p:cNvSpPr>
          <p:nvPr/>
        </p:nvSpPr>
        <p:spPr>
          <a:xfrm>
            <a:off x="285644" y="-12799"/>
            <a:ext cx="8698170"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dirty="0">
                <a:solidFill>
                  <a:srgbClr val="FF0000"/>
                </a:solidFill>
              </a:rPr>
              <a:t>OPTIMIZACIÓN HARDWARE  </a:t>
            </a:r>
            <a:r>
              <a:rPr lang="es-EC" sz="2400" dirty="0"/>
              <a:t>Bloque neumático</a:t>
            </a:r>
            <a:r>
              <a:rPr lang="es-EC" sz="2800" dirty="0"/>
              <a:t> </a:t>
            </a:r>
          </a:p>
        </p:txBody>
      </p:sp>
    </p:spTree>
    <p:extLst>
      <p:ext uri="{BB962C8B-B14F-4D97-AF65-F5344CB8AC3E}">
        <p14:creationId xmlns:p14="http://schemas.microsoft.com/office/powerpoint/2010/main" val="402447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FFEC29C-6828-4113-B6BF-EC342A1858C0}"/>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4461" y="1290442"/>
            <a:ext cx="5107928" cy="3689476"/>
          </a:xfrm>
          <a:prstGeom prst="rect">
            <a:avLst/>
          </a:prstGeom>
        </p:spPr>
      </p:pic>
      <p:sp>
        <p:nvSpPr>
          <p:cNvPr id="14" name="CuadroTexto 13">
            <a:extLst>
              <a:ext uri="{FF2B5EF4-FFF2-40B4-BE49-F238E27FC236}">
                <a16:creationId xmlns:a16="http://schemas.microsoft.com/office/drawing/2014/main" id="{6ACE0977-D9F9-4915-A9A4-C326109D0B77}"/>
              </a:ext>
            </a:extLst>
          </p:cNvPr>
          <p:cNvSpPr txBox="1"/>
          <p:nvPr/>
        </p:nvSpPr>
        <p:spPr>
          <a:xfrm>
            <a:off x="144571" y="853492"/>
            <a:ext cx="4722851" cy="400110"/>
          </a:xfrm>
          <a:prstGeom prst="rect">
            <a:avLst/>
          </a:prstGeom>
          <a:noFill/>
          <a:ln w="28575">
            <a:noFill/>
          </a:ln>
        </p:spPr>
        <p:txBody>
          <a:bodyPr wrap="square" rtlCol="0">
            <a:spAutoFit/>
          </a:bodyPr>
          <a:lstStyle/>
          <a:p>
            <a:r>
              <a:rPr lang="es-EC" sz="2000" b="1" dirty="0"/>
              <a:t>Bloque neumático para experimentación</a:t>
            </a:r>
          </a:p>
        </p:txBody>
      </p:sp>
      <p:sp>
        <p:nvSpPr>
          <p:cNvPr id="16" name="CuadroTexto 15">
            <a:extLst>
              <a:ext uri="{FF2B5EF4-FFF2-40B4-BE49-F238E27FC236}">
                <a16:creationId xmlns:a16="http://schemas.microsoft.com/office/drawing/2014/main" id="{4757A41B-77C0-499E-A211-AA39AC2B2C04}"/>
              </a:ext>
            </a:extLst>
          </p:cNvPr>
          <p:cNvSpPr txBox="1"/>
          <p:nvPr/>
        </p:nvSpPr>
        <p:spPr>
          <a:xfrm>
            <a:off x="5287133" y="871626"/>
            <a:ext cx="3868616" cy="707886"/>
          </a:xfrm>
          <a:prstGeom prst="rect">
            <a:avLst/>
          </a:prstGeom>
          <a:noFill/>
          <a:ln w="28575">
            <a:noFill/>
          </a:ln>
        </p:spPr>
        <p:txBody>
          <a:bodyPr wrap="square" rtlCol="0">
            <a:spAutoFit/>
          </a:bodyPr>
          <a:lstStyle/>
          <a:p>
            <a:pPr algn="ctr"/>
            <a:r>
              <a:rPr lang="es-EC" sz="2000" b="1" dirty="0"/>
              <a:t>Parámetro de Experimentación</a:t>
            </a:r>
          </a:p>
          <a:p>
            <a:pPr algn="ctr"/>
            <a:r>
              <a:rPr lang="es-EC" sz="2000" b="1" dirty="0"/>
              <a:t>Y1 y Y3</a:t>
            </a:r>
          </a:p>
        </p:txBody>
      </p:sp>
      <p:grpSp>
        <p:nvGrpSpPr>
          <p:cNvPr id="18" name="Grupo 17">
            <a:extLst>
              <a:ext uri="{FF2B5EF4-FFF2-40B4-BE49-F238E27FC236}">
                <a16:creationId xmlns:a16="http://schemas.microsoft.com/office/drawing/2014/main" id="{B678C697-F016-4778-AA14-CE923A88E927}"/>
              </a:ext>
            </a:extLst>
          </p:cNvPr>
          <p:cNvGrpSpPr/>
          <p:nvPr/>
        </p:nvGrpSpPr>
        <p:grpSpPr>
          <a:xfrm>
            <a:off x="5415918" y="1537308"/>
            <a:ext cx="3554773" cy="2963326"/>
            <a:chOff x="5472190" y="1607648"/>
            <a:chExt cx="3554773" cy="2963326"/>
          </a:xfrm>
        </p:grpSpPr>
        <p:pic>
          <p:nvPicPr>
            <p:cNvPr id="15" name="Imagen 14">
              <a:extLst>
                <a:ext uri="{FF2B5EF4-FFF2-40B4-BE49-F238E27FC236}">
                  <a16:creationId xmlns:a16="http://schemas.microsoft.com/office/drawing/2014/main" id="{1A193D08-2B0F-4717-B6EC-CCB78294F9C9}"/>
                </a:ext>
              </a:extLst>
            </p:cNvPr>
            <p:cNvPicPr/>
            <p:nvPr/>
          </p:nvPicPr>
          <p:blipFill>
            <a:blip r:embed="rId4"/>
            <a:stretch>
              <a:fillRect/>
            </a:stretch>
          </p:blipFill>
          <p:spPr>
            <a:xfrm>
              <a:off x="5472190" y="1607648"/>
              <a:ext cx="3554773" cy="2963326"/>
            </a:xfrm>
            <a:prstGeom prst="rect">
              <a:avLst/>
            </a:prstGeom>
          </p:spPr>
        </p:pic>
        <p:sp>
          <p:nvSpPr>
            <p:cNvPr id="17" name="Rectángulo 16">
              <a:extLst>
                <a:ext uri="{FF2B5EF4-FFF2-40B4-BE49-F238E27FC236}">
                  <a16:creationId xmlns:a16="http://schemas.microsoft.com/office/drawing/2014/main" id="{D3D909BF-2D99-48EA-AD0C-617ED6318FA6}"/>
                </a:ext>
              </a:extLst>
            </p:cNvPr>
            <p:cNvSpPr/>
            <p:nvPr/>
          </p:nvSpPr>
          <p:spPr>
            <a:xfrm>
              <a:off x="5723825" y="2576765"/>
              <a:ext cx="491848"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000" b="1" cap="none" spc="0" dirty="0">
                  <a:ln>
                    <a:solidFill>
                      <a:schemeClr val="accent6">
                        <a:lumMod val="75000"/>
                      </a:schemeClr>
                    </a:solidFill>
                  </a:ln>
                  <a:solidFill>
                    <a:schemeClr val="accent4"/>
                  </a:solidFill>
                  <a:effectLst/>
                </a:rPr>
                <a:t>Y1</a:t>
              </a:r>
            </a:p>
          </p:txBody>
        </p:sp>
      </p:grpSp>
      <p:sp>
        <p:nvSpPr>
          <p:cNvPr id="19" name="Rectángulo 18">
            <a:extLst>
              <a:ext uri="{FF2B5EF4-FFF2-40B4-BE49-F238E27FC236}">
                <a16:creationId xmlns:a16="http://schemas.microsoft.com/office/drawing/2014/main" id="{FE3BFB70-F52F-40C5-9748-2E9D148B8B44}"/>
              </a:ext>
            </a:extLst>
          </p:cNvPr>
          <p:cNvSpPr/>
          <p:nvPr/>
        </p:nvSpPr>
        <p:spPr>
          <a:xfrm>
            <a:off x="6264063" y="4374353"/>
            <a:ext cx="1914755"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cap="none" spc="0" dirty="0">
                <a:ln/>
                <a:solidFill>
                  <a:schemeClr val="accent4"/>
                </a:solidFill>
                <a:effectLst/>
              </a:rPr>
              <a:t>ANOVA</a:t>
            </a:r>
          </a:p>
        </p:txBody>
      </p:sp>
      <p:sp>
        <p:nvSpPr>
          <p:cNvPr id="20" name="Rectángulo 19">
            <a:extLst>
              <a:ext uri="{FF2B5EF4-FFF2-40B4-BE49-F238E27FC236}">
                <a16:creationId xmlns:a16="http://schemas.microsoft.com/office/drawing/2014/main" id="{AA1C662D-394C-4F92-B093-FAE07890CBBD}"/>
              </a:ext>
            </a:extLst>
          </p:cNvPr>
          <p:cNvSpPr/>
          <p:nvPr/>
        </p:nvSpPr>
        <p:spPr>
          <a:xfrm>
            <a:off x="5322389" y="5166316"/>
            <a:ext cx="324337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Diagrama de Pareto</a:t>
            </a:r>
          </a:p>
          <a:p>
            <a:r>
              <a:rPr lang="es-EC" dirty="0">
                <a:latin typeface="Times New Roman" panose="02020603050405020304" pitchFamily="18" charset="0"/>
                <a:ea typeface="Calibri" panose="020F0502020204030204" pitchFamily="34" charset="0"/>
              </a:rPr>
              <a:t>Gráfico de probabilidad normal </a:t>
            </a:r>
            <a:endParaRPr lang="es-EC" dirty="0"/>
          </a:p>
        </p:txBody>
      </p:sp>
      <p:sp>
        <p:nvSpPr>
          <p:cNvPr id="12" name="Título 1">
            <a:extLst>
              <a:ext uri="{FF2B5EF4-FFF2-40B4-BE49-F238E27FC236}">
                <a16:creationId xmlns:a16="http://schemas.microsoft.com/office/drawing/2014/main" id="{66FD1B05-ED7D-40A3-AF52-986483FF9876}"/>
              </a:ext>
            </a:extLst>
          </p:cNvPr>
          <p:cNvSpPr txBox="1">
            <a:spLocks/>
          </p:cNvSpPr>
          <p:nvPr/>
        </p:nvSpPr>
        <p:spPr>
          <a:xfrm>
            <a:off x="285644" y="-12799"/>
            <a:ext cx="8698170"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dirty="0">
                <a:solidFill>
                  <a:srgbClr val="FF0000"/>
                </a:solidFill>
              </a:rPr>
              <a:t>OPTIMIZACIÓN HARDWARE  </a:t>
            </a:r>
            <a:r>
              <a:rPr lang="es-EC" sz="2400" dirty="0"/>
              <a:t>Bloque neumático</a:t>
            </a:r>
            <a:r>
              <a:rPr lang="es-EC" sz="2800" dirty="0"/>
              <a:t> </a:t>
            </a:r>
          </a:p>
        </p:txBody>
      </p:sp>
    </p:spTree>
    <p:extLst>
      <p:ext uri="{BB962C8B-B14F-4D97-AF65-F5344CB8AC3E}">
        <p14:creationId xmlns:p14="http://schemas.microsoft.com/office/powerpoint/2010/main" val="193493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20E6D85-74CE-41F9-B955-3CDCED2DFF30}"/>
              </a:ext>
            </a:extLst>
          </p:cNvPr>
          <p:cNvSpPr/>
          <p:nvPr/>
        </p:nvSpPr>
        <p:spPr>
          <a:xfrm>
            <a:off x="463827" y="680977"/>
            <a:ext cx="8282608" cy="1338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180340" algn="just">
              <a:lnSpc>
                <a:spcPct val="150000"/>
              </a:lnSpc>
              <a:spcAft>
                <a:spcPts val="60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Un diseño 2</a:t>
            </a:r>
            <a:r>
              <a:rPr lang="es-ES" baseline="30000" dirty="0">
                <a:latin typeface="Times New Roman" panose="02020603050405020304" pitchFamily="18" charset="0"/>
                <a:ea typeface="Times New Roman" panose="02020603050405020304" pitchFamily="18" charset="0"/>
                <a:cs typeface="Times New Roman" panose="02020603050405020304" pitchFamily="18" charset="0"/>
              </a:rPr>
              <a:t>k </a:t>
            </a:r>
            <a:r>
              <a:rPr lang="es-ES" dirty="0">
                <a:latin typeface="Times New Roman" panose="02020603050405020304" pitchFamily="18" charset="0"/>
                <a:ea typeface="Times New Roman" panose="02020603050405020304" pitchFamily="18" charset="0"/>
                <a:cs typeface="Times New Roman" panose="02020603050405020304" pitchFamily="18" charset="0"/>
              </a:rPr>
              <a:t>con una solo réplica se lo denomina diseño factorial no replicado, no se puede realizar el análisis de varianza para los 31 efectos de diseño, porque no habría grados de libertad para el error. </a:t>
            </a:r>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D81BA92D-119F-429D-A699-8C6606A3D646}"/>
              </a:ext>
            </a:extLst>
          </p:cNvPr>
          <p:cNvSpPr/>
          <p:nvPr/>
        </p:nvSpPr>
        <p:spPr>
          <a:xfrm>
            <a:off x="583096" y="3262775"/>
            <a:ext cx="816333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Se descartan las interacciones de 3, 4 y 5 factores por poseer efectos pequeños, dando como resultado 16 interacciones descartadas que genera 16 grados de libertad,</a:t>
            </a:r>
            <a:endParaRPr lang="es-EC" dirty="0"/>
          </a:p>
        </p:txBody>
      </p:sp>
      <p:grpSp>
        <p:nvGrpSpPr>
          <p:cNvPr id="2" name="Grupo 1">
            <a:extLst>
              <a:ext uri="{FF2B5EF4-FFF2-40B4-BE49-F238E27FC236}">
                <a16:creationId xmlns:a16="http://schemas.microsoft.com/office/drawing/2014/main" id="{6CD6253C-CF49-46EC-B76C-D28B53E7A2D9}"/>
              </a:ext>
            </a:extLst>
          </p:cNvPr>
          <p:cNvGrpSpPr/>
          <p:nvPr/>
        </p:nvGrpSpPr>
        <p:grpSpPr>
          <a:xfrm>
            <a:off x="3064615" y="2057689"/>
            <a:ext cx="5496288" cy="1084086"/>
            <a:chOff x="3064615" y="2057689"/>
            <a:chExt cx="5496288" cy="1084086"/>
          </a:xfrm>
        </p:grpSpPr>
        <p:cxnSp>
          <p:nvCxnSpPr>
            <p:cNvPr id="9" name="Conector recto de flecha 8">
              <a:extLst>
                <a:ext uri="{FF2B5EF4-FFF2-40B4-BE49-F238E27FC236}">
                  <a16:creationId xmlns:a16="http://schemas.microsoft.com/office/drawing/2014/main" id="{75377FC0-BFCE-4806-BFBA-4DF880C44F24}"/>
                </a:ext>
              </a:extLst>
            </p:cNvPr>
            <p:cNvCxnSpPr>
              <a:cxnSpLocks/>
            </p:cNvCxnSpPr>
            <p:nvPr/>
          </p:nvCxnSpPr>
          <p:spPr>
            <a:xfrm>
              <a:off x="4605131" y="2057689"/>
              <a:ext cx="0" cy="10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3FEBC81A-B6D8-4111-BD70-2D7EE6E58BE5}"/>
                </a:ext>
              </a:extLst>
            </p:cNvPr>
            <p:cNvSpPr/>
            <p:nvPr/>
          </p:nvSpPr>
          <p:spPr>
            <a:xfrm>
              <a:off x="6453808" y="2138067"/>
              <a:ext cx="2107095" cy="923330"/>
            </a:xfrm>
            <a:prstGeom prst="rect">
              <a:avLst/>
            </a:prstGeom>
          </p:spPr>
          <p:txBody>
            <a:bodyPr wrap="square">
              <a:spAutoFit/>
            </a:bodyPr>
            <a:lstStyle/>
            <a:p>
              <a:pPr algn="just"/>
              <a:r>
                <a:rPr lang="es-EC" dirty="0">
                  <a:latin typeface="Times New Roman" panose="02020603050405020304" pitchFamily="18" charset="0"/>
                  <a:ea typeface="Calibri" panose="020F0502020204030204" pitchFamily="34" charset="0"/>
                </a:rPr>
                <a:t>Interacciones de orden superior son insignificantes</a:t>
              </a:r>
              <a:endParaRPr lang="es-EC" dirty="0"/>
            </a:p>
          </p:txBody>
        </p:sp>
        <p:sp>
          <p:nvSpPr>
            <p:cNvPr id="5" name="Rectángulo 4">
              <a:extLst>
                <a:ext uri="{FF2B5EF4-FFF2-40B4-BE49-F238E27FC236}">
                  <a16:creationId xmlns:a16="http://schemas.microsoft.com/office/drawing/2014/main" id="{77D17337-3D0B-44B0-B7CD-093447C0C9D6}"/>
                </a:ext>
              </a:extLst>
            </p:cNvPr>
            <p:cNvSpPr/>
            <p:nvPr/>
          </p:nvSpPr>
          <p:spPr>
            <a:xfrm>
              <a:off x="3064615" y="2415066"/>
              <a:ext cx="303801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Principio de efectos esparcidos</a:t>
              </a:r>
              <a:endParaRPr lang="es-EC" dirty="0"/>
            </a:p>
          </p:txBody>
        </p:sp>
        <p:sp>
          <p:nvSpPr>
            <p:cNvPr id="10" name="Abrir llave 9">
              <a:extLst>
                <a:ext uri="{FF2B5EF4-FFF2-40B4-BE49-F238E27FC236}">
                  <a16:creationId xmlns:a16="http://schemas.microsoft.com/office/drawing/2014/main" id="{8C90DCFF-D3B6-47AB-BE93-0BA58D253A43}"/>
                </a:ext>
              </a:extLst>
            </p:cNvPr>
            <p:cNvSpPr/>
            <p:nvPr/>
          </p:nvSpPr>
          <p:spPr>
            <a:xfrm>
              <a:off x="6255026" y="2111563"/>
              <a:ext cx="198782" cy="100370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grpSp>
        <p:nvGrpSpPr>
          <p:cNvPr id="3" name="Grupo 2">
            <a:extLst>
              <a:ext uri="{FF2B5EF4-FFF2-40B4-BE49-F238E27FC236}">
                <a16:creationId xmlns:a16="http://schemas.microsoft.com/office/drawing/2014/main" id="{0685F1BF-4AC3-4518-9BBE-78A91F79058A}"/>
              </a:ext>
            </a:extLst>
          </p:cNvPr>
          <p:cNvGrpSpPr/>
          <p:nvPr/>
        </p:nvGrpSpPr>
        <p:grpSpPr>
          <a:xfrm>
            <a:off x="583096" y="4276432"/>
            <a:ext cx="8282099" cy="1322626"/>
            <a:chOff x="583096" y="4276432"/>
            <a:chExt cx="8282099" cy="1322626"/>
          </a:xfrm>
        </p:grpSpPr>
        <p:sp>
          <p:nvSpPr>
            <p:cNvPr id="18" name="Rectángulo 17">
              <a:extLst>
                <a:ext uri="{FF2B5EF4-FFF2-40B4-BE49-F238E27FC236}">
                  <a16:creationId xmlns:a16="http://schemas.microsoft.com/office/drawing/2014/main" id="{3FEE840A-A3A3-4DFA-8B12-04ED970A3CA7}"/>
                </a:ext>
              </a:extLst>
            </p:cNvPr>
            <p:cNvSpPr/>
            <p:nvPr/>
          </p:nvSpPr>
          <p:spPr>
            <a:xfrm>
              <a:off x="583096" y="4461098"/>
              <a:ext cx="4075043"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Se considera las estimaciones de los efectos principales y de las interacciones dobles</a:t>
              </a:r>
              <a:endParaRPr lang="es-EC" dirty="0"/>
            </a:p>
          </p:txBody>
        </p:sp>
        <p:sp>
          <p:nvSpPr>
            <p:cNvPr id="19" name="Rectángulo 18">
              <a:extLst>
                <a:ext uri="{FF2B5EF4-FFF2-40B4-BE49-F238E27FC236}">
                  <a16:creationId xmlns:a16="http://schemas.microsoft.com/office/drawing/2014/main" id="{DEFF9E8F-B330-4D77-A3A7-C15073775600}"/>
                </a:ext>
              </a:extLst>
            </p:cNvPr>
            <p:cNvSpPr/>
            <p:nvPr/>
          </p:nvSpPr>
          <p:spPr>
            <a:xfrm>
              <a:off x="5698944" y="5229726"/>
              <a:ext cx="2168363"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s-EC" dirty="0">
                  <a:latin typeface="Times New Roman" panose="02020603050405020304" pitchFamily="18" charset="0"/>
                  <a:ea typeface="Calibri" panose="020F0502020204030204" pitchFamily="34" charset="0"/>
                </a:rPr>
                <a:t>Diagrama de Pareto</a:t>
              </a:r>
              <a:endParaRPr lang="es-EC" dirty="0"/>
            </a:p>
          </p:txBody>
        </p:sp>
        <p:sp>
          <p:nvSpPr>
            <p:cNvPr id="20" name="Rectángulo 19">
              <a:extLst>
                <a:ext uri="{FF2B5EF4-FFF2-40B4-BE49-F238E27FC236}">
                  <a16:creationId xmlns:a16="http://schemas.microsoft.com/office/drawing/2014/main" id="{E39C49BA-D077-4F49-AF89-89CAEF29539A}"/>
                </a:ext>
              </a:extLst>
            </p:cNvPr>
            <p:cNvSpPr/>
            <p:nvPr/>
          </p:nvSpPr>
          <p:spPr>
            <a:xfrm>
              <a:off x="5698944" y="4276432"/>
              <a:ext cx="3166251" cy="369332"/>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s-EC" dirty="0">
                  <a:latin typeface="Times New Roman" panose="02020603050405020304" pitchFamily="18" charset="0"/>
                  <a:ea typeface="Calibri" panose="020F0502020204030204" pitchFamily="34" charset="0"/>
                </a:rPr>
                <a:t>Gráfico de Probabilidad Normal</a:t>
              </a:r>
              <a:endParaRPr lang="es-EC" dirty="0"/>
            </a:p>
          </p:txBody>
        </p:sp>
        <p:cxnSp>
          <p:nvCxnSpPr>
            <p:cNvPr id="21" name="Conector recto de flecha 20">
              <a:extLst>
                <a:ext uri="{FF2B5EF4-FFF2-40B4-BE49-F238E27FC236}">
                  <a16:creationId xmlns:a16="http://schemas.microsoft.com/office/drawing/2014/main" id="{04DDE809-744A-4ACE-8E54-43D1458AEC7A}"/>
                </a:ext>
              </a:extLst>
            </p:cNvPr>
            <p:cNvCxnSpPr>
              <a:cxnSpLocks/>
              <a:stCxn id="18" idx="3"/>
              <a:endCxn id="19" idx="1"/>
            </p:cNvCxnSpPr>
            <p:nvPr/>
          </p:nvCxnSpPr>
          <p:spPr>
            <a:xfrm>
              <a:off x="4658139" y="4922763"/>
              <a:ext cx="1040805" cy="491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21A24049-0474-45CA-8671-834CDFFDD02E}"/>
                </a:ext>
              </a:extLst>
            </p:cNvPr>
            <p:cNvCxnSpPr>
              <a:cxnSpLocks/>
              <a:stCxn id="18" idx="3"/>
            </p:cNvCxnSpPr>
            <p:nvPr/>
          </p:nvCxnSpPr>
          <p:spPr>
            <a:xfrm flipV="1">
              <a:off x="4658139" y="4532395"/>
              <a:ext cx="1040805" cy="390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7" name="Imagen 26">
            <a:extLst>
              <a:ext uri="{FF2B5EF4-FFF2-40B4-BE49-F238E27FC236}">
                <a16:creationId xmlns:a16="http://schemas.microsoft.com/office/drawing/2014/main" id="{3DD28381-ED75-4BE8-A99C-AF909F249B3F}"/>
              </a:ext>
            </a:extLst>
          </p:cNvPr>
          <p:cNvPicPr>
            <a:picLocks noChangeAspect="1"/>
          </p:cNvPicPr>
          <p:nvPr/>
        </p:nvPicPr>
        <p:blipFill>
          <a:blip r:embed="rId2"/>
          <a:stretch>
            <a:fillRect/>
          </a:stretch>
        </p:blipFill>
        <p:spPr>
          <a:xfrm>
            <a:off x="721725" y="618531"/>
            <a:ext cx="3578086" cy="5410976"/>
          </a:xfrm>
          <a:prstGeom prst="rect">
            <a:avLst/>
          </a:prstGeom>
        </p:spPr>
      </p:pic>
      <p:pic>
        <p:nvPicPr>
          <p:cNvPr id="28" name="Imagen 27">
            <a:extLst>
              <a:ext uri="{FF2B5EF4-FFF2-40B4-BE49-F238E27FC236}">
                <a16:creationId xmlns:a16="http://schemas.microsoft.com/office/drawing/2014/main" id="{768C737F-4651-452C-8448-A341E8DC2ED2}"/>
              </a:ext>
            </a:extLst>
          </p:cNvPr>
          <p:cNvPicPr/>
          <p:nvPr/>
        </p:nvPicPr>
        <p:blipFill rotWithShape="1">
          <a:blip r:embed="rId3"/>
          <a:srcRect l="3804" t="2276" r="59077" b="1968"/>
          <a:stretch/>
        </p:blipFill>
        <p:spPr bwMode="auto">
          <a:xfrm>
            <a:off x="4648406" y="643375"/>
            <a:ext cx="3529221" cy="5335772"/>
          </a:xfrm>
          <a:prstGeom prst="rect">
            <a:avLst/>
          </a:prstGeom>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B6F5382C-73AA-4AC7-8EAB-2DE28C78F7F6}"/>
              </a:ext>
            </a:extLst>
          </p:cNvPr>
          <p:cNvPicPr>
            <a:picLocks noChangeAspect="1"/>
          </p:cNvPicPr>
          <p:nvPr/>
        </p:nvPicPr>
        <p:blipFill>
          <a:blip r:embed="rId4"/>
          <a:stretch>
            <a:fillRect/>
          </a:stretch>
        </p:blipFill>
        <p:spPr>
          <a:xfrm>
            <a:off x="476870" y="618531"/>
            <a:ext cx="3801304" cy="3809586"/>
          </a:xfrm>
          <a:prstGeom prst="rect">
            <a:avLst/>
          </a:prstGeom>
        </p:spPr>
      </p:pic>
      <p:pic>
        <p:nvPicPr>
          <p:cNvPr id="23" name="Imagen 22" descr="C:\Users\Carlos\AppData\Local\Microsoft\Windows\INetCache\Content.Word\Presentación2.jpg">
            <a:extLst>
              <a:ext uri="{FF2B5EF4-FFF2-40B4-BE49-F238E27FC236}">
                <a16:creationId xmlns:a16="http://schemas.microsoft.com/office/drawing/2014/main" id="{049094E7-7022-483A-8C3C-9C072CD121A1}"/>
              </a:ext>
            </a:extLst>
          </p:cNvPr>
          <p:cNvPicPr/>
          <p:nvPr/>
        </p:nvPicPr>
        <p:blipFill rotWithShape="1">
          <a:blip r:embed="rId5">
            <a:extLst>
              <a:ext uri="{28A0092B-C50C-407E-A947-70E740481C1C}">
                <a14:useLocalDpi xmlns:a14="http://schemas.microsoft.com/office/drawing/2010/main" val="0"/>
              </a:ext>
            </a:extLst>
          </a:blip>
          <a:srcRect l="3225" r="56692"/>
          <a:stretch/>
        </p:blipFill>
        <p:spPr bwMode="auto">
          <a:xfrm>
            <a:off x="4664765" y="661470"/>
            <a:ext cx="3784531" cy="52026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832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14953ED-6ABF-453A-BF9D-E274BA84E466}"/>
              </a:ext>
            </a:extLst>
          </p:cNvPr>
          <p:cNvSpPr/>
          <p:nvPr/>
        </p:nvSpPr>
        <p:spPr>
          <a:xfrm>
            <a:off x="801416" y="1327976"/>
            <a:ext cx="2869809" cy="923330"/>
          </a:xfrm>
          <a:prstGeom prst="rect">
            <a:avLst/>
          </a:prstGeom>
        </p:spPr>
        <p:txBody>
          <a:bodyPr wrap="square">
            <a:spAutoFit/>
          </a:bodyPr>
          <a:lstStyle/>
          <a:p>
            <a:pPr lvl="0" algn="ctr">
              <a:lnSpc>
                <a:spcPct val="150000"/>
              </a:lnSpc>
              <a:spcAft>
                <a:spcPts val="60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Tarjetas de desarrollo con microcontroladores (MCU)</a:t>
            </a:r>
            <a:endParaRPr lang="es-EC"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D831239F-AF43-4243-98B3-D3F274142334}"/>
              </a:ext>
            </a:extLst>
          </p:cNvPr>
          <p:cNvSpPr/>
          <p:nvPr/>
        </p:nvSpPr>
        <p:spPr>
          <a:xfrm>
            <a:off x="5313535" y="1402903"/>
            <a:ext cx="3169725" cy="873572"/>
          </a:xfrm>
          <a:prstGeom prst="rect">
            <a:avLst/>
          </a:prstGeom>
        </p:spPr>
        <p:txBody>
          <a:bodyPr wrap="square">
            <a:spAutoFit/>
          </a:bodyPr>
          <a:lstStyle/>
          <a:p>
            <a:pPr lvl="0" algn="ctr">
              <a:lnSpc>
                <a:spcPct val="150000"/>
              </a:lnSpc>
              <a:spcAft>
                <a:spcPts val="60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Tarjetas de desarrollo con microprocesadores (SBC)</a:t>
            </a:r>
            <a:endParaRPr lang="es-EC"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122" name="Picture 2" descr="Resultado de imagen para arduino due">
            <a:extLst>
              <a:ext uri="{FF2B5EF4-FFF2-40B4-BE49-F238E27FC236}">
                <a16:creationId xmlns:a16="http://schemas.microsoft.com/office/drawing/2014/main" id="{219E29C0-EED6-429A-91CF-3301FCA51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4" t="12531" r="2088" b="4525"/>
          <a:stretch/>
        </p:blipFill>
        <p:spPr bwMode="auto">
          <a:xfrm>
            <a:off x="211016" y="2392813"/>
            <a:ext cx="4050610" cy="26795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raspberry pi3">
            <a:extLst>
              <a:ext uri="{FF2B5EF4-FFF2-40B4-BE49-F238E27FC236}">
                <a16:creationId xmlns:a16="http://schemas.microsoft.com/office/drawing/2014/main" id="{45B21C60-2BD5-4481-B586-BA18691143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3" t="7032" r="1988" b="5953"/>
          <a:stretch/>
        </p:blipFill>
        <p:spPr bwMode="auto">
          <a:xfrm>
            <a:off x="4741697" y="2392813"/>
            <a:ext cx="4313403" cy="250405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3B448B77-A695-4D16-B79E-6267715516F7}"/>
              </a:ext>
            </a:extLst>
          </p:cNvPr>
          <p:cNvSpPr/>
          <p:nvPr/>
        </p:nvSpPr>
        <p:spPr>
          <a:xfrm>
            <a:off x="903965" y="4896863"/>
            <a:ext cx="2980303"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ARDUINO DUE</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Rectángulo 9">
            <a:extLst>
              <a:ext uri="{FF2B5EF4-FFF2-40B4-BE49-F238E27FC236}">
                <a16:creationId xmlns:a16="http://schemas.microsoft.com/office/drawing/2014/main" id="{85A38C26-35DB-483A-8AC8-6E43D2FAD314}"/>
              </a:ext>
            </a:extLst>
          </p:cNvPr>
          <p:cNvSpPr/>
          <p:nvPr/>
        </p:nvSpPr>
        <p:spPr>
          <a:xfrm>
            <a:off x="5217089" y="4896863"/>
            <a:ext cx="3128805"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RASPBERRY PI3</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Rectángulo 10">
            <a:extLst>
              <a:ext uri="{FF2B5EF4-FFF2-40B4-BE49-F238E27FC236}">
                <a16:creationId xmlns:a16="http://schemas.microsoft.com/office/drawing/2014/main" id="{360971E7-DF77-4067-9D26-FC5861C482BC}"/>
              </a:ext>
            </a:extLst>
          </p:cNvPr>
          <p:cNvSpPr/>
          <p:nvPr/>
        </p:nvSpPr>
        <p:spPr>
          <a:xfrm>
            <a:off x="2122614" y="789746"/>
            <a:ext cx="5238165"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TARJETAS DE DESARROLLO</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2" name="Imagen 11">
            <a:extLst>
              <a:ext uri="{FF2B5EF4-FFF2-40B4-BE49-F238E27FC236}">
                <a16:creationId xmlns:a16="http://schemas.microsoft.com/office/drawing/2014/main" id="{86B88D73-9679-44FA-8A81-B3F89931B3E4}"/>
              </a:ext>
            </a:extLst>
          </p:cNvPr>
          <p:cNvPicPr/>
          <p:nvPr/>
        </p:nvPicPr>
        <p:blipFill>
          <a:blip r:embed="rId4"/>
          <a:stretch>
            <a:fillRect/>
          </a:stretch>
        </p:blipFill>
        <p:spPr>
          <a:xfrm>
            <a:off x="265044" y="733199"/>
            <a:ext cx="8693426" cy="4842622"/>
          </a:xfrm>
          <a:prstGeom prst="rect">
            <a:avLst/>
          </a:prstGeom>
        </p:spPr>
      </p:pic>
      <p:sp>
        <p:nvSpPr>
          <p:cNvPr id="13" name="Rectángulo 12">
            <a:extLst>
              <a:ext uri="{FF2B5EF4-FFF2-40B4-BE49-F238E27FC236}">
                <a16:creationId xmlns:a16="http://schemas.microsoft.com/office/drawing/2014/main" id="{B6E43754-1F86-4590-8A6D-831B05D8A9C1}"/>
              </a:ext>
            </a:extLst>
          </p:cNvPr>
          <p:cNvSpPr/>
          <p:nvPr/>
        </p:nvSpPr>
        <p:spPr>
          <a:xfrm>
            <a:off x="1931592" y="5524267"/>
            <a:ext cx="4282711"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DIAGRAMA GENERAL</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4" name="Título 1">
            <a:extLst>
              <a:ext uri="{FF2B5EF4-FFF2-40B4-BE49-F238E27FC236}">
                <a16:creationId xmlns:a16="http://schemas.microsoft.com/office/drawing/2014/main" id="{9A4513E3-F1A5-4B3C-8447-BC2613E9EA50}"/>
              </a:ext>
            </a:extLst>
          </p:cNvPr>
          <p:cNvSpPr txBox="1">
            <a:spLocks/>
          </p:cNvSpPr>
          <p:nvPr/>
        </p:nvSpPr>
        <p:spPr>
          <a:xfrm>
            <a:off x="0" y="0"/>
            <a:ext cx="9144001"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OPTIMIZACIÓN HARDWARE </a:t>
            </a:r>
            <a:r>
              <a:rPr lang="es-EC" sz="2400" dirty="0"/>
              <a:t>Bloque de adquisición</a:t>
            </a:r>
            <a:r>
              <a:rPr lang="es-EC" sz="2800" dirty="0"/>
              <a:t> </a:t>
            </a:r>
            <a:endParaRPr lang="es-EC" dirty="0">
              <a:solidFill>
                <a:srgbClr val="FF0000"/>
              </a:solidFill>
            </a:endParaRPr>
          </a:p>
        </p:txBody>
      </p:sp>
    </p:spTree>
    <p:extLst>
      <p:ext uri="{BB962C8B-B14F-4D97-AF65-F5344CB8AC3E}">
        <p14:creationId xmlns:p14="http://schemas.microsoft.com/office/powerpoint/2010/main" val="216125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fade">
                                      <p:cBhvr>
                                        <p:cTn id="29" dur="1000"/>
                                        <p:tgtEl>
                                          <p:spTgt spid="5122"/>
                                        </p:tgtEl>
                                      </p:cBhvr>
                                    </p:animEffect>
                                    <p:anim calcmode="lin" valueType="num">
                                      <p:cBhvr>
                                        <p:cTn id="30" dur="1000" fill="hold"/>
                                        <p:tgtEl>
                                          <p:spTgt spid="5122"/>
                                        </p:tgtEl>
                                        <p:attrNameLst>
                                          <p:attrName>ppt_x</p:attrName>
                                        </p:attrNameLst>
                                      </p:cBhvr>
                                      <p:tavLst>
                                        <p:tav tm="0">
                                          <p:val>
                                            <p:strVal val="#ppt_x"/>
                                          </p:val>
                                        </p:tav>
                                        <p:tav tm="100000">
                                          <p:val>
                                            <p:strVal val="#ppt_x"/>
                                          </p:val>
                                        </p:tav>
                                      </p:tavLst>
                                    </p:anim>
                                    <p:anim calcmode="lin" valueType="num">
                                      <p:cBhvr>
                                        <p:cTn id="3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fade">
                                      <p:cBhvr>
                                        <p:cTn id="41" dur="1000"/>
                                        <p:tgtEl>
                                          <p:spTgt spid="5124"/>
                                        </p:tgtEl>
                                      </p:cBhvr>
                                    </p:animEffect>
                                    <p:anim calcmode="lin" valueType="num">
                                      <p:cBhvr>
                                        <p:cTn id="42" dur="1000" fill="hold"/>
                                        <p:tgtEl>
                                          <p:spTgt spid="5124"/>
                                        </p:tgtEl>
                                        <p:attrNameLst>
                                          <p:attrName>ppt_x</p:attrName>
                                        </p:attrNameLst>
                                      </p:cBhvr>
                                      <p:tavLst>
                                        <p:tav tm="0">
                                          <p:val>
                                            <p:strVal val="#ppt_x"/>
                                          </p:val>
                                        </p:tav>
                                        <p:tav tm="100000">
                                          <p:val>
                                            <p:strVal val="#ppt_x"/>
                                          </p:val>
                                        </p:tav>
                                      </p:tavLst>
                                    </p:anim>
                                    <p:anim calcmode="lin" valueType="num">
                                      <p:cBhvr>
                                        <p:cTn id="43"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a:xfrm>
            <a:off x="1" y="14357"/>
            <a:ext cx="9144000" cy="584200"/>
          </a:xfrm>
        </p:spPr>
        <p:txBody>
          <a:bodyPr/>
          <a:lstStyle/>
          <a:p>
            <a:pPr algn="r"/>
            <a:r>
              <a:rPr lang="es-EC" dirty="0">
                <a:solidFill>
                  <a:srgbClr val="FF0000"/>
                </a:solidFill>
              </a:rPr>
              <a:t>OPTIMIZACIÓN SOFTWARE </a:t>
            </a:r>
            <a:r>
              <a:rPr lang="es-EC" sz="2400" dirty="0"/>
              <a:t>Procesado de la señal</a:t>
            </a:r>
            <a:r>
              <a:rPr lang="es-EC" dirty="0">
                <a:solidFill>
                  <a:srgbClr val="FF0000"/>
                </a:solidFill>
              </a:rPr>
              <a:t> </a:t>
            </a:r>
          </a:p>
        </p:txBody>
      </p:sp>
      <p:graphicFrame>
        <p:nvGraphicFramePr>
          <p:cNvPr id="3" name="Diagrama 2"/>
          <p:cNvGraphicFramePr/>
          <p:nvPr>
            <p:extLst>
              <p:ext uri="{D42A27DB-BD31-4B8C-83A1-F6EECF244321}">
                <p14:modId xmlns:p14="http://schemas.microsoft.com/office/powerpoint/2010/main" val="548717056"/>
              </p:ext>
            </p:extLst>
          </p:nvPr>
        </p:nvGraphicFramePr>
        <p:xfrm>
          <a:off x="936934" y="951615"/>
          <a:ext cx="7418294" cy="4578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1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a:xfrm>
            <a:off x="0" y="0"/>
            <a:ext cx="9055100" cy="584200"/>
          </a:xfrm>
        </p:spPr>
        <p:txBody>
          <a:bodyPr/>
          <a:lstStyle/>
          <a:p>
            <a:pPr algn="r"/>
            <a:r>
              <a:rPr lang="es-EC" dirty="0">
                <a:solidFill>
                  <a:srgbClr val="FF0000"/>
                </a:solidFill>
              </a:rPr>
              <a:t>OPTIMIZACIÓN SOFTWARE </a:t>
            </a:r>
            <a:r>
              <a:rPr lang="es-EC" sz="2400" dirty="0"/>
              <a:t>Procesado de la señal</a:t>
            </a:r>
            <a:r>
              <a:rPr lang="es-EC" dirty="0">
                <a:solidFill>
                  <a:srgbClr val="FF0000"/>
                </a:solidFill>
              </a:rPr>
              <a:t> </a:t>
            </a:r>
          </a:p>
        </p:txBody>
      </p:sp>
      <p:sp>
        <p:nvSpPr>
          <p:cNvPr id="3" name="Rectángulo 2">
            <a:extLst>
              <a:ext uri="{FF2B5EF4-FFF2-40B4-BE49-F238E27FC236}">
                <a16:creationId xmlns:a16="http://schemas.microsoft.com/office/drawing/2014/main" id="{3B448B77-A695-4D16-B79E-6267715516F7}"/>
              </a:ext>
            </a:extLst>
          </p:cNvPr>
          <p:cNvSpPr/>
          <p:nvPr/>
        </p:nvSpPr>
        <p:spPr>
          <a:xfrm>
            <a:off x="3328129" y="743852"/>
            <a:ext cx="2447401"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SUAVIZADO</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58905" y="1549835"/>
            <a:ext cx="7785848" cy="4007224"/>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30306" y="1549835"/>
            <a:ext cx="8498542" cy="4007224"/>
          </a:xfrm>
          <a:prstGeom prst="rect">
            <a:avLst/>
          </a:prstGeom>
          <a:noFill/>
          <a:ln>
            <a:noFill/>
          </a:ln>
        </p:spPr>
      </p:pic>
    </p:spTree>
    <p:extLst>
      <p:ext uri="{BB962C8B-B14F-4D97-AF65-F5344CB8AC3E}">
        <p14:creationId xmlns:p14="http://schemas.microsoft.com/office/powerpoint/2010/main" val="23625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a:xfrm>
            <a:off x="0" y="0"/>
            <a:ext cx="9055100" cy="584200"/>
          </a:xfrm>
        </p:spPr>
        <p:txBody>
          <a:bodyPr/>
          <a:lstStyle/>
          <a:p>
            <a:pPr algn="r"/>
            <a:r>
              <a:rPr lang="es-EC" dirty="0">
                <a:solidFill>
                  <a:srgbClr val="FF0000"/>
                </a:solidFill>
              </a:rPr>
              <a:t>OPTIMIZACIÓN SOFTWARE </a:t>
            </a:r>
            <a:r>
              <a:rPr lang="es-EC" sz="2400" dirty="0"/>
              <a:t>Procesado de la señal</a:t>
            </a:r>
            <a:r>
              <a:rPr lang="es-EC" dirty="0">
                <a:solidFill>
                  <a:srgbClr val="FF0000"/>
                </a:solidFill>
              </a:rPr>
              <a:t> </a:t>
            </a:r>
          </a:p>
        </p:txBody>
      </p:sp>
      <p:sp>
        <p:nvSpPr>
          <p:cNvPr id="3" name="Rectángulo 2">
            <a:extLst>
              <a:ext uri="{FF2B5EF4-FFF2-40B4-BE49-F238E27FC236}">
                <a16:creationId xmlns:a16="http://schemas.microsoft.com/office/drawing/2014/main" id="{3B448B77-A695-4D16-B79E-6267715516F7}"/>
              </a:ext>
            </a:extLst>
          </p:cNvPr>
          <p:cNvSpPr/>
          <p:nvPr/>
        </p:nvSpPr>
        <p:spPr>
          <a:xfrm>
            <a:off x="1770689" y="743852"/>
            <a:ext cx="5562292"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ESTIMACIÓN DE LÍNEA BASE</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712693" y="1680883"/>
            <a:ext cx="8014448" cy="4020670"/>
          </a:xfrm>
          <a:prstGeom prst="rect">
            <a:avLst/>
          </a:prstGeom>
          <a:noFill/>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712693" y="1680883"/>
            <a:ext cx="8014448" cy="4114799"/>
          </a:xfrm>
          <a:prstGeom prst="rect">
            <a:avLst/>
          </a:prstGeom>
          <a:noFill/>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712693" y="1680883"/>
            <a:ext cx="8014448" cy="4020670"/>
          </a:xfrm>
          <a:prstGeom prst="rect">
            <a:avLst/>
          </a:prstGeom>
          <a:noFill/>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712693" y="1680883"/>
            <a:ext cx="8014448" cy="4020670"/>
          </a:xfrm>
          <a:prstGeom prst="rect">
            <a:avLst/>
          </a:prstGeom>
          <a:noFill/>
        </p:spPr>
      </p:pic>
      <p:sp>
        <p:nvSpPr>
          <p:cNvPr id="10" name="Rectángulo 9">
            <a:extLst>
              <a:ext uri="{FF2B5EF4-FFF2-40B4-BE49-F238E27FC236}">
                <a16:creationId xmlns:a16="http://schemas.microsoft.com/office/drawing/2014/main" id="{3B448B77-A695-4D16-B79E-6267715516F7}"/>
              </a:ext>
            </a:extLst>
          </p:cNvPr>
          <p:cNvSpPr/>
          <p:nvPr/>
        </p:nvSpPr>
        <p:spPr>
          <a:xfrm>
            <a:off x="1678040" y="743852"/>
            <a:ext cx="5747600"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ELIMINACIÓN DE LÍNEA BASE</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1" name="Imagen 10"/>
          <p:cNvPicPr/>
          <p:nvPr/>
        </p:nvPicPr>
        <p:blipFill>
          <a:blip r:embed="rId6">
            <a:extLst>
              <a:ext uri="{28A0092B-C50C-407E-A947-70E740481C1C}">
                <a14:useLocalDpi xmlns:a14="http://schemas.microsoft.com/office/drawing/2010/main" val="0"/>
              </a:ext>
            </a:extLst>
          </a:blip>
          <a:srcRect/>
          <a:stretch>
            <a:fillRect/>
          </a:stretch>
        </p:blipFill>
        <p:spPr bwMode="auto">
          <a:xfrm>
            <a:off x="712693" y="1586754"/>
            <a:ext cx="8014448" cy="4114799"/>
          </a:xfrm>
          <a:prstGeom prst="rect">
            <a:avLst/>
          </a:prstGeom>
          <a:noFill/>
          <a:ln>
            <a:noFill/>
          </a:ln>
        </p:spPr>
      </p:pic>
    </p:spTree>
    <p:extLst>
      <p:ext uri="{BB962C8B-B14F-4D97-AF65-F5344CB8AC3E}">
        <p14:creationId xmlns:p14="http://schemas.microsoft.com/office/powerpoint/2010/main" val="9172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a:xfrm>
            <a:off x="0" y="0"/>
            <a:ext cx="9055100" cy="584200"/>
          </a:xfrm>
        </p:spPr>
        <p:txBody>
          <a:bodyPr/>
          <a:lstStyle/>
          <a:p>
            <a:pPr algn="r"/>
            <a:r>
              <a:rPr lang="es-EC" dirty="0">
                <a:solidFill>
                  <a:srgbClr val="FF0000"/>
                </a:solidFill>
              </a:rPr>
              <a:t>OPTIMIZACIÓN SOFTWARE </a:t>
            </a:r>
            <a:r>
              <a:rPr lang="es-EC" sz="2400" dirty="0"/>
              <a:t>Procesado de la señal</a:t>
            </a:r>
            <a:r>
              <a:rPr lang="es-EC" dirty="0">
                <a:solidFill>
                  <a:srgbClr val="FF0000"/>
                </a:solidFill>
              </a:rPr>
              <a:t> </a:t>
            </a:r>
          </a:p>
        </p:txBody>
      </p:sp>
      <p:sp>
        <p:nvSpPr>
          <p:cNvPr id="3" name="Rectángulo 2">
            <a:extLst>
              <a:ext uri="{FF2B5EF4-FFF2-40B4-BE49-F238E27FC236}">
                <a16:creationId xmlns:a16="http://schemas.microsoft.com/office/drawing/2014/main" id="{3B448B77-A695-4D16-B79E-6267715516F7}"/>
              </a:ext>
            </a:extLst>
          </p:cNvPr>
          <p:cNvSpPr/>
          <p:nvPr/>
        </p:nvSpPr>
        <p:spPr>
          <a:xfrm>
            <a:off x="2777955" y="743852"/>
            <a:ext cx="3547767"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CONCATENACIÓN</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1070870" y="1390183"/>
            <a:ext cx="7508354" cy="3921405"/>
          </a:xfrm>
          <a:prstGeom prst="rect">
            <a:avLst/>
          </a:prstGeom>
          <a:noFill/>
          <a:ln>
            <a:noFill/>
          </a:ln>
        </p:spPr>
      </p:pic>
      <mc:AlternateContent xmlns:mc="http://schemas.openxmlformats.org/markup-compatibility/2006" xmlns:a14="http://schemas.microsoft.com/office/drawing/2010/main">
        <mc:Choice Requires="a14">
          <p:sp>
            <p:nvSpPr>
              <p:cNvPr id="4" name="CuadroTexto 3"/>
              <p:cNvSpPr txBox="1"/>
              <p:nvPr/>
            </p:nvSpPr>
            <p:spPr>
              <a:xfrm>
                <a:off x="753035" y="5311588"/>
                <a:ext cx="61856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4 </m:t>
                      </m:r>
                      <m:r>
                        <a:rPr lang="es-EC" b="0" i="1" smtClean="0">
                          <a:latin typeface="Cambria Math" panose="02040503050406030204" pitchFamily="18" charset="0"/>
                        </a:rPr>
                        <m:t>𝑠𝑒𝑛𝑠𝑜𝑟𝑒𝑠</m:t>
                      </m:r>
                      <m:r>
                        <a:rPr lang="es-EC" b="0" i="1" smtClean="0">
                          <a:latin typeface="Cambria Math" panose="02040503050406030204" pitchFamily="18" charset="0"/>
                        </a:rPr>
                        <m:t> </m:t>
                      </m:r>
                      <m:r>
                        <a:rPr lang="es-EC" b="0" i="1" smtClean="0">
                          <a:latin typeface="Cambria Math" panose="02040503050406030204" pitchFamily="18" charset="0"/>
                        </a:rPr>
                        <m:t>𝑥</m:t>
                      </m:r>
                      <m:r>
                        <a:rPr lang="es-EC" b="0" i="1" smtClean="0">
                          <a:latin typeface="Cambria Math" panose="02040503050406030204" pitchFamily="18" charset="0"/>
                        </a:rPr>
                        <m:t> 183 </m:t>
                      </m:r>
                      <m:r>
                        <a:rPr lang="es-EC" b="0" i="1" smtClean="0">
                          <a:latin typeface="Cambria Math" panose="02040503050406030204" pitchFamily="18" charset="0"/>
                        </a:rPr>
                        <m:t>𝑚𝑢𝑒𝑠𝑡𝑟𝑎𝑠</m:t>
                      </m:r>
                      <m:r>
                        <a:rPr lang="es-EC" b="0" i="1" smtClean="0">
                          <a:latin typeface="Cambria Math" panose="02040503050406030204" pitchFamily="18" charset="0"/>
                        </a:rPr>
                        <m:t> </m:t>
                      </m:r>
                      <m:r>
                        <a:rPr lang="es-EC" b="0" i="1" smtClean="0">
                          <a:latin typeface="Cambria Math" panose="02040503050406030204" pitchFamily="18" charset="0"/>
                        </a:rPr>
                        <m:t>𝑒𝑛</m:t>
                      </m:r>
                      <m:r>
                        <a:rPr lang="es-EC" b="0" i="1" smtClean="0">
                          <a:latin typeface="Cambria Math" panose="02040503050406030204" pitchFamily="18" charset="0"/>
                        </a:rPr>
                        <m:t> 1 </m:t>
                      </m:r>
                      <m:r>
                        <a:rPr lang="es-EC" b="0" i="1" smtClean="0">
                          <a:latin typeface="Cambria Math" panose="02040503050406030204" pitchFamily="18" charset="0"/>
                        </a:rPr>
                        <m:t>𝑥</m:t>
                      </m:r>
                      <m:r>
                        <a:rPr lang="es-EC" b="0" i="1" smtClean="0">
                          <a:latin typeface="Cambria Math" panose="02040503050406030204" pitchFamily="18" charset="0"/>
                        </a:rPr>
                        <m:t> 732 </m:t>
                      </m:r>
                      <m:r>
                        <a:rPr lang="es-EC" b="0" i="1" smtClean="0">
                          <a:latin typeface="Cambria Math" panose="02040503050406030204" pitchFamily="18" charset="0"/>
                        </a:rPr>
                        <m:t>𝑚𝑢𝑒𝑠𝑡𝑟𝑎𝑠</m:t>
                      </m:r>
                    </m:oMath>
                  </m:oMathPara>
                </a14:m>
                <a:endParaRPr lang="es-EC" dirty="0"/>
              </a:p>
            </p:txBody>
          </p:sp>
        </mc:Choice>
        <mc:Fallback xmlns="">
          <p:sp>
            <p:nvSpPr>
              <p:cNvPr id="4" name="CuadroTexto 3"/>
              <p:cNvSpPr txBox="1">
                <a:spLocks noRot="1" noChangeAspect="1" noMove="1" noResize="1" noEditPoints="1" noAdjustHandles="1" noChangeArrowheads="1" noChangeShapeType="1" noTextEdit="1"/>
              </p:cNvSpPr>
              <p:nvPr/>
            </p:nvSpPr>
            <p:spPr>
              <a:xfrm>
                <a:off x="753035" y="5311588"/>
                <a:ext cx="6185647" cy="369332"/>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a:extLst>
              <a:ext uri="{FF2B5EF4-FFF2-40B4-BE49-F238E27FC236}">
                <a16:creationId xmlns:a16="http://schemas.microsoft.com/office/drawing/2014/main" id="{3B448B77-A695-4D16-B79E-6267715516F7}"/>
              </a:ext>
            </a:extLst>
          </p:cNvPr>
          <p:cNvSpPr/>
          <p:nvPr/>
        </p:nvSpPr>
        <p:spPr>
          <a:xfrm>
            <a:off x="3272862" y="748335"/>
            <a:ext cx="2566921"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ALINEACIÓN</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1070870" y="1390183"/>
            <a:ext cx="7508354" cy="3925887"/>
          </a:xfrm>
          <a:prstGeom prst="rect">
            <a:avLst/>
          </a:prstGeom>
          <a:noFill/>
          <a:ln>
            <a:noFill/>
          </a:ln>
        </p:spPr>
      </p:pic>
    </p:spTree>
    <p:extLst>
      <p:ext uri="{BB962C8B-B14F-4D97-AF65-F5344CB8AC3E}">
        <p14:creationId xmlns:p14="http://schemas.microsoft.com/office/powerpoint/2010/main" val="337415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6FD1B05-ED7D-40A3-AF52-986483FF9876}"/>
              </a:ext>
            </a:extLst>
          </p:cNvPr>
          <p:cNvSpPr txBox="1">
            <a:spLocks/>
          </p:cNvSpPr>
          <p:nvPr/>
        </p:nvSpPr>
        <p:spPr>
          <a:xfrm>
            <a:off x="0" y="0"/>
            <a:ext cx="9144000"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OPTIMIZACIÓN SOFTWARE </a:t>
            </a:r>
            <a:r>
              <a:rPr lang="es-EC" sz="2000" dirty="0"/>
              <a:t>Modelo de discriminación</a:t>
            </a:r>
            <a:endParaRPr lang="es-EC" sz="2800" dirty="0">
              <a:solidFill>
                <a:srgbClr val="FF0000"/>
              </a:solidFill>
            </a:endParaRPr>
          </a:p>
        </p:txBody>
      </p:sp>
      <p:pic>
        <p:nvPicPr>
          <p:cNvPr id="5" name="Imagen 4" descr="https://scontent.fuio2-1.fna.fbcdn.net/v/t34.0-0/p280x280/19427488_10214222754111592_903390300_n.jpg?oh=d05d7ae47b7f97a8ccc9cd377ac0b62e&amp;oe=5951C3BA"/>
          <p:cNvPicPr/>
          <p:nvPr/>
        </p:nvPicPr>
        <p:blipFill rotWithShape="1">
          <a:blip r:embed="rId2">
            <a:extLst>
              <a:ext uri="{28A0092B-C50C-407E-A947-70E740481C1C}">
                <a14:useLocalDpi xmlns:a14="http://schemas.microsoft.com/office/drawing/2010/main" val="0"/>
              </a:ext>
            </a:extLst>
          </a:blip>
          <a:srcRect r="5712" b="9441"/>
          <a:stretch/>
        </p:blipFill>
        <p:spPr bwMode="auto">
          <a:xfrm>
            <a:off x="443937" y="1332199"/>
            <a:ext cx="5194309" cy="4041467"/>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5794822" y="1332199"/>
            <a:ext cx="3073606"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lgn="just">
              <a:buFont typeface="Arial" panose="020B0604020202020204" pitchFamily="34" charset="0"/>
              <a:buChar char="•"/>
            </a:pPr>
            <a:r>
              <a:rPr lang="es-EC" sz="2000" dirty="0"/>
              <a:t>65 experimentos para generación del modelo</a:t>
            </a:r>
          </a:p>
          <a:p>
            <a:pPr marL="285750" indent="-285750" algn="just">
              <a:buFont typeface="Arial" panose="020B0604020202020204" pitchFamily="34" charset="0"/>
              <a:buChar char="•"/>
            </a:pPr>
            <a:r>
              <a:rPr lang="es-EC" sz="2000" dirty="0"/>
              <a:t>90 experimentos para validación del modelo de discriminación</a:t>
            </a:r>
          </a:p>
        </p:txBody>
      </p:sp>
      <p:sp>
        <p:nvSpPr>
          <p:cNvPr id="8" name="Rectángulo 7">
            <a:extLst>
              <a:ext uri="{FF2B5EF4-FFF2-40B4-BE49-F238E27FC236}">
                <a16:creationId xmlns:a16="http://schemas.microsoft.com/office/drawing/2014/main" id="{3B448B77-A695-4D16-B79E-6267715516F7}"/>
              </a:ext>
            </a:extLst>
          </p:cNvPr>
          <p:cNvSpPr/>
          <p:nvPr/>
        </p:nvSpPr>
        <p:spPr>
          <a:xfrm>
            <a:off x="1588534" y="685868"/>
            <a:ext cx="5926622"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CONSTRUCCIÓN DEL MODELO</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9" name="Imagen 8"/>
          <p:cNvPicPr/>
          <p:nvPr/>
        </p:nvPicPr>
        <p:blipFill rotWithShape="1">
          <a:blip r:embed="rId3"/>
          <a:srcRect t="3737" b="1723"/>
          <a:stretch/>
        </p:blipFill>
        <p:spPr bwMode="auto">
          <a:xfrm>
            <a:off x="5794822" y="3068876"/>
            <a:ext cx="3073606" cy="25407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82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DD017-A5C8-4227-80A1-4BE70268F700}"/>
              </a:ext>
            </a:extLst>
          </p:cNvPr>
          <p:cNvSpPr>
            <a:spLocks noGrp="1"/>
          </p:cNvSpPr>
          <p:nvPr>
            <p:ph type="title"/>
          </p:nvPr>
        </p:nvSpPr>
        <p:spPr/>
        <p:txBody>
          <a:bodyPr/>
          <a:lstStyle/>
          <a:p>
            <a:pPr algn="r"/>
            <a:r>
              <a:rPr lang="es-EC" dirty="0">
                <a:solidFill>
                  <a:srgbClr val="FF0000"/>
                </a:solidFill>
              </a:rPr>
              <a:t>TEMARIO</a:t>
            </a:r>
          </a:p>
        </p:txBody>
      </p:sp>
      <p:sp>
        <p:nvSpPr>
          <p:cNvPr id="3" name="Marcador de contenido 2">
            <a:extLst>
              <a:ext uri="{FF2B5EF4-FFF2-40B4-BE49-F238E27FC236}">
                <a16:creationId xmlns:a16="http://schemas.microsoft.com/office/drawing/2014/main" id="{5294C15C-363D-4DE9-8C30-23D5B41618B3}"/>
              </a:ext>
            </a:extLst>
          </p:cNvPr>
          <p:cNvSpPr>
            <a:spLocks noGrp="1"/>
          </p:cNvSpPr>
          <p:nvPr>
            <p:ph idx="1"/>
          </p:nvPr>
        </p:nvSpPr>
        <p:spPr/>
        <p:txBody>
          <a:bodyPr/>
          <a:lstStyle/>
          <a:p>
            <a:pPr marL="514350" indent="-514350">
              <a:buFont typeface="+mj-lt"/>
              <a:buAutoNum type="arabicPeriod"/>
            </a:pPr>
            <a:r>
              <a:rPr lang="es-EC" b="1" dirty="0"/>
              <a:t>MOTIVACIÓN</a:t>
            </a:r>
          </a:p>
          <a:p>
            <a:pPr marL="514350" indent="-514350">
              <a:buFont typeface="+mj-lt"/>
              <a:buAutoNum type="arabicPeriod"/>
            </a:pPr>
            <a:r>
              <a:rPr lang="es-EC" b="1" dirty="0"/>
              <a:t>OBJETIVOS</a:t>
            </a:r>
          </a:p>
          <a:p>
            <a:pPr marL="514350" indent="-514350">
              <a:buFont typeface="+mj-lt"/>
              <a:buAutoNum type="arabicPeriod"/>
            </a:pPr>
            <a:r>
              <a:rPr lang="es-EC" b="1" dirty="0"/>
              <a:t>PROTOTIPO INICIAL</a:t>
            </a:r>
          </a:p>
          <a:p>
            <a:pPr marL="514350" indent="-514350">
              <a:buFont typeface="+mj-lt"/>
              <a:buAutoNum type="arabicPeriod"/>
            </a:pPr>
            <a:r>
              <a:rPr lang="es-EC" b="1" dirty="0"/>
              <a:t>OPTIMIZACIÓN HARDWARE</a:t>
            </a:r>
          </a:p>
          <a:p>
            <a:pPr marL="514350" indent="-514350">
              <a:buFont typeface="+mj-lt"/>
              <a:buAutoNum type="arabicPeriod"/>
            </a:pPr>
            <a:r>
              <a:rPr lang="es-EC" b="1" dirty="0"/>
              <a:t>OPTIMIZACIÓN SOFTWARE</a:t>
            </a:r>
          </a:p>
          <a:p>
            <a:pPr marL="514350" indent="-514350">
              <a:buFont typeface="+mj-lt"/>
              <a:buAutoNum type="arabicPeriod"/>
            </a:pPr>
            <a:r>
              <a:rPr lang="es-EC" b="1" dirty="0"/>
              <a:t>MONTAJE Y NAVEGACIÓN</a:t>
            </a:r>
          </a:p>
          <a:p>
            <a:pPr marL="514350" indent="-514350">
              <a:buFont typeface="+mj-lt"/>
              <a:buAutoNum type="arabicPeriod"/>
            </a:pPr>
            <a:r>
              <a:rPr lang="es-EC" b="1" dirty="0"/>
              <a:t>PRUEBAS EXPERIMENTALES</a:t>
            </a:r>
          </a:p>
          <a:p>
            <a:pPr marL="514350" indent="-514350">
              <a:buFont typeface="+mj-lt"/>
              <a:buAutoNum type="arabicPeriod"/>
            </a:pPr>
            <a:r>
              <a:rPr lang="es-EC" b="1" dirty="0"/>
              <a:t>RESULTADOS</a:t>
            </a:r>
          </a:p>
          <a:p>
            <a:pPr marL="514350" indent="-514350">
              <a:buFont typeface="+mj-lt"/>
              <a:buAutoNum type="arabicPeriod"/>
            </a:pPr>
            <a:r>
              <a:rPr lang="es-EC" b="1" dirty="0"/>
              <a:t>CONCLUSIONES</a:t>
            </a:r>
          </a:p>
          <a:p>
            <a:pPr marL="514350" indent="-514350">
              <a:buFont typeface="+mj-lt"/>
              <a:buAutoNum type="arabicPeriod"/>
            </a:pPr>
            <a:r>
              <a:rPr lang="es-EC" b="1" dirty="0"/>
              <a:t>RECOMENDACIONES</a:t>
            </a:r>
          </a:p>
          <a:p>
            <a:pPr marL="514350" indent="-514350">
              <a:buFont typeface="+mj-lt"/>
              <a:buAutoNum type="arabicPeriod"/>
            </a:pPr>
            <a:endParaRPr lang="es-EC" b="1" dirty="0"/>
          </a:p>
        </p:txBody>
      </p:sp>
    </p:spTree>
    <p:extLst>
      <p:ext uri="{BB962C8B-B14F-4D97-AF65-F5344CB8AC3E}">
        <p14:creationId xmlns:p14="http://schemas.microsoft.com/office/powerpoint/2010/main" val="365602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B448B77-A695-4D16-B79E-6267715516F7}"/>
              </a:ext>
            </a:extLst>
          </p:cNvPr>
          <p:cNvSpPr/>
          <p:nvPr/>
        </p:nvSpPr>
        <p:spPr>
          <a:xfrm>
            <a:off x="519501" y="743852"/>
            <a:ext cx="8064708"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Análisis de Componentes Principales PCA</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Imagen 7" descr="http://4.bp.blogspot.com/-wduUats3Qrg/TxEs6SuI41I/AAAAAAAAA7Y/iYA5qcv_GTI/s1600/018-pca-001.png"/>
          <p:cNvPicPr/>
          <p:nvPr/>
        </p:nvPicPr>
        <p:blipFill>
          <a:blip r:embed="rId2" cstate="print"/>
          <a:srcRect l="6752" t="7823" r="8942"/>
          <a:stretch>
            <a:fillRect/>
          </a:stretch>
        </p:blipFill>
        <p:spPr bwMode="auto">
          <a:xfrm>
            <a:off x="1331260" y="1670859"/>
            <a:ext cx="5822576" cy="3439024"/>
          </a:xfrm>
          <a:prstGeom prst="rect">
            <a:avLst/>
          </a:prstGeom>
          <a:noFill/>
          <a:ln w="9525">
            <a:noFill/>
            <a:miter lim="800000"/>
            <a:headEnd/>
            <a:tailEnd/>
          </a:ln>
        </p:spPr>
      </p:pic>
      <p:sp>
        <p:nvSpPr>
          <p:cNvPr id="5" name="CuadroTexto 4"/>
          <p:cNvSpPr txBox="1"/>
          <p:nvPr/>
        </p:nvSpPr>
        <p:spPr>
          <a:xfrm>
            <a:off x="1082513" y="1788460"/>
            <a:ext cx="7133640" cy="3385542"/>
          </a:xfrm>
          <a:prstGeom prst="rect">
            <a:avLst/>
          </a:prstGeom>
          <a:noFill/>
        </p:spPr>
        <p:txBody>
          <a:bodyPr wrap="square" rtlCol="0">
            <a:spAutoFit/>
          </a:bodyPr>
          <a:lstStyle/>
          <a:p>
            <a:pPr marL="285750" lvl="0" indent="-285750">
              <a:buFont typeface="Arial" panose="020B0604020202020204" pitchFamily="34" charset="0"/>
              <a:buChar char="•"/>
            </a:pPr>
            <a:r>
              <a:rPr lang="es-ES" sz="2800" dirty="0"/>
              <a:t>Obtener la media de los datos.</a:t>
            </a:r>
          </a:p>
          <a:p>
            <a:pPr marL="285750" lvl="0" indent="-285750">
              <a:buFont typeface="Arial" panose="020B0604020202020204" pitchFamily="34" charset="0"/>
              <a:buChar char="•"/>
            </a:pPr>
            <a:r>
              <a:rPr lang="es-ES" sz="2800" dirty="0"/>
              <a:t>Restar la media al conjunto de datos.</a:t>
            </a:r>
          </a:p>
          <a:p>
            <a:pPr marL="285750" lvl="0" indent="-285750">
              <a:buFont typeface="Arial" panose="020B0604020202020204" pitchFamily="34" charset="0"/>
              <a:buChar char="•"/>
            </a:pPr>
            <a:r>
              <a:rPr lang="es-ES" sz="2800" dirty="0"/>
              <a:t>Calcular la matriz de covarianza de los datos.</a:t>
            </a:r>
            <a:endParaRPr lang="es-EC" sz="2800" dirty="0"/>
          </a:p>
          <a:p>
            <a:pPr marL="285750" lvl="0" indent="-285750">
              <a:buFont typeface="Arial" panose="020B0604020202020204" pitchFamily="34" charset="0"/>
              <a:buChar char="•"/>
            </a:pPr>
            <a:r>
              <a:rPr lang="es-ES" sz="2800" dirty="0"/>
              <a:t>Obtener los valores propios y vectores propios de matriz de covarianza.</a:t>
            </a:r>
            <a:endParaRPr lang="es-EC" sz="2800" dirty="0"/>
          </a:p>
          <a:p>
            <a:pPr marL="285750" lvl="0" indent="-285750">
              <a:buFont typeface="Arial" panose="020B0604020202020204" pitchFamily="34" charset="0"/>
              <a:buChar char="•"/>
            </a:pPr>
            <a:r>
              <a:rPr lang="es-ES" sz="2800" dirty="0"/>
              <a:t>Ordenar los vectores propios de mayor a menor. </a:t>
            </a:r>
            <a:endParaRPr lang="es-EC" sz="2800" dirty="0"/>
          </a:p>
          <a:p>
            <a:endParaRPr lang="es-EC" sz="2000" dirty="0"/>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519501" y="1548233"/>
            <a:ext cx="7995267" cy="4116402"/>
          </a:xfrm>
          <a:prstGeom prst="rect">
            <a:avLst/>
          </a:prstGeom>
          <a:noFill/>
          <a:ln>
            <a:noFill/>
          </a:ln>
        </p:spPr>
      </p:pic>
      <p:sp>
        <p:nvSpPr>
          <p:cNvPr id="9" name="Título 1">
            <a:extLst>
              <a:ext uri="{FF2B5EF4-FFF2-40B4-BE49-F238E27FC236}">
                <a16:creationId xmlns:a16="http://schemas.microsoft.com/office/drawing/2014/main" id="{66FD1B05-ED7D-40A3-AF52-986483FF9876}"/>
              </a:ext>
            </a:extLst>
          </p:cNvPr>
          <p:cNvSpPr txBox="1">
            <a:spLocks/>
          </p:cNvSpPr>
          <p:nvPr/>
        </p:nvSpPr>
        <p:spPr>
          <a:xfrm>
            <a:off x="0" y="0"/>
            <a:ext cx="9144000"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OPTIMIZACIÓN SOFTWARE </a:t>
            </a:r>
            <a:r>
              <a:rPr lang="es-EC" sz="2000" dirty="0"/>
              <a:t>Modelo de discriminación</a:t>
            </a:r>
            <a:endParaRPr lang="es-EC" sz="2800" dirty="0">
              <a:solidFill>
                <a:srgbClr val="FF0000"/>
              </a:solidFill>
            </a:endParaRPr>
          </a:p>
        </p:txBody>
      </p:sp>
      <p:pic>
        <p:nvPicPr>
          <p:cNvPr id="10" name="Imagen 9"/>
          <p:cNvPicPr>
            <a:picLocks noChangeAspect="1"/>
          </p:cNvPicPr>
          <p:nvPr/>
        </p:nvPicPr>
        <p:blipFill>
          <a:blip r:embed="rId4"/>
          <a:stretch>
            <a:fillRect/>
          </a:stretch>
        </p:blipFill>
        <p:spPr>
          <a:xfrm>
            <a:off x="519501" y="1549835"/>
            <a:ext cx="7973146" cy="4114800"/>
          </a:xfrm>
          <a:prstGeom prst="rect">
            <a:avLst/>
          </a:prstGeom>
        </p:spPr>
      </p:pic>
    </p:spTree>
    <p:extLst>
      <p:ext uri="{BB962C8B-B14F-4D97-AF65-F5344CB8AC3E}">
        <p14:creationId xmlns:p14="http://schemas.microsoft.com/office/powerpoint/2010/main" val="38734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B448B77-A695-4D16-B79E-6267715516F7}"/>
              </a:ext>
            </a:extLst>
          </p:cNvPr>
          <p:cNvSpPr/>
          <p:nvPr/>
        </p:nvSpPr>
        <p:spPr>
          <a:xfrm>
            <a:off x="1163719" y="743852"/>
            <a:ext cx="6776279"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Análisis Discriminantes Lineal LDA</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721146" y="1687621"/>
            <a:ext cx="7583610" cy="3898987"/>
          </a:xfrm>
          <a:prstGeom prst="rect">
            <a:avLst/>
          </a:prstGeom>
          <a:noFill/>
          <a:ln>
            <a:noFill/>
          </a:ln>
        </p:spPr>
      </p:pic>
      <p:sp>
        <p:nvSpPr>
          <p:cNvPr id="6" name="Título 1">
            <a:extLst>
              <a:ext uri="{FF2B5EF4-FFF2-40B4-BE49-F238E27FC236}">
                <a16:creationId xmlns:a16="http://schemas.microsoft.com/office/drawing/2014/main" id="{66FD1B05-ED7D-40A3-AF52-986483FF9876}"/>
              </a:ext>
            </a:extLst>
          </p:cNvPr>
          <p:cNvSpPr txBox="1">
            <a:spLocks/>
          </p:cNvSpPr>
          <p:nvPr/>
        </p:nvSpPr>
        <p:spPr>
          <a:xfrm>
            <a:off x="0" y="0"/>
            <a:ext cx="9144000"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OPTIMIZACIÓN SOFTWARE </a:t>
            </a:r>
            <a:r>
              <a:rPr lang="es-EC" sz="2000" dirty="0"/>
              <a:t>Modelo de discriminación</a:t>
            </a:r>
            <a:endParaRPr lang="es-EC" sz="2800" dirty="0">
              <a:solidFill>
                <a:srgbClr val="FF0000"/>
              </a:solidFill>
            </a:endParaRPr>
          </a:p>
        </p:txBody>
      </p:sp>
      <p:pic>
        <p:nvPicPr>
          <p:cNvPr id="2050" name="Picture 2" descr="https://i.stack.imgur.com/4af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02" y="1904564"/>
            <a:ext cx="7676049" cy="346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5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B448B77-A695-4D16-B79E-6267715516F7}"/>
              </a:ext>
            </a:extLst>
          </p:cNvPr>
          <p:cNvSpPr/>
          <p:nvPr/>
        </p:nvSpPr>
        <p:spPr>
          <a:xfrm>
            <a:off x="2865086" y="743852"/>
            <a:ext cx="3373552"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Clasificador KNN</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265129" y="1549835"/>
            <a:ext cx="6620693" cy="3773727"/>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052186" y="1684189"/>
            <a:ext cx="6651319" cy="3761240"/>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1052185" y="1549835"/>
            <a:ext cx="6651319" cy="4061825"/>
          </a:xfrm>
          <a:prstGeom prst="rect">
            <a:avLst/>
          </a:prstGeom>
          <a:noFill/>
          <a:ln>
            <a:noFill/>
          </a:ln>
        </p:spPr>
      </p:pic>
      <p:pic>
        <p:nvPicPr>
          <p:cNvPr id="4" name="Imagen 3"/>
          <p:cNvPicPr>
            <a:picLocks noChangeAspect="1"/>
          </p:cNvPicPr>
          <p:nvPr/>
        </p:nvPicPr>
        <p:blipFill>
          <a:blip r:embed="rId5"/>
          <a:stretch>
            <a:fillRect/>
          </a:stretch>
        </p:blipFill>
        <p:spPr>
          <a:xfrm>
            <a:off x="2115333" y="1692283"/>
            <a:ext cx="5190864" cy="3925919"/>
          </a:xfrm>
          <a:prstGeom prst="rect">
            <a:avLst/>
          </a:prstGeom>
        </p:spPr>
      </p:pic>
      <p:sp>
        <p:nvSpPr>
          <p:cNvPr id="9" name="Título 1">
            <a:extLst>
              <a:ext uri="{FF2B5EF4-FFF2-40B4-BE49-F238E27FC236}">
                <a16:creationId xmlns:a16="http://schemas.microsoft.com/office/drawing/2014/main" id="{66FD1B05-ED7D-40A3-AF52-986483FF9876}"/>
              </a:ext>
            </a:extLst>
          </p:cNvPr>
          <p:cNvSpPr txBox="1">
            <a:spLocks/>
          </p:cNvSpPr>
          <p:nvPr/>
        </p:nvSpPr>
        <p:spPr>
          <a:xfrm>
            <a:off x="0" y="0"/>
            <a:ext cx="9144000"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OPTIMIZACIÓN SOFTWARE </a:t>
            </a:r>
            <a:r>
              <a:rPr lang="es-EC" sz="2000" dirty="0"/>
              <a:t>Modelo de discriminación</a:t>
            </a:r>
            <a:endParaRPr lang="es-EC" sz="2800" dirty="0">
              <a:solidFill>
                <a:srgbClr val="FF0000"/>
              </a:solidFill>
            </a:endParaRPr>
          </a:p>
        </p:txBody>
      </p:sp>
    </p:spTree>
    <p:extLst>
      <p:ext uri="{BB962C8B-B14F-4D97-AF65-F5344CB8AC3E}">
        <p14:creationId xmlns:p14="http://schemas.microsoft.com/office/powerpoint/2010/main" val="2669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amazonaws.com/codementor_content/Python+Martijn+Office+Hour/Python_logo_and_word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754" y="775753"/>
            <a:ext cx="4629150" cy="13716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532339" y="6519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val="2295275658"/>
              </p:ext>
            </p:extLst>
          </p:nvPr>
        </p:nvGraphicFramePr>
        <p:xfrm>
          <a:off x="789139" y="651940"/>
          <a:ext cx="1828800" cy="6023180"/>
        </p:xfrm>
        <a:graphic>
          <a:graphicData uri="http://schemas.openxmlformats.org/presentationml/2006/ole">
            <mc:AlternateContent xmlns:mc="http://schemas.openxmlformats.org/markup-compatibility/2006">
              <mc:Choice xmlns:v="urn:schemas-microsoft-com:vml" Requires="v">
                <p:oleObj spid="_x0000_s1050" name="Visio" r:id="rId4" imgW="1905150" imgH="6657969" progId="Visio.Drawing.15">
                  <p:embed/>
                </p:oleObj>
              </mc:Choice>
              <mc:Fallback>
                <p:oleObj name="Visio" r:id="rId4" imgW="1905150" imgH="6657969"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139" y="651940"/>
                        <a:ext cx="1828800" cy="6023180"/>
                      </a:xfrm>
                      <a:prstGeom prst="rect">
                        <a:avLst/>
                      </a:prstGeom>
                      <a:noFill/>
                    </p:spPr>
                  </p:pic>
                </p:oleObj>
              </mc:Fallback>
            </mc:AlternateContent>
          </a:graphicData>
        </a:graphic>
      </p:graphicFrame>
      <p:sp>
        <p:nvSpPr>
          <p:cNvPr id="11" name="Título 1">
            <a:extLst>
              <a:ext uri="{FF2B5EF4-FFF2-40B4-BE49-F238E27FC236}">
                <a16:creationId xmlns:a16="http://schemas.microsoft.com/office/drawing/2014/main" id="{66FD1B05-ED7D-40A3-AF52-986483FF9876}"/>
              </a:ext>
            </a:extLst>
          </p:cNvPr>
          <p:cNvSpPr txBox="1">
            <a:spLocks/>
          </p:cNvSpPr>
          <p:nvPr/>
        </p:nvSpPr>
        <p:spPr>
          <a:xfrm>
            <a:off x="0" y="0"/>
            <a:ext cx="9144000"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OPTIMIZACIÓN SOFTWARE </a:t>
            </a:r>
            <a:r>
              <a:rPr lang="es-EC" sz="2000" dirty="0"/>
              <a:t>Embeber el modelo</a:t>
            </a:r>
            <a:endParaRPr lang="es-EC" sz="2800" dirty="0">
              <a:solidFill>
                <a:srgbClr val="FF0000"/>
              </a:solidFill>
            </a:endParaRPr>
          </a:p>
        </p:txBody>
      </p:sp>
      <p:pic>
        <p:nvPicPr>
          <p:cNvPr id="12" name="Picture 4" descr="Resultado de imagen para raspberry pi3">
            <a:extLst>
              <a:ext uri="{FF2B5EF4-FFF2-40B4-BE49-F238E27FC236}">
                <a16:creationId xmlns:a16="http://schemas.microsoft.com/office/drawing/2014/main" id="{45B21C60-2BD5-4481-B586-BA18691143E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73" t="7032" r="1988" b="5953"/>
          <a:stretch/>
        </p:blipFill>
        <p:spPr bwMode="auto">
          <a:xfrm>
            <a:off x="4229539" y="2688055"/>
            <a:ext cx="3246913" cy="188492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257179" y="2674366"/>
            <a:ext cx="1193212" cy="646331"/>
          </a:xfrm>
          <a:prstGeom prst="rect">
            <a:avLst/>
          </a:prstGeom>
          <a:noFill/>
        </p:spPr>
        <p:txBody>
          <a:bodyPr wrap="none" lIns="91440" tIns="45720" rIns="91440" bIns="45720">
            <a:spAutoFit/>
          </a:bodyPr>
          <a:lstStyle/>
          <a:p>
            <a:pPr algn="ctr"/>
            <a:r>
              <a:rPr lang="es-E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SciPY</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Rectángulo 12"/>
          <p:cNvSpPr/>
          <p:nvPr/>
        </p:nvSpPr>
        <p:spPr>
          <a:xfrm>
            <a:off x="4904777" y="1903878"/>
            <a:ext cx="1576778" cy="646331"/>
          </a:xfrm>
          <a:prstGeom prst="rect">
            <a:avLst/>
          </a:prstGeom>
          <a:noFill/>
        </p:spPr>
        <p:txBody>
          <a:bodyPr wrap="none" lIns="91440" tIns="45720" rIns="91440" bIns="45720">
            <a:spAutoFit/>
          </a:bodyPr>
          <a:lstStyle/>
          <a:p>
            <a:pPr algn="ctr"/>
            <a:r>
              <a:rPr lang="es-E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Numpy</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4" name="Rectángulo 13"/>
          <p:cNvSpPr/>
          <p:nvPr/>
        </p:nvSpPr>
        <p:spPr>
          <a:xfrm>
            <a:off x="3122964" y="4401954"/>
            <a:ext cx="2513829" cy="646331"/>
          </a:xfrm>
          <a:prstGeom prst="rect">
            <a:avLst/>
          </a:prstGeom>
          <a:noFill/>
        </p:spPr>
        <p:txBody>
          <a:bodyPr wrap="none" lIns="91440" tIns="45720" rIns="91440" bIns="45720">
            <a:spAutoFit/>
          </a:bodyPr>
          <a:lstStyle/>
          <a:p>
            <a:pPr algn="ctr"/>
            <a:r>
              <a:rPr lang="es-E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Sci</a:t>
            </a: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Kit </a:t>
            </a:r>
            <a:r>
              <a:rPr lang="es-E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5" name="Rectángulo 14"/>
          <p:cNvSpPr/>
          <p:nvPr/>
        </p:nvSpPr>
        <p:spPr>
          <a:xfrm>
            <a:off x="5371862" y="5048285"/>
            <a:ext cx="2219390" cy="646331"/>
          </a:xfrm>
          <a:prstGeom prst="rect">
            <a:avLst/>
          </a:prstGeom>
          <a:noFill/>
        </p:spPr>
        <p:txBody>
          <a:bodyPr wrap="none" lIns="91440" tIns="45720" rIns="91440" bIns="45720">
            <a:spAutoFit/>
          </a:bodyPr>
          <a:lstStyle/>
          <a:p>
            <a:pPr algn="ctr"/>
            <a:r>
              <a:rPr lang="es-E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Matplotlib</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6" name="Rectángulo 15"/>
          <p:cNvSpPr/>
          <p:nvPr/>
        </p:nvSpPr>
        <p:spPr>
          <a:xfrm>
            <a:off x="7255599" y="2351200"/>
            <a:ext cx="1557414"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Pandas</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7" name="Rectángulo 16"/>
          <p:cNvSpPr/>
          <p:nvPr/>
        </p:nvSpPr>
        <p:spPr>
          <a:xfrm>
            <a:off x="7378552" y="3801987"/>
            <a:ext cx="1682705" cy="646331"/>
          </a:xfrm>
          <a:prstGeom prst="rect">
            <a:avLst/>
          </a:prstGeom>
          <a:noFill/>
        </p:spPr>
        <p:txBody>
          <a:bodyPr wrap="none" lIns="91440" tIns="45720" rIns="91440" bIns="45720">
            <a:spAutoFit/>
          </a:bodyPr>
          <a:lstStyle/>
          <a:p>
            <a:pPr algn="ctr"/>
            <a:r>
              <a:rPr lang="es-E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IPython</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3874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a:xfrm>
            <a:off x="3253154" y="0"/>
            <a:ext cx="5801946" cy="584200"/>
          </a:xfrm>
        </p:spPr>
        <p:txBody>
          <a:bodyPr/>
          <a:lstStyle/>
          <a:p>
            <a:pPr algn="r"/>
            <a:r>
              <a:rPr lang="es-EC" dirty="0">
                <a:solidFill>
                  <a:srgbClr val="FF0000"/>
                </a:solidFill>
              </a:rPr>
              <a:t>MONTAJE Y NAVEGACIÓN</a:t>
            </a:r>
          </a:p>
        </p:txBody>
      </p:sp>
      <p:pic>
        <p:nvPicPr>
          <p:cNvPr id="3" name="Imagen 2">
            <a:extLst>
              <a:ext uri="{FF2B5EF4-FFF2-40B4-BE49-F238E27FC236}">
                <a16:creationId xmlns:a16="http://schemas.microsoft.com/office/drawing/2014/main" id="{DA7C393C-DACB-467E-B42C-D22749BA28B1}"/>
              </a:ext>
            </a:extLst>
          </p:cNvPr>
          <p:cNvPicPr/>
          <p:nvPr/>
        </p:nvPicPr>
        <p:blipFill rotWithShape="1">
          <a:blip r:embed="rId2"/>
          <a:srcRect l="-2" r="22292"/>
          <a:stretch/>
        </p:blipFill>
        <p:spPr bwMode="auto">
          <a:xfrm>
            <a:off x="0" y="885030"/>
            <a:ext cx="5433645" cy="4372769"/>
          </a:xfrm>
          <a:prstGeom prst="rect">
            <a:avLst/>
          </a:prstGeom>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AA5BDE32-3D8C-4D5A-AA78-6E8A7F5930D5}"/>
              </a:ext>
            </a:extLst>
          </p:cNvPr>
          <p:cNvSpPr/>
          <p:nvPr/>
        </p:nvSpPr>
        <p:spPr>
          <a:xfrm>
            <a:off x="1653746" y="5257799"/>
            <a:ext cx="2426557" cy="400110"/>
          </a:xfrm>
          <a:prstGeom prst="rect">
            <a:avLst/>
          </a:prstGeom>
        </p:spPr>
        <p:txBody>
          <a:bodyPr wrap="square">
            <a:spAutoFit/>
          </a:bodyPr>
          <a:lstStyle/>
          <a:p>
            <a:pPr algn="ctr">
              <a:spcAft>
                <a:spcPts val="1800"/>
              </a:spcAft>
            </a:pPr>
            <a:r>
              <a:rPr lang="es-EC" sz="2000" dirty="0">
                <a:latin typeface="Times New Roman" panose="02020603050405020304" pitchFamily="18" charset="0"/>
                <a:ea typeface="Calibri" panose="020F0502020204030204" pitchFamily="34" charset="0"/>
                <a:cs typeface="Arial" panose="020B0604020202020204" pitchFamily="34" charset="0"/>
              </a:rPr>
              <a:t>Autor: (Arias, 2017)</a:t>
            </a:r>
          </a:p>
        </p:txBody>
      </p:sp>
      <p:sp>
        <p:nvSpPr>
          <p:cNvPr id="5" name="Rectángulo 4">
            <a:extLst>
              <a:ext uri="{FF2B5EF4-FFF2-40B4-BE49-F238E27FC236}">
                <a16:creationId xmlns:a16="http://schemas.microsoft.com/office/drawing/2014/main" id="{34D251E4-E882-427D-B7DF-A7EF1FC130BC}"/>
              </a:ext>
            </a:extLst>
          </p:cNvPr>
          <p:cNvSpPr/>
          <p:nvPr/>
        </p:nvSpPr>
        <p:spPr>
          <a:xfrm>
            <a:off x="5574323" y="1635831"/>
            <a:ext cx="3480777" cy="3785652"/>
          </a:xfrm>
          <a:prstGeom prst="rect">
            <a:avLst/>
          </a:prstGeom>
        </p:spPr>
        <p:txBody>
          <a:bodyPr wrap="square">
            <a:spAutoFit/>
          </a:bodyPr>
          <a:lstStyle/>
          <a:p>
            <a:pPr marL="342900" indent="-342900" algn="just">
              <a:buAutoNum type="arabicParenBoth"/>
            </a:pPr>
            <a:r>
              <a:rPr lang="es-EC" sz="2000" b="1" dirty="0">
                <a:latin typeface="Times New Roman" panose="02020603050405020304" pitchFamily="18" charset="0"/>
                <a:ea typeface="Calibri" panose="020F0502020204030204" pitchFamily="34" charset="0"/>
              </a:rPr>
              <a:t>Batería LIPO</a:t>
            </a:r>
          </a:p>
          <a:p>
            <a:pPr marL="342900" indent="-342900" algn="just">
              <a:buAutoNum type="arabicParenBoth"/>
            </a:pPr>
            <a:r>
              <a:rPr lang="es-EC" sz="2000" b="1" dirty="0">
                <a:latin typeface="Times New Roman" panose="02020603050405020304" pitchFamily="18" charset="0"/>
                <a:ea typeface="Calibri" panose="020F0502020204030204" pitchFamily="34" charset="0"/>
              </a:rPr>
              <a:t>Conversor DC-DC</a:t>
            </a:r>
          </a:p>
          <a:p>
            <a:pPr marL="342900" indent="-342900" algn="just">
              <a:buAutoNum type="arabicParenBoth"/>
            </a:pPr>
            <a:r>
              <a:rPr lang="es-EC" sz="2000" b="1" dirty="0">
                <a:latin typeface="Times New Roman" panose="02020603050405020304" pitchFamily="18" charset="0"/>
                <a:ea typeface="Calibri" panose="020F0502020204030204" pitchFamily="34" charset="0"/>
              </a:rPr>
              <a:t>Driver motor DC</a:t>
            </a:r>
          </a:p>
          <a:p>
            <a:pPr marL="342900" indent="-342900" algn="just">
              <a:buAutoNum type="arabicParenBoth"/>
            </a:pPr>
            <a:r>
              <a:rPr lang="es-EC" sz="2000" b="1" dirty="0">
                <a:latin typeface="Times New Roman" panose="02020603050405020304" pitchFamily="18" charset="0"/>
                <a:ea typeface="Calibri" panose="020F0502020204030204" pitchFamily="34" charset="0"/>
              </a:rPr>
              <a:t>Módulo 4 relés</a:t>
            </a:r>
          </a:p>
          <a:p>
            <a:pPr marL="342900" indent="-342900" algn="just">
              <a:buAutoNum type="arabicParenBoth"/>
            </a:pPr>
            <a:r>
              <a:rPr lang="es-EC" sz="2000" b="1" dirty="0">
                <a:latin typeface="Times New Roman" panose="02020603050405020304" pitchFamily="18" charset="0"/>
                <a:ea typeface="Calibri" panose="020F0502020204030204" pitchFamily="34" charset="0"/>
              </a:rPr>
              <a:t>Switch ON/OFF</a:t>
            </a:r>
          </a:p>
          <a:p>
            <a:pPr marL="342900" indent="-342900" algn="just">
              <a:buAutoNum type="arabicParenBoth"/>
            </a:pPr>
            <a:r>
              <a:rPr lang="es-EC" sz="2000" b="1" dirty="0">
                <a:latin typeface="Times New Roman" panose="02020603050405020304" pitchFamily="18" charset="0"/>
                <a:ea typeface="Calibri" panose="020F0502020204030204" pitchFamily="34" charset="0"/>
              </a:rPr>
              <a:t>Compás electrónico</a:t>
            </a:r>
          </a:p>
          <a:p>
            <a:pPr marL="342900" indent="-342900" algn="just">
              <a:buAutoNum type="arabicParenBoth"/>
            </a:pPr>
            <a:r>
              <a:rPr lang="es-EC" sz="2000" b="1" dirty="0">
                <a:latin typeface="Times New Roman" panose="02020603050405020304" pitchFamily="18" charset="0"/>
                <a:ea typeface="Calibri" panose="020F0502020204030204" pitchFamily="34" charset="0"/>
              </a:rPr>
              <a:t>Arduino DUE</a:t>
            </a:r>
          </a:p>
          <a:p>
            <a:pPr marL="342900" indent="-342900" algn="just">
              <a:buAutoNum type="arabicParenBoth"/>
            </a:pPr>
            <a:r>
              <a:rPr lang="es-EC" sz="2000" b="1" dirty="0">
                <a:latin typeface="Times New Roman" panose="02020603050405020304" pitchFamily="18" charset="0"/>
                <a:ea typeface="Calibri" panose="020F0502020204030204" pitchFamily="34" charset="0"/>
              </a:rPr>
              <a:t>Servomotor</a:t>
            </a:r>
          </a:p>
          <a:p>
            <a:pPr marL="342900" indent="-342900" algn="just">
              <a:buAutoNum type="arabicParenBoth"/>
            </a:pPr>
            <a:r>
              <a:rPr lang="es-EC" sz="2000" b="1" dirty="0">
                <a:latin typeface="Times New Roman" panose="02020603050405020304" pitchFamily="18" charset="0"/>
                <a:ea typeface="Calibri" panose="020F0502020204030204" pitchFamily="34" charset="0"/>
              </a:rPr>
              <a:t>Arreglo de sensores químicos</a:t>
            </a:r>
          </a:p>
          <a:p>
            <a:pPr marL="342900" indent="-342900" algn="just">
              <a:buAutoNum type="arabicParenBoth"/>
            </a:pPr>
            <a:r>
              <a:rPr lang="es-EC" sz="2000" b="1" dirty="0">
                <a:latin typeface="Times New Roman" panose="02020603050405020304" pitchFamily="18" charset="0"/>
                <a:ea typeface="Calibri" panose="020F0502020204030204" pitchFamily="34" charset="0"/>
              </a:rPr>
              <a:t> Sensores ultrasónicos</a:t>
            </a:r>
          </a:p>
          <a:p>
            <a:pPr marL="342900" indent="-342900" algn="just">
              <a:buAutoNum type="arabicParenBoth"/>
            </a:pPr>
            <a:r>
              <a:rPr lang="es-EC" sz="2000" b="1" dirty="0">
                <a:latin typeface="Times New Roman" panose="02020603050405020304" pitchFamily="18" charset="0"/>
                <a:ea typeface="Calibri" panose="020F0502020204030204" pitchFamily="34" charset="0"/>
              </a:rPr>
              <a:t> Módulo RF</a:t>
            </a:r>
            <a:endParaRPr lang="es-EC" sz="2000" b="1" dirty="0"/>
          </a:p>
        </p:txBody>
      </p:sp>
      <p:sp>
        <p:nvSpPr>
          <p:cNvPr id="6" name="Rectángulo 5">
            <a:extLst>
              <a:ext uri="{FF2B5EF4-FFF2-40B4-BE49-F238E27FC236}">
                <a16:creationId xmlns:a16="http://schemas.microsoft.com/office/drawing/2014/main" id="{3B499B10-7409-4B11-90F2-21696DD27C83}"/>
              </a:ext>
            </a:extLst>
          </p:cNvPr>
          <p:cNvSpPr/>
          <p:nvPr/>
        </p:nvSpPr>
        <p:spPr>
          <a:xfrm>
            <a:off x="6016695" y="747205"/>
            <a:ext cx="2596031" cy="769441"/>
          </a:xfrm>
          <a:prstGeom prst="rect">
            <a:avLst/>
          </a:prstGeom>
          <a:noFill/>
        </p:spPr>
        <p:txBody>
          <a:bodyPr wrap="none" lIns="91440" tIns="45720" rIns="91440" bIns="45720">
            <a:spAutoFit/>
          </a:bodyPr>
          <a:lstStyle/>
          <a:p>
            <a:pPr algn="ctr"/>
            <a:r>
              <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Elementos</a:t>
            </a:r>
            <a:endParaRPr lang="es-E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83408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D506D00-61D1-4F06-A197-15A9020716C8}"/>
              </a:ext>
            </a:extLst>
          </p:cNvPr>
          <p:cNvSpPr>
            <a:spLocks noGrp="1"/>
          </p:cNvSpPr>
          <p:nvPr>
            <p:ph type="title"/>
          </p:nvPr>
        </p:nvSpPr>
        <p:spPr>
          <a:xfrm>
            <a:off x="3534508" y="0"/>
            <a:ext cx="5520592" cy="584200"/>
          </a:xfrm>
        </p:spPr>
        <p:txBody>
          <a:bodyPr/>
          <a:lstStyle/>
          <a:p>
            <a:pPr algn="r"/>
            <a:r>
              <a:rPr lang="es-EC" dirty="0">
                <a:solidFill>
                  <a:srgbClr val="FF0000"/>
                </a:solidFill>
              </a:rPr>
              <a:t>MONTAJE Y NAVEGACIÓN</a:t>
            </a:r>
          </a:p>
        </p:txBody>
      </p:sp>
      <p:sp>
        <p:nvSpPr>
          <p:cNvPr id="5" name="Título 1">
            <a:extLst>
              <a:ext uri="{FF2B5EF4-FFF2-40B4-BE49-F238E27FC236}">
                <a16:creationId xmlns:a16="http://schemas.microsoft.com/office/drawing/2014/main" id="{2FDB440C-252C-4704-B613-A824ECDDA66C}"/>
              </a:ext>
            </a:extLst>
          </p:cNvPr>
          <p:cNvSpPr txBox="1">
            <a:spLocks/>
          </p:cNvSpPr>
          <p:nvPr/>
        </p:nvSpPr>
        <p:spPr>
          <a:xfrm>
            <a:off x="3253154" y="0"/>
            <a:ext cx="5801946"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MONTAJE Y NAVEGACIÓN</a:t>
            </a:r>
          </a:p>
        </p:txBody>
      </p:sp>
      <p:graphicFrame>
        <p:nvGraphicFramePr>
          <p:cNvPr id="2" name="Tabla 1">
            <a:extLst>
              <a:ext uri="{FF2B5EF4-FFF2-40B4-BE49-F238E27FC236}">
                <a16:creationId xmlns:a16="http://schemas.microsoft.com/office/drawing/2014/main" id="{BC1ADF7E-9DF2-4FD6-81C9-78A90863D1C4}"/>
              </a:ext>
            </a:extLst>
          </p:cNvPr>
          <p:cNvGraphicFramePr>
            <a:graphicFrameLocks noGrp="1"/>
          </p:cNvGraphicFramePr>
          <p:nvPr>
            <p:extLst>
              <p:ext uri="{D42A27DB-BD31-4B8C-83A1-F6EECF244321}">
                <p14:modId xmlns:p14="http://schemas.microsoft.com/office/powerpoint/2010/main" val="3032127667"/>
              </p:ext>
            </p:extLst>
          </p:nvPr>
        </p:nvGraphicFramePr>
        <p:xfrm>
          <a:off x="348215" y="1385581"/>
          <a:ext cx="8493372" cy="3515590"/>
        </p:xfrm>
        <a:graphic>
          <a:graphicData uri="http://schemas.openxmlformats.org/drawingml/2006/table">
            <a:tbl>
              <a:tblPr firstRow="1" firstCol="1" bandRow="1">
                <a:tableStyleId>{5C22544A-7EE6-4342-B048-85BDC9FD1C3A}</a:tableStyleId>
              </a:tblPr>
              <a:tblGrid>
                <a:gridCol w="2123343">
                  <a:extLst>
                    <a:ext uri="{9D8B030D-6E8A-4147-A177-3AD203B41FA5}">
                      <a16:colId xmlns:a16="http://schemas.microsoft.com/office/drawing/2014/main" val="203048112"/>
                    </a:ext>
                  </a:extLst>
                </a:gridCol>
                <a:gridCol w="3538903">
                  <a:extLst>
                    <a:ext uri="{9D8B030D-6E8A-4147-A177-3AD203B41FA5}">
                      <a16:colId xmlns:a16="http://schemas.microsoft.com/office/drawing/2014/main" val="2648448711"/>
                    </a:ext>
                  </a:extLst>
                </a:gridCol>
                <a:gridCol w="1283677">
                  <a:extLst>
                    <a:ext uri="{9D8B030D-6E8A-4147-A177-3AD203B41FA5}">
                      <a16:colId xmlns:a16="http://schemas.microsoft.com/office/drawing/2014/main" val="282940017"/>
                    </a:ext>
                  </a:extLst>
                </a:gridCol>
                <a:gridCol w="1547449">
                  <a:extLst>
                    <a:ext uri="{9D8B030D-6E8A-4147-A177-3AD203B41FA5}">
                      <a16:colId xmlns:a16="http://schemas.microsoft.com/office/drawing/2014/main" val="1140109045"/>
                    </a:ext>
                  </a:extLst>
                </a:gridCol>
              </a:tblGrid>
              <a:tr h="233795">
                <a:tc>
                  <a:txBody>
                    <a:bodyPr/>
                    <a:lstStyle/>
                    <a:p>
                      <a:pPr algn="ctr">
                        <a:spcAft>
                          <a:spcPts val="0"/>
                        </a:spcAft>
                      </a:pPr>
                      <a:r>
                        <a:rPr lang="es-EC" sz="2000" b="1" dirty="0">
                          <a:effectLst/>
                        </a:rPr>
                        <a:t>Etapa/Bloque</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2000" b="1">
                          <a:effectLst/>
                        </a:rPr>
                        <a:t>Elementos</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spcAft>
                          <a:spcPts val="0"/>
                        </a:spcAft>
                      </a:pPr>
                      <a:r>
                        <a:rPr lang="es-EC" sz="2000" b="1">
                          <a:effectLst/>
                        </a:rPr>
                        <a:t>Características Técnicas</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1732080696"/>
                  </a:ext>
                </a:extLst>
              </a:tr>
              <a:tr h="233795">
                <a:tc>
                  <a:txBody>
                    <a:bodyPr/>
                    <a:lstStyle/>
                    <a:p>
                      <a:pPr algn="just">
                        <a:spcAft>
                          <a:spcPts val="0"/>
                        </a:spcAft>
                      </a:pPr>
                      <a:r>
                        <a:rPr lang="es-EC" sz="2000" b="1" dirty="0">
                          <a:effectLst/>
                        </a:rPr>
                        <a:t>Etapa de Control</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GENIUS FaceCam-320</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5V</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200mA</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1443896"/>
                  </a:ext>
                </a:extLst>
              </a:tr>
              <a:tr h="233795">
                <a:tc rowSpan="3">
                  <a:txBody>
                    <a:bodyPr/>
                    <a:lstStyle/>
                    <a:p>
                      <a:pPr algn="just">
                        <a:spcAft>
                          <a:spcPts val="0"/>
                        </a:spcAft>
                      </a:pPr>
                      <a:r>
                        <a:rPr lang="es-EC" sz="2000" b="1" dirty="0">
                          <a:effectLst/>
                        </a:rPr>
                        <a:t>Etapa de Potencia</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dirty="0">
                          <a:effectLst/>
                        </a:rPr>
                        <a:t>1 conversor DC-DC LM2587S</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2.5V-10V</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3A</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7709299"/>
                  </a:ext>
                </a:extLst>
              </a:tr>
              <a:tr h="467590">
                <a:tc vMerge="1">
                  <a:txBody>
                    <a:bodyPr/>
                    <a:lstStyle/>
                    <a:p>
                      <a:endParaRPr lang="es-EC"/>
                    </a:p>
                  </a:txBody>
                  <a:tcPr/>
                </a:tc>
                <a:tc>
                  <a:txBody>
                    <a:bodyPr/>
                    <a:lstStyle/>
                    <a:p>
                      <a:pPr algn="just">
                        <a:spcAft>
                          <a:spcPts val="0"/>
                        </a:spcAft>
                      </a:pPr>
                      <a:r>
                        <a:rPr lang="es-EC" sz="2000" b="1" dirty="0">
                          <a:effectLst/>
                        </a:rPr>
                        <a:t>1 Arduino Shield módulo de 4 relés</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220V</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10A</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4081363"/>
                  </a:ext>
                </a:extLst>
              </a:tr>
              <a:tr h="467590">
                <a:tc vMerge="1">
                  <a:txBody>
                    <a:bodyPr/>
                    <a:lstStyle/>
                    <a:p>
                      <a:endParaRPr lang="es-EC"/>
                    </a:p>
                  </a:txBody>
                  <a:tcPr/>
                </a:tc>
                <a:tc>
                  <a:txBody>
                    <a:bodyPr/>
                    <a:lstStyle/>
                    <a:p>
                      <a:pPr algn="just">
                        <a:spcAft>
                          <a:spcPts val="0"/>
                        </a:spcAft>
                      </a:pPr>
                      <a:r>
                        <a:rPr lang="es-EC" sz="2000" b="1" dirty="0">
                          <a:effectLst/>
                        </a:rPr>
                        <a:t>1 regulador de voltaje LM7805</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dirty="0">
                          <a:effectLst/>
                        </a:rPr>
                        <a:t>5V</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300mA</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9477755"/>
                  </a:ext>
                </a:extLst>
              </a:tr>
              <a:tr h="233795">
                <a:tc rowSpan="2">
                  <a:txBody>
                    <a:bodyPr/>
                    <a:lstStyle/>
                    <a:p>
                      <a:pPr algn="just">
                        <a:spcAft>
                          <a:spcPts val="0"/>
                        </a:spcAft>
                      </a:pPr>
                      <a:r>
                        <a:rPr lang="es-EC" sz="2000" b="1">
                          <a:effectLst/>
                        </a:rPr>
                        <a:t>Bloque de Medición</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2 sensores químicos TGS822</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dirty="0">
                          <a:effectLst/>
                        </a:rPr>
                        <a:t>&lt;24V</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&lt;15mW</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2585761"/>
                  </a:ext>
                </a:extLst>
              </a:tr>
              <a:tr h="233795">
                <a:tc vMerge="1">
                  <a:txBody>
                    <a:bodyPr/>
                    <a:lstStyle/>
                    <a:p>
                      <a:endParaRPr lang="es-EC"/>
                    </a:p>
                  </a:txBody>
                  <a:tcPr/>
                </a:tc>
                <a:tc>
                  <a:txBody>
                    <a:bodyPr/>
                    <a:lstStyle/>
                    <a:p>
                      <a:pPr algn="just">
                        <a:spcAft>
                          <a:spcPts val="0"/>
                        </a:spcAft>
                      </a:pPr>
                      <a:r>
                        <a:rPr lang="es-EC" sz="2000" b="1">
                          <a:effectLst/>
                        </a:rPr>
                        <a:t>2 sensores químicos TGS2610</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dirty="0">
                          <a:effectLst/>
                        </a:rPr>
                        <a:t>5V</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&lt;15mW</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5916790"/>
                  </a:ext>
                </a:extLst>
              </a:tr>
              <a:tr h="233795">
                <a:tc>
                  <a:txBody>
                    <a:bodyPr/>
                    <a:lstStyle/>
                    <a:p>
                      <a:pPr algn="just">
                        <a:spcAft>
                          <a:spcPts val="0"/>
                        </a:spcAft>
                      </a:pPr>
                      <a:r>
                        <a:rPr lang="es-EC" sz="2000" b="1">
                          <a:effectLst/>
                        </a:rPr>
                        <a:t>Bloque Neumático</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2 bombas</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dirty="0">
                          <a:effectLst/>
                        </a:rPr>
                        <a:t>12V</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a:effectLst/>
                        </a:rPr>
                        <a:t>1.5A</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5898820"/>
                  </a:ext>
                </a:extLst>
              </a:tr>
              <a:tr h="467590">
                <a:tc>
                  <a:txBody>
                    <a:bodyPr/>
                    <a:lstStyle/>
                    <a:p>
                      <a:pPr algn="just">
                        <a:spcAft>
                          <a:spcPts val="0"/>
                        </a:spcAft>
                      </a:pPr>
                      <a:r>
                        <a:rPr lang="es-EC" sz="2000" b="1">
                          <a:effectLst/>
                        </a:rPr>
                        <a:t>Bloque de Adquisición</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dirty="0">
                          <a:effectLst/>
                        </a:rPr>
                        <a:t>1 Raspberry PI 3 de 1,2Ghz de 64 bits</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dirty="0">
                          <a:effectLst/>
                        </a:rPr>
                        <a:t>5V</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C" sz="2000" b="1" dirty="0">
                          <a:effectLst/>
                        </a:rPr>
                        <a:t>200mA</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2146419"/>
                  </a:ext>
                </a:extLst>
              </a:tr>
            </a:tbl>
          </a:graphicData>
        </a:graphic>
      </p:graphicFrame>
      <p:sp>
        <p:nvSpPr>
          <p:cNvPr id="6" name="Rectángulo 5">
            <a:extLst>
              <a:ext uri="{FF2B5EF4-FFF2-40B4-BE49-F238E27FC236}">
                <a16:creationId xmlns:a16="http://schemas.microsoft.com/office/drawing/2014/main" id="{92EF5D09-09BC-4D6B-8A05-F762FD8AE585}"/>
              </a:ext>
            </a:extLst>
          </p:cNvPr>
          <p:cNvSpPr/>
          <p:nvPr/>
        </p:nvSpPr>
        <p:spPr>
          <a:xfrm>
            <a:off x="186483" y="636014"/>
            <a:ext cx="8957517"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Acondicionamiento de la NE en el robot móvil</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FF3AAC5F-9CB7-46B8-8A0C-4C7D57EE0E50}"/>
                  </a:ext>
                </a:extLst>
              </p:cNvPr>
              <p:cNvSpPr/>
              <p:nvPr/>
            </p:nvSpPr>
            <p:spPr>
              <a:xfrm>
                <a:off x="2072382" y="4736041"/>
                <a:ext cx="4572000" cy="1457643"/>
              </a:xfrm>
              <a:prstGeom prst="rect">
                <a:avLst/>
              </a:prstGeom>
            </p:spPr>
            <p:txBody>
              <a:bodyPr>
                <a:spAutoFit/>
              </a:bodyPr>
              <a:lstStyle/>
              <a:p>
                <a:pPr indent="180340" algn="just">
                  <a:lnSpc>
                    <a:spcPct val="150000"/>
                  </a:lnSpc>
                  <a:spcAft>
                    <a:spcPts val="600"/>
                  </a:spcAft>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cs typeface="Times New Roman" panose="02020603050405020304" pitchFamily="18" charset="0"/>
                        </a:rPr>
                        <m:t>𝑇𝑖𝑒𝑚𝑝𝑜</m:t>
                      </m:r>
                      <m:r>
                        <a:rPr lang="es-ES">
                          <a:latin typeface="Cambria Math" panose="02040503050406030204" pitchFamily="18" charset="0"/>
                          <a:ea typeface="Times New Roman" panose="02020603050405020304" pitchFamily="18" charset="0"/>
                          <a:cs typeface="Times New Roman" panose="02020603050405020304" pitchFamily="18" charset="0"/>
                        </a:rPr>
                        <m:t> </m:t>
                      </m:r>
                      <m:r>
                        <a:rPr lang="es-ES" i="1">
                          <a:latin typeface="Cambria Math" panose="02040503050406030204" pitchFamily="18" charset="0"/>
                          <a:ea typeface="Times New Roman" panose="02020603050405020304" pitchFamily="18" charset="0"/>
                          <a:cs typeface="Times New Roman" panose="02020603050405020304" pitchFamily="18" charset="0"/>
                        </a:rPr>
                        <m:t>𝑑𝑒</m:t>
                      </m:r>
                      <m:r>
                        <a:rPr lang="es-ES">
                          <a:latin typeface="Cambria Math" panose="02040503050406030204" pitchFamily="18" charset="0"/>
                          <a:ea typeface="Times New Roman" panose="02020603050405020304" pitchFamily="18" charset="0"/>
                          <a:cs typeface="Times New Roman" panose="02020603050405020304" pitchFamily="18" charset="0"/>
                        </a:rPr>
                        <m:t> </m:t>
                      </m:r>
                      <m:r>
                        <a:rPr lang="es-ES" i="1">
                          <a:latin typeface="Cambria Math" panose="02040503050406030204" pitchFamily="18" charset="0"/>
                          <a:ea typeface="Times New Roman" panose="02020603050405020304" pitchFamily="18" charset="0"/>
                          <a:cs typeface="Times New Roman" panose="02020603050405020304" pitchFamily="18" charset="0"/>
                        </a:rPr>
                        <m:t>𝑢𝑠𝑜</m:t>
                      </m:r>
                      <m:r>
                        <a:rPr lang="es-ES">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S">
                              <a:latin typeface="Cambria Math" panose="02040503050406030204" pitchFamily="18" charset="0"/>
                              <a:ea typeface="Times New Roman" panose="02020603050405020304" pitchFamily="18" charset="0"/>
                              <a:cs typeface="Times New Roman" panose="02020603050405020304" pitchFamily="18" charset="0"/>
                            </a:rPr>
                            <m:t>7.5</m:t>
                          </m:r>
                          <m:r>
                            <a:rPr lang="es-ES" i="1">
                              <a:latin typeface="Cambria Math" panose="02040503050406030204" pitchFamily="18" charset="0"/>
                              <a:ea typeface="Times New Roman" panose="02020603050405020304" pitchFamily="18" charset="0"/>
                              <a:cs typeface="Times New Roman" panose="02020603050405020304" pitchFamily="18" charset="0"/>
                            </a:rPr>
                            <m:t>𝐴</m:t>
                          </m:r>
                        </m:num>
                        <m:den>
                          <m:r>
                            <a:rPr lang="es-ES">
                              <a:latin typeface="Cambria Math" panose="02040503050406030204" pitchFamily="18" charset="0"/>
                              <a:ea typeface="Times New Roman" panose="02020603050405020304" pitchFamily="18" charset="0"/>
                              <a:cs typeface="Times New Roman" panose="02020603050405020304" pitchFamily="18" charset="0"/>
                            </a:rPr>
                            <m:t>2.8</m:t>
                          </m:r>
                          <m:r>
                            <a:rPr lang="es-ES" i="1">
                              <a:latin typeface="Cambria Math" panose="02040503050406030204" pitchFamily="18" charset="0"/>
                              <a:ea typeface="Times New Roman" panose="02020603050405020304" pitchFamily="18" charset="0"/>
                              <a:cs typeface="Times New Roman" panose="02020603050405020304" pitchFamily="18" charset="0"/>
                            </a:rPr>
                            <m:t>𝐴</m:t>
                          </m:r>
                          <m:r>
                            <a:rPr lang="es-ES">
                              <a:latin typeface="Cambria Math" panose="02040503050406030204" pitchFamily="18" charset="0"/>
                              <a:ea typeface="Times New Roman" panose="02020603050405020304" pitchFamily="18" charset="0"/>
                              <a:cs typeface="Times New Roman" panose="02020603050405020304" pitchFamily="18" charset="0"/>
                            </a:rPr>
                            <m:t>+2.2</m:t>
                          </m:r>
                          <m:r>
                            <a:rPr lang="es-ES" i="1">
                              <a:latin typeface="Cambria Math" panose="02040503050406030204" pitchFamily="18" charset="0"/>
                              <a:ea typeface="Times New Roman" panose="02020603050405020304" pitchFamily="18" charset="0"/>
                              <a:cs typeface="Times New Roman" panose="02020603050405020304" pitchFamily="18" charset="0"/>
                            </a:rPr>
                            <m:t>𝐴</m:t>
                          </m:r>
                        </m:den>
                      </m:f>
                      <m:r>
                        <a:rPr lang="es-ES">
                          <a:latin typeface="Cambria Math" panose="02040503050406030204" pitchFamily="18" charset="0"/>
                          <a:ea typeface="Times New Roman" panose="02020603050405020304" pitchFamily="18" charset="0"/>
                          <a:cs typeface="Times New Roman" panose="02020603050405020304" pitchFamily="18" charset="0"/>
                        </a:rPr>
                        <m:t>=1.5</m:t>
                      </m:r>
                    </m:oMath>
                  </m:oMathPara>
                </a14:m>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lnSpc>
                    <a:spcPct val="150000"/>
                  </a:lnSpc>
                  <a:spcAft>
                    <a:spcPts val="600"/>
                  </a:spcAft>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cs typeface="Times New Roman" panose="02020603050405020304" pitchFamily="18" charset="0"/>
                        </a:rPr>
                        <m:t>𝑇𝑖𝑒𝑚𝑝𝑜</m:t>
                      </m:r>
                      <m:r>
                        <a:rPr lang="es-ES">
                          <a:latin typeface="Cambria Math" panose="02040503050406030204" pitchFamily="18" charset="0"/>
                          <a:ea typeface="Times New Roman" panose="02020603050405020304" pitchFamily="18" charset="0"/>
                          <a:cs typeface="Times New Roman" panose="02020603050405020304" pitchFamily="18" charset="0"/>
                        </a:rPr>
                        <m:t> </m:t>
                      </m:r>
                      <m:r>
                        <a:rPr lang="es-ES" i="1">
                          <a:latin typeface="Cambria Math" panose="02040503050406030204" pitchFamily="18" charset="0"/>
                          <a:ea typeface="Times New Roman" panose="02020603050405020304" pitchFamily="18" charset="0"/>
                          <a:cs typeface="Times New Roman" panose="02020603050405020304" pitchFamily="18" charset="0"/>
                        </a:rPr>
                        <m:t>𝑑𝑒</m:t>
                      </m:r>
                      <m:r>
                        <a:rPr lang="es-ES">
                          <a:latin typeface="Cambria Math" panose="02040503050406030204" pitchFamily="18" charset="0"/>
                          <a:ea typeface="Times New Roman" panose="02020603050405020304" pitchFamily="18" charset="0"/>
                          <a:cs typeface="Times New Roman" panose="02020603050405020304" pitchFamily="18" charset="0"/>
                        </a:rPr>
                        <m:t> </m:t>
                      </m:r>
                      <m:r>
                        <a:rPr lang="es-ES" i="1">
                          <a:latin typeface="Cambria Math" panose="02040503050406030204" pitchFamily="18" charset="0"/>
                          <a:ea typeface="Times New Roman" panose="02020603050405020304" pitchFamily="18" charset="0"/>
                          <a:cs typeface="Times New Roman" panose="02020603050405020304" pitchFamily="18" charset="0"/>
                        </a:rPr>
                        <m:t>𝑢𝑠𝑜</m:t>
                      </m:r>
                      <m:r>
                        <a:rPr lang="es-ES">
                          <a:latin typeface="Cambria Math" panose="02040503050406030204" pitchFamily="18" charset="0"/>
                          <a:ea typeface="Times New Roman" panose="02020603050405020304" pitchFamily="18" charset="0"/>
                          <a:cs typeface="Times New Roman" panose="02020603050405020304" pitchFamily="18" charset="0"/>
                        </a:rPr>
                        <m:t>=1 </m:t>
                      </m:r>
                      <m:r>
                        <a:rPr lang="es-ES" i="1">
                          <a:latin typeface="Cambria Math" panose="02040503050406030204" pitchFamily="18" charset="0"/>
                          <a:ea typeface="Times New Roman" panose="02020603050405020304" pitchFamily="18" charset="0"/>
                          <a:cs typeface="Times New Roman" panose="02020603050405020304" pitchFamily="18" charset="0"/>
                        </a:rPr>
                        <m:t>h𝑜𝑟𝑎</m:t>
                      </m:r>
                      <m:r>
                        <a:rPr lang="es-ES">
                          <a:latin typeface="Cambria Math" panose="02040503050406030204" pitchFamily="18" charset="0"/>
                          <a:ea typeface="Times New Roman" panose="02020603050405020304" pitchFamily="18" charset="0"/>
                          <a:cs typeface="Times New Roman" panose="02020603050405020304" pitchFamily="18" charset="0"/>
                        </a:rPr>
                        <m:t> 50 </m:t>
                      </m:r>
                      <m:r>
                        <a:rPr lang="es-ES" i="1">
                          <a:latin typeface="Cambria Math" panose="02040503050406030204" pitchFamily="18" charset="0"/>
                          <a:ea typeface="Times New Roman" panose="02020603050405020304" pitchFamily="18" charset="0"/>
                          <a:cs typeface="Times New Roman" panose="02020603050405020304" pitchFamily="18" charset="0"/>
                        </a:rPr>
                        <m:t>𝑚𝑖𝑛</m:t>
                      </m:r>
                    </m:oMath>
                  </m:oMathPara>
                </a14:m>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ángulo 6">
                <a:extLst>
                  <a:ext uri="{FF2B5EF4-FFF2-40B4-BE49-F238E27FC236}">
                    <a16:creationId xmlns:a16="http://schemas.microsoft.com/office/drawing/2014/main" id="{FF3AAC5F-9CB7-46B8-8A0C-4C7D57EE0E50}"/>
                  </a:ext>
                </a:extLst>
              </p:cNvPr>
              <p:cNvSpPr>
                <a:spLocks noRot="1" noChangeAspect="1" noMove="1" noResize="1" noEditPoints="1" noAdjustHandles="1" noChangeArrowheads="1" noChangeShapeType="1" noTextEdit="1"/>
              </p:cNvSpPr>
              <p:nvPr/>
            </p:nvSpPr>
            <p:spPr>
              <a:xfrm>
                <a:off x="2072382" y="4736041"/>
                <a:ext cx="4572000" cy="1457643"/>
              </a:xfrm>
              <a:prstGeom prst="rect">
                <a:avLst/>
              </a:prstGeom>
              <a:blipFill>
                <a:blip r:embed="rId2"/>
                <a:stretch>
                  <a:fillRect/>
                </a:stretch>
              </a:blipFill>
            </p:spPr>
            <p:txBody>
              <a:bodyPr/>
              <a:lstStyle/>
              <a:p>
                <a:r>
                  <a:rPr lang="es-EC">
                    <a:noFill/>
                  </a:rPr>
                  <a:t> </a:t>
                </a:r>
              </a:p>
            </p:txBody>
          </p:sp>
        </mc:Fallback>
      </mc:AlternateContent>
      <p:sp>
        <p:nvSpPr>
          <p:cNvPr id="8" name="Rectángulo 7">
            <a:extLst>
              <a:ext uri="{FF2B5EF4-FFF2-40B4-BE49-F238E27FC236}">
                <a16:creationId xmlns:a16="http://schemas.microsoft.com/office/drawing/2014/main" id="{3DF2769A-763E-4626-841A-69FA056FBA0E}"/>
              </a:ext>
            </a:extLst>
          </p:cNvPr>
          <p:cNvSpPr/>
          <p:nvPr/>
        </p:nvSpPr>
        <p:spPr>
          <a:xfrm>
            <a:off x="328799" y="5244547"/>
            <a:ext cx="1976631"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a:ln/>
                <a:solidFill>
                  <a:schemeClr val="accent4"/>
                </a:solidFill>
                <a:effectLst/>
              </a:rPr>
              <a:t>BATERÍA</a:t>
            </a:r>
          </a:p>
        </p:txBody>
      </p:sp>
    </p:spTree>
    <p:extLst>
      <p:ext uri="{BB962C8B-B14F-4D97-AF65-F5344CB8AC3E}">
        <p14:creationId xmlns:p14="http://schemas.microsoft.com/office/powerpoint/2010/main" val="327485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D506D00-61D1-4F06-A197-15A9020716C8}"/>
              </a:ext>
            </a:extLst>
          </p:cNvPr>
          <p:cNvSpPr>
            <a:spLocks noGrp="1"/>
          </p:cNvSpPr>
          <p:nvPr>
            <p:ph type="title"/>
          </p:nvPr>
        </p:nvSpPr>
        <p:spPr>
          <a:xfrm>
            <a:off x="3534508" y="0"/>
            <a:ext cx="5520592" cy="584200"/>
          </a:xfrm>
        </p:spPr>
        <p:txBody>
          <a:bodyPr/>
          <a:lstStyle/>
          <a:p>
            <a:pPr algn="r"/>
            <a:r>
              <a:rPr lang="es-EC" dirty="0">
                <a:solidFill>
                  <a:srgbClr val="FF0000"/>
                </a:solidFill>
              </a:rPr>
              <a:t>MONTAJE Y NAVEGACIÓN</a:t>
            </a:r>
          </a:p>
        </p:txBody>
      </p:sp>
      <p:sp>
        <p:nvSpPr>
          <p:cNvPr id="5" name="Título 1">
            <a:extLst>
              <a:ext uri="{FF2B5EF4-FFF2-40B4-BE49-F238E27FC236}">
                <a16:creationId xmlns:a16="http://schemas.microsoft.com/office/drawing/2014/main" id="{2FDB440C-252C-4704-B613-A824ECDDA66C}"/>
              </a:ext>
            </a:extLst>
          </p:cNvPr>
          <p:cNvSpPr txBox="1">
            <a:spLocks/>
          </p:cNvSpPr>
          <p:nvPr/>
        </p:nvSpPr>
        <p:spPr>
          <a:xfrm>
            <a:off x="3253154" y="0"/>
            <a:ext cx="5801946"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a:solidFill>
                  <a:srgbClr val="FF0000"/>
                </a:solidFill>
              </a:rPr>
              <a:t>MONTAJE Y NAVEGACIÓN</a:t>
            </a:r>
            <a:endParaRPr lang="es-EC" dirty="0">
              <a:solidFill>
                <a:srgbClr val="FF0000"/>
              </a:solidFill>
            </a:endParaRPr>
          </a:p>
        </p:txBody>
      </p:sp>
      <p:pic>
        <p:nvPicPr>
          <p:cNvPr id="7" name="Imagen 6">
            <a:extLst>
              <a:ext uri="{FF2B5EF4-FFF2-40B4-BE49-F238E27FC236}">
                <a16:creationId xmlns:a16="http://schemas.microsoft.com/office/drawing/2014/main" id="{5DF7A030-51E4-4D47-9B3E-7CB196A25E1A}"/>
              </a:ext>
            </a:extLst>
          </p:cNvPr>
          <p:cNvPicPr/>
          <p:nvPr/>
        </p:nvPicPr>
        <p:blipFill>
          <a:blip r:embed="rId2"/>
          <a:stretch>
            <a:fillRect/>
          </a:stretch>
        </p:blipFill>
        <p:spPr>
          <a:xfrm>
            <a:off x="246185" y="1476912"/>
            <a:ext cx="8546123" cy="4290842"/>
          </a:xfrm>
          <a:prstGeom prst="rect">
            <a:avLst/>
          </a:prstGeom>
        </p:spPr>
      </p:pic>
      <p:sp>
        <p:nvSpPr>
          <p:cNvPr id="8" name="Rectángulo 7">
            <a:extLst>
              <a:ext uri="{FF2B5EF4-FFF2-40B4-BE49-F238E27FC236}">
                <a16:creationId xmlns:a16="http://schemas.microsoft.com/office/drawing/2014/main" id="{D2CAD418-09D9-4384-9D0D-1C0CBA665CA0}"/>
              </a:ext>
            </a:extLst>
          </p:cNvPr>
          <p:cNvSpPr/>
          <p:nvPr/>
        </p:nvSpPr>
        <p:spPr>
          <a:xfrm>
            <a:off x="0" y="830580"/>
            <a:ext cx="9141350"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Montaje de los elementos sobre el robot móvil</a:t>
            </a:r>
          </a:p>
        </p:txBody>
      </p:sp>
    </p:spTree>
    <p:extLst>
      <p:ext uri="{BB962C8B-B14F-4D97-AF65-F5344CB8AC3E}">
        <p14:creationId xmlns:p14="http://schemas.microsoft.com/office/powerpoint/2010/main" val="37268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41B8B5-F7E6-4092-B5E9-5569CB498925}"/>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03385" y="756137"/>
            <a:ext cx="8159261" cy="5152293"/>
          </a:xfrm>
          <a:prstGeom prst="rect">
            <a:avLst/>
          </a:prstGeom>
        </p:spPr>
      </p:pic>
      <p:sp>
        <p:nvSpPr>
          <p:cNvPr id="5" name="Título 1">
            <a:extLst>
              <a:ext uri="{FF2B5EF4-FFF2-40B4-BE49-F238E27FC236}">
                <a16:creationId xmlns:a16="http://schemas.microsoft.com/office/drawing/2014/main" id="{494F703D-4602-4F39-91C6-4830FDCA8A81}"/>
              </a:ext>
            </a:extLst>
          </p:cNvPr>
          <p:cNvSpPr txBox="1">
            <a:spLocks/>
          </p:cNvSpPr>
          <p:nvPr/>
        </p:nvSpPr>
        <p:spPr>
          <a:xfrm>
            <a:off x="3253154" y="0"/>
            <a:ext cx="5801946"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MONTAJE Y NAVEGACIÓN</a:t>
            </a:r>
          </a:p>
        </p:txBody>
      </p:sp>
      <p:sp>
        <p:nvSpPr>
          <p:cNvPr id="6" name="Rectángulo 5">
            <a:extLst>
              <a:ext uri="{FF2B5EF4-FFF2-40B4-BE49-F238E27FC236}">
                <a16:creationId xmlns:a16="http://schemas.microsoft.com/office/drawing/2014/main" id="{5D3C87BF-4559-43DB-9378-C62A70096EF5}"/>
              </a:ext>
            </a:extLst>
          </p:cNvPr>
          <p:cNvSpPr/>
          <p:nvPr/>
        </p:nvSpPr>
        <p:spPr>
          <a:xfrm>
            <a:off x="263768" y="756137"/>
            <a:ext cx="2268416" cy="1077218"/>
          </a:xfrm>
          <a:prstGeom prst="rect">
            <a:avLst/>
          </a:prstGeom>
        </p:spPr>
        <p:txBody>
          <a:bodyPr wrap="square">
            <a:spAutoFit/>
          </a:bodyPr>
          <a:lstStyle/>
          <a:p>
            <a:pPr algn="ctr"/>
            <a:r>
              <a:rPr lang="es-EC" sz="3200" b="1" dirty="0">
                <a:latin typeface="Times New Roman" panose="02020603050405020304" pitchFamily="18" charset="0"/>
                <a:ea typeface="Calibri" panose="020F0502020204030204" pitchFamily="34" charset="0"/>
              </a:rPr>
              <a:t>Diagrama </a:t>
            </a:r>
          </a:p>
          <a:p>
            <a:pPr algn="ctr"/>
            <a:r>
              <a:rPr lang="es-EC" sz="3200" b="1" dirty="0">
                <a:latin typeface="Times New Roman" panose="02020603050405020304" pitchFamily="18" charset="0"/>
                <a:ea typeface="Calibri" panose="020F0502020204030204" pitchFamily="34" charset="0"/>
              </a:rPr>
              <a:t>eléctrico</a:t>
            </a:r>
            <a:endParaRPr lang="es-EC" sz="3200" b="1" dirty="0"/>
          </a:p>
        </p:txBody>
      </p:sp>
    </p:spTree>
    <p:extLst>
      <p:ext uri="{BB962C8B-B14F-4D97-AF65-F5344CB8AC3E}">
        <p14:creationId xmlns:p14="http://schemas.microsoft.com/office/powerpoint/2010/main" val="1395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D506D00-61D1-4F06-A197-15A9020716C8}"/>
              </a:ext>
            </a:extLst>
          </p:cNvPr>
          <p:cNvSpPr>
            <a:spLocks noGrp="1"/>
          </p:cNvSpPr>
          <p:nvPr>
            <p:ph type="title"/>
          </p:nvPr>
        </p:nvSpPr>
        <p:spPr>
          <a:xfrm>
            <a:off x="3534508" y="0"/>
            <a:ext cx="5520592" cy="584200"/>
          </a:xfrm>
        </p:spPr>
        <p:txBody>
          <a:bodyPr/>
          <a:lstStyle/>
          <a:p>
            <a:pPr algn="r"/>
            <a:r>
              <a:rPr lang="es-EC" dirty="0">
                <a:solidFill>
                  <a:srgbClr val="FF0000"/>
                </a:solidFill>
              </a:rPr>
              <a:t>MONTAJE Y NAVEGACIÓN</a:t>
            </a:r>
          </a:p>
        </p:txBody>
      </p:sp>
      <p:sp>
        <p:nvSpPr>
          <p:cNvPr id="5" name="Título 1">
            <a:extLst>
              <a:ext uri="{FF2B5EF4-FFF2-40B4-BE49-F238E27FC236}">
                <a16:creationId xmlns:a16="http://schemas.microsoft.com/office/drawing/2014/main" id="{2FDB440C-252C-4704-B613-A824ECDDA66C}"/>
              </a:ext>
            </a:extLst>
          </p:cNvPr>
          <p:cNvSpPr txBox="1">
            <a:spLocks/>
          </p:cNvSpPr>
          <p:nvPr/>
        </p:nvSpPr>
        <p:spPr>
          <a:xfrm>
            <a:off x="3253154" y="0"/>
            <a:ext cx="5801946"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MONTAJE Y NAVEGACIÓN</a:t>
            </a:r>
          </a:p>
        </p:txBody>
      </p:sp>
      <p:pic>
        <p:nvPicPr>
          <p:cNvPr id="6" name="Imagen 5">
            <a:extLst>
              <a:ext uri="{FF2B5EF4-FFF2-40B4-BE49-F238E27FC236}">
                <a16:creationId xmlns:a16="http://schemas.microsoft.com/office/drawing/2014/main" id="{95C539FA-EE1C-4BDB-A781-E6F22CB517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7945" y="1230531"/>
            <a:ext cx="7983415" cy="4835770"/>
          </a:xfrm>
          <a:prstGeom prst="rect">
            <a:avLst/>
          </a:prstGeom>
          <a:noFill/>
          <a:ln>
            <a:noFill/>
          </a:ln>
        </p:spPr>
      </p:pic>
      <p:sp>
        <p:nvSpPr>
          <p:cNvPr id="7" name="Rectángulo 6">
            <a:extLst>
              <a:ext uri="{FF2B5EF4-FFF2-40B4-BE49-F238E27FC236}">
                <a16:creationId xmlns:a16="http://schemas.microsoft.com/office/drawing/2014/main" id="{83FD0EE8-DECF-4435-972E-C86B97FD9729}"/>
              </a:ext>
            </a:extLst>
          </p:cNvPr>
          <p:cNvSpPr/>
          <p:nvPr/>
        </p:nvSpPr>
        <p:spPr>
          <a:xfrm>
            <a:off x="142624" y="584200"/>
            <a:ext cx="8728736"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Diagrama de red para comunicación de la NE</a:t>
            </a:r>
          </a:p>
        </p:txBody>
      </p:sp>
      <p:sp>
        <p:nvSpPr>
          <p:cNvPr id="2" name="Rectángulo 1">
            <a:extLst>
              <a:ext uri="{FF2B5EF4-FFF2-40B4-BE49-F238E27FC236}">
                <a16:creationId xmlns:a16="http://schemas.microsoft.com/office/drawing/2014/main" id="{248F565A-A9F1-4484-A1B2-8FDA256E64D3}"/>
              </a:ext>
            </a:extLst>
          </p:cNvPr>
          <p:cNvSpPr/>
          <p:nvPr/>
        </p:nvSpPr>
        <p:spPr>
          <a:xfrm>
            <a:off x="263769" y="1296957"/>
            <a:ext cx="5257799"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2000" dirty="0">
                <a:latin typeface="Times New Roman" panose="02020603050405020304" pitchFamily="18" charset="0"/>
                <a:ea typeface="Calibri" panose="020F0502020204030204" pitchFamily="34" charset="0"/>
              </a:rPr>
              <a:t>Se utilizó la comunicación inalámbrica Wireless (WLAN 802.11)</a:t>
            </a:r>
            <a:endParaRPr lang="es-EC" sz="2000" dirty="0"/>
          </a:p>
        </p:txBody>
      </p:sp>
      <p:sp>
        <p:nvSpPr>
          <p:cNvPr id="3" name="Rectángulo 2">
            <a:extLst>
              <a:ext uri="{FF2B5EF4-FFF2-40B4-BE49-F238E27FC236}">
                <a16:creationId xmlns:a16="http://schemas.microsoft.com/office/drawing/2014/main" id="{87913DB7-6092-4A8F-B882-FEBB5D85CF77}"/>
              </a:ext>
            </a:extLst>
          </p:cNvPr>
          <p:cNvSpPr/>
          <p:nvPr/>
        </p:nvSpPr>
        <p:spPr>
          <a:xfrm>
            <a:off x="263768" y="2171104"/>
            <a:ext cx="52578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2000" dirty="0">
                <a:latin typeface="Times New Roman" panose="02020603050405020304" pitchFamily="18" charset="0"/>
              </a:rPr>
              <a:t>Se usó los protocolos de comunicación SSH, FTP, HTTP de la capa de aplicación</a:t>
            </a:r>
          </a:p>
        </p:txBody>
      </p:sp>
      <p:sp>
        <p:nvSpPr>
          <p:cNvPr id="9" name="Rectángulo 8">
            <a:extLst>
              <a:ext uri="{FF2B5EF4-FFF2-40B4-BE49-F238E27FC236}">
                <a16:creationId xmlns:a16="http://schemas.microsoft.com/office/drawing/2014/main" id="{B64CFAA3-2B4F-4467-8B30-15E9A5AF779F}"/>
              </a:ext>
            </a:extLst>
          </p:cNvPr>
          <p:cNvSpPr/>
          <p:nvPr/>
        </p:nvSpPr>
        <p:spPr>
          <a:xfrm>
            <a:off x="6476316" y="5679384"/>
            <a:ext cx="2061205"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IP 192.168.1.2:8080</a:t>
            </a:r>
            <a:endParaRPr lang="es-EC" dirty="0"/>
          </a:p>
        </p:txBody>
      </p:sp>
    </p:spTree>
    <p:extLst>
      <p:ext uri="{BB962C8B-B14F-4D97-AF65-F5344CB8AC3E}">
        <p14:creationId xmlns:p14="http://schemas.microsoft.com/office/powerpoint/2010/main" val="411712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DC5FEAC-61EB-4888-BDD4-05B3210CFE7B}"/>
              </a:ext>
            </a:extLst>
          </p:cNvPr>
          <p:cNvSpPr>
            <a:spLocks noGrp="1"/>
          </p:cNvSpPr>
          <p:nvPr>
            <p:ph type="title"/>
          </p:nvPr>
        </p:nvSpPr>
        <p:spPr>
          <a:xfrm>
            <a:off x="3534508" y="0"/>
            <a:ext cx="5520592" cy="584200"/>
          </a:xfrm>
        </p:spPr>
        <p:txBody>
          <a:bodyPr/>
          <a:lstStyle/>
          <a:p>
            <a:pPr algn="r"/>
            <a:r>
              <a:rPr lang="es-EC" dirty="0">
                <a:solidFill>
                  <a:srgbClr val="FF0000"/>
                </a:solidFill>
              </a:rPr>
              <a:t>MONTAJE Y NAVEGACIÓN</a:t>
            </a:r>
          </a:p>
        </p:txBody>
      </p:sp>
      <p:sp>
        <p:nvSpPr>
          <p:cNvPr id="5" name="Rectángulo 4">
            <a:extLst>
              <a:ext uri="{FF2B5EF4-FFF2-40B4-BE49-F238E27FC236}">
                <a16:creationId xmlns:a16="http://schemas.microsoft.com/office/drawing/2014/main" id="{5FE7895B-2DDB-4568-BE9B-3AC210A318E3}"/>
              </a:ext>
            </a:extLst>
          </p:cNvPr>
          <p:cNvSpPr/>
          <p:nvPr/>
        </p:nvSpPr>
        <p:spPr>
          <a:xfrm>
            <a:off x="283718" y="522461"/>
            <a:ext cx="2790636"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NAVEGACIÓN</a:t>
            </a:r>
          </a:p>
        </p:txBody>
      </p:sp>
      <p:sp>
        <p:nvSpPr>
          <p:cNvPr id="6" name="Rectángulo 5">
            <a:extLst>
              <a:ext uri="{FF2B5EF4-FFF2-40B4-BE49-F238E27FC236}">
                <a16:creationId xmlns:a16="http://schemas.microsoft.com/office/drawing/2014/main" id="{73C8D637-E826-4879-A941-AC96344D0218}"/>
              </a:ext>
            </a:extLst>
          </p:cNvPr>
          <p:cNvSpPr/>
          <p:nvPr/>
        </p:nvSpPr>
        <p:spPr>
          <a:xfrm>
            <a:off x="381669" y="3203939"/>
            <a:ext cx="538537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dirty="0">
                <a:solidFill>
                  <a:schemeClr val="dk1"/>
                </a:solidFill>
                <a:latin typeface="Times New Roman" panose="02020603050405020304" pitchFamily="18" charset="0"/>
              </a:rPr>
              <a:t>Robot móviles integrados con narices electrónicas permiten la navegación de forma asistida hasta la localización de las sustancias explosivas para detectar de que tipo son.</a:t>
            </a:r>
          </a:p>
        </p:txBody>
      </p:sp>
      <p:sp>
        <p:nvSpPr>
          <p:cNvPr id="8" name="Rectángulo 7">
            <a:extLst>
              <a:ext uri="{FF2B5EF4-FFF2-40B4-BE49-F238E27FC236}">
                <a16:creationId xmlns:a16="http://schemas.microsoft.com/office/drawing/2014/main" id="{0D4D1FFD-998F-45E2-9FCC-DF4F66FFEB46}"/>
              </a:ext>
            </a:extLst>
          </p:cNvPr>
          <p:cNvSpPr/>
          <p:nvPr/>
        </p:nvSpPr>
        <p:spPr>
          <a:xfrm>
            <a:off x="830942" y="4590313"/>
            <a:ext cx="4572000" cy="36933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s-EC" dirty="0">
                <a:latin typeface="Times New Roman" panose="02020603050405020304" pitchFamily="18" charset="0"/>
                <a:ea typeface="Calibri" panose="020F0502020204030204" pitchFamily="34" charset="0"/>
              </a:rPr>
              <a:t>Los escenarios que se pueden considerar son:</a:t>
            </a:r>
            <a:endParaRPr lang="es-EC" dirty="0"/>
          </a:p>
        </p:txBody>
      </p:sp>
      <p:pic>
        <p:nvPicPr>
          <p:cNvPr id="9" name="Imagen 8" descr="https://scontent.fuio1-1.fna.fbcdn.net/v/t34.0-12/19251141_10214222611148018_1952812809_n.jpg?oh=6872fb25f72b3d4c2c52986c6ca006a9&amp;oe=594B43B3">
            <a:extLst>
              <a:ext uri="{FF2B5EF4-FFF2-40B4-BE49-F238E27FC236}">
                <a16:creationId xmlns:a16="http://schemas.microsoft.com/office/drawing/2014/main" id="{4BD9D7B2-6009-4C27-8889-946877ACE540}"/>
              </a:ext>
            </a:extLst>
          </p:cNvPr>
          <p:cNvPicPr/>
          <p:nvPr/>
        </p:nvPicPr>
        <p:blipFill rotWithShape="1">
          <a:blip r:embed="rId2" cstate="print">
            <a:extLst>
              <a:ext uri="{28A0092B-C50C-407E-A947-70E740481C1C}">
                <a14:useLocalDpi xmlns:a14="http://schemas.microsoft.com/office/drawing/2010/main" val="0"/>
              </a:ext>
            </a:extLst>
          </a:blip>
          <a:srcRect r="2909" b="6477"/>
          <a:stretch/>
        </p:blipFill>
        <p:spPr bwMode="auto">
          <a:xfrm>
            <a:off x="6231217" y="2307426"/>
            <a:ext cx="2566104" cy="2804676"/>
          </a:xfrm>
          <a:prstGeom prst="rect">
            <a:avLst/>
          </a:prstGeom>
          <a:noFill/>
          <a:ln>
            <a:noFill/>
          </a:ln>
          <a:extLst>
            <a:ext uri="{53640926-AAD7-44D8-BBD7-CCE9431645EC}">
              <a14:shadowObscured xmlns:a14="http://schemas.microsoft.com/office/drawing/2010/main"/>
            </a:ext>
          </a:extLst>
        </p:spPr>
      </p:pic>
      <p:sp>
        <p:nvSpPr>
          <p:cNvPr id="10" name="Rectángulo 9">
            <a:extLst>
              <a:ext uri="{FF2B5EF4-FFF2-40B4-BE49-F238E27FC236}">
                <a16:creationId xmlns:a16="http://schemas.microsoft.com/office/drawing/2014/main" id="{43BF12F1-6162-4662-9BE9-31DFA6A1363B}"/>
              </a:ext>
            </a:extLst>
          </p:cNvPr>
          <p:cNvSpPr/>
          <p:nvPr/>
        </p:nvSpPr>
        <p:spPr>
          <a:xfrm>
            <a:off x="6620434" y="5112102"/>
            <a:ext cx="1787669"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4,20x2,4x2,2 [m]</a:t>
            </a:r>
            <a:endParaRPr lang="es-EC" b="1" dirty="0"/>
          </a:p>
        </p:txBody>
      </p:sp>
      <p:sp>
        <p:nvSpPr>
          <p:cNvPr id="11" name="Rectángulo 10">
            <a:extLst>
              <a:ext uri="{FF2B5EF4-FFF2-40B4-BE49-F238E27FC236}">
                <a16:creationId xmlns:a16="http://schemas.microsoft.com/office/drawing/2014/main" id="{48A72DA5-3C59-4B5E-B793-5F737EDDD654}"/>
              </a:ext>
            </a:extLst>
          </p:cNvPr>
          <p:cNvSpPr/>
          <p:nvPr/>
        </p:nvSpPr>
        <p:spPr>
          <a:xfrm>
            <a:off x="6620435" y="5477447"/>
            <a:ext cx="1841210"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Área 10,08 [m</a:t>
            </a:r>
            <a:r>
              <a:rPr lang="es-EC" b="1" baseline="30000" dirty="0">
                <a:latin typeface="Times New Roman" panose="02020603050405020304" pitchFamily="18" charset="0"/>
                <a:ea typeface="Calibri" panose="020F0502020204030204" pitchFamily="34" charset="0"/>
              </a:rPr>
              <a:t>2</a:t>
            </a:r>
            <a:r>
              <a:rPr lang="es-EC" b="1" dirty="0">
                <a:latin typeface="Times New Roman" panose="02020603050405020304" pitchFamily="18" charset="0"/>
                <a:ea typeface="Calibri" panose="020F0502020204030204" pitchFamily="34" charset="0"/>
              </a:rPr>
              <a:t>] </a:t>
            </a:r>
            <a:endParaRPr lang="es-EC" b="1" dirty="0"/>
          </a:p>
        </p:txBody>
      </p:sp>
      <p:sp>
        <p:nvSpPr>
          <p:cNvPr id="12" name="Rectángulo 11">
            <a:extLst>
              <a:ext uri="{FF2B5EF4-FFF2-40B4-BE49-F238E27FC236}">
                <a16:creationId xmlns:a16="http://schemas.microsoft.com/office/drawing/2014/main" id="{BFFC85D2-9E53-4A6A-A5C2-BABA052211DB}"/>
              </a:ext>
            </a:extLst>
          </p:cNvPr>
          <p:cNvSpPr/>
          <p:nvPr/>
        </p:nvSpPr>
        <p:spPr>
          <a:xfrm>
            <a:off x="389919" y="2371837"/>
            <a:ext cx="545404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latin typeface="Times New Roman" panose="02020603050405020304" pitchFamily="18" charset="0"/>
                <a:cs typeface="Times New Roman" panose="02020603050405020304" pitchFamily="18" charset="0"/>
              </a:rPr>
              <a:t>Entre más mínimo sea el acercamiento y el tiempo se reduce el riesgo de posibilidad de muerte de una persona.</a:t>
            </a:r>
            <a:endParaRPr lang="es-EC" dirty="0">
              <a:latin typeface="Times New Roman" panose="02020603050405020304" pitchFamily="18" charset="0"/>
              <a:cs typeface="Times New Roman" panose="02020603050405020304" pitchFamily="18" charset="0"/>
            </a:endParaRPr>
          </a:p>
        </p:txBody>
      </p:sp>
      <p:sp>
        <p:nvSpPr>
          <p:cNvPr id="13" name="Rectángulo 12">
            <a:extLst>
              <a:ext uri="{FF2B5EF4-FFF2-40B4-BE49-F238E27FC236}">
                <a16:creationId xmlns:a16="http://schemas.microsoft.com/office/drawing/2014/main" id="{8401CC89-A4EE-4C71-936C-48B1E4A061DA}"/>
              </a:ext>
            </a:extLst>
          </p:cNvPr>
          <p:cNvSpPr/>
          <p:nvPr/>
        </p:nvSpPr>
        <p:spPr>
          <a:xfrm>
            <a:off x="389919" y="1197651"/>
            <a:ext cx="8462533"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“Optimizar las operaciones militares en la defensa de la Soberanía y Seguridad Integral”, contra el empleo, comercialización, fabricación y tenencia de explosivos, con más precisión, de artefactos explosivos.</a:t>
            </a:r>
            <a:endParaRPr lang="es-EC" dirty="0"/>
          </a:p>
        </p:txBody>
      </p:sp>
      <p:grpSp>
        <p:nvGrpSpPr>
          <p:cNvPr id="29" name="Grupo 28">
            <a:extLst>
              <a:ext uri="{FF2B5EF4-FFF2-40B4-BE49-F238E27FC236}">
                <a16:creationId xmlns:a16="http://schemas.microsoft.com/office/drawing/2014/main" id="{9F4A30E2-AA82-447B-AD43-A22538430C62}"/>
              </a:ext>
            </a:extLst>
          </p:cNvPr>
          <p:cNvGrpSpPr/>
          <p:nvPr/>
        </p:nvGrpSpPr>
        <p:grpSpPr>
          <a:xfrm>
            <a:off x="375394" y="4959645"/>
            <a:ext cx="5550757" cy="1043578"/>
            <a:chOff x="375394" y="4959645"/>
            <a:chExt cx="5550757" cy="1043578"/>
          </a:xfrm>
        </p:grpSpPr>
        <p:sp>
          <p:nvSpPr>
            <p:cNvPr id="14" name="Rectángulo 13">
              <a:extLst>
                <a:ext uri="{FF2B5EF4-FFF2-40B4-BE49-F238E27FC236}">
                  <a16:creationId xmlns:a16="http://schemas.microsoft.com/office/drawing/2014/main" id="{91D9DDC3-23C3-4CC9-9D98-10BD01FA1D2B}"/>
                </a:ext>
              </a:extLst>
            </p:cNvPr>
            <p:cNvSpPr/>
            <p:nvPr/>
          </p:nvSpPr>
          <p:spPr>
            <a:xfrm>
              <a:off x="375394" y="5264559"/>
              <a:ext cx="2220043" cy="369332"/>
            </a:xfrm>
            <a:prstGeom prst="rect">
              <a:avLst/>
            </a:prstGeom>
          </p:spPr>
          <p:txBody>
            <a:bodyPr wrap="square">
              <a:spAutoFit/>
            </a:bodyPr>
            <a:lstStyle/>
            <a:p>
              <a:r>
                <a:rPr lang="es-EC" b="1" dirty="0">
                  <a:solidFill>
                    <a:srgbClr val="FF0000"/>
                  </a:solidFill>
                  <a:latin typeface="Times New Roman" panose="02020603050405020304" pitchFamily="18" charset="0"/>
                  <a:ea typeface="Calibri" panose="020F0502020204030204" pitchFamily="34" charset="0"/>
                </a:rPr>
                <a:t>Puntos de control</a:t>
              </a:r>
              <a:endParaRPr lang="es-EC" b="1" dirty="0">
                <a:solidFill>
                  <a:srgbClr val="FF0000"/>
                </a:solidFill>
              </a:endParaRPr>
            </a:p>
          </p:txBody>
        </p:sp>
        <p:sp>
          <p:nvSpPr>
            <p:cNvPr id="15" name="Rectángulo 14">
              <a:extLst>
                <a:ext uri="{FF2B5EF4-FFF2-40B4-BE49-F238E27FC236}">
                  <a16:creationId xmlns:a16="http://schemas.microsoft.com/office/drawing/2014/main" id="{9ED56E70-2585-4E25-8F34-A469E95024E3}"/>
                </a:ext>
              </a:extLst>
            </p:cNvPr>
            <p:cNvSpPr/>
            <p:nvPr/>
          </p:nvSpPr>
          <p:spPr>
            <a:xfrm>
              <a:off x="1798871" y="5633891"/>
              <a:ext cx="2005677" cy="369332"/>
            </a:xfrm>
            <a:prstGeom prst="rect">
              <a:avLst/>
            </a:prstGeom>
          </p:spPr>
          <p:txBody>
            <a:bodyPr wrap="none">
              <a:spAutoFit/>
            </a:bodyPr>
            <a:lstStyle/>
            <a:p>
              <a:r>
                <a:rPr lang="es-EC" b="1" dirty="0">
                  <a:solidFill>
                    <a:srgbClr val="FF0000"/>
                  </a:solidFill>
                  <a:latin typeface="Times New Roman" panose="02020603050405020304" pitchFamily="18" charset="0"/>
                  <a:ea typeface="Calibri" panose="020F0502020204030204" pitchFamily="34" charset="0"/>
                </a:rPr>
                <a:t>Entornos abiertos </a:t>
              </a:r>
              <a:endParaRPr lang="es-EC" b="1" dirty="0">
                <a:solidFill>
                  <a:srgbClr val="FF0000"/>
                </a:solidFill>
              </a:endParaRPr>
            </a:p>
          </p:txBody>
        </p:sp>
        <p:sp>
          <p:nvSpPr>
            <p:cNvPr id="16" name="Rectángulo 15">
              <a:extLst>
                <a:ext uri="{FF2B5EF4-FFF2-40B4-BE49-F238E27FC236}">
                  <a16:creationId xmlns:a16="http://schemas.microsoft.com/office/drawing/2014/main" id="{F8F9B1FD-7C06-4570-B845-EC40F409BA01}"/>
                </a:ext>
              </a:extLst>
            </p:cNvPr>
            <p:cNvSpPr/>
            <p:nvPr/>
          </p:nvSpPr>
          <p:spPr>
            <a:xfrm>
              <a:off x="3157444" y="5266276"/>
              <a:ext cx="2768707" cy="369332"/>
            </a:xfrm>
            <a:prstGeom prst="rect">
              <a:avLst/>
            </a:prstGeom>
          </p:spPr>
          <p:txBody>
            <a:bodyPr wrap="none">
              <a:spAutoFit/>
            </a:bodyPr>
            <a:lstStyle/>
            <a:p>
              <a:r>
                <a:rPr lang="es-EC" b="1" dirty="0">
                  <a:solidFill>
                    <a:srgbClr val="FF0000"/>
                  </a:solidFill>
                  <a:latin typeface="Times New Roman" panose="02020603050405020304" pitchFamily="18" charset="0"/>
                  <a:ea typeface="Calibri" panose="020F0502020204030204" pitchFamily="34" charset="0"/>
                </a:rPr>
                <a:t>Operaciones de búsqueda.</a:t>
              </a:r>
              <a:endParaRPr lang="es-EC" b="1" dirty="0">
                <a:solidFill>
                  <a:srgbClr val="FF0000"/>
                </a:solidFill>
              </a:endParaRPr>
            </a:p>
          </p:txBody>
        </p:sp>
        <p:cxnSp>
          <p:nvCxnSpPr>
            <p:cNvPr id="18" name="Conector recto de flecha 17">
              <a:extLst>
                <a:ext uri="{FF2B5EF4-FFF2-40B4-BE49-F238E27FC236}">
                  <a16:creationId xmlns:a16="http://schemas.microsoft.com/office/drawing/2014/main" id="{53A2E59A-458F-48C0-97A8-8A74C30AED5E}"/>
                </a:ext>
              </a:extLst>
            </p:cNvPr>
            <p:cNvCxnSpPr>
              <a:stCxn id="8" idx="2"/>
              <a:endCxn id="14" idx="0"/>
            </p:cNvCxnSpPr>
            <p:nvPr/>
          </p:nvCxnSpPr>
          <p:spPr>
            <a:xfrm flipH="1">
              <a:off x="1485416" y="4959645"/>
              <a:ext cx="1631526" cy="304914"/>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9" name="Conector recto de flecha 18">
              <a:extLst>
                <a:ext uri="{FF2B5EF4-FFF2-40B4-BE49-F238E27FC236}">
                  <a16:creationId xmlns:a16="http://schemas.microsoft.com/office/drawing/2014/main" id="{D56714C9-D197-446F-A32C-4F1CBF76F6E5}"/>
                </a:ext>
              </a:extLst>
            </p:cNvPr>
            <p:cNvCxnSpPr>
              <a:cxnSpLocks/>
              <a:stCxn id="8" idx="2"/>
              <a:endCxn id="15" idx="0"/>
            </p:cNvCxnSpPr>
            <p:nvPr/>
          </p:nvCxnSpPr>
          <p:spPr>
            <a:xfrm flipH="1">
              <a:off x="2801710" y="4959645"/>
              <a:ext cx="315232" cy="674246"/>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22" name="Conector recto de flecha 21">
              <a:extLst>
                <a:ext uri="{FF2B5EF4-FFF2-40B4-BE49-F238E27FC236}">
                  <a16:creationId xmlns:a16="http://schemas.microsoft.com/office/drawing/2014/main" id="{F3231DB2-AE10-4E3A-8E5D-2357DA3968B9}"/>
                </a:ext>
              </a:extLst>
            </p:cNvPr>
            <p:cNvCxnSpPr>
              <a:cxnSpLocks/>
              <a:stCxn id="8" idx="2"/>
              <a:endCxn id="16" idx="0"/>
            </p:cNvCxnSpPr>
            <p:nvPr/>
          </p:nvCxnSpPr>
          <p:spPr>
            <a:xfrm>
              <a:off x="3116942" y="4959645"/>
              <a:ext cx="1424856" cy="306631"/>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grpSp>
      <p:cxnSp>
        <p:nvCxnSpPr>
          <p:cNvPr id="25" name="Conector recto de flecha 24">
            <a:extLst>
              <a:ext uri="{FF2B5EF4-FFF2-40B4-BE49-F238E27FC236}">
                <a16:creationId xmlns:a16="http://schemas.microsoft.com/office/drawing/2014/main" id="{B38A64FE-1044-41DD-9193-DEB1454AB54A}"/>
              </a:ext>
            </a:extLst>
          </p:cNvPr>
          <p:cNvCxnSpPr>
            <a:cxnSpLocks/>
            <a:endCxn id="12" idx="0"/>
          </p:cNvCxnSpPr>
          <p:nvPr/>
        </p:nvCxnSpPr>
        <p:spPr>
          <a:xfrm>
            <a:off x="3116942" y="2088147"/>
            <a:ext cx="0" cy="28369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41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1" grpId="0"/>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p:txBody>
          <a:bodyPr/>
          <a:lstStyle/>
          <a:p>
            <a:pPr algn="r"/>
            <a:r>
              <a:rPr lang="es-EC" dirty="0">
                <a:solidFill>
                  <a:srgbClr val="FF0000"/>
                </a:solidFill>
              </a:rPr>
              <a:t>MOTIVACIÓN</a:t>
            </a:r>
          </a:p>
        </p:txBody>
      </p:sp>
      <p:sp>
        <p:nvSpPr>
          <p:cNvPr id="11" name="AutoShape 8" descr="Resultado de imagen para EXPLOSIVOS">
            <a:extLst>
              <a:ext uri="{FF2B5EF4-FFF2-40B4-BE49-F238E27FC236}">
                <a16:creationId xmlns:a16="http://schemas.microsoft.com/office/drawing/2014/main" id="{215D9745-2669-46A0-B7E3-F8885C79468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27" name="Grupo 26">
            <a:extLst>
              <a:ext uri="{FF2B5EF4-FFF2-40B4-BE49-F238E27FC236}">
                <a16:creationId xmlns:a16="http://schemas.microsoft.com/office/drawing/2014/main" id="{0C53C752-F2D2-41AB-BDE7-1F4E860E6EB3}"/>
              </a:ext>
            </a:extLst>
          </p:cNvPr>
          <p:cNvGrpSpPr/>
          <p:nvPr/>
        </p:nvGrpSpPr>
        <p:grpSpPr>
          <a:xfrm>
            <a:off x="4788144" y="1031595"/>
            <a:ext cx="4328429" cy="1151040"/>
            <a:chOff x="4788144" y="1031595"/>
            <a:chExt cx="4328429" cy="1151040"/>
          </a:xfrm>
        </p:grpSpPr>
        <p:sp>
          <p:nvSpPr>
            <p:cNvPr id="3" name="Rectángulo 2">
              <a:extLst>
                <a:ext uri="{FF2B5EF4-FFF2-40B4-BE49-F238E27FC236}">
                  <a16:creationId xmlns:a16="http://schemas.microsoft.com/office/drawing/2014/main" id="{DC110E29-33DB-420F-9AE8-B32951391608}"/>
                </a:ext>
              </a:extLst>
            </p:cNvPr>
            <p:cNvSpPr/>
            <p:nvPr/>
          </p:nvSpPr>
          <p:spPr>
            <a:xfrm>
              <a:off x="4788144" y="1031595"/>
              <a:ext cx="432842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2400" dirty="0">
                  <a:latin typeface="Arial" panose="020B0604020202020204" pitchFamily="34" charset="0"/>
                  <a:ea typeface="Calibri" panose="020F0502020204030204" pitchFamily="34" charset="0"/>
                  <a:cs typeface="Arial" panose="020B0604020202020204" pitchFamily="34" charset="0"/>
                </a:rPr>
                <a:t>Seguridad Integral del Estado </a:t>
              </a:r>
              <a:endParaRPr lang="es-EC" sz="24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84A93157-E528-40B0-8007-499C298A1A0E}"/>
                </a:ext>
              </a:extLst>
            </p:cNvPr>
            <p:cNvSpPr/>
            <p:nvPr/>
          </p:nvSpPr>
          <p:spPr>
            <a:xfrm>
              <a:off x="6775704" y="1660514"/>
              <a:ext cx="87716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dirty="0">
                  <a:latin typeface="Arial" panose="020B0604020202020204" pitchFamily="34" charset="0"/>
                  <a:ea typeface="Calibri" panose="020F0502020204030204" pitchFamily="34" charset="0"/>
                  <a:cs typeface="Arial" panose="020B0604020202020204" pitchFamily="34" charset="0"/>
                </a:rPr>
                <a:t>control</a:t>
              </a:r>
              <a:endParaRPr lang="es-EC" dirty="0">
                <a:latin typeface="Arial" panose="020B0604020202020204" pitchFamily="34" charset="0"/>
                <a:cs typeface="Arial" panose="020B0604020202020204" pitchFamily="34" charset="0"/>
              </a:endParaRPr>
            </a:p>
          </p:txBody>
        </p:sp>
        <p:cxnSp>
          <p:nvCxnSpPr>
            <p:cNvPr id="14" name="Conector recto de flecha 13">
              <a:extLst>
                <a:ext uri="{FF2B5EF4-FFF2-40B4-BE49-F238E27FC236}">
                  <a16:creationId xmlns:a16="http://schemas.microsoft.com/office/drawing/2014/main" id="{97212A7D-B65D-4C1B-A37C-FAB63EEC06D8}"/>
                </a:ext>
              </a:extLst>
            </p:cNvPr>
            <p:cNvCxnSpPr>
              <a:cxnSpLocks/>
            </p:cNvCxnSpPr>
            <p:nvPr/>
          </p:nvCxnSpPr>
          <p:spPr>
            <a:xfrm flipH="1">
              <a:off x="6741563" y="1531360"/>
              <a:ext cx="1" cy="651275"/>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grpSp>
        <p:nvGrpSpPr>
          <p:cNvPr id="28" name="Grupo 27">
            <a:extLst>
              <a:ext uri="{FF2B5EF4-FFF2-40B4-BE49-F238E27FC236}">
                <a16:creationId xmlns:a16="http://schemas.microsoft.com/office/drawing/2014/main" id="{882EA8A2-CE20-4B04-B30A-E27641FAE4B2}"/>
              </a:ext>
            </a:extLst>
          </p:cNvPr>
          <p:cNvGrpSpPr/>
          <p:nvPr/>
        </p:nvGrpSpPr>
        <p:grpSpPr>
          <a:xfrm>
            <a:off x="4774953" y="2273300"/>
            <a:ext cx="3664441" cy="3238034"/>
            <a:chOff x="4774953" y="2273300"/>
            <a:chExt cx="3664441" cy="3238034"/>
          </a:xfrm>
        </p:grpSpPr>
        <p:pic>
          <p:nvPicPr>
            <p:cNvPr id="8196" name="Picture 4" descr="Resultado de imagen para ARMAS MUNICIONES EXPLOSIVOS">
              <a:extLst>
                <a:ext uri="{FF2B5EF4-FFF2-40B4-BE49-F238E27FC236}">
                  <a16:creationId xmlns:a16="http://schemas.microsoft.com/office/drawing/2014/main" id="{0F6583EF-95F5-407D-A6AE-D28DDF95D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953" y="2273300"/>
              <a:ext cx="1982503" cy="11144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ARMAS MUNICIONES EXPLOSIVOS">
              <a:extLst>
                <a:ext uri="{FF2B5EF4-FFF2-40B4-BE49-F238E27FC236}">
                  <a16:creationId xmlns:a16="http://schemas.microsoft.com/office/drawing/2014/main" id="{AFFB9E06-5CB3-4216-966B-5C271CA35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477" y="2273300"/>
              <a:ext cx="1555623" cy="116461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Resultado de imagen para EXPLOSIVOS">
              <a:extLst>
                <a:ext uri="{FF2B5EF4-FFF2-40B4-BE49-F238E27FC236}">
                  <a16:creationId xmlns:a16="http://schemas.microsoft.com/office/drawing/2014/main" id="{595A3EA8-7AEB-48AD-A42D-96BF4DAC7D9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3" r="12322"/>
            <a:stretch/>
          </p:blipFill>
          <p:spPr bwMode="auto">
            <a:xfrm>
              <a:off x="4788144" y="3566680"/>
              <a:ext cx="3651250" cy="122855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recto de flecha 19">
              <a:extLst>
                <a:ext uri="{FF2B5EF4-FFF2-40B4-BE49-F238E27FC236}">
                  <a16:creationId xmlns:a16="http://schemas.microsoft.com/office/drawing/2014/main" id="{11121A6A-A9DC-4B2E-BE37-DC253964B5A4}"/>
                </a:ext>
              </a:extLst>
            </p:cNvPr>
            <p:cNvCxnSpPr>
              <a:cxnSpLocks/>
            </p:cNvCxnSpPr>
            <p:nvPr/>
          </p:nvCxnSpPr>
          <p:spPr>
            <a:xfrm flipH="1">
              <a:off x="6741563" y="4860059"/>
              <a:ext cx="1" cy="651275"/>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E0A0AED4-143B-46F2-8ACB-4247FAEDD323}"/>
              </a:ext>
            </a:extLst>
          </p:cNvPr>
          <p:cNvGrpSpPr/>
          <p:nvPr/>
        </p:nvGrpSpPr>
        <p:grpSpPr>
          <a:xfrm>
            <a:off x="3162300" y="5185696"/>
            <a:ext cx="5610672" cy="627468"/>
            <a:chOff x="3162300" y="5185696"/>
            <a:chExt cx="5610672" cy="627468"/>
          </a:xfrm>
        </p:grpSpPr>
        <p:sp>
          <p:nvSpPr>
            <p:cNvPr id="15" name="Rectángulo 14">
              <a:extLst>
                <a:ext uri="{FF2B5EF4-FFF2-40B4-BE49-F238E27FC236}">
                  <a16:creationId xmlns:a16="http://schemas.microsoft.com/office/drawing/2014/main" id="{529D3A40-860F-4424-96DC-A27DF60B31EC}"/>
                </a:ext>
              </a:extLst>
            </p:cNvPr>
            <p:cNvSpPr/>
            <p:nvPr/>
          </p:nvSpPr>
          <p:spPr>
            <a:xfrm>
              <a:off x="4559959" y="5413054"/>
              <a:ext cx="4213013" cy="400110"/>
            </a:xfrm>
            <a:prstGeom prst="rect">
              <a:avLst/>
            </a:prstGeom>
          </p:spPr>
          <p:txBody>
            <a:bodyPr wrap="none">
              <a:spAutoFit/>
            </a:bodyPr>
            <a:lstStyle/>
            <a:p>
              <a:r>
                <a:rPr lang="es-EC" sz="2000" u="sng"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Departamento de control de armas </a:t>
              </a:r>
              <a:endParaRPr lang="es-EC" sz="2000" u="sng"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cxnSp>
          <p:nvCxnSpPr>
            <p:cNvPr id="21" name="Conector recto de flecha 20">
              <a:extLst>
                <a:ext uri="{FF2B5EF4-FFF2-40B4-BE49-F238E27FC236}">
                  <a16:creationId xmlns:a16="http://schemas.microsoft.com/office/drawing/2014/main" id="{813FD6C2-BCEB-4DC7-811A-9418D03B6BF7}"/>
                </a:ext>
              </a:extLst>
            </p:cNvPr>
            <p:cNvCxnSpPr>
              <a:cxnSpLocks/>
            </p:cNvCxnSpPr>
            <p:nvPr/>
          </p:nvCxnSpPr>
          <p:spPr>
            <a:xfrm flipH="1">
              <a:off x="3162300" y="5643886"/>
              <a:ext cx="1225678"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A31799AF-1FFA-4B93-99DA-CF3B4BB0BACA}"/>
                </a:ext>
              </a:extLst>
            </p:cNvPr>
            <p:cNvSpPr txBox="1"/>
            <p:nvPr/>
          </p:nvSpPr>
          <p:spPr>
            <a:xfrm>
              <a:off x="3494854" y="5185696"/>
              <a:ext cx="652743" cy="369332"/>
            </a:xfrm>
            <a:prstGeom prst="rect">
              <a:avLst/>
            </a:prstGeom>
            <a:noFill/>
          </p:spPr>
          <p:txBody>
            <a:bodyPr wrap="none" rtlCol="0">
              <a:spAutoFit/>
            </a:bodyPr>
            <a:lstStyle/>
            <a:p>
              <a:r>
                <a:rPr lang="es-EC" dirty="0"/>
                <a:t>2015</a:t>
              </a:r>
            </a:p>
          </p:txBody>
        </p:sp>
      </p:grpSp>
      <p:grpSp>
        <p:nvGrpSpPr>
          <p:cNvPr id="26" name="Grupo 25">
            <a:extLst>
              <a:ext uri="{FF2B5EF4-FFF2-40B4-BE49-F238E27FC236}">
                <a16:creationId xmlns:a16="http://schemas.microsoft.com/office/drawing/2014/main" id="{65D65D9D-CE14-4E58-8D6E-25FDE6463A59}"/>
              </a:ext>
            </a:extLst>
          </p:cNvPr>
          <p:cNvGrpSpPr/>
          <p:nvPr/>
        </p:nvGrpSpPr>
        <p:grpSpPr>
          <a:xfrm>
            <a:off x="396939" y="741057"/>
            <a:ext cx="4239220" cy="2514600"/>
            <a:chOff x="396939" y="741057"/>
            <a:chExt cx="4239220" cy="2514600"/>
          </a:xfrm>
        </p:grpSpPr>
        <p:pic>
          <p:nvPicPr>
            <p:cNvPr id="8194" name="Picture 2" descr="Resultado de imagen para comando conjunto fuerzas armadas ecuador">
              <a:extLst>
                <a:ext uri="{FF2B5EF4-FFF2-40B4-BE49-F238E27FC236}">
                  <a16:creationId xmlns:a16="http://schemas.microsoft.com/office/drawing/2014/main" id="{929973DE-A2C2-48E0-A9B5-63EAF7C26B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48" r="2125"/>
            <a:stretch/>
          </p:blipFill>
          <p:spPr bwMode="auto">
            <a:xfrm>
              <a:off x="396939" y="741057"/>
              <a:ext cx="3378200" cy="251460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ector recto de flecha 24">
              <a:extLst>
                <a:ext uri="{FF2B5EF4-FFF2-40B4-BE49-F238E27FC236}">
                  <a16:creationId xmlns:a16="http://schemas.microsoft.com/office/drawing/2014/main" id="{2E0D04A3-1889-476E-BE5E-A93ABF6B26D1}"/>
                </a:ext>
              </a:extLst>
            </p:cNvPr>
            <p:cNvCxnSpPr>
              <a:cxnSpLocks/>
            </p:cNvCxnSpPr>
            <p:nvPr/>
          </p:nvCxnSpPr>
          <p:spPr>
            <a:xfrm>
              <a:off x="3849720" y="1262427"/>
              <a:ext cx="786439"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upo 29">
            <a:extLst>
              <a:ext uri="{FF2B5EF4-FFF2-40B4-BE49-F238E27FC236}">
                <a16:creationId xmlns:a16="http://schemas.microsoft.com/office/drawing/2014/main" id="{E66A1906-EBFB-4171-8A6E-216166F7ED28}"/>
              </a:ext>
            </a:extLst>
          </p:cNvPr>
          <p:cNvGrpSpPr/>
          <p:nvPr/>
        </p:nvGrpSpPr>
        <p:grpSpPr>
          <a:xfrm>
            <a:off x="394165" y="4180958"/>
            <a:ext cx="3163045" cy="1843054"/>
            <a:chOff x="394165" y="4180958"/>
            <a:chExt cx="3163045" cy="1843054"/>
          </a:xfrm>
        </p:grpSpPr>
        <p:sp>
          <p:nvSpPr>
            <p:cNvPr id="18" name="Rectángulo 17">
              <a:extLst>
                <a:ext uri="{FF2B5EF4-FFF2-40B4-BE49-F238E27FC236}">
                  <a16:creationId xmlns:a16="http://schemas.microsoft.com/office/drawing/2014/main" id="{ACF96FE4-AC88-42D6-983D-BFE7668FABE5}"/>
                </a:ext>
              </a:extLst>
            </p:cNvPr>
            <p:cNvSpPr/>
            <p:nvPr/>
          </p:nvSpPr>
          <p:spPr>
            <a:xfrm>
              <a:off x="567290" y="5193015"/>
              <a:ext cx="2509020" cy="83099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s-EC" sz="2400" dirty="0">
                  <a:latin typeface="Times New Roman" panose="02020603050405020304" pitchFamily="18" charset="0"/>
                  <a:ea typeface="Calibri" panose="020F0502020204030204" pitchFamily="34" charset="0"/>
                </a:rPr>
                <a:t>Explosivos suman </a:t>
              </a:r>
            </a:p>
            <a:p>
              <a:pPr algn="ctr"/>
              <a:r>
                <a:rPr lang="es-EC" sz="2400" dirty="0">
                  <a:latin typeface="Times New Roman" panose="02020603050405020304" pitchFamily="18" charset="0"/>
                  <a:ea typeface="Calibri" panose="020F0502020204030204" pitchFamily="34" charset="0"/>
                </a:rPr>
                <a:t>61.988</a:t>
              </a:r>
              <a:endParaRPr lang="es-EC" sz="2400" dirty="0"/>
            </a:p>
          </p:txBody>
        </p:sp>
        <p:sp>
          <p:nvSpPr>
            <p:cNvPr id="24" name="Rectángulo 23">
              <a:extLst>
                <a:ext uri="{FF2B5EF4-FFF2-40B4-BE49-F238E27FC236}">
                  <a16:creationId xmlns:a16="http://schemas.microsoft.com/office/drawing/2014/main" id="{02FA5E93-1897-4E20-9D7A-7AFE93BC0C6E}"/>
                </a:ext>
              </a:extLst>
            </p:cNvPr>
            <p:cNvSpPr/>
            <p:nvPr/>
          </p:nvSpPr>
          <p:spPr>
            <a:xfrm>
              <a:off x="394165" y="4180958"/>
              <a:ext cx="3163045" cy="830997"/>
            </a:xfrm>
            <a:prstGeom prst="rect">
              <a:avLst/>
            </a:prstGeom>
          </p:spPr>
          <p:txBody>
            <a:bodyPr wrap="none">
              <a:spAutoFit/>
            </a:bodyPr>
            <a:lstStyle/>
            <a:p>
              <a:r>
                <a:rPr lang="es-EC" sz="2400" u="sng"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Crecimiento de actos </a:t>
              </a:r>
            </a:p>
            <a:p>
              <a:pPr algn="ctr"/>
              <a:r>
                <a:rPr lang="es-EC" sz="2400" u="sng"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ilegales</a:t>
              </a:r>
              <a:endParaRPr lang="es-EC" sz="2400" u="sng"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4568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24E2793-CD86-4604-B8BD-3A532267B5F3}"/>
              </a:ext>
            </a:extLst>
          </p:cNvPr>
          <p:cNvSpPr txBox="1">
            <a:spLocks noGrp="1"/>
          </p:cNvSpPr>
          <p:nvPr>
            <p:ph type="title"/>
          </p:nvPr>
        </p:nvSpPr>
        <p:spPr>
          <a:xfrm>
            <a:off x="3165231" y="0"/>
            <a:ext cx="5889869"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s-EC" dirty="0">
                <a:solidFill>
                  <a:srgbClr val="FF0000"/>
                </a:solidFill>
              </a:rPr>
              <a:t>MONTAJE Y NAVEGACIÓN</a:t>
            </a:r>
          </a:p>
        </p:txBody>
      </p:sp>
      <p:sp>
        <p:nvSpPr>
          <p:cNvPr id="5" name="Rectángulo 4">
            <a:extLst>
              <a:ext uri="{FF2B5EF4-FFF2-40B4-BE49-F238E27FC236}">
                <a16:creationId xmlns:a16="http://schemas.microsoft.com/office/drawing/2014/main" id="{39F094F5-DF71-4DE0-8307-C6BAA384E3C2}"/>
              </a:ext>
            </a:extLst>
          </p:cNvPr>
          <p:cNvSpPr/>
          <p:nvPr/>
        </p:nvSpPr>
        <p:spPr>
          <a:xfrm>
            <a:off x="323258" y="749148"/>
            <a:ext cx="4556825"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a:t>
            </a: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nterfaz de Navegación</a:t>
            </a:r>
            <a:endParaRPr lang="es-E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Imagen 5">
            <a:extLst>
              <a:ext uri="{FF2B5EF4-FFF2-40B4-BE49-F238E27FC236}">
                <a16:creationId xmlns:a16="http://schemas.microsoft.com/office/drawing/2014/main" id="{453A2C11-8151-49A2-B151-094EE468DE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3258" y="1395478"/>
            <a:ext cx="6833680" cy="4548121"/>
          </a:xfrm>
          <a:prstGeom prst="rect">
            <a:avLst/>
          </a:prstGeom>
          <a:noFill/>
          <a:ln>
            <a:noFill/>
          </a:ln>
        </p:spPr>
      </p:pic>
      <p:pic>
        <p:nvPicPr>
          <p:cNvPr id="7" name="Imagen 6">
            <a:extLst>
              <a:ext uri="{FF2B5EF4-FFF2-40B4-BE49-F238E27FC236}">
                <a16:creationId xmlns:a16="http://schemas.microsoft.com/office/drawing/2014/main" id="{4EF09294-67B0-47B7-A6A9-CD5DD6D379E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5392" y="1476019"/>
            <a:ext cx="6692308" cy="4523850"/>
          </a:xfrm>
          <a:prstGeom prst="rect">
            <a:avLst/>
          </a:prstGeom>
          <a:noFill/>
          <a:ln>
            <a:noFill/>
          </a:ln>
        </p:spPr>
      </p:pic>
      <p:pic>
        <p:nvPicPr>
          <p:cNvPr id="8" name="Imagen 7">
            <a:extLst>
              <a:ext uri="{FF2B5EF4-FFF2-40B4-BE49-F238E27FC236}">
                <a16:creationId xmlns:a16="http://schemas.microsoft.com/office/drawing/2014/main" id="{4D685231-CC10-41D6-8748-13A2D3A37726}"/>
              </a:ext>
            </a:extLst>
          </p:cNvPr>
          <p:cNvPicPr/>
          <p:nvPr/>
        </p:nvPicPr>
        <p:blipFill rotWithShape="1">
          <a:blip r:embed="rId4">
            <a:extLst>
              <a:ext uri="{28A0092B-C50C-407E-A947-70E740481C1C}">
                <a14:useLocalDpi xmlns:a14="http://schemas.microsoft.com/office/drawing/2010/main" val="0"/>
              </a:ext>
            </a:extLst>
          </a:blip>
          <a:srcRect b="1518"/>
          <a:stretch/>
        </p:blipFill>
        <p:spPr bwMode="auto">
          <a:xfrm>
            <a:off x="539041" y="1556558"/>
            <a:ext cx="6561625" cy="4453510"/>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EBD9A47F-45BE-4BFD-8C6B-2CA82D04B05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9041" y="1612826"/>
            <a:ext cx="6966072" cy="4477781"/>
          </a:xfrm>
          <a:prstGeom prst="rect">
            <a:avLst/>
          </a:prstGeom>
          <a:noFill/>
          <a:ln>
            <a:noFill/>
          </a:ln>
        </p:spPr>
      </p:pic>
    </p:spTree>
    <p:extLst>
      <p:ext uri="{BB962C8B-B14F-4D97-AF65-F5344CB8AC3E}">
        <p14:creationId xmlns:p14="http://schemas.microsoft.com/office/powerpoint/2010/main" val="104535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a:xfrm>
            <a:off x="2672862" y="0"/>
            <a:ext cx="6382238" cy="584200"/>
          </a:xfrm>
        </p:spPr>
        <p:txBody>
          <a:bodyPr/>
          <a:lstStyle/>
          <a:p>
            <a:pPr algn="r"/>
            <a:r>
              <a:rPr lang="es-EC" dirty="0">
                <a:solidFill>
                  <a:srgbClr val="FF0000"/>
                </a:solidFill>
              </a:rPr>
              <a:t>PRUEBAS EXPERIMENTALES</a:t>
            </a:r>
          </a:p>
        </p:txBody>
      </p:sp>
      <p:sp>
        <p:nvSpPr>
          <p:cNvPr id="3" name="Rectángulo 2">
            <a:extLst>
              <a:ext uri="{FF2B5EF4-FFF2-40B4-BE49-F238E27FC236}">
                <a16:creationId xmlns:a16="http://schemas.microsoft.com/office/drawing/2014/main" id="{762EE80D-C5F8-43C0-A658-CF6A6A02E77F}"/>
              </a:ext>
            </a:extLst>
          </p:cNvPr>
          <p:cNvSpPr/>
          <p:nvPr/>
        </p:nvSpPr>
        <p:spPr>
          <a:xfrm>
            <a:off x="372794" y="806583"/>
            <a:ext cx="846171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C" sz="2000" dirty="0">
                <a:latin typeface="Times New Roman" panose="02020603050405020304" pitchFamily="18" charset="0"/>
                <a:ea typeface="Calibri" panose="020F0502020204030204" pitchFamily="34" charset="0"/>
              </a:rPr>
              <a:t>Se realizaron un total de 30 pruebas experimentales en forma aleatoria.</a:t>
            </a:r>
            <a:endParaRPr lang="es-EC" sz="2000" dirty="0"/>
          </a:p>
        </p:txBody>
      </p:sp>
      <p:pic>
        <p:nvPicPr>
          <p:cNvPr id="4" name="Imagen 3">
            <a:extLst>
              <a:ext uri="{FF2B5EF4-FFF2-40B4-BE49-F238E27FC236}">
                <a16:creationId xmlns:a16="http://schemas.microsoft.com/office/drawing/2014/main" id="{E8B86A72-2E06-44BC-999C-79F74ED760DD}"/>
              </a:ext>
            </a:extLst>
          </p:cNvPr>
          <p:cNvPicPr/>
          <p:nvPr/>
        </p:nvPicPr>
        <p:blipFill>
          <a:blip r:embed="rId2"/>
          <a:stretch>
            <a:fillRect/>
          </a:stretch>
        </p:blipFill>
        <p:spPr>
          <a:xfrm>
            <a:off x="364503" y="3252368"/>
            <a:ext cx="2622578" cy="2241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a:extLst>
              <a:ext uri="{FF2B5EF4-FFF2-40B4-BE49-F238E27FC236}">
                <a16:creationId xmlns:a16="http://schemas.microsoft.com/office/drawing/2014/main" id="{928F951F-22A7-4AA3-83CF-00C15B7533E0}"/>
              </a:ext>
            </a:extLst>
          </p:cNvPr>
          <p:cNvSpPr/>
          <p:nvPr/>
        </p:nvSpPr>
        <p:spPr>
          <a:xfrm>
            <a:off x="362244" y="1358642"/>
            <a:ext cx="84485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C" sz="2000" dirty="0">
                <a:solidFill>
                  <a:schemeClr val="dk1"/>
                </a:solidFill>
                <a:latin typeface="Times New Roman" panose="02020603050405020304" pitchFamily="18" charset="0"/>
              </a:rPr>
              <a:t>Se estableció 10 combinaciones con las tres sustancias de interés, dos sustancias explosivas (TNT y Pólvora base doble) y una sustancia no explosiva (Alcohol)</a:t>
            </a:r>
          </a:p>
        </p:txBody>
      </p:sp>
      <p:sp>
        <p:nvSpPr>
          <p:cNvPr id="6" name="Rectángulo 5">
            <a:extLst>
              <a:ext uri="{FF2B5EF4-FFF2-40B4-BE49-F238E27FC236}">
                <a16:creationId xmlns:a16="http://schemas.microsoft.com/office/drawing/2014/main" id="{DA6BEBB3-FAB7-4467-B593-26B53119A735}"/>
              </a:ext>
            </a:extLst>
          </p:cNvPr>
          <p:cNvSpPr/>
          <p:nvPr/>
        </p:nvSpPr>
        <p:spPr>
          <a:xfrm>
            <a:off x="349028" y="2269409"/>
            <a:ext cx="8461716"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C" sz="2000" dirty="0">
                <a:solidFill>
                  <a:schemeClr val="dk1"/>
                </a:solidFill>
                <a:latin typeface="Times New Roman" panose="02020603050405020304" pitchFamily="18" charset="0"/>
              </a:rPr>
              <a:t>Para la sustancia a detectar se estableció en orden alfabético alternándose cada 3 combinaciones.</a:t>
            </a:r>
          </a:p>
        </p:txBody>
      </p:sp>
      <p:pic>
        <p:nvPicPr>
          <p:cNvPr id="7" name="Imagen 6">
            <a:extLst>
              <a:ext uri="{FF2B5EF4-FFF2-40B4-BE49-F238E27FC236}">
                <a16:creationId xmlns:a16="http://schemas.microsoft.com/office/drawing/2014/main" id="{9B251FE3-0B27-4775-B4C7-155694339C9D}"/>
              </a:ext>
            </a:extLst>
          </p:cNvPr>
          <p:cNvPicPr>
            <a:picLocks noChangeAspect="1"/>
          </p:cNvPicPr>
          <p:nvPr/>
        </p:nvPicPr>
        <p:blipFill rotWithShape="1">
          <a:blip r:embed="rId3"/>
          <a:srcRect t="4660" r="56143"/>
          <a:stretch/>
        </p:blipFill>
        <p:spPr>
          <a:xfrm>
            <a:off x="3119433" y="3252369"/>
            <a:ext cx="2715066" cy="2241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BB6CBC7F-3E97-4EBD-B5E6-D2AE1132DAC6}"/>
              </a:ext>
            </a:extLst>
          </p:cNvPr>
          <p:cNvPicPr>
            <a:picLocks noChangeAspect="1"/>
          </p:cNvPicPr>
          <p:nvPr/>
        </p:nvPicPr>
        <p:blipFill rotWithShape="1">
          <a:blip r:embed="rId3"/>
          <a:srcRect l="55595" t="4922"/>
          <a:stretch/>
        </p:blipFill>
        <p:spPr>
          <a:xfrm>
            <a:off x="5966851" y="3252368"/>
            <a:ext cx="2843595" cy="2245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ángulo 9">
            <a:extLst>
              <a:ext uri="{FF2B5EF4-FFF2-40B4-BE49-F238E27FC236}">
                <a16:creationId xmlns:a16="http://schemas.microsoft.com/office/drawing/2014/main" id="{75DF7DAA-9C64-43E1-9032-F355E11A175C}"/>
              </a:ext>
            </a:extLst>
          </p:cNvPr>
          <p:cNvSpPr/>
          <p:nvPr/>
        </p:nvSpPr>
        <p:spPr>
          <a:xfrm>
            <a:off x="566690" y="5416101"/>
            <a:ext cx="2225673"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200" b="1" dirty="0">
                <a:ln/>
                <a:solidFill>
                  <a:schemeClr val="accent4"/>
                </a:solidFill>
              </a:rPr>
              <a:t>Localización</a:t>
            </a:r>
            <a:endParaRPr lang="es-ES" sz="3200" b="1" cap="none" spc="0" dirty="0">
              <a:ln/>
              <a:solidFill>
                <a:schemeClr val="accent4"/>
              </a:solidFill>
              <a:effectLst/>
            </a:endParaRPr>
          </a:p>
        </p:txBody>
      </p:sp>
      <p:sp>
        <p:nvSpPr>
          <p:cNvPr id="11" name="Rectángulo 10">
            <a:extLst>
              <a:ext uri="{FF2B5EF4-FFF2-40B4-BE49-F238E27FC236}">
                <a16:creationId xmlns:a16="http://schemas.microsoft.com/office/drawing/2014/main" id="{412EC060-6EEF-4DD4-932C-667C0294E8D2}"/>
              </a:ext>
            </a:extLst>
          </p:cNvPr>
          <p:cNvSpPr/>
          <p:nvPr/>
        </p:nvSpPr>
        <p:spPr>
          <a:xfrm>
            <a:off x="3341251" y="5416100"/>
            <a:ext cx="215097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200" b="1" dirty="0">
                <a:ln/>
                <a:solidFill>
                  <a:schemeClr val="accent4"/>
                </a:solidFill>
              </a:rPr>
              <a:t>Navegación</a:t>
            </a:r>
            <a:endParaRPr lang="es-ES" sz="3200" b="1" cap="none" spc="0" dirty="0">
              <a:ln/>
              <a:solidFill>
                <a:schemeClr val="accent4"/>
              </a:solidFill>
              <a:effectLst/>
            </a:endParaRPr>
          </a:p>
        </p:txBody>
      </p:sp>
      <p:sp>
        <p:nvSpPr>
          <p:cNvPr id="12" name="Rectángulo 11">
            <a:extLst>
              <a:ext uri="{FF2B5EF4-FFF2-40B4-BE49-F238E27FC236}">
                <a16:creationId xmlns:a16="http://schemas.microsoft.com/office/drawing/2014/main" id="{E3B86B1D-73DF-48A1-9C46-71080A15FA6D}"/>
              </a:ext>
            </a:extLst>
          </p:cNvPr>
          <p:cNvSpPr/>
          <p:nvPr/>
        </p:nvSpPr>
        <p:spPr>
          <a:xfrm>
            <a:off x="5843728" y="5428131"/>
            <a:ext cx="3057440"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200" b="1" dirty="0">
                <a:ln/>
                <a:solidFill>
                  <a:schemeClr val="accent4"/>
                </a:solidFill>
              </a:rPr>
              <a:t>Experimentación</a:t>
            </a:r>
            <a:endParaRPr lang="es-ES" sz="3200" b="1" cap="none" spc="0" dirty="0">
              <a:ln/>
              <a:solidFill>
                <a:schemeClr val="accent4"/>
              </a:solidFill>
              <a:effectLst/>
            </a:endParaRPr>
          </a:p>
        </p:txBody>
      </p:sp>
    </p:spTree>
    <p:extLst>
      <p:ext uri="{BB962C8B-B14F-4D97-AF65-F5344CB8AC3E}">
        <p14:creationId xmlns:p14="http://schemas.microsoft.com/office/powerpoint/2010/main" val="8051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a:xfrm>
            <a:off x="2672862" y="0"/>
            <a:ext cx="6382238" cy="584200"/>
          </a:xfrm>
        </p:spPr>
        <p:txBody>
          <a:bodyPr/>
          <a:lstStyle/>
          <a:p>
            <a:pPr algn="r"/>
            <a:r>
              <a:rPr lang="es-EC" dirty="0">
                <a:solidFill>
                  <a:srgbClr val="FF0000"/>
                </a:solidFill>
              </a:rPr>
              <a:t>PRUEBAS EXPERIMENTALES</a:t>
            </a:r>
          </a:p>
        </p:txBody>
      </p:sp>
      <p:pic>
        <p:nvPicPr>
          <p:cNvPr id="9" name="Imagen 8">
            <a:extLst>
              <a:ext uri="{FF2B5EF4-FFF2-40B4-BE49-F238E27FC236}">
                <a16:creationId xmlns:a16="http://schemas.microsoft.com/office/drawing/2014/main" id="{38C6C67E-4E19-49FC-AE01-194002491AEB}"/>
              </a:ext>
            </a:extLst>
          </p:cNvPr>
          <p:cNvPicPr/>
          <p:nvPr/>
        </p:nvPicPr>
        <p:blipFill>
          <a:blip r:embed="rId3"/>
          <a:stretch>
            <a:fillRect/>
          </a:stretch>
        </p:blipFill>
        <p:spPr>
          <a:xfrm>
            <a:off x="307530" y="879091"/>
            <a:ext cx="5400040" cy="4690745"/>
          </a:xfrm>
          <a:prstGeom prst="rect">
            <a:avLst/>
          </a:prstGeom>
        </p:spPr>
      </p:pic>
      <p:sp>
        <p:nvSpPr>
          <p:cNvPr id="10" name="Rectángulo 9">
            <a:extLst>
              <a:ext uri="{FF2B5EF4-FFF2-40B4-BE49-F238E27FC236}">
                <a16:creationId xmlns:a16="http://schemas.microsoft.com/office/drawing/2014/main" id="{0D6C603B-304A-4FE1-A09C-3445E311B406}"/>
              </a:ext>
            </a:extLst>
          </p:cNvPr>
          <p:cNvSpPr/>
          <p:nvPr/>
        </p:nvSpPr>
        <p:spPr>
          <a:xfrm>
            <a:off x="5984296" y="1138534"/>
            <a:ext cx="268304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Cada prueba tuvo una duración promedio de 12 minutos.</a:t>
            </a:r>
            <a:endParaRPr lang="es-EC" dirty="0"/>
          </a:p>
        </p:txBody>
      </p:sp>
      <p:sp>
        <p:nvSpPr>
          <p:cNvPr id="11" name="Rectángulo 10">
            <a:extLst>
              <a:ext uri="{FF2B5EF4-FFF2-40B4-BE49-F238E27FC236}">
                <a16:creationId xmlns:a16="http://schemas.microsoft.com/office/drawing/2014/main" id="{CC9046E6-B260-499F-9C64-162D66C5FE3A}"/>
              </a:ext>
            </a:extLst>
          </p:cNvPr>
          <p:cNvSpPr/>
          <p:nvPr/>
        </p:nvSpPr>
        <p:spPr>
          <a:xfrm>
            <a:off x="5984296" y="2293032"/>
            <a:ext cx="268304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La batería da cabida a realizar 9 pruebas.</a:t>
            </a:r>
            <a:endParaRPr lang="es-EC" dirty="0"/>
          </a:p>
        </p:txBody>
      </p:sp>
      <p:sp>
        <p:nvSpPr>
          <p:cNvPr id="12" name="Rectángulo 11">
            <a:extLst>
              <a:ext uri="{FF2B5EF4-FFF2-40B4-BE49-F238E27FC236}">
                <a16:creationId xmlns:a16="http://schemas.microsoft.com/office/drawing/2014/main" id="{F0E7D17E-E466-41D7-9940-769C1A3796E2}"/>
              </a:ext>
            </a:extLst>
          </p:cNvPr>
          <p:cNvSpPr/>
          <p:nvPr/>
        </p:nvSpPr>
        <p:spPr>
          <a:xfrm>
            <a:off x="2346158" y="4741857"/>
            <a:ext cx="650908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El posicionamiento del robot móvil sobre la sustancia explosiva se realiza con pocos movimientos por encontrarse cerca de la misma y dependerá de la habilidad del operador</a:t>
            </a:r>
            <a:endParaRPr lang="es-EC" dirty="0"/>
          </a:p>
        </p:txBody>
      </p:sp>
      <p:sp>
        <p:nvSpPr>
          <p:cNvPr id="13" name="Rectángulo 12">
            <a:extLst>
              <a:ext uri="{FF2B5EF4-FFF2-40B4-BE49-F238E27FC236}">
                <a16:creationId xmlns:a16="http://schemas.microsoft.com/office/drawing/2014/main" id="{79D7BD94-0FFA-4059-BBB1-6678EEB68AEA}"/>
              </a:ext>
            </a:extLst>
          </p:cNvPr>
          <p:cNvSpPr/>
          <p:nvPr/>
        </p:nvSpPr>
        <p:spPr>
          <a:xfrm>
            <a:off x="5939884" y="3226709"/>
            <a:ext cx="2683043"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C" dirty="0">
                <a:latin typeface="Times New Roman" panose="02020603050405020304" pitchFamily="18" charset="0"/>
                <a:ea typeface="Calibri" panose="020F0502020204030204" pitchFamily="34" charset="0"/>
              </a:rPr>
              <a:t>Se realizaron un total de 90 experimentos.</a:t>
            </a:r>
            <a:endParaRPr lang="es-EC" dirty="0"/>
          </a:p>
        </p:txBody>
      </p:sp>
    </p:spTree>
    <p:extLst>
      <p:ext uri="{BB962C8B-B14F-4D97-AF65-F5344CB8AC3E}">
        <p14:creationId xmlns:p14="http://schemas.microsoft.com/office/powerpoint/2010/main" val="30529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p:txBody>
          <a:bodyPr/>
          <a:lstStyle/>
          <a:p>
            <a:pPr algn="r"/>
            <a:r>
              <a:rPr lang="es-EC" dirty="0">
                <a:solidFill>
                  <a:srgbClr val="FF0000"/>
                </a:solidFill>
              </a:rPr>
              <a:t>RESULTADOS</a:t>
            </a:r>
          </a:p>
        </p:txBody>
      </p:sp>
      <p:sp>
        <p:nvSpPr>
          <p:cNvPr id="3" name="Rectángulo 2">
            <a:extLst>
              <a:ext uri="{FF2B5EF4-FFF2-40B4-BE49-F238E27FC236}">
                <a16:creationId xmlns:a16="http://schemas.microsoft.com/office/drawing/2014/main" id="{9B36D578-BD1D-4D18-BFC1-831963434411}"/>
              </a:ext>
            </a:extLst>
          </p:cNvPr>
          <p:cNvSpPr/>
          <p:nvPr/>
        </p:nvSpPr>
        <p:spPr>
          <a:xfrm>
            <a:off x="348914" y="921694"/>
            <a:ext cx="8458201"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De un total de 90 experimentos realizados, 53 de ellos dieron un resultado correcto al determinar la sustancia de interés, mientras que 37 experimentos dieron un resultado incorrecto.</a:t>
            </a:r>
            <a:endParaRPr lang="es-EC" dirty="0"/>
          </a:p>
        </p:txBody>
      </p:sp>
      <p:pic>
        <p:nvPicPr>
          <p:cNvPr id="5" name="Imagen 4">
            <a:extLst>
              <a:ext uri="{FF2B5EF4-FFF2-40B4-BE49-F238E27FC236}">
                <a16:creationId xmlns:a16="http://schemas.microsoft.com/office/drawing/2014/main" id="{F80A83D3-7584-44F7-86DF-5A1433403B69}"/>
              </a:ext>
            </a:extLst>
          </p:cNvPr>
          <p:cNvPicPr>
            <a:picLocks noChangeAspect="1"/>
          </p:cNvPicPr>
          <p:nvPr/>
        </p:nvPicPr>
        <p:blipFill>
          <a:blip r:embed="rId2"/>
          <a:stretch>
            <a:fillRect/>
          </a:stretch>
        </p:blipFill>
        <p:spPr>
          <a:xfrm>
            <a:off x="262673" y="2021306"/>
            <a:ext cx="4029927" cy="1443790"/>
          </a:xfrm>
          <a:prstGeom prst="rect">
            <a:avLst/>
          </a:prstGeom>
        </p:spPr>
      </p:pic>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283AD8C3-5F9B-4F7D-BDDE-F35141F57BD5}"/>
                  </a:ext>
                </a:extLst>
              </p:cNvPr>
              <p:cNvSpPr/>
              <p:nvPr/>
            </p:nvSpPr>
            <p:spPr>
              <a:xfrm>
                <a:off x="348914" y="3624266"/>
                <a:ext cx="3740896"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m:t>
                      </m:r>
                      <m:r>
                        <a:rPr lang="es-EC" i="0">
                          <a:latin typeface="Cambria Math" panose="02040503050406030204" pitchFamily="18" charset="0"/>
                        </a:rPr>
                        <m:t> </m:t>
                      </m:r>
                      <m:r>
                        <a:rPr lang="es-EC" i="1">
                          <a:latin typeface="Cambria Math" panose="02040503050406030204" pitchFamily="18" charset="0"/>
                        </a:rPr>
                        <m:t>𝑝𝑟𝑒𝑐𝑖𝑠𝑖</m:t>
                      </m:r>
                      <m:r>
                        <a:rPr lang="es-EC" i="0">
                          <a:latin typeface="Cambria Math" panose="02040503050406030204" pitchFamily="18" charset="0"/>
                        </a:rPr>
                        <m:t>ó</m:t>
                      </m:r>
                      <m:r>
                        <a:rPr lang="es-EC" i="1">
                          <a:latin typeface="Cambria Math" panose="02040503050406030204" pitchFamily="18" charset="0"/>
                        </a:rPr>
                        <m:t>𝑛</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53</m:t>
                          </m:r>
                        </m:num>
                        <m:den>
                          <m:r>
                            <a:rPr lang="es-EC" i="0">
                              <a:latin typeface="Cambria Math" panose="02040503050406030204" pitchFamily="18" charset="0"/>
                            </a:rPr>
                            <m:t>90</m:t>
                          </m:r>
                        </m:den>
                      </m:f>
                      <m:r>
                        <a:rPr lang="es-EC" i="0">
                          <a:latin typeface="Cambria Math" panose="02040503050406030204" pitchFamily="18" charset="0"/>
                        </a:rPr>
                        <m:t>∗100=58.88%</m:t>
                      </m:r>
                    </m:oMath>
                  </m:oMathPara>
                </a14:m>
                <a:endParaRPr lang="es-EC" dirty="0"/>
              </a:p>
            </p:txBody>
          </p:sp>
        </mc:Choice>
        <mc:Fallback xmlns="">
          <p:sp>
            <p:nvSpPr>
              <p:cNvPr id="6" name="Rectángulo 5">
                <a:extLst>
                  <a:ext uri="{FF2B5EF4-FFF2-40B4-BE49-F238E27FC236}">
                    <a16:creationId xmlns:a16="http://schemas.microsoft.com/office/drawing/2014/main" id="{283AD8C3-5F9B-4F7D-BDDE-F35141F57BD5}"/>
                  </a:ext>
                </a:extLst>
              </p:cNvPr>
              <p:cNvSpPr>
                <a:spLocks noRot="1" noChangeAspect="1" noMove="1" noResize="1" noEditPoints="1" noAdjustHandles="1" noChangeArrowheads="1" noChangeShapeType="1" noTextEdit="1"/>
              </p:cNvSpPr>
              <p:nvPr/>
            </p:nvSpPr>
            <p:spPr>
              <a:xfrm>
                <a:off x="348914" y="3624266"/>
                <a:ext cx="3740896" cy="618311"/>
              </a:xfrm>
              <a:prstGeom prst="rect">
                <a:avLst/>
              </a:prstGeom>
              <a:blipFill>
                <a:blip r:embed="rId3"/>
                <a:stretch>
                  <a:fillRect/>
                </a:stretch>
              </a:blipFill>
            </p:spPr>
            <p:txBody>
              <a:bodyPr/>
              <a:lstStyle/>
              <a:p>
                <a:r>
                  <a:rPr lang="es-EC">
                    <a:noFill/>
                  </a:rPr>
                  <a:t> </a:t>
                </a:r>
              </a:p>
            </p:txBody>
          </p:sp>
        </mc:Fallback>
      </mc:AlternateContent>
      <p:pic>
        <p:nvPicPr>
          <p:cNvPr id="7" name="Imagen 6">
            <a:extLst>
              <a:ext uri="{FF2B5EF4-FFF2-40B4-BE49-F238E27FC236}">
                <a16:creationId xmlns:a16="http://schemas.microsoft.com/office/drawing/2014/main" id="{942818F2-2A38-4865-981B-D752CCF6A25B}"/>
              </a:ext>
            </a:extLst>
          </p:cNvPr>
          <p:cNvPicPr>
            <a:picLocks noChangeAspect="1"/>
          </p:cNvPicPr>
          <p:nvPr/>
        </p:nvPicPr>
        <p:blipFill>
          <a:blip r:embed="rId4"/>
          <a:stretch>
            <a:fillRect/>
          </a:stretch>
        </p:blipFill>
        <p:spPr>
          <a:xfrm>
            <a:off x="4587711" y="2081465"/>
            <a:ext cx="4307885" cy="1383630"/>
          </a:xfrm>
          <a:prstGeom prst="rect">
            <a:avLst/>
          </a:prstGeom>
        </p:spPr>
      </p:pic>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DA1C29A4-A4B2-4274-B8BB-9DF44C3D4F4C}"/>
                  </a:ext>
                </a:extLst>
              </p:cNvPr>
              <p:cNvSpPr/>
              <p:nvPr/>
            </p:nvSpPr>
            <p:spPr>
              <a:xfrm>
                <a:off x="4955687" y="3624266"/>
                <a:ext cx="343632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m:t>
                      </m:r>
                      <m:r>
                        <a:rPr lang="es-EC" i="0">
                          <a:latin typeface="Cambria Math" panose="02040503050406030204" pitchFamily="18" charset="0"/>
                        </a:rPr>
                        <m:t> </m:t>
                      </m:r>
                      <m:r>
                        <a:rPr lang="es-EC" i="1">
                          <a:latin typeface="Cambria Math" panose="02040503050406030204" pitchFamily="18" charset="0"/>
                        </a:rPr>
                        <m:t>𝑝𝑟𝑒𝑐𝑖𝑠𝑖</m:t>
                      </m:r>
                      <m:r>
                        <a:rPr lang="es-EC" i="0">
                          <a:latin typeface="Cambria Math" panose="02040503050406030204" pitchFamily="18" charset="0"/>
                        </a:rPr>
                        <m:t>ó</m:t>
                      </m:r>
                      <m:r>
                        <a:rPr lang="es-EC" i="1">
                          <a:latin typeface="Cambria Math" panose="02040503050406030204" pitchFamily="18" charset="0"/>
                        </a:rPr>
                        <m:t>𝑛</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72</m:t>
                          </m:r>
                        </m:num>
                        <m:den>
                          <m:r>
                            <a:rPr lang="es-EC" i="0">
                              <a:latin typeface="Cambria Math" panose="02040503050406030204" pitchFamily="18" charset="0"/>
                            </a:rPr>
                            <m:t>90</m:t>
                          </m:r>
                        </m:den>
                      </m:f>
                      <m:r>
                        <a:rPr lang="es-EC" i="0">
                          <a:latin typeface="Cambria Math" panose="02040503050406030204" pitchFamily="18" charset="0"/>
                        </a:rPr>
                        <m:t>∗100=80%</m:t>
                      </m:r>
                    </m:oMath>
                  </m:oMathPara>
                </a14:m>
                <a:endParaRPr lang="es-EC" dirty="0"/>
              </a:p>
            </p:txBody>
          </p:sp>
        </mc:Choice>
        <mc:Fallback xmlns="">
          <p:sp>
            <p:nvSpPr>
              <p:cNvPr id="8" name="Rectángulo 7">
                <a:extLst>
                  <a:ext uri="{FF2B5EF4-FFF2-40B4-BE49-F238E27FC236}">
                    <a16:creationId xmlns:a16="http://schemas.microsoft.com/office/drawing/2014/main" id="{DA1C29A4-A4B2-4274-B8BB-9DF44C3D4F4C}"/>
                  </a:ext>
                </a:extLst>
              </p:cNvPr>
              <p:cNvSpPr>
                <a:spLocks noRot="1" noChangeAspect="1" noMove="1" noResize="1" noEditPoints="1" noAdjustHandles="1" noChangeArrowheads="1" noChangeShapeType="1" noTextEdit="1"/>
              </p:cNvSpPr>
              <p:nvPr/>
            </p:nvSpPr>
            <p:spPr>
              <a:xfrm>
                <a:off x="4955687" y="3624266"/>
                <a:ext cx="3436325" cy="612732"/>
              </a:xfrm>
              <a:prstGeom prst="rect">
                <a:avLst/>
              </a:prstGeom>
              <a:blipFill>
                <a:blip r:embed="rId5"/>
                <a:stretch>
                  <a:fillRect/>
                </a:stretch>
              </a:blipFill>
            </p:spPr>
            <p:txBody>
              <a:bodyPr/>
              <a:lstStyle/>
              <a:p>
                <a:r>
                  <a:rPr lang="es-EC">
                    <a:noFill/>
                  </a:rPr>
                  <a:t> </a:t>
                </a:r>
              </a:p>
            </p:txBody>
          </p:sp>
        </mc:Fallback>
      </mc:AlternateContent>
      <p:sp>
        <p:nvSpPr>
          <p:cNvPr id="9" name="Rectángulo 8">
            <a:extLst>
              <a:ext uri="{FF2B5EF4-FFF2-40B4-BE49-F238E27FC236}">
                <a16:creationId xmlns:a16="http://schemas.microsoft.com/office/drawing/2014/main" id="{FCD958F8-C282-4009-9E60-F6702D65A283}"/>
              </a:ext>
            </a:extLst>
          </p:cNvPr>
          <p:cNvSpPr/>
          <p:nvPr/>
        </p:nvSpPr>
        <p:spPr>
          <a:xfrm>
            <a:off x="383687" y="4566990"/>
            <a:ext cx="842342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El porcentaje de efectividad de discriminación del modelo PCA+LDA con un clasificador de vecinos más cercanos de orden 12 es del 58.88%, es decir que seis de cada diez clasificaciones son correctas y en cuanto a sustancias explosivas es capaz de discriminarlas de las no explosivas en un 80%.</a:t>
            </a:r>
            <a:endParaRPr lang="es-EC" dirty="0"/>
          </a:p>
        </p:txBody>
      </p:sp>
    </p:spTree>
    <p:extLst>
      <p:ext uri="{BB962C8B-B14F-4D97-AF65-F5344CB8AC3E}">
        <p14:creationId xmlns:p14="http://schemas.microsoft.com/office/powerpoint/2010/main" val="3302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p:txBody>
          <a:bodyPr/>
          <a:lstStyle/>
          <a:p>
            <a:pPr algn="r"/>
            <a:r>
              <a:rPr lang="es-EC" dirty="0">
                <a:solidFill>
                  <a:srgbClr val="FF0000"/>
                </a:solidFill>
              </a:rPr>
              <a:t>RESULTADOS</a:t>
            </a:r>
          </a:p>
        </p:txBody>
      </p:sp>
      <p:sp>
        <p:nvSpPr>
          <p:cNvPr id="3" name="Rectángulo 2">
            <a:extLst>
              <a:ext uri="{FF2B5EF4-FFF2-40B4-BE49-F238E27FC236}">
                <a16:creationId xmlns:a16="http://schemas.microsoft.com/office/drawing/2014/main" id="{36BD88BF-9503-4AD5-92F1-10228593507B}"/>
              </a:ext>
            </a:extLst>
          </p:cNvPr>
          <p:cNvSpPr/>
          <p:nvPr/>
        </p:nvSpPr>
        <p:spPr>
          <a:xfrm>
            <a:off x="300789" y="801379"/>
            <a:ext cx="8518358"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En cuanto al resultado con la sustancia a detectar, de un total de 30 pruebas establecidas, 13 dieron un resultado correcto al validar la sustancia a detectar mientras que 17 dieron un resultado incorrecto </a:t>
            </a:r>
            <a:endParaRPr lang="es-EC" dirty="0"/>
          </a:p>
        </p:txBody>
      </p:sp>
      <p:pic>
        <p:nvPicPr>
          <p:cNvPr id="4" name="Imagen 3">
            <a:extLst>
              <a:ext uri="{FF2B5EF4-FFF2-40B4-BE49-F238E27FC236}">
                <a16:creationId xmlns:a16="http://schemas.microsoft.com/office/drawing/2014/main" id="{20978CCF-A7A0-442A-9AA8-A5C9CC2180CD}"/>
              </a:ext>
            </a:extLst>
          </p:cNvPr>
          <p:cNvPicPr>
            <a:picLocks noChangeAspect="1"/>
          </p:cNvPicPr>
          <p:nvPr/>
        </p:nvPicPr>
        <p:blipFill>
          <a:blip r:embed="rId2"/>
          <a:stretch>
            <a:fillRect/>
          </a:stretch>
        </p:blipFill>
        <p:spPr>
          <a:xfrm>
            <a:off x="204537" y="1941888"/>
            <a:ext cx="3508830" cy="2052596"/>
          </a:xfrm>
          <a:prstGeom prst="rect">
            <a:avLst/>
          </a:prstGeom>
        </p:spPr>
      </p:pic>
      <p:sp>
        <p:nvSpPr>
          <p:cNvPr id="5" name="Rectángulo 4">
            <a:extLst>
              <a:ext uri="{FF2B5EF4-FFF2-40B4-BE49-F238E27FC236}">
                <a16:creationId xmlns:a16="http://schemas.microsoft.com/office/drawing/2014/main" id="{BBE71DA1-FC74-4165-88FE-AB17C0266C43}"/>
              </a:ext>
            </a:extLst>
          </p:cNvPr>
          <p:cNvSpPr/>
          <p:nvPr/>
        </p:nvSpPr>
        <p:spPr>
          <a:xfrm>
            <a:off x="4090737" y="2506521"/>
            <a:ext cx="472841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El porcentaje de efectividad al validar la sustancia a detectar es del 43.33%.</a:t>
            </a:r>
            <a:endParaRPr lang="es-EC" dirty="0"/>
          </a:p>
        </p:txBody>
      </p:sp>
      <p:sp>
        <p:nvSpPr>
          <p:cNvPr id="8" name="Rectángulo 7">
            <a:extLst>
              <a:ext uri="{FF2B5EF4-FFF2-40B4-BE49-F238E27FC236}">
                <a16:creationId xmlns:a16="http://schemas.microsoft.com/office/drawing/2014/main" id="{894EAEE6-7125-40A3-8450-B3954066AA22}"/>
              </a:ext>
            </a:extLst>
          </p:cNvPr>
          <p:cNvSpPr/>
          <p:nvPr/>
        </p:nvSpPr>
        <p:spPr>
          <a:xfrm>
            <a:off x="204537" y="5073132"/>
            <a:ext cx="4050319" cy="523220"/>
          </a:xfrm>
          <a:prstGeom prst="rect">
            <a:avLst/>
          </a:prstGeom>
        </p:spPr>
        <p:txBody>
          <a:bodyPr wrap="square">
            <a:spAutoFit/>
          </a:bodyPr>
          <a:lstStyle/>
          <a:p>
            <a:pPr algn="just"/>
            <a:r>
              <a:rPr lang="es-ES" sz="14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El porcentaje de efectividad al clasificar entre las tres sustancias </a:t>
            </a:r>
            <a:endParaRPr lang="es-EC" sz="1400" b="1" dirty="0">
              <a:solidFill>
                <a:schemeClr val="accent5">
                  <a:lumMod val="50000"/>
                </a:schemeClr>
              </a:solidFill>
            </a:endParaRPr>
          </a:p>
        </p:txBody>
      </p:sp>
      <p:sp>
        <p:nvSpPr>
          <p:cNvPr id="9" name="Rectángulo 8">
            <a:extLst>
              <a:ext uri="{FF2B5EF4-FFF2-40B4-BE49-F238E27FC236}">
                <a16:creationId xmlns:a16="http://schemas.microsoft.com/office/drawing/2014/main" id="{F92D0E06-C3A2-4BED-83FB-A546F1280D06}"/>
              </a:ext>
            </a:extLst>
          </p:cNvPr>
          <p:cNvSpPr/>
          <p:nvPr/>
        </p:nvSpPr>
        <p:spPr>
          <a:xfrm>
            <a:off x="4812598" y="4537182"/>
            <a:ext cx="649740" cy="369332"/>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70%</a:t>
            </a:r>
            <a:endParaRPr lang="es-EC" dirty="0"/>
          </a:p>
        </p:txBody>
      </p:sp>
      <p:sp>
        <p:nvSpPr>
          <p:cNvPr id="10" name="Rectángulo 9">
            <a:extLst>
              <a:ext uri="{FF2B5EF4-FFF2-40B4-BE49-F238E27FC236}">
                <a16:creationId xmlns:a16="http://schemas.microsoft.com/office/drawing/2014/main" id="{3306E752-D50A-421E-A64C-B850C4CF737E}"/>
              </a:ext>
            </a:extLst>
          </p:cNvPr>
          <p:cNvSpPr/>
          <p:nvPr/>
        </p:nvSpPr>
        <p:spPr>
          <a:xfrm>
            <a:off x="204537" y="4537182"/>
            <a:ext cx="4078237" cy="523220"/>
          </a:xfrm>
          <a:prstGeom prst="rect">
            <a:avLst/>
          </a:prstGeom>
        </p:spPr>
        <p:txBody>
          <a:bodyPr wrap="square">
            <a:spAutoFit/>
          </a:bodyPr>
          <a:lstStyle/>
          <a:p>
            <a:r>
              <a:rPr lang="es-ES" sz="14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El porcentaje de efectividad al clasificar sustancias explosivas de las no explosivas</a:t>
            </a:r>
            <a:endParaRPr lang="es-EC" sz="1400" b="1" dirty="0">
              <a:solidFill>
                <a:schemeClr val="accent5">
                  <a:lumMod val="50000"/>
                </a:schemeClr>
              </a:solidFill>
            </a:endParaRPr>
          </a:p>
        </p:txBody>
      </p:sp>
      <p:sp>
        <p:nvSpPr>
          <p:cNvPr id="11" name="Rectángulo 10">
            <a:extLst>
              <a:ext uri="{FF2B5EF4-FFF2-40B4-BE49-F238E27FC236}">
                <a16:creationId xmlns:a16="http://schemas.microsoft.com/office/drawing/2014/main" id="{C645DB5E-2301-4262-9804-FF3BE24DE391}"/>
              </a:ext>
            </a:extLst>
          </p:cNvPr>
          <p:cNvSpPr/>
          <p:nvPr/>
        </p:nvSpPr>
        <p:spPr>
          <a:xfrm>
            <a:off x="4812598" y="5073132"/>
            <a:ext cx="1046797" cy="369332"/>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86,66%</a:t>
            </a:r>
            <a:endParaRPr lang="es-EC" dirty="0"/>
          </a:p>
        </p:txBody>
      </p:sp>
      <p:sp>
        <p:nvSpPr>
          <p:cNvPr id="12" name="Rectángulo 11">
            <a:extLst>
              <a:ext uri="{FF2B5EF4-FFF2-40B4-BE49-F238E27FC236}">
                <a16:creationId xmlns:a16="http://schemas.microsoft.com/office/drawing/2014/main" id="{4D6688B9-77CD-4CC6-BB40-578A0C1D59E1}"/>
              </a:ext>
            </a:extLst>
          </p:cNvPr>
          <p:cNvSpPr/>
          <p:nvPr/>
        </p:nvSpPr>
        <p:spPr>
          <a:xfrm>
            <a:off x="4836645" y="5541545"/>
            <a:ext cx="1046797" cy="369332"/>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601,5 s</a:t>
            </a:r>
            <a:endParaRPr lang="es-EC" dirty="0"/>
          </a:p>
        </p:txBody>
      </p:sp>
      <p:sp>
        <p:nvSpPr>
          <p:cNvPr id="13" name="Rectángulo 12">
            <a:extLst>
              <a:ext uri="{FF2B5EF4-FFF2-40B4-BE49-F238E27FC236}">
                <a16:creationId xmlns:a16="http://schemas.microsoft.com/office/drawing/2014/main" id="{0A0B7FAF-93E5-47F8-9F0B-024C3BDAABD5}"/>
              </a:ext>
            </a:extLst>
          </p:cNvPr>
          <p:cNvSpPr/>
          <p:nvPr/>
        </p:nvSpPr>
        <p:spPr>
          <a:xfrm>
            <a:off x="204536" y="5603100"/>
            <a:ext cx="4050319" cy="307777"/>
          </a:xfrm>
          <a:prstGeom prst="rect">
            <a:avLst/>
          </a:prstGeom>
        </p:spPr>
        <p:txBody>
          <a:bodyPr wrap="square">
            <a:spAutoFit/>
          </a:bodyPr>
          <a:lstStyle/>
          <a:p>
            <a:pPr algn="just"/>
            <a:r>
              <a:rPr lang="es-ES" sz="14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Tiempo de experimento</a:t>
            </a:r>
            <a:endParaRPr lang="es-EC" sz="1400" b="1" dirty="0">
              <a:solidFill>
                <a:schemeClr val="accent5">
                  <a:lumMod val="50000"/>
                </a:schemeClr>
              </a:solidFill>
            </a:endParaRPr>
          </a:p>
        </p:txBody>
      </p:sp>
      <p:sp>
        <p:nvSpPr>
          <p:cNvPr id="14" name="Rectángulo 13">
            <a:extLst>
              <a:ext uri="{FF2B5EF4-FFF2-40B4-BE49-F238E27FC236}">
                <a16:creationId xmlns:a16="http://schemas.microsoft.com/office/drawing/2014/main" id="{2E66DA89-231B-41F1-BBE4-27040D12733A}"/>
              </a:ext>
            </a:extLst>
          </p:cNvPr>
          <p:cNvSpPr/>
          <p:nvPr/>
        </p:nvSpPr>
        <p:spPr>
          <a:xfrm>
            <a:off x="6348979" y="4532289"/>
            <a:ext cx="894031" cy="369332"/>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58,88%</a:t>
            </a:r>
            <a:endParaRPr lang="es-EC" dirty="0"/>
          </a:p>
        </p:txBody>
      </p:sp>
      <p:sp>
        <p:nvSpPr>
          <p:cNvPr id="15" name="Rectángulo 14">
            <a:extLst>
              <a:ext uri="{FF2B5EF4-FFF2-40B4-BE49-F238E27FC236}">
                <a16:creationId xmlns:a16="http://schemas.microsoft.com/office/drawing/2014/main" id="{B6A6F1EF-214D-4426-9A9A-1B7AF886B4B4}"/>
              </a:ext>
            </a:extLst>
          </p:cNvPr>
          <p:cNvSpPr/>
          <p:nvPr/>
        </p:nvSpPr>
        <p:spPr>
          <a:xfrm>
            <a:off x="6417137" y="5055509"/>
            <a:ext cx="894031" cy="369332"/>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43,33%</a:t>
            </a:r>
            <a:endParaRPr lang="es-EC" dirty="0"/>
          </a:p>
        </p:txBody>
      </p:sp>
      <p:sp>
        <p:nvSpPr>
          <p:cNvPr id="16" name="Rectángulo 15">
            <a:extLst>
              <a:ext uri="{FF2B5EF4-FFF2-40B4-BE49-F238E27FC236}">
                <a16:creationId xmlns:a16="http://schemas.microsoft.com/office/drawing/2014/main" id="{F8755C29-56FB-4B0A-9F4B-9D4A76246578}"/>
              </a:ext>
            </a:extLst>
          </p:cNvPr>
          <p:cNvSpPr/>
          <p:nvPr/>
        </p:nvSpPr>
        <p:spPr>
          <a:xfrm>
            <a:off x="6407289" y="5541545"/>
            <a:ext cx="894031" cy="369332"/>
          </a:xfrm>
          <a:prstGeom prst="rect">
            <a:avLst/>
          </a:prstGeom>
        </p:spPr>
        <p:txBody>
          <a:bodyPr wrap="square">
            <a:spAutoFit/>
          </a:bodyPr>
          <a:lstStyle/>
          <a:p>
            <a:r>
              <a:rPr lang="es-ES" dirty="0">
                <a:latin typeface="Times New Roman" panose="02020603050405020304" pitchFamily="18" charset="0"/>
                <a:cs typeface="Times New Roman" panose="02020603050405020304" pitchFamily="18" charset="0"/>
              </a:rPr>
              <a:t>183 s</a:t>
            </a:r>
            <a:endParaRPr lang="es-EC" dirty="0"/>
          </a:p>
        </p:txBody>
      </p:sp>
      <p:sp>
        <p:nvSpPr>
          <p:cNvPr id="17" name="Rectángulo 16">
            <a:extLst>
              <a:ext uri="{FF2B5EF4-FFF2-40B4-BE49-F238E27FC236}">
                <a16:creationId xmlns:a16="http://schemas.microsoft.com/office/drawing/2014/main" id="{C8E6BD3D-F7BD-44CB-A53C-1BFD32ED65DC}"/>
              </a:ext>
            </a:extLst>
          </p:cNvPr>
          <p:cNvSpPr/>
          <p:nvPr/>
        </p:nvSpPr>
        <p:spPr>
          <a:xfrm>
            <a:off x="4218761" y="4065778"/>
            <a:ext cx="1876976"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000" b="1" cap="none" spc="0" dirty="0">
                <a:ln/>
                <a:solidFill>
                  <a:srgbClr val="FF0000"/>
                </a:solidFill>
                <a:effectLst/>
              </a:rPr>
              <a:t>NE OFFLINE</a:t>
            </a:r>
          </a:p>
        </p:txBody>
      </p:sp>
      <p:sp>
        <p:nvSpPr>
          <p:cNvPr id="19" name="Rectángulo 18">
            <a:extLst>
              <a:ext uri="{FF2B5EF4-FFF2-40B4-BE49-F238E27FC236}">
                <a16:creationId xmlns:a16="http://schemas.microsoft.com/office/drawing/2014/main" id="{F5D816DD-8DD3-47FD-B6A5-136AC348F281}"/>
              </a:ext>
            </a:extLst>
          </p:cNvPr>
          <p:cNvSpPr/>
          <p:nvPr/>
        </p:nvSpPr>
        <p:spPr>
          <a:xfrm>
            <a:off x="5931568" y="4065778"/>
            <a:ext cx="1876976"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000" b="1" dirty="0">
                <a:ln/>
                <a:solidFill>
                  <a:srgbClr val="FF0000"/>
                </a:solidFill>
              </a:rPr>
              <a:t>NE ONLINE</a:t>
            </a:r>
            <a:endParaRPr lang="es-ES" sz="2000" b="1" cap="none" spc="0" dirty="0">
              <a:ln/>
              <a:solidFill>
                <a:srgbClr val="FF0000"/>
              </a:solidFill>
              <a:effectLst/>
            </a:endParaRPr>
          </a:p>
        </p:txBody>
      </p:sp>
    </p:spTree>
    <p:extLst>
      <p:ext uri="{BB962C8B-B14F-4D97-AF65-F5344CB8AC3E}">
        <p14:creationId xmlns:p14="http://schemas.microsoft.com/office/powerpoint/2010/main" val="53670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P spid="9" grpId="0"/>
      <p:bldP spid="10" grpId="0"/>
      <p:bldP spid="11" grpId="0"/>
      <p:bldP spid="12" grpId="0"/>
      <p:bldP spid="13" grpId="0"/>
      <p:bldP spid="14" grpId="0"/>
      <p:bldP spid="15" grpId="0"/>
      <p:bldP spid="16" grpId="0"/>
      <p:bldP spid="17"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p:txBody>
          <a:bodyPr/>
          <a:lstStyle/>
          <a:p>
            <a:pPr algn="r"/>
            <a:r>
              <a:rPr lang="es-EC" dirty="0">
                <a:solidFill>
                  <a:srgbClr val="FF0000"/>
                </a:solidFill>
              </a:rPr>
              <a:t>CONCLUSIONES</a:t>
            </a:r>
          </a:p>
        </p:txBody>
      </p:sp>
      <mc:AlternateContent xmlns:mc="http://schemas.openxmlformats.org/markup-compatibility/2006" xmlns:a14="http://schemas.microsoft.com/office/drawing/2010/main">
        <mc:Choice Requires="a14">
          <p:graphicFrame>
            <p:nvGraphicFramePr>
              <p:cNvPr id="3" name="Diagrama 2">
                <a:extLst>
                  <a:ext uri="{FF2B5EF4-FFF2-40B4-BE49-F238E27FC236}">
                    <a16:creationId xmlns:a16="http://schemas.microsoft.com/office/drawing/2014/main" id="{B9ECEC9B-7A48-4323-995A-C369224CA9D2}"/>
                  </a:ext>
                </a:extLst>
              </p:cNvPr>
              <p:cNvGraphicFramePr/>
              <p:nvPr>
                <p:extLst>
                  <p:ext uri="{D42A27DB-BD31-4B8C-83A1-F6EECF244321}">
                    <p14:modId xmlns:p14="http://schemas.microsoft.com/office/powerpoint/2010/main" val="2226189569"/>
                  </p:ext>
                </p:extLst>
              </p:nvPr>
            </p:nvGraphicFramePr>
            <p:xfrm>
              <a:off x="493295" y="914398"/>
              <a:ext cx="8373979" cy="5113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3" name="Diagrama 2">
                <a:extLst>
                  <a:ext uri="{FF2B5EF4-FFF2-40B4-BE49-F238E27FC236}">
                    <a16:creationId xmlns="" xmlns:a16="http://schemas.microsoft.com/office/drawing/2014/main" xmlns:a14="http://schemas.microsoft.com/office/drawing/2010/main" id="{B9ECEC9B-7A48-4323-995A-C369224CA9D2}"/>
                  </a:ext>
                </a:extLst>
              </p:cNvPr>
              <p:cNvGraphicFramePr/>
              <p:nvPr>
                <p:extLst>
                  <p:ext uri="{D42A27DB-BD31-4B8C-83A1-F6EECF244321}">
                    <p14:modId xmlns:p14="http://schemas.microsoft.com/office/powerpoint/2010/main" val="2226189569"/>
                  </p:ext>
                </p:extLst>
              </p:nvPr>
            </p:nvGraphicFramePr>
            <p:xfrm>
              <a:off x="493295" y="914398"/>
              <a:ext cx="8373979" cy="51134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27119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p:txBody>
          <a:bodyPr/>
          <a:lstStyle/>
          <a:p>
            <a:pPr algn="r"/>
            <a:r>
              <a:rPr lang="es-EC" dirty="0">
                <a:solidFill>
                  <a:srgbClr val="FF0000"/>
                </a:solidFill>
              </a:rPr>
              <a:t>CONCLUSIONES</a:t>
            </a:r>
          </a:p>
        </p:txBody>
      </p:sp>
      <p:graphicFrame>
        <p:nvGraphicFramePr>
          <p:cNvPr id="3" name="Diagrama 2">
            <a:extLst>
              <a:ext uri="{FF2B5EF4-FFF2-40B4-BE49-F238E27FC236}">
                <a16:creationId xmlns:a16="http://schemas.microsoft.com/office/drawing/2014/main" id="{B9ECEC9B-7A48-4323-995A-C369224CA9D2}"/>
              </a:ext>
            </a:extLst>
          </p:cNvPr>
          <p:cNvGraphicFramePr/>
          <p:nvPr>
            <p:extLst>
              <p:ext uri="{D42A27DB-BD31-4B8C-83A1-F6EECF244321}">
                <p14:modId xmlns:p14="http://schemas.microsoft.com/office/powerpoint/2010/main" val="3255855398"/>
              </p:ext>
            </p:extLst>
          </p:nvPr>
        </p:nvGraphicFramePr>
        <p:xfrm>
          <a:off x="493295" y="1094873"/>
          <a:ext cx="8373979" cy="4604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90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p:txBody>
          <a:bodyPr/>
          <a:lstStyle/>
          <a:p>
            <a:pPr algn="r"/>
            <a:r>
              <a:rPr lang="es-EC" dirty="0">
                <a:solidFill>
                  <a:srgbClr val="FF0000"/>
                </a:solidFill>
              </a:rPr>
              <a:t>RECOMENDACIONES</a:t>
            </a:r>
          </a:p>
        </p:txBody>
      </p:sp>
      <p:graphicFrame>
        <p:nvGraphicFramePr>
          <p:cNvPr id="4" name="Diagrama 3">
            <a:extLst>
              <a:ext uri="{FF2B5EF4-FFF2-40B4-BE49-F238E27FC236}">
                <a16:creationId xmlns:a16="http://schemas.microsoft.com/office/drawing/2014/main" id="{B81165FB-54BB-45DD-AFF4-9CDD1A19F008}"/>
              </a:ext>
            </a:extLst>
          </p:cNvPr>
          <p:cNvGraphicFramePr/>
          <p:nvPr>
            <p:extLst>
              <p:ext uri="{D42A27DB-BD31-4B8C-83A1-F6EECF244321}">
                <p14:modId xmlns:p14="http://schemas.microsoft.com/office/powerpoint/2010/main" val="3251048160"/>
              </p:ext>
            </p:extLst>
          </p:nvPr>
        </p:nvGraphicFramePr>
        <p:xfrm>
          <a:off x="469232" y="782053"/>
          <a:ext cx="8373979" cy="4920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94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75B4A67-D285-4B17-9D9F-2ECCF7E3C202}"/>
              </a:ext>
            </a:extLst>
          </p:cNvPr>
          <p:cNvSpPr>
            <a:spLocks noGrp="1"/>
          </p:cNvSpPr>
          <p:nvPr>
            <p:ph type="title"/>
          </p:nvPr>
        </p:nvSpPr>
        <p:spPr>
          <a:xfrm>
            <a:off x="4292600" y="0"/>
            <a:ext cx="4762500" cy="584200"/>
          </a:xfrm>
        </p:spPr>
        <p:txBody>
          <a:bodyPr/>
          <a:lstStyle/>
          <a:p>
            <a:pPr algn="r"/>
            <a:r>
              <a:rPr lang="es-EC" dirty="0">
                <a:solidFill>
                  <a:srgbClr val="FF0000"/>
                </a:solidFill>
              </a:rPr>
              <a:t>MOTIVACIÓN</a:t>
            </a:r>
          </a:p>
        </p:txBody>
      </p:sp>
      <p:sp>
        <p:nvSpPr>
          <p:cNvPr id="5" name="Rectángulo 4">
            <a:extLst>
              <a:ext uri="{FF2B5EF4-FFF2-40B4-BE49-F238E27FC236}">
                <a16:creationId xmlns:a16="http://schemas.microsoft.com/office/drawing/2014/main" id="{DC110E29-33DB-420F-9AE8-B32951391608}"/>
              </a:ext>
            </a:extLst>
          </p:cNvPr>
          <p:cNvSpPr/>
          <p:nvPr/>
        </p:nvSpPr>
        <p:spPr>
          <a:xfrm>
            <a:off x="3202577" y="689543"/>
            <a:ext cx="2763898"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2800" dirty="0" err="1">
                <a:latin typeface="Arial" panose="020B0604020202020204" pitchFamily="34" charset="0"/>
                <a:ea typeface="Calibri" panose="020F0502020204030204" pitchFamily="34" charset="0"/>
                <a:cs typeface="Arial" panose="020B0604020202020204" pitchFamily="34" charset="0"/>
              </a:rPr>
              <a:t>SmellRobSense</a:t>
            </a:r>
            <a:endParaRPr lang="es-EC" sz="2800" dirty="0">
              <a:latin typeface="Arial" panose="020B0604020202020204" pitchFamily="34" charset="0"/>
              <a:cs typeface="Arial" panose="020B0604020202020204" pitchFamily="34" charset="0"/>
            </a:endParaRPr>
          </a:p>
        </p:txBody>
      </p:sp>
      <p:sp>
        <p:nvSpPr>
          <p:cNvPr id="6" name="CuadroTexto 5"/>
          <p:cNvSpPr txBox="1"/>
          <p:nvPr/>
        </p:nvSpPr>
        <p:spPr>
          <a:xfrm>
            <a:off x="4584526" y="1590805"/>
            <a:ext cx="3440829" cy="3416320"/>
          </a:xfrm>
          <a:prstGeom prst="rect">
            <a:avLst/>
          </a:prstGeom>
          <a:noFill/>
        </p:spPr>
        <p:txBody>
          <a:bodyPr wrap="square" rtlCol="0">
            <a:spAutoFit/>
          </a:bodyPr>
          <a:lstStyle/>
          <a:p>
            <a:pPr algn="ctr"/>
            <a:r>
              <a:rPr lang="es-EC" sz="2400" dirty="0">
                <a:latin typeface="Arial" panose="020B0604020202020204" pitchFamily="34" charset="0"/>
                <a:cs typeface="Arial" panose="020B0604020202020204" pitchFamily="34" charset="0"/>
              </a:rPr>
              <a:t>“LOCALIZACIÓN DE TNT Y PÓLVORA BASE DOBLE A TRAVÉS DE SENSADO QUÍMICO EN UN ENTORNO CONTROLADO MEDIANTE ROBÓTICA COOPERATIVA.</a:t>
            </a:r>
          </a:p>
        </p:txBody>
      </p:sp>
      <p:pic>
        <p:nvPicPr>
          <p:cNvPr id="2052" name="Picture 4"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94" y="1590805"/>
            <a:ext cx="3472558" cy="314007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DC110E29-33DB-420F-9AE8-B32951391608}"/>
              </a:ext>
            </a:extLst>
          </p:cNvPr>
          <p:cNvSpPr/>
          <p:nvPr/>
        </p:nvSpPr>
        <p:spPr>
          <a:xfrm>
            <a:off x="4584526" y="5251105"/>
            <a:ext cx="3781228"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2800" dirty="0">
                <a:latin typeface="Arial" panose="020B0604020202020204" pitchFamily="34" charset="0"/>
                <a:ea typeface="Calibri" panose="020F0502020204030204" pitchFamily="34" charset="0"/>
                <a:cs typeface="Arial" panose="020B0604020202020204" pitchFamily="34" charset="0"/>
              </a:rPr>
              <a:t>Ing. Ana Guamán PhD</a:t>
            </a:r>
            <a:endParaRPr lang="es-EC" sz="2800" dirty="0">
              <a:latin typeface="Arial" panose="020B0604020202020204" pitchFamily="34" charset="0"/>
              <a:cs typeface="Arial" panose="020B0604020202020204" pitchFamily="34" charset="0"/>
            </a:endParaRPr>
          </a:p>
        </p:txBody>
      </p:sp>
      <p:pic>
        <p:nvPicPr>
          <p:cNvPr id="10" name="41 Imagen" descr="2016-07-29 11.33.47.jpg"/>
          <p:cNvPicPr/>
          <p:nvPr/>
        </p:nvPicPr>
        <p:blipFill>
          <a:blip r:embed="rId3" cstate="print"/>
          <a:srcRect l="3186" t="27822" r="5702" b="8661"/>
          <a:stretch>
            <a:fillRect/>
          </a:stretch>
        </p:blipFill>
        <p:spPr>
          <a:xfrm>
            <a:off x="4068717" y="1847541"/>
            <a:ext cx="4812846" cy="2902845"/>
          </a:xfrm>
          <a:prstGeom prst="rect">
            <a:avLst/>
          </a:prstGeom>
        </p:spPr>
      </p:pic>
      <p:pic>
        <p:nvPicPr>
          <p:cNvPr id="11" name="Imagen 10"/>
          <p:cNvPicPr/>
          <p:nvPr/>
        </p:nvPicPr>
        <p:blipFill rotWithShape="1">
          <a:blip r:embed="rId4"/>
          <a:srcRect t="1374" r="39292" b="2106"/>
          <a:stretch/>
        </p:blipFill>
        <p:spPr bwMode="auto">
          <a:xfrm>
            <a:off x="987204" y="1452684"/>
            <a:ext cx="2555051" cy="3692561"/>
          </a:xfrm>
          <a:prstGeom prst="rect">
            <a:avLst/>
          </a:prstGeom>
          <a:ln>
            <a:noFill/>
          </a:ln>
          <a:extLst>
            <a:ext uri="{53640926-AAD7-44D8-BBD7-CCE9431645EC}">
              <a14:shadowObscured xmlns:a14="http://schemas.microsoft.com/office/drawing/2010/main"/>
            </a:ext>
          </a:extLst>
        </p:spPr>
      </p:pic>
      <p:sp>
        <p:nvSpPr>
          <p:cNvPr id="13" name="Rectángulo 12">
            <a:extLst>
              <a:ext uri="{FF2B5EF4-FFF2-40B4-BE49-F238E27FC236}">
                <a16:creationId xmlns:a16="http://schemas.microsoft.com/office/drawing/2014/main" id="{DC110E29-33DB-420F-9AE8-B32951391608}"/>
              </a:ext>
            </a:extLst>
          </p:cNvPr>
          <p:cNvSpPr/>
          <p:nvPr/>
        </p:nvSpPr>
        <p:spPr>
          <a:xfrm>
            <a:off x="150657" y="5251105"/>
            <a:ext cx="391806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2400" dirty="0">
                <a:latin typeface="Arial" panose="020B0604020202020204" pitchFamily="34" charset="0"/>
                <a:cs typeface="Arial" panose="020B0604020202020204" pitchFamily="34" charset="0"/>
              </a:rPr>
              <a:t>(</a:t>
            </a:r>
            <a:r>
              <a:rPr lang="es-EC" sz="2400" dirty="0" err="1">
                <a:latin typeface="Arial" panose="020B0604020202020204" pitchFamily="34" charset="0"/>
                <a:cs typeface="Arial" panose="020B0604020202020204" pitchFamily="34" charset="0"/>
              </a:rPr>
              <a:t>Gaibor</a:t>
            </a:r>
            <a:r>
              <a:rPr lang="es-EC" sz="2400" dirty="0">
                <a:latin typeface="Arial" panose="020B0604020202020204" pitchFamily="34" charset="0"/>
                <a:cs typeface="Arial" panose="020B0604020202020204" pitchFamily="34" charset="0"/>
              </a:rPr>
              <a:t> &amp; Mediavilla, 2016)</a:t>
            </a:r>
          </a:p>
        </p:txBody>
      </p:sp>
      <p:sp>
        <p:nvSpPr>
          <p:cNvPr id="14" name="Rectángulo 13">
            <a:extLst>
              <a:ext uri="{FF2B5EF4-FFF2-40B4-BE49-F238E27FC236}">
                <a16:creationId xmlns:a16="http://schemas.microsoft.com/office/drawing/2014/main" id="{DC110E29-33DB-420F-9AE8-B32951391608}"/>
              </a:ext>
            </a:extLst>
          </p:cNvPr>
          <p:cNvSpPr/>
          <p:nvPr/>
        </p:nvSpPr>
        <p:spPr>
          <a:xfrm>
            <a:off x="5262026" y="5254264"/>
            <a:ext cx="208582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C" sz="2400" dirty="0">
                <a:latin typeface="Arial" panose="020B0604020202020204" pitchFamily="34" charset="0"/>
                <a:cs typeface="Arial" panose="020B0604020202020204" pitchFamily="34" charset="0"/>
              </a:rPr>
              <a:t>(López, 2016)</a:t>
            </a:r>
          </a:p>
        </p:txBody>
      </p:sp>
    </p:spTree>
    <p:extLst>
      <p:ext uri="{BB962C8B-B14F-4D97-AF65-F5344CB8AC3E}">
        <p14:creationId xmlns:p14="http://schemas.microsoft.com/office/powerpoint/2010/main" val="262734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p:txBody>
          <a:bodyPr/>
          <a:lstStyle/>
          <a:p>
            <a:pPr algn="r"/>
            <a:r>
              <a:rPr lang="es-EC" dirty="0">
                <a:solidFill>
                  <a:srgbClr val="FF0000"/>
                </a:solidFill>
              </a:rPr>
              <a:t>MOTIVACIÓN</a:t>
            </a:r>
          </a:p>
        </p:txBody>
      </p:sp>
      <p:graphicFrame>
        <p:nvGraphicFramePr>
          <p:cNvPr id="4" name="Diagrama 3">
            <a:extLst>
              <a:ext uri="{FF2B5EF4-FFF2-40B4-BE49-F238E27FC236}">
                <a16:creationId xmlns:a16="http://schemas.microsoft.com/office/drawing/2014/main" id="{EC00530F-4DE9-4E76-A573-FD7034BD9E37}"/>
              </a:ext>
            </a:extLst>
          </p:cNvPr>
          <p:cNvGraphicFramePr/>
          <p:nvPr>
            <p:extLst>
              <p:ext uri="{D42A27DB-BD31-4B8C-83A1-F6EECF244321}">
                <p14:modId xmlns:p14="http://schemas.microsoft.com/office/powerpoint/2010/main" val="1111782011"/>
              </p:ext>
            </p:extLst>
          </p:nvPr>
        </p:nvGraphicFramePr>
        <p:xfrm>
          <a:off x="-120315" y="831516"/>
          <a:ext cx="7988969" cy="1418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7E6535DD-1858-4C7A-8575-332A7D319E63}"/>
              </a:ext>
            </a:extLst>
          </p:cNvPr>
          <p:cNvGraphicFramePr/>
          <p:nvPr>
            <p:extLst>
              <p:ext uri="{D42A27DB-BD31-4B8C-83A1-F6EECF244321}">
                <p14:modId xmlns:p14="http://schemas.microsoft.com/office/powerpoint/2010/main" val="1112062835"/>
              </p:ext>
            </p:extLst>
          </p:nvPr>
        </p:nvGraphicFramePr>
        <p:xfrm>
          <a:off x="-24063" y="2552033"/>
          <a:ext cx="7796464" cy="14785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a 5">
            <a:extLst>
              <a:ext uri="{FF2B5EF4-FFF2-40B4-BE49-F238E27FC236}">
                <a16:creationId xmlns:a16="http://schemas.microsoft.com/office/drawing/2014/main" id="{B8633AC1-3AC1-4162-B968-5B45D6139E37}"/>
              </a:ext>
            </a:extLst>
          </p:cNvPr>
          <p:cNvGraphicFramePr/>
          <p:nvPr>
            <p:extLst>
              <p:ext uri="{D42A27DB-BD31-4B8C-83A1-F6EECF244321}">
                <p14:modId xmlns:p14="http://schemas.microsoft.com/office/powerpoint/2010/main" val="1286922251"/>
              </p:ext>
            </p:extLst>
          </p:nvPr>
        </p:nvGraphicFramePr>
        <p:xfrm>
          <a:off x="0" y="4332709"/>
          <a:ext cx="7652085" cy="14437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0" name="Grupo 9">
            <a:extLst>
              <a:ext uri="{FF2B5EF4-FFF2-40B4-BE49-F238E27FC236}">
                <a16:creationId xmlns:a16="http://schemas.microsoft.com/office/drawing/2014/main" id="{A77FF2ED-C837-4853-82C2-9257822B7A0D}"/>
              </a:ext>
            </a:extLst>
          </p:cNvPr>
          <p:cNvGrpSpPr/>
          <p:nvPr/>
        </p:nvGrpSpPr>
        <p:grpSpPr>
          <a:xfrm>
            <a:off x="6978315" y="831516"/>
            <a:ext cx="2076785" cy="4944982"/>
            <a:chOff x="6978315" y="831516"/>
            <a:chExt cx="2076785" cy="4944982"/>
          </a:xfrm>
        </p:grpSpPr>
        <p:sp>
          <p:nvSpPr>
            <p:cNvPr id="8" name="Rectángulo 7">
              <a:extLst>
                <a:ext uri="{FF2B5EF4-FFF2-40B4-BE49-F238E27FC236}">
                  <a16:creationId xmlns:a16="http://schemas.microsoft.com/office/drawing/2014/main" id="{A63AD58A-CB6D-4148-A17C-2F040AF1CBA0}"/>
                </a:ext>
              </a:extLst>
            </p:cNvPr>
            <p:cNvSpPr/>
            <p:nvPr/>
          </p:nvSpPr>
          <p:spPr>
            <a:xfrm>
              <a:off x="7454900" y="2691142"/>
              <a:ext cx="1600200" cy="1200329"/>
            </a:xfrm>
            <a:prstGeom prst="rect">
              <a:avLst/>
            </a:prstGeom>
          </p:spPr>
          <p:txBody>
            <a:bodyPr wrap="square">
              <a:spAutoFit/>
            </a:bodyPr>
            <a:lstStyle/>
            <a:p>
              <a:pPr algn="ctr"/>
              <a:r>
                <a:rPr lang="es-EC" b="1" dirty="0">
                  <a:solidFill>
                    <a:schemeClr val="accent6">
                      <a:lumMod val="50000"/>
                    </a:schemeClr>
                  </a:solidFill>
                  <a:latin typeface="Times New Roman" panose="02020603050405020304" pitchFamily="18" charset="0"/>
                  <a:ea typeface="Calibri" panose="020F0502020204030204" pitchFamily="34" charset="0"/>
                </a:rPr>
                <a:t>Investigación y desarrollo de nuevas alternativas </a:t>
              </a:r>
              <a:endParaRPr lang="es-EC" b="1" dirty="0">
                <a:solidFill>
                  <a:schemeClr val="accent6">
                    <a:lumMod val="50000"/>
                  </a:schemeClr>
                </a:solidFill>
              </a:endParaRPr>
            </a:p>
          </p:txBody>
        </p:sp>
        <p:sp>
          <p:nvSpPr>
            <p:cNvPr id="9" name="Cerrar llave 8">
              <a:extLst>
                <a:ext uri="{FF2B5EF4-FFF2-40B4-BE49-F238E27FC236}">
                  <a16:creationId xmlns:a16="http://schemas.microsoft.com/office/drawing/2014/main" id="{E4F7EFA3-A196-42BF-93CC-AC36196810A7}"/>
                </a:ext>
              </a:extLst>
            </p:cNvPr>
            <p:cNvSpPr/>
            <p:nvPr/>
          </p:nvSpPr>
          <p:spPr>
            <a:xfrm>
              <a:off x="6978315" y="831516"/>
              <a:ext cx="380332" cy="4944982"/>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spTree>
    <p:extLst>
      <p:ext uri="{BB962C8B-B14F-4D97-AF65-F5344CB8AC3E}">
        <p14:creationId xmlns:p14="http://schemas.microsoft.com/office/powerpoint/2010/main" val="30926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B4A67-D285-4B17-9D9F-2ECCF7E3C202}"/>
              </a:ext>
            </a:extLst>
          </p:cNvPr>
          <p:cNvSpPr>
            <a:spLocks noGrp="1"/>
          </p:cNvSpPr>
          <p:nvPr>
            <p:ph type="title"/>
          </p:nvPr>
        </p:nvSpPr>
        <p:spPr/>
        <p:txBody>
          <a:bodyPr/>
          <a:lstStyle/>
          <a:p>
            <a:pPr algn="r"/>
            <a:r>
              <a:rPr lang="es-EC" dirty="0">
                <a:solidFill>
                  <a:srgbClr val="FF0000"/>
                </a:solidFill>
              </a:rPr>
              <a:t>MOTIVACIÓN</a:t>
            </a:r>
          </a:p>
        </p:txBody>
      </p:sp>
      <p:sp>
        <p:nvSpPr>
          <p:cNvPr id="4" name="Rectángulo 3">
            <a:extLst>
              <a:ext uri="{FF2B5EF4-FFF2-40B4-BE49-F238E27FC236}">
                <a16:creationId xmlns:a16="http://schemas.microsoft.com/office/drawing/2014/main" id="{5A0B8E89-3972-4A34-825D-FFD58E514A22}"/>
              </a:ext>
            </a:extLst>
          </p:cNvPr>
          <p:cNvSpPr/>
          <p:nvPr/>
        </p:nvSpPr>
        <p:spPr>
          <a:xfrm>
            <a:off x="228123" y="810902"/>
            <a:ext cx="428104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200" b="1" dirty="0">
                <a:ln/>
                <a:solidFill>
                  <a:schemeClr val="accent4"/>
                </a:solidFill>
                <a:effectLst>
                  <a:outerShdw blurRad="38100" dist="38100" dir="2700000" algn="tl">
                    <a:srgbClr val="000000">
                      <a:alpha val="43137"/>
                    </a:srgbClr>
                  </a:outerShdw>
                </a:effectLst>
              </a:rPr>
              <a:t>NARICES ELECTRÓNICAS</a:t>
            </a:r>
            <a:endParaRPr lang="es-ES" sz="3200" b="1" cap="none" spc="0" dirty="0">
              <a:ln/>
              <a:solidFill>
                <a:schemeClr val="accent4"/>
              </a:solidFill>
              <a:effectLst>
                <a:outerShdw blurRad="38100" dist="38100" dir="2700000" algn="tl">
                  <a:srgbClr val="000000">
                    <a:alpha val="43137"/>
                  </a:srgbClr>
                </a:outerShdw>
              </a:effectLst>
            </a:endParaRPr>
          </a:p>
        </p:txBody>
      </p:sp>
      <p:grpSp>
        <p:nvGrpSpPr>
          <p:cNvPr id="12" name="Grupo 11">
            <a:extLst>
              <a:ext uri="{FF2B5EF4-FFF2-40B4-BE49-F238E27FC236}">
                <a16:creationId xmlns:a16="http://schemas.microsoft.com/office/drawing/2014/main" id="{78D3194C-DAF1-4DC2-9B25-CC27E2F2DF9D}"/>
              </a:ext>
            </a:extLst>
          </p:cNvPr>
          <p:cNvGrpSpPr/>
          <p:nvPr/>
        </p:nvGrpSpPr>
        <p:grpSpPr>
          <a:xfrm>
            <a:off x="554014" y="1427414"/>
            <a:ext cx="8093122" cy="1338828"/>
            <a:chOff x="554014" y="1427414"/>
            <a:chExt cx="8093122" cy="1338828"/>
          </a:xfrm>
        </p:grpSpPr>
        <p:sp>
          <p:nvSpPr>
            <p:cNvPr id="5" name="Rectángulo 4">
              <a:extLst>
                <a:ext uri="{FF2B5EF4-FFF2-40B4-BE49-F238E27FC236}">
                  <a16:creationId xmlns:a16="http://schemas.microsoft.com/office/drawing/2014/main" id="{02DEAB48-C3AA-497F-8947-8919E2E6926E}"/>
                </a:ext>
              </a:extLst>
            </p:cNvPr>
            <p:cNvSpPr/>
            <p:nvPr/>
          </p:nvSpPr>
          <p:spPr>
            <a:xfrm>
              <a:off x="1389086" y="1427414"/>
              <a:ext cx="7258050" cy="13388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180340" algn="just">
                <a:lnSpc>
                  <a:spcPct val="150000"/>
                </a:lnSpc>
                <a:spcAft>
                  <a:spcPts val="60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“Un instrumento que comprende una agrupación de sensores químicos con especificidad parcial, junto a un sistema de reconocimiento de patrones, capaz de reconocer aromas simples o complejos”. </a:t>
              </a:r>
              <a:r>
                <a:rPr lang="es-EC" dirty="0">
                  <a:latin typeface="Times New Roman" panose="02020603050405020304" pitchFamily="18" charset="0"/>
                  <a:ea typeface="Times New Roman" panose="02020603050405020304" pitchFamily="18" charset="0"/>
                  <a:cs typeface="Times New Roman" panose="02020603050405020304" pitchFamily="18" charset="0"/>
                </a:rPr>
                <a:t>(Moreno et al, 2009)</a:t>
              </a:r>
            </a:p>
          </p:txBody>
        </p:sp>
        <p:sp>
          <p:nvSpPr>
            <p:cNvPr id="6" name="Flecha: doblada hacia arriba 5">
              <a:extLst>
                <a:ext uri="{FF2B5EF4-FFF2-40B4-BE49-F238E27FC236}">
                  <a16:creationId xmlns:a16="http://schemas.microsoft.com/office/drawing/2014/main" id="{B5A1DEED-9B25-4A1A-B790-2536F8E8CB24}"/>
                </a:ext>
              </a:extLst>
            </p:cNvPr>
            <p:cNvSpPr/>
            <p:nvPr/>
          </p:nvSpPr>
          <p:spPr>
            <a:xfrm rot="5400000">
              <a:off x="563707" y="1466415"/>
              <a:ext cx="815686" cy="835071"/>
            </a:xfrm>
            <a:prstGeom prst="bentUp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dirty="0"/>
            </a:p>
          </p:txBody>
        </p:sp>
      </p:grpSp>
      <p:grpSp>
        <p:nvGrpSpPr>
          <p:cNvPr id="13" name="Grupo 12">
            <a:extLst>
              <a:ext uri="{FF2B5EF4-FFF2-40B4-BE49-F238E27FC236}">
                <a16:creationId xmlns:a16="http://schemas.microsoft.com/office/drawing/2014/main" id="{0D180DFA-77D4-4BDD-80BF-43FE59B7D422}"/>
              </a:ext>
            </a:extLst>
          </p:cNvPr>
          <p:cNvGrpSpPr/>
          <p:nvPr/>
        </p:nvGrpSpPr>
        <p:grpSpPr>
          <a:xfrm>
            <a:off x="554014" y="3018123"/>
            <a:ext cx="8093122" cy="3058828"/>
            <a:chOff x="554014" y="3018123"/>
            <a:chExt cx="8093122" cy="3058828"/>
          </a:xfrm>
        </p:grpSpPr>
        <p:pic>
          <p:nvPicPr>
            <p:cNvPr id="7" name="Imagen 6">
              <a:extLst>
                <a:ext uri="{FF2B5EF4-FFF2-40B4-BE49-F238E27FC236}">
                  <a16:creationId xmlns:a16="http://schemas.microsoft.com/office/drawing/2014/main" id="{217C62E5-8EEF-42FA-A549-53566C3CC60A}"/>
                </a:ext>
              </a:extLst>
            </p:cNvPr>
            <p:cNvPicPr/>
            <p:nvPr/>
          </p:nvPicPr>
          <p:blipFill>
            <a:blip r:embed="rId2"/>
            <a:stretch>
              <a:fillRect/>
            </a:stretch>
          </p:blipFill>
          <p:spPr>
            <a:xfrm>
              <a:off x="554014" y="3018123"/>
              <a:ext cx="4741886" cy="3058828"/>
            </a:xfrm>
            <a:prstGeom prst="rect">
              <a:avLst/>
            </a:prstGeom>
          </p:spPr>
        </p:pic>
        <p:sp>
          <p:nvSpPr>
            <p:cNvPr id="8" name="Rectángulo 7">
              <a:extLst>
                <a:ext uri="{FF2B5EF4-FFF2-40B4-BE49-F238E27FC236}">
                  <a16:creationId xmlns:a16="http://schemas.microsoft.com/office/drawing/2014/main" id="{FFDB10CB-FE65-4361-8F9C-B32305F29FEE}"/>
                </a:ext>
              </a:extLst>
            </p:cNvPr>
            <p:cNvSpPr/>
            <p:nvPr/>
          </p:nvSpPr>
          <p:spPr>
            <a:xfrm>
              <a:off x="5448300" y="3169405"/>
              <a:ext cx="319883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ts val="600"/>
                </a:spcBef>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La nariz electrónica y el sistema del olfato humano</a:t>
              </a:r>
            </a:p>
          </p:txBody>
        </p:sp>
        <p:sp>
          <p:nvSpPr>
            <p:cNvPr id="9" name="Rectángulo 8">
              <a:extLst>
                <a:ext uri="{FF2B5EF4-FFF2-40B4-BE49-F238E27FC236}">
                  <a16:creationId xmlns:a16="http://schemas.microsoft.com/office/drawing/2014/main" id="{BF9981FB-8D48-457A-B3BA-D4E6B99D881C}"/>
                </a:ext>
              </a:extLst>
            </p:cNvPr>
            <p:cNvSpPr/>
            <p:nvPr/>
          </p:nvSpPr>
          <p:spPr>
            <a:xfrm>
              <a:off x="5448300" y="4218899"/>
              <a:ext cx="3198836"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dirty="0">
                  <a:latin typeface="Times New Roman" panose="02020603050405020304" pitchFamily="18" charset="0"/>
                  <a:ea typeface="Calibri" panose="020F0502020204030204" pitchFamily="34" charset="0"/>
                </a:rPr>
                <a:t>Emular el funcionamiento del sentido olfativo es el uso de sensores químicos para adquirir las señales</a:t>
              </a:r>
              <a:endParaRPr lang="es-EC" dirty="0"/>
            </a:p>
          </p:txBody>
        </p:sp>
        <p:cxnSp>
          <p:nvCxnSpPr>
            <p:cNvPr id="11" name="Conector recto de flecha 10">
              <a:extLst>
                <a:ext uri="{FF2B5EF4-FFF2-40B4-BE49-F238E27FC236}">
                  <a16:creationId xmlns:a16="http://schemas.microsoft.com/office/drawing/2014/main" id="{2CCD69C5-E4F9-47EC-B24C-34B85D080231}"/>
                </a:ext>
              </a:extLst>
            </p:cNvPr>
            <p:cNvCxnSpPr>
              <a:stCxn id="8" idx="2"/>
              <a:endCxn id="9" idx="0"/>
            </p:cNvCxnSpPr>
            <p:nvPr/>
          </p:nvCxnSpPr>
          <p:spPr>
            <a:xfrm>
              <a:off x="7047718" y="3815736"/>
              <a:ext cx="0" cy="403163"/>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6244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p:txBody>
          <a:bodyPr/>
          <a:lstStyle/>
          <a:p>
            <a:pPr algn="r"/>
            <a:r>
              <a:rPr lang="es-EC" dirty="0">
                <a:solidFill>
                  <a:srgbClr val="FF0000"/>
                </a:solidFill>
              </a:rPr>
              <a:t>OBJETIVOS</a:t>
            </a:r>
          </a:p>
        </p:txBody>
      </p:sp>
      <p:graphicFrame>
        <p:nvGraphicFramePr>
          <p:cNvPr id="4" name="Diagrama 3">
            <a:extLst>
              <a:ext uri="{FF2B5EF4-FFF2-40B4-BE49-F238E27FC236}">
                <a16:creationId xmlns:a16="http://schemas.microsoft.com/office/drawing/2014/main" id="{18393C67-1326-45DA-8AAD-B5A352646E76}"/>
              </a:ext>
            </a:extLst>
          </p:cNvPr>
          <p:cNvGraphicFramePr/>
          <p:nvPr>
            <p:extLst>
              <p:ext uri="{D42A27DB-BD31-4B8C-83A1-F6EECF244321}">
                <p14:modId xmlns:p14="http://schemas.microsoft.com/office/powerpoint/2010/main" val="3081200275"/>
              </p:ext>
            </p:extLst>
          </p:nvPr>
        </p:nvGraphicFramePr>
        <p:xfrm>
          <a:off x="474785" y="1019908"/>
          <a:ext cx="8212015" cy="4441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57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p:txBody>
          <a:bodyPr/>
          <a:lstStyle/>
          <a:p>
            <a:pPr algn="r"/>
            <a:r>
              <a:rPr lang="es-EC" dirty="0">
                <a:solidFill>
                  <a:srgbClr val="FF0000"/>
                </a:solidFill>
              </a:rPr>
              <a:t>PROTOTIPO INICIAL</a:t>
            </a:r>
          </a:p>
        </p:txBody>
      </p:sp>
      <p:pic>
        <p:nvPicPr>
          <p:cNvPr id="5" name="Imagen 4">
            <a:extLst>
              <a:ext uri="{FF2B5EF4-FFF2-40B4-BE49-F238E27FC236}">
                <a16:creationId xmlns:a16="http://schemas.microsoft.com/office/drawing/2014/main" id="{9873462C-C781-4B1F-8C62-FF65E199AA2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36522" y="720855"/>
            <a:ext cx="7174701" cy="5142768"/>
          </a:xfrm>
          <a:prstGeom prst="rect">
            <a:avLst/>
          </a:prstGeom>
        </p:spPr>
      </p:pic>
      <p:grpSp>
        <p:nvGrpSpPr>
          <p:cNvPr id="86" name="Grupo 85">
            <a:extLst>
              <a:ext uri="{FF2B5EF4-FFF2-40B4-BE49-F238E27FC236}">
                <a16:creationId xmlns:a16="http://schemas.microsoft.com/office/drawing/2014/main" id="{25764AA1-2392-47D5-BFE1-4FC1FC223CEF}"/>
              </a:ext>
            </a:extLst>
          </p:cNvPr>
          <p:cNvGrpSpPr/>
          <p:nvPr/>
        </p:nvGrpSpPr>
        <p:grpSpPr>
          <a:xfrm>
            <a:off x="2601093" y="1550864"/>
            <a:ext cx="6269626" cy="3367813"/>
            <a:chOff x="2601093" y="1550864"/>
            <a:chExt cx="6269626" cy="3367813"/>
          </a:xfrm>
        </p:grpSpPr>
        <p:sp>
          <p:nvSpPr>
            <p:cNvPr id="6" name="CuadroTexto 5">
              <a:extLst>
                <a:ext uri="{FF2B5EF4-FFF2-40B4-BE49-F238E27FC236}">
                  <a16:creationId xmlns:a16="http://schemas.microsoft.com/office/drawing/2014/main" id="{600FAAF4-6E8A-4483-BF0C-B1EA04AC3FAC}"/>
                </a:ext>
              </a:extLst>
            </p:cNvPr>
            <p:cNvSpPr txBox="1"/>
            <p:nvPr/>
          </p:nvSpPr>
          <p:spPr>
            <a:xfrm>
              <a:off x="4983420" y="3690909"/>
              <a:ext cx="3887299" cy="70788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C" sz="2000" b="1" dirty="0"/>
                <a:t>Matriz de sensores  3X2 (TGS 822-825-826-2610)</a:t>
              </a:r>
            </a:p>
          </p:txBody>
        </p:sp>
        <p:sp>
          <p:nvSpPr>
            <p:cNvPr id="7" name="CuadroTexto 6">
              <a:extLst>
                <a:ext uri="{FF2B5EF4-FFF2-40B4-BE49-F238E27FC236}">
                  <a16:creationId xmlns:a16="http://schemas.microsoft.com/office/drawing/2014/main" id="{AAD34BE8-FA3F-4713-9DBC-9429C68551A8}"/>
                </a:ext>
              </a:extLst>
            </p:cNvPr>
            <p:cNvSpPr txBox="1"/>
            <p:nvPr/>
          </p:nvSpPr>
          <p:spPr>
            <a:xfrm>
              <a:off x="4983420" y="4518567"/>
              <a:ext cx="3887299" cy="40011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s-EC"/>
              </a:defPPr>
              <a:lvl1pPr>
                <a:defRPr sz="2000" b="1"/>
              </a:lvl1pPr>
            </a:lstStyle>
            <a:p>
              <a:r>
                <a:rPr lang="es-EC" dirty="0"/>
                <a:t>Carcasa de Aluminio (1063.13 cm3)</a:t>
              </a:r>
            </a:p>
          </p:txBody>
        </p:sp>
        <p:cxnSp>
          <p:nvCxnSpPr>
            <p:cNvPr id="10" name="Conector recto de flecha 9">
              <a:extLst>
                <a:ext uri="{FF2B5EF4-FFF2-40B4-BE49-F238E27FC236}">
                  <a16:creationId xmlns:a16="http://schemas.microsoft.com/office/drawing/2014/main" id="{7224770E-A7F8-4522-88BB-FC03B7AFB64A}"/>
                </a:ext>
              </a:extLst>
            </p:cNvPr>
            <p:cNvCxnSpPr>
              <a:cxnSpLocks/>
              <a:stCxn id="6" idx="1"/>
              <a:endCxn id="8" idx="3"/>
            </p:cNvCxnSpPr>
            <p:nvPr/>
          </p:nvCxnSpPr>
          <p:spPr>
            <a:xfrm flipH="1" flipV="1">
              <a:off x="4148539" y="2402689"/>
              <a:ext cx="834881" cy="16421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CB1FB78-1675-436D-9B34-27366583EB4E}"/>
                </a:ext>
              </a:extLst>
            </p:cNvPr>
            <p:cNvCxnSpPr>
              <a:cxnSpLocks/>
              <a:stCxn id="7" idx="1"/>
              <a:endCxn id="8" idx="3"/>
            </p:cNvCxnSpPr>
            <p:nvPr/>
          </p:nvCxnSpPr>
          <p:spPr>
            <a:xfrm flipH="1" flipV="1">
              <a:off x="4148539" y="2402689"/>
              <a:ext cx="834881" cy="23159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ECAE26B6-AAE5-4292-A884-8A12E75712FD}"/>
                </a:ext>
              </a:extLst>
            </p:cNvPr>
            <p:cNvSpPr/>
            <p:nvPr/>
          </p:nvSpPr>
          <p:spPr>
            <a:xfrm>
              <a:off x="2601093" y="1550864"/>
              <a:ext cx="1547446" cy="17036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85" name="Grupo 84">
            <a:extLst>
              <a:ext uri="{FF2B5EF4-FFF2-40B4-BE49-F238E27FC236}">
                <a16:creationId xmlns:a16="http://schemas.microsoft.com/office/drawing/2014/main" id="{1F367001-EB78-4DBE-84EB-9320756E1ED4}"/>
              </a:ext>
            </a:extLst>
          </p:cNvPr>
          <p:cNvGrpSpPr/>
          <p:nvPr/>
        </p:nvGrpSpPr>
        <p:grpSpPr>
          <a:xfrm>
            <a:off x="4276576" y="637000"/>
            <a:ext cx="4339055" cy="2630222"/>
            <a:chOff x="4276576" y="637000"/>
            <a:chExt cx="4339055" cy="2630222"/>
          </a:xfrm>
        </p:grpSpPr>
        <p:sp>
          <p:nvSpPr>
            <p:cNvPr id="20" name="Rectángulo 19">
              <a:extLst>
                <a:ext uri="{FF2B5EF4-FFF2-40B4-BE49-F238E27FC236}">
                  <a16:creationId xmlns:a16="http://schemas.microsoft.com/office/drawing/2014/main" id="{E84F5F29-6E13-4339-8040-92E434428A83}"/>
                </a:ext>
              </a:extLst>
            </p:cNvPr>
            <p:cNvSpPr/>
            <p:nvPr/>
          </p:nvSpPr>
          <p:spPr>
            <a:xfrm>
              <a:off x="4276576" y="1730051"/>
              <a:ext cx="2795955" cy="1537171"/>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cxnSp>
          <p:nvCxnSpPr>
            <p:cNvPr id="45" name="Conector recto de flecha 44">
              <a:extLst>
                <a:ext uri="{FF2B5EF4-FFF2-40B4-BE49-F238E27FC236}">
                  <a16:creationId xmlns:a16="http://schemas.microsoft.com/office/drawing/2014/main" id="{28DBEBB9-E055-4916-81F4-5176077D3888}"/>
                </a:ext>
              </a:extLst>
            </p:cNvPr>
            <p:cNvCxnSpPr>
              <a:cxnSpLocks/>
              <a:stCxn id="41" idx="2"/>
              <a:endCxn id="20" idx="0"/>
            </p:cNvCxnSpPr>
            <p:nvPr/>
          </p:nvCxnSpPr>
          <p:spPr>
            <a:xfrm flipH="1">
              <a:off x="5674554" y="1497106"/>
              <a:ext cx="1257077" cy="2329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2" name="Conector recto de flecha 41">
              <a:extLst>
                <a:ext uri="{FF2B5EF4-FFF2-40B4-BE49-F238E27FC236}">
                  <a16:creationId xmlns:a16="http://schemas.microsoft.com/office/drawing/2014/main" id="{A188E39F-BDEF-44EA-BD92-A57ABC07F810}"/>
                </a:ext>
              </a:extLst>
            </p:cNvPr>
            <p:cNvCxnSpPr>
              <a:cxnSpLocks/>
              <a:endCxn id="20" idx="0"/>
            </p:cNvCxnSpPr>
            <p:nvPr/>
          </p:nvCxnSpPr>
          <p:spPr>
            <a:xfrm flipH="1">
              <a:off x="5674554" y="1111064"/>
              <a:ext cx="820814" cy="6189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1" name="CuadroTexto 40">
              <a:extLst>
                <a:ext uri="{FF2B5EF4-FFF2-40B4-BE49-F238E27FC236}">
                  <a16:creationId xmlns:a16="http://schemas.microsoft.com/office/drawing/2014/main" id="{0263F807-AE8D-412C-AF1D-E46696AF20B0}"/>
                </a:ext>
              </a:extLst>
            </p:cNvPr>
            <p:cNvSpPr txBox="1"/>
            <p:nvPr/>
          </p:nvSpPr>
          <p:spPr>
            <a:xfrm>
              <a:off x="5247631" y="1096996"/>
              <a:ext cx="3368000" cy="400110"/>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s-EC"/>
              </a:defPPr>
              <a:lvl1pPr>
                <a:defRPr sz="2000" b="1"/>
              </a:lvl1pPr>
            </a:lstStyle>
            <a:p>
              <a:r>
                <a:rPr lang="es-EC" dirty="0"/>
                <a:t>Ordenador (Matlab R2012b)</a:t>
              </a:r>
            </a:p>
          </p:txBody>
        </p:sp>
        <p:sp>
          <p:nvSpPr>
            <p:cNvPr id="40" name="CuadroTexto 39">
              <a:extLst>
                <a:ext uri="{FF2B5EF4-FFF2-40B4-BE49-F238E27FC236}">
                  <a16:creationId xmlns:a16="http://schemas.microsoft.com/office/drawing/2014/main" id="{30C4752A-299F-4C5A-B4B0-A4AF2D0A3CFE}"/>
                </a:ext>
              </a:extLst>
            </p:cNvPr>
            <p:cNvSpPr txBox="1"/>
            <p:nvPr/>
          </p:nvSpPr>
          <p:spPr>
            <a:xfrm>
              <a:off x="5250178" y="637000"/>
              <a:ext cx="2521920" cy="400110"/>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s-EC"/>
              </a:defPPr>
              <a:lvl1pPr>
                <a:defRPr sz="2000" b="1"/>
              </a:lvl1pPr>
            </a:lstStyle>
            <a:p>
              <a:r>
                <a:rPr lang="es-EC" dirty="0"/>
                <a:t>STM32F4 DISCOVERY</a:t>
              </a:r>
            </a:p>
          </p:txBody>
        </p:sp>
      </p:grpSp>
      <p:grpSp>
        <p:nvGrpSpPr>
          <p:cNvPr id="88" name="Grupo 87">
            <a:extLst>
              <a:ext uri="{FF2B5EF4-FFF2-40B4-BE49-F238E27FC236}">
                <a16:creationId xmlns:a16="http://schemas.microsoft.com/office/drawing/2014/main" id="{CB97A691-92D4-402F-A8D5-2E01C06B7FA8}"/>
              </a:ext>
            </a:extLst>
          </p:cNvPr>
          <p:cNvGrpSpPr/>
          <p:nvPr/>
        </p:nvGrpSpPr>
        <p:grpSpPr>
          <a:xfrm>
            <a:off x="280254" y="287378"/>
            <a:ext cx="7639857" cy="5818327"/>
            <a:chOff x="280254" y="287378"/>
            <a:chExt cx="7639857" cy="5818327"/>
          </a:xfrm>
        </p:grpSpPr>
        <p:grpSp>
          <p:nvGrpSpPr>
            <p:cNvPr id="60" name="Grupo 59">
              <a:extLst>
                <a:ext uri="{FF2B5EF4-FFF2-40B4-BE49-F238E27FC236}">
                  <a16:creationId xmlns:a16="http://schemas.microsoft.com/office/drawing/2014/main" id="{C4C033C7-DF69-4DF8-9769-141884677886}"/>
                </a:ext>
              </a:extLst>
            </p:cNvPr>
            <p:cNvGrpSpPr/>
            <p:nvPr/>
          </p:nvGrpSpPr>
          <p:grpSpPr>
            <a:xfrm>
              <a:off x="280254" y="287378"/>
              <a:ext cx="7639857" cy="5818327"/>
              <a:chOff x="280254" y="287378"/>
              <a:chExt cx="7639857" cy="5818327"/>
            </a:xfrm>
          </p:grpSpPr>
          <p:sp>
            <p:nvSpPr>
              <p:cNvPr id="18" name="Rectángulo 17">
                <a:extLst>
                  <a:ext uri="{FF2B5EF4-FFF2-40B4-BE49-F238E27FC236}">
                    <a16:creationId xmlns:a16="http://schemas.microsoft.com/office/drawing/2014/main" id="{697EB8BD-27BA-4709-9CF7-53EDA4AC5223}"/>
                  </a:ext>
                </a:extLst>
              </p:cNvPr>
              <p:cNvSpPr/>
              <p:nvPr/>
            </p:nvSpPr>
            <p:spPr>
              <a:xfrm>
                <a:off x="384842" y="1531919"/>
                <a:ext cx="2112174" cy="28994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ángulo 18">
                <a:extLst>
                  <a:ext uri="{FF2B5EF4-FFF2-40B4-BE49-F238E27FC236}">
                    <a16:creationId xmlns:a16="http://schemas.microsoft.com/office/drawing/2014/main" id="{7CEBE674-6213-49F2-93C7-DF76A468A5CF}"/>
                  </a:ext>
                </a:extLst>
              </p:cNvPr>
              <p:cNvSpPr/>
              <p:nvPr/>
            </p:nvSpPr>
            <p:spPr>
              <a:xfrm>
                <a:off x="2497016" y="3381863"/>
                <a:ext cx="1899137" cy="104946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58" name="Grupo 57">
                <a:extLst>
                  <a:ext uri="{FF2B5EF4-FFF2-40B4-BE49-F238E27FC236}">
                    <a16:creationId xmlns:a16="http://schemas.microsoft.com/office/drawing/2014/main" id="{FCC1B779-BCE6-4B5E-9C68-A867D9521AD6}"/>
                  </a:ext>
                </a:extLst>
              </p:cNvPr>
              <p:cNvGrpSpPr/>
              <p:nvPr/>
            </p:nvGrpSpPr>
            <p:grpSpPr>
              <a:xfrm>
                <a:off x="280254" y="287378"/>
                <a:ext cx="7639857" cy="5818327"/>
                <a:chOff x="280254" y="287378"/>
                <a:chExt cx="7639857" cy="5818327"/>
              </a:xfrm>
            </p:grpSpPr>
            <p:cxnSp>
              <p:nvCxnSpPr>
                <p:cNvPr id="30" name="Conector recto de flecha 29">
                  <a:extLst>
                    <a:ext uri="{FF2B5EF4-FFF2-40B4-BE49-F238E27FC236}">
                      <a16:creationId xmlns:a16="http://schemas.microsoft.com/office/drawing/2014/main" id="{D7032BCB-ECCE-4D47-ADBE-EA8C380ED2D2}"/>
                    </a:ext>
                  </a:extLst>
                </p:cNvPr>
                <p:cNvCxnSpPr>
                  <a:cxnSpLocks/>
                  <a:stCxn id="22" idx="2"/>
                </p:cNvCxnSpPr>
                <p:nvPr/>
              </p:nvCxnSpPr>
              <p:spPr>
                <a:xfrm flipH="1">
                  <a:off x="1440930" y="687488"/>
                  <a:ext cx="782975" cy="799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51E01810-2B2B-4511-9D55-9AF05A2C8269}"/>
                    </a:ext>
                  </a:extLst>
                </p:cNvPr>
                <p:cNvSpPr txBox="1"/>
                <p:nvPr/>
              </p:nvSpPr>
              <p:spPr>
                <a:xfrm>
                  <a:off x="280255" y="287378"/>
                  <a:ext cx="3887299"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2000" b="1" dirty="0"/>
                    <a:t>2 Estados: Absorción y Limpieza</a:t>
                  </a:r>
                </a:p>
              </p:txBody>
            </p:sp>
            <p:sp>
              <p:nvSpPr>
                <p:cNvPr id="23" name="CuadroTexto 22">
                  <a:extLst>
                    <a:ext uri="{FF2B5EF4-FFF2-40B4-BE49-F238E27FC236}">
                      <a16:creationId xmlns:a16="http://schemas.microsoft.com/office/drawing/2014/main" id="{9F22EEBB-63D1-4ED2-B771-CC527E01B91E}"/>
                    </a:ext>
                  </a:extLst>
                </p:cNvPr>
                <p:cNvSpPr txBox="1"/>
                <p:nvPr/>
              </p:nvSpPr>
              <p:spPr>
                <a:xfrm>
                  <a:off x="280254" y="860347"/>
                  <a:ext cx="3887299"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2000" b="1" dirty="0"/>
                    <a:t>Tubería de 1/8¨ y 3/8¨</a:t>
                  </a:r>
                </a:p>
              </p:txBody>
            </p:sp>
            <p:sp>
              <p:nvSpPr>
                <p:cNvPr id="24" name="CuadroTexto 23">
                  <a:extLst>
                    <a:ext uri="{FF2B5EF4-FFF2-40B4-BE49-F238E27FC236}">
                      <a16:creationId xmlns:a16="http://schemas.microsoft.com/office/drawing/2014/main" id="{8DD369B0-EA32-4DC5-A191-FE3C44516EDD}"/>
                    </a:ext>
                  </a:extLst>
                </p:cNvPr>
                <p:cNvSpPr txBox="1"/>
                <p:nvPr/>
              </p:nvSpPr>
              <p:spPr>
                <a:xfrm>
                  <a:off x="368179" y="5090042"/>
                  <a:ext cx="3887299" cy="101566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2000" b="1" dirty="0"/>
                    <a:t>2 viales de vidrio</a:t>
                  </a:r>
                </a:p>
                <a:p>
                  <a:pPr marL="342900" indent="-342900">
                    <a:buFont typeface="Arial" panose="020B0604020202020204" pitchFamily="34" charset="0"/>
                    <a:buChar char="•"/>
                  </a:pPr>
                  <a:r>
                    <a:rPr lang="es-EC" sz="2000" b="1" dirty="0"/>
                    <a:t>1g de TNT y Pólvora base doble</a:t>
                  </a:r>
                </a:p>
                <a:p>
                  <a:pPr marL="342900" indent="-342900">
                    <a:buFont typeface="Arial" panose="020B0604020202020204" pitchFamily="34" charset="0"/>
                    <a:buChar char="•"/>
                  </a:pPr>
                  <a:r>
                    <a:rPr lang="es-EC" sz="2000" b="1" dirty="0"/>
                    <a:t>1ml de Alcohol</a:t>
                  </a:r>
                </a:p>
              </p:txBody>
            </p:sp>
            <p:sp>
              <p:nvSpPr>
                <p:cNvPr id="25" name="CuadroTexto 24">
                  <a:extLst>
                    <a:ext uri="{FF2B5EF4-FFF2-40B4-BE49-F238E27FC236}">
                      <a16:creationId xmlns:a16="http://schemas.microsoft.com/office/drawing/2014/main" id="{057DBEA4-13E0-4A28-A2F6-41591D6E9F9D}"/>
                    </a:ext>
                  </a:extLst>
                </p:cNvPr>
                <p:cNvSpPr txBox="1"/>
                <p:nvPr/>
              </p:nvSpPr>
              <p:spPr>
                <a:xfrm>
                  <a:off x="4396154" y="5103098"/>
                  <a:ext cx="3523957"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2000" b="1" dirty="0"/>
                    <a:t>Duración experimento 601.5 [s]</a:t>
                  </a:r>
                </a:p>
              </p:txBody>
            </p:sp>
            <p:cxnSp>
              <p:nvCxnSpPr>
                <p:cNvPr id="27" name="Conector recto de flecha 26">
                  <a:extLst>
                    <a:ext uri="{FF2B5EF4-FFF2-40B4-BE49-F238E27FC236}">
                      <a16:creationId xmlns:a16="http://schemas.microsoft.com/office/drawing/2014/main" id="{BB9792DD-DA8C-4A23-B2FE-73ABBA84C639}"/>
                    </a:ext>
                  </a:extLst>
                </p:cNvPr>
                <p:cNvCxnSpPr>
                  <a:cxnSpLocks/>
                  <a:stCxn id="23" idx="2"/>
                </p:cNvCxnSpPr>
                <p:nvPr/>
              </p:nvCxnSpPr>
              <p:spPr>
                <a:xfrm flipH="1">
                  <a:off x="1440930" y="1260457"/>
                  <a:ext cx="782974" cy="226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E2A462ED-1E42-47AF-A147-2B67AD8174D7}"/>
                    </a:ext>
                  </a:extLst>
                </p:cNvPr>
                <p:cNvCxnSpPr>
                  <a:cxnSpLocks/>
                  <a:endCxn id="18" idx="2"/>
                </p:cNvCxnSpPr>
                <p:nvPr/>
              </p:nvCxnSpPr>
              <p:spPr>
                <a:xfrm flipH="1" flipV="1">
                  <a:off x="1440929" y="4431323"/>
                  <a:ext cx="952602" cy="671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7C214DF5-9954-4B78-A8CA-E3CED0E2FAE9}"/>
                    </a:ext>
                  </a:extLst>
                </p:cNvPr>
                <p:cNvCxnSpPr>
                  <a:cxnSpLocks/>
                  <a:endCxn id="19" idx="2"/>
                </p:cNvCxnSpPr>
                <p:nvPr/>
              </p:nvCxnSpPr>
              <p:spPr>
                <a:xfrm flipH="1" flipV="1">
                  <a:off x="3446585" y="4431323"/>
                  <a:ext cx="1899228" cy="658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87" name="CuadroTexto 86">
              <a:extLst>
                <a:ext uri="{FF2B5EF4-FFF2-40B4-BE49-F238E27FC236}">
                  <a16:creationId xmlns:a16="http://schemas.microsoft.com/office/drawing/2014/main" id="{40647AD8-914F-4D21-8DDB-E267DA5501EC}"/>
                </a:ext>
              </a:extLst>
            </p:cNvPr>
            <p:cNvSpPr txBox="1"/>
            <p:nvPr/>
          </p:nvSpPr>
          <p:spPr>
            <a:xfrm>
              <a:off x="4396154" y="5575085"/>
              <a:ext cx="3523957"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2000" b="1" dirty="0"/>
                <a:t>Dimensiones de 88x26cm</a:t>
              </a:r>
            </a:p>
          </p:txBody>
        </p:sp>
      </p:grpSp>
      <p:graphicFrame>
        <p:nvGraphicFramePr>
          <p:cNvPr id="9" name="Diagrama 8"/>
          <p:cNvGraphicFramePr/>
          <p:nvPr>
            <p:extLst>
              <p:ext uri="{D42A27DB-BD31-4B8C-83A1-F6EECF244321}">
                <p14:modId xmlns:p14="http://schemas.microsoft.com/office/powerpoint/2010/main" val="405612756"/>
              </p:ext>
            </p:extLst>
          </p:nvPr>
        </p:nvGraphicFramePr>
        <p:xfrm>
          <a:off x="547110" y="1037109"/>
          <a:ext cx="8320964" cy="5067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uadroTexto 11"/>
          <p:cNvSpPr txBox="1"/>
          <p:nvPr/>
        </p:nvSpPr>
        <p:spPr>
          <a:xfrm>
            <a:off x="1951316" y="621340"/>
            <a:ext cx="4126437" cy="400110"/>
          </a:xfrm>
          <a:prstGeom prst="rect">
            <a:avLst/>
          </a:prstGeom>
          <a:noFill/>
        </p:spPr>
        <p:txBody>
          <a:bodyPr wrap="square" rtlCol="0">
            <a:spAutoFit/>
          </a:bodyPr>
          <a:lstStyle/>
          <a:p>
            <a:r>
              <a:rPr lang="es-EC" sz="2000" b="1" dirty="0"/>
              <a:t>REQUERIMIENTOS PARA OPTIMIZAR:</a:t>
            </a:r>
          </a:p>
        </p:txBody>
      </p:sp>
    </p:spTree>
    <p:extLst>
      <p:ext uri="{BB962C8B-B14F-4D97-AF65-F5344CB8AC3E}">
        <p14:creationId xmlns:p14="http://schemas.microsoft.com/office/powerpoint/2010/main" val="132053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1000"/>
                                        <p:tgtEl>
                                          <p:spTgt spid="86"/>
                                        </p:tgtEl>
                                      </p:cBhvr>
                                    </p:animEffect>
                                    <p:anim calcmode="lin" valueType="num">
                                      <p:cBhvr>
                                        <p:cTn id="14" dur="1000" fill="hold"/>
                                        <p:tgtEl>
                                          <p:spTgt spid="86"/>
                                        </p:tgtEl>
                                        <p:attrNameLst>
                                          <p:attrName>ppt_x</p:attrName>
                                        </p:attrNameLst>
                                      </p:cBhvr>
                                      <p:tavLst>
                                        <p:tav tm="0">
                                          <p:val>
                                            <p:strVal val="#ppt_x"/>
                                          </p:val>
                                        </p:tav>
                                        <p:tav tm="100000">
                                          <p:val>
                                            <p:strVal val="#ppt_x"/>
                                          </p:val>
                                        </p:tav>
                                      </p:tavLst>
                                    </p:anim>
                                    <p:anim calcmode="lin" valueType="num">
                                      <p:cBhvr>
                                        <p:cTn id="1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ppt_x"/>
                                          </p:val>
                                        </p:tav>
                                        <p:tav tm="100000">
                                          <p:val>
                                            <p:strVal val="#ppt_x"/>
                                          </p:val>
                                        </p:tav>
                                      </p:tavLst>
                                    </p:anim>
                                    <p:anim calcmode="lin" valueType="num">
                                      <p:cBhvr additive="base">
                                        <p:cTn id="21"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86"/>
                                        </p:tgtEl>
                                      </p:cBhvr>
                                    </p:animEffect>
                                    <p:set>
                                      <p:cBhvr>
                                        <p:cTn id="36" dur="1" fill="hold">
                                          <p:stCondLst>
                                            <p:cond delay="499"/>
                                          </p:stCondLst>
                                        </p:cTn>
                                        <p:tgtEl>
                                          <p:spTgt spid="8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88"/>
                                        </p:tgtEl>
                                      </p:cBhvr>
                                    </p:animEffect>
                                    <p:set>
                                      <p:cBhvr>
                                        <p:cTn id="39" dur="1" fill="hold">
                                          <p:stCondLst>
                                            <p:cond delay="499"/>
                                          </p:stCondLst>
                                        </p:cTn>
                                        <p:tgtEl>
                                          <p:spTgt spid="8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85"/>
                                        </p:tgtEl>
                                      </p:cBhvr>
                                    </p:animEffect>
                                    <p:set>
                                      <p:cBhvr>
                                        <p:cTn id="42" dur="1" fill="hold">
                                          <p:stCondLst>
                                            <p:cond delay="499"/>
                                          </p:stCondLst>
                                        </p:cTn>
                                        <p:tgtEl>
                                          <p:spTgt spid="8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D1B05-ED7D-40A3-AF52-986483FF9876}"/>
              </a:ext>
            </a:extLst>
          </p:cNvPr>
          <p:cNvSpPr>
            <a:spLocks noGrp="1"/>
          </p:cNvSpPr>
          <p:nvPr>
            <p:ph type="title"/>
          </p:nvPr>
        </p:nvSpPr>
        <p:spPr>
          <a:xfrm>
            <a:off x="356930" y="0"/>
            <a:ext cx="8698170" cy="584200"/>
          </a:xfrm>
        </p:spPr>
        <p:txBody>
          <a:bodyPr/>
          <a:lstStyle/>
          <a:p>
            <a:r>
              <a:rPr lang="es-EC" dirty="0">
                <a:solidFill>
                  <a:srgbClr val="FF0000"/>
                </a:solidFill>
              </a:rPr>
              <a:t>OPTIMIZACIÓN HARDWARE </a:t>
            </a:r>
            <a:r>
              <a:rPr lang="es-EC" sz="2400" dirty="0"/>
              <a:t>Bloque de medición</a:t>
            </a:r>
            <a:r>
              <a:rPr lang="es-EC" sz="2800" dirty="0"/>
              <a:t> </a:t>
            </a:r>
          </a:p>
        </p:txBody>
      </p:sp>
      <p:sp>
        <p:nvSpPr>
          <p:cNvPr id="5" name="Rectángulo 4">
            <a:extLst>
              <a:ext uri="{FF2B5EF4-FFF2-40B4-BE49-F238E27FC236}">
                <a16:creationId xmlns:a16="http://schemas.microsoft.com/office/drawing/2014/main" id="{34487FF3-D6A8-46B2-9FA6-719DD4313040}"/>
              </a:ext>
            </a:extLst>
          </p:cNvPr>
          <p:cNvSpPr/>
          <p:nvPr/>
        </p:nvSpPr>
        <p:spPr>
          <a:xfrm>
            <a:off x="487469" y="643612"/>
            <a:ext cx="3352200" cy="584775"/>
          </a:xfrm>
          <a:prstGeom prst="rect">
            <a:avLst/>
          </a:prstGeom>
          <a:noFill/>
        </p:spPr>
        <p:txBody>
          <a:bodyPr wrap="none" lIns="91440" tIns="45720" rIns="91440" bIns="45720">
            <a:spAutoFit/>
          </a:bodyPr>
          <a:lstStyle/>
          <a:p>
            <a:pPr algn="ctr"/>
            <a:r>
              <a:rPr lang="es-E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Sensores y PCB</a:t>
            </a:r>
          </a:p>
        </p:txBody>
      </p:sp>
      <p:sp>
        <p:nvSpPr>
          <p:cNvPr id="9" name="Rectángulo 8">
            <a:extLst>
              <a:ext uri="{FF2B5EF4-FFF2-40B4-BE49-F238E27FC236}">
                <a16:creationId xmlns:a16="http://schemas.microsoft.com/office/drawing/2014/main" id="{86F1BDDC-7674-4CC0-B469-F4ED9A968B6D}"/>
              </a:ext>
            </a:extLst>
          </p:cNvPr>
          <p:cNvSpPr/>
          <p:nvPr/>
        </p:nvSpPr>
        <p:spPr>
          <a:xfrm>
            <a:off x="4548347" y="674484"/>
            <a:ext cx="4240263" cy="584775"/>
          </a:xfrm>
          <a:prstGeom prst="rect">
            <a:avLst/>
          </a:prstGeom>
          <a:noFill/>
        </p:spPr>
        <p:txBody>
          <a:bodyPr wrap="none" lIns="91440" tIns="45720" rIns="91440" bIns="45720">
            <a:spAutoFit/>
          </a:bodyPr>
          <a:lstStyle/>
          <a:p>
            <a:pPr algn="ctr"/>
            <a:r>
              <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Cámara de Sensores</a:t>
            </a:r>
            <a:endParaRPr lang="es-E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pic>
        <p:nvPicPr>
          <p:cNvPr id="10" name="Imagen 9" descr="https://scontent.fuio1-1.fna.fbcdn.net/v/t34.0-12/18600736_10209168760879148_130816089_n.jpg?oh=382083cc653e90d8e71cd752cea68272&amp;oe=5921E963">
            <a:extLst>
              <a:ext uri="{FF2B5EF4-FFF2-40B4-BE49-F238E27FC236}">
                <a16:creationId xmlns:a16="http://schemas.microsoft.com/office/drawing/2014/main" id="{766C14C1-2DA9-4D8C-8ACF-E20C1C2EA1E5}"/>
              </a:ext>
            </a:extLst>
          </p:cNvPr>
          <p:cNvPicPr/>
          <p:nvPr/>
        </p:nvPicPr>
        <p:blipFill rotWithShape="1">
          <a:blip r:embed="rId3" cstate="print">
            <a:extLst>
              <a:ext uri="{28A0092B-C50C-407E-A947-70E740481C1C}">
                <a14:useLocalDpi xmlns:a14="http://schemas.microsoft.com/office/drawing/2010/main" val="0"/>
              </a:ext>
            </a:extLst>
          </a:blip>
          <a:srcRect t="14054" b="19284"/>
          <a:stretch/>
        </p:blipFill>
        <p:spPr bwMode="auto">
          <a:xfrm>
            <a:off x="576777" y="2020272"/>
            <a:ext cx="3223258" cy="334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magen 10" descr="https://scontent.fuio1-1.fna.fbcdn.net/v/t34.0-12/18624493_10209168761719169_1939165633_n.jpg?oh=cda040e634d10feabda9971c9e363f8f&amp;oe=5921E402">
            <a:extLst>
              <a:ext uri="{FF2B5EF4-FFF2-40B4-BE49-F238E27FC236}">
                <a16:creationId xmlns:a16="http://schemas.microsoft.com/office/drawing/2014/main" id="{B961EA0E-1132-4177-8E8F-0E805DCDEE29}"/>
              </a:ext>
            </a:extLst>
          </p:cNvPr>
          <p:cNvPicPr/>
          <p:nvPr/>
        </p:nvPicPr>
        <p:blipFill rotWithShape="1">
          <a:blip r:embed="rId4" cstate="print">
            <a:extLst>
              <a:ext uri="{28A0092B-C50C-407E-A947-70E740481C1C}">
                <a14:useLocalDpi xmlns:a14="http://schemas.microsoft.com/office/drawing/2010/main" val="0"/>
              </a:ext>
            </a:extLst>
          </a:blip>
          <a:srcRect l="10926" r="12786"/>
          <a:stretch/>
        </p:blipFill>
        <p:spPr bwMode="auto">
          <a:xfrm>
            <a:off x="4596396" y="1854935"/>
            <a:ext cx="4192214" cy="3345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nvGrpSpPr>
          <p:cNvPr id="121" name="Grupo 120">
            <a:extLst>
              <a:ext uri="{FF2B5EF4-FFF2-40B4-BE49-F238E27FC236}">
                <a16:creationId xmlns:a16="http://schemas.microsoft.com/office/drawing/2014/main" id="{B248EBE4-0B47-4070-A989-57129379134C}"/>
              </a:ext>
            </a:extLst>
          </p:cNvPr>
          <p:cNvGrpSpPr/>
          <p:nvPr/>
        </p:nvGrpSpPr>
        <p:grpSpPr>
          <a:xfrm>
            <a:off x="843509" y="1437240"/>
            <a:ext cx="2773964" cy="1502110"/>
            <a:chOff x="843509" y="1437240"/>
            <a:chExt cx="2773964" cy="1502110"/>
          </a:xfrm>
        </p:grpSpPr>
        <p:sp>
          <p:nvSpPr>
            <p:cNvPr id="12" name="CuadroTexto 11">
              <a:extLst>
                <a:ext uri="{FF2B5EF4-FFF2-40B4-BE49-F238E27FC236}">
                  <a16:creationId xmlns:a16="http://schemas.microsoft.com/office/drawing/2014/main" id="{5FF58943-97DC-4AB8-AC9D-6EDB3CB321C5}"/>
                </a:ext>
              </a:extLst>
            </p:cNvPr>
            <p:cNvSpPr txBox="1"/>
            <p:nvPr/>
          </p:nvSpPr>
          <p:spPr>
            <a:xfrm>
              <a:off x="843509" y="1437240"/>
              <a:ext cx="1246807" cy="400110"/>
            </a:xfrm>
            <a:prstGeom prst="rect">
              <a:avLst/>
            </a:prstGeom>
            <a:noFill/>
            <a:ln w="28575">
              <a:noFill/>
            </a:ln>
          </p:spPr>
          <p:txBody>
            <a:bodyPr wrap="square" rtlCol="0">
              <a:spAutoFit/>
            </a:bodyPr>
            <a:lstStyle/>
            <a:p>
              <a:pPr algn="ctr"/>
              <a:r>
                <a:rPr lang="es-EC" sz="2000" b="1" dirty="0"/>
                <a:t>TGS 2610</a:t>
              </a:r>
            </a:p>
          </p:txBody>
        </p:sp>
        <p:sp>
          <p:nvSpPr>
            <p:cNvPr id="13" name="CuadroTexto 12">
              <a:extLst>
                <a:ext uri="{FF2B5EF4-FFF2-40B4-BE49-F238E27FC236}">
                  <a16:creationId xmlns:a16="http://schemas.microsoft.com/office/drawing/2014/main" id="{E7B184EA-0655-457E-95D9-C3742C896F46}"/>
                </a:ext>
              </a:extLst>
            </p:cNvPr>
            <p:cNvSpPr txBox="1"/>
            <p:nvPr/>
          </p:nvSpPr>
          <p:spPr>
            <a:xfrm>
              <a:off x="2370666" y="1447377"/>
              <a:ext cx="1246807" cy="400110"/>
            </a:xfrm>
            <a:prstGeom prst="rect">
              <a:avLst/>
            </a:prstGeom>
            <a:noFill/>
            <a:ln w="28575">
              <a:noFill/>
            </a:ln>
          </p:spPr>
          <p:txBody>
            <a:bodyPr wrap="square" rtlCol="0">
              <a:spAutoFit/>
            </a:bodyPr>
            <a:lstStyle/>
            <a:p>
              <a:pPr algn="ctr"/>
              <a:r>
                <a:rPr lang="es-EC" sz="2000" b="1" dirty="0"/>
                <a:t>TGS 822</a:t>
              </a:r>
            </a:p>
          </p:txBody>
        </p:sp>
        <p:cxnSp>
          <p:nvCxnSpPr>
            <p:cNvPr id="15" name="Conector recto de flecha 14">
              <a:extLst>
                <a:ext uri="{FF2B5EF4-FFF2-40B4-BE49-F238E27FC236}">
                  <a16:creationId xmlns:a16="http://schemas.microsoft.com/office/drawing/2014/main" id="{AF02F91B-58BE-4D98-80BA-202447FF82B4}"/>
                </a:ext>
              </a:extLst>
            </p:cNvPr>
            <p:cNvCxnSpPr>
              <a:cxnSpLocks/>
              <a:stCxn id="12" idx="2"/>
            </p:cNvCxnSpPr>
            <p:nvPr/>
          </p:nvCxnSpPr>
          <p:spPr>
            <a:xfrm>
              <a:off x="1466913" y="1837350"/>
              <a:ext cx="71324" cy="10844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D373188C-732A-4CBD-AB24-96EC4B2B10C2}"/>
                </a:ext>
              </a:extLst>
            </p:cNvPr>
            <p:cNvCxnSpPr>
              <a:cxnSpLocks/>
              <a:stCxn id="13" idx="2"/>
            </p:cNvCxnSpPr>
            <p:nvPr/>
          </p:nvCxnSpPr>
          <p:spPr>
            <a:xfrm flipH="1">
              <a:off x="2370666" y="1847487"/>
              <a:ext cx="623404" cy="10918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CuadroTexto 20">
            <a:extLst>
              <a:ext uri="{FF2B5EF4-FFF2-40B4-BE49-F238E27FC236}">
                <a16:creationId xmlns:a16="http://schemas.microsoft.com/office/drawing/2014/main" id="{BBC46158-B175-4987-80A1-DBA7AF7E7103}"/>
              </a:ext>
            </a:extLst>
          </p:cNvPr>
          <p:cNvSpPr txBox="1"/>
          <p:nvPr/>
        </p:nvSpPr>
        <p:spPr>
          <a:xfrm>
            <a:off x="356930" y="5605591"/>
            <a:ext cx="1592722" cy="400110"/>
          </a:xfrm>
          <a:prstGeom prst="rect">
            <a:avLst/>
          </a:prstGeom>
          <a:noFill/>
          <a:ln w="28575">
            <a:noFill/>
          </a:ln>
        </p:spPr>
        <p:txBody>
          <a:bodyPr wrap="square" rtlCol="0">
            <a:spAutoFit/>
          </a:bodyPr>
          <a:lstStyle/>
          <a:p>
            <a:pPr algn="ctr"/>
            <a:r>
              <a:rPr lang="es-EC" sz="2000" b="1" dirty="0"/>
              <a:t>PCB superior</a:t>
            </a:r>
          </a:p>
        </p:txBody>
      </p:sp>
      <p:cxnSp>
        <p:nvCxnSpPr>
          <p:cNvPr id="22" name="Conector recto de flecha 21">
            <a:extLst>
              <a:ext uri="{FF2B5EF4-FFF2-40B4-BE49-F238E27FC236}">
                <a16:creationId xmlns:a16="http://schemas.microsoft.com/office/drawing/2014/main" id="{F995D1C0-0551-457A-B363-1407E0BAE8E2}"/>
              </a:ext>
            </a:extLst>
          </p:cNvPr>
          <p:cNvCxnSpPr>
            <a:cxnSpLocks/>
            <a:stCxn id="21" idx="0"/>
          </p:cNvCxnSpPr>
          <p:nvPr/>
        </p:nvCxnSpPr>
        <p:spPr>
          <a:xfrm flipV="1">
            <a:off x="1153291" y="2532185"/>
            <a:ext cx="0" cy="30734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9C08BF9D-833F-47CB-B896-9F667810CE41}"/>
              </a:ext>
            </a:extLst>
          </p:cNvPr>
          <p:cNvCxnSpPr>
            <a:cxnSpLocks/>
            <a:stCxn id="28" idx="0"/>
          </p:cNvCxnSpPr>
          <p:nvPr/>
        </p:nvCxnSpPr>
        <p:spPr>
          <a:xfrm flipV="1">
            <a:off x="3043308" y="5022166"/>
            <a:ext cx="0" cy="583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44B033DA-E354-4073-ADF5-128D24CBD80B}"/>
              </a:ext>
            </a:extLst>
          </p:cNvPr>
          <p:cNvSpPr txBox="1"/>
          <p:nvPr/>
        </p:nvSpPr>
        <p:spPr>
          <a:xfrm>
            <a:off x="2246947" y="5605591"/>
            <a:ext cx="1592722" cy="400110"/>
          </a:xfrm>
          <a:prstGeom prst="rect">
            <a:avLst/>
          </a:prstGeom>
          <a:noFill/>
          <a:ln w="28575">
            <a:noFill/>
          </a:ln>
        </p:spPr>
        <p:txBody>
          <a:bodyPr wrap="square" rtlCol="0">
            <a:spAutoFit/>
          </a:bodyPr>
          <a:lstStyle/>
          <a:p>
            <a:pPr algn="ctr"/>
            <a:r>
              <a:rPr lang="es-EC" sz="2000" b="1" dirty="0"/>
              <a:t>PCB inferior</a:t>
            </a:r>
          </a:p>
        </p:txBody>
      </p:sp>
      <p:sp>
        <p:nvSpPr>
          <p:cNvPr id="43" name="CuadroTexto 42">
            <a:extLst>
              <a:ext uri="{FF2B5EF4-FFF2-40B4-BE49-F238E27FC236}">
                <a16:creationId xmlns:a16="http://schemas.microsoft.com/office/drawing/2014/main" id="{93900CD1-053B-41F1-87F8-B5E1626E6E25}"/>
              </a:ext>
            </a:extLst>
          </p:cNvPr>
          <p:cNvSpPr txBox="1"/>
          <p:nvPr/>
        </p:nvSpPr>
        <p:spPr>
          <a:xfrm>
            <a:off x="4431533" y="5466497"/>
            <a:ext cx="2188044" cy="400110"/>
          </a:xfrm>
          <a:prstGeom prst="rect">
            <a:avLst/>
          </a:prstGeom>
          <a:noFill/>
          <a:ln w="28575">
            <a:noFill/>
          </a:ln>
        </p:spPr>
        <p:txBody>
          <a:bodyPr wrap="square" rtlCol="0">
            <a:spAutoFit/>
          </a:bodyPr>
          <a:lstStyle/>
          <a:p>
            <a:pPr algn="ctr"/>
            <a:r>
              <a:rPr lang="es-EC" sz="2000" b="1" dirty="0"/>
              <a:t>Volumen 384 cm3</a:t>
            </a:r>
          </a:p>
        </p:txBody>
      </p:sp>
      <p:sp>
        <p:nvSpPr>
          <p:cNvPr id="60" name="CuadroTexto 59">
            <a:extLst>
              <a:ext uri="{FF2B5EF4-FFF2-40B4-BE49-F238E27FC236}">
                <a16:creationId xmlns:a16="http://schemas.microsoft.com/office/drawing/2014/main" id="{3DA77624-9632-4A44-A8AB-F9807A59C653}"/>
              </a:ext>
            </a:extLst>
          </p:cNvPr>
          <p:cNvSpPr txBox="1"/>
          <p:nvPr/>
        </p:nvSpPr>
        <p:spPr>
          <a:xfrm>
            <a:off x="6511877" y="1308652"/>
            <a:ext cx="1094022" cy="400110"/>
          </a:xfrm>
          <a:prstGeom prst="rect">
            <a:avLst/>
          </a:prstGeom>
          <a:noFill/>
          <a:ln w="28575">
            <a:noFill/>
          </a:ln>
        </p:spPr>
        <p:txBody>
          <a:bodyPr wrap="square" rtlCol="0">
            <a:spAutoFit/>
          </a:bodyPr>
          <a:lstStyle/>
          <a:p>
            <a:pPr algn="ctr"/>
            <a:r>
              <a:rPr lang="es-EC" sz="2000" b="1" dirty="0"/>
              <a:t>Cuerpo</a:t>
            </a:r>
          </a:p>
        </p:txBody>
      </p:sp>
      <p:sp>
        <p:nvSpPr>
          <p:cNvPr id="61" name="CuadroTexto 60">
            <a:extLst>
              <a:ext uri="{FF2B5EF4-FFF2-40B4-BE49-F238E27FC236}">
                <a16:creationId xmlns:a16="http://schemas.microsoft.com/office/drawing/2014/main" id="{AE643A3E-5438-465A-817B-84C8CF856EAD}"/>
              </a:ext>
            </a:extLst>
          </p:cNvPr>
          <p:cNvSpPr txBox="1"/>
          <p:nvPr/>
        </p:nvSpPr>
        <p:spPr>
          <a:xfrm>
            <a:off x="4300776" y="1289531"/>
            <a:ext cx="1705930" cy="400110"/>
          </a:xfrm>
          <a:prstGeom prst="rect">
            <a:avLst/>
          </a:prstGeom>
          <a:noFill/>
          <a:ln w="28575">
            <a:noFill/>
          </a:ln>
        </p:spPr>
        <p:txBody>
          <a:bodyPr wrap="square" rtlCol="0">
            <a:spAutoFit/>
          </a:bodyPr>
          <a:lstStyle/>
          <a:p>
            <a:pPr algn="ctr"/>
            <a:r>
              <a:rPr lang="es-EC" sz="2000" b="1" dirty="0"/>
              <a:t>Tapa Lateral</a:t>
            </a:r>
          </a:p>
        </p:txBody>
      </p:sp>
      <p:sp>
        <p:nvSpPr>
          <p:cNvPr id="62" name="CuadroTexto 61">
            <a:extLst>
              <a:ext uri="{FF2B5EF4-FFF2-40B4-BE49-F238E27FC236}">
                <a16:creationId xmlns:a16="http://schemas.microsoft.com/office/drawing/2014/main" id="{A5CBFC6D-DBE1-4D37-9D79-8AB81A183C10}"/>
              </a:ext>
            </a:extLst>
          </p:cNvPr>
          <p:cNvSpPr txBox="1"/>
          <p:nvPr/>
        </p:nvSpPr>
        <p:spPr>
          <a:xfrm>
            <a:off x="6953429" y="5481260"/>
            <a:ext cx="1705930" cy="400110"/>
          </a:xfrm>
          <a:prstGeom prst="rect">
            <a:avLst/>
          </a:prstGeom>
          <a:noFill/>
          <a:ln w="28575">
            <a:noFill/>
          </a:ln>
        </p:spPr>
        <p:txBody>
          <a:bodyPr wrap="square" rtlCol="0">
            <a:spAutoFit/>
          </a:bodyPr>
          <a:lstStyle/>
          <a:p>
            <a:pPr algn="ctr"/>
            <a:r>
              <a:rPr lang="es-EC" sz="2000" b="1" dirty="0"/>
              <a:t>Tapa Superior</a:t>
            </a:r>
          </a:p>
        </p:txBody>
      </p:sp>
      <p:grpSp>
        <p:nvGrpSpPr>
          <p:cNvPr id="123" name="Grupo 122">
            <a:extLst>
              <a:ext uri="{FF2B5EF4-FFF2-40B4-BE49-F238E27FC236}">
                <a16:creationId xmlns:a16="http://schemas.microsoft.com/office/drawing/2014/main" id="{154ED644-A8A5-451B-AAA3-F995F63D59CB}"/>
              </a:ext>
            </a:extLst>
          </p:cNvPr>
          <p:cNvGrpSpPr/>
          <p:nvPr/>
        </p:nvGrpSpPr>
        <p:grpSpPr>
          <a:xfrm>
            <a:off x="6692503" y="3776319"/>
            <a:ext cx="1984345" cy="1083235"/>
            <a:chOff x="6692503" y="3776319"/>
            <a:chExt cx="1984345" cy="1083235"/>
          </a:xfrm>
        </p:grpSpPr>
        <p:cxnSp>
          <p:nvCxnSpPr>
            <p:cNvPr id="64" name="Conector recto de flecha 63">
              <a:extLst>
                <a:ext uri="{FF2B5EF4-FFF2-40B4-BE49-F238E27FC236}">
                  <a16:creationId xmlns:a16="http://schemas.microsoft.com/office/drawing/2014/main" id="{C3F55856-D725-43A0-BFE5-2DB6B3E7853B}"/>
                </a:ext>
              </a:extLst>
            </p:cNvPr>
            <p:cNvCxnSpPr>
              <a:cxnSpLocks/>
            </p:cNvCxnSpPr>
            <p:nvPr/>
          </p:nvCxnSpPr>
          <p:spPr>
            <a:xfrm flipH="1" flipV="1">
              <a:off x="6692503" y="4232185"/>
              <a:ext cx="1704388" cy="627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F925BFC3-925B-4CB3-9F5D-960AC39E0283}"/>
                </a:ext>
              </a:extLst>
            </p:cNvPr>
            <p:cNvCxnSpPr>
              <a:cxnSpLocks/>
            </p:cNvCxnSpPr>
            <p:nvPr/>
          </p:nvCxnSpPr>
          <p:spPr>
            <a:xfrm flipV="1">
              <a:off x="8396891" y="3776319"/>
              <a:ext cx="279957" cy="10832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CuadroTexto 75">
              <a:extLst>
                <a:ext uri="{FF2B5EF4-FFF2-40B4-BE49-F238E27FC236}">
                  <a16:creationId xmlns:a16="http://schemas.microsoft.com/office/drawing/2014/main" id="{53F05135-2DBE-41CA-861D-8681970ED5C1}"/>
                </a:ext>
              </a:extLst>
            </p:cNvPr>
            <p:cNvSpPr txBox="1"/>
            <p:nvPr/>
          </p:nvSpPr>
          <p:spPr>
            <a:xfrm rot="1236894">
              <a:off x="7196379" y="4205361"/>
              <a:ext cx="638316" cy="369332"/>
            </a:xfrm>
            <a:prstGeom prst="rect">
              <a:avLst/>
            </a:prstGeom>
            <a:noFill/>
          </p:spPr>
          <p:txBody>
            <a:bodyPr wrap="none" rtlCol="0">
              <a:spAutoFit/>
            </a:bodyPr>
            <a:lstStyle/>
            <a:p>
              <a:r>
                <a:rPr lang="es-EC" b="1" dirty="0">
                  <a:solidFill>
                    <a:srgbClr val="FF0000"/>
                  </a:solidFill>
                </a:rPr>
                <a:t>8 cm</a:t>
              </a:r>
            </a:p>
          </p:txBody>
        </p:sp>
        <p:sp>
          <p:nvSpPr>
            <p:cNvPr id="77" name="CuadroTexto 76">
              <a:extLst>
                <a:ext uri="{FF2B5EF4-FFF2-40B4-BE49-F238E27FC236}">
                  <a16:creationId xmlns:a16="http://schemas.microsoft.com/office/drawing/2014/main" id="{CCD326C0-EBA7-4505-BCF5-0AB98EFF983C}"/>
                </a:ext>
              </a:extLst>
            </p:cNvPr>
            <p:cNvSpPr txBox="1"/>
            <p:nvPr/>
          </p:nvSpPr>
          <p:spPr>
            <a:xfrm rot="17225834">
              <a:off x="8077494" y="4104715"/>
              <a:ext cx="638316" cy="369332"/>
            </a:xfrm>
            <a:prstGeom prst="rect">
              <a:avLst/>
            </a:prstGeom>
            <a:noFill/>
          </p:spPr>
          <p:txBody>
            <a:bodyPr wrap="none" rtlCol="0">
              <a:spAutoFit/>
            </a:bodyPr>
            <a:lstStyle/>
            <a:p>
              <a:r>
                <a:rPr lang="es-EC" b="1" dirty="0">
                  <a:solidFill>
                    <a:srgbClr val="FF0000"/>
                  </a:solidFill>
                </a:rPr>
                <a:t>8 cm</a:t>
              </a:r>
            </a:p>
          </p:txBody>
        </p:sp>
      </p:grpSp>
      <p:grpSp>
        <p:nvGrpSpPr>
          <p:cNvPr id="125" name="Grupo 124">
            <a:extLst>
              <a:ext uri="{FF2B5EF4-FFF2-40B4-BE49-F238E27FC236}">
                <a16:creationId xmlns:a16="http://schemas.microsoft.com/office/drawing/2014/main" id="{FD1B2F23-7CCE-4D19-98B4-ADFC74179B7F}"/>
              </a:ext>
            </a:extLst>
          </p:cNvPr>
          <p:cNvGrpSpPr/>
          <p:nvPr/>
        </p:nvGrpSpPr>
        <p:grpSpPr>
          <a:xfrm>
            <a:off x="4647753" y="3679106"/>
            <a:ext cx="1509078" cy="1115143"/>
            <a:chOff x="4647753" y="3679106"/>
            <a:chExt cx="1509078" cy="1115143"/>
          </a:xfrm>
        </p:grpSpPr>
        <p:cxnSp>
          <p:nvCxnSpPr>
            <p:cNvPr id="69" name="Conector recto de flecha 68">
              <a:extLst>
                <a:ext uri="{FF2B5EF4-FFF2-40B4-BE49-F238E27FC236}">
                  <a16:creationId xmlns:a16="http://schemas.microsoft.com/office/drawing/2014/main" id="{E83FC274-92C3-41C8-99E6-97FBC3F3C1EC}"/>
                </a:ext>
              </a:extLst>
            </p:cNvPr>
            <p:cNvCxnSpPr>
              <a:cxnSpLocks/>
            </p:cNvCxnSpPr>
            <p:nvPr/>
          </p:nvCxnSpPr>
          <p:spPr>
            <a:xfrm flipH="1">
              <a:off x="4647753" y="4545023"/>
              <a:ext cx="1509078" cy="2492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2" name="Grupo 121">
              <a:extLst>
                <a:ext uri="{FF2B5EF4-FFF2-40B4-BE49-F238E27FC236}">
                  <a16:creationId xmlns:a16="http://schemas.microsoft.com/office/drawing/2014/main" id="{2F19FCD7-1B35-4162-8540-FD343EB86B0A}"/>
                </a:ext>
              </a:extLst>
            </p:cNvPr>
            <p:cNvGrpSpPr/>
            <p:nvPr/>
          </p:nvGrpSpPr>
          <p:grpSpPr>
            <a:xfrm>
              <a:off x="4911576" y="3679106"/>
              <a:ext cx="1244516" cy="1039689"/>
              <a:chOff x="4911576" y="3679106"/>
              <a:chExt cx="1244516" cy="1039689"/>
            </a:xfrm>
          </p:grpSpPr>
          <p:cxnSp>
            <p:nvCxnSpPr>
              <p:cNvPr id="71" name="Conector recto de flecha 70">
                <a:extLst>
                  <a:ext uri="{FF2B5EF4-FFF2-40B4-BE49-F238E27FC236}">
                    <a16:creationId xmlns:a16="http://schemas.microsoft.com/office/drawing/2014/main" id="{07924A16-044C-4533-AB65-CB00600D2089}"/>
                  </a:ext>
                </a:extLst>
              </p:cNvPr>
              <p:cNvCxnSpPr>
                <a:cxnSpLocks/>
              </p:cNvCxnSpPr>
              <p:nvPr/>
            </p:nvCxnSpPr>
            <p:spPr>
              <a:xfrm flipH="1" flipV="1">
                <a:off x="5991733" y="3679106"/>
                <a:ext cx="164359" cy="8645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CuadroTexto 74">
                <a:extLst>
                  <a:ext uri="{FF2B5EF4-FFF2-40B4-BE49-F238E27FC236}">
                    <a16:creationId xmlns:a16="http://schemas.microsoft.com/office/drawing/2014/main" id="{F7C85C70-AF93-4821-B8AA-EA75C4AB1AF4}"/>
                  </a:ext>
                </a:extLst>
              </p:cNvPr>
              <p:cNvSpPr txBox="1"/>
              <p:nvPr/>
            </p:nvSpPr>
            <p:spPr>
              <a:xfrm rot="15574445">
                <a:off x="5602423" y="4010607"/>
                <a:ext cx="638316" cy="369332"/>
              </a:xfrm>
              <a:prstGeom prst="rect">
                <a:avLst/>
              </a:prstGeom>
              <a:noFill/>
            </p:spPr>
            <p:txBody>
              <a:bodyPr wrap="none" rtlCol="0">
                <a:spAutoFit/>
              </a:bodyPr>
              <a:lstStyle/>
              <a:p>
                <a:r>
                  <a:rPr lang="es-EC" b="1" dirty="0">
                    <a:solidFill>
                      <a:srgbClr val="FF0000"/>
                    </a:solidFill>
                  </a:rPr>
                  <a:t>8 cm</a:t>
                </a:r>
              </a:p>
            </p:txBody>
          </p:sp>
          <p:sp>
            <p:nvSpPr>
              <p:cNvPr id="82" name="CuadroTexto 81">
                <a:extLst>
                  <a:ext uri="{FF2B5EF4-FFF2-40B4-BE49-F238E27FC236}">
                    <a16:creationId xmlns:a16="http://schemas.microsoft.com/office/drawing/2014/main" id="{71E33BAB-0488-411F-A394-E8C95C17A6A3}"/>
                  </a:ext>
                </a:extLst>
              </p:cNvPr>
              <p:cNvSpPr txBox="1"/>
              <p:nvPr/>
            </p:nvSpPr>
            <p:spPr>
              <a:xfrm rot="21039502">
                <a:off x="4911576" y="4349463"/>
                <a:ext cx="638316" cy="369332"/>
              </a:xfrm>
              <a:prstGeom prst="rect">
                <a:avLst/>
              </a:prstGeom>
              <a:noFill/>
            </p:spPr>
            <p:txBody>
              <a:bodyPr wrap="none" rtlCol="0">
                <a:spAutoFit/>
              </a:bodyPr>
              <a:lstStyle/>
              <a:p>
                <a:r>
                  <a:rPr lang="es-EC" b="1" dirty="0">
                    <a:solidFill>
                      <a:srgbClr val="FF0000"/>
                    </a:solidFill>
                  </a:rPr>
                  <a:t>6 cm</a:t>
                </a:r>
              </a:p>
            </p:txBody>
          </p:sp>
        </p:grpSp>
      </p:grpSp>
      <p:sp>
        <p:nvSpPr>
          <p:cNvPr id="83" name="CuadroTexto 82">
            <a:extLst>
              <a:ext uri="{FF2B5EF4-FFF2-40B4-BE49-F238E27FC236}">
                <a16:creationId xmlns:a16="http://schemas.microsoft.com/office/drawing/2014/main" id="{F40BCEF4-87C5-46FB-A3DA-D2AD64352A59}"/>
              </a:ext>
            </a:extLst>
          </p:cNvPr>
          <p:cNvSpPr txBox="1"/>
          <p:nvPr/>
        </p:nvSpPr>
        <p:spPr>
          <a:xfrm rot="21342823">
            <a:off x="7411664" y="2294796"/>
            <a:ext cx="1495435" cy="646331"/>
          </a:xfrm>
          <a:prstGeom prst="rect">
            <a:avLst/>
          </a:prstGeom>
          <a:noFill/>
        </p:spPr>
        <p:txBody>
          <a:bodyPr wrap="square" rtlCol="0">
            <a:spAutoFit/>
          </a:bodyPr>
          <a:lstStyle/>
          <a:p>
            <a:pPr algn="ctr"/>
            <a:r>
              <a:rPr lang="es-EC" b="1" dirty="0">
                <a:solidFill>
                  <a:schemeClr val="accent5">
                    <a:lumMod val="50000"/>
                  </a:schemeClr>
                </a:solidFill>
              </a:rPr>
              <a:t>Ingreso Flujo de Aire</a:t>
            </a:r>
          </a:p>
        </p:txBody>
      </p:sp>
      <p:grpSp>
        <p:nvGrpSpPr>
          <p:cNvPr id="124" name="Grupo 123">
            <a:extLst>
              <a:ext uri="{FF2B5EF4-FFF2-40B4-BE49-F238E27FC236}">
                <a16:creationId xmlns:a16="http://schemas.microsoft.com/office/drawing/2014/main" id="{45C8657F-56A8-4759-A6E5-F354B629D235}"/>
              </a:ext>
            </a:extLst>
          </p:cNvPr>
          <p:cNvGrpSpPr/>
          <p:nvPr/>
        </p:nvGrpSpPr>
        <p:grpSpPr>
          <a:xfrm>
            <a:off x="5598481" y="2739140"/>
            <a:ext cx="1817802" cy="1092366"/>
            <a:chOff x="5598481" y="2739140"/>
            <a:chExt cx="1817802" cy="1092366"/>
          </a:xfrm>
        </p:grpSpPr>
        <p:grpSp>
          <p:nvGrpSpPr>
            <p:cNvPr id="63" name="Grupo 62">
              <a:extLst>
                <a:ext uri="{FF2B5EF4-FFF2-40B4-BE49-F238E27FC236}">
                  <a16:creationId xmlns:a16="http://schemas.microsoft.com/office/drawing/2014/main" id="{8BAFC072-B799-42A0-AB78-F99D9ABE39FD}"/>
                </a:ext>
              </a:extLst>
            </p:cNvPr>
            <p:cNvGrpSpPr/>
            <p:nvPr/>
          </p:nvGrpSpPr>
          <p:grpSpPr>
            <a:xfrm>
              <a:off x="5598481" y="2739140"/>
              <a:ext cx="1817802" cy="1092366"/>
              <a:chOff x="5598481" y="2739140"/>
              <a:chExt cx="1817802" cy="1092366"/>
            </a:xfrm>
          </p:grpSpPr>
          <p:cxnSp>
            <p:nvCxnSpPr>
              <p:cNvPr id="45" name="Conector recto de flecha 44">
                <a:extLst>
                  <a:ext uri="{FF2B5EF4-FFF2-40B4-BE49-F238E27FC236}">
                    <a16:creationId xmlns:a16="http://schemas.microsoft.com/office/drawing/2014/main" id="{1721D0FE-E7FF-4D9D-87DC-4BAB514247BC}"/>
                  </a:ext>
                </a:extLst>
              </p:cNvPr>
              <p:cNvCxnSpPr>
                <a:cxnSpLocks/>
              </p:cNvCxnSpPr>
              <p:nvPr/>
            </p:nvCxnSpPr>
            <p:spPr>
              <a:xfrm flipH="1" flipV="1">
                <a:off x="5598481" y="3285323"/>
                <a:ext cx="1010990" cy="5321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5F053C83-DDCB-47D4-A2E2-405CEA818AB4}"/>
                  </a:ext>
                </a:extLst>
              </p:cNvPr>
              <p:cNvCxnSpPr>
                <a:cxnSpLocks/>
              </p:cNvCxnSpPr>
              <p:nvPr/>
            </p:nvCxnSpPr>
            <p:spPr>
              <a:xfrm flipV="1">
                <a:off x="6595403" y="2739140"/>
                <a:ext cx="0" cy="10923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4C3A1D9A-EB7A-4ED8-9692-C974A597A395}"/>
                  </a:ext>
                </a:extLst>
              </p:cNvPr>
              <p:cNvCxnSpPr>
                <a:cxnSpLocks/>
              </p:cNvCxnSpPr>
              <p:nvPr/>
            </p:nvCxnSpPr>
            <p:spPr>
              <a:xfrm flipV="1">
                <a:off x="6609471" y="3094893"/>
                <a:ext cx="806812" cy="7225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CuadroTexto 73">
              <a:extLst>
                <a:ext uri="{FF2B5EF4-FFF2-40B4-BE49-F238E27FC236}">
                  <a16:creationId xmlns:a16="http://schemas.microsoft.com/office/drawing/2014/main" id="{649A0BB3-2C52-4D63-8F99-284DC15CF901}"/>
                </a:ext>
              </a:extLst>
            </p:cNvPr>
            <p:cNvSpPr txBox="1"/>
            <p:nvPr/>
          </p:nvSpPr>
          <p:spPr>
            <a:xfrm rot="1781436">
              <a:off x="5708202" y="3196914"/>
              <a:ext cx="638316" cy="369332"/>
            </a:xfrm>
            <a:prstGeom prst="rect">
              <a:avLst/>
            </a:prstGeom>
            <a:noFill/>
          </p:spPr>
          <p:txBody>
            <a:bodyPr wrap="none" rtlCol="0">
              <a:spAutoFit/>
            </a:bodyPr>
            <a:lstStyle/>
            <a:p>
              <a:r>
                <a:rPr lang="es-EC" b="1" dirty="0">
                  <a:solidFill>
                    <a:srgbClr val="FF0000"/>
                  </a:solidFill>
                </a:rPr>
                <a:t>8 cm</a:t>
              </a:r>
            </a:p>
          </p:txBody>
        </p:sp>
        <p:sp>
          <p:nvSpPr>
            <p:cNvPr id="84" name="CuadroTexto 83">
              <a:extLst>
                <a:ext uri="{FF2B5EF4-FFF2-40B4-BE49-F238E27FC236}">
                  <a16:creationId xmlns:a16="http://schemas.microsoft.com/office/drawing/2014/main" id="{9C0D358D-4910-4879-9C09-734A323FE2FE}"/>
                </a:ext>
              </a:extLst>
            </p:cNvPr>
            <p:cNvSpPr txBox="1"/>
            <p:nvPr/>
          </p:nvSpPr>
          <p:spPr>
            <a:xfrm rot="16200000">
              <a:off x="6115753" y="2883898"/>
              <a:ext cx="638316" cy="369332"/>
            </a:xfrm>
            <a:prstGeom prst="rect">
              <a:avLst/>
            </a:prstGeom>
            <a:noFill/>
          </p:spPr>
          <p:txBody>
            <a:bodyPr wrap="none" rtlCol="0">
              <a:spAutoFit/>
            </a:bodyPr>
            <a:lstStyle/>
            <a:p>
              <a:r>
                <a:rPr lang="es-EC" b="1" dirty="0">
                  <a:solidFill>
                    <a:srgbClr val="FF0000"/>
                  </a:solidFill>
                </a:rPr>
                <a:t>6 cm</a:t>
              </a:r>
            </a:p>
          </p:txBody>
        </p:sp>
      </p:grpSp>
      <p:sp>
        <p:nvSpPr>
          <p:cNvPr id="85" name="CuadroTexto 84">
            <a:extLst>
              <a:ext uri="{FF2B5EF4-FFF2-40B4-BE49-F238E27FC236}">
                <a16:creationId xmlns:a16="http://schemas.microsoft.com/office/drawing/2014/main" id="{84E92E7E-9F07-495F-B9A3-558C17A1B7C1}"/>
              </a:ext>
            </a:extLst>
          </p:cNvPr>
          <p:cNvSpPr txBox="1"/>
          <p:nvPr/>
        </p:nvSpPr>
        <p:spPr>
          <a:xfrm>
            <a:off x="4371310" y="5795638"/>
            <a:ext cx="2144757" cy="400110"/>
          </a:xfrm>
          <a:prstGeom prst="rect">
            <a:avLst/>
          </a:prstGeom>
          <a:noFill/>
          <a:ln w="28575">
            <a:noFill/>
          </a:ln>
        </p:spPr>
        <p:txBody>
          <a:bodyPr wrap="square" rtlCol="0">
            <a:spAutoFit/>
          </a:bodyPr>
          <a:lstStyle/>
          <a:p>
            <a:pPr algn="ctr"/>
            <a:r>
              <a:rPr lang="es-EC" sz="2000" b="1" dirty="0"/>
              <a:t>Acero Inoxidable</a:t>
            </a:r>
          </a:p>
        </p:txBody>
      </p:sp>
      <p:cxnSp>
        <p:nvCxnSpPr>
          <p:cNvPr id="86" name="Conector recto de flecha 85">
            <a:extLst>
              <a:ext uri="{FF2B5EF4-FFF2-40B4-BE49-F238E27FC236}">
                <a16:creationId xmlns:a16="http://schemas.microsoft.com/office/drawing/2014/main" id="{FA4453A9-2CDE-4E3E-A8F6-5907A3B49F96}"/>
              </a:ext>
            </a:extLst>
          </p:cNvPr>
          <p:cNvCxnSpPr>
            <a:cxnSpLocks/>
            <a:stCxn id="61" idx="2"/>
          </p:cNvCxnSpPr>
          <p:nvPr/>
        </p:nvCxnSpPr>
        <p:spPr>
          <a:xfrm>
            <a:off x="5153741" y="1689641"/>
            <a:ext cx="9632" cy="2148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a:extLst>
              <a:ext uri="{FF2B5EF4-FFF2-40B4-BE49-F238E27FC236}">
                <a16:creationId xmlns:a16="http://schemas.microsoft.com/office/drawing/2014/main" id="{E77E86C4-22A0-4EDE-A2C0-2ED1C92DE7FC}"/>
              </a:ext>
            </a:extLst>
          </p:cNvPr>
          <p:cNvCxnSpPr>
            <a:cxnSpLocks/>
            <a:stCxn id="62" idx="0"/>
          </p:cNvCxnSpPr>
          <p:nvPr/>
        </p:nvCxnSpPr>
        <p:spPr>
          <a:xfrm flipV="1">
            <a:off x="7806394" y="4859553"/>
            <a:ext cx="198414" cy="6217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ector recto de flecha 91">
            <a:extLst>
              <a:ext uri="{FF2B5EF4-FFF2-40B4-BE49-F238E27FC236}">
                <a16:creationId xmlns:a16="http://schemas.microsoft.com/office/drawing/2014/main" id="{DA6993EC-79BC-4163-84A6-171E5321C63E}"/>
              </a:ext>
            </a:extLst>
          </p:cNvPr>
          <p:cNvCxnSpPr>
            <a:cxnSpLocks/>
            <a:stCxn id="60" idx="2"/>
          </p:cNvCxnSpPr>
          <p:nvPr/>
        </p:nvCxnSpPr>
        <p:spPr>
          <a:xfrm>
            <a:off x="7058888" y="1708762"/>
            <a:ext cx="0" cy="9492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de flecha 95">
            <a:extLst>
              <a:ext uri="{FF2B5EF4-FFF2-40B4-BE49-F238E27FC236}">
                <a16:creationId xmlns:a16="http://schemas.microsoft.com/office/drawing/2014/main" id="{3E2F336D-6E53-4913-8EFE-2BEC89DEF6E7}"/>
              </a:ext>
            </a:extLst>
          </p:cNvPr>
          <p:cNvCxnSpPr>
            <a:cxnSpLocks/>
          </p:cNvCxnSpPr>
          <p:nvPr/>
        </p:nvCxnSpPr>
        <p:spPr>
          <a:xfrm flipH="1">
            <a:off x="7058890" y="2938548"/>
            <a:ext cx="1080166" cy="57560"/>
          </a:xfrm>
          <a:prstGeom prst="straightConnector1">
            <a:avLst/>
          </a:prstGeom>
          <a:ln w="28575">
            <a:solidFill>
              <a:srgbClr val="00206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3876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additive="base">
                                        <p:cTn id="19" dur="500" fill="hold"/>
                                        <p:tgtEl>
                                          <p:spTgt spid="121"/>
                                        </p:tgtEl>
                                        <p:attrNameLst>
                                          <p:attrName>ppt_x</p:attrName>
                                        </p:attrNameLst>
                                      </p:cBhvr>
                                      <p:tavLst>
                                        <p:tav tm="0">
                                          <p:val>
                                            <p:strVal val="#ppt_x"/>
                                          </p:val>
                                        </p:tav>
                                        <p:tav tm="100000">
                                          <p:val>
                                            <p:strVal val="#ppt_x"/>
                                          </p:val>
                                        </p:tav>
                                      </p:tavLst>
                                    </p:anim>
                                    <p:anim calcmode="lin" valueType="num">
                                      <p:cBhvr additive="base">
                                        <p:cTn id="20"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1000"/>
                                        <p:tgtEl>
                                          <p:spTgt spid="85"/>
                                        </p:tgtEl>
                                      </p:cBhvr>
                                    </p:animEffect>
                                    <p:anim calcmode="lin" valueType="num">
                                      <p:cBhvr>
                                        <p:cTn id="54" dur="1000" fill="hold"/>
                                        <p:tgtEl>
                                          <p:spTgt spid="85"/>
                                        </p:tgtEl>
                                        <p:attrNameLst>
                                          <p:attrName>ppt_x</p:attrName>
                                        </p:attrNameLst>
                                      </p:cBhvr>
                                      <p:tavLst>
                                        <p:tav tm="0">
                                          <p:val>
                                            <p:strVal val="#ppt_x"/>
                                          </p:val>
                                        </p:tav>
                                        <p:tav tm="100000">
                                          <p:val>
                                            <p:strVal val="#ppt_x"/>
                                          </p:val>
                                        </p:tav>
                                      </p:tavLst>
                                    </p:anim>
                                    <p:anim calcmode="lin" valueType="num">
                                      <p:cBhvr>
                                        <p:cTn id="5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1000"/>
                                        <p:tgtEl>
                                          <p:spTgt spid="60"/>
                                        </p:tgtEl>
                                      </p:cBhvr>
                                    </p:animEffect>
                                    <p:anim calcmode="lin" valueType="num">
                                      <p:cBhvr>
                                        <p:cTn id="61" dur="1000" fill="hold"/>
                                        <p:tgtEl>
                                          <p:spTgt spid="60"/>
                                        </p:tgtEl>
                                        <p:attrNameLst>
                                          <p:attrName>ppt_x</p:attrName>
                                        </p:attrNameLst>
                                      </p:cBhvr>
                                      <p:tavLst>
                                        <p:tav tm="0">
                                          <p:val>
                                            <p:strVal val="#ppt_x"/>
                                          </p:val>
                                        </p:tav>
                                        <p:tav tm="100000">
                                          <p:val>
                                            <p:strVal val="#ppt_x"/>
                                          </p:val>
                                        </p:tav>
                                      </p:tavLst>
                                    </p:anim>
                                    <p:anim calcmode="lin" valueType="num">
                                      <p:cBhvr>
                                        <p:cTn id="62" dur="1000" fill="hold"/>
                                        <p:tgtEl>
                                          <p:spTgt spid="6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1000"/>
                                        <p:tgtEl>
                                          <p:spTgt spid="61"/>
                                        </p:tgtEl>
                                      </p:cBhvr>
                                    </p:animEffect>
                                    <p:anim calcmode="lin" valueType="num">
                                      <p:cBhvr>
                                        <p:cTn id="66" dur="1000" fill="hold"/>
                                        <p:tgtEl>
                                          <p:spTgt spid="61"/>
                                        </p:tgtEl>
                                        <p:attrNameLst>
                                          <p:attrName>ppt_x</p:attrName>
                                        </p:attrNameLst>
                                      </p:cBhvr>
                                      <p:tavLst>
                                        <p:tav tm="0">
                                          <p:val>
                                            <p:strVal val="#ppt_x"/>
                                          </p:val>
                                        </p:tav>
                                        <p:tav tm="100000">
                                          <p:val>
                                            <p:strVal val="#ppt_x"/>
                                          </p:val>
                                        </p:tav>
                                      </p:tavLst>
                                    </p:anim>
                                    <p:anim calcmode="lin" valueType="num">
                                      <p:cBhvr>
                                        <p:cTn id="67" dur="1000" fill="hold"/>
                                        <p:tgtEl>
                                          <p:spTgt spid="6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1000"/>
                                        <p:tgtEl>
                                          <p:spTgt spid="62"/>
                                        </p:tgtEl>
                                      </p:cBhvr>
                                    </p:animEffect>
                                    <p:anim calcmode="lin" valueType="num">
                                      <p:cBhvr>
                                        <p:cTn id="71" dur="1000" fill="hold"/>
                                        <p:tgtEl>
                                          <p:spTgt spid="62"/>
                                        </p:tgtEl>
                                        <p:attrNameLst>
                                          <p:attrName>ppt_x</p:attrName>
                                        </p:attrNameLst>
                                      </p:cBhvr>
                                      <p:tavLst>
                                        <p:tav tm="0">
                                          <p:val>
                                            <p:strVal val="#ppt_x"/>
                                          </p:val>
                                        </p:tav>
                                        <p:tav tm="100000">
                                          <p:val>
                                            <p:strVal val="#ppt_x"/>
                                          </p:val>
                                        </p:tav>
                                      </p:tavLst>
                                    </p:anim>
                                    <p:anim calcmode="lin" valueType="num">
                                      <p:cBhvr>
                                        <p:cTn id="72" dur="1000" fill="hold"/>
                                        <p:tgtEl>
                                          <p:spTgt spid="6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1000"/>
                                        <p:tgtEl>
                                          <p:spTgt spid="89"/>
                                        </p:tgtEl>
                                      </p:cBhvr>
                                    </p:animEffect>
                                    <p:anim calcmode="lin" valueType="num">
                                      <p:cBhvr>
                                        <p:cTn id="76" dur="1000" fill="hold"/>
                                        <p:tgtEl>
                                          <p:spTgt spid="89"/>
                                        </p:tgtEl>
                                        <p:attrNameLst>
                                          <p:attrName>ppt_x</p:attrName>
                                        </p:attrNameLst>
                                      </p:cBhvr>
                                      <p:tavLst>
                                        <p:tav tm="0">
                                          <p:val>
                                            <p:strVal val="#ppt_x"/>
                                          </p:val>
                                        </p:tav>
                                        <p:tav tm="100000">
                                          <p:val>
                                            <p:strVal val="#ppt_x"/>
                                          </p:val>
                                        </p:tav>
                                      </p:tavLst>
                                    </p:anim>
                                    <p:anim calcmode="lin" valueType="num">
                                      <p:cBhvr>
                                        <p:cTn id="77" dur="1000" fill="hold"/>
                                        <p:tgtEl>
                                          <p:spTgt spid="89"/>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0"/>
                                        <p:tgtEl>
                                          <p:spTgt spid="86"/>
                                        </p:tgtEl>
                                      </p:cBhvr>
                                    </p:animEffect>
                                    <p:anim calcmode="lin" valueType="num">
                                      <p:cBhvr>
                                        <p:cTn id="81" dur="1000" fill="hold"/>
                                        <p:tgtEl>
                                          <p:spTgt spid="86"/>
                                        </p:tgtEl>
                                        <p:attrNameLst>
                                          <p:attrName>ppt_x</p:attrName>
                                        </p:attrNameLst>
                                      </p:cBhvr>
                                      <p:tavLst>
                                        <p:tav tm="0">
                                          <p:val>
                                            <p:strVal val="#ppt_x"/>
                                          </p:val>
                                        </p:tav>
                                        <p:tav tm="100000">
                                          <p:val>
                                            <p:strVal val="#ppt_x"/>
                                          </p:val>
                                        </p:tav>
                                      </p:tavLst>
                                    </p:anim>
                                    <p:anim calcmode="lin" valueType="num">
                                      <p:cBhvr>
                                        <p:cTn id="82" dur="1000" fill="hold"/>
                                        <p:tgtEl>
                                          <p:spTgt spid="86"/>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fade">
                                      <p:cBhvr>
                                        <p:cTn id="85" dur="1000"/>
                                        <p:tgtEl>
                                          <p:spTgt spid="92"/>
                                        </p:tgtEl>
                                      </p:cBhvr>
                                    </p:animEffect>
                                    <p:anim calcmode="lin" valueType="num">
                                      <p:cBhvr>
                                        <p:cTn id="86" dur="1000" fill="hold"/>
                                        <p:tgtEl>
                                          <p:spTgt spid="92"/>
                                        </p:tgtEl>
                                        <p:attrNameLst>
                                          <p:attrName>ppt_x</p:attrName>
                                        </p:attrNameLst>
                                      </p:cBhvr>
                                      <p:tavLst>
                                        <p:tav tm="0">
                                          <p:val>
                                            <p:strVal val="#ppt_x"/>
                                          </p:val>
                                        </p:tav>
                                        <p:tav tm="100000">
                                          <p:val>
                                            <p:strVal val="#ppt_x"/>
                                          </p:val>
                                        </p:tav>
                                      </p:tavLst>
                                    </p:anim>
                                    <p:anim calcmode="lin" valueType="num">
                                      <p:cBhvr>
                                        <p:cTn id="87"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24"/>
                                        </p:tgtEl>
                                        <p:attrNameLst>
                                          <p:attrName>style.visibility</p:attrName>
                                        </p:attrNameLst>
                                      </p:cBhvr>
                                      <p:to>
                                        <p:strVal val="visible"/>
                                      </p:to>
                                    </p:set>
                                    <p:animEffect transition="in" filter="fade">
                                      <p:cBhvr>
                                        <p:cTn id="92" dur="1000"/>
                                        <p:tgtEl>
                                          <p:spTgt spid="124"/>
                                        </p:tgtEl>
                                      </p:cBhvr>
                                    </p:animEffect>
                                    <p:anim calcmode="lin" valueType="num">
                                      <p:cBhvr>
                                        <p:cTn id="93" dur="1000" fill="hold"/>
                                        <p:tgtEl>
                                          <p:spTgt spid="124"/>
                                        </p:tgtEl>
                                        <p:attrNameLst>
                                          <p:attrName>ppt_x</p:attrName>
                                        </p:attrNameLst>
                                      </p:cBhvr>
                                      <p:tavLst>
                                        <p:tav tm="0">
                                          <p:val>
                                            <p:strVal val="#ppt_x"/>
                                          </p:val>
                                        </p:tav>
                                        <p:tav tm="100000">
                                          <p:val>
                                            <p:strVal val="#ppt_x"/>
                                          </p:val>
                                        </p:tav>
                                      </p:tavLst>
                                    </p:anim>
                                    <p:anim calcmode="lin" valueType="num">
                                      <p:cBhvr>
                                        <p:cTn id="94" dur="1000" fill="hold"/>
                                        <p:tgtEl>
                                          <p:spTgt spid="12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fade">
                                      <p:cBhvr>
                                        <p:cTn id="97" dur="1000"/>
                                        <p:tgtEl>
                                          <p:spTgt spid="123"/>
                                        </p:tgtEl>
                                      </p:cBhvr>
                                    </p:animEffect>
                                    <p:anim calcmode="lin" valueType="num">
                                      <p:cBhvr>
                                        <p:cTn id="98" dur="1000" fill="hold"/>
                                        <p:tgtEl>
                                          <p:spTgt spid="123"/>
                                        </p:tgtEl>
                                        <p:attrNameLst>
                                          <p:attrName>ppt_x</p:attrName>
                                        </p:attrNameLst>
                                      </p:cBhvr>
                                      <p:tavLst>
                                        <p:tav tm="0">
                                          <p:val>
                                            <p:strVal val="#ppt_x"/>
                                          </p:val>
                                        </p:tav>
                                        <p:tav tm="100000">
                                          <p:val>
                                            <p:strVal val="#ppt_x"/>
                                          </p:val>
                                        </p:tav>
                                      </p:tavLst>
                                    </p:anim>
                                    <p:anim calcmode="lin" valueType="num">
                                      <p:cBhvr>
                                        <p:cTn id="99" dur="1000" fill="hold"/>
                                        <p:tgtEl>
                                          <p:spTgt spid="12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anim calcmode="lin" valueType="num">
                                      <p:cBhvr>
                                        <p:cTn id="103" dur="1000" fill="hold"/>
                                        <p:tgtEl>
                                          <p:spTgt spid="43"/>
                                        </p:tgtEl>
                                        <p:attrNameLst>
                                          <p:attrName>ppt_x</p:attrName>
                                        </p:attrNameLst>
                                      </p:cBhvr>
                                      <p:tavLst>
                                        <p:tav tm="0">
                                          <p:val>
                                            <p:strVal val="#ppt_x"/>
                                          </p:val>
                                        </p:tav>
                                        <p:tav tm="100000">
                                          <p:val>
                                            <p:strVal val="#ppt_x"/>
                                          </p:val>
                                        </p:tav>
                                      </p:tavLst>
                                    </p:anim>
                                    <p:anim calcmode="lin" valueType="num">
                                      <p:cBhvr>
                                        <p:cTn id="104" dur="1000" fill="hold"/>
                                        <p:tgtEl>
                                          <p:spTgt spid="43"/>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25"/>
                                        </p:tgtEl>
                                        <p:attrNameLst>
                                          <p:attrName>style.visibility</p:attrName>
                                        </p:attrNameLst>
                                      </p:cBhvr>
                                      <p:to>
                                        <p:strVal val="visible"/>
                                      </p:to>
                                    </p:set>
                                    <p:animEffect transition="in" filter="fade">
                                      <p:cBhvr>
                                        <p:cTn id="107" dur="1000"/>
                                        <p:tgtEl>
                                          <p:spTgt spid="125"/>
                                        </p:tgtEl>
                                      </p:cBhvr>
                                    </p:animEffect>
                                    <p:anim calcmode="lin" valueType="num">
                                      <p:cBhvr>
                                        <p:cTn id="108" dur="1000" fill="hold"/>
                                        <p:tgtEl>
                                          <p:spTgt spid="125"/>
                                        </p:tgtEl>
                                        <p:attrNameLst>
                                          <p:attrName>ppt_x</p:attrName>
                                        </p:attrNameLst>
                                      </p:cBhvr>
                                      <p:tavLst>
                                        <p:tav tm="0">
                                          <p:val>
                                            <p:strVal val="#ppt_x"/>
                                          </p:val>
                                        </p:tav>
                                        <p:tav tm="100000">
                                          <p:val>
                                            <p:strVal val="#ppt_x"/>
                                          </p:val>
                                        </p:tav>
                                      </p:tavLst>
                                    </p:anim>
                                    <p:anim calcmode="lin" valueType="num">
                                      <p:cBhvr>
                                        <p:cTn id="10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83"/>
                                        </p:tgtEl>
                                        <p:attrNameLst>
                                          <p:attrName>style.visibility</p:attrName>
                                        </p:attrNameLst>
                                      </p:cBhvr>
                                      <p:to>
                                        <p:strVal val="visible"/>
                                      </p:to>
                                    </p:set>
                                    <p:animEffect transition="in" filter="fade">
                                      <p:cBhvr>
                                        <p:cTn id="114" dur="1000"/>
                                        <p:tgtEl>
                                          <p:spTgt spid="83"/>
                                        </p:tgtEl>
                                      </p:cBhvr>
                                    </p:animEffect>
                                    <p:anim calcmode="lin" valueType="num">
                                      <p:cBhvr>
                                        <p:cTn id="115" dur="1000" fill="hold"/>
                                        <p:tgtEl>
                                          <p:spTgt spid="83"/>
                                        </p:tgtEl>
                                        <p:attrNameLst>
                                          <p:attrName>ppt_x</p:attrName>
                                        </p:attrNameLst>
                                      </p:cBhvr>
                                      <p:tavLst>
                                        <p:tav tm="0">
                                          <p:val>
                                            <p:strVal val="#ppt_x"/>
                                          </p:val>
                                        </p:tav>
                                        <p:tav tm="100000">
                                          <p:val>
                                            <p:strVal val="#ppt_x"/>
                                          </p:val>
                                        </p:tav>
                                      </p:tavLst>
                                    </p:anim>
                                    <p:anim calcmode="lin" valueType="num">
                                      <p:cBhvr>
                                        <p:cTn id="116" dur="1000" fill="hold"/>
                                        <p:tgtEl>
                                          <p:spTgt spid="83"/>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fade">
                                      <p:cBhvr>
                                        <p:cTn id="119" dur="1000"/>
                                        <p:tgtEl>
                                          <p:spTgt spid="96"/>
                                        </p:tgtEl>
                                      </p:cBhvr>
                                    </p:animEffect>
                                    <p:anim calcmode="lin" valueType="num">
                                      <p:cBhvr>
                                        <p:cTn id="120" dur="1000" fill="hold"/>
                                        <p:tgtEl>
                                          <p:spTgt spid="96"/>
                                        </p:tgtEl>
                                        <p:attrNameLst>
                                          <p:attrName>ppt_x</p:attrName>
                                        </p:attrNameLst>
                                      </p:cBhvr>
                                      <p:tavLst>
                                        <p:tav tm="0">
                                          <p:val>
                                            <p:strVal val="#ppt_x"/>
                                          </p:val>
                                        </p:tav>
                                        <p:tav tm="100000">
                                          <p:val>
                                            <p:strVal val="#ppt_x"/>
                                          </p:val>
                                        </p:tav>
                                      </p:tavLst>
                                    </p:anim>
                                    <p:anim calcmode="lin" valueType="num">
                                      <p:cBhvr>
                                        <p:cTn id="121"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1" grpId="0"/>
      <p:bldP spid="28" grpId="0"/>
      <p:bldP spid="43" grpId="0"/>
      <p:bldP spid="60" grpId="0"/>
      <p:bldP spid="61" grpId="0"/>
      <p:bldP spid="62" grpId="0"/>
      <p:bldP spid="83" grpId="0"/>
      <p:bldP spid="85"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6657</TotalTime>
  <Words>1894</Words>
  <Application>Microsoft Office PowerPoint</Application>
  <PresentationFormat>Presentación en pantalla (4:3)</PresentationFormat>
  <Paragraphs>337</Paragraphs>
  <Slides>37</Slides>
  <Notes>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5" baseType="lpstr">
      <vt:lpstr>Arial</vt:lpstr>
      <vt:lpstr>Calibri</vt:lpstr>
      <vt:lpstr>Calibri Light</vt:lpstr>
      <vt:lpstr>Cambria Math</vt:lpstr>
      <vt:lpstr>Symbol</vt:lpstr>
      <vt:lpstr>Times New Roman</vt:lpstr>
      <vt:lpstr>Tema de Office</vt:lpstr>
      <vt:lpstr>Visio</vt:lpstr>
      <vt:lpstr>Presentación de PowerPoint</vt:lpstr>
      <vt:lpstr>TEMARIO</vt:lpstr>
      <vt:lpstr>MOTIVACIÓN</vt:lpstr>
      <vt:lpstr>MOTIVACIÓN</vt:lpstr>
      <vt:lpstr>MOTIVACIÓN</vt:lpstr>
      <vt:lpstr>MOTIVACIÓN</vt:lpstr>
      <vt:lpstr>OBJETIVOS</vt:lpstr>
      <vt:lpstr>PROTOTIPO INICIAL</vt:lpstr>
      <vt:lpstr>OPTIMIZACIÓN HARDWARE Bloque de medición </vt:lpstr>
      <vt:lpstr>Presentación de PowerPoint</vt:lpstr>
      <vt:lpstr>Presentación de PowerPoint</vt:lpstr>
      <vt:lpstr>Presentación de PowerPoint</vt:lpstr>
      <vt:lpstr>Presentación de PowerPoint</vt:lpstr>
      <vt:lpstr>Presentación de PowerPoint</vt:lpstr>
      <vt:lpstr>OPTIMIZACIÓN SOFTWARE Procesado de la señal </vt:lpstr>
      <vt:lpstr>OPTIMIZACIÓN SOFTWARE Procesado de la señal </vt:lpstr>
      <vt:lpstr>OPTIMIZACIÓN SOFTWARE Procesado de la señal </vt:lpstr>
      <vt:lpstr>OPTIMIZACIÓN SOFTWARE Procesado de la señal </vt:lpstr>
      <vt:lpstr>Presentación de PowerPoint</vt:lpstr>
      <vt:lpstr>Presentación de PowerPoint</vt:lpstr>
      <vt:lpstr>Presentación de PowerPoint</vt:lpstr>
      <vt:lpstr>Presentación de PowerPoint</vt:lpstr>
      <vt:lpstr>Presentación de PowerPoint</vt:lpstr>
      <vt:lpstr>MONTAJE Y NAVEGACIÓN</vt:lpstr>
      <vt:lpstr>MONTAJE Y NAVEGACIÓN</vt:lpstr>
      <vt:lpstr>MONTAJE Y NAVEGACIÓN</vt:lpstr>
      <vt:lpstr>Presentación de PowerPoint</vt:lpstr>
      <vt:lpstr>MONTAJE Y NAVEGACIÓN</vt:lpstr>
      <vt:lpstr>MONTAJE Y NAVEGACIÓN</vt:lpstr>
      <vt:lpstr>MONTAJE Y NAVEGACIÓN</vt:lpstr>
      <vt:lpstr>PRUEBAS EXPERIMENTALES</vt:lpstr>
      <vt:lpstr>PRUEBAS EXPERIMENTALES</vt:lpstr>
      <vt:lpstr>RESULTADOS</vt:lpstr>
      <vt:lpstr>RESULTADOS</vt:lpstr>
      <vt:lpstr>CONCLUSIONES</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dc:creator>
  <cp:lastModifiedBy>Carlos</cp:lastModifiedBy>
  <cp:revision>306</cp:revision>
  <dcterms:created xsi:type="dcterms:W3CDTF">2017-04-26T17:31:47Z</dcterms:created>
  <dcterms:modified xsi:type="dcterms:W3CDTF">2017-07-04T13:51:52Z</dcterms:modified>
  <cp:contentStatus/>
</cp:coreProperties>
</file>