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61" r:id="rId3"/>
    <p:sldId id="293" r:id="rId4"/>
    <p:sldId id="262" r:id="rId5"/>
    <p:sldId id="294" r:id="rId6"/>
    <p:sldId id="265" r:id="rId7"/>
    <p:sldId id="266" r:id="rId8"/>
    <p:sldId id="323" r:id="rId9"/>
    <p:sldId id="324" r:id="rId10"/>
    <p:sldId id="298" r:id="rId11"/>
    <p:sldId id="299" r:id="rId12"/>
    <p:sldId id="301" r:id="rId13"/>
    <p:sldId id="340" r:id="rId14"/>
    <p:sldId id="325" r:id="rId15"/>
    <p:sldId id="302" r:id="rId16"/>
    <p:sldId id="303" r:id="rId17"/>
    <p:sldId id="326" r:id="rId18"/>
    <p:sldId id="304" r:id="rId19"/>
    <p:sldId id="327" r:id="rId20"/>
    <p:sldId id="328" r:id="rId21"/>
    <p:sldId id="306" r:id="rId22"/>
    <p:sldId id="341" r:id="rId23"/>
    <p:sldId id="307" r:id="rId24"/>
    <p:sldId id="330" r:id="rId25"/>
    <p:sldId id="331" r:id="rId26"/>
    <p:sldId id="309" r:id="rId27"/>
    <p:sldId id="332" r:id="rId28"/>
    <p:sldId id="334" r:id="rId29"/>
    <p:sldId id="333" r:id="rId30"/>
    <p:sldId id="335" r:id="rId31"/>
    <p:sldId id="336" r:id="rId32"/>
    <p:sldId id="337" r:id="rId33"/>
    <p:sldId id="338" r:id="rId34"/>
    <p:sldId id="281" r:id="rId35"/>
    <p:sldId id="283" r:id="rId36"/>
    <p:sldId id="288" r:id="rId37"/>
    <p:sldId id="339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Y" initials="G" lastIdx="1" clrIdx="0">
    <p:extLst>
      <p:ext uri="{19B8F6BF-5375-455C-9EA6-DF929625EA0E}">
        <p15:presenceInfo xmlns:p15="http://schemas.microsoft.com/office/powerpoint/2012/main" userId="GA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2011" autoAdjust="0"/>
  </p:normalViewPr>
  <p:slideViewPr>
    <p:cSldViewPr snapToGrid="0">
      <p:cViewPr varScale="1">
        <p:scale>
          <a:sx n="62" d="100"/>
          <a:sy n="62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RO%20TESIS\ARQUEAS\012317AIarc349F-pr.fasta.otus.fa.phylum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IRO%20TESIS\HONGOS\012317AIits-pr.fasta.otus.fa.phylu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EC" b="1"/>
              <a:t>Filum de la comunidad de Arqueas de las Fuentes Geotermales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'012317AIarc349F-pr.fasta.otus.f'!$A$11</c:f>
              <c:strCache>
                <c:ptCount val="1"/>
                <c:pt idx="0">
                  <c:v>Crenarchaeota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'012317AIarc349F-pr.fasta.otus.f'!$B$10:$C$10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'012317AIarc349F-pr.fasta.otus.f'!$B$11:$C$11</c:f>
              <c:numCache>
                <c:formatCode>0.00</c:formatCode>
                <c:ptCount val="2"/>
                <c:pt idx="0">
                  <c:v>3.3865765627399784</c:v>
                </c:pt>
                <c:pt idx="1">
                  <c:v>0.86253369272237201</c:v>
                </c:pt>
              </c:numCache>
            </c:numRef>
          </c:val>
        </c:ser>
        <c:ser>
          <c:idx val="1"/>
          <c:order val="1"/>
          <c:tx>
            <c:strRef>
              <c:f>'012317AIarc349F-pr.fasta.otus.f'!$A$12</c:f>
              <c:strCache>
                <c:ptCount val="1"/>
                <c:pt idx="0">
                  <c:v>Parvarchaeota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'012317AIarc349F-pr.fasta.otus.f'!$B$10:$C$10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'012317AIarc349F-pr.fasta.otus.f'!$B$12:$C$12</c:f>
              <c:numCache>
                <c:formatCode>0.00</c:formatCode>
                <c:ptCount val="2"/>
                <c:pt idx="0">
                  <c:v>2.0478165156401985E-2</c:v>
                </c:pt>
                <c:pt idx="1">
                  <c:v>9.4339622641509441E-2</c:v>
                </c:pt>
              </c:numCache>
            </c:numRef>
          </c:val>
        </c:ser>
        <c:ser>
          <c:idx val="2"/>
          <c:order val="2"/>
          <c:tx>
            <c:strRef>
              <c:f>'012317AIarc349F-pr.fasta.otus.f'!$A$13</c:f>
              <c:strCache>
                <c:ptCount val="1"/>
                <c:pt idx="0">
                  <c:v>Euryarchaeota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'012317AIarc349F-pr.fasta.otus.f'!$B$10:$C$10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'012317AIarc349F-pr.fasta.otus.f'!$B$13:$C$13</c:f>
              <c:numCache>
                <c:formatCode>0.00</c:formatCode>
                <c:ptCount val="2"/>
                <c:pt idx="0">
                  <c:v>96.388163620539601</c:v>
                </c:pt>
                <c:pt idx="1">
                  <c:v>97.803234501347703</c:v>
                </c:pt>
              </c:numCache>
            </c:numRef>
          </c:val>
        </c:ser>
        <c:ser>
          <c:idx val="3"/>
          <c:order val="3"/>
          <c:tx>
            <c:strRef>
              <c:f>'012317AIarc349F-pr.fasta.otus.f'!$A$14</c:f>
              <c:strCache>
                <c:ptCount val="1"/>
                <c:pt idx="0">
                  <c:v>Thaumarchaeota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'012317AIarc349F-pr.fasta.otus.f'!$B$10:$C$10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'012317AIarc349F-pr.fasta.otus.f'!$B$14:$C$14</c:f>
              <c:numCache>
                <c:formatCode>0.00</c:formatCode>
                <c:ptCount val="2"/>
                <c:pt idx="0">
                  <c:v>0.20478165156401987</c:v>
                </c:pt>
                <c:pt idx="1">
                  <c:v>1.2398921832884098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0453240"/>
        <c:axId val="210454024"/>
      </c:barChart>
      <c:catAx>
        <c:axId val="2104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210454024"/>
        <c:crosses val="autoZero"/>
        <c:auto val="1"/>
        <c:lblAlgn val="ctr"/>
        <c:lblOffset val="100"/>
        <c:noMultiLvlLbl val="0"/>
      </c:catAx>
      <c:valAx>
        <c:axId val="2104540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210453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b="1" i="0" baseline="0">
                <a:effectLst/>
              </a:rPr>
              <a:t>Filum de la comunidad de Algas de las Fuentes Geotermales</a:t>
            </a:r>
            <a:endParaRPr lang="es-EC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'012317AIalgEa1F-pr.fasta.otus.f'!$A$13</c:f>
              <c:strCache>
                <c:ptCount val="1"/>
                <c:pt idx="0">
                  <c:v>Eukaryota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'012317AIalgEa1F-pr.fasta.otus.f'!$B$12:$C$12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'012317AIalgEa1F-pr.fasta.otus.f'!$B$13:$C$13</c:f>
              <c:numCache>
                <c:formatCode>0.00</c:formatCode>
                <c:ptCount val="2"/>
                <c:pt idx="0">
                  <c:v>0.17414668126181709</c:v>
                </c:pt>
                <c:pt idx="1">
                  <c:v>0.32492997198879553</c:v>
                </c:pt>
              </c:numCache>
            </c:numRef>
          </c:val>
        </c:ser>
        <c:ser>
          <c:idx val="1"/>
          <c:order val="1"/>
          <c:tx>
            <c:strRef>
              <c:f>'012317AIalgEa1F-pr.fasta.otus.f'!$A$14</c:f>
              <c:strCache>
                <c:ptCount val="1"/>
                <c:pt idx="0">
                  <c:v>Cyanobacteria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'012317AIalgEa1F-pr.fasta.otus.f'!$B$12:$C$12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'012317AIalgEa1F-pr.fasta.otus.f'!$B$14:$C$14</c:f>
              <c:numCache>
                <c:formatCode>0.00</c:formatCode>
                <c:ptCount val="2"/>
                <c:pt idx="0">
                  <c:v>44.623843168474473</c:v>
                </c:pt>
                <c:pt idx="1">
                  <c:v>33.093557422969191</c:v>
                </c:pt>
              </c:numCache>
            </c:numRef>
          </c:val>
        </c:ser>
        <c:ser>
          <c:idx val="2"/>
          <c:order val="2"/>
          <c:tx>
            <c:strRef>
              <c:f>'012317AIalgEa1F-pr.fasta.otus.f'!$A$15</c:f>
              <c:strCache>
                <c:ptCount val="1"/>
                <c:pt idx="0">
                  <c:v>Chlorophyta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'012317AIalgEa1F-pr.fasta.otus.f'!$B$12:$C$12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'012317AIalgEa1F-pr.fasta.otus.f'!$B$15:$C$15</c:f>
              <c:numCache>
                <c:formatCode>0.00</c:formatCode>
                <c:ptCount val="2"/>
                <c:pt idx="0">
                  <c:v>33.223455070156234</c:v>
                </c:pt>
                <c:pt idx="1">
                  <c:v>33.864425770308124</c:v>
                </c:pt>
              </c:numCache>
            </c:numRef>
          </c:val>
        </c:ser>
        <c:ser>
          <c:idx val="3"/>
          <c:order val="3"/>
          <c:tx>
            <c:strRef>
              <c:f>'012317AIalgEa1F-pr.fasta.otus.f'!$A$16</c:f>
              <c:strCache>
                <c:ptCount val="1"/>
                <c:pt idx="0">
                  <c:v>Streptophyta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'012317AIalgEa1F-pr.fasta.otus.f'!$B$12:$C$12</c:f>
              <c:strCache>
                <c:ptCount val="2"/>
                <c:pt idx="0">
                  <c:v>El Riñón</c:v>
                </c:pt>
                <c:pt idx="1">
                  <c:v>Guapán</c:v>
                </c:pt>
              </c:strCache>
            </c:strRef>
          </c:cat>
          <c:val>
            <c:numRef>
              <c:f>'012317AIalgEa1F-pr.fasta.otus.f'!$B$16:$C$16</c:f>
              <c:numCache>
                <c:formatCode>0.00</c:formatCode>
                <c:ptCount val="2"/>
                <c:pt idx="0">
                  <c:v>20.525674196437457</c:v>
                </c:pt>
                <c:pt idx="1">
                  <c:v>32.655835667600371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832728"/>
        <c:axId val="387834296"/>
      </c:barChart>
      <c:catAx>
        <c:axId val="387832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7834296"/>
        <c:crosses val="autoZero"/>
        <c:auto val="1"/>
        <c:lblAlgn val="ctr"/>
        <c:lblOffset val="100"/>
        <c:noMultiLvlLbl val="0"/>
      </c:catAx>
      <c:valAx>
        <c:axId val="3878342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87832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ysClr val="window" lastClr="FFFFFF">
          <a:lumMod val="75000"/>
        </a:sysClr>
      </a:solidFill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EC" b="1"/>
              <a:t>Filum de</a:t>
            </a:r>
            <a:r>
              <a:rPr lang="es-EC" b="1" baseline="0"/>
              <a:t> comunidades de</a:t>
            </a:r>
            <a:r>
              <a:rPr lang="es-EC" b="1"/>
              <a:t> Hongos de las Fuentes Geotermales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'012317AIits-pr.fasta.otus.fa.ph'!$D$2</c:f>
              <c:strCache>
                <c:ptCount val="1"/>
                <c:pt idx="0">
                  <c:v>Glomeromycota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'012317AIits-pr.fasta.otus.fa.ph'!$E$1:$F$1</c:f>
              <c:strCache>
                <c:ptCount val="2"/>
                <c:pt idx="0">
                  <c:v>El Riñón</c:v>
                </c:pt>
                <c:pt idx="1">
                  <c:v>Guapán </c:v>
                </c:pt>
              </c:strCache>
            </c:strRef>
          </c:cat>
          <c:val>
            <c:numRef>
              <c:f>'012317AIits-pr.fasta.otus.fa.ph'!$E$2:$F$2</c:f>
              <c:numCache>
                <c:formatCode>0.00</c:formatCode>
                <c:ptCount val="2"/>
                <c:pt idx="0">
                  <c:v>0.43800050132587504</c:v>
                </c:pt>
                <c:pt idx="1">
                  <c:v>0.1127265369829754</c:v>
                </c:pt>
              </c:numCache>
            </c:numRef>
          </c:val>
        </c:ser>
        <c:ser>
          <c:idx val="1"/>
          <c:order val="1"/>
          <c:tx>
            <c:strRef>
              <c:f>'012317AIits-pr.fasta.otus.fa.ph'!$D$3</c:f>
              <c:strCache>
                <c:ptCount val="1"/>
                <c:pt idx="0">
                  <c:v>Cryptomycota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'012317AIits-pr.fasta.otus.fa.ph'!$E$1:$F$1</c:f>
              <c:strCache>
                <c:ptCount val="2"/>
                <c:pt idx="0">
                  <c:v>El Riñón</c:v>
                </c:pt>
                <c:pt idx="1">
                  <c:v>Guapán </c:v>
                </c:pt>
              </c:strCache>
            </c:strRef>
          </c:cat>
          <c:val>
            <c:numRef>
              <c:f>'012317AIits-pr.fasta.otus.fa.ph'!$E$3:$F$3</c:f>
              <c:numCache>
                <c:formatCode>0.00</c:formatCode>
                <c:ptCount val="2"/>
                <c:pt idx="0">
                  <c:v>92.897003918257496</c:v>
                </c:pt>
                <c:pt idx="1">
                  <c:v>96.777177211896984</c:v>
                </c:pt>
              </c:numCache>
            </c:numRef>
          </c:val>
        </c:ser>
        <c:ser>
          <c:idx val="2"/>
          <c:order val="2"/>
          <c:tx>
            <c:strRef>
              <c:f>'012317AIits-pr.fasta.otus.fa.ph'!$D$4</c:f>
              <c:strCache>
                <c:ptCount val="1"/>
                <c:pt idx="0">
                  <c:v>Basidiomycota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'012317AIits-pr.fasta.otus.fa.ph'!$E$1:$F$1</c:f>
              <c:strCache>
                <c:ptCount val="2"/>
                <c:pt idx="0">
                  <c:v>El Riñón</c:v>
                </c:pt>
                <c:pt idx="1">
                  <c:v>Guapán </c:v>
                </c:pt>
              </c:strCache>
            </c:strRef>
          </c:cat>
          <c:val>
            <c:numRef>
              <c:f>'012317AIits-pr.fasta.otus.fa.ph'!$E$4:$F$4</c:f>
              <c:numCache>
                <c:formatCode>0.00</c:formatCode>
                <c:ptCount val="2"/>
                <c:pt idx="0">
                  <c:v>0.59367537830314387</c:v>
                </c:pt>
                <c:pt idx="1">
                  <c:v>0.11706217302078215</c:v>
                </c:pt>
              </c:numCache>
            </c:numRef>
          </c:val>
        </c:ser>
        <c:ser>
          <c:idx val="3"/>
          <c:order val="3"/>
          <c:tx>
            <c:strRef>
              <c:f>'012317AIits-pr.fasta.otus.fa.ph'!$D$5</c:f>
              <c:strCache>
                <c:ptCount val="1"/>
                <c:pt idx="0">
                  <c:v>Fungi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'012317AIits-pr.fasta.otus.fa.ph'!$E$1:$F$1</c:f>
              <c:strCache>
                <c:ptCount val="2"/>
                <c:pt idx="0">
                  <c:v>El Riñón</c:v>
                </c:pt>
                <c:pt idx="1">
                  <c:v>Guapán </c:v>
                </c:pt>
              </c:strCache>
            </c:strRef>
          </c:cat>
          <c:val>
            <c:numRef>
              <c:f>'012317AIits-pr.fasta.otus.fa.ph'!$E$5:$F$5</c:f>
              <c:numCache>
                <c:formatCode>0.00</c:formatCode>
                <c:ptCount val="2"/>
                <c:pt idx="0">
                  <c:v>2.5066293750577184E-2</c:v>
                </c:pt>
                <c:pt idx="1">
                  <c:v>1.3729514119721363E-2</c:v>
                </c:pt>
              </c:numCache>
            </c:numRef>
          </c:val>
        </c:ser>
        <c:ser>
          <c:idx val="4"/>
          <c:order val="4"/>
          <c:tx>
            <c:strRef>
              <c:f>'012317AIits-pr.fasta.otus.fa.ph'!$D$6</c:f>
              <c:strCache>
                <c:ptCount val="1"/>
                <c:pt idx="0">
                  <c:v>Chytridiomycota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invertIfNegative val="0"/>
          <c:cat>
            <c:strRef>
              <c:f>'012317AIits-pr.fasta.otus.fa.ph'!$E$1:$F$1</c:f>
              <c:strCache>
                <c:ptCount val="2"/>
                <c:pt idx="0">
                  <c:v>El Riñón</c:v>
                </c:pt>
                <c:pt idx="1">
                  <c:v>Guapán </c:v>
                </c:pt>
              </c:strCache>
            </c:strRef>
          </c:cat>
          <c:val>
            <c:numRef>
              <c:f>'012317AIits-pr.fasta.otus.fa.ph'!$E$6:$F$6</c:f>
              <c:numCache>
                <c:formatCode>0.00</c:formatCode>
                <c:ptCount val="2"/>
                <c:pt idx="0">
                  <c:v>1.5066161822715338</c:v>
                </c:pt>
                <c:pt idx="1">
                  <c:v>1.300690811342024E-2</c:v>
                </c:pt>
              </c:numCache>
            </c:numRef>
          </c:val>
        </c:ser>
        <c:ser>
          <c:idx val="5"/>
          <c:order val="5"/>
          <c:tx>
            <c:strRef>
              <c:f>'012317AIits-pr.fasta.otus.fa.ph'!$D$7</c:f>
              <c:strCache>
                <c:ptCount val="1"/>
                <c:pt idx="0">
                  <c:v>Ascomycota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invertIfNegative val="0"/>
          <c:cat>
            <c:strRef>
              <c:f>'012317AIits-pr.fasta.otus.fa.ph'!$E$1:$F$1</c:f>
              <c:strCache>
                <c:ptCount val="2"/>
                <c:pt idx="0">
                  <c:v>El Riñón</c:v>
                </c:pt>
                <c:pt idx="1">
                  <c:v>Guapán </c:v>
                </c:pt>
              </c:strCache>
            </c:strRef>
          </c:cat>
          <c:val>
            <c:numRef>
              <c:f>'012317AIits-pr.fasta.otus.fa.ph'!$E$7:$F$7</c:f>
              <c:numCache>
                <c:formatCode>0.00</c:formatCode>
                <c:ptCount val="2"/>
                <c:pt idx="0">
                  <c:v>4.5396377260913736</c:v>
                </c:pt>
                <c:pt idx="1">
                  <c:v>2.9662976558661156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454808"/>
        <c:axId val="210452064"/>
      </c:barChart>
      <c:catAx>
        <c:axId val="210454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210452064"/>
        <c:crosses val="autoZero"/>
        <c:auto val="1"/>
        <c:lblAlgn val="ctr"/>
        <c:lblOffset val="100"/>
        <c:noMultiLvlLbl val="0"/>
      </c:catAx>
      <c:valAx>
        <c:axId val="21045206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210454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1D094-6A3A-44D2-BF3D-4D5AB85CE9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12AF03-2A31-409A-8316-6106F213E97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Fuente geotermal El Riñón</a:t>
          </a:r>
          <a:endParaRPr lang="es-EC" dirty="0">
            <a:solidFill>
              <a:schemeClr val="tx1"/>
            </a:solidFill>
          </a:endParaRPr>
        </a:p>
      </dgm:t>
    </dgm:pt>
    <dgm:pt modelId="{EE312218-600A-48D2-AAC8-062AF301ED35}" type="parTrans" cxnId="{1020D1DF-0F56-4654-AE98-9534E32FF2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78B0A9-570C-4001-A1CF-FE11E938EA89}" type="sibTrans" cxnId="{1020D1DF-0F56-4654-AE98-9534E32FF2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097157-F07B-4B14-8D07-F9D866AC473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29 Cepas Bacterianas</a:t>
          </a:r>
          <a:endParaRPr lang="es-EC" dirty="0">
            <a:solidFill>
              <a:schemeClr val="tx1"/>
            </a:solidFill>
          </a:endParaRPr>
        </a:p>
      </dgm:t>
    </dgm:pt>
    <dgm:pt modelId="{79477DDC-635F-4632-A1D8-788099A57506}" type="parTrans" cxnId="{4287548C-CBF9-4CEA-92E7-08ED2C179B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F64855-B072-48C3-9944-F2FD1ECFAC32}" type="sibTrans" cxnId="{4287548C-CBF9-4CEA-92E7-08ED2C179B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4A9023-6427-4D51-8D28-7BA5F007DE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 Cepa </a:t>
          </a:r>
          <a:r>
            <a:rPr lang="es-EC" dirty="0" err="1" smtClean="0">
              <a:solidFill>
                <a:schemeClr val="tx1"/>
              </a:solidFill>
            </a:rPr>
            <a:t>Microalga</a:t>
          </a:r>
          <a:endParaRPr lang="es-EC" dirty="0">
            <a:solidFill>
              <a:schemeClr val="tx1"/>
            </a:solidFill>
          </a:endParaRPr>
        </a:p>
      </dgm:t>
    </dgm:pt>
    <dgm:pt modelId="{C7FC3A8D-A93B-4BB7-B69F-214865660CB1}" type="parTrans" cxnId="{6AF5256E-343B-4AA5-8883-5F8993E8D72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47810E-6477-4461-979E-D27F7B5E9715}" type="sibTrans" cxnId="{6AF5256E-343B-4AA5-8883-5F8993E8D72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00105B-667A-4710-99AD-5095DA10D1FB}" type="pres">
      <dgm:prSet presAssocID="{9DD1D094-6A3A-44D2-BF3D-4D5AB85CE9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C22B17-4D4F-4484-87C2-CAFDF6FC0B42}" type="pres">
      <dgm:prSet presAssocID="{4812AF03-2A31-409A-8316-6106F213E978}" presName="root1" presStyleCnt="0"/>
      <dgm:spPr/>
    </dgm:pt>
    <dgm:pt modelId="{A5DE503E-7436-4FBA-8DED-3F863B0C860E}" type="pres">
      <dgm:prSet presAssocID="{4812AF03-2A31-409A-8316-6106F213E978}" presName="LevelOneTextNode" presStyleLbl="node0" presStyleIdx="0" presStyleCnt="1" custLinFactNeighborX="2567" custLinFactNeighborY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1919AD-9EBA-4C3C-B25A-2FDEBEA7D5C1}" type="pres">
      <dgm:prSet presAssocID="{4812AF03-2A31-409A-8316-6106F213E978}" presName="level2hierChild" presStyleCnt="0"/>
      <dgm:spPr/>
    </dgm:pt>
    <dgm:pt modelId="{D8D10ABA-9F46-4242-82A4-990E143AE5D5}" type="pres">
      <dgm:prSet presAssocID="{79477DDC-635F-4632-A1D8-788099A5750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B875B703-9CF3-4A9C-9E7C-E92C7E35184A}" type="pres">
      <dgm:prSet presAssocID="{79477DDC-635F-4632-A1D8-788099A5750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B9F3058D-387B-426B-9F92-2C1A32E34EEA}" type="pres">
      <dgm:prSet presAssocID="{9E097157-F07B-4B14-8D07-F9D866AC4739}" presName="root2" presStyleCnt="0"/>
      <dgm:spPr/>
    </dgm:pt>
    <dgm:pt modelId="{43F13C75-9513-4207-A470-BA54C9194DD1}" type="pres">
      <dgm:prSet presAssocID="{9E097157-F07B-4B14-8D07-F9D866AC473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CDCBB4-67B7-41B3-BB64-5108A5416496}" type="pres">
      <dgm:prSet presAssocID="{9E097157-F07B-4B14-8D07-F9D866AC4739}" presName="level3hierChild" presStyleCnt="0"/>
      <dgm:spPr/>
    </dgm:pt>
    <dgm:pt modelId="{9F2B0070-6A7D-42AA-80D7-3E3AFDE504BF}" type="pres">
      <dgm:prSet presAssocID="{C7FC3A8D-A93B-4BB7-B69F-214865660CB1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704072F8-F0C6-45E1-BD44-ABE0962E48A9}" type="pres">
      <dgm:prSet presAssocID="{C7FC3A8D-A93B-4BB7-B69F-214865660CB1}" presName="connTx" presStyleLbl="parChTrans1D2" presStyleIdx="1" presStyleCnt="2"/>
      <dgm:spPr/>
      <dgm:t>
        <a:bodyPr/>
        <a:lstStyle/>
        <a:p>
          <a:endParaRPr lang="es-EC"/>
        </a:p>
      </dgm:t>
    </dgm:pt>
    <dgm:pt modelId="{8793BF20-0821-4051-8685-8DDCADCF77AA}" type="pres">
      <dgm:prSet presAssocID="{114A9023-6427-4D51-8D28-7BA5F007DE14}" presName="root2" presStyleCnt="0"/>
      <dgm:spPr/>
    </dgm:pt>
    <dgm:pt modelId="{1BFF8DC5-BE03-476F-B09C-EB47FF8D467A}" type="pres">
      <dgm:prSet presAssocID="{114A9023-6427-4D51-8D28-7BA5F007DE1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DB353B-3CEE-4457-8640-86DF45A15CCE}" type="pres">
      <dgm:prSet presAssocID="{114A9023-6427-4D51-8D28-7BA5F007DE14}" presName="level3hierChild" presStyleCnt="0"/>
      <dgm:spPr/>
    </dgm:pt>
  </dgm:ptLst>
  <dgm:cxnLst>
    <dgm:cxn modelId="{7E04EEDF-F735-4910-869B-FF4D34968A56}" type="presOf" srcId="{114A9023-6427-4D51-8D28-7BA5F007DE14}" destId="{1BFF8DC5-BE03-476F-B09C-EB47FF8D467A}" srcOrd="0" destOrd="0" presId="urn:microsoft.com/office/officeart/2008/layout/HorizontalMultiLevelHierarchy"/>
    <dgm:cxn modelId="{548242C9-6FC2-444D-B37B-AB8BC9913A90}" type="presOf" srcId="{C7FC3A8D-A93B-4BB7-B69F-214865660CB1}" destId="{704072F8-F0C6-45E1-BD44-ABE0962E48A9}" srcOrd="1" destOrd="0" presId="urn:microsoft.com/office/officeart/2008/layout/HorizontalMultiLevelHierarchy"/>
    <dgm:cxn modelId="{09F11108-64C6-4C01-A6B7-8FF4356C3342}" type="presOf" srcId="{79477DDC-635F-4632-A1D8-788099A57506}" destId="{B875B703-9CF3-4A9C-9E7C-E92C7E35184A}" srcOrd="1" destOrd="0" presId="urn:microsoft.com/office/officeart/2008/layout/HorizontalMultiLevelHierarchy"/>
    <dgm:cxn modelId="{DC2921FA-17B9-408B-9CC2-E3E3E6E96B42}" type="presOf" srcId="{C7FC3A8D-A93B-4BB7-B69F-214865660CB1}" destId="{9F2B0070-6A7D-42AA-80D7-3E3AFDE504BF}" srcOrd="0" destOrd="0" presId="urn:microsoft.com/office/officeart/2008/layout/HorizontalMultiLevelHierarchy"/>
    <dgm:cxn modelId="{78F02A64-A430-44F5-AA21-9D5AE9760D7C}" type="presOf" srcId="{79477DDC-635F-4632-A1D8-788099A57506}" destId="{D8D10ABA-9F46-4242-82A4-990E143AE5D5}" srcOrd="0" destOrd="0" presId="urn:microsoft.com/office/officeart/2008/layout/HorizontalMultiLevelHierarchy"/>
    <dgm:cxn modelId="{1020D1DF-0F56-4654-AE98-9534E32FF208}" srcId="{9DD1D094-6A3A-44D2-BF3D-4D5AB85CE918}" destId="{4812AF03-2A31-409A-8316-6106F213E978}" srcOrd="0" destOrd="0" parTransId="{EE312218-600A-48D2-AAC8-062AF301ED35}" sibTransId="{2178B0A9-570C-4001-A1CF-FE11E938EA89}"/>
    <dgm:cxn modelId="{4287548C-CBF9-4CEA-92E7-08ED2C179B56}" srcId="{4812AF03-2A31-409A-8316-6106F213E978}" destId="{9E097157-F07B-4B14-8D07-F9D866AC4739}" srcOrd="0" destOrd="0" parTransId="{79477DDC-635F-4632-A1D8-788099A57506}" sibTransId="{DBF64855-B072-48C3-9944-F2FD1ECFAC32}"/>
    <dgm:cxn modelId="{93AF1AFE-1C91-40B6-8DF6-46F8DDAF65D6}" type="presOf" srcId="{9E097157-F07B-4B14-8D07-F9D866AC4739}" destId="{43F13C75-9513-4207-A470-BA54C9194DD1}" srcOrd="0" destOrd="0" presId="urn:microsoft.com/office/officeart/2008/layout/HorizontalMultiLevelHierarchy"/>
    <dgm:cxn modelId="{7E2CED86-A563-4DCC-B056-84F88E3DACFC}" type="presOf" srcId="{4812AF03-2A31-409A-8316-6106F213E978}" destId="{A5DE503E-7436-4FBA-8DED-3F863B0C860E}" srcOrd="0" destOrd="0" presId="urn:microsoft.com/office/officeart/2008/layout/HorizontalMultiLevelHierarchy"/>
    <dgm:cxn modelId="{6AF5256E-343B-4AA5-8883-5F8993E8D722}" srcId="{4812AF03-2A31-409A-8316-6106F213E978}" destId="{114A9023-6427-4D51-8D28-7BA5F007DE14}" srcOrd="1" destOrd="0" parTransId="{C7FC3A8D-A93B-4BB7-B69F-214865660CB1}" sibTransId="{9D47810E-6477-4461-979E-D27F7B5E9715}"/>
    <dgm:cxn modelId="{2F2722C7-51B9-4F67-BFC8-7FDAE7FF751D}" type="presOf" srcId="{9DD1D094-6A3A-44D2-BF3D-4D5AB85CE918}" destId="{2900105B-667A-4710-99AD-5095DA10D1FB}" srcOrd="0" destOrd="0" presId="urn:microsoft.com/office/officeart/2008/layout/HorizontalMultiLevelHierarchy"/>
    <dgm:cxn modelId="{C75FE6C0-BAE8-4A35-9023-2F590867D488}" type="presParOf" srcId="{2900105B-667A-4710-99AD-5095DA10D1FB}" destId="{BCC22B17-4D4F-4484-87C2-CAFDF6FC0B42}" srcOrd="0" destOrd="0" presId="urn:microsoft.com/office/officeart/2008/layout/HorizontalMultiLevelHierarchy"/>
    <dgm:cxn modelId="{AD54AC39-6C11-441B-95A5-3B217CB24980}" type="presParOf" srcId="{BCC22B17-4D4F-4484-87C2-CAFDF6FC0B42}" destId="{A5DE503E-7436-4FBA-8DED-3F863B0C860E}" srcOrd="0" destOrd="0" presId="urn:microsoft.com/office/officeart/2008/layout/HorizontalMultiLevelHierarchy"/>
    <dgm:cxn modelId="{A4669696-8B1C-4C49-8EC6-1CF6F2CFC4A1}" type="presParOf" srcId="{BCC22B17-4D4F-4484-87C2-CAFDF6FC0B42}" destId="{E31919AD-9EBA-4C3C-B25A-2FDEBEA7D5C1}" srcOrd="1" destOrd="0" presId="urn:microsoft.com/office/officeart/2008/layout/HorizontalMultiLevelHierarchy"/>
    <dgm:cxn modelId="{D93F5751-409D-478D-89B1-DE41ADC4A04A}" type="presParOf" srcId="{E31919AD-9EBA-4C3C-B25A-2FDEBEA7D5C1}" destId="{D8D10ABA-9F46-4242-82A4-990E143AE5D5}" srcOrd="0" destOrd="0" presId="urn:microsoft.com/office/officeart/2008/layout/HorizontalMultiLevelHierarchy"/>
    <dgm:cxn modelId="{C75CD30E-27E1-4E6A-9923-4BC09C8371C4}" type="presParOf" srcId="{D8D10ABA-9F46-4242-82A4-990E143AE5D5}" destId="{B875B703-9CF3-4A9C-9E7C-E92C7E35184A}" srcOrd="0" destOrd="0" presId="urn:microsoft.com/office/officeart/2008/layout/HorizontalMultiLevelHierarchy"/>
    <dgm:cxn modelId="{23847CC9-80AE-4C45-9972-5C0F17192BE1}" type="presParOf" srcId="{E31919AD-9EBA-4C3C-B25A-2FDEBEA7D5C1}" destId="{B9F3058D-387B-426B-9F92-2C1A32E34EEA}" srcOrd="1" destOrd="0" presId="urn:microsoft.com/office/officeart/2008/layout/HorizontalMultiLevelHierarchy"/>
    <dgm:cxn modelId="{A5ED1DDE-0D2C-4C92-B3CF-521C81F43694}" type="presParOf" srcId="{B9F3058D-387B-426B-9F92-2C1A32E34EEA}" destId="{43F13C75-9513-4207-A470-BA54C9194DD1}" srcOrd="0" destOrd="0" presId="urn:microsoft.com/office/officeart/2008/layout/HorizontalMultiLevelHierarchy"/>
    <dgm:cxn modelId="{2D95551D-01AE-4913-A8FD-E40B0EB53A5D}" type="presParOf" srcId="{B9F3058D-387B-426B-9F92-2C1A32E34EEA}" destId="{37CDCBB4-67B7-41B3-BB64-5108A5416496}" srcOrd="1" destOrd="0" presId="urn:microsoft.com/office/officeart/2008/layout/HorizontalMultiLevelHierarchy"/>
    <dgm:cxn modelId="{ABDE0113-5121-4866-A966-FCA066863D83}" type="presParOf" srcId="{E31919AD-9EBA-4C3C-B25A-2FDEBEA7D5C1}" destId="{9F2B0070-6A7D-42AA-80D7-3E3AFDE504BF}" srcOrd="2" destOrd="0" presId="urn:microsoft.com/office/officeart/2008/layout/HorizontalMultiLevelHierarchy"/>
    <dgm:cxn modelId="{9F4D3832-3D11-4C82-BB4A-7CF7824F70DD}" type="presParOf" srcId="{9F2B0070-6A7D-42AA-80D7-3E3AFDE504BF}" destId="{704072F8-F0C6-45E1-BD44-ABE0962E48A9}" srcOrd="0" destOrd="0" presId="urn:microsoft.com/office/officeart/2008/layout/HorizontalMultiLevelHierarchy"/>
    <dgm:cxn modelId="{3FDA7C20-59F1-4FFF-B05A-4A9DF46B0DA5}" type="presParOf" srcId="{E31919AD-9EBA-4C3C-B25A-2FDEBEA7D5C1}" destId="{8793BF20-0821-4051-8685-8DDCADCF77AA}" srcOrd="3" destOrd="0" presId="urn:microsoft.com/office/officeart/2008/layout/HorizontalMultiLevelHierarchy"/>
    <dgm:cxn modelId="{CB6AB76E-C6DD-4D35-A8B3-F21979EDC5D2}" type="presParOf" srcId="{8793BF20-0821-4051-8685-8DDCADCF77AA}" destId="{1BFF8DC5-BE03-476F-B09C-EB47FF8D467A}" srcOrd="0" destOrd="0" presId="urn:microsoft.com/office/officeart/2008/layout/HorizontalMultiLevelHierarchy"/>
    <dgm:cxn modelId="{08985FA3-7E13-4EE9-897B-A8B41E9B3D85}" type="presParOf" srcId="{8793BF20-0821-4051-8685-8DDCADCF77AA}" destId="{79DB353B-3CEE-4457-8640-86DF45A15C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1D094-6A3A-44D2-BF3D-4D5AB85CE9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12AF03-2A31-409A-8316-6106F213E97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Fuente geotermal Guapán </a:t>
          </a:r>
          <a:endParaRPr lang="es-EC" dirty="0">
            <a:solidFill>
              <a:schemeClr val="tx1"/>
            </a:solidFill>
          </a:endParaRPr>
        </a:p>
      </dgm:t>
    </dgm:pt>
    <dgm:pt modelId="{EE312218-600A-48D2-AAC8-062AF301ED35}" type="parTrans" cxnId="{1020D1DF-0F56-4654-AE98-9534E32FF2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78B0A9-570C-4001-A1CF-FE11E938EA89}" type="sibTrans" cxnId="{1020D1DF-0F56-4654-AE98-9534E32FF2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097157-F07B-4B14-8D07-F9D866AC473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33 Cepas Bacterianas</a:t>
          </a:r>
          <a:endParaRPr lang="es-EC" dirty="0">
            <a:solidFill>
              <a:schemeClr val="tx1"/>
            </a:solidFill>
          </a:endParaRPr>
        </a:p>
      </dgm:t>
    </dgm:pt>
    <dgm:pt modelId="{79477DDC-635F-4632-A1D8-788099A57506}" type="parTrans" cxnId="{4287548C-CBF9-4CEA-92E7-08ED2C179B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F64855-B072-48C3-9944-F2FD1ECFAC32}" type="sibTrans" cxnId="{4287548C-CBF9-4CEA-92E7-08ED2C179B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4A9023-6427-4D51-8D28-7BA5F007DE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5 Cepas </a:t>
          </a:r>
          <a:r>
            <a:rPr lang="es-EC" dirty="0" err="1" smtClean="0">
              <a:solidFill>
                <a:schemeClr val="tx1"/>
              </a:solidFill>
            </a:rPr>
            <a:t>Microalga</a:t>
          </a:r>
          <a:endParaRPr lang="es-EC" dirty="0">
            <a:solidFill>
              <a:schemeClr val="tx1"/>
            </a:solidFill>
          </a:endParaRPr>
        </a:p>
      </dgm:t>
    </dgm:pt>
    <dgm:pt modelId="{C7FC3A8D-A93B-4BB7-B69F-214865660CB1}" type="parTrans" cxnId="{6AF5256E-343B-4AA5-8883-5F8993E8D72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47810E-6477-4461-979E-D27F7B5E9715}" type="sibTrans" cxnId="{6AF5256E-343B-4AA5-8883-5F8993E8D72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0100E0-C3C1-4351-AB19-5F955214D07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 Capa Fúngica</a:t>
          </a:r>
          <a:endParaRPr lang="es-EC" dirty="0">
            <a:solidFill>
              <a:schemeClr val="tx1"/>
            </a:solidFill>
          </a:endParaRPr>
        </a:p>
      </dgm:t>
    </dgm:pt>
    <dgm:pt modelId="{E4F6E18C-F19D-49E4-A6DF-C3EAB05A87BC}" type="parTrans" cxnId="{D5E8ED02-F428-4CF5-8006-A810BF0483AA}">
      <dgm:prSet/>
      <dgm:spPr/>
      <dgm:t>
        <a:bodyPr/>
        <a:lstStyle/>
        <a:p>
          <a:endParaRPr lang="es-EC"/>
        </a:p>
      </dgm:t>
    </dgm:pt>
    <dgm:pt modelId="{13AD9125-880D-4472-AF9E-4B5F10D1247D}" type="sibTrans" cxnId="{D5E8ED02-F428-4CF5-8006-A810BF0483AA}">
      <dgm:prSet/>
      <dgm:spPr/>
      <dgm:t>
        <a:bodyPr/>
        <a:lstStyle/>
        <a:p>
          <a:endParaRPr lang="es-EC"/>
        </a:p>
      </dgm:t>
    </dgm:pt>
    <dgm:pt modelId="{2900105B-667A-4710-99AD-5095DA10D1FB}" type="pres">
      <dgm:prSet presAssocID="{9DD1D094-6A3A-44D2-BF3D-4D5AB85CE9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C22B17-4D4F-4484-87C2-CAFDF6FC0B42}" type="pres">
      <dgm:prSet presAssocID="{4812AF03-2A31-409A-8316-6106F213E978}" presName="root1" presStyleCnt="0"/>
      <dgm:spPr/>
    </dgm:pt>
    <dgm:pt modelId="{A5DE503E-7436-4FBA-8DED-3F863B0C860E}" type="pres">
      <dgm:prSet presAssocID="{4812AF03-2A31-409A-8316-6106F213E97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1919AD-9EBA-4C3C-B25A-2FDEBEA7D5C1}" type="pres">
      <dgm:prSet presAssocID="{4812AF03-2A31-409A-8316-6106F213E978}" presName="level2hierChild" presStyleCnt="0"/>
      <dgm:spPr/>
    </dgm:pt>
    <dgm:pt modelId="{D8D10ABA-9F46-4242-82A4-990E143AE5D5}" type="pres">
      <dgm:prSet presAssocID="{79477DDC-635F-4632-A1D8-788099A57506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B875B703-9CF3-4A9C-9E7C-E92C7E35184A}" type="pres">
      <dgm:prSet presAssocID="{79477DDC-635F-4632-A1D8-788099A57506}" presName="connTx" presStyleLbl="parChTrans1D2" presStyleIdx="0" presStyleCnt="3"/>
      <dgm:spPr/>
      <dgm:t>
        <a:bodyPr/>
        <a:lstStyle/>
        <a:p>
          <a:endParaRPr lang="es-EC"/>
        </a:p>
      </dgm:t>
    </dgm:pt>
    <dgm:pt modelId="{B9F3058D-387B-426B-9F92-2C1A32E34EEA}" type="pres">
      <dgm:prSet presAssocID="{9E097157-F07B-4B14-8D07-F9D866AC4739}" presName="root2" presStyleCnt="0"/>
      <dgm:spPr/>
    </dgm:pt>
    <dgm:pt modelId="{43F13C75-9513-4207-A470-BA54C9194DD1}" type="pres">
      <dgm:prSet presAssocID="{9E097157-F07B-4B14-8D07-F9D866AC473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CDCBB4-67B7-41B3-BB64-5108A5416496}" type="pres">
      <dgm:prSet presAssocID="{9E097157-F07B-4B14-8D07-F9D866AC4739}" presName="level3hierChild" presStyleCnt="0"/>
      <dgm:spPr/>
    </dgm:pt>
    <dgm:pt modelId="{9F2B0070-6A7D-42AA-80D7-3E3AFDE504BF}" type="pres">
      <dgm:prSet presAssocID="{C7FC3A8D-A93B-4BB7-B69F-214865660CB1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704072F8-F0C6-45E1-BD44-ABE0962E48A9}" type="pres">
      <dgm:prSet presAssocID="{C7FC3A8D-A93B-4BB7-B69F-214865660CB1}" presName="connTx" presStyleLbl="parChTrans1D2" presStyleIdx="1" presStyleCnt="3"/>
      <dgm:spPr/>
      <dgm:t>
        <a:bodyPr/>
        <a:lstStyle/>
        <a:p>
          <a:endParaRPr lang="es-EC"/>
        </a:p>
      </dgm:t>
    </dgm:pt>
    <dgm:pt modelId="{8793BF20-0821-4051-8685-8DDCADCF77AA}" type="pres">
      <dgm:prSet presAssocID="{114A9023-6427-4D51-8D28-7BA5F007DE14}" presName="root2" presStyleCnt="0"/>
      <dgm:spPr/>
    </dgm:pt>
    <dgm:pt modelId="{1BFF8DC5-BE03-476F-B09C-EB47FF8D467A}" type="pres">
      <dgm:prSet presAssocID="{114A9023-6427-4D51-8D28-7BA5F007DE1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DB353B-3CEE-4457-8640-86DF45A15CCE}" type="pres">
      <dgm:prSet presAssocID="{114A9023-6427-4D51-8D28-7BA5F007DE14}" presName="level3hierChild" presStyleCnt="0"/>
      <dgm:spPr/>
    </dgm:pt>
    <dgm:pt modelId="{8FF95820-552B-475A-8DDB-18DC78D8895D}" type="pres">
      <dgm:prSet presAssocID="{E4F6E18C-F19D-49E4-A6DF-C3EAB05A87BC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34075B0F-7752-44C7-BEAB-B52FD4B31AD1}" type="pres">
      <dgm:prSet presAssocID="{E4F6E18C-F19D-49E4-A6DF-C3EAB05A87BC}" presName="connTx" presStyleLbl="parChTrans1D2" presStyleIdx="2" presStyleCnt="3"/>
      <dgm:spPr/>
      <dgm:t>
        <a:bodyPr/>
        <a:lstStyle/>
        <a:p>
          <a:endParaRPr lang="es-EC"/>
        </a:p>
      </dgm:t>
    </dgm:pt>
    <dgm:pt modelId="{3C57CB9B-DF6D-4BF4-9B7B-B76503DD9B4E}" type="pres">
      <dgm:prSet presAssocID="{A80100E0-C3C1-4351-AB19-5F955214D077}" presName="root2" presStyleCnt="0"/>
      <dgm:spPr/>
    </dgm:pt>
    <dgm:pt modelId="{A86BE944-93FC-4DDC-9A63-819C04A131DD}" type="pres">
      <dgm:prSet presAssocID="{A80100E0-C3C1-4351-AB19-5F955214D07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D3851F-E0AA-44FA-ACFB-06AA69C26EE7}" type="pres">
      <dgm:prSet presAssocID="{A80100E0-C3C1-4351-AB19-5F955214D077}" presName="level3hierChild" presStyleCnt="0"/>
      <dgm:spPr/>
    </dgm:pt>
  </dgm:ptLst>
  <dgm:cxnLst>
    <dgm:cxn modelId="{92A95818-23A9-44F4-8BAF-E5489B0BA3C1}" type="presOf" srcId="{C7FC3A8D-A93B-4BB7-B69F-214865660CB1}" destId="{704072F8-F0C6-45E1-BD44-ABE0962E48A9}" srcOrd="1" destOrd="0" presId="urn:microsoft.com/office/officeart/2008/layout/HorizontalMultiLevelHierarchy"/>
    <dgm:cxn modelId="{AD4E2DDE-9F32-4122-8CA0-A556CD1DEB19}" type="presOf" srcId="{79477DDC-635F-4632-A1D8-788099A57506}" destId="{D8D10ABA-9F46-4242-82A4-990E143AE5D5}" srcOrd="0" destOrd="0" presId="urn:microsoft.com/office/officeart/2008/layout/HorizontalMultiLevelHierarchy"/>
    <dgm:cxn modelId="{4F8AEEDA-B036-4C3D-A56F-6202804AEED7}" type="presOf" srcId="{79477DDC-635F-4632-A1D8-788099A57506}" destId="{B875B703-9CF3-4A9C-9E7C-E92C7E35184A}" srcOrd="1" destOrd="0" presId="urn:microsoft.com/office/officeart/2008/layout/HorizontalMultiLevelHierarchy"/>
    <dgm:cxn modelId="{5D99F03B-F275-4995-8D6D-90808AAF4ED1}" type="presOf" srcId="{4812AF03-2A31-409A-8316-6106F213E978}" destId="{A5DE503E-7436-4FBA-8DED-3F863B0C860E}" srcOrd="0" destOrd="0" presId="urn:microsoft.com/office/officeart/2008/layout/HorizontalMultiLevelHierarchy"/>
    <dgm:cxn modelId="{531B8C1C-AFAA-4BC1-9163-0BAC6476FC2F}" type="presOf" srcId="{E4F6E18C-F19D-49E4-A6DF-C3EAB05A87BC}" destId="{34075B0F-7752-44C7-BEAB-B52FD4B31AD1}" srcOrd="1" destOrd="0" presId="urn:microsoft.com/office/officeart/2008/layout/HorizontalMultiLevelHierarchy"/>
    <dgm:cxn modelId="{A188296B-11AE-4D47-857C-A14D76883B20}" type="presOf" srcId="{A80100E0-C3C1-4351-AB19-5F955214D077}" destId="{A86BE944-93FC-4DDC-9A63-819C04A131DD}" srcOrd="0" destOrd="0" presId="urn:microsoft.com/office/officeart/2008/layout/HorizontalMultiLevelHierarchy"/>
    <dgm:cxn modelId="{922D62FD-3F2B-49F9-9AEA-E6A7A79094DF}" type="presOf" srcId="{9DD1D094-6A3A-44D2-BF3D-4D5AB85CE918}" destId="{2900105B-667A-4710-99AD-5095DA10D1FB}" srcOrd="0" destOrd="0" presId="urn:microsoft.com/office/officeart/2008/layout/HorizontalMultiLevelHierarchy"/>
    <dgm:cxn modelId="{1020D1DF-0F56-4654-AE98-9534E32FF208}" srcId="{9DD1D094-6A3A-44D2-BF3D-4D5AB85CE918}" destId="{4812AF03-2A31-409A-8316-6106F213E978}" srcOrd="0" destOrd="0" parTransId="{EE312218-600A-48D2-AAC8-062AF301ED35}" sibTransId="{2178B0A9-570C-4001-A1CF-FE11E938EA89}"/>
    <dgm:cxn modelId="{4A597DFC-2236-4978-8D63-1AD850C8EE3C}" type="presOf" srcId="{C7FC3A8D-A93B-4BB7-B69F-214865660CB1}" destId="{9F2B0070-6A7D-42AA-80D7-3E3AFDE504BF}" srcOrd="0" destOrd="0" presId="urn:microsoft.com/office/officeart/2008/layout/HorizontalMultiLevelHierarchy"/>
    <dgm:cxn modelId="{4287548C-CBF9-4CEA-92E7-08ED2C179B56}" srcId="{4812AF03-2A31-409A-8316-6106F213E978}" destId="{9E097157-F07B-4B14-8D07-F9D866AC4739}" srcOrd="0" destOrd="0" parTransId="{79477DDC-635F-4632-A1D8-788099A57506}" sibTransId="{DBF64855-B072-48C3-9944-F2FD1ECFAC32}"/>
    <dgm:cxn modelId="{ACB44D1A-84AB-4808-A56E-331DF520F054}" type="presOf" srcId="{9E097157-F07B-4B14-8D07-F9D866AC4739}" destId="{43F13C75-9513-4207-A470-BA54C9194DD1}" srcOrd="0" destOrd="0" presId="urn:microsoft.com/office/officeart/2008/layout/HorizontalMultiLevelHierarchy"/>
    <dgm:cxn modelId="{6AF5256E-343B-4AA5-8883-5F8993E8D722}" srcId="{4812AF03-2A31-409A-8316-6106F213E978}" destId="{114A9023-6427-4D51-8D28-7BA5F007DE14}" srcOrd="1" destOrd="0" parTransId="{C7FC3A8D-A93B-4BB7-B69F-214865660CB1}" sibTransId="{9D47810E-6477-4461-979E-D27F7B5E9715}"/>
    <dgm:cxn modelId="{EEE39022-50A7-4BCF-B91F-E744AB78BB96}" type="presOf" srcId="{E4F6E18C-F19D-49E4-A6DF-C3EAB05A87BC}" destId="{8FF95820-552B-475A-8DDB-18DC78D8895D}" srcOrd="0" destOrd="0" presId="urn:microsoft.com/office/officeart/2008/layout/HorizontalMultiLevelHierarchy"/>
    <dgm:cxn modelId="{D5E8ED02-F428-4CF5-8006-A810BF0483AA}" srcId="{4812AF03-2A31-409A-8316-6106F213E978}" destId="{A80100E0-C3C1-4351-AB19-5F955214D077}" srcOrd="2" destOrd="0" parTransId="{E4F6E18C-F19D-49E4-A6DF-C3EAB05A87BC}" sibTransId="{13AD9125-880D-4472-AF9E-4B5F10D1247D}"/>
    <dgm:cxn modelId="{62722B1A-3E9C-455D-A6A1-E5D134B55589}" type="presOf" srcId="{114A9023-6427-4D51-8D28-7BA5F007DE14}" destId="{1BFF8DC5-BE03-476F-B09C-EB47FF8D467A}" srcOrd="0" destOrd="0" presId="urn:microsoft.com/office/officeart/2008/layout/HorizontalMultiLevelHierarchy"/>
    <dgm:cxn modelId="{AF0127B0-CDC6-47D5-9431-F17BA3150B61}" type="presParOf" srcId="{2900105B-667A-4710-99AD-5095DA10D1FB}" destId="{BCC22B17-4D4F-4484-87C2-CAFDF6FC0B42}" srcOrd="0" destOrd="0" presId="urn:microsoft.com/office/officeart/2008/layout/HorizontalMultiLevelHierarchy"/>
    <dgm:cxn modelId="{75CEB697-7018-49FB-ABD6-B0674D84F8FD}" type="presParOf" srcId="{BCC22B17-4D4F-4484-87C2-CAFDF6FC0B42}" destId="{A5DE503E-7436-4FBA-8DED-3F863B0C860E}" srcOrd="0" destOrd="0" presId="urn:microsoft.com/office/officeart/2008/layout/HorizontalMultiLevelHierarchy"/>
    <dgm:cxn modelId="{8F7F0C55-B3FB-43DD-92D0-E9C50E56F99A}" type="presParOf" srcId="{BCC22B17-4D4F-4484-87C2-CAFDF6FC0B42}" destId="{E31919AD-9EBA-4C3C-B25A-2FDEBEA7D5C1}" srcOrd="1" destOrd="0" presId="urn:microsoft.com/office/officeart/2008/layout/HorizontalMultiLevelHierarchy"/>
    <dgm:cxn modelId="{D06992DD-BE98-4CE4-BCC0-78C3CE6A8A8F}" type="presParOf" srcId="{E31919AD-9EBA-4C3C-B25A-2FDEBEA7D5C1}" destId="{D8D10ABA-9F46-4242-82A4-990E143AE5D5}" srcOrd="0" destOrd="0" presId="urn:microsoft.com/office/officeart/2008/layout/HorizontalMultiLevelHierarchy"/>
    <dgm:cxn modelId="{5C5967ED-3C24-48FC-BD5A-3CC4DD7A3809}" type="presParOf" srcId="{D8D10ABA-9F46-4242-82A4-990E143AE5D5}" destId="{B875B703-9CF3-4A9C-9E7C-E92C7E35184A}" srcOrd="0" destOrd="0" presId="urn:microsoft.com/office/officeart/2008/layout/HorizontalMultiLevelHierarchy"/>
    <dgm:cxn modelId="{4C2664AE-AB12-4C08-BD11-281AF1B36507}" type="presParOf" srcId="{E31919AD-9EBA-4C3C-B25A-2FDEBEA7D5C1}" destId="{B9F3058D-387B-426B-9F92-2C1A32E34EEA}" srcOrd="1" destOrd="0" presId="urn:microsoft.com/office/officeart/2008/layout/HorizontalMultiLevelHierarchy"/>
    <dgm:cxn modelId="{836F97A5-C1AA-4356-8862-EFCCD7C82678}" type="presParOf" srcId="{B9F3058D-387B-426B-9F92-2C1A32E34EEA}" destId="{43F13C75-9513-4207-A470-BA54C9194DD1}" srcOrd="0" destOrd="0" presId="urn:microsoft.com/office/officeart/2008/layout/HorizontalMultiLevelHierarchy"/>
    <dgm:cxn modelId="{5CDC7231-DB72-4290-9D3F-3FCB5AEB4569}" type="presParOf" srcId="{B9F3058D-387B-426B-9F92-2C1A32E34EEA}" destId="{37CDCBB4-67B7-41B3-BB64-5108A5416496}" srcOrd="1" destOrd="0" presId="urn:microsoft.com/office/officeart/2008/layout/HorizontalMultiLevelHierarchy"/>
    <dgm:cxn modelId="{3F460A5A-5504-4A8E-8D71-33D2988A51D6}" type="presParOf" srcId="{E31919AD-9EBA-4C3C-B25A-2FDEBEA7D5C1}" destId="{9F2B0070-6A7D-42AA-80D7-3E3AFDE504BF}" srcOrd="2" destOrd="0" presId="urn:microsoft.com/office/officeart/2008/layout/HorizontalMultiLevelHierarchy"/>
    <dgm:cxn modelId="{9BF7C56C-0736-4A88-B3EC-397EFB168FDA}" type="presParOf" srcId="{9F2B0070-6A7D-42AA-80D7-3E3AFDE504BF}" destId="{704072F8-F0C6-45E1-BD44-ABE0962E48A9}" srcOrd="0" destOrd="0" presId="urn:microsoft.com/office/officeart/2008/layout/HorizontalMultiLevelHierarchy"/>
    <dgm:cxn modelId="{A71B6134-1E5E-4BD6-80E7-3A9EB0BD6845}" type="presParOf" srcId="{E31919AD-9EBA-4C3C-B25A-2FDEBEA7D5C1}" destId="{8793BF20-0821-4051-8685-8DDCADCF77AA}" srcOrd="3" destOrd="0" presId="urn:microsoft.com/office/officeart/2008/layout/HorizontalMultiLevelHierarchy"/>
    <dgm:cxn modelId="{BCC0E41E-6BC4-43B5-9E3C-60D7EC667918}" type="presParOf" srcId="{8793BF20-0821-4051-8685-8DDCADCF77AA}" destId="{1BFF8DC5-BE03-476F-B09C-EB47FF8D467A}" srcOrd="0" destOrd="0" presId="urn:microsoft.com/office/officeart/2008/layout/HorizontalMultiLevelHierarchy"/>
    <dgm:cxn modelId="{F6A77C85-E62F-4FCA-9964-5695B0A60EF7}" type="presParOf" srcId="{8793BF20-0821-4051-8685-8DDCADCF77AA}" destId="{79DB353B-3CEE-4457-8640-86DF45A15CCE}" srcOrd="1" destOrd="0" presId="urn:microsoft.com/office/officeart/2008/layout/HorizontalMultiLevelHierarchy"/>
    <dgm:cxn modelId="{3452FCFC-06E9-4678-B7B8-E736BF081B2A}" type="presParOf" srcId="{E31919AD-9EBA-4C3C-B25A-2FDEBEA7D5C1}" destId="{8FF95820-552B-475A-8DDB-18DC78D8895D}" srcOrd="4" destOrd="0" presId="urn:microsoft.com/office/officeart/2008/layout/HorizontalMultiLevelHierarchy"/>
    <dgm:cxn modelId="{97C96DFA-A4FB-4DF1-AAE2-579D22CAAF6B}" type="presParOf" srcId="{8FF95820-552B-475A-8DDB-18DC78D8895D}" destId="{34075B0F-7752-44C7-BEAB-B52FD4B31AD1}" srcOrd="0" destOrd="0" presId="urn:microsoft.com/office/officeart/2008/layout/HorizontalMultiLevelHierarchy"/>
    <dgm:cxn modelId="{9B6A2F4C-2EC7-404E-8B60-074D921C4ACD}" type="presParOf" srcId="{E31919AD-9EBA-4C3C-B25A-2FDEBEA7D5C1}" destId="{3C57CB9B-DF6D-4BF4-9B7B-B76503DD9B4E}" srcOrd="5" destOrd="0" presId="urn:microsoft.com/office/officeart/2008/layout/HorizontalMultiLevelHierarchy"/>
    <dgm:cxn modelId="{E63367D9-2733-4A1F-9A99-4C3769170B46}" type="presParOf" srcId="{3C57CB9B-DF6D-4BF4-9B7B-B76503DD9B4E}" destId="{A86BE944-93FC-4DDC-9A63-819C04A131DD}" srcOrd="0" destOrd="0" presId="urn:microsoft.com/office/officeart/2008/layout/HorizontalMultiLevelHierarchy"/>
    <dgm:cxn modelId="{65F3AB00-9EBB-456A-A6AB-B4BCAE52E800}" type="presParOf" srcId="{3C57CB9B-DF6D-4BF4-9B7B-B76503DD9B4E}" destId="{00D3851F-E0AA-44FA-ACFB-06AA69C26E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771F-0AD9-4868-B841-A39FC735BCE6}" type="datetimeFigureOut">
              <a:rPr lang="es-ES" smtClean="0"/>
              <a:t>10/07/2017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E4808-C37A-4C12-8B41-A4F1101D22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57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119 fuentes geotermales Ecuador, </a:t>
            </a:r>
            <a:r>
              <a:rPr lang="es-EC" sz="1200" b="0" kern="1200" dirty="0" smtClean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(INAMHI, 2013)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b="0" kern="1200" dirty="0" smtClean="0">
              <a:solidFill>
                <a:schemeClr val="tx1"/>
              </a:solidFill>
              <a:latin typeface="+mn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“Fuentes geotermales” es el nombre que se le da a cualquier descarga de agua profunda, pura o mineralizada y cuya temperatura media es más alta que la temperatura atmosférica (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Panichi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La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Ruffa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Características</a:t>
            </a:r>
            <a:r>
              <a:rPr lang="es-EC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C" sz="120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</a:t>
            </a:r>
            <a:r>
              <a:rPr lang="es-EC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temperatura, concentración de sales y metales pesados son características propias de cada fuente geotermal y dependen de la ubicación en la que se encuentran. Estas características únicas son </a:t>
            </a:r>
            <a:r>
              <a:rPr lang="es-EC" sz="120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consideradas inho</a:t>
            </a:r>
            <a:endParaRPr lang="es-EC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48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s-ES" sz="1200" spc="-15" dirty="0" err="1" smtClean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1200" spc="5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20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1200" spc="-15" dirty="0" err="1" smtClean="0"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1200" spc="1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12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 201</a:t>
            </a:r>
            <a:r>
              <a:rPr lang="es-ES" sz="1200" spc="10" dirty="0" smtClean="0">
                <a:latin typeface="Arial" panose="020B0604020202020204" pitchFamily="34" charset="0"/>
                <a:ea typeface="Arial" panose="020B0604020202020204" pitchFamily="34" charset="0"/>
              </a:rPr>
              <a:t>0)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26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15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 las características macroscópicas y microscópicas, mantienen cierta similitud entre los cultivos, fue necesario aplicar la técnica de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RFLPs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permitió clasificarlas en diferentes grupos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800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 smtClean="0"/>
              <a:t>Rodriguez</a:t>
            </a:r>
            <a:r>
              <a:rPr lang="es-EC" dirty="0" smtClean="0"/>
              <a:t>, 2012</a:t>
            </a:r>
            <a:r>
              <a:rPr lang="es-EC" dirty="0" smtClean="0">
                <a:sym typeface="Wingdings" panose="05000000000000000000" pitchFamily="2" charset="2"/>
              </a:rPr>
              <a:t>,</a:t>
            </a:r>
            <a:r>
              <a:rPr lang="es-EC" baseline="0" dirty="0" smtClean="0">
                <a:sym typeface="Wingdings" panose="05000000000000000000" pitchFamily="2" charset="2"/>
              </a:rPr>
              <a:t> señala que los microorganismos pueden identificarse a nivel de especie cuando sus porcentajes de </a:t>
            </a:r>
            <a:r>
              <a:rPr lang="es-EC" baseline="0" dirty="0" err="1" smtClean="0">
                <a:sym typeface="Wingdings" panose="05000000000000000000" pitchFamily="2" charset="2"/>
              </a:rPr>
              <a:t>identidas</a:t>
            </a:r>
            <a:r>
              <a:rPr lang="es-EC" baseline="0" dirty="0" smtClean="0">
                <a:sym typeface="Wingdings" panose="05000000000000000000" pitchFamily="2" charset="2"/>
              </a:rPr>
              <a:t> son del 99 al 100%</a:t>
            </a:r>
            <a:endParaRPr lang="es-EC" dirty="0" smtClean="0"/>
          </a:p>
          <a:p>
            <a:r>
              <a:rPr lang="es-EC" dirty="0" smtClean="0"/>
              <a:t>Por medio de los análisis de b. molecular, se pudo identificar a nivel de especie las cepas bacterianas aisladas</a:t>
            </a:r>
            <a:r>
              <a:rPr lang="es-EC" baseline="0" dirty="0" smtClean="0"/>
              <a:t> en el laboratorio. Obteniéndose 11 para el Riñón y 4 para </a:t>
            </a:r>
            <a:r>
              <a:rPr lang="es-EC" baseline="0" dirty="0" err="1" smtClean="0"/>
              <a:t>guapán</a:t>
            </a:r>
            <a:r>
              <a:rPr lang="es-EC" baseline="0" dirty="0" smtClean="0"/>
              <a:t>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30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 smtClean="0"/>
              <a:t>Rodriguez</a:t>
            </a:r>
            <a:r>
              <a:rPr lang="es-EC" dirty="0" smtClean="0"/>
              <a:t>, 2012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705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Árbol filogenético construido con el método de 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Neighbor-Joining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, con un 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bootstrap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de 1000 y el modelo de evolución 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Kimura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2, de secuencias del gen 16S rRNA de bacterias aisladas de la (12, 16, 112, 22, 25, 27, 210, s11, s14, s19, s22).</a:t>
            </a:r>
            <a:endParaRPr lang="es-EC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especies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Bacillus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glycinifermentans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Bacillus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subtilis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Bacillus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licheniformis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encuentran estrechamente relacionados  de acuerdo a análisis en sus propiedades como la producción de enzimas y la inhibición de patógenos (Kim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al.,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2015).  A diferencia de b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a pesar de pertenecer al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mismo género se encuentra alejado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filogen´ticamente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15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Las bacterias encontradas para la fuente geotermal Guapán no se encuentran cercanamente relacionadas entre si, debido</a:t>
            </a:r>
            <a:r>
              <a:rPr lang="es-EC" baseline="0" dirty="0" smtClean="0"/>
              <a:t> a que mantienen distancias filogenéticas como se observa en el árbol 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87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Neighbor-Joining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, con un 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bootstrap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de 1000 y el modelo de evolución 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Kimura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2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541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81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93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959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863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186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557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125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727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589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debido a que son microorganismos pueden contribuir al desarrollo de las industrias ecuatoriana, permitiendo el cambio de la matriz productiva. 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0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2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01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Enzimático (Arce 2007)</a:t>
            </a:r>
          </a:p>
          <a:p>
            <a:r>
              <a:rPr lang="es-EC" dirty="0" err="1" smtClean="0"/>
              <a:t>Minipreparación</a:t>
            </a:r>
            <a:r>
              <a:rPr lang="es-EC" baseline="0" dirty="0" smtClean="0"/>
              <a:t> de ADN (</a:t>
            </a:r>
            <a:r>
              <a:rPr lang="es-EC" baseline="0" dirty="0" err="1" smtClean="0"/>
              <a:t>Weising</a:t>
            </a:r>
            <a:r>
              <a:rPr lang="es-EC" baseline="0" dirty="0" smtClean="0"/>
              <a:t> 1995)</a:t>
            </a:r>
          </a:p>
          <a:p>
            <a:r>
              <a:rPr lang="es-ES" sz="1200" spc="15" dirty="0" smtClean="0">
                <a:latin typeface="Arial" panose="020B0604020202020204" pitchFamily="34" charset="0"/>
                <a:ea typeface="Arial" panose="020B0604020202020204" pitchFamily="34" charset="0"/>
              </a:rPr>
              <a:t>Bacterias: (</a:t>
            </a:r>
            <a:r>
              <a:rPr lang="es-E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Arc</a:t>
            </a:r>
            <a:r>
              <a:rPr lang="es-ES" sz="1200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200" spc="4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200" i="1" spc="5" dirty="0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200" i="1" dirty="0" smtClean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1200" i="1" spc="1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200" i="1" spc="5" dirty="0" smtClean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1200" i="1" dirty="0" smtClean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1200" i="1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1200" i="1" dirty="0" smtClean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1200" i="1" spc="2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2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12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007</a:t>
            </a:r>
            <a:r>
              <a:rPr lang="es-ES" sz="12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r>
              <a:rPr lang="es-EC" sz="1200" dirty="0" smtClean="0"/>
              <a:t>Hongos: (</a:t>
            </a:r>
            <a:r>
              <a:rPr lang="es-EC" sz="1200" dirty="0" err="1" smtClean="0"/>
              <a:t>Weising</a:t>
            </a:r>
            <a:r>
              <a:rPr lang="es-EC" sz="1200" dirty="0" smtClean="0"/>
              <a:t> 1995)</a:t>
            </a:r>
          </a:p>
          <a:p>
            <a:r>
              <a:rPr lang="es-ES" sz="1200" dirty="0" smtClean="0"/>
              <a:t>Algas: (</a:t>
            </a:r>
            <a:r>
              <a:rPr lang="es-ES" sz="1200" dirty="0" err="1" smtClean="0"/>
              <a:t>Cai</a:t>
            </a:r>
            <a:r>
              <a:rPr lang="es-ES" sz="1200" dirty="0" smtClean="0"/>
              <a:t> &amp; </a:t>
            </a:r>
            <a:r>
              <a:rPr lang="es-ES" sz="1200" dirty="0" err="1" smtClean="0"/>
              <a:t>Wolk</a:t>
            </a:r>
            <a:r>
              <a:rPr lang="es-ES" sz="1200" dirty="0" smtClean="0"/>
              <a:t>, 1990)</a:t>
            </a:r>
            <a:r>
              <a:rPr lang="es-E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C" sz="1200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68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 y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Kit de la casa comercial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MoBio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71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Quinche &amp;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Velastegui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(2014), registraron temperaturas de hasta 72°C (tabla 4) en su estudio, la considerable variación entre los datos obtenidos en este estudio, con los registrados en el 2014, se podría deber a la temporada del año en la que fueron recolectadas las muestras.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32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LABORATORIO DEL CENTRO DE SERVICIOS</a:t>
            </a:r>
            <a:r>
              <a:rPr lang="es-EC" baseline="0" dirty="0" smtClean="0"/>
              <a:t> AMBIENTALES Y QUIMICOS DE LA UNIVERSIDAD CATOLICA</a:t>
            </a:r>
            <a:endParaRPr lang="es-EC" dirty="0" smtClean="0"/>
          </a:p>
          <a:p>
            <a:r>
              <a:rPr lang="es-EC" dirty="0" smtClean="0"/>
              <a:t>Relación </a:t>
            </a:r>
            <a:r>
              <a:rPr lang="es-EC" dirty="0" err="1" smtClean="0"/>
              <a:t>Na</a:t>
            </a:r>
            <a:r>
              <a:rPr lang="es-EC" dirty="0" smtClean="0"/>
              <a:t>/Cl </a:t>
            </a:r>
            <a:r>
              <a:rPr lang="es-EC" dirty="0" smtClean="0">
                <a:sym typeface="Wingdings" panose="05000000000000000000" pitchFamily="2" charset="2"/>
              </a:rPr>
              <a:t> Influencia del agua marina (&lt;0,55).</a:t>
            </a:r>
          </a:p>
          <a:p>
            <a:endParaRPr lang="es-EC" dirty="0" smtClean="0">
              <a:sym typeface="Wingdings" panose="05000000000000000000" pitchFamily="2" charset="2"/>
            </a:endParaRPr>
          </a:p>
          <a:p>
            <a:r>
              <a:rPr lang="es-EC" dirty="0" smtClean="0">
                <a:sym typeface="Wingdings" panose="05000000000000000000" pitchFamily="2" charset="2"/>
              </a:rPr>
              <a:t>Los resultados obtenidos: </a:t>
            </a:r>
          </a:p>
          <a:p>
            <a:endParaRPr lang="es-EC" dirty="0" smtClean="0">
              <a:sym typeface="Wingdings" panose="05000000000000000000" pitchFamily="2" charset="2"/>
            </a:endParaRPr>
          </a:p>
          <a:p>
            <a:r>
              <a:rPr lang="es-ES" dirty="0" smtClean="0"/>
              <a:t>16,88 (El Riñón) y 10,18 (Guapán) 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7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Potasio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smtClean="0"/>
              <a:t>sales, minerales (feldespato o mica) y arcillas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E4808-C37A-4C12-8B41-A4F1101D227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3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800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40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94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193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09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4358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6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7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00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61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75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4623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8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800">
              <a:solidFill>
                <a:srgbClr val="000000"/>
              </a:solidFill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68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5.jpeg"/><Relationship Id="rId7" Type="http://schemas.openxmlformats.org/officeDocument/2006/relationships/image" Target="../media/image42.gif"/><Relationship Id="rId12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55.jpeg"/><Relationship Id="rId2" Type="http://schemas.openxmlformats.org/officeDocument/2006/relationships/image" Target="../media/image5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5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5.jpeg"/><Relationship Id="rId5" Type="http://schemas.openxmlformats.org/officeDocument/2006/relationships/image" Target="../media/image33.gif"/><Relationship Id="rId10" Type="http://schemas.openxmlformats.org/officeDocument/2006/relationships/image" Target="../media/image38.jpeg"/><Relationship Id="rId4" Type="http://schemas.openxmlformats.org/officeDocument/2006/relationships/image" Target="../media/image30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44567" y="972012"/>
            <a:ext cx="898634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DEPARTAMENTO DE CIENCIAS DE LA VIDA Y LA AGRICULTURA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CARRERA DE INGENIERÍA EN </a:t>
            </a:r>
            <a:r>
              <a:rPr lang="es-EC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BIOTECNOLOGÍA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C" sz="2000" b="1" dirty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+mj-lt"/>
              </a:rPr>
              <a:t>TEMA: </a:t>
            </a:r>
            <a:endParaRPr lang="en-US" sz="1900" b="1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900" b="1" dirty="0" smtClean="0"/>
              <a:t>“IDENTIFICACIÓN </a:t>
            </a:r>
            <a:r>
              <a:rPr lang="es-ES" sz="1900" b="1" dirty="0"/>
              <a:t>DE BACTERIAS, HONGOS Y ALGAS MESÓFILOS Y TERMÓFILOS DE LAS FUENTES GEOTERMALES: EL </a:t>
            </a:r>
            <a:r>
              <a:rPr lang="es-ES" sz="1900" b="1" dirty="0" smtClean="0"/>
              <a:t>RIÑÓN- PROVINCIA </a:t>
            </a:r>
            <a:r>
              <a:rPr lang="es-ES" sz="1900" b="1" dirty="0"/>
              <a:t>DEL AZUAY Y </a:t>
            </a:r>
            <a:r>
              <a:rPr lang="es-ES" sz="1900" b="1" dirty="0" smtClean="0"/>
              <a:t>GUAPÁN- PROVINCIA </a:t>
            </a:r>
            <a:r>
              <a:rPr lang="es-ES" sz="1900" b="1" dirty="0"/>
              <a:t>DEL CAÑAR</a:t>
            </a:r>
            <a:r>
              <a:rPr lang="es-ES" sz="1900" b="1" dirty="0" smtClean="0"/>
              <a:t>.”</a:t>
            </a:r>
            <a:endParaRPr lang="es-EC" sz="19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000" b="1" i="1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i="1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+mj-lt"/>
              </a:rPr>
              <a:t>YANARA GABRIELA NARANJO ROJAS</a:t>
            </a:r>
            <a:endParaRPr lang="es-ES" b="1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+mj-lt"/>
              </a:rPr>
              <a:t>Tutores: </a:t>
            </a:r>
            <a:r>
              <a:rPr lang="es-ES" dirty="0" smtClean="0">
                <a:solidFill>
                  <a:srgbClr val="000000"/>
                </a:solidFill>
                <a:latin typeface="+mj-lt"/>
              </a:rPr>
              <a:t>Alma Koch, </a:t>
            </a:r>
            <a:r>
              <a:rPr lang="es-ES" dirty="0" err="1">
                <a:solidFill>
                  <a:srgbClr val="000000"/>
                </a:solidFill>
              </a:rPr>
              <a:t>MSc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000000"/>
                </a:solidFill>
              </a:rPr>
              <a:t>Andrés Izquierdo, PhD.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000000"/>
                </a:solidFill>
                <a:latin typeface="+mj-lt"/>
              </a:rPr>
              <a:t>Francisco Flores PhD.</a:t>
            </a:r>
            <a:endParaRPr lang="es-ES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000000"/>
                </a:solidFill>
                <a:latin typeface="+mj-lt"/>
              </a:rPr>
              <a:t>JULIO, 2017.</a:t>
            </a:r>
            <a:endParaRPr lang="es-EC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7" y="136687"/>
            <a:ext cx="4137109" cy="837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68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98829" y="3517382"/>
            <a:ext cx="119817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Extracción </a:t>
            </a:r>
          </a:p>
          <a:p>
            <a:pPr algn="ctr"/>
            <a:r>
              <a:rPr lang="es-ES" sz="1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ADN</a:t>
            </a:r>
            <a:endParaRPr lang="es-EC" sz="1500" b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0" y="1296641"/>
            <a:ext cx="203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ADN genómico (cepas aisladas)</a:t>
            </a:r>
          </a:p>
        </p:txBody>
      </p:sp>
      <p:pic>
        <p:nvPicPr>
          <p:cNvPr id="33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36" name="Rectángulo 35"/>
          <p:cNvSpPr/>
          <p:nvPr/>
        </p:nvSpPr>
        <p:spPr>
          <a:xfrm>
            <a:off x="471840" y="748404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Materiales y métodos </a:t>
            </a:r>
            <a:endParaRPr lang="es-EC" kern="0" dirty="0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66" y="1905926"/>
            <a:ext cx="1389002" cy="1389002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4743367" y="3614565"/>
            <a:ext cx="1238334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dirty="0" err="1" smtClean="0"/>
              <a:t>RLFPs</a:t>
            </a:r>
            <a:endParaRPr lang="es-EC" sz="1500" b="1" dirty="0" smtClean="0"/>
          </a:p>
          <a:p>
            <a:r>
              <a:rPr lang="es-EC" sz="1500" b="1" dirty="0" smtClean="0"/>
              <a:t>(MSPI) </a:t>
            </a:r>
            <a:r>
              <a:rPr lang="es-EC" sz="1500" b="1" dirty="0" err="1" smtClean="0"/>
              <a:t>BioLabs</a:t>
            </a:r>
            <a:endParaRPr lang="es-EC" sz="15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6626029" y="3614561"/>
            <a:ext cx="1545021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Secuenciación</a:t>
            </a:r>
            <a:endParaRPr lang="es-EC" sz="1500" b="1" dirty="0"/>
          </a:p>
        </p:txBody>
      </p:sp>
      <p:pic>
        <p:nvPicPr>
          <p:cNvPr id="50" name="Picture 6" descr="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13608" r="-223" b="30448"/>
          <a:stretch/>
        </p:blipFill>
        <p:spPr bwMode="auto">
          <a:xfrm>
            <a:off x="6653364" y="2241984"/>
            <a:ext cx="1545021" cy="1026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http://assets.geneious.com/manual/8.1/geneious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52" y="1612142"/>
            <a:ext cx="1531327" cy="656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2.bp.blogspot.com/-zGRIEYyZs9A/TrA2w4NOvZI/AAAAAAAAACY/qYDBWNdtZQw/s1600/ncbi_blas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914" y="2404151"/>
            <a:ext cx="1333700" cy="702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ttp://www.megasoftware.net/mega4/images/t_mega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78" y="3312023"/>
            <a:ext cx="1669662" cy="775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uadroTexto 53"/>
          <p:cNvSpPr txBox="1"/>
          <p:nvPr/>
        </p:nvSpPr>
        <p:spPr>
          <a:xfrm>
            <a:off x="8948750" y="1615934"/>
            <a:ext cx="1183497" cy="55399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dirty="0"/>
              <a:t>Secuencia consenso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8942718" y="2515690"/>
            <a:ext cx="1211260" cy="55399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dirty="0"/>
              <a:t>Análisis de similitud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8942717" y="3470281"/>
            <a:ext cx="132485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Análisis</a:t>
            </a:r>
          </a:p>
          <a:p>
            <a:r>
              <a:rPr lang="es-E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 filogenético</a:t>
            </a:r>
            <a:endParaRPr lang="es-EC" sz="1500" b="1" dirty="0"/>
          </a:p>
        </p:txBody>
      </p:sp>
      <p:sp>
        <p:nvSpPr>
          <p:cNvPr id="58" name="Abrir llave 57"/>
          <p:cNvSpPr/>
          <p:nvPr/>
        </p:nvSpPr>
        <p:spPr>
          <a:xfrm>
            <a:off x="8487177" y="1461597"/>
            <a:ext cx="309268" cy="27018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418" y="2037504"/>
            <a:ext cx="724476" cy="1202121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8526" y="1884576"/>
            <a:ext cx="1163692" cy="1389588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1449313" y="3595512"/>
            <a:ext cx="152925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Cuantificación</a:t>
            </a:r>
          </a:p>
          <a:p>
            <a:r>
              <a:rPr lang="es-ES" sz="1500" b="1" dirty="0" err="1" smtClean="0">
                <a:cs typeface="Times New Roman" panose="02020603050405020304" pitchFamily="18" charset="0"/>
              </a:rPr>
              <a:t>Nanodrop</a:t>
            </a:r>
            <a:endParaRPr lang="es-EC" sz="1500" b="1" dirty="0"/>
          </a:p>
        </p:txBody>
      </p:sp>
      <p:pic>
        <p:nvPicPr>
          <p:cNvPr id="63" name="Imagen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2907" y="2278324"/>
            <a:ext cx="435195" cy="844790"/>
          </a:xfrm>
          <a:prstGeom prst="rect">
            <a:avLst/>
          </a:prstGeom>
        </p:spPr>
      </p:pic>
      <p:sp>
        <p:nvSpPr>
          <p:cNvPr id="64" name="CuadroTexto 63"/>
          <p:cNvSpPr txBox="1"/>
          <p:nvPr/>
        </p:nvSpPr>
        <p:spPr>
          <a:xfrm>
            <a:off x="3558514" y="3585697"/>
            <a:ext cx="741882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b="1" dirty="0"/>
              <a:t>PCR</a:t>
            </a:r>
          </a:p>
        </p:txBody>
      </p:sp>
      <p:sp>
        <p:nvSpPr>
          <p:cNvPr id="67" name="Flecha derecha 66"/>
          <p:cNvSpPr/>
          <p:nvPr/>
        </p:nvSpPr>
        <p:spPr>
          <a:xfrm>
            <a:off x="1262867" y="2519024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Flecha derecha 67"/>
          <p:cNvSpPr/>
          <p:nvPr/>
        </p:nvSpPr>
        <p:spPr>
          <a:xfrm>
            <a:off x="3208154" y="2519024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Flecha derecha 68"/>
          <p:cNvSpPr/>
          <p:nvPr/>
        </p:nvSpPr>
        <p:spPr>
          <a:xfrm>
            <a:off x="4254585" y="2519024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Flecha derecha 69"/>
          <p:cNvSpPr/>
          <p:nvPr/>
        </p:nvSpPr>
        <p:spPr>
          <a:xfrm>
            <a:off x="6253864" y="2519024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98829" y="4836452"/>
            <a:ext cx="258692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spc="15" dirty="0" smtClean="0">
                <a:latin typeface="Arial" panose="020B0604020202020204" pitchFamily="34" charset="0"/>
                <a:ea typeface="Arial" panose="020B0604020202020204" pitchFamily="34" charset="0"/>
              </a:rPr>
              <a:t>Bacterias: Método enzimático</a:t>
            </a:r>
            <a:endParaRPr lang="es-ES" sz="1400" spc="-15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C" sz="1400" dirty="0" smtClean="0"/>
              <a:t>Hongos: </a:t>
            </a:r>
            <a:r>
              <a:rPr lang="es-EC" sz="1400" dirty="0" err="1" smtClean="0"/>
              <a:t>Minipreparación</a:t>
            </a:r>
            <a:r>
              <a:rPr lang="es-EC" sz="1400" dirty="0" smtClean="0"/>
              <a:t> ADN</a:t>
            </a:r>
            <a:endParaRPr lang="es-EC" sz="1400" dirty="0"/>
          </a:p>
          <a:p>
            <a:r>
              <a:rPr lang="es-ES" sz="1400" dirty="0" smtClean="0"/>
              <a:t>Algas: Extracción microalgas</a:t>
            </a:r>
            <a:endParaRPr lang="es-EC" sz="1400" dirty="0"/>
          </a:p>
        </p:txBody>
      </p:sp>
      <p:sp>
        <p:nvSpPr>
          <p:cNvPr id="4" name="Rectángulo 3"/>
          <p:cNvSpPr/>
          <p:nvPr/>
        </p:nvSpPr>
        <p:spPr>
          <a:xfrm>
            <a:off x="4555569" y="3244334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</a:rPr>
              <a:t>CCGC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superior </a:t>
            </a:r>
            <a:endParaRPr lang="es-ES" sz="1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GGCC  </a:t>
            </a:r>
            <a:r>
              <a:rPr lang="es-ES" sz="10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complentenaria</a:t>
            </a:r>
            <a:endParaRPr lang="es-EC" sz="1000" dirty="0"/>
          </a:p>
        </p:txBody>
      </p:sp>
      <p:sp>
        <p:nvSpPr>
          <p:cNvPr id="6" name="Rectángulo 5"/>
          <p:cNvSpPr/>
          <p:nvPr/>
        </p:nvSpPr>
        <p:spPr>
          <a:xfrm>
            <a:off x="5026824" y="1472953"/>
            <a:ext cx="82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20 µL </a:t>
            </a:r>
            <a:endParaRPr lang="es-EC" dirty="0"/>
          </a:p>
        </p:txBody>
      </p:sp>
      <p:sp>
        <p:nvSpPr>
          <p:cNvPr id="34" name="Rectángulo 33"/>
          <p:cNvSpPr/>
          <p:nvPr/>
        </p:nvSpPr>
        <p:spPr>
          <a:xfrm>
            <a:off x="3614275" y="1796751"/>
            <a:ext cx="82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25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µL 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5695" y="4785862"/>
            <a:ext cx="4533677" cy="14257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1" name="Conector recto de flecha 10"/>
          <p:cNvCxnSpPr>
            <a:stCxn id="2" idx="0"/>
            <a:endCxn id="9" idx="2"/>
          </p:cNvCxnSpPr>
          <p:nvPr/>
        </p:nvCxnSpPr>
        <p:spPr>
          <a:xfrm flipH="1" flipV="1">
            <a:off x="697919" y="4071380"/>
            <a:ext cx="694374" cy="76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64" idx="2"/>
          </p:cNvCxnSpPr>
          <p:nvPr/>
        </p:nvCxnSpPr>
        <p:spPr>
          <a:xfrm flipV="1">
            <a:off x="3923770" y="3908862"/>
            <a:ext cx="5685" cy="87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4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Materiales y métodos </a:t>
            </a:r>
            <a:endParaRPr lang="es-EC" kern="0" dirty="0"/>
          </a:p>
        </p:txBody>
      </p:sp>
      <p:sp>
        <p:nvSpPr>
          <p:cNvPr id="19" name="Rectángulo 18"/>
          <p:cNvSpPr/>
          <p:nvPr/>
        </p:nvSpPr>
        <p:spPr>
          <a:xfrm>
            <a:off x="471840" y="748404"/>
            <a:ext cx="3405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038315" y="3486961"/>
            <a:ext cx="1529255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Cuantificación</a:t>
            </a:r>
            <a:endParaRPr lang="es-EC" sz="1500" b="1" dirty="0">
              <a:solidFill>
                <a:srgbClr val="000000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00" y="1510913"/>
            <a:ext cx="1493254" cy="1783125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8034113" y="3486961"/>
            <a:ext cx="191085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/>
              <a:t>Secuenciación masiva- </a:t>
            </a:r>
            <a:r>
              <a:rPr lang="es-EC" sz="1600" b="1" dirty="0" err="1"/>
              <a:t>Illumina</a:t>
            </a:r>
            <a:endParaRPr lang="es-EC" sz="1600" b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332" y="1915317"/>
            <a:ext cx="2204418" cy="137872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913" y="2091917"/>
            <a:ext cx="724476" cy="1202121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2226247" y="3486961"/>
            <a:ext cx="14578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Extracción </a:t>
            </a:r>
          </a:p>
          <a:p>
            <a:r>
              <a:rPr lang="es-ES" sz="1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ADN</a:t>
            </a:r>
            <a:endParaRPr lang="es-EC" sz="1500" b="1" dirty="0">
              <a:solidFill>
                <a:srgbClr val="000000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808979" y="1375774"/>
            <a:ext cx="170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Muestras de agua y sedimento </a:t>
            </a:r>
          </a:p>
        </p:txBody>
      </p:sp>
      <p:sp>
        <p:nvSpPr>
          <p:cNvPr id="40" name="Flecha derecha 39"/>
          <p:cNvSpPr/>
          <p:nvPr/>
        </p:nvSpPr>
        <p:spPr>
          <a:xfrm>
            <a:off x="3983961" y="2604677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lecha derecha 40"/>
          <p:cNvSpPr/>
          <p:nvPr/>
        </p:nvSpPr>
        <p:spPr>
          <a:xfrm>
            <a:off x="7310781" y="2552096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1654968" y="4470940"/>
            <a:ext cx="260949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dirty="0" err="1"/>
              <a:t>Power</a:t>
            </a:r>
            <a:r>
              <a:rPr lang="es-ES" sz="1400" dirty="0"/>
              <a:t> </a:t>
            </a:r>
            <a:r>
              <a:rPr lang="es-ES" sz="1400" dirty="0" err="1"/>
              <a:t>Soil</a:t>
            </a:r>
            <a:r>
              <a:rPr lang="es-ES" sz="1400" dirty="0"/>
              <a:t> DNA </a:t>
            </a:r>
            <a:r>
              <a:rPr lang="es-ES" sz="1400" dirty="0" err="1"/>
              <a:t>Isolation</a:t>
            </a:r>
            <a:r>
              <a:rPr lang="es-ES" sz="1400" dirty="0"/>
              <a:t> Kit </a:t>
            </a:r>
          </a:p>
          <a:p>
            <a:r>
              <a:rPr lang="es-ES" sz="1400" dirty="0" err="1" smtClean="0"/>
              <a:t>Power</a:t>
            </a:r>
            <a:r>
              <a:rPr lang="es-ES" sz="1400" dirty="0" smtClean="0"/>
              <a:t> </a:t>
            </a:r>
            <a:r>
              <a:rPr lang="es-ES" sz="1400" dirty="0" err="1" smtClean="0"/>
              <a:t>Water</a:t>
            </a:r>
            <a:r>
              <a:rPr lang="es-ES" sz="1400" dirty="0" smtClean="0"/>
              <a:t> DNA </a:t>
            </a:r>
            <a:r>
              <a:rPr lang="es-ES" sz="1400" dirty="0" err="1"/>
              <a:t>Isolation</a:t>
            </a:r>
            <a:r>
              <a:rPr lang="es-ES" sz="1400" dirty="0"/>
              <a:t> Kit</a:t>
            </a:r>
            <a:endParaRPr lang="es-EC" sz="1400" dirty="0"/>
          </a:p>
        </p:txBody>
      </p:sp>
      <p:cxnSp>
        <p:nvCxnSpPr>
          <p:cNvPr id="4" name="Conector recto de flecha 3"/>
          <p:cNvCxnSpPr>
            <a:stCxn id="2" idx="0"/>
            <a:endCxn id="38" idx="2"/>
          </p:cNvCxnSpPr>
          <p:nvPr/>
        </p:nvCxnSpPr>
        <p:spPr>
          <a:xfrm flipH="1" flipV="1">
            <a:off x="2955151" y="4040959"/>
            <a:ext cx="4566" cy="42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3" name="Rectángulo 12"/>
          <p:cNvSpPr/>
          <p:nvPr/>
        </p:nvSpPr>
        <p:spPr>
          <a:xfrm>
            <a:off x="471840" y="74840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Datos de las fuentes geotermales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88289"/>
              </p:ext>
            </p:extLst>
          </p:nvPr>
        </p:nvGraphicFramePr>
        <p:xfrm>
          <a:off x="4175123" y="1891343"/>
          <a:ext cx="7178676" cy="15988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7051"/>
                <a:gridCol w="1734774"/>
                <a:gridCol w="1364036"/>
                <a:gridCol w="867387"/>
                <a:gridCol w="985428"/>
              </a:tblGrid>
              <a:tr h="767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Puntos de muestreo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Coordenadas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Altura [</a:t>
                      </a:r>
                      <a:r>
                        <a:rPr lang="es-EC" sz="1600" dirty="0" err="1">
                          <a:effectLst/>
                        </a:rPr>
                        <a:t>m.s.n.m</a:t>
                      </a:r>
                      <a:r>
                        <a:rPr lang="es-EC" sz="1600" dirty="0">
                          <a:effectLst/>
                        </a:rPr>
                        <a:t>]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 [ºC]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 02º55.352’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 79°0,3.701’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34.2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30.01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0" y="1450860"/>
            <a:ext cx="3052410" cy="2289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0" y="3870183"/>
            <a:ext cx="3052410" cy="228930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47434"/>
              </p:ext>
            </p:extLst>
          </p:nvPr>
        </p:nvGraphicFramePr>
        <p:xfrm>
          <a:off x="4175123" y="4171457"/>
          <a:ext cx="7178676" cy="15816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7051"/>
                <a:gridCol w="1734774"/>
                <a:gridCol w="1364036"/>
                <a:gridCol w="867387"/>
                <a:gridCol w="985428"/>
              </a:tblGrid>
              <a:tr h="790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Puntos de muestreo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Coordenadas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Altura [m.s.n.m]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 [ºC]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 02º42.566’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 78º50.820’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2688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52.23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8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52.86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Flecha derecha 16"/>
          <p:cNvSpPr/>
          <p:nvPr/>
        </p:nvSpPr>
        <p:spPr>
          <a:xfrm>
            <a:off x="3769205" y="2551616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>
            <a:off x="3769205" y="4736541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6096000" y="143075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Fuente Geotermal el Riñón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6096000" y="3768237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Fuente Geotermal Guapán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9025007" y="3504846"/>
            <a:ext cx="24192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70°C </a:t>
            </a:r>
            <a:r>
              <a:rPr lang="es-ES" sz="1050" dirty="0" smtClean="0">
                <a:sym typeface="Wingdings" panose="05000000000000000000" pitchFamily="2" charset="2"/>
              </a:rPr>
              <a:t> </a:t>
            </a:r>
            <a:r>
              <a:rPr lang="es-ES" sz="1050" dirty="0" smtClean="0"/>
              <a:t>Quinche </a:t>
            </a:r>
            <a:r>
              <a:rPr lang="es-ES" sz="1050" dirty="0"/>
              <a:t>&amp; </a:t>
            </a:r>
            <a:r>
              <a:rPr lang="es-ES" sz="1050" dirty="0" err="1"/>
              <a:t>Velastegui</a:t>
            </a:r>
            <a:r>
              <a:rPr lang="es-ES" sz="1050" dirty="0"/>
              <a:t> (2014)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837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8404"/>
            <a:ext cx="7168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fisicoquímicos: Fuente Geotermal El Riñón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15057"/>
              </p:ext>
            </p:extLst>
          </p:nvPr>
        </p:nvGraphicFramePr>
        <p:xfrm>
          <a:off x="471840" y="1613271"/>
          <a:ext cx="5262209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4302"/>
                <a:gridCol w="1160796"/>
                <a:gridCol w="1257111"/>
              </a:tblGrid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Parámetro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Unidad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Resultado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Arsénico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1,2830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Cloruros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mg/L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844,1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Cobre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&lt;0,05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Conductividad Eléctrica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uS/cm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4020,0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Hierro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0,46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Manganeso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unidad pH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Sólidos sedimentables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mL/L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Sólidos totales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&gt;2000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Sólidos volátiles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Sólidos no volátiles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2605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Sodio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&gt;50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Potasio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&gt;50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Magnesio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&gt;100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Calcio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98,6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Sulfatos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mg/L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172,0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7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Alcalinidad 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mg/L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480,0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0" y="1054946"/>
            <a:ext cx="6096000" cy="46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de agua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08070" y="1071058"/>
            <a:ext cx="6096000" cy="46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de sedimentos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68392"/>
              </p:ext>
            </p:extLst>
          </p:nvPr>
        </p:nvGraphicFramePr>
        <p:xfrm>
          <a:off x="6453540" y="1613271"/>
          <a:ext cx="5205060" cy="45825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9848"/>
                <a:gridCol w="1589869"/>
                <a:gridCol w="1305343"/>
              </a:tblGrid>
              <a:tr h="4053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Parámetro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Unidad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Resultado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3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Cadmio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Cloruros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1093,8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Azufre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&gt;200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Fósforo 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mg/kg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Materia Orgánica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33,83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pH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 pH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Cobre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15,7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Conductividad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uS/cm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&gt;2500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Potasio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&gt;500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Zinc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51,8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Calcio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&gt;4800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Nitrógeno 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&lt; 2530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Hierro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&gt;14500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Manganeso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833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Magnesio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mg/Kg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&gt;900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7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Humedad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28,4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471840" y="749795"/>
            <a:ext cx="7168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fisicoquímicos: Fuente Geotermal El Riñón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17665" y="6532465"/>
            <a:ext cx="138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(CESAQ, 2017)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495566" y="6255466"/>
            <a:ext cx="138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(CESAQ, 2017)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1166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1840" y="749795"/>
            <a:ext cx="710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fisicoquímicos: Fuente Geotermal Guapán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7" name="Rectángulo 6"/>
          <p:cNvSpPr/>
          <p:nvPr/>
        </p:nvSpPr>
        <p:spPr>
          <a:xfrm>
            <a:off x="3047999" y="1128905"/>
            <a:ext cx="6096000" cy="46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de Agua</a:t>
            </a:r>
            <a:endParaRPr lang="es-EC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41365"/>
              </p:ext>
            </p:extLst>
          </p:nvPr>
        </p:nvGraphicFramePr>
        <p:xfrm>
          <a:off x="3426794" y="1531313"/>
          <a:ext cx="5338411" cy="47412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5490"/>
                <a:gridCol w="1177605"/>
                <a:gridCol w="1275316"/>
              </a:tblGrid>
              <a:tr h="32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Parámetro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Unidad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Resultado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32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Arsénico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&lt; 0,0005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Cloruros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509,5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Cobre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&lt;0,05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Conductividad Eléctrica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uS/cm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1614,0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Hierro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&lt;0,30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Manganeso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&lt;0,1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32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pH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 pH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7,6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Sólidos sedimentables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mL/L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Sólidos totales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&gt;2000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Sólidos volátiles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Sólidos no volátiles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&gt;5000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Sodio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Potasio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Magnesio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&gt;100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Calcio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&gt;100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Sulfatos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&lt;0.5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  <a:tr h="247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Alcalinidad 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mg/L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&gt;1000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11" marR="56511" marT="0" marB="0"/>
                </a:tc>
              </a:tr>
            </a:tbl>
          </a:graphicData>
        </a:graphic>
      </p:graphicFrame>
      <p:pic>
        <p:nvPicPr>
          <p:cNvPr id="1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7495566" y="6255466"/>
            <a:ext cx="138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(CESAQ, 2017)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5201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36556970"/>
              </p:ext>
            </p:extLst>
          </p:nvPr>
        </p:nvGraphicFramePr>
        <p:xfrm>
          <a:off x="69932" y="1998515"/>
          <a:ext cx="3778250" cy="315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ángulo 26"/>
          <p:cNvSpPr/>
          <p:nvPr/>
        </p:nvSpPr>
        <p:spPr>
          <a:xfrm>
            <a:off x="471840" y="749795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Aislamiento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4259383152"/>
              </p:ext>
            </p:extLst>
          </p:nvPr>
        </p:nvGraphicFramePr>
        <p:xfrm>
          <a:off x="6257613" y="1998515"/>
          <a:ext cx="3778250" cy="315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" name="Imagen 29" descr="C:\RESPALDO\Documents\BioTeCnoLoGía\Tesis\Escrito\fotos\p15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23883"/>
          <a:stretch/>
        </p:blipFill>
        <p:spPr bwMode="auto">
          <a:xfrm>
            <a:off x="3725829" y="980627"/>
            <a:ext cx="184912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 descr="https://scontent.fuio2-1.fna.fbcdn.net/v/t34.0-12/14527428_1407732975921002_1538640695_n.jpg?oh=56c0df7e5df7a938596fec50e77791fd&amp;oe=58EE759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49" y="3575719"/>
            <a:ext cx="1706880" cy="1697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3609662" y="2741835"/>
            <a:ext cx="2525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Cepa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bacteriana P1.5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Paenibacillus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tundrae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3609662" y="5375964"/>
            <a:ext cx="264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Cepa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microalga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P1.2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Scenedesmus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sp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.)</a:t>
            </a:r>
            <a:endParaRPr lang="es-EC" dirty="0"/>
          </a:p>
        </p:txBody>
      </p:sp>
      <p:pic>
        <p:nvPicPr>
          <p:cNvPr id="33" name="Imagen 32" descr="C:\RESPALDO\Documents\BioTeCnoLoGía\Tesis\Escrito\fotos\114.JP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2963" r="10439" b="36574"/>
          <a:stretch/>
        </p:blipFill>
        <p:spPr bwMode="auto">
          <a:xfrm rot="16200000">
            <a:off x="8197570" y="826642"/>
            <a:ext cx="1353841" cy="1467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 descr="https://scontent.fuio2-1.fna.fbcdn.net/v/t34.0-12/14555679_1407733199254313_1950123524_n.jpg?oh=93bc3500cc5c742427151def51992bb0&amp;oe=58EEA5A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07" y="2382165"/>
            <a:ext cx="1430020" cy="1618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Imagen 34" descr="C:\RESPALDO\Documents\BioTeCnoLoGía\Tesis\Escrito\fotos\hongog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t="1254" r="26615" b="2467"/>
          <a:stretch/>
        </p:blipFill>
        <p:spPr bwMode="auto">
          <a:xfrm>
            <a:off x="8241846" y="4779461"/>
            <a:ext cx="1366469" cy="11930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9683042" y="938706"/>
            <a:ext cx="2379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Cepa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bacteriana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P4.14</a:t>
            </a:r>
          </a:p>
          <a:p>
            <a:r>
              <a:rPr lang="es-ES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Bacillus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licheniformis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9924581" y="3963323"/>
            <a:ext cx="2062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Cepa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microalga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P4.8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Fischirella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sp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.)</a:t>
            </a:r>
            <a:endParaRPr lang="es-EC" i="1" dirty="0"/>
          </a:p>
        </p:txBody>
      </p:sp>
      <p:sp>
        <p:nvSpPr>
          <p:cNvPr id="13" name="Rectángulo 12"/>
          <p:cNvSpPr/>
          <p:nvPr/>
        </p:nvSpPr>
        <p:spPr>
          <a:xfrm>
            <a:off x="9683042" y="5181457"/>
            <a:ext cx="2199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Cepa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fúngica 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(Aspergillus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fumigatus</a:t>
            </a:r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220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5" name="Rectángulo 14"/>
          <p:cNvSpPr/>
          <p:nvPr/>
        </p:nvSpPr>
        <p:spPr>
          <a:xfrm>
            <a:off x="471840" y="749795"/>
            <a:ext cx="7066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Características microscópicas (Bacterias aisladas)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66826"/>
              </p:ext>
            </p:extLst>
          </p:nvPr>
        </p:nvGraphicFramePr>
        <p:xfrm>
          <a:off x="2479656" y="2618309"/>
          <a:ext cx="7232688" cy="139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344"/>
                <a:gridCol w="3616344"/>
              </a:tblGrid>
              <a:tr h="464404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Fuente Geotermal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El Riñón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Fuente Geotermal Guapán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04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41,37% Gram positivas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100%  Gram positivas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04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58,62% Gram negativas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    -      Gram negativas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7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5" name="Rectángulo 4"/>
          <p:cNvSpPr/>
          <p:nvPr/>
        </p:nvSpPr>
        <p:spPr>
          <a:xfrm>
            <a:off x="471840" y="749795"/>
            <a:ext cx="6569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Características microscópicas (Algas y Hongo)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3" name="Imagen 12" descr="C:\RESPALDO\Documents\BioTeCnoLoGía\Tesis\Escrito\fotos\clorofit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t="38777" r="21451" b="18928"/>
          <a:stretch/>
        </p:blipFill>
        <p:spPr bwMode="auto">
          <a:xfrm>
            <a:off x="609599" y="1463740"/>
            <a:ext cx="3371852" cy="3407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09599" y="5085617"/>
            <a:ext cx="3371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Microalga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</a:rPr>
              <a:t>G6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 smtClean="0"/>
              <a:t>Scenedesmaceae</a:t>
            </a:r>
            <a:r>
              <a:rPr lang="en-US" sz="1400" dirty="0" smtClean="0"/>
              <a:t>)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proveniente 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de la fuente geotermal El riñón en aumento 100X.</a:t>
            </a:r>
            <a:endParaRPr lang="es-EC" sz="1400" dirty="0"/>
          </a:p>
        </p:txBody>
      </p:sp>
      <p:pic>
        <p:nvPicPr>
          <p:cNvPr id="15" name="Imagen 14" descr="C:\RESPALDO\Documents\BioTeCnoLoGía\Tesis\Escrito\fotos\leptyalg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40172" r="22204" b="18758"/>
          <a:stretch/>
        </p:blipFill>
        <p:spPr bwMode="auto">
          <a:xfrm>
            <a:off x="4638675" y="1463740"/>
            <a:ext cx="2990850" cy="3407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4600575" y="5085617"/>
            <a:ext cx="2990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latin typeface="Arial" panose="020B0604020202020204" pitchFamily="34" charset="0"/>
                <a:ea typeface="Calibri" panose="020F0502020204030204" pitchFamily="34" charset="0"/>
              </a:rPr>
              <a:t>Microalga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G2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1400" dirty="0" err="1"/>
              <a:t>Leptolyngbyaceae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proveniente de la fuente geotermal Guapán en aumento 100X.</a:t>
            </a:r>
            <a:endParaRPr lang="es-EC" sz="1400" dirty="0"/>
          </a:p>
        </p:txBody>
      </p:sp>
      <p:pic>
        <p:nvPicPr>
          <p:cNvPr id="17" name="Imagen 16" descr="C:\Users\GABY\Downloads\HONG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17128" r="19775" b="20569"/>
          <a:stretch/>
        </p:blipFill>
        <p:spPr bwMode="auto">
          <a:xfrm>
            <a:off x="8210549" y="1463740"/>
            <a:ext cx="3371853" cy="3407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8210548" y="5085617"/>
            <a:ext cx="3371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Cepa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fúngica </a:t>
            </a:r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JR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(Aspergillus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fumigatus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con aumento 40X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sz="1400" dirty="0"/>
          </a:p>
        </p:txBody>
      </p:sp>
      <p:pic>
        <p:nvPicPr>
          <p:cNvPr id="1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8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8040" y="1360443"/>
            <a:ext cx="4557401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Amplificación del Gen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ARNr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16S de Cepas de El Riñón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20" name="Rectángulo 19"/>
          <p:cNvSpPr/>
          <p:nvPr/>
        </p:nvSpPr>
        <p:spPr>
          <a:xfrm>
            <a:off x="471840" y="749795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 (Bacterias)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0494" name="Imagen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/>
          <a:stretch>
            <a:fillRect/>
          </a:stretch>
        </p:blipFill>
        <p:spPr bwMode="auto">
          <a:xfrm>
            <a:off x="422275" y="1718911"/>
            <a:ext cx="4724400" cy="43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" name="Cuadro de texto 2"/>
          <p:cNvSpPr txBox="1">
            <a:spLocks noChangeArrowheads="1"/>
          </p:cNvSpPr>
          <p:nvPr/>
        </p:nvSpPr>
        <p:spPr bwMode="auto">
          <a:xfrm>
            <a:off x="242737" y="2248038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</a:t>
            </a:r>
            <a:r>
              <a:rPr kumimoji="0" lang="es-ES" altLang="es-EC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2" name="Text Box 19"/>
          <p:cNvSpPr txBox="1">
            <a:spLocks noChangeArrowheads="1"/>
          </p:cNvSpPr>
          <p:nvPr/>
        </p:nvSpPr>
        <p:spPr bwMode="auto">
          <a:xfrm>
            <a:off x="206641" y="5208949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</a:t>
            </a:r>
            <a:r>
              <a:rPr kumimoji="0" lang="es-ES" altLang="es-EC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181579" y="3741282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</a:t>
            </a:r>
            <a:r>
              <a:rPr kumimoji="0" lang="es-ES" altLang="es-EC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4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485" name="Rectangle 2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486" name="Rectangle 26"/>
          <p:cNvSpPr>
            <a:spLocks noChangeArrowheads="1"/>
          </p:cNvSpPr>
          <p:nvPr/>
        </p:nvSpPr>
        <p:spPr bwMode="auto">
          <a:xfrm>
            <a:off x="0" y="6010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3" name="Imagen 4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75" y="1718911"/>
            <a:ext cx="4933950" cy="430073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Cuadro de texto 2"/>
          <p:cNvSpPr txBox="1">
            <a:spLocks noChangeArrowheads="1"/>
          </p:cNvSpPr>
          <p:nvPr/>
        </p:nvSpPr>
        <p:spPr bwMode="auto">
          <a:xfrm>
            <a:off x="6310828" y="2236005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</a:t>
            </a:r>
            <a:r>
              <a:rPr kumimoji="0" lang="es-ES" altLang="es-EC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Cuadro de texto 2"/>
          <p:cNvSpPr txBox="1">
            <a:spLocks noChangeArrowheads="1"/>
          </p:cNvSpPr>
          <p:nvPr/>
        </p:nvSpPr>
        <p:spPr bwMode="auto">
          <a:xfrm>
            <a:off x="6329878" y="3681248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</a:t>
            </a:r>
            <a:r>
              <a:rPr kumimoji="0" lang="es-ES" altLang="es-EC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Cuadro de texto 2"/>
          <p:cNvSpPr txBox="1">
            <a:spLocks noChangeArrowheads="1"/>
          </p:cNvSpPr>
          <p:nvPr/>
        </p:nvSpPr>
        <p:spPr bwMode="auto">
          <a:xfrm>
            <a:off x="6300800" y="5126491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</a:t>
            </a:r>
            <a:r>
              <a:rPr kumimoji="0" lang="es-ES" altLang="es-EC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670049" y="1377358"/>
            <a:ext cx="451572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Amplificación del Gen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ARNr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16S de Cepas de Guapán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488" name="Conector recto de flecha 20487"/>
          <p:cNvCxnSpPr/>
          <p:nvPr/>
        </p:nvCxnSpPr>
        <p:spPr>
          <a:xfrm>
            <a:off x="750069" y="2386342"/>
            <a:ext cx="133350" cy="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669526" y="3875174"/>
            <a:ext cx="133350" cy="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701606" y="5351053"/>
            <a:ext cx="133350" cy="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6824675" y="2370266"/>
            <a:ext cx="133350" cy="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>
            <a:off x="6820662" y="3810041"/>
            <a:ext cx="133350" cy="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>
            <a:off x="6792588" y="5273884"/>
            <a:ext cx="133350" cy="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Imagen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69" y="1682550"/>
            <a:ext cx="4000870" cy="42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5" name="Rectángulo 4"/>
          <p:cNvSpPr/>
          <p:nvPr/>
        </p:nvSpPr>
        <p:spPr>
          <a:xfrm>
            <a:off x="471840" y="749795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 (Bacterias)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7081" y="1330041"/>
            <a:ext cx="4099199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RFLPs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Cepas de El Riñón (MSPI)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70978" y="1336249"/>
            <a:ext cx="400782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RFLPs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Cepas de Guapán (MSPI)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7" name="Imagen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9" y="1700203"/>
            <a:ext cx="3686972" cy="42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326608" y="2424020"/>
            <a:ext cx="520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1000pb</a:t>
            </a:r>
            <a:b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500pb</a:t>
            </a:r>
            <a:b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8634" y="4931599"/>
            <a:ext cx="520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1000pb</a:t>
            </a:r>
            <a:b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500pb</a:t>
            </a:r>
            <a:b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598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4210628" y="2364147"/>
            <a:ext cx="5207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1000pb</a:t>
            </a:r>
            <a:b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500pb</a:t>
            </a:r>
            <a:b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4210628" y="4625018"/>
            <a:ext cx="5207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1000pb</a:t>
            </a:r>
            <a:b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500pb</a:t>
            </a:r>
            <a:b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250pb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0" y="6610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77471"/>
              </p:ext>
            </p:extLst>
          </p:nvPr>
        </p:nvGraphicFramePr>
        <p:xfrm>
          <a:off x="8652815" y="940673"/>
          <a:ext cx="3306928" cy="28944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289"/>
                <a:gridCol w="2146639"/>
              </a:tblGrid>
              <a:tr h="3798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Número de grupo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Cepas repetidas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Grupo 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11*, 14*,15*, 17*, 18*, 25*, 29*, 211*, s19*, 28*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22*, 23,24*, 210*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113*, 113´*,  s16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s12*, s110*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16, 111*, 112*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S11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Grupo 8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27*, S14*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Grupo 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s22*, s15, s17, s16*, 210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Grupo 10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s11*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8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65212"/>
              </p:ext>
            </p:extLst>
          </p:nvPr>
        </p:nvGraphicFramePr>
        <p:xfrm>
          <a:off x="8652815" y="4217497"/>
          <a:ext cx="3306928" cy="2057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4521"/>
                <a:gridCol w="2322407"/>
              </a:tblGrid>
              <a:tr h="397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Número de grupo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Cepas repetidas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 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31*,32*,33*,34*,36*,37*,38*,311*, 41*,45*,46*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 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35*,s33*,s34*, s35*,47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 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39,310*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 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48,49,411*,s41*,s42,s43*,s44,s45*,s46,s48*,s413*,s415*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 5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410*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 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S49*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" name="Rectángulo 39"/>
          <p:cNvSpPr/>
          <p:nvPr/>
        </p:nvSpPr>
        <p:spPr>
          <a:xfrm>
            <a:off x="8652815" y="537014"/>
            <a:ext cx="3196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ea typeface="Calibri" panose="020F0502020204030204" pitchFamily="34" charset="0"/>
              </a:rPr>
              <a:t>Resumen comparativo de fragmentos de restricción de la fuente geotermal El Riñón</a:t>
            </a:r>
            <a:endParaRPr lang="es-EC" sz="1200" dirty="0"/>
          </a:p>
        </p:txBody>
      </p:sp>
      <p:sp>
        <p:nvSpPr>
          <p:cNvPr id="41" name="Rectángulo 40"/>
          <p:cNvSpPr/>
          <p:nvPr/>
        </p:nvSpPr>
        <p:spPr>
          <a:xfrm>
            <a:off x="8652815" y="3783708"/>
            <a:ext cx="3306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>
                <a:latin typeface="Arial" panose="020B0604020202020204" pitchFamily="34" charset="0"/>
                <a:ea typeface="Calibri" panose="020F0502020204030204" pitchFamily="34" charset="0"/>
              </a:rPr>
              <a:t>Resumen comparativo de fragmentos de restricción de la fuente geotermal Guapán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6476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pa del ecuador 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93" y="1703592"/>
            <a:ext cx="4072406" cy="4178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72232" y="242649"/>
            <a:ext cx="9143787" cy="867410"/>
          </a:xfrm>
        </p:spPr>
        <p:txBody>
          <a:bodyPr/>
          <a:lstStyle/>
          <a:p>
            <a:pPr lvl="0" algn="just"/>
            <a:r>
              <a:rPr lang="es-EC" sz="2000" dirty="0">
                <a:solidFill>
                  <a:schemeClr val="tx1"/>
                </a:solidFill>
                <a:effectLst/>
              </a:rPr>
              <a:t>2015 PIC 002    “Análisis y caracterización microbiológica y molecular de la comunidad microbiana en fuentes geotermales del Ecuador”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cxnSp>
        <p:nvCxnSpPr>
          <p:cNvPr id="28" name="Conector recto de flecha 27"/>
          <p:cNvCxnSpPr/>
          <p:nvPr/>
        </p:nvCxnSpPr>
        <p:spPr>
          <a:xfrm flipV="1">
            <a:off x="6051655" y="3495332"/>
            <a:ext cx="2711345" cy="759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6051655" y="4516437"/>
            <a:ext cx="2711345" cy="1249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63" y="1690072"/>
            <a:ext cx="3140015" cy="1699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CuadroTexto 37"/>
          <p:cNvSpPr txBox="1"/>
          <p:nvPr/>
        </p:nvSpPr>
        <p:spPr>
          <a:xfrm>
            <a:off x="8575763" y="3345105"/>
            <a:ext cx="314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Guapán–Provincia del Cañar</a:t>
            </a:r>
            <a:endParaRPr lang="es-EC" sz="16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4" y="3960355"/>
            <a:ext cx="3116855" cy="1698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CuadroTexto 39"/>
          <p:cNvSpPr txBox="1"/>
          <p:nvPr/>
        </p:nvSpPr>
        <p:spPr>
          <a:xfrm>
            <a:off x="8610274" y="5634518"/>
            <a:ext cx="314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El Riñón–Provincia del Azuay</a:t>
            </a:r>
            <a:endParaRPr lang="es-EC" sz="1600" dirty="0"/>
          </a:p>
        </p:txBody>
      </p:sp>
      <p:pic>
        <p:nvPicPr>
          <p:cNvPr id="2056" name="Imagen 20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7" y="2081515"/>
            <a:ext cx="28194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7" name="Imagen 20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2" y="3683659"/>
            <a:ext cx="2592960" cy="21801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Rectángulo 47"/>
          <p:cNvSpPr/>
          <p:nvPr/>
        </p:nvSpPr>
        <p:spPr>
          <a:xfrm>
            <a:off x="122323" y="6517076"/>
            <a:ext cx="1879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Arial" panose="020B0604020202020204" pitchFamily="34" charset="0"/>
                <a:ea typeface="Rockwell" panose="02060603020205020403" pitchFamily="18" charset="0"/>
              </a:rPr>
              <a:t>Panichi</a:t>
            </a:r>
            <a:r>
              <a:rPr lang="es-EC" sz="1200" dirty="0">
                <a:latin typeface="Arial" panose="020B0604020202020204" pitchFamily="34" charset="0"/>
                <a:ea typeface="Rockwell" panose="02060603020205020403" pitchFamily="18" charset="0"/>
              </a:rPr>
              <a:t> &amp; La </a:t>
            </a:r>
            <a:r>
              <a:rPr lang="es-EC" sz="1200" dirty="0" err="1">
                <a:latin typeface="Arial" panose="020B0604020202020204" pitchFamily="34" charset="0"/>
                <a:ea typeface="Rockwell" panose="02060603020205020403" pitchFamily="18" charset="0"/>
              </a:rPr>
              <a:t>Ruffa</a:t>
            </a:r>
            <a:r>
              <a:rPr lang="es-EC" sz="1200" dirty="0">
                <a:latin typeface="Arial" panose="020B0604020202020204" pitchFamily="34" charset="0"/>
                <a:ea typeface="Rockwell" panose="02060603020205020403" pitchFamily="18" charset="0"/>
              </a:rPr>
              <a:t>, 2007</a:t>
            </a:r>
            <a:endParaRPr lang="es-EC" sz="1200" dirty="0"/>
          </a:p>
        </p:txBody>
      </p:sp>
      <p:sp>
        <p:nvSpPr>
          <p:cNvPr id="49" name="Rectángulo 48"/>
          <p:cNvSpPr/>
          <p:nvPr/>
        </p:nvSpPr>
        <p:spPr>
          <a:xfrm>
            <a:off x="504644" y="1241927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Fuente Geotermal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1840" y="749795"/>
            <a:ext cx="4466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 (Algas)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5" name="Rectángulo 4"/>
          <p:cNvSpPr/>
          <p:nvPr/>
        </p:nvSpPr>
        <p:spPr>
          <a:xfrm>
            <a:off x="6765738" y="749795"/>
            <a:ext cx="460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 (Hongo)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0" name="Imagen 9" descr="C:\Users\GABY\Downloads\18447924_1708132529214377_1327132724_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8618" r="8202" b="51384"/>
          <a:stretch/>
        </p:blipFill>
        <p:spPr bwMode="auto">
          <a:xfrm>
            <a:off x="1278516" y="1955948"/>
            <a:ext cx="4476115" cy="1772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137765" y="3955246"/>
            <a:ext cx="4616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Gen 23S rRNA de capas de algas  aislada de la fuente geotermal Guapán (G2, G3, G4, G5, G7, G8) y El Riñón (G1, G6, G9). (M: Marcador molecular; CN: control negativo)</a:t>
            </a:r>
            <a:endParaRPr lang="es-EC" sz="1400" dirty="0"/>
          </a:p>
        </p:txBody>
      </p:sp>
      <p:sp>
        <p:nvSpPr>
          <p:cNvPr id="14" name="Rectángulo 13"/>
          <p:cNvSpPr/>
          <p:nvPr/>
        </p:nvSpPr>
        <p:spPr>
          <a:xfrm>
            <a:off x="548040" y="1360443"/>
            <a:ext cx="5392566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Amplificación del Gen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ARNr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23S de Cepas de El Riñón y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uapán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13" y="1920003"/>
            <a:ext cx="3081020" cy="2226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 de texto 2"/>
          <p:cNvSpPr txBox="1">
            <a:spLocks noChangeArrowheads="1"/>
          </p:cNvSpPr>
          <p:nvPr/>
        </p:nvSpPr>
        <p:spPr bwMode="auto">
          <a:xfrm>
            <a:off x="7400834" y="3491099"/>
            <a:ext cx="628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650pb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537312" y="4454172"/>
            <a:ext cx="3517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Región ITS de la cepa fúngica aislada de la fuente geotermal Guapán (M: Marcador molecular, CN: Control negativo). </a:t>
            </a:r>
            <a:endParaRPr lang="es-EC" sz="1400" dirty="0"/>
          </a:p>
        </p:txBody>
      </p:sp>
      <p:sp>
        <p:nvSpPr>
          <p:cNvPr id="18" name="Rectángulo 17"/>
          <p:cNvSpPr/>
          <p:nvPr/>
        </p:nvSpPr>
        <p:spPr>
          <a:xfrm>
            <a:off x="6765738" y="1417786"/>
            <a:ext cx="4225837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Amplificación de la Región ITS la Cepa de Guapán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 descr="C:\Users\XAVIER\Desktop\Comunicado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9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1" name="Rectángulo 10"/>
          <p:cNvSpPr/>
          <p:nvPr/>
        </p:nvSpPr>
        <p:spPr>
          <a:xfrm>
            <a:off x="548040" y="1344945"/>
            <a:ext cx="16770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Cepas bacterianas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 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74882"/>
              </p:ext>
            </p:extLst>
          </p:nvPr>
        </p:nvGraphicFramePr>
        <p:xfrm>
          <a:off x="5161939" y="980627"/>
          <a:ext cx="5666356" cy="508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910"/>
                <a:gridCol w="2394396"/>
                <a:gridCol w="938902"/>
                <a:gridCol w="579814"/>
                <a:gridCol w="1170334"/>
              </a:tblGrid>
              <a:tr h="368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Cepa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Organismo más próximo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Query Coverage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Max Ident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Filo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4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 Riñón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solidFill>
                            <a:schemeClr val="tx1"/>
                          </a:solidFill>
                          <a:effectLst/>
                        </a:rPr>
                        <a:t>Paenibacillus tundrae</a:t>
                      </a:r>
                      <a:endParaRPr lang="es-EC" sz="16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>
                          <a:solidFill>
                            <a:schemeClr val="tx1"/>
                          </a:solidFill>
                          <a:effectLst/>
                        </a:rPr>
                        <a:t>Bacillus glycinifermentans</a:t>
                      </a:r>
                      <a:endParaRPr lang="es-EC" sz="16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Acinetobacter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lwoffii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Proteobacteria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Bacillus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circulans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i="1" dirty="0" err="1">
                          <a:solidFill>
                            <a:schemeClr val="tx1"/>
                          </a:solidFill>
                          <a:effectLst/>
                        </a:rPr>
                        <a:t>Stenotrophomonas</a:t>
                      </a:r>
                      <a:r>
                        <a:rPr lang="es-ES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i="1" dirty="0" err="1">
                          <a:solidFill>
                            <a:schemeClr val="tx1"/>
                          </a:solidFill>
                          <a:effectLst/>
                        </a:rPr>
                        <a:t>rhizophila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Proteobacteria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Bacillus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licheniformis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effectLst/>
                        </a:rPr>
                        <a:t>Bacillus subtilis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solidFill>
                            <a:schemeClr val="tx1"/>
                          </a:solidFill>
                          <a:effectLst/>
                        </a:rPr>
                        <a:t>Brevibacillus</a:t>
                      </a:r>
                      <a:r>
                        <a:rPr lang="en-GB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i="1" dirty="0" err="1">
                          <a:solidFill>
                            <a:schemeClr val="tx1"/>
                          </a:solidFill>
                          <a:effectLst/>
                        </a:rPr>
                        <a:t>agri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err="1">
                          <a:solidFill>
                            <a:schemeClr val="tx1"/>
                          </a:solidFill>
                          <a:effectLst/>
                        </a:rPr>
                        <a:t>Paenibacillus</a:t>
                      </a:r>
                      <a:r>
                        <a:rPr lang="en-GB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i="1" dirty="0" err="1">
                          <a:solidFill>
                            <a:schemeClr val="tx1"/>
                          </a:solidFill>
                          <a:effectLst/>
                        </a:rPr>
                        <a:t>naphthalenovorans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8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i="1" dirty="0" err="1">
                          <a:solidFill>
                            <a:schemeClr val="tx1"/>
                          </a:solidFill>
                          <a:effectLst/>
                        </a:rPr>
                        <a:t>Paenibacillus</a:t>
                      </a:r>
                      <a:r>
                        <a:rPr lang="es-ES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i="1" dirty="0" err="1">
                          <a:solidFill>
                            <a:schemeClr val="tx1"/>
                          </a:solidFill>
                          <a:effectLst/>
                        </a:rPr>
                        <a:t>ehimensis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Aeromonas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caviae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chemeClr val="tx1"/>
                          </a:solidFill>
                          <a:effectLst/>
                        </a:rPr>
                        <a:t>Proteobacteria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Guapán</a:t>
                      </a:r>
                      <a:endParaRPr lang="es-EC" sz="16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Bacillus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licheniformis</a:t>
                      </a:r>
                      <a:endParaRPr lang="es-EC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Anoxybacillus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flavithermus</a:t>
                      </a:r>
                      <a:endParaRPr lang="es-EC" sz="1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Paenibacillus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barengoltzii</a:t>
                      </a:r>
                      <a:endParaRPr lang="es-EC" sz="1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8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Brevibacillus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i="1" dirty="0" err="1">
                          <a:solidFill>
                            <a:schemeClr val="tx1"/>
                          </a:solidFill>
                          <a:effectLst/>
                        </a:rPr>
                        <a:t>thermoruber</a:t>
                      </a:r>
                      <a:endParaRPr lang="es-EC" sz="1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177650" y="3283062"/>
            <a:ext cx="204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Nivel de especie</a:t>
            </a:r>
            <a:endParaRPr lang="es-EC" sz="1400" dirty="0"/>
          </a:p>
        </p:txBody>
      </p:sp>
      <p:sp>
        <p:nvSpPr>
          <p:cNvPr id="10" name="Abrir llave 9"/>
          <p:cNvSpPr/>
          <p:nvPr/>
        </p:nvSpPr>
        <p:spPr>
          <a:xfrm>
            <a:off x="3828081" y="980627"/>
            <a:ext cx="883404" cy="49126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8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1" name="Rectángulo 10"/>
          <p:cNvSpPr/>
          <p:nvPr/>
        </p:nvSpPr>
        <p:spPr>
          <a:xfrm>
            <a:off x="548040" y="1329447"/>
            <a:ext cx="1439561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Cepas de Algas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3592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Identificación molecular 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06333"/>
              </p:ext>
            </p:extLst>
          </p:nvPr>
        </p:nvGraphicFramePr>
        <p:xfrm>
          <a:off x="5187980" y="4919177"/>
          <a:ext cx="6311762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384"/>
                <a:gridCol w="2758698"/>
                <a:gridCol w="929898"/>
                <a:gridCol w="573438"/>
                <a:gridCol w="1410344"/>
              </a:tblGrid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Cepa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Organismo más próximo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Query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Coverage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Max Ident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Filo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JR*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Aspergillus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fumigatus</a:t>
                      </a:r>
                      <a:endParaRPr lang="es-EC" sz="12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Ascomycota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44342"/>
              </p:ext>
            </p:extLst>
          </p:nvPr>
        </p:nvGraphicFramePr>
        <p:xfrm>
          <a:off x="5187979" y="1674495"/>
          <a:ext cx="6311763" cy="2871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367"/>
                <a:gridCol w="2600526"/>
                <a:gridCol w="955059"/>
                <a:gridCol w="582462"/>
                <a:gridCol w="13793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Cepa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Organismo más próximo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Query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Coverage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Ident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 Riñón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G1,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G6*, G9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Scenedesmus</a:t>
                      </a: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Scenedesmaceae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Guapán</a:t>
                      </a:r>
                      <a:endParaRPr lang="es-EC" sz="20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G2*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solidFill>
                            <a:schemeClr val="tx1"/>
                          </a:solidFill>
                          <a:effectLst/>
                        </a:rPr>
                        <a:t>Leptolyngbya boryana</a:t>
                      </a:r>
                      <a:endParaRPr lang="es-EC" sz="16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Leptolyngbyaceae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G3*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Lyngbya</a:t>
                      </a: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aestuarii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Oscillatoriaceae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G4*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solidFill>
                            <a:schemeClr val="tx1"/>
                          </a:solidFill>
                          <a:effectLst/>
                        </a:rPr>
                        <a:t>Nostoc sp.</a:t>
                      </a:r>
                      <a:endParaRPr lang="es-EC" sz="16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Nostocaceae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G7*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solidFill>
                            <a:schemeClr val="tx1"/>
                          </a:solidFill>
                          <a:effectLst/>
                        </a:rPr>
                        <a:t>Cyanobacterium aponinum</a:t>
                      </a:r>
                      <a:endParaRPr lang="es-EC" sz="16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Cyanobacteriaceae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G8*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Fischerella</a:t>
                      </a: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2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endParaRPr lang="es-EC" sz="16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chemeClr val="tx1"/>
                          </a:solidFill>
                          <a:effectLst/>
                        </a:rPr>
                        <a:t>Hapalosiphonaceae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689094" y="2956199"/>
            <a:ext cx="204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Nivel de familia</a:t>
            </a:r>
            <a:endParaRPr lang="es-EC" sz="1400" dirty="0"/>
          </a:p>
        </p:txBody>
      </p:sp>
      <p:sp>
        <p:nvSpPr>
          <p:cNvPr id="4" name="Abrir llave 3"/>
          <p:cNvSpPr/>
          <p:nvPr/>
        </p:nvSpPr>
        <p:spPr>
          <a:xfrm>
            <a:off x="4246536" y="1683287"/>
            <a:ext cx="805911" cy="28623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Abrir llave 16"/>
          <p:cNvSpPr/>
          <p:nvPr/>
        </p:nvSpPr>
        <p:spPr>
          <a:xfrm>
            <a:off x="4259454" y="4811360"/>
            <a:ext cx="805911" cy="8080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2686514" y="5014884"/>
            <a:ext cx="204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Nivel de especie</a:t>
            </a:r>
            <a:endParaRPr lang="es-EC" sz="1400" dirty="0"/>
          </a:p>
        </p:txBody>
      </p:sp>
      <p:sp>
        <p:nvSpPr>
          <p:cNvPr id="2" name="Rectángulo 1"/>
          <p:cNvSpPr/>
          <p:nvPr/>
        </p:nvSpPr>
        <p:spPr>
          <a:xfrm>
            <a:off x="5187979" y="3905573"/>
            <a:ext cx="6311763" cy="29446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545456" y="4364533"/>
            <a:ext cx="123944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Cepa fúngica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471840" y="7497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filogenéticos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8040" y="1313949"/>
            <a:ext cx="1749197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similitud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903" b="4434"/>
          <a:stretch/>
        </p:blipFill>
        <p:spPr>
          <a:xfrm>
            <a:off x="3703843" y="724492"/>
            <a:ext cx="5967096" cy="544595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71839" y="2770797"/>
            <a:ext cx="27053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Árbol filogenético de bacterias de la fuente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geotermal </a:t>
            </a:r>
            <a:endParaRPr lang="es-ES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</a:rPr>
              <a:t>RIÑÓN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8077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471840" y="7497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filogenéticos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8040" y="1313949"/>
            <a:ext cx="1749197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similitud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pic>
        <p:nvPicPr>
          <p:cNvPr id="148" name="Imagen 14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0238"/>
          <a:stretch/>
        </p:blipFill>
        <p:spPr bwMode="auto">
          <a:xfrm>
            <a:off x="2979506" y="961072"/>
            <a:ext cx="7385276" cy="5067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471839" y="2770797"/>
            <a:ext cx="2736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Árbol filogenético de bacterias de la fuente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geotermal </a:t>
            </a:r>
            <a:r>
              <a:rPr lang="es-ES" sz="1400" b="1" dirty="0" smtClean="0">
                <a:latin typeface="Arial" panose="020B0604020202020204" pitchFamily="34" charset="0"/>
              </a:rPr>
              <a:t>GUAPÁN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573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471840" y="7497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filogenéticos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8040" y="1298451"/>
            <a:ext cx="1749197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similitud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0" y="2243082"/>
            <a:ext cx="5145438" cy="394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98" y="2804433"/>
            <a:ext cx="4772025" cy="33876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/>
          <p:cNvSpPr/>
          <p:nvPr/>
        </p:nvSpPr>
        <p:spPr>
          <a:xfrm>
            <a:off x="548040" y="1632434"/>
            <a:ext cx="5325818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Árbol filogenético de algas de las fuentes geotermales </a:t>
            </a:r>
          </a:p>
          <a:p>
            <a:pPr algn="ctr"/>
            <a:r>
              <a:rPr lang="es-ES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EL RIÑÓN y  </a:t>
            </a:r>
            <a:r>
              <a:rPr lang="es-ES" sz="1400" b="1" dirty="0" smtClean="0">
                <a:latin typeface="Arial" panose="020B0604020202020204" pitchFamily="34" charset="0"/>
              </a:rPr>
              <a:t>GUAPÁN</a:t>
            </a:r>
            <a:endParaRPr lang="es-EC" sz="1400" b="1" dirty="0"/>
          </a:p>
        </p:txBody>
      </p:sp>
      <p:sp>
        <p:nvSpPr>
          <p:cNvPr id="16" name="Rectángulo 15"/>
          <p:cNvSpPr/>
          <p:nvPr/>
        </p:nvSpPr>
        <p:spPr>
          <a:xfrm>
            <a:off x="6285841" y="1632434"/>
            <a:ext cx="5325818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Árbol filogenético de la cepa fúngica de la fuente geotermal </a:t>
            </a:r>
          </a:p>
          <a:p>
            <a:pPr algn="ctr"/>
            <a:r>
              <a:rPr lang="es-ES" sz="1400" b="1" dirty="0" smtClean="0">
                <a:latin typeface="Arial" panose="020B0604020202020204" pitchFamily="34" charset="0"/>
              </a:rPr>
              <a:t>GUAPÁN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12305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Análisis de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amplicones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Illumina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2293" y="6307086"/>
            <a:ext cx="8518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Las secuencias genómicas  obtenidas mediante la técnica de </a:t>
            </a:r>
            <a:r>
              <a:rPr lang="es-EC" sz="1400" dirty="0" err="1"/>
              <a:t>pirosecuenciación</a:t>
            </a:r>
            <a:r>
              <a:rPr lang="es-EC" sz="1400" dirty="0"/>
              <a:t> se clasificaron en unidades taxonómicas operativas (OTUs) usando un umbral de similitud del 97%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834824510"/>
              </p:ext>
            </p:extLst>
          </p:nvPr>
        </p:nvGraphicFramePr>
        <p:xfrm>
          <a:off x="471840" y="2229453"/>
          <a:ext cx="4714267" cy="249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548040" y="1360443"/>
            <a:ext cx="2055114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de Arqueas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061230"/>
              </p:ext>
            </p:extLst>
          </p:nvPr>
        </p:nvGraphicFramePr>
        <p:xfrm>
          <a:off x="5327810" y="1010707"/>
          <a:ext cx="6725495" cy="4854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61"/>
                <a:gridCol w="867905"/>
                <a:gridCol w="1084882"/>
                <a:gridCol w="1193369"/>
                <a:gridCol w="1084881"/>
                <a:gridCol w="1379350"/>
                <a:gridCol w="325464"/>
                <a:gridCol w="367583"/>
              </a:tblGrid>
              <a:tr h="239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Orden 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Genero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Especie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OTU </a:t>
                      </a: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OTU </a:t>
                      </a: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rowSpan="2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Euryarchaeota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 vert="vert27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 Methanobacteria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Methanobacteriales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Methanobacteriaceae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Methanobrevibacter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Methanobrevibacter sp.</a:t>
                      </a:r>
                      <a:endParaRPr lang="es-EC" sz="9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805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2393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Methanobacterium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Methanobacterium aarhusense</a:t>
                      </a:r>
                      <a:endParaRPr lang="es-EC" sz="9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1909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2393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Methanobacterium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alcaliphilum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Methanobacterium sp.</a:t>
                      </a:r>
                      <a:endParaRPr lang="es-EC" sz="9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Methanobacterium flexile</a:t>
                      </a:r>
                      <a:endParaRPr lang="es-EC" sz="9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2393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Methanobacterium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beijingense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458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Methanosphaera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Methanosphaera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387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Methanococci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Methanococcales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Methanocaldococcaceae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Methanotorris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Methanotorris formicicus</a:t>
                      </a:r>
                      <a:endParaRPr lang="es-EC" sz="9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Methanococcaceae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aeolicus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Methanothermococcus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Methanothermococcus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343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Methanomicrobia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Methanocellales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Methanocellaceae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Methanocella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Methanocella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Methanosarcinales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Methanosarcinaceae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Methanosarcina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Methanosarcina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Methanosaetaceae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Methanosaeta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Methanosaeta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60302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1451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Methanosaeta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Methanomicrobiales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Methanomicrobiaceae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Methanogenium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Methanogenium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marinum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Methanogenium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Methanoregulaceae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Methanolinea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Methanolinea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5483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Methanospirillaceae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Methanospirillum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Methanospirillum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654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Thermococci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Thermococcales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Thermococcaceae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Palaeococcus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Palaeococcus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pacificus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2393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Thermococcus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Thermococcus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radiotolerans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2115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Thermoplasmata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Thermoplasmatales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Thermogymnomonas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Thermogymnomonas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5828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1397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Methanomassiliicoccales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Methanomassiliicoccaceae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Methanomassiliicoccus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Methanomassiliicoccus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  <a:tr h="3589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Methanomassiliicoccus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Candidatus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methanomassiliicoccus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intestinalis</a:t>
                      </a:r>
                      <a:endParaRPr lang="es-EC" sz="9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C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4" marR="50324" marT="0" marB="0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6676"/>
              </p:ext>
            </p:extLst>
          </p:nvPr>
        </p:nvGraphicFramePr>
        <p:xfrm>
          <a:off x="484854" y="4894801"/>
          <a:ext cx="4701253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594"/>
                <a:gridCol w="778709"/>
                <a:gridCol w="778709"/>
                <a:gridCol w="778709"/>
                <a:gridCol w="74853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El Riñón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Crenarchaeota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3,39%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0,86%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Euryarchaeota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74194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6875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96,39%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97,80%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Thaumarchaeota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0,20%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1,24%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484853" y="5266721"/>
            <a:ext cx="4701253" cy="2437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22912"/>
              </p:ext>
            </p:extLst>
          </p:nvPr>
        </p:nvGraphicFramePr>
        <p:xfrm>
          <a:off x="2433235" y="1618805"/>
          <a:ext cx="2752871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739"/>
                <a:gridCol w="688218"/>
                <a:gridCol w="69091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Librerías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Arqueas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78132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7420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695268" y="5899399"/>
            <a:ext cx="161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</a:t>
            </a:r>
            <a:r>
              <a:rPr lang="es-EC" dirty="0" smtClean="0"/>
              <a:t>5 especies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96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Análisis de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amplicones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Illumina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2293" y="6307086"/>
            <a:ext cx="8518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Las secuencias genómicas  obtenidas mediante la técnica de </a:t>
            </a:r>
            <a:r>
              <a:rPr lang="es-EC" sz="1400" dirty="0" err="1"/>
              <a:t>pirosecuenciación</a:t>
            </a:r>
            <a:r>
              <a:rPr lang="es-EC" sz="1400" dirty="0"/>
              <a:t> se clasificaron en unidades taxonómicas operativas (OTUs) usando un umbral de similitud del 97%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8040" y="1360443"/>
            <a:ext cx="2005677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Bacteriana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94566"/>
              </p:ext>
            </p:extLst>
          </p:nvPr>
        </p:nvGraphicFramePr>
        <p:xfrm>
          <a:off x="463160" y="5367835"/>
          <a:ext cx="5296193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293"/>
                <a:gridCol w="854225"/>
                <a:gridCol w="854225"/>
                <a:gridCol w="854225"/>
                <a:gridCol w="85422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El Riñón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16,71%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14,91%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Bacteroidetes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40960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17,78%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20,32%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Proteobacteria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22171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39447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33,42%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34,72%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34038"/>
              </p:ext>
            </p:extLst>
          </p:nvPr>
        </p:nvGraphicFramePr>
        <p:xfrm>
          <a:off x="7037596" y="980627"/>
          <a:ext cx="4231006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989"/>
                <a:gridCol w="988819"/>
                <a:gridCol w="722599"/>
                <a:gridCol w="72259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Género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Número de especies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Bacillus</a:t>
                      </a:r>
                      <a:endParaRPr lang="es-EC" sz="11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2824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1715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Pseudomonas</a:t>
                      </a:r>
                      <a:endParaRPr lang="es-EC" sz="1100" b="1" i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1007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3161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Treponema</a:t>
                      </a:r>
                      <a:endParaRPr lang="es-EC" sz="11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7037596" y="1345957"/>
            <a:ext cx="4231006" cy="2570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5924298" y="1340550"/>
            <a:ext cx="835485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smtClean="0">
                <a:solidFill>
                  <a:srgbClr val="000000"/>
                </a:solidFill>
                <a:latin typeface="Arial" panose="020B0604020202020204" pitchFamily="34" charset="0"/>
              </a:rPr>
              <a:t>Firmicutes</a:t>
            </a:r>
            <a:endParaRPr lang="es-EC" sz="1100" dirty="0"/>
          </a:p>
        </p:txBody>
      </p:sp>
      <p:cxnSp>
        <p:nvCxnSpPr>
          <p:cNvPr id="22" name="Conector recto de flecha 21"/>
          <p:cNvCxnSpPr>
            <a:stCxn id="21" idx="3"/>
            <a:endCxn id="16" idx="1"/>
          </p:cNvCxnSpPr>
          <p:nvPr/>
        </p:nvCxnSpPr>
        <p:spPr>
          <a:xfrm>
            <a:off x="6759783" y="1471355"/>
            <a:ext cx="277813" cy="3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40160"/>
              </p:ext>
            </p:extLst>
          </p:nvPr>
        </p:nvGraphicFramePr>
        <p:xfrm>
          <a:off x="5924298" y="2341898"/>
          <a:ext cx="6048904" cy="2807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942"/>
                <a:gridCol w="557939"/>
                <a:gridCol w="604434"/>
                <a:gridCol w="1035103"/>
                <a:gridCol w="938585"/>
                <a:gridCol w="1642525"/>
                <a:gridCol w="366635"/>
                <a:gridCol w="376741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Orden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Genero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Especie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OTUR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solidFill>
                            <a:schemeClr val="tx1"/>
                          </a:solidFill>
                          <a:effectLst/>
                        </a:rPr>
                        <a:t>OTU </a:t>
                      </a: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1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Bacilli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Bacillales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Exiguobacterium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Exiguobacterium sp.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1823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Exiguobacterium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aurantiacum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573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Bacillaceae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366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subtilis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selenatarsenatis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678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1777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1655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Paenibacillaceae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Paenibacillaceae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Paenibacillus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Paenibacillus 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Paenibacillus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Paenibacillus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glycanilyticus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Planococcaceae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Paenisporosarcina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Paenisporosarcina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quisquiliarum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574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Planomicrobium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Planomicrobium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koreense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Planococcus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Planococcus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citreus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397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Pasteuriaceae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Pasteuria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Pasteuria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131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8690558" y="2933915"/>
            <a:ext cx="3282644" cy="74753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" name="Imagen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5" y="2215886"/>
            <a:ext cx="5287515" cy="311441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24" name="Proceso 23"/>
          <p:cNvSpPr/>
          <p:nvPr/>
        </p:nvSpPr>
        <p:spPr>
          <a:xfrm>
            <a:off x="3898429" y="2826534"/>
            <a:ext cx="1618967" cy="51033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4038326" y="3601737"/>
            <a:ext cx="1455088" cy="482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960896" y="2839234"/>
            <a:ext cx="762109" cy="510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Proceso 26"/>
          <p:cNvSpPr/>
          <p:nvPr/>
        </p:nvSpPr>
        <p:spPr>
          <a:xfrm>
            <a:off x="1114396" y="3601737"/>
            <a:ext cx="853889" cy="4826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Proceso 27"/>
          <p:cNvSpPr/>
          <p:nvPr/>
        </p:nvSpPr>
        <p:spPr>
          <a:xfrm>
            <a:off x="1723005" y="2826534"/>
            <a:ext cx="866693" cy="51033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Proceso 28"/>
          <p:cNvSpPr/>
          <p:nvPr/>
        </p:nvSpPr>
        <p:spPr>
          <a:xfrm>
            <a:off x="1946047" y="3601737"/>
            <a:ext cx="795130" cy="4826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64720"/>
              </p:ext>
            </p:extLst>
          </p:nvPr>
        </p:nvGraphicFramePr>
        <p:xfrm>
          <a:off x="2758698" y="1514937"/>
          <a:ext cx="2962788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602"/>
                <a:gridCol w="1015587"/>
                <a:gridCol w="743599"/>
              </a:tblGrid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Librerías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Bacterias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84218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127958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471840" y="5548393"/>
            <a:ext cx="5241020" cy="23247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0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Análisis de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amplicones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Illumina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2293" y="6307086"/>
            <a:ext cx="8518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Las secuencias genómicas  obtenidas mediante la técnica de </a:t>
            </a:r>
            <a:r>
              <a:rPr lang="es-EC" sz="1400" dirty="0" err="1"/>
              <a:t>pirosecuenciación</a:t>
            </a:r>
            <a:r>
              <a:rPr lang="es-EC" sz="1400" dirty="0"/>
              <a:t> se clasificaron en unidades taxonómicas operativas (OTUs) usando un umbral de similitud del 97%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8040" y="1344945"/>
            <a:ext cx="2005677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Bacteriana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7037596" y="980627"/>
          <a:ext cx="4231006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989"/>
                <a:gridCol w="988819"/>
                <a:gridCol w="722599"/>
                <a:gridCol w="72259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Género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Número de especies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Bacillus</a:t>
                      </a:r>
                      <a:endParaRPr lang="es-EC" sz="11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2824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1715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Pseudomonas</a:t>
                      </a:r>
                      <a:endParaRPr lang="es-EC" sz="1100" b="1" i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1007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3161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Treponema</a:t>
                      </a:r>
                      <a:endParaRPr lang="es-EC" sz="11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7037596" y="1549382"/>
            <a:ext cx="4231006" cy="2570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6" name="Conector recto de flecha 25"/>
          <p:cNvCxnSpPr>
            <a:stCxn id="17" idx="3"/>
          </p:cNvCxnSpPr>
          <p:nvPr/>
        </p:nvCxnSpPr>
        <p:spPr>
          <a:xfrm>
            <a:off x="6814444" y="1648633"/>
            <a:ext cx="223152" cy="7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471838" y="1753808"/>
            <a:ext cx="12626901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471838" y="2211007"/>
            <a:ext cx="126269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90214"/>
              </p:ext>
            </p:extLst>
          </p:nvPr>
        </p:nvGraphicFramePr>
        <p:xfrm>
          <a:off x="5960979" y="2066391"/>
          <a:ext cx="6081201" cy="396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325"/>
                <a:gridCol w="467180"/>
                <a:gridCol w="953048"/>
                <a:gridCol w="1111030"/>
                <a:gridCol w="795065"/>
                <a:gridCol w="1345479"/>
                <a:gridCol w="485868"/>
                <a:gridCol w="444206"/>
              </a:tblGrid>
              <a:tr h="336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Orden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Genero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Especie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OTU R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OTU G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122833">
                <a:tc rowSpan="14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Proteobacteria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 vert="vert270"/>
                </a:tc>
                <a:tc rowSpan="14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Gammaproteobacteria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 vert="vert27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Chromatiales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Chromatiaceae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Thiohalocapsa</a:t>
                      </a:r>
                      <a:endParaRPr lang="es-EC" sz="7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solidFill>
                            <a:schemeClr val="tx1"/>
                          </a:solidFill>
                          <a:effectLst/>
                        </a:rPr>
                        <a:t>Thiohalocapsa halophila</a:t>
                      </a:r>
                      <a:endParaRPr lang="es-EC" sz="8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252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Ectothiorhodospiraceae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Thioalkalivibrio</a:t>
                      </a:r>
                      <a:endParaRPr lang="es-EC" sz="7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Thioalkalivibrio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sulfidiphilus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162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252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Oceanospirillales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Oceanospirillaceae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Marinospirillum</a:t>
                      </a:r>
                      <a:endParaRPr lang="es-EC" sz="7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Marinospirillum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alkaliphilum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122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Pseudomonadales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Moraxellaceae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Acinetobacter</a:t>
                      </a:r>
                      <a:endParaRPr lang="es-EC" sz="7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Acinetobacter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lwoffii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4204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Psychrobacter</a:t>
                      </a:r>
                      <a:endParaRPr lang="es-EC" sz="7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Psychrobacter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glacincola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11304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252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Pseudomonadaceae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endParaRPr lang="es-EC" sz="7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1682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623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252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synxantha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33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stutzeri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2843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33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Vibrionales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Vibrionaceae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Vibrio</a:t>
                      </a:r>
                      <a:endParaRPr lang="es-EC" sz="7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Vibrio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metschnikovii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5345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33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Vibrio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cholerae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2386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252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Xanthomonadales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Rhodanobacteraceae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Aquimonas </a:t>
                      </a:r>
                      <a:endParaRPr lang="es-EC" sz="7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Aquimonas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spp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1682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>
                          <a:solidFill>
                            <a:schemeClr val="tx1"/>
                          </a:solidFill>
                          <a:effectLst/>
                        </a:rPr>
                        <a:t>Dokdonella</a:t>
                      </a:r>
                      <a:endParaRPr lang="es-EC" sz="700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Dokdonella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koreensis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  <a:tr h="33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Xanthomonadaceae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i="1" dirty="0" err="1">
                          <a:solidFill>
                            <a:schemeClr val="tx1"/>
                          </a:solidFill>
                          <a:effectLst/>
                        </a:rPr>
                        <a:t>Rehaibacterium</a:t>
                      </a:r>
                      <a:endParaRPr lang="es-EC" sz="7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Rehaibacterium</a:t>
                      </a:r>
                      <a:r>
                        <a:rPr lang="es-ES" sz="80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800" i="1" dirty="0" err="1">
                          <a:solidFill>
                            <a:schemeClr val="tx1"/>
                          </a:solidFill>
                          <a:effectLst/>
                        </a:rPr>
                        <a:t>terrae</a:t>
                      </a:r>
                      <a:endParaRPr lang="es-EC" sz="8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423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4593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62" marR="48762" marT="0" marB="0"/>
                </a:tc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8948750" y="3579096"/>
            <a:ext cx="3093430" cy="10239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99021"/>
              </p:ext>
            </p:extLst>
          </p:nvPr>
        </p:nvGraphicFramePr>
        <p:xfrm>
          <a:off x="463160" y="5367835"/>
          <a:ext cx="5296193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293"/>
                <a:gridCol w="854225"/>
                <a:gridCol w="854225"/>
                <a:gridCol w="854225"/>
                <a:gridCol w="85422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El Riñón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Firmicutes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16,71%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14,91%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Bacteroidetes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18934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40960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17,78%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20,32%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Proteobacteria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22171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39447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33,42%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34,72%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24" name="Imagen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5" y="2215886"/>
            <a:ext cx="5287515" cy="311441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</p:pic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36291"/>
              </p:ext>
            </p:extLst>
          </p:nvPr>
        </p:nvGraphicFramePr>
        <p:xfrm>
          <a:off x="2758698" y="1514937"/>
          <a:ext cx="2962788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602"/>
                <a:gridCol w="1015587"/>
                <a:gridCol w="743599"/>
              </a:tblGrid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Librerías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Bacterias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84218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127958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Proceso 32"/>
          <p:cNvSpPr/>
          <p:nvPr/>
        </p:nvSpPr>
        <p:spPr>
          <a:xfrm>
            <a:off x="3898429" y="2826534"/>
            <a:ext cx="1618967" cy="51033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4038326" y="3601737"/>
            <a:ext cx="1455088" cy="482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960896" y="2826534"/>
            <a:ext cx="762110" cy="510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Proceso 35"/>
          <p:cNvSpPr/>
          <p:nvPr/>
        </p:nvSpPr>
        <p:spPr>
          <a:xfrm>
            <a:off x="1114396" y="3601737"/>
            <a:ext cx="853889" cy="4826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Proceso 36"/>
          <p:cNvSpPr/>
          <p:nvPr/>
        </p:nvSpPr>
        <p:spPr>
          <a:xfrm>
            <a:off x="1723005" y="2826534"/>
            <a:ext cx="866693" cy="51033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Proceso 37"/>
          <p:cNvSpPr/>
          <p:nvPr/>
        </p:nvSpPr>
        <p:spPr>
          <a:xfrm>
            <a:off x="1946047" y="3601737"/>
            <a:ext cx="795130" cy="4826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5712860" y="1517828"/>
            <a:ext cx="1101584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Proteobacteria</a:t>
            </a:r>
            <a:endParaRPr lang="es-EC" sz="1100" dirty="0"/>
          </a:p>
        </p:txBody>
      </p:sp>
      <p:sp>
        <p:nvSpPr>
          <p:cNvPr id="22" name="Rectángulo 21"/>
          <p:cNvSpPr/>
          <p:nvPr/>
        </p:nvSpPr>
        <p:spPr>
          <a:xfrm>
            <a:off x="471838" y="5936030"/>
            <a:ext cx="5249648" cy="20294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31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12339"/>
              </p:ext>
            </p:extLst>
          </p:nvPr>
        </p:nvGraphicFramePr>
        <p:xfrm>
          <a:off x="5993436" y="990266"/>
          <a:ext cx="6125468" cy="4981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859"/>
                <a:gridCol w="1053885"/>
                <a:gridCol w="945396"/>
                <a:gridCol w="1049849"/>
                <a:gridCol w="876300"/>
                <a:gridCol w="1135947"/>
                <a:gridCol w="305116"/>
                <a:gridCol w="305116"/>
              </a:tblGrid>
              <a:tr h="22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Orden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Género 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Especie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</a:rPr>
                        <a:t>OTU R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solidFill>
                            <a:schemeClr val="tx1"/>
                          </a:solidFill>
                          <a:effectLst/>
                        </a:rPr>
                        <a:t>OTU G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rowSpan="2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Chlorophyta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Chlorodendrophyceae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Chlorodendrales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Chlorodendraceae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Scherffelia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Scherffelia dubia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Chlamydomonadales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Haematococcaceae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Chlorogonium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Chlorogonium elongatum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Chlamydomonadaceae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Chlamydomonas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Chlamydomonas sphaeroides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Ettlia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Ettlia pseudoalveolaris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/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Pycnococcaceae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Pseudoscourfieldia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Pseudoscourfieldia marina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19987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30900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Mamiellophyceae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Mamiellales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Mamiellaceae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Micromonas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Micromonas pusilla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Nephroselmidophyceae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Nephroselmis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Nephroselmis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Nephroselmis olivacea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127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Pedinomonadales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Pedinomonadaceae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Pedinomonas minor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Scourfieldiales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Scourfieldiaceae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Scourfieldia sp.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901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825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Trebouxiophyceae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/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Microthamniales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Trebouxia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Trebouxia</a:t>
                      </a: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 simplex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Microthamniales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Friedmannia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Friedmannia israeliensis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399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Microthamniales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Microthamnion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Microthamnion kuetzingianum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11278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Pedinomonadales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Pedinomonadaceae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Pedinomonas minor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Mamiellophyceae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Mamiellales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Mamiellaceae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Micromonas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Micromonas pusilla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Chlorodendrophyceae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Chlorodendrales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Chlorodendraceae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Scherffelia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Scherffelia dubia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Pedinophyceae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Scourfieldiales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Scourfieldiaceae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Scourfieldia sp.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901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825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Chlamydomonadales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Haematococcaceae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Chlorogonium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Chlorogonium elongatum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Trebouxiophyceae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Microthamniales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Trebouxia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Trebouxia asymmetrica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Trebouxia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Trebouxia brindabellae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1749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1206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Asterochloris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Asterochloris irregularis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2211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Ulvophyceae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err="1">
                          <a:solidFill>
                            <a:schemeClr val="tx1"/>
                          </a:solidFill>
                          <a:effectLst/>
                        </a:rPr>
                        <a:t>Ulotrichales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Chamaetrichon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Chamaetrichon capsulatum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  <a:tr h="129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>
                        <a:solidFill>
                          <a:schemeClr val="tx1"/>
                        </a:solidFill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Gloeotilopsis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Gloeotilopsis sterilis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solidFill>
                            <a:schemeClr val="tx1"/>
                          </a:solidFill>
                          <a:effectLst/>
                        </a:rPr>
                        <a:t>880</a:t>
                      </a:r>
                      <a:endParaRPr lang="es-EC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chemeClr val="tx1"/>
                          </a:solidFill>
                          <a:effectLst/>
                        </a:rPr>
                        <a:t>489</a:t>
                      </a:r>
                      <a:endParaRPr lang="es-EC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11" marR="46511" marT="0" marB="0"/>
                </a:tc>
              </a:tr>
            </a:tbl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Análisis de </a:t>
            </a:r>
            <a:r>
              <a:rPr lang="es-EC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amplicones</a:t>
            </a: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s-EC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Illumina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2293" y="6307086"/>
            <a:ext cx="8518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Las secuencias genómicas  obtenidas mediante la técnica de </a:t>
            </a:r>
            <a:r>
              <a:rPr lang="es-EC" sz="1400" dirty="0" err="1"/>
              <a:t>pirosecuenciación</a:t>
            </a:r>
            <a:r>
              <a:rPr lang="es-EC" sz="1400" dirty="0"/>
              <a:t> se clasificaron en unidades taxonómicas operativas (OTUs) usando un umbral de similitud del 97%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8040" y="1360443"/>
            <a:ext cx="1837106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de Algas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8172"/>
              </p:ext>
            </p:extLst>
          </p:nvPr>
        </p:nvGraphicFramePr>
        <p:xfrm>
          <a:off x="548039" y="5202958"/>
          <a:ext cx="4984856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820"/>
                <a:gridCol w="804009"/>
                <a:gridCol w="804009"/>
                <a:gridCol w="804009"/>
                <a:gridCol w="80400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El Riñón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Eukaryota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0,17%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0,32%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Cyanobacteria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35874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44304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44,62%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33,09%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Chlorophyta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29709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45336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33,22%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33,86%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chemeClr val="tx1"/>
                          </a:solidFill>
                          <a:effectLst/>
                        </a:rPr>
                        <a:t>Streptophyta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16501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43718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20,53%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32,66%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2" name="Rectángulo 21"/>
          <p:cNvSpPr/>
          <p:nvPr/>
        </p:nvSpPr>
        <p:spPr>
          <a:xfrm>
            <a:off x="4734545" y="1090649"/>
            <a:ext cx="114005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22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especies</a:t>
            </a:r>
            <a:endParaRPr lang="es-EC" sz="1400" dirty="0"/>
          </a:p>
        </p:txBody>
      </p:sp>
      <p:cxnSp>
        <p:nvCxnSpPr>
          <p:cNvPr id="27" name="Conector recto de flecha 26"/>
          <p:cNvCxnSpPr>
            <a:stCxn id="22" idx="3"/>
          </p:cNvCxnSpPr>
          <p:nvPr/>
        </p:nvCxnSpPr>
        <p:spPr>
          <a:xfrm>
            <a:off x="5874601" y="1244538"/>
            <a:ext cx="332376" cy="858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548040" y="5765368"/>
            <a:ext cx="4953858" cy="22227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67073"/>
              </p:ext>
            </p:extLst>
          </p:nvPr>
        </p:nvGraphicFramePr>
        <p:xfrm>
          <a:off x="2760010" y="1532986"/>
          <a:ext cx="2952849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0"/>
                <a:gridCol w="1045850"/>
                <a:gridCol w="916419"/>
              </a:tblGrid>
              <a:tr h="18331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Librerías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3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Algas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80392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133875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719494262"/>
              </p:ext>
            </p:extLst>
          </p:nvPr>
        </p:nvGraphicFramePr>
        <p:xfrm>
          <a:off x="471840" y="2183706"/>
          <a:ext cx="5287515" cy="294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uadro de texto 2"/>
          <p:cNvSpPr txBox="1">
            <a:spLocks noChangeArrowheads="1"/>
          </p:cNvSpPr>
          <p:nvPr/>
        </p:nvSpPr>
        <p:spPr bwMode="auto">
          <a:xfrm>
            <a:off x="1001864" y="4552632"/>
            <a:ext cx="4991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      %             %             %            %             %            %             %            %             %              %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48"/>
          <p:cNvSpPr/>
          <p:nvPr/>
        </p:nvSpPr>
        <p:spPr>
          <a:xfrm>
            <a:off x="6550455" y="1729794"/>
            <a:ext cx="4796590" cy="15182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8" name="Picture 18" descr="Resultado de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63" y="2065975"/>
            <a:ext cx="1422524" cy="8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Thermus aquati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54" y="2047506"/>
            <a:ext cx="1556092" cy="8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Pyrococcus furios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70" y="2028456"/>
            <a:ext cx="1418616" cy="9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C:\Users\XAVIER\Desktop\Comunicado-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27" name="Rectángulo 26"/>
          <p:cNvSpPr/>
          <p:nvPr/>
        </p:nvSpPr>
        <p:spPr>
          <a:xfrm>
            <a:off x="471840" y="748404"/>
            <a:ext cx="4277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Microorganismos extremófilos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0" name="Picture 4" descr="Halobacter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5" y="1297994"/>
            <a:ext cx="1543032" cy="11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628511" y="2174262"/>
            <a:ext cx="120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err="1" smtClean="0">
                <a:solidFill>
                  <a:schemeClr val="bg1"/>
                </a:solidFill>
              </a:rPr>
              <a:t>Haloarquea</a:t>
            </a:r>
            <a:endParaRPr lang="es-EC" sz="1200" i="1" dirty="0">
              <a:solidFill>
                <a:schemeClr val="bg1"/>
              </a:solidFill>
            </a:endParaRPr>
          </a:p>
        </p:txBody>
      </p:sp>
      <p:pic>
        <p:nvPicPr>
          <p:cNvPr id="32" name="Picture 6" descr="Resultado de imagen para bacterias termofila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3" t="24242" r="6985" b="10577"/>
          <a:stretch/>
        </p:blipFill>
        <p:spPr bwMode="auto">
          <a:xfrm>
            <a:off x="629963" y="2434316"/>
            <a:ext cx="1544153" cy="120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esultado de imagen para aspergillus fumigatu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/>
          <a:stretch/>
        </p:blipFill>
        <p:spPr bwMode="auto">
          <a:xfrm>
            <a:off x="618612" y="3634948"/>
            <a:ext cx="1545605" cy="12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Resultado de imagen para clorofita microscopio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r="31262" b="34406"/>
          <a:stretch/>
        </p:blipFill>
        <p:spPr bwMode="auto">
          <a:xfrm>
            <a:off x="629206" y="4852148"/>
            <a:ext cx="1535011" cy="12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618612" y="5827563"/>
            <a:ext cx="1438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err="1" smtClean="0">
                <a:solidFill>
                  <a:schemeClr val="bg1"/>
                </a:solidFill>
                <a:latin typeface="Linux Libertine"/>
              </a:rPr>
              <a:t>Clorofita</a:t>
            </a:r>
            <a:endParaRPr lang="es-ES" sz="1100" i="1" dirty="0">
              <a:solidFill>
                <a:schemeClr val="bg1"/>
              </a:solidFill>
              <a:latin typeface="Linux Libertine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0970" y="3321540"/>
            <a:ext cx="1438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err="1">
                <a:solidFill>
                  <a:schemeClr val="bg1"/>
                </a:solidFill>
                <a:latin typeface="Linux Libertine"/>
              </a:rPr>
              <a:t>Pyrococcus</a:t>
            </a:r>
            <a:r>
              <a:rPr lang="es-ES" sz="1100" i="1" dirty="0">
                <a:solidFill>
                  <a:schemeClr val="bg1"/>
                </a:solidFill>
                <a:latin typeface="Linux Libertine"/>
              </a:rPr>
              <a:t> </a:t>
            </a:r>
            <a:r>
              <a:rPr lang="es-ES" sz="1100" i="1" dirty="0" err="1">
                <a:solidFill>
                  <a:schemeClr val="bg1"/>
                </a:solidFill>
                <a:latin typeface="Linux Libertine"/>
              </a:rPr>
              <a:t>abyssi</a:t>
            </a:r>
            <a:endParaRPr lang="es-ES" sz="1100" i="1" dirty="0">
              <a:solidFill>
                <a:schemeClr val="bg1"/>
              </a:solidFill>
              <a:latin typeface="Linux Libertine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19611" y="4574854"/>
            <a:ext cx="1438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>
                <a:latin typeface="Linux Libertine"/>
              </a:rPr>
              <a:t>A. </a:t>
            </a:r>
            <a:r>
              <a:rPr lang="es-ES" sz="1100" i="1" dirty="0" err="1" smtClean="0">
                <a:latin typeface="Linux Libertine"/>
              </a:rPr>
              <a:t>Fumigatus</a:t>
            </a:r>
            <a:endParaRPr lang="es-ES" sz="1100" i="1" dirty="0">
              <a:latin typeface="Linux Libertine"/>
            </a:endParaRPr>
          </a:p>
        </p:txBody>
      </p:sp>
      <p:sp>
        <p:nvSpPr>
          <p:cNvPr id="14" name="Rectángulo 13"/>
          <p:cNvSpPr/>
          <p:nvPr/>
        </p:nvSpPr>
        <p:spPr>
          <a:xfrm rot="16200000">
            <a:off x="1295633" y="3492697"/>
            <a:ext cx="29931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/>
              <a:t>Mecanismos de adaptación</a:t>
            </a:r>
            <a:endParaRPr lang="es-EC" dirty="0"/>
          </a:p>
        </p:txBody>
      </p:sp>
      <p:sp>
        <p:nvSpPr>
          <p:cNvPr id="45" name="Rectángulo 44"/>
          <p:cNvSpPr/>
          <p:nvPr/>
        </p:nvSpPr>
        <p:spPr>
          <a:xfrm>
            <a:off x="3492580" y="1983452"/>
            <a:ext cx="20665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pc="5" dirty="0" smtClean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pc="5" dirty="0" smtClean="0">
                <a:latin typeface="Arial" panose="020B0604020202020204" pitchFamily="34" charset="0"/>
                <a:ea typeface="Arial" panose="020B0604020202020204" pitchFamily="34" charset="0"/>
              </a:rPr>
              <a:t>ma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s-ES" spc="6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pc="5" dirty="0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pc="5" dirty="0" smtClean="0">
                <a:latin typeface="Arial" panose="020B0604020202020204" pitchFamily="34" charset="0"/>
                <a:ea typeface="Arial" panose="020B0604020202020204" pitchFamily="34" charset="0"/>
              </a:rPr>
              <a:t>ab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les</a:t>
            </a:r>
            <a:endParaRPr lang="es-EC" dirty="0"/>
          </a:p>
        </p:txBody>
      </p:sp>
      <p:sp>
        <p:nvSpPr>
          <p:cNvPr id="46" name="Rectángulo 45"/>
          <p:cNvSpPr/>
          <p:nvPr/>
        </p:nvSpPr>
        <p:spPr>
          <a:xfrm>
            <a:off x="3492580" y="3149484"/>
            <a:ext cx="206659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pc="-5" dirty="0" err="1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pc="5" dirty="0" err="1">
                <a:latin typeface="Arial" panose="020B0604020202020204" pitchFamily="34" charset="0"/>
                <a:ea typeface="Arial" panose="020B0604020202020204" pitchFamily="34" charset="0"/>
              </a:rPr>
              <a:t>ono</a:t>
            </a:r>
            <a:r>
              <a:rPr lang="es-ES" dirty="0" err="1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pc="-5" dirty="0" err="1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pc="5" dirty="0" err="1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dirty="0" err="1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pc="2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pc="-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s-ES" spc="-10" dirty="0">
                <a:latin typeface="Arial" panose="020B0604020202020204" pitchFamily="34" charset="0"/>
                <a:ea typeface="Arial" panose="020B0604020202020204" pitchFamily="34" charset="0"/>
              </a:rPr>
              <a:t>í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ica 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pc="2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es-ES" spc="2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pc="-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mb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pc="-1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pc="2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pc="5" dirty="0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lul</a:t>
            </a:r>
            <a:r>
              <a:rPr lang="es-ES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endParaRPr lang="es-EC" dirty="0"/>
          </a:p>
        </p:txBody>
      </p:sp>
      <p:sp>
        <p:nvSpPr>
          <p:cNvPr id="47" name="Rectángulo 46"/>
          <p:cNvSpPr/>
          <p:nvPr/>
        </p:nvSpPr>
        <p:spPr>
          <a:xfrm>
            <a:off x="3448336" y="4987110"/>
            <a:ext cx="215507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pc="-5" dirty="0"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pc="-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ibr</a:t>
            </a:r>
            <a:r>
              <a:rPr lang="es-ES" spc="-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pc="2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pc="-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pc="5" dirty="0"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tic</a:t>
            </a:r>
            <a:r>
              <a:rPr lang="es-ES" spc="1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endParaRPr lang="es-EC" dirty="0"/>
          </a:p>
        </p:txBody>
      </p:sp>
      <p:sp>
        <p:nvSpPr>
          <p:cNvPr id="48" name="Llaves 47"/>
          <p:cNvSpPr/>
          <p:nvPr/>
        </p:nvSpPr>
        <p:spPr>
          <a:xfrm>
            <a:off x="3049269" y="1556084"/>
            <a:ext cx="2935705" cy="43232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Rectángulo redondeado 51"/>
          <p:cNvSpPr/>
          <p:nvPr/>
        </p:nvSpPr>
        <p:spPr>
          <a:xfrm>
            <a:off x="6550455" y="3631064"/>
            <a:ext cx="4796590" cy="15182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61" name="Rectángulo 2060"/>
          <p:cNvSpPr/>
          <p:nvPr/>
        </p:nvSpPr>
        <p:spPr>
          <a:xfrm>
            <a:off x="6741528" y="360353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pH</a:t>
            </a:r>
            <a:endParaRPr lang="es-EC" dirty="0"/>
          </a:p>
        </p:txBody>
      </p:sp>
      <p:pic>
        <p:nvPicPr>
          <p:cNvPr id="4116" name="Picture 20" descr="Resultado de imagen para p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64" y="3999868"/>
            <a:ext cx="3137241" cy="9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ítulo 1"/>
          <p:cNvSpPr>
            <a:spLocks noGrp="1"/>
          </p:cNvSpPr>
          <p:nvPr>
            <p:ph type="title"/>
          </p:nvPr>
        </p:nvSpPr>
        <p:spPr>
          <a:xfrm>
            <a:off x="0" y="102940"/>
            <a:ext cx="12192000" cy="497872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Introducción</a:t>
            </a:r>
            <a:endParaRPr lang="es-EC" dirty="0"/>
          </a:p>
        </p:txBody>
      </p:sp>
      <p:sp>
        <p:nvSpPr>
          <p:cNvPr id="3" name="Flecha abajo 2"/>
          <p:cNvSpPr/>
          <p:nvPr/>
        </p:nvSpPr>
        <p:spPr>
          <a:xfrm>
            <a:off x="4343400" y="2497468"/>
            <a:ext cx="247650" cy="39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lecha abajo 41"/>
          <p:cNvSpPr/>
          <p:nvPr/>
        </p:nvSpPr>
        <p:spPr>
          <a:xfrm>
            <a:off x="4338087" y="4299263"/>
            <a:ext cx="247650" cy="39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9597384" y="3675972"/>
            <a:ext cx="1793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(Tortora 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et al.,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2007)</a:t>
            </a:r>
            <a:endParaRPr lang="es-EC" sz="1400" dirty="0"/>
          </a:p>
        </p:txBody>
      </p:sp>
      <p:sp>
        <p:nvSpPr>
          <p:cNvPr id="50" name="Rectángulo 49"/>
          <p:cNvSpPr/>
          <p:nvPr/>
        </p:nvSpPr>
        <p:spPr>
          <a:xfrm>
            <a:off x="6702964" y="1729793"/>
            <a:ext cx="188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Temperatura</a:t>
            </a:r>
            <a:endParaRPr lang="es-EC" dirty="0"/>
          </a:p>
        </p:txBody>
      </p:sp>
      <p:sp>
        <p:nvSpPr>
          <p:cNvPr id="54" name="Rectángulo 53"/>
          <p:cNvSpPr/>
          <p:nvPr/>
        </p:nvSpPr>
        <p:spPr>
          <a:xfrm>
            <a:off x="8118828" y="2948296"/>
            <a:ext cx="1556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Linux Libertine"/>
              </a:rPr>
              <a:t>55°- 85°C </a:t>
            </a:r>
            <a:endParaRPr lang="es-ES" sz="1100" dirty="0">
              <a:latin typeface="Linux Libertine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10047485" y="2932953"/>
            <a:ext cx="861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spc="5" dirty="0">
                <a:latin typeface="Arial" panose="020B0604020202020204" pitchFamily="34" charset="0"/>
                <a:ea typeface="Arial" panose="020B0604020202020204" pitchFamily="34" charset="0"/>
              </a:rPr>
              <a:t>75</a:t>
            </a:r>
            <a:r>
              <a:rPr lang="es-ES" sz="1200" spc="-5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s-ES" sz="1200" spc="5" dirty="0"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1200" spc="-5" dirty="0"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ES" sz="1200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200" spc="5" dirty="0" err="1">
                <a:latin typeface="Arial" panose="020B0604020202020204" pitchFamily="34" charset="0"/>
                <a:ea typeface="Arial" panose="020B0604020202020204" pitchFamily="34" charset="0"/>
              </a:rPr>
              <a:t>º</a:t>
            </a:r>
            <a:r>
              <a:rPr lang="es-ES" sz="1200" dirty="0" err="1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endParaRPr lang="es-EC" sz="1200" dirty="0"/>
          </a:p>
        </p:txBody>
      </p:sp>
      <p:sp>
        <p:nvSpPr>
          <p:cNvPr id="59" name="Rectángulo 58"/>
          <p:cNvSpPr/>
          <p:nvPr/>
        </p:nvSpPr>
        <p:spPr>
          <a:xfrm>
            <a:off x="6614612" y="2929268"/>
            <a:ext cx="1556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Linux Libertine"/>
              </a:rPr>
              <a:t>35°-70°C </a:t>
            </a:r>
            <a:endParaRPr lang="es-ES" sz="1100" dirty="0">
              <a:latin typeface="Linux Libertine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9909795" y="1647774"/>
            <a:ext cx="1336648" cy="38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4930" algn="just">
              <a:lnSpc>
                <a:spcPct val="150000"/>
              </a:lnSpc>
              <a:spcAft>
                <a:spcPts val="800"/>
              </a:spcAft>
            </a:pP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(B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r, </a:t>
            </a:r>
            <a:r>
              <a:rPr lang="es-ES" sz="14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001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" name="Rectángulo 2048"/>
          <p:cNvSpPr/>
          <p:nvPr/>
        </p:nvSpPr>
        <p:spPr>
          <a:xfrm>
            <a:off x="9762113" y="2246319"/>
            <a:ext cx="1446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i="1" dirty="0" err="1">
                <a:solidFill>
                  <a:schemeClr val="bg1"/>
                </a:solidFill>
                <a:latin typeface="Linux Libertine"/>
              </a:rPr>
              <a:t>Pyrococcus</a:t>
            </a:r>
            <a:r>
              <a:rPr lang="es-ES" sz="1100" i="1" dirty="0">
                <a:solidFill>
                  <a:schemeClr val="bg1"/>
                </a:solidFill>
                <a:latin typeface="Linux Libertine"/>
              </a:rPr>
              <a:t> </a:t>
            </a:r>
            <a:r>
              <a:rPr lang="es-ES" sz="1100" i="1" dirty="0" err="1">
                <a:solidFill>
                  <a:schemeClr val="bg1"/>
                </a:solidFill>
                <a:latin typeface="Linux Libertine"/>
              </a:rPr>
              <a:t>furiosus</a:t>
            </a:r>
            <a:endParaRPr lang="es-ES" sz="1100" i="1" dirty="0">
              <a:solidFill>
                <a:schemeClr val="bg1"/>
              </a:solidFill>
              <a:latin typeface="Linux Libertine"/>
            </a:endParaRPr>
          </a:p>
        </p:txBody>
      </p:sp>
      <p:sp>
        <p:nvSpPr>
          <p:cNvPr id="2048" name="Rectángulo 2047"/>
          <p:cNvSpPr/>
          <p:nvPr/>
        </p:nvSpPr>
        <p:spPr>
          <a:xfrm>
            <a:off x="8170704" y="2248183"/>
            <a:ext cx="15560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err="1" smtClean="0">
                <a:solidFill>
                  <a:schemeClr val="bg1"/>
                </a:solidFill>
                <a:latin typeface="Linux Libertine"/>
              </a:rPr>
              <a:t>Thermus</a:t>
            </a:r>
            <a:r>
              <a:rPr lang="es-ES" sz="1100" i="1" dirty="0" smtClean="0">
                <a:solidFill>
                  <a:schemeClr val="bg1"/>
                </a:solidFill>
                <a:latin typeface="Linux Libertine"/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  <a:latin typeface="Linux Libertine"/>
              </a:rPr>
              <a:t>aquaticus</a:t>
            </a:r>
            <a:endParaRPr lang="es-ES" sz="1100" i="1" dirty="0">
              <a:solidFill>
                <a:schemeClr val="bg1"/>
              </a:solidFill>
              <a:latin typeface="Linux Libertine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6658788" y="2248183"/>
            <a:ext cx="15560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EC" sz="1050" i="1" dirty="0" err="1" smtClean="0">
                <a:solidFill>
                  <a:schemeClr val="bg1"/>
                </a:solidFill>
              </a:rPr>
              <a:t>Thermus</a:t>
            </a:r>
            <a:r>
              <a:rPr lang="es-EC" sz="1050" i="1" dirty="0" smtClean="0">
                <a:solidFill>
                  <a:schemeClr val="bg1"/>
                </a:solidFill>
              </a:rPr>
              <a:t> </a:t>
            </a:r>
            <a:r>
              <a:rPr lang="es-EC" sz="1050" i="1" dirty="0" err="1" smtClean="0">
                <a:solidFill>
                  <a:schemeClr val="bg1"/>
                </a:solidFill>
              </a:rPr>
              <a:t>thermophilus</a:t>
            </a:r>
            <a:endParaRPr lang="es-EC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Análisis de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amplicones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s-EC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Illumina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2293" y="6307086"/>
            <a:ext cx="8518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Las secuencias genómicas  obtenidas mediante la técnica de </a:t>
            </a:r>
            <a:r>
              <a:rPr lang="es-EC" sz="1400" dirty="0" err="1"/>
              <a:t>pirosecuenciación</a:t>
            </a:r>
            <a:r>
              <a:rPr lang="es-EC" sz="1400" dirty="0"/>
              <a:t> se clasificaron en unidades taxonómicas operativas (OTUs) usando un umbral de similitud del 97%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8040" y="1360443"/>
            <a:ext cx="201529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 de Hongos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18872"/>
              </p:ext>
            </p:extLst>
          </p:nvPr>
        </p:nvGraphicFramePr>
        <p:xfrm>
          <a:off x="548040" y="5506385"/>
          <a:ext cx="4983566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362"/>
                <a:gridCol w="803801"/>
                <a:gridCol w="803801"/>
                <a:gridCol w="736743"/>
                <a:gridCol w="87085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OTUs G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El Riñón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Cryptomycota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70415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133928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92,90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96,78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Ascomycota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4,54%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2,97%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04778"/>
              </p:ext>
            </p:extLst>
          </p:nvPr>
        </p:nvGraphicFramePr>
        <p:xfrm>
          <a:off x="6096000" y="2433631"/>
          <a:ext cx="5887454" cy="2040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305"/>
                <a:gridCol w="1058779"/>
                <a:gridCol w="1138990"/>
                <a:gridCol w="1203158"/>
                <a:gridCol w="1058779"/>
                <a:gridCol w="513347"/>
                <a:gridCol w="417096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Filum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Orden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Familia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Genero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OTU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OTU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9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Ascomycota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Eurotiomycetes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Chaetothyriales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Cyphellophoraceae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err="1">
                          <a:solidFill>
                            <a:schemeClr val="tx1"/>
                          </a:solidFill>
                          <a:effectLst/>
                        </a:rPr>
                        <a:t>Cyphellophora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Eurotiales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Aspergillaceae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Aspergillus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Saccharomycetes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Saccharomycetales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Candida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863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3041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Metschnikowiaceae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Clavispora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Sordariomycetes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Hypocreales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Nectriaceae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Fusarium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523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Sordariales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Chaetomiaceae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Zopfiella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Lasiosphaeriaceae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Cercophora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247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Sordariaceae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Gelasinospora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Pezizomycetes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effectLst/>
                        </a:rPr>
                        <a:t>Pezizales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err="1">
                          <a:solidFill>
                            <a:schemeClr val="tx1"/>
                          </a:solidFill>
                          <a:effectLst/>
                        </a:rPr>
                        <a:t>Pezizaceae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Hydnotryopsis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354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45850"/>
              </p:ext>
            </p:extLst>
          </p:nvPr>
        </p:nvGraphicFramePr>
        <p:xfrm>
          <a:off x="2752396" y="1559710"/>
          <a:ext cx="2960463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331"/>
                <a:gridCol w="740116"/>
                <a:gridCol w="743016"/>
              </a:tblGrid>
              <a:tr h="1656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Librerías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OTUs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56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El Riñón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Guapán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Hongos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75799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138388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695470712"/>
              </p:ext>
            </p:extLst>
          </p:nvPr>
        </p:nvGraphicFramePr>
        <p:xfrm>
          <a:off x="461165" y="2267889"/>
          <a:ext cx="5287515" cy="306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08258" y="4789656"/>
            <a:ext cx="4991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      %             %             %            %             %            %             %            %             %             %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8040" y="5921221"/>
            <a:ext cx="4969357" cy="2037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8229600" y="4789656"/>
            <a:ext cx="173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9 especies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00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Aplicaciones de cepas identificadas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48040" y="1360443"/>
            <a:ext cx="931665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Bacterias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40637" y="2423581"/>
            <a:ext cx="1035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(Arregui</a:t>
            </a:r>
            <a:r>
              <a:rPr lang="es-ES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S" sz="1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2008)</a:t>
            </a:r>
            <a:endParaRPr lang="es-EC" sz="1000" dirty="0"/>
          </a:p>
        </p:txBody>
      </p:sp>
      <p:sp>
        <p:nvSpPr>
          <p:cNvPr id="32" name="Rectángulo 31"/>
          <p:cNvSpPr/>
          <p:nvPr/>
        </p:nvSpPr>
        <p:spPr>
          <a:xfrm>
            <a:off x="616658" y="1697889"/>
            <a:ext cx="456208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-P</a:t>
            </a:r>
            <a:r>
              <a:rPr lang="es-ES" sz="14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14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odu</a:t>
            </a:r>
            <a:r>
              <a:rPr lang="es-ES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cci</a:t>
            </a:r>
            <a:r>
              <a:rPr lang="es-ES" sz="1400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s-ES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s-ES" sz="1400" spc="1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400" spc="-5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s-ES" sz="1400" spc="-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1400" spc="-5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1400" spc="-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1400" spc="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1400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1400" spc="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ES" sz="14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400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14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un</a:t>
            </a:r>
            <a:r>
              <a:rPr lang="es-ES" sz="14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" sz="14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1400" dirty="0" smtClean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" sz="14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s-ES" sz="14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ES" sz="14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</a:p>
          <a:p>
            <a:r>
              <a:rPr lang="es-ES" sz="1400" dirty="0" smtClean="0"/>
              <a:t>-Disminución </a:t>
            </a:r>
            <a:r>
              <a:rPr lang="es-ES" sz="1400" dirty="0"/>
              <a:t>de la toxicidad del proceso </a:t>
            </a:r>
            <a:r>
              <a:rPr lang="es-ES" sz="1400" dirty="0" smtClean="0"/>
              <a:t>industriales</a:t>
            </a:r>
          </a:p>
          <a:p>
            <a:r>
              <a:rPr lang="es-ES" sz="1400" dirty="0" smtClean="0"/>
              <a:t>-Aumento </a:t>
            </a:r>
            <a:r>
              <a:rPr lang="es-ES" sz="1400" dirty="0"/>
              <a:t>de los índices de producción</a:t>
            </a:r>
            <a:endParaRPr lang="es-EC" sz="1400" dirty="0"/>
          </a:p>
        </p:txBody>
      </p:sp>
      <p:sp>
        <p:nvSpPr>
          <p:cNvPr id="5129" name="Rectángulo 5128"/>
          <p:cNvSpPr/>
          <p:nvPr/>
        </p:nvSpPr>
        <p:spPr>
          <a:xfrm>
            <a:off x="6002660" y="3870798"/>
            <a:ext cx="56364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Bacillus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licheniformis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(</a:t>
            </a:r>
            <a:r>
              <a:rPr lang="es-ES" sz="1400" dirty="0"/>
              <a:t>proteasas, </a:t>
            </a:r>
            <a:r>
              <a:rPr lang="es-ES" sz="1400" dirty="0" err="1"/>
              <a:t>pectato</a:t>
            </a:r>
            <a:r>
              <a:rPr lang="es-ES" sz="1400" dirty="0"/>
              <a:t> </a:t>
            </a:r>
            <a:r>
              <a:rPr lang="es-ES" sz="1400" dirty="0" err="1"/>
              <a:t>liasas</a:t>
            </a:r>
            <a:r>
              <a:rPr lang="es-ES" sz="1400" dirty="0"/>
              <a:t>, </a:t>
            </a:r>
            <a:r>
              <a:rPr lang="es-ES" sz="1400" dirty="0" smtClean="0"/>
              <a:t>lipasas, enzimas </a:t>
            </a:r>
            <a:br>
              <a:rPr lang="es-ES" sz="1400" dirty="0" smtClean="0"/>
            </a:br>
            <a:r>
              <a:rPr lang="es-ES" sz="1400" dirty="0" smtClean="0"/>
              <a:t>                                           degradadoras </a:t>
            </a:r>
            <a:r>
              <a:rPr lang="es-ES" sz="1400" dirty="0"/>
              <a:t>de polisacáridos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sp>
        <p:nvSpPr>
          <p:cNvPr id="5130" name="Rectángulo 5129"/>
          <p:cNvSpPr/>
          <p:nvPr/>
        </p:nvSpPr>
        <p:spPr>
          <a:xfrm>
            <a:off x="6313698" y="4402234"/>
            <a:ext cx="6960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45-55°C</a:t>
            </a:r>
          </a:p>
        </p:txBody>
      </p:sp>
      <p:sp>
        <p:nvSpPr>
          <p:cNvPr id="5169" name="AutoShape 8" descr="Resultado de imagen para HARINA DE PLU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70" name="Imagen 5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913" y="4710141"/>
            <a:ext cx="1319146" cy="93014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171" name="CuadroTexto 5170"/>
          <p:cNvSpPr txBox="1"/>
          <p:nvPr/>
        </p:nvSpPr>
        <p:spPr>
          <a:xfrm>
            <a:off x="7948167" y="5656348"/>
            <a:ext cx="1138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QUERATINASA</a:t>
            </a:r>
            <a:endParaRPr lang="es-EC" sz="1000" dirty="0"/>
          </a:p>
        </p:txBody>
      </p:sp>
      <p:pic>
        <p:nvPicPr>
          <p:cNvPr id="5172" name="Picture 10" descr="Resultado de imagen para tratamiento de aguas residu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59" y="4710141"/>
            <a:ext cx="2293189" cy="93112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5" name="Rectángulo 5174"/>
          <p:cNvSpPr/>
          <p:nvPr/>
        </p:nvSpPr>
        <p:spPr>
          <a:xfrm>
            <a:off x="9287500" y="5667102"/>
            <a:ext cx="2165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BIOPOLÍMEROS FLOCULANTES </a:t>
            </a:r>
            <a:endParaRPr lang="es-EC" sz="1000" dirty="0"/>
          </a:p>
        </p:txBody>
      </p:sp>
      <p:sp>
        <p:nvSpPr>
          <p:cNvPr id="5177" name="Rectángulo 5176"/>
          <p:cNvSpPr/>
          <p:nvPr/>
        </p:nvSpPr>
        <p:spPr>
          <a:xfrm>
            <a:off x="9816732" y="4710141"/>
            <a:ext cx="12955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(</a:t>
            </a:r>
            <a:r>
              <a:rPr lang="es-ES" sz="1050" dirty="0" err="1" smtClean="0"/>
              <a:t>Shih</a:t>
            </a:r>
            <a:r>
              <a:rPr lang="es-ES" sz="1050" dirty="0" smtClean="0"/>
              <a:t> </a:t>
            </a:r>
            <a:r>
              <a:rPr lang="es-ES" sz="1050" i="1" dirty="0" smtClean="0"/>
              <a:t>et al</a:t>
            </a:r>
            <a:r>
              <a:rPr lang="es-ES" sz="1050" dirty="0" smtClean="0"/>
              <a:t>., 2001)</a:t>
            </a:r>
            <a:endParaRPr lang="es-EC" sz="1050" dirty="0"/>
          </a:p>
        </p:txBody>
      </p:sp>
      <p:sp>
        <p:nvSpPr>
          <p:cNvPr id="5178" name="Rectángulo 5177"/>
          <p:cNvSpPr/>
          <p:nvPr/>
        </p:nvSpPr>
        <p:spPr>
          <a:xfrm>
            <a:off x="7978952" y="4728044"/>
            <a:ext cx="1162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5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Lin</a:t>
            </a:r>
            <a:r>
              <a:rPr lang="es-EC" sz="1050" dirty="0" smtClean="0">
                <a:latin typeface="Arial" panose="020B0604020202020204" pitchFamily="34" charset="0"/>
                <a:ea typeface="Calibri" panose="020F0502020204030204" pitchFamily="34" charset="0"/>
              </a:rPr>
              <a:t> et al, 1992</a:t>
            </a:r>
            <a:r>
              <a:rPr lang="es-EC" sz="1050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050" dirty="0"/>
          </a:p>
        </p:txBody>
      </p:sp>
      <p:sp>
        <p:nvSpPr>
          <p:cNvPr id="136" name="Rectángulo 135"/>
          <p:cNvSpPr/>
          <p:nvPr/>
        </p:nvSpPr>
        <p:spPr>
          <a:xfrm>
            <a:off x="5939771" y="1709038"/>
            <a:ext cx="407836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Bacillus</a:t>
            </a:r>
            <a:r>
              <a:rPr lang="es-ES" sz="16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6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circulans</a:t>
            </a:r>
            <a:r>
              <a:rPr lang="es-ES" sz="16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600" dirty="0" err="1" smtClean="0"/>
              <a:t>xilanasa</a:t>
            </a:r>
            <a:r>
              <a:rPr lang="es-EC" sz="1600" dirty="0" smtClean="0"/>
              <a:t> </a:t>
            </a:r>
            <a:r>
              <a:rPr lang="es-EC" sz="1600" dirty="0" err="1" smtClean="0"/>
              <a:t>termofílica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s-EC" sz="1600" dirty="0"/>
          </a:p>
        </p:txBody>
      </p:sp>
      <p:pic>
        <p:nvPicPr>
          <p:cNvPr id="137" name="Picture 2" descr="Resultado de imagen para blanqueo del pap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92" y="2294474"/>
            <a:ext cx="3898086" cy="116016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ángulo 140"/>
          <p:cNvSpPr/>
          <p:nvPr/>
        </p:nvSpPr>
        <p:spPr>
          <a:xfrm>
            <a:off x="10525019" y="3182115"/>
            <a:ext cx="92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err="1">
                <a:latin typeface="Arial" panose="020B0604020202020204" pitchFamily="34" charset="0"/>
                <a:ea typeface="Calibri" panose="020F0502020204030204" pitchFamily="34" charset="0"/>
              </a:rPr>
              <a:t>Dhillon</a:t>
            </a:r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, 2000</a:t>
            </a:r>
            <a:endParaRPr lang="es-EC" sz="1000" dirty="0"/>
          </a:p>
        </p:txBody>
      </p:sp>
      <p:sp>
        <p:nvSpPr>
          <p:cNvPr id="142" name="Rectángulo 141"/>
          <p:cNvSpPr/>
          <p:nvPr/>
        </p:nvSpPr>
        <p:spPr>
          <a:xfrm>
            <a:off x="8848077" y="2858811"/>
            <a:ext cx="10374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Pasta 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C" sz="1100" dirty="0" err="1">
                <a:latin typeface="Arial" panose="020B0604020202020204" pitchFamily="34" charset="0"/>
                <a:ea typeface="Calibri" panose="020F0502020204030204" pitchFamily="34" charset="0"/>
              </a:rPr>
              <a:t>Kraf</a:t>
            </a:r>
            <a:endParaRPr lang="es-EC" sz="1100" dirty="0"/>
          </a:p>
        </p:txBody>
      </p:sp>
      <p:pic>
        <p:nvPicPr>
          <p:cNvPr id="67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4" y="3977722"/>
            <a:ext cx="756181" cy="84304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ángulo 67"/>
          <p:cNvSpPr/>
          <p:nvPr/>
        </p:nvSpPr>
        <p:spPr>
          <a:xfrm>
            <a:off x="733905" y="3096510"/>
            <a:ext cx="3229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Paenibacillus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naphthalenovorans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(R)</a:t>
            </a:r>
          </a:p>
          <a:p>
            <a:r>
              <a:rPr lang="es-ES" sz="14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Paenibacillus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ehimensis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(R)</a:t>
            </a:r>
          </a:p>
          <a:p>
            <a:r>
              <a:rPr lang="es-ES" sz="1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Paenibacillus</a:t>
            </a:r>
            <a:r>
              <a:rPr lang="es-ES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barengoltzii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(G)</a:t>
            </a:r>
            <a:endParaRPr lang="es-EC" sz="1400" dirty="0"/>
          </a:p>
        </p:txBody>
      </p:sp>
      <p:cxnSp>
        <p:nvCxnSpPr>
          <p:cNvPr id="69" name="Conector recto de flecha 68"/>
          <p:cNvCxnSpPr/>
          <p:nvPr/>
        </p:nvCxnSpPr>
        <p:spPr>
          <a:xfrm flipV="1">
            <a:off x="2951522" y="4194587"/>
            <a:ext cx="175124" cy="1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2" name="Picture 6" descr="Resultado de imagen para colorante neg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78" y="5010136"/>
            <a:ext cx="756181" cy="75618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ángulo 72"/>
          <p:cNvSpPr/>
          <p:nvPr/>
        </p:nvSpPr>
        <p:spPr>
          <a:xfrm>
            <a:off x="3261790" y="5082326"/>
            <a:ext cx="10385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Diacóico</a:t>
            </a:r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reactivo 5 negro</a:t>
            </a:r>
            <a:endParaRPr lang="es-EC" sz="1200" dirty="0"/>
          </a:p>
        </p:txBody>
      </p:sp>
      <p:sp>
        <p:nvSpPr>
          <p:cNvPr id="74" name="Rectángulo redondeado 73"/>
          <p:cNvSpPr/>
          <p:nvPr/>
        </p:nvSpPr>
        <p:spPr>
          <a:xfrm>
            <a:off x="620824" y="2806037"/>
            <a:ext cx="4862448" cy="3267910"/>
          </a:xfrm>
          <a:prstGeom prst="roundRect">
            <a:avLst>
              <a:gd name="adj" fmla="val 860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Rectángulo 74"/>
          <p:cNvSpPr/>
          <p:nvPr/>
        </p:nvSpPr>
        <p:spPr>
          <a:xfrm>
            <a:off x="784126" y="5107783"/>
            <a:ext cx="22958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i="1" dirty="0" err="1"/>
              <a:t>Anoxybacillus</a:t>
            </a:r>
            <a:r>
              <a:rPr lang="es-ES" sz="1400" i="1" dirty="0"/>
              <a:t> </a:t>
            </a:r>
            <a:r>
              <a:rPr lang="es-ES" sz="1400" i="1" dirty="0" err="1" smtClean="0"/>
              <a:t>flavithermus</a:t>
            </a:r>
            <a:endParaRPr lang="es-EC" sz="1400" dirty="0"/>
          </a:p>
        </p:txBody>
      </p:sp>
      <p:sp>
        <p:nvSpPr>
          <p:cNvPr id="76" name="Rectángulo 75"/>
          <p:cNvSpPr/>
          <p:nvPr/>
        </p:nvSpPr>
        <p:spPr>
          <a:xfrm>
            <a:off x="699420" y="5405492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1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Deive</a:t>
            </a:r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C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2010)</a:t>
            </a:r>
            <a:endParaRPr lang="es-EC" sz="1100" dirty="0"/>
          </a:p>
        </p:txBody>
      </p:sp>
      <p:sp>
        <p:nvSpPr>
          <p:cNvPr id="77" name="Rectángulo 76"/>
          <p:cNvSpPr/>
          <p:nvPr/>
        </p:nvSpPr>
        <p:spPr>
          <a:xfrm>
            <a:off x="3126646" y="4040591"/>
            <a:ext cx="117371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200" dirty="0" err="1">
                <a:latin typeface="Arial" panose="020B0604020202020204" pitchFamily="34" charset="0"/>
                <a:ea typeface="Calibri" panose="020F0502020204030204" pitchFamily="34" charset="0"/>
              </a:rPr>
              <a:t>Acid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 Blue 062 </a:t>
            </a:r>
            <a:endParaRPr lang="es-EC" sz="1200" dirty="0"/>
          </a:p>
        </p:txBody>
      </p:sp>
      <p:sp>
        <p:nvSpPr>
          <p:cNvPr id="78" name="Rectángulo 77"/>
          <p:cNvSpPr/>
          <p:nvPr/>
        </p:nvSpPr>
        <p:spPr>
          <a:xfrm>
            <a:off x="828300" y="4040861"/>
            <a:ext cx="207620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i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Paenibacillus</a:t>
            </a:r>
            <a:r>
              <a:rPr lang="es-ES" sz="14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macerans</a:t>
            </a:r>
            <a:endParaRPr lang="es-EC" sz="1400" dirty="0"/>
          </a:p>
        </p:txBody>
      </p:sp>
      <p:sp>
        <p:nvSpPr>
          <p:cNvPr id="79" name="Rectángulo 78"/>
          <p:cNvSpPr/>
          <p:nvPr/>
        </p:nvSpPr>
        <p:spPr>
          <a:xfrm>
            <a:off x="699420" y="4409929"/>
            <a:ext cx="1656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</a:rPr>
              <a:t>(Li, </a:t>
            </a:r>
            <a:r>
              <a:rPr lang="es-ES" sz="1000" dirty="0" err="1">
                <a:latin typeface="Arial" panose="020B0604020202020204" pitchFamily="34" charset="0"/>
                <a:ea typeface="Calibri" panose="020F0502020204030204" pitchFamily="34" charset="0"/>
              </a:rPr>
              <a:t>Shah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</a:rPr>
              <a:t> &amp; Jensen, 2007)</a:t>
            </a:r>
            <a:endParaRPr lang="es-EC" sz="1000" dirty="0"/>
          </a:p>
        </p:txBody>
      </p:sp>
      <p:cxnSp>
        <p:nvCxnSpPr>
          <p:cNvPr id="80" name="Conector recto de flecha 79"/>
          <p:cNvCxnSpPr>
            <a:stCxn id="75" idx="3"/>
          </p:cNvCxnSpPr>
          <p:nvPr/>
        </p:nvCxnSpPr>
        <p:spPr>
          <a:xfrm flipV="1">
            <a:off x="3079947" y="5261671"/>
            <a:ext cx="1818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Rectángulo 80"/>
          <p:cNvSpPr/>
          <p:nvPr/>
        </p:nvSpPr>
        <p:spPr>
          <a:xfrm>
            <a:off x="2034807" y="5390103"/>
            <a:ext cx="686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60°C</a:t>
            </a:r>
            <a:endParaRPr lang="es-EC" sz="1200" dirty="0"/>
          </a:p>
        </p:txBody>
      </p:sp>
      <p:sp>
        <p:nvSpPr>
          <p:cNvPr id="82" name="Rectángulo 81"/>
          <p:cNvSpPr/>
          <p:nvPr/>
        </p:nvSpPr>
        <p:spPr>
          <a:xfrm>
            <a:off x="2355643" y="4363972"/>
            <a:ext cx="686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45°C</a:t>
            </a:r>
            <a:endParaRPr lang="es-EC" sz="1200" dirty="0"/>
          </a:p>
        </p:txBody>
      </p:sp>
      <p:sp>
        <p:nvSpPr>
          <p:cNvPr id="83" name="Rectángulo redondeado 82"/>
          <p:cNvSpPr/>
          <p:nvPr/>
        </p:nvSpPr>
        <p:spPr>
          <a:xfrm>
            <a:off x="5767612" y="1168582"/>
            <a:ext cx="6135137" cy="4856611"/>
          </a:xfrm>
          <a:prstGeom prst="roundRect">
            <a:avLst>
              <a:gd name="adj" fmla="val 860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1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Aplicaciones de cepas identificadas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48040" y="1360443"/>
            <a:ext cx="931665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Bacterias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69" name="AutoShape 8" descr="Resultado de imagen para HARINA DE PLU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4" name="Rectángulo redondeado 83"/>
          <p:cNvSpPr/>
          <p:nvPr/>
        </p:nvSpPr>
        <p:spPr>
          <a:xfrm>
            <a:off x="460376" y="1820665"/>
            <a:ext cx="11442374" cy="3960204"/>
          </a:xfrm>
          <a:prstGeom prst="roundRect">
            <a:avLst>
              <a:gd name="adj" fmla="val 860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5" name="Picture 6" descr="Resultado de imagen para bacilo subtilis y bio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950" y="2923652"/>
            <a:ext cx="3858794" cy="143131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ángulo 85"/>
          <p:cNvSpPr/>
          <p:nvPr/>
        </p:nvSpPr>
        <p:spPr>
          <a:xfrm>
            <a:off x="6037287" y="2945927"/>
            <a:ext cx="145103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Bacillus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subtilis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cxnSp>
        <p:nvCxnSpPr>
          <p:cNvPr id="87" name="Conector recto 86"/>
          <p:cNvCxnSpPr/>
          <p:nvPr/>
        </p:nvCxnSpPr>
        <p:spPr>
          <a:xfrm>
            <a:off x="5820327" y="3114051"/>
            <a:ext cx="0" cy="6768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5820327" y="3790947"/>
            <a:ext cx="1911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Rectángulo 88"/>
          <p:cNvSpPr/>
          <p:nvPr/>
        </p:nvSpPr>
        <p:spPr>
          <a:xfrm>
            <a:off x="5831983" y="3796044"/>
            <a:ext cx="2026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Dipéptidos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</a:rPr>
              <a:t>y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péptidos cíclicos</a:t>
            </a:r>
          </a:p>
          <a:p>
            <a:r>
              <a:rPr lang="es-ES" sz="1400" dirty="0" smtClean="0"/>
              <a:t>- </a:t>
            </a:r>
            <a:r>
              <a:rPr lang="es-ES" sz="1400" dirty="0" err="1" smtClean="0"/>
              <a:t>Surfactina</a:t>
            </a:r>
            <a:endParaRPr lang="es-EC" sz="1400" dirty="0"/>
          </a:p>
        </p:txBody>
      </p:sp>
      <p:sp>
        <p:nvSpPr>
          <p:cNvPr id="90" name="Rectángulo 89"/>
          <p:cNvSpPr/>
          <p:nvPr/>
        </p:nvSpPr>
        <p:spPr>
          <a:xfrm>
            <a:off x="9427202" y="4138631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i="1" dirty="0" err="1">
                <a:solidFill>
                  <a:srgbClr val="222222"/>
                </a:solidFill>
                <a:latin typeface="Arial" panose="020B0604020202020204" pitchFamily="34" charset="0"/>
              </a:rPr>
              <a:t>Arabidopsis</a:t>
            </a:r>
            <a:endParaRPr lang="es-EC" sz="1200" dirty="0"/>
          </a:p>
        </p:txBody>
      </p:sp>
      <p:cxnSp>
        <p:nvCxnSpPr>
          <p:cNvPr id="91" name="Conector recto 90"/>
          <p:cNvCxnSpPr/>
          <p:nvPr/>
        </p:nvCxnSpPr>
        <p:spPr>
          <a:xfrm flipH="1" flipV="1">
            <a:off x="5820327" y="3114051"/>
            <a:ext cx="186681" cy="102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Rectángulo 91"/>
          <p:cNvSpPr/>
          <p:nvPr/>
        </p:nvSpPr>
        <p:spPr>
          <a:xfrm>
            <a:off x="7769950" y="4352081"/>
            <a:ext cx="15937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/>
              <a:t>(</a:t>
            </a:r>
            <a:r>
              <a:rPr lang="es-EC" sz="1050" dirty="0" err="1"/>
              <a:t>Bais</a:t>
            </a:r>
            <a:r>
              <a:rPr lang="es-EC" sz="1050" dirty="0"/>
              <a:t> &amp; Vivanco, 2004).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1384945" y="2798237"/>
            <a:ext cx="221406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Brevibacillus</a:t>
            </a:r>
            <a:r>
              <a:rPr lang="es-ES" sz="1400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ea typeface="Calibri" panose="020F0502020204030204" pitchFamily="34" charset="0"/>
              </a:rPr>
              <a:t>thermoruber</a:t>
            </a:r>
            <a:endParaRPr lang="es-EC" sz="1400" dirty="0"/>
          </a:p>
        </p:txBody>
      </p:sp>
      <p:cxnSp>
        <p:nvCxnSpPr>
          <p:cNvPr id="94" name="Conector recto 93"/>
          <p:cNvCxnSpPr/>
          <p:nvPr/>
        </p:nvCxnSpPr>
        <p:spPr>
          <a:xfrm>
            <a:off x="1163640" y="2952125"/>
            <a:ext cx="240065" cy="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1151729" y="2949502"/>
            <a:ext cx="8056" cy="8090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Conector recto de flecha 95"/>
          <p:cNvCxnSpPr/>
          <p:nvPr/>
        </p:nvCxnSpPr>
        <p:spPr>
          <a:xfrm>
            <a:off x="1159785" y="3768991"/>
            <a:ext cx="18849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Rectángulo 96"/>
          <p:cNvSpPr/>
          <p:nvPr/>
        </p:nvSpPr>
        <p:spPr>
          <a:xfrm>
            <a:off x="1215884" y="3333951"/>
            <a:ext cx="6206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 smtClean="0"/>
              <a:t>&gt;65°C </a:t>
            </a:r>
            <a:endParaRPr lang="es-EC" sz="1050" dirty="0"/>
          </a:p>
        </p:txBody>
      </p:sp>
      <p:sp>
        <p:nvSpPr>
          <p:cNvPr id="98" name="Rectángulo 97"/>
          <p:cNvSpPr/>
          <p:nvPr/>
        </p:nvSpPr>
        <p:spPr>
          <a:xfrm>
            <a:off x="1215884" y="3796147"/>
            <a:ext cx="798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Stott</a:t>
            </a:r>
            <a:r>
              <a:rPr lang="es-EC" sz="1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2008</a:t>
            </a:r>
            <a:endParaRPr lang="es-EC" sz="1000" dirty="0"/>
          </a:p>
        </p:txBody>
      </p:sp>
      <p:pic>
        <p:nvPicPr>
          <p:cNvPr id="99" name="Picture 2" descr="Resultado de imagen para 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98" y="3225617"/>
            <a:ext cx="1802616" cy="145545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ángulo 99"/>
          <p:cNvSpPr/>
          <p:nvPr/>
        </p:nvSpPr>
        <p:spPr>
          <a:xfrm>
            <a:off x="3201701" y="4403192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Proteasa </a:t>
            </a:r>
            <a:r>
              <a:rPr lang="es-ES" sz="1200" dirty="0" err="1">
                <a:latin typeface="Arial" panose="020B0604020202020204" pitchFamily="34" charset="0"/>
                <a:ea typeface="Calibri" panose="020F0502020204030204" pitchFamily="34" charset="0"/>
              </a:rPr>
              <a:t>Lon</a:t>
            </a:r>
            <a:endParaRPr lang="es-EC" sz="1200" dirty="0"/>
          </a:p>
        </p:txBody>
      </p:sp>
      <p:sp>
        <p:nvSpPr>
          <p:cNvPr id="101" name="Rectángulo 100"/>
          <p:cNvSpPr/>
          <p:nvPr/>
        </p:nvSpPr>
        <p:spPr>
          <a:xfrm>
            <a:off x="2933187" y="4633023"/>
            <a:ext cx="1285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/>
              <a:t>(Lee et al., 2004) </a:t>
            </a:r>
          </a:p>
        </p:txBody>
      </p:sp>
    </p:spTree>
    <p:extLst>
      <p:ext uri="{BB962C8B-B14F-4D97-AF65-F5344CB8AC3E}">
        <p14:creationId xmlns:p14="http://schemas.microsoft.com/office/powerpoint/2010/main" val="15875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Resultados y discusión</a:t>
            </a:r>
            <a:endParaRPr lang="es-EC" kern="0" dirty="0"/>
          </a:p>
        </p:txBody>
      </p:sp>
      <p:sp>
        <p:nvSpPr>
          <p:cNvPr id="14" name="Rectángulo 13"/>
          <p:cNvSpPr/>
          <p:nvPr/>
        </p:nvSpPr>
        <p:spPr>
          <a:xfrm>
            <a:off x="471840" y="749795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Aplicaciones de cepas identificadas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48040" y="1360443"/>
            <a:ext cx="143981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Algas y Hongos</a:t>
            </a:r>
            <a:endParaRPr lang="es-E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395890" y="1360443"/>
            <a:ext cx="50585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 smtClean="0"/>
              <a:t>Adaptabilidad </a:t>
            </a:r>
            <a:r>
              <a:rPr lang="es-ES" sz="1400" dirty="0"/>
              <a:t>que tienen estos organismos para sobrevivir a cambios de </a:t>
            </a:r>
            <a:r>
              <a:rPr lang="es-ES" sz="1400" dirty="0" smtClean="0"/>
              <a:t>temperatura</a:t>
            </a:r>
          </a:p>
        </p:txBody>
      </p:sp>
      <p:sp>
        <p:nvSpPr>
          <p:cNvPr id="5169" name="AutoShape 8" descr="Resultado de imagen para HARINA DE PLU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9471689" y="2773060"/>
            <a:ext cx="0" cy="70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1391582" y="2545330"/>
            <a:ext cx="11592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Algas</a:t>
            </a:r>
            <a:endParaRPr lang="es-EC" dirty="0"/>
          </a:p>
          <a:p>
            <a:pPr algn="ctr"/>
            <a:r>
              <a:rPr lang="es-ES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Clorofitas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1117400" y="3177498"/>
            <a:ext cx="651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&gt; 60°C</a:t>
            </a:r>
            <a:endParaRPr lang="es-EC" sz="1200" dirty="0"/>
          </a:p>
        </p:txBody>
      </p:sp>
      <p:pic>
        <p:nvPicPr>
          <p:cNvPr id="25" name="Picture 2" descr="Resultado de imagen para algas como alim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9" y="3728676"/>
            <a:ext cx="2573657" cy="1922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1632976" y="5605397"/>
            <a:ext cx="1649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200" dirty="0" err="1">
                <a:latin typeface="Arial" panose="020B0604020202020204" pitchFamily="34" charset="0"/>
                <a:ea typeface="Calibri" panose="020F0502020204030204" pitchFamily="34" charset="0"/>
              </a:rPr>
              <a:t>Priyadarshani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, 2012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sz="1200" dirty="0"/>
          </a:p>
        </p:txBody>
      </p:sp>
      <p:sp>
        <p:nvSpPr>
          <p:cNvPr id="27" name="Rectángulo 26"/>
          <p:cNvSpPr/>
          <p:nvPr/>
        </p:nvSpPr>
        <p:spPr>
          <a:xfrm>
            <a:off x="4218368" y="2545329"/>
            <a:ext cx="1681489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Algas azul verdes o Cianobacteria</a:t>
            </a:r>
            <a:r>
              <a:rPr lang="es-ES" sz="14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28" name="Conector recto de flecha 27"/>
          <p:cNvCxnSpPr>
            <a:stCxn id="23" idx="2"/>
            <a:endCxn id="25" idx="0"/>
          </p:cNvCxnSpPr>
          <p:nvPr/>
        </p:nvCxnSpPr>
        <p:spPr>
          <a:xfrm>
            <a:off x="1971228" y="3191661"/>
            <a:ext cx="0" cy="53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368569" y="3202382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73°C </a:t>
            </a:r>
            <a:endParaRPr lang="es-EC" sz="1200" dirty="0"/>
          </a:p>
        </p:txBody>
      </p:sp>
      <p:pic>
        <p:nvPicPr>
          <p:cNvPr id="30" name="Picture 4" descr="Resultado de imagen para algas como fertiliz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92" y="3717333"/>
            <a:ext cx="3009900" cy="1933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ector recto de flecha 30"/>
          <p:cNvCxnSpPr>
            <a:stCxn id="27" idx="2"/>
            <a:endCxn id="30" idx="0"/>
          </p:cNvCxnSpPr>
          <p:nvPr/>
        </p:nvCxnSpPr>
        <p:spPr>
          <a:xfrm>
            <a:off x="5059113" y="3068549"/>
            <a:ext cx="21029" cy="648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952687" y="5627360"/>
            <a:ext cx="1720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Finsinger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200" i="1" dirty="0">
                <a:latin typeface="Arial" panose="020B0604020202020204" pitchFamily="34" charset="0"/>
                <a:ea typeface="Calibri" panose="020F0502020204030204" pitchFamily="34" charset="0"/>
              </a:rPr>
              <a:t>et al., 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2008)</a:t>
            </a:r>
            <a:endParaRPr lang="es-EC" sz="1200" dirty="0"/>
          </a:p>
        </p:txBody>
      </p:sp>
      <p:sp>
        <p:nvSpPr>
          <p:cNvPr id="34" name="Rectángulo redondeado 33"/>
          <p:cNvSpPr/>
          <p:nvPr/>
        </p:nvSpPr>
        <p:spPr>
          <a:xfrm>
            <a:off x="460375" y="2442919"/>
            <a:ext cx="6358879" cy="3615530"/>
          </a:xfrm>
          <a:prstGeom prst="roundRect">
            <a:avLst>
              <a:gd name="adj" fmla="val 860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redondeado 34"/>
          <p:cNvSpPr/>
          <p:nvPr/>
        </p:nvSpPr>
        <p:spPr>
          <a:xfrm>
            <a:off x="7182885" y="2032646"/>
            <a:ext cx="4704315" cy="4025803"/>
          </a:xfrm>
          <a:prstGeom prst="roundRect">
            <a:avLst>
              <a:gd name="adj" fmla="val 860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Rectángulo 35"/>
          <p:cNvSpPr/>
          <p:nvPr/>
        </p:nvSpPr>
        <p:spPr>
          <a:xfrm>
            <a:off x="8328816" y="2375586"/>
            <a:ext cx="23775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i="1" dirty="0">
                <a:latin typeface="Arial" panose="020B0604020202020204" pitchFamily="34" charset="0"/>
                <a:ea typeface="Calibri" panose="020F0502020204030204" pitchFamily="34" charset="0"/>
              </a:rPr>
              <a:t>Aspergillus </a:t>
            </a:r>
            <a:r>
              <a:rPr lang="es-ES" i="1" dirty="0" err="1">
                <a:latin typeface="Arial" panose="020B0604020202020204" pitchFamily="34" charset="0"/>
                <a:ea typeface="Calibri" panose="020F0502020204030204" pitchFamily="34" charset="0"/>
              </a:rPr>
              <a:t>fumigatus</a:t>
            </a:r>
            <a:endParaRPr lang="es-EC" dirty="0"/>
          </a:p>
        </p:txBody>
      </p:sp>
      <p:sp>
        <p:nvSpPr>
          <p:cNvPr id="37" name="Rectángulo 36"/>
          <p:cNvSpPr/>
          <p:nvPr/>
        </p:nvSpPr>
        <p:spPr>
          <a:xfrm>
            <a:off x="9471689" y="5152302"/>
            <a:ext cx="1669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S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Redman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200" i="1" dirty="0">
                <a:latin typeface="Arial" panose="020B0604020202020204" pitchFamily="34" charset="0"/>
                <a:ea typeface="Calibri" panose="020F0502020204030204" pitchFamily="34" charset="0"/>
              </a:rPr>
              <a:t>et al., 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1999)</a:t>
            </a:r>
            <a:endParaRPr lang="es-EC" sz="1200" dirty="0"/>
          </a:p>
        </p:txBody>
      </p:sp>
      <p:sp>
        <p:nvSpPr>
          <p:cNvPr id="38" name="Rectángulo 37"/>
          <p:cNvSpPr/>
          <p:nvPr/>
        </p:nvSpPr>
        <p:spPr>
          <a:xfrm>
            <a:off x="8606003" y="3091599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</a:rPr>
              <a:t>70°C </a:t>
            </a:r>
            <a:endParaRPr lang="es-EC" sz="1200" dirty="0"/>
          </a:p>
        </p:txBody>
      </p:sp>
      <p:pic>
        <p:nvPicPr>
          <p:cNvPr id="39" name="Picture 6" descr="Resultado de imagen para degradar tintes con hong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52" y="3451239"/>
            <a:ext cx="2721701" cy="1701063"/>
          </a:xfrm>
          <a:prstGeom prst="rect">
            <a:avLst/>
          </a:prstGeom>
          <a:noFill/>
          <a:ln>
            <a:solidFill>
              <a:schemeClr val="accent5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18904" cy="587807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Conclusiones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90600" y="862447"/>
            <a:ext cx="1059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técnica de biología molecular permitió la identificación de las cepas bacterianas mesófilas como </a:t>
            </a:r>
            <a:r>
              <a:rPr lang="es-ES" i="1" dirty="0" err="1" smtClean="0"/>
              <a:t>Paenibacillus</a:t>
            </a:r>
            <a:r>
              <a:rPr lang="es-ES" i="1" dirty="0" smtClean="0"/>
              <a:t> </a:t>
            </a:r>
            <a:r>
              <a:rPr lang="es-ES" i="1" dirty="0" err="1"/>
              <a:t>tundrae</a:t>
            </a:r>
            <a:r>
              <a:rPr lang="es-ES" i="1" dirty="0"/>
              <a:t>, </a:t>
            </a:r>
            <a:r>
              <a:rPr lang="es-ES" dirty="0" smtClean="0"/>
              <a:t>y </a:t>
            </a:r>
            <a:r>
              <a:rPr lang="es-ES" dirty="0"/>
              <a:t>termófilas como</a:t>
            </a:r>
            <a:r>
              <a:rPr lang="es-ES" i="1" dirty="0"/>
              <a:t> </a:t>
            </a:r>
            <a:r>
              <a:rPr lang="es-ES" i="1" dirty="0" err="1"/>
              <a:t>Paenibacillus</a:t>
            </a:r>
            <a:r>
              <a:rPr lang="es-ES" i="1" dirty="0"/>
              <a:t> </a:t>
            </a:r>
            <a:r>
              <a:rPr lang="es-ES" i="1" dirty="0" err="1" smtClean="0"/>
              <a:t>barengoltzii</a:t>
            </a:r>
            <a:r>
              <a:rPr lang="es-ES" i="1" dirty="0" smtClean="0"/>
              <a:t>, además s</a:t>
            </a:r>
            <a:r>
              <a:rPr lang="es-ES" dirty="0" smtClean="0"/>
              <a:t>e </a:t>
            </a:r>
            <a:r>
              <a:rPr lang="es-ES" dirty="0"/>
              <a:t>identificaron microalgas pertenecientes a los </a:t>
            </a:r>
            <a:r>
              <a:rPr lang="es-ES" dirty="0" smtClean="0"/>
              <a:t>fila </a:t>
            </a:r>
            <a:r>
              <a:rPr lang="es-ES" dirty="0" err="1"/>
              <a:t>Clorofita</a:t>
            </a:r>
            <a:r>
              <a:rPr lang="es-ES" dirty="0"/>
              <a:t> </a:t>
            </a:r>
            <a:r>
              <a:rPr lang="es-ES" dirty="0" smtClean="0"/>
              <a:t>y Cianobacterias. Finalmente, se obtuvo una </a:t>
            </a:r>
            <a:r>
              <a:rPr lang="es-ES" dirty="0"/>
              <a:t>especie fúngica </a:t>
            </a:r>
            <a:r>
              <a:rPr lang="es-ES" i="1" dirty="0"/>
              <a:t>Aspergillus </a:t>
            </a:r>
            <a:r>
              <a:rPr lang="es-ES" i="1" dirty="0" err="1" smtClean="0"/>
              <a:t>fumigatus</a:t>
            </a:r>
            <a:r>
              <a:rPr lang="es-ES" i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Los fila </a:t>
            </a:r>
            <a:r>
              <a:rPr lang="es-ES" dirty="0"/>
              <a:t>predominantes fueron </a:t>
            </a:r>
            <a:r>
              <a:rPr lang="es-ES" dirty="0" err="1"/>
              <a:t>Euryarchaeota</a:t>
            </a:r>
            <a:r>
              <a:rPr lang="es-ES" dirty="0"/>
              <a:t> para Arqueas;  </a:t>
            </a:r>
            <a:r>
              <a:rPr lang="es-ES" dirty="0" err="1"/>
              <a:t>Proteobacteria</a:t>
            </a:r>
            <a:r>
              <a:rPr lang="es-ES" dirty="0"/>
              <a:t>, </a:t>
            </a:r>
            <a:r>
              <a:rPr lang="es-ES" dirty="0" err="1" smtClean="0"/>
              <a:t>Firmicutes</a:t>
            </a:r>
            <a:r>
              <a:rPr lang="es-ES" dirty="0"/>
              <a:t>,</a:t>
            </a:r>
            <a:r>
              <a:rPr lang="es-ES" dirty="0" smtClean="0"/>
              <a:t> </a:t>
            </a:r>
            <a:r>
              <a:rPr lang="es-ES" dirty="0" err="1" smtClean="0"/>
              <a:t>Bacteroidetes</a:t>
            </a:r>
            <a:r>
              <a:rPr lang="es-ES" dirty="0"/>
              <a:t> y </a:t>
            </a:r>
            <a:r>
              <a:rPr lang="es-ES" dirty="0" err="1"/>
              <a:t>Cianobacteria</a:t>
            </a:r>
            <a:r>
              <a:rPr lang="es-ES" dirty="0"/>
              <a:t> para bacterias; </a:t>
            </a:r>
            <a:r>
              <a:rPr lang="es-ES" dirty="0" smtClean="0"/>
              <a:t>y </a:t>
            </a:r>
            <a:r>
              <a:rPr lang="es-ES" dirty="0" err="1"/>
              <a:t>Clorofita</a:t>
            </a:r>
            <a:r>
              <a:rPr lang="es-ES" dirty="0"/>
              <a:t> para algas; y </a:t>
            </a:r>
            <a:r>
              <a:rPr lang="es-ES" dirty="0" err="1"/>
              <a:t>Cryptomycota</a:t>
            </a:r>
            <a:r>
              <a:rPr lang="es-ES" dirty="0"/>
              <a:t> para hongos</a:t>
            </a:r>
            <a:r>
              <a:rPr lang="es-E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cepas de bacterias y hongos aislados en el laboratorio corresponden a los géneros </a:t>
            </a:r>
            <a:r>
              <a:rPr lang="es-ES" i="1" dirty="0" err="1"/>
              <a:t>Bacillus</a:t>
            </a:r>
            <a:r>
              <a:rPr lang="es-ES" i="1" dirty="0"/>
              <a:t>, </a:t>
            </a:r>
            <a:r>
              <a:rPr lang="es-ES" i="1" dirty="0" err="1"/>
              <a:t>Brevibacillus</a:t>
            </a:r>
            <a:r>
              <a:rPr lang="es-ES" i="1" dirty="0"/>
              <a:t>, </a:t>
            </a:r>
            <a:r>
              <a:rPr lang="es-ES" i="1" dirty="0" err="1"/>
              <a:t>Paenibacillus</a:t>
            </a:r>
            <a:r>
              <a:rPr lang="es-ES" i="1" dirty="0"/>
              <a:t>, </a:t>
            </a:r>
            <a:r>
              <a:rPr lang="es-ES" i="1" dirty="0" err="1"/>
              <a:t>Anoxibacillus</a:t>
            </a:r>
            <a:r>
              <a:rPr lang="es-ES" i="1" dirty="0"/>
              <a:t>, </a:t>
            </a:r>
            <a:r>
              <a:rPr lang="es-ES" i="1" dirty="0" err="1"/>
              <a:t>Acinetobacter</a:t>
            </a:r>
            <a:r>
              <a:rPr lang="es-ES" i="1" dirty="0"/>
              <a:t> y </a:t>
            </a:r>
            <a:r>
              <a:rPr lang="es-ES" i="1" dirty="0" err="1"/>
              <a:t>Aspergillius</a:t>
            </a:r>
            <a:r>
              <a:rPr lang="es-ES" dirty="0"/>
              <a:t> que reportaron lecturas en los análisis de s</a:t>
            </a:r>
            <a:r>
              <a:rPr lang="es-ES" dirty="0" smtClean="0"/>
              <a:t>ecuenciación masiva- </a:t>
            </a:r>
            <a:r>
              <a:rPr lang="es-ES" dirty="0" err="1" smtClean="0"/>
              <a:t>Illumina</a:t>
            </a:r>
            <a:r>
              <a:rPr lang="es-ES" dirty="0" smtClean="0"/>
              <a:t>.</a:t>
            </a: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i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7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7807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Recomendaciones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6274" y="1274042"/>
            <a:ext cx="10700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Realizar un </a:t>
            </a:r>
            <a:r>
              <a:rPr lang="es-ES" dirty="0"/>
              <a:t>tercer muestreo para encontrar </a:t>
            </a:r>
            <a:r>
              <a:rPr lang="es-ES" dirty="0" smtClean="0"/>
              <a:t>especies </a:t>
            </a:r>
            <a:r>
              <a:rPr lang="es-ES" dirty="0"/>
              <a:t>de Arqueas, las cuales </a:t>
            </a:r>
            <a:r>
              <a:rPr lang="es-ES" dirty="0" smtClean="0"/>
              <a:t>obtuvieron </a:t>
            </a:r>
            <a:r>
              <a:rPr lang="es-ES" dirty="0"/>
              <a:t>aproximadamente un 25% de lecturas en los análisis de </a:t>
            </a:r>
            <a:r>
              <a:rPr lang="es-ES" dirty="0" err="1" smtClean="0"/>
              <a:t>pirosecuenciación</a:t>
            </a:r>
            <a:r>
              <a:rPr lang="es-ES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Investigar aplicaciones </a:t>
            </a:r>
            <a:r>
              <a:rPr lang="es-ES" dirty="0"/>
              <a:t>biotecnológicas de las cepas aisladas de las fuentes geotermales El Riñón y </a:t>
            </a:r>
            <a:r>
              <a:rPr lang="es-ES" dirty="0" smtClean="0"/>
              <a:t>Guapán.</a:t>
            </a:r>
            <a:endParaRPr lang="es-EC" dirty="0"/>
          </a:p>
        </p:txBody>
      </p:sp>
      <p:pic>
        <p:nvPicPr>
          <p:cNvPr id="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8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149061" y="2948151"/>
            <a:ext cx="3361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 Koch,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Andrés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Izquierdo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Flores,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Renato Naranjo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biotecnologia.espe.edu.ec/laboratorios-investigacion/wp-content/uploads/2014/07/logo-es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07" y="1066334"/>
            <a:ext cx="4295413" cy="10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62" y="2584172"/>
            <a:ext cx="1888868" cy="19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554803" y="5913558"/>
            <a:ext cx="2606578" cy="7232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715"/>
          </a:p>
        </p:txBody>
      </p:sp>
      <p:pic>
        <p:nvPicPr>
          <p:cNvPr id="1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pic>
        <p:nvPicPr>
          <p:cNvPr id="2050" name="Picture 2" descr="No hay texto alternativo automátic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63" y="2584172"/>
            <a:ext cx="2039023" cy="18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14859"/>
            <a:ext cx="12192000" cy="587807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>
                <a:solidFill>
                  <a:schemeClr val="tx1"/>
                </a:solidFill>
              </a:rPr>
              <a:t>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6372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</a:rPr>
              <a:t> </a:t>
            </a:r>
            <a:r>
              <a:rPr lang="es-EC" dirty="0" smtClean="0">
                <a:solidFill>
                  <a:schemeClr val="tx1"/>
                </a:solidFill>
              </a:rPr>
              <a:t>A mis compañeros de tesis: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lh3.googleusercontent.com/Zw3GVw83rgCngGjN8P3jd6xCzxeCeP49OnxMYkESXzYJSzs2vasRzGPJ67PSxLkc3FSQle5rusu2xFQvNdyb3mNUy1lRpnajiOefhNdgc3P4JNL9f6hddbo2BqILb8fTfnK0A8IN5fsOQpVJ8J_HtthIZGO-4nLgsXsHYm6QDkk9FgqNZK-FdjYxRxazu9YQLASfCSvQieF1ypX1A6TLwCAN0WsW3xIk-XpycEaPs2LgcyIGtgpS32aRWiGCpS0Sew2MZOd3cQdQaTu3-0ozBf8Zzq4s2tPsgSnX-4i7UCUZ3Y8_9oNqz-iBzhglFv95zUGQO3hrctQfufZss9N2nro3292UcgjaXYbtZbrxXUjxEsZ4btDS9NLTLN-_KG1OsixDOi0al7Xa-HDk_gtmciLw8fLhZgL73FtZkA4OEfNDLlU1zkOgoMO2v75OFr1wvdBw0YYqkb4GgDhTfEG08LK0f_jVYbCoOLJSjmNBFY4jQVnVVuwt3CBbg8mgCEOB6yeMCLt9JnsFbnLWuXrAJ3PKkX7wzldRJxE6fWSdt5lP3miWuuvYfw2K3TNgDgVsTp15N_e4RATT9dJQs09rb2xEruZ4zgpT16PAm1Y5QZrHbAYG=w864-h648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88" y="2186518"/>
            <a:ext cx="4300189" cy="32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947" t="10558" r="19444" b="2892"/>
          <a:stretch/>
        </p:blipFill>
        <p:spPr>
          <a:xfrm>
            <a:off x="6567477" y="2186518"/>
            <a:ext cx="2899144" cy="322514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4859"/>
            <a:ext cx="12192000" cy="587807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>
                <a:solidFill>
                  <a:schemeClr val="tx1"/>
                </a:solidFill>
              </a:rPr>
              <a:t>Agradecimientos</a:t>
            </a:r>
          </a:p>
        </p:txBody>
      </p:sp>
    </p:spTree>
    <p:extLst>
      <p:ext uri="{BB962C8B-B14F-4D97-AF65-F5344CB8AC3E}">
        <p14:creationId xmlns:p14="http://schemas.microsoft.com/office/powerpoint/2010/main" val="11133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14" name="Rectángulo 13"/>
          <p:cNvSpPr/>
          <p:nvPr/>
        </p:nvSpPr>
        <p:spPr>
          <a:xfrm>
            <a:off x="471840" y="748404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Fuentes geotermales 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0" y="102940"/>
            <a:ext cx="12192000" cy="497872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Introducción</a:t>
            </a:r>
            <a:endParaRPr lang="es-EC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5135768" y="1386014"/>
            <a:ext cx="3812982" cy="176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Guapán:</a:t>
            </a:r>
          </a:p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s-EC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bicadas en el centro de la parroquia Guapán, a 15 minutos de la ciudad de Azogues en la provincia del Cañar.</a:t>
            </a:r>
          </a:p>
          <a:p>
            <a:r>
              <a:rPr lang="es-EC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T°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45 – 55.5°C</a:t>
            </a:r>
            <a:r>
              <a:rPr lang="es-EC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s-EC" sz="1600" dirty="0"/>
          </a:p>
        </p:txBody>
      </p:sp>
      <p:pic>
        <p:nvPicPr>
          <p:cNvPr id="34" name="Picture 2" descr="http://www.efemerides.ec/img/jun/can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3" y="1424692"/>
            <a:ext cx="4537061" cy="4424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redondeado 34"/>
          <p:cNvSpPr/>
          <p:nvPr/>
        </p:nvSpPr>
        <p:spPr>
          <a:xfrm>
            <a:off x="5135768" y="3637694"/>
            <a:ext cx="3812982" cy="17907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Baños de Cuenca “El Riñón”:</a:t>
            </a:r>
          </a:p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s-EC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bicada 8 km sur-oeste de Cuenca en la provincia de Azuay.</a:t>
            </a:r>
          </a:p>
          <a:p>
            <a:r>
              <a:rPr lang="es-EC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T°</a:t>
            </a:r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varían entre 32 a 34°C</a:t>
            </a:r>
          </a:p>
          <a:p>
            <a: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EC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C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s-EC" sz="1600" dirty="0"/>
          </a:p>
        </p:txBody>
      </p:sp>
      <p:cxnSp>
        <p:nvCxnSpPr>
          <p:cNvPr id="36" name="Conector recto de flecha 35"/>
          <p:cNvCxnSpPr>
            <a:stCxn id="35" idx="1"/>
          </p:cNvCxnSpPr>
          <p:nvPr/>
        </p:nvCxnSpPr>
        <p:spPr>
          <a:xfrm flipH="1" flipV="1">
            <a:off x="2667000" y="3634731"/>
            <a:ext cx="2468768" cy="898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33" idx="1"/>
          </p:cNvCxnSpPr>
          <p:nvPr/>
        </p:nvCxnSpPr>
        <p:spPr>
          <a:xfrm flipH="1">
            <a:off x="3086100" y="2266114"/>
            <a:ext cx="2049668" cy="8771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n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27" y="3637694"/>
            <a:ext cx="2771775" cy="1769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27" y="1354747"/>
            <a:ext cx="2771775" cy="1806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53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948750" y="542165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(INAMHI, 2013).</a:t>
            </a:r>
            <a:endParaRPr lang="es-EC" i="1" dirty="0"/>
          </a:p>
        </p:txBody>
      </p:sp>
      <p:pic>
        <p:nvPicPr>
          <p:cNvPr id="8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471840" y="748404"/>
            <a:ext cx="807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Datos </a:t>
            </a:r>
            <a:r>
              <a:rPr lang="es-EC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hidrogeoquímicos</a:t>
            </a: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de la Fuente geotermal El Riñón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02940"/>
            <a:ext cx="12192000" cy="497872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Introducción</a:t>
            </a:r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42145"/>
              </p:ext>
            </p:extLst>
          </p:nvPr>
        </p:nvGraphicFramePr>
        <p:xfrm>
          <a:off x="6723839" y="1336265"/>
          <a:ext cx="4076700" cy="3929422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942028"/>
                <a:gridCol w="2134672"/>
              </a:tblGrid>
              <a:tr h="407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Parámetro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Valor reportado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 </a:t>
                      </a:r>
                      <a:r>
                        <a:rPr lang="es-ES" sz="1800" dirty="0" err="1">
                          <a:effectLst/>
                        </a:rPr>
                        <a:t>ºC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72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pH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6.5 a 7.0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Na</a:t>
                      </a:r>
                      <a:r>
                        <a:rPr lang="es-ES" sz="1800" baseline="30000" dirty="0">
                          <a:effectLst/>
                        </a:rPr>
                        <a:t>+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748,40 mg/L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K</a:t>
                      </a:r>
                      <a:r>
                        <a:rPr lang="es-ES" sz="1800" baseline="30000" dirty="0">
                          <a:effectLst/>
                        </a:rPr>
                        <a:t>+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55,75 mg/L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</a:t>
                      </a:r>
                      <a:r>
                        <a:rPr lang="es-ES" sz="1800" baseline="30000" dirty="0">
                          <a:effectLst/>
                        </a:rPr>
                        <a:t>++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118,96 mg/L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Mg</a:t>
                      </a:r>
                      <a:r>
                        <a:rPr lang="es-ES" sz="1800" baseline="30000" dirty="0">
                          <a:effectLst/>
                        </a:rPr>
                        <a:t>++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28,08 mg/L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NH</a:t>
                      </a:r>
                      <a:r>
                        <a:rPr lang="es-ES" sz="1800" baseline="-25000" dirty="0">
                          <a:effectLst/>
                        </a:rPr>
                        <a:t>4</a:t>
                      </a:r>
                      <a:r>
                        <a:rPr lang="es-ES" sz="1800" baseline="30000" dirty="0">
                          <a:effectLst/>
                        </a:rPr>
                        <a:t>+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&lt;0,001 mg/L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Fe</a:t>
                      </a:r>
                      <a:r>
                        <a:rPr lang="es-ES" sz="1800" baseline="30000" dirty="0">
                          <a:effectLst/>
                        </a:rPr>
                        <a:t>+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&lt;0,5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Mn</a:t>
                      </a:r>
                      <a:r>
                        <a:rPr lang="es-ES" sz="1800" baseline="30000">
                          <a:effectLst/>
                        </a:rPr>
                        <a:t>+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0,078 mg/L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Conductividad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&lt;3 900 [</a:t>
                      </a:r>
                      <a:r>
                        <a:rPr lang="es-ES" sz="1800" dirty="0" err="1">
                          <a:effectLst/>
                        </a:rPr>
                        <a:t>uS</a:t>
                      </a:r>
                      <a:r>
                        <a:rPr lang="es-ES" sz="1800" dirty="0">
                          <a:effectLst/>
                        </a:rPr>
                        <a:t>/cm]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Dureza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412 mg/L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Salinidad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Alta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86152"/>
            <a:ext cx="4076700" cy="3057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26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325755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	</a:t>
            </a:r>
            <a:r>
              <a:rPr lang="es-ES" b="1" dirty="0" smtClean="0">
                <a:solidFill>
                  <a:schemeClr val="tx1"/>
                </a:solidFill>
              </a:rPr>
              <a:t>GENERAL: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sz="2800" dirty="0">
                <a:solidFill>
                  <a:schemeClr val="tx1"/>
                </a:solidFill>
              </a:rPr>
              <a:t>Identificar bacterias, hongos y algas mesófilos y termófilos de las fuentes geotermales: el Riñón- </a:t>
            </a:r>
            <a:r>
              <a:rPr lang="es-ES" sz="2800" dirty="0" smtClean="0">
                <a:solidFill>
                  <a:schemeClr val="tx1"/>
                </a:solidFill>
              </a:rPr>
              <a:t>provincia </a:t>
            </a:r>
            <a:r>
              <a:rPr lang="es-ES" sz="2800" dirty="0">
                <a:solidFill>
                  <a:schemeClr val="tx1"/>
                </a:solidFill>
              </a:rPr>
              <a:t>del Azuay y Guapán- </a:t>
            </a:r>
            <a:r>
              <a:rPr lang="es-ES" sz="2800" dirty="0" smtClean="0">
                <a:solidFill>
                  <a:schemeClr val="tx1"/>
                </a:solidFill>
              </a:rPr>
              <a:t>provincia </a:t>
            </a:r>
            <a:r>
              <a:rPr lang="es-ES" sz="2800" dirty="0">
                <a:solidFill>
                  <a:schemeClr val="tx1"/>
                </a:solidFill>
              </a:rPr>
              <a:t>del Cañar.</a:t>
            </a:r>
            <a:endParaRPr lang="es-EC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102940"/>
            <a:ext cx="12192000" cy="497872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Objetivos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25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</a:rPr>
              <a:t>	</a:t>
            </a:r>
            <a:r>
              <a:rPr lang="es-ES" b="1" dirty="0" smtClean="0">
                <a:solidFill>
                  <a:schemeClr val="tx1"/>
                </a:solidFill>
              </a:rPr>
              <a:t>ESPECÍFICOS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Caracterizar </a:t>
            </a:r>
            <a:r>
              <a:rPr lang="es-ES" dirty="0" smtClean="0">
                <a:solidFill>
                  <a:schemeClr val="tx1"/>
                </a:solidFill>
              </a:rPr>
              <a:t>fisicoquímica y microbiológicamente las </a:t>
            </a:r>
            <a:r>
              <a:rPr lang="es-ES" dirty="0">
                <a:solidFill>
                  <a:schemeClr val="tx1"/>
                </a:solidFill>
              </a:rPr>
              <a:t>fuentes geotermales: </a:t>
            </a:r>
            <a:r>
              <a:rPr lang="es-ES" dirty="0" smtClean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Riñón y Guapán mediante la toma de muestras de agua y sedimentos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Aislar    microorganimos    mesófilos    y    termófilos    mediante    técnicas </a:t>
            </a:r>
            <a:r>
              <a:rPr lang="es-ES" dirty="0" smtClean="0">
                <a:solidFill>
                  <a:schemeClr val="tx1"/>
                </a:solidFill>
              </a:rPr>
              <a:t>dependientes </a:t>
            </a:r>
            <a:r>
              <a:rPr lang="es-ES" dirty="0">
                <a:solidFill>
                  <a:schemeClr val="tx1"/>
                </a:solidFill>
              </a:rPr>
              <a:t>de cultivo y microbiología tradicional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s-EC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Identificar los microorganimos mediante técnicas independientes de cultivo para establecer su taxonomía.</a:t>
            </a:r>
            <a:endParaRPr lang="es-EC" dirty="0">
              <a:solidFill>
                <a:schemeClr val="tx1"/>
              </a:solidFill>
            </a:endParaRPr>
          </a:p>
          <a:p>
            <a:pPr lvl="0" algn="just"/>
            <a:endParaRPr lang="es-ES" dirty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102940"/>
            <a:ext cx="12192000" cy="497872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Objetivos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26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Resultado de imagen para tubo de ensa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72" y="3820118"/>
            <a:ext cx="633413" cy="8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Materiales y métodos </a:t>
            </a:r>
            <a:endParaRPr lang="es-EC" kern="0" dirty="0"/>
          </a:p>
        </p:txBody>
      </p:sp>
      <p:sp>
        <p:nvSpPr>
          <p:cNvPr id="8" name="Rectángulo 7"/>
          <p:cNvSpPr/>
          <p:nvPr/>
        </p:nvSpPr>
        <p:spPr>
          <a:xfrm>
            <a:off x="471840" y="748404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Muestreo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0" name="Imagen 49" descr="C:\RESPALDO\Documents\BioTeCnoLoGía\Tesis\Cuenca\P4071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3" y="1705610"/>
            <a:ext cx="2513648" cy="1913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3" y="3833153"/>
            <a:ext cx="2513648" cy="1900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CuadroTexto 51"/>
          <p:cNvSpPr txBox="1"/>
          <p:nvPr/>
        </p:nvSpPr>
        <p:spPr>
          <a:xfrm>
            <a:off x="648653" y="1257300"/>
            <a:ext cx="25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Sitio de muestreo</a:t>
            </a:r>
            <a:endParaRPr lang="es-EC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1940512" y="3250168"/>
            <a:ext cx="167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El Riñón</a:t>
            </a:r>
            <a:endParaRPr lang="es-EC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1998139" y="5364718"/>
            <a:ext cx="167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Guapán</a:t>
            </a:r>
            <a:endParaRPr lang="es-EC" b="1" dirty="0"/>
          </a:p>
        </p:txBody>
      </p:sp>
      <p:sp>
        <p:nvSpPr>
          <p:cNvPr id="59" name="CuadroTexto 58"/>
          <p:cNvSpPr txBox="1"/>
          <p:nvPr/>
        </p:nvSpPr>
        <p:spPr>
          <a:xfrm>
            <a:off x="4111446" y="1966476"/>
            <a:ext cx="116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(P1 y P2)</a:t>
            </a:r>
            <a:endParaRPr lang="es-EC" b="1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6" y="2922851"/>
            <a:ext cx="1213736" cy="91030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91" y="4410669"/>
            <a:ext cx="1236839" cy="898263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4198235" y="3463821"/>
            <a:ext cx="5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/>
              <a:t>T°</a:t>
            </a:r>
            <a:endParaRPr lang="es-EC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4145530" y="4859801"/>
            <a:ext cx="84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pH</a:t>
            </a:r>
            <a:endParaRPr lang="es-EC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3451659" y="1257300"/>
            <a:ext cx="25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Parámetros</a:t>
            </a:r>
            <a:endParaRPr lang="es-EC" b="1" dirty="0"/>
          </a:p>
        </p:txBody>
      </p:sp>
      <p:sp>
        <p:nvSpPr>
          <p:cNvPr id="75" name="CuadroTexto 74"/>
          <p:cNvSpPr txBox="1"/>
          <p:nvPr/>
        </p:nvSpPr>
        <p:spPr>
          <a:xfrm>
            <a:off x="6528977" y="1693588"/>
            <a:ext cx="25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Fisicoquímicos</a:t>
            </a:r>
            <a:endParaRPr lang="es-EC" b="1" dirty="0"/>
          </a:p>
        </p:txBody>
      </p:sp>
      <p:sp>
        <p:nvSpPr>
          <p:cNvPr id="78" name="CuadroTexto 77"/>
          <p:cNvSpPr txBox="1"/>
          <p:nvPr/>
        </p:nvSpPr>
        <p:spPr>
          <a:xfrm>
            <a:off x="6149702" y="876300"/>
            <a:ext cx="56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Recolección de muestras</a:t>
            </a:r>
            <a:endParaRPr lang="es-EC" b="1" dirty="0"/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7"/>
          <a:srcRect l="30000" r="28696"/>
          <a:stretch/>
        </p:blipFill>
        <p:spPr>
          <a:xfrm>
            <a:off x="9261543" y="1397693"/>
            <a:ext cx="590550" cy="775123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58333" r="41667" b="10556"/>
          <a:stretch/>
        </p:blipFill>
        <p:spPr>
          <a:xfrm>
            <a:off x="10342980" y="1388072"/>
            <a:ext cx="1033299" cy="784744"/>
          </a:xfrm>
          <a:prstGeom prst="rect">
            <a:avLst/>
          </a:prstGeom>
        </p:spPr>
      </p:pic>
      <p:sp>
        <p:nvSpPr>
          <p:cNvPr id="81" name="CuadroTexto 80"/>
          <p:cNvSpPr txBox="1"/>
          <p:nvPr/>
        </p:nvSpPr>
        <p:spPr>
          <a:xfrm>
            <a:off x="9904126" y="1803484"/>
            <a:ext cx="2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+</a:t>
            </a:r>
            <a:endParaRPr lang="es-EC" dirty="0"/>
          </a:p>
        </p:txBody>
      </p:sp>
      <p:sp>
        <p:nvSpPr>
          <p:cNvPr id="82" name="CuadroTexto 81"/>
          <p:cNvSpPr txBox="1"/>
          <p:nvPr/>
        </p:nvSpPr>
        <p:spPr>
          <a:xfrm>
            <a:off x="9375843" y="2228850"/>
            <a:ext cx="219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1 L                  1 Kg</a:t>
            </a:r>
            <a:endParaRPr lang="es-EC" sz="1400" dirty="0"/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 rotWithShape="1">
          <a:blip r:embed="rId9"/>
          <a:srcRect l="68663"/>
          <a:stretch/>
        </p:blipFill>
        <p:spPr>
          <a:xfrm>
            <a:off x="9831850" y="3657830"/>
            <a:ext cx="183769" cy="908799"/>
          </a:xfrm>
          <a:prstGeom prst="rect">
            <a:avLst/>
          </a:prstGeom>
        </p:spPr>
      </p:pic>
      <p:sp>
        <p:nvSpPr>
          <p:cNvPr id="89" name="CuadroTexto 88"/>
          <p:cNvSpPr txBox="1"/>
          <p:nvPr/>
        </p:nvSpPr>
        <p:spPr>
          <a:xfrm>
            <a:off x="6532705" y="2730090"/>
            <a:ext cx="224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Secuenciación masiva- </a:t>
            </a:r>
            <a:r>
              <a:rPr lang="es-EC" b="1" dirty="0" err="1" smtClean="0"/>
              <a:t>Illumina</a:t>
            </a:r>
            <a:endParaRPr lang="es-EC" b="1" dirty="0"/>
          </a:p>
        </p:txBody>
      </p:sp>
      <p:pic>
        <p:nvPicPr>
          <p:cNvPr id="90" name="Imagen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7186" y="2650958"/>
            <a:ext cx="358707" cy="743451"/>
          </a:xfrm>
          <a:prstGeom prst="rect">
            <a:avLst/>
          </a:prstGeom>
        </p:spPr>
      </p:pic>
      <p:sp>
        <p:nvSpPr>
          <p:cNvPr id="91" name="CuadroTexto 90"/>
          <p:cNvSpPr txBox="1"/>
          <p:nvPr/>
        </p:nvSpPr>
        <p:spPr>
          <a:xfrm>
            <a:off x="10327640" y="2612858"/>
            <a:ext cx="1239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1.5L</a:t>
            </a:r>
          </a:p>
          <a:p>
            <a:r>
              <a:rPr lang="es-EC" sz="1400" dirty="0" smtClean="0"/>
              <a:t>- Agua </a:t>
            </a:r>
          </a:p>
          <a:p>
            <a:r>
              <a:rPr lang="es-EC" sz="1400" dirty="0" smtClean="0"/>
              <a:t>- Sedimentos</a:t>
            </a:r>
            <a:endParaRPr lang="es-EC" sz="1400" dirty="0"/>
          </a:p>
        </p:txBody>
      </p:sp>
      <p:sp>
        <p:nvSpPr>
          <p:cNvPr id="92" name="Abrir llave 91"/>
          <p:cNvSpPr/>
          <p:nvPr/>
        </p:nvSpPr>
        <p:spPr>
          <a:xfrm>
            <a:off x="10156190" y="2612858"/>
            <a:ext cx="171450" cy="78155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3" name="CuadroTexto 92"/>
          <p:cNvSpPr txBox="1"/>
          <p:nvPr/>
        </p:nvSpPr>
        <p:spPr>
          <a:xfrm>
            <a:off x="6528977" y="4084583"/>
            <a:ext cx="25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Bacterias y Hongos</a:t>
            </a:r>
            <a:endParaRPr lang="es-EC" b="1" dirty="0"/>
          </a:p>
        </p:txBody>
      </p:sp>
      <p:sp>
        <p:nvSpPr>
          <p:cNvPr id="96" name="CuadroTexto 95"/>
          <p:cNvSpPr txBox="1"/>
          <p:nvPr/>
        </p:nvSpPr>
        <p:spPr>
          <a:xfrm>
            <a:off x="6528977" y="5089952"/>
            <a:ext cx="25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Algas</a:t>
            </a:r>
            <a:endParaRPr lang="es-EC" b="1" dirty="0"/>
          </a:p>
        </p:txBody>
      </p:sp>
      <p:sp>
        <p:nvSpPr>
          <p:cNvPr id="98" name="CuadroTexto 97"/>
          <p:cNvSpPr txBox="1"/>
          <p:nvPr/>
        </p:nvSpPr>
        <p:spPr>
          <a:xfrm>
            <a:off x="10368988" y="3794066"/>
            <a:ext cx="1640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6 mL  </a:t>
            </a:r>
          </a:p>
          <a:p>
            <a:r>
              <a:rPr lang="es-EC" sz="1400" dirty="0" smtClean="0"/>
              <a:t>- Czapek</a:t>
            </a:r>
          </a:p>
          <a:p>
            <a:r>
              <a:rPr lang="es-EC" sz="1400" dirty="0" smtClean="0"/>
              <a:t>- Caldo nutriente</a:t>
            </a:r>
          </a:p>
          <a:p>
            <a:endParaRPr lang="es-EC" sz="1400" dirty="0"/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3014" y="5014563"/>
            <a:ext cx="358707" cy="743451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10687945" y="4995386"/>
            <a:ext cx="112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Sedimentos con algas </a:t>
            </a:r>
            <a:endParaRPr lang="es-EC" sz="1400" dirty="0"/>
          </a:p>
        </p:txBody>
      </p:sp>
      <p:sp>
        <p:nvSpPr>
          <p:cNvPr id="101" name="Abrir llave 100"/>
          <p:cNvSpPr/>
          <p:nvPr/>
        </p:nvSpPr>
        <p:spPr>
          <a:xfrm>
            <a:off x="10171530" y="3743860"/>
            <a:ext cx="171450" cy="78155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2" name="Rectángulo 71"/>
          <p:cNvSpPr/>
          <p:nvPr/>
        </p:nvSpPr>
        <p:spPr>
          <a:xfrm>
            <a:off x="6457177" y="1257301"/>
            <a:ext cx="5487172" cy="124190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" name="Rectángulo 102"/>
          <p:cNvSpPr/>
          <p:nvPr/>
        </p:nvSpPr>
        <p:spPr>
          <a:xfrm>
            <a:off x="6457177" y="2555241"/>
            <a:ext cx="5487172" cy="10042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4" name="Rectángulo 103"/>
          <p:cNvSpPr/>
          <p:nvPr/>
        </p:nvSpPr>
        <p:spPr>
          <a:xfrm>
            <a:off x="6450497" y="3657830"/>
            <a:ext cx="5487172" cy="11328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5" name="Rectángulo 104"/>
          <p:cNvSpPr/>
          <p:nvPr/>
        </p:nvSpPr>
        <p:spPr>
          <a:xfrm>
            <a:off x="6443817" y="4885121"/>
            <a:ext cx="5487172" cy="109340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AutoShape 2" descr="Resultado de imagen para fundas ziploc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093" y="4992655"/>
            <a:ext cx="717719" cy="857057"/>
          </a:xfrm>
          <a:prstGeom prst="rect">
            <a:avLst/>
          </a:prstGeom>
        </p:spPr>
      </p:pic>
      <p:pic>
        <p:nvPicPr>
          <p:cNvPr id="3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5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2940"/>
            <a:ext cx="12192000" cy="497872"/>
          </a:xfrm>
          <a:prstGeom prst="rect">
            <a:avLst/>
          </a:prstGeo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dirty="0" smtClean="0">
                <a:solidFill>
                  <a:schemeClr val="tx1"/>
                </a:solidFill>
              </a:rPr>
              <a:t>Materiales y métodos </a:t>
            </a:r>
            <a:endParaRPr lang="es-EC" kern="0" dirty="0"/>
          </a:p>
        </p:txBody>
      </p:sp>
      <p:sp>
        <p:nvSpPr>
          <p:cNvPr id="4" name="Rectángulo 3"/>
          <p:cNvSpPr/>
          <p:nvPr/>
        </p:nvSpPr>
        <p:spPr>
          <a:xfrm>
            <a:off x="471840" y="748404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Procesamiento de muestras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icture 2" descr="Resultado de imagen para tubo de ensa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0" y="1738934"/>
            <a:ext cx="1079210" cy="15304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72373" t="21021"/>
          <a:stretch/>
        </p:blipFill>
        <p:spPr>
          <a:xfrm>
            <a:off x="1162049" y="1885950"/>
            <a:ext cx="276041" cy="1222930"/>
          </a:xfrm>
          <a:prstGeom prst="rect">
            <a:avLst/>
          </a:prstGeom>
        </p:spPr>
      </p:pic>
      <p:pic>
        <p:nvPicPr>
          <p:cNvPr id="8" name="Picture 4" descr="http://www.fao.org/docrep/field/003/AB473S/Ab473S04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31618" b="14271"/>
          <a:stretch/>
        </p:blipFill>
        <p:spPr bwMode="auto">
          <a:xfrm>
            <a:off x="2026542" y="1560467"/>
            <a:ext cx="2050158" cy="169708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094685" y="3269395"/>
            <a:ext cx="1766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1 ml </a:t>
            </a:r>
            <a:r>
              <a:rPr lang="es-EC" sz="1600" dirty="0" smtClean="0">
                <a:sym typeface="Wingdings" panose="05000000000000000000" pitchFamily="2" charset="2"/>
              </a:rPr>
              <a:t> extensión</a:t>
            </a:r>
            <a:endParaRPr lang="es-EC" sz="1600" dirty="0"/>
          </a:p>
        </p:txBody>
      </p:sp>
      <p:sp>
        <p:nvSpPr>
          <p:cNvPr id="10" name="Flecha derecha 9"/>
          <p:cNvSpPr/>
          <p:nvPr/>
        </p:nvSpPr>
        <p:spPr>
          <a:xfrm>
            <a:off x="1539391" y="2269861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Picture 6" descr="http://4.bp.blogspot.com/_yzYXeu1b_hI/S7gVjNDVfZI/AAAAAAAAAFY/e5gywJWnono/s1600/incubadora-de-laboratorio-2575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12" y="1572430"/>
            <a:ext cx="1757338" cy="169696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4331592" y="2353172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4522092" y="3269396"/>
            <a:ext cx="274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Incubación </a:t>
            </a:r>
            <a:r>
              <a:rPr lang="es-EC" sz="1600" dirty="0" smtClean="0">
                <a:sym typeface="Wingdings" panose="05000000000000000000" pitchFamily="2" charset="2"/>
              </a:rPr>
              <a:t> 24 a 72 </a:t>
            </a:r>
            <a:r>
              <a:rPr lang="es-EC" sz="1600" dirty="0" err="1" smtClean="0">
                <a:sym typeface="Wingdings" panose="05000000000000000000" pitchFamily="2" charset="2"/>
              </a:rPr>
              <a:t>hrs</a:t>
            </a:r>
            <a:endParaRPr lang="es-EC" sz="1600" dirty="0" smtClean="0">
              <a:sym typeface="Wingdings" panose="05000000000000000000" pitchFamily="2" charset="2"/>
            </a:endParaRPr>
          </a:p>
          <a:p>
            <a:pPr algn="ctr"/>
            <a:r>
              <a:rPr lang="es-EC" sz="1600" dirty="0" smtClean="0">
                <a:sym typeface="Wingdings" panose="05000000000000000000" pitchFamily="2" charset="2"/>
              </a:rPr>
              <a:t>                   5-7 </a:t>
            </a:r>
            <a:r>
              <a:rPr lang="es-EC" sz="1600" dirty="0" err="1" smtClean="0">
                <a:sym typeface="Wingdings" panose="05000000000000000000" pitchFamily="2" charset="2"/>
              </a:rPr>
              <a:t>dias</a:t>
            </a:r>
            <a:endParaRPr lang="es-EC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 b="9372"/>
          <a:stretch/>
        </p:blipFill>
        <p:spPr>
          <a:xfrm>
            <a:off x="7680944" y="1608451"/>
            <a:ext cx="1577356" cy="162492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7586425" y="3315561"/>
            <a:ext cx="176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Identificación y separación</a:t>
            </a:r>
            <a:endParaRPr lang="es-EC" sz="1600" dirty="0"/>
          </a:p>
        </p:txBody>
      </p:sp>
      <p:sp>
        <p:nvSpPr>
          <p:cNvPr id="16" name="Flecha derecha 15"/>
          <p:cNvSpPr/>
          <p:nvPr/>
        </p:nvSpPr>
        <p:spPr>
          <a:xfrm>
            <a:off x="7023893" y="2372222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r="46132"/>
          <a:stretch/>
        </p:blipFill>
        <p:spPr>
          <a:xfrm>
            <a:off x="10020301" y="1560467"/>
            <a:ext cx="1619249" cy="1697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Flecha derecha 17"/>
          <p:cNvSpPr/>
          <p:nvPr/>
        </p:nvSpPr>
        <p:spPr>
          <a:xfrm>
            <a:off x="9500385" y="2372222"/>
            <a:ext cx="35780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/>
          <p:cNvSpPr txBox="1"/>
          <p:nvPr/>
        </p:nvSpPr>
        <p:spPr>
          <a:xfrm>
            <a:off x="9946728" y="3315561"/>
            <a:ext cx="1766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Aislamiento</a:t>
            </a:r>
            <a:endParaRPr lang="es-EC" sz="16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8496300" y="4450061"/>
            <a:ext cx="3216822" cy="9152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Una vez separadas se realizó una evaluación macroscópica y microscópica</a:t>
            </a:r>
          </a:p>
        </p:txBody>
      </p:sp>
      <p:sp>
        <p:nvSpPr>
          <p:cNvPr id="21" name="Flecha derecha 20"/>
          <p:cNvSpPr/>
          <p:nvPr/>
        </p:nvSpPr>
        <p:spPr>
          <a:xfrm rot="5400000">
            <a:off x="10651020" y="3750710"/>
            <a:ext cx="531329" cy="466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echa derecha 24"/>
          <p:cNvSpPr/>
          <p:nvPr/>
        </p:nvSpPr>
        <p:spPr>
          <a:xfrm rot="5400000">
            <a:off x="2785956" y="3750711"/>
            <a:ext cx="531329" cy="466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redondeado 25"/>
          <p:cNvSpPr/>
          <p:nvPr/>
        </p:nvSpPr>
        <p:spPr>
          <a:xfrm>
            <a:off x="1478099" y="4450060"/>
            <a:ext cx="3216822" cy="1226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Medios:</a:t>
            </a:r>
          </a:p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Czapek </a:t>
            </a:r>
            <a:r>
              <a:rPr lang="es-EC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Bacterias</a:t>
            </a:r>
          </a:p>
          <a:p>
            <a:pPr algn="ctr"/>
            <a:r>
              <a:rPr lang="es-EC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PDA  Hongos</a:t>
            </a:r>
          </a:p>
          <a:p>
            <a:pPr algn="ctr"/>
            <a:r>
              <a:rPr lang="es-EC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BG11  Algas(</a:t>
            </a:r>
            <a:r>
              <a:rPr lang="es-ES" sz="1200" dirty="0" smtClean="0"/>
              <a:t>N</a:t>
            </a:r>
            <a:r>
              <a:rPr lang="es-ES" sz="1200" dirty="0"/>
              <a:t>, Cl, </a:t>
            </a:r>
            <a:r>
              <a:rPr lang="es-ES" sz="1200" dirty="0" err="1"/>
              <a:t>Na</a:t>
            </a:r>
            <a:r>
              <a:rPr lang="es-ES" sz="1200" dirty="0"/>
              <a:t>, Mg, Ca, K,</a:t>
            </a:r>
            <a:r>
              <a:rPr lang="es-EC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s-EC" sz="1200" dirty="0" smtClean="0">
              <a:solidFill>
                <a:schemeClr val="tx1"/>
              </a:solidFill>
            </a:endParaRPr>
          </a:p>
        </p:txBody>
      </p:sp>
      <p:pic>
        <p:nvPicPr>
          <p:cNvPr id="12292" name="Picture 4" descr="https://lh3.googleusercontent.com/nVd5QMZUA0FCircKT8BFweO0ECjilF03_Q0VjVg0iwpYNEOfLugpuVjZd3fHiFutu_KEyZm96y87g6Y0h2ZwYQiStI7hoAy9r4sopuEfhOUA8rdMalM7doeFgWGL8N0ziYbgH2Ig3__JbQZhtqxjrAn0GIrICyBVGshdBjqrtWMmV2Evqo_T542q48arIFHRytLNRKowlFVcc0TqQy27r-Ii-fucl0IGY3OyPnK6jr7OlkWiUCUDCyXfWJmYhhS9dr78QUker34nys9eDAWql_b1QIwEla0hRmFknEW-qqb9c_Es72mwjVl11yLLAOTT-bfUAF5YuJpaQScuapUWwWV5igxt9BX_Iy3RiTAXacLqVkYRkbGabtLiueb7zHodYvyJPh4NWtjIWLOGPW6u-Y_3jIL6iTHixT_95lgDPaxUXjSufJlF6V2F8z91ljsGqgCmhDawOoZsCfDy0HhFXiwFX2p_xQbGuiA81ov9xdMKSlzPt_XOG5wfCWWgxGBX7ecbf42vz9l1IMXxtu5Jlj5PcqcXD-LHIFEKQtCZWbfXNKO0njcuzVIOWVY3MIoT0JnQk9j2Ry2tTYHmRB3n5hjnIWV6XD5_thn3Ic4lyEecYYBvsh2X=w864-h648-n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3755" r="11381"/>
          <a:stretch/>
        </p:blipFill>
        <p:spPr bwMode="auto">
          <a:xfrm>
            <a:off x="5257800" y="3951347"/>
            <a:ext cx="1676400" cy="16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lh3.googleusercontent.com/ctdick66y-HBGXPlyXHsi3fc8ZEcHOTxuw4Q18hscMZNkFee3EFBz6SbnJ0rcsHz85CubCJ7xMdNvLWPHx8Abrf5qbVJi1uyGv9Nc1oieG49HBwj3eXX6-yAW-pClcAhP5pkktB-Wyh4jl_AxoCcN34vMaeo7GBjeF2bk7afdGSk2Q3gsDfq9hlNCnbuSi-tlfzxuPmOpzCM5hco50N5BDRrBhQQ4-VXP8qouuSzu8HHDHKFT0wmpOUl0cpZ0mK-QL-9q9Yo0hQXV5y6cYC4hrZt1Iwarte1xNVxRc4NH-qTLQLiCwmqQZtLRaFEv0rzqah5iQSOtfQV_UKhAaz6SaYrGv5SVRk3fls1TIw-aC0ByBhPjtrld3Vt-9BEsdXtcnk4w5KK3rNZ5krSrDDwlV34gGhFx1z8IusnMuorD5sM7G4j3vLaWuWYM-W5jQXAIhxDy3_ce7Q0DjodSSNRpeajZxlD846yNunBtKdgIX_D6iGdDk1N2-qmfAfGLmfQ20PZEKKoMB0dVevqOJX401u3AOgyp58rgjGZythmxrdc8CZAOaQBYoLaiNHy1N0uozPpPr3IXNKLVB2xSHXs94ZNa5jEU8jiQgdVDrIg50mUYygmVKAoaQ=w486-h648-n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t="22147" b="11186"/>
          <a:stretch/>
        </p:blipFill>
        <p:spPr bwMode="auto">
          <a:xfrm>
            <a:off x="6734130" y="4505276"/>
            <a:ext cx="1525897" cy="16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7274" y="6266209"/>
            <a:ext cx="2221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Bacterias: (Na</a:t>
            </a:r>
            <a:r>
              <a:rPr lang="es-ES" sz="1200" spc="-10" dirty="0" smtClean="0"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s-ES" sz="1200" dirty="0" smtClean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s-ES" sz="1200" spc="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200" i="1" spc="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s-ES" sz="1200" i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s-ES" sz="1200" i="1" spc="5" dirty="0">
                <a:latin typeface="Arial" panose="020B0604020202020204" pitchFamily="34" charset="0"/>
                <a:ea typeface="Arial" panose="020B0604020202020204" pitchFamily="34" charset="0"/>
              </a:rPr>
              <a:t> a</a:t>
            </a:r>
            <a:r>
              <a:rPr lang="es-ES" sz="1200" i="1" dirty="0">
                <a:latin typeface="Arial" panose="020B0604020202020204" pitchFamily="34" charset="0"/>
                <a:ea typeface="Arial" panose="020B0604020202020204" pitchFamily="34" charset="0"/>
              </a:rPr>
              <a:t>l., </a:t>
            </a:r>
            <a:r>
              <a:rPr lang="es-ES" sz="12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s-ES" sz="1200" spc="-5" dirty="0" smtClean="0"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r>
              <a:rPr lang="es-ES" sz="1200" spc="5" dirty="0" smtClean="0">
                <a:latin typeface="Arial" panose="020B0604020202020204" pitchFamily="34" charset="0"/>
                <a:ea typeface="Arial" panose="020B0604020202020204" pitchFamily="34" charset="0"/>
              </a:rPr>
              <a:t>12)</a:t>
            </a:r>
          </a:p>
          <a:p>
            <a:r>
              <a:rPr lang="es-ES" sz="1200" dirty="0" smtClean="0"/>
              <a:t>Hongos: (Islas </a:t>
            </a:r>
            <a:r>
              <a:rPr lang="es-ES" sz="1200" i="1" dirty="0"/>
              <a:t>et al., </a:t>
            </a:r>
            <a:r>
              <a:rPr lang="es-ES" sz="1200" dirty="0" smtClean="0"/>
              <a:t>2007)</a:t>
            </a:r>
          </a:p>
          <a:p>
            <a:r>
              <a:rPr lang="es-ES" sz="1200" dirty="0" smtClean="0"/>
              <a:t>Algas: (Naranjo </a:t>
            </a:r>
            <a:r>
              <a:rPr lang="es-ES" sz="1200" i="1" dirty="0"/>
              <a:t>et al.</a:t>
            </a:r>
            <a:r>
              <a:rPr lang="es-ES" sz="1200" dirty="0"/>
              <a:t>, 2016)</a:t>
            </a:r>
            <a:endParaRPr lang="es-EC" sz="1200" dirty="0"/>
          </a:p>
        </p:txBody>
      </p:sp>
      <p:pic>
        <p:nvPicPr>
          <p:cNvPr id="2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48750" y="6029018"/>
            <a:ext cx="3170155" cy="641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9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3579</Words>
  <Application>Microsoft Office PowerPoint</Application>
  <PresentationFormat>Panorámica</PresentationFormat>
  <Paragraphs>1399</Paragraphs>
  <Slides>37</Slides>
  <Notes>26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Arial</vt:lpstr>
      <vt:lpstr>Calibri</vt:lpstr>
      <vt:lpstr>Linux Libertine</vt:lpstr>
      <vt:lpstr>Rockwell</vt:lpstr>
      <vt:lpstr>Segoe UI Black</vt:lpstr>
      <vt:lpstr>Times New Roman</vt:lpstr>
      <vt:lpstr>Wingdings</vt:lpstr>
      <vt:lpstr>Diseño predeterminado</vt:lpstr>
      <vt:lpstr>CorelDRAW</vt:lpstr>
      <vt:lpstr>Presentación de PowerPoint</vt:lpstr>
      <vt:lpstr>2015 PIC 002    “Análisis y caracterización microbiológica y molecular de la comunidad microbiana en fuentes geotermales del Ecuador” </vt:lpstr>
      <vt:lpstr>Introducción</vt:lpstr>
      <vt:lpstr>Introducción</vt:lpstr>
      <vt:lpstr>Introducción</vt:lpstr>
      <vt:lpstr>Objetivos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Roque Rivas</dc:creator>
  <cp:lastModifiedBy>GABY</cp:lastModifiedBy>
  <cp:revision>400</cp:revision>
  <dcterms:created xsi:type="dcterms:W3CDTF">2017-03-12T18:06:30Z</dcterms:created>
  <dcterms:modified xsi:type="dcterms:W3CDTF">2017-07-11T02:55:08Z</dcterms:modified>
</cp:coreProperties>
</file>