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48" r:id="rId1"/>
  </p:sldMasterIdLst>
  <p:notesMasterIdLst>
    <p:notesMasterId r:id="rId24"/>
  </p:notesMasterIdLst>
  <p:sldIdLst>
    <p:sldId id="258" r:id="rId2"/>
    <p:sldId id="257" r:id="rId3"/>
    <p:sldId id="297" r:id="rId4"/>
    <p:sldId id="259" r:id="rId5"/>
    <p:sldId id="298" r:id="rId6"/>
    <p:sldId id="296" r:id="rId7"/>
    <p:sldId id="268" r:id="rId8"/>
    <p:sldId id="264" r:id="rId9"/>
    <p:sldId id="265" r:id="rId10"/>
    <p:sldId id="270" r:id="rId11"/>
    <p:sldId id="276" r:id="rId12"/>
    <p:sldId id="299" r:id="rId13"/>
    <p:sldId id="274" r:id="rId14"/>
    <p:sldId id="275" r:id="rId15"/>
    <p:sldId id="306" r:id="rId16"/>
    <p:sldId id="295" r:id="rId17"/>
    <p:sldId id="301" r:id="rId18"/>
    <p:sldId id="294" r:id="rId19"/>
    <p:sldId id="286" r:id="rId20"/>
    <p:sldId id="303" r:id="rId21"/>
    <p:sldId id="305" r:id="rId22"/>
    <p:sldId id="307" r:id="rId2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1455" autoAdjust="0"/>
  </p:normalViewPr>
  <p:slideViewPr>
    <p:cSldViewPr>
      <p:cViewPr varScale="1">
        <p:scale>
          <a:sx n="68" d="100"/>
          <a:sy n="68" d="100"/>
        </p:scale>
        <p:origin x="17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C8F98-18C7-49DF-87FC-CF3C8BF55493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0C2EFBA5-FDD7-49A5-BDA1-A0D2ED593A30}">
      <dgm:prSet phldrT="[Texto]"/>
      <dgm:spPr/>
      <dgm:t>
        <a:bodyPr/>
        <a:lstStyle/>
        <a:p>
          <a:r>
            <a:rPr lang="es-EC" dirty="0" smtClean="0"/>
            <a:t>Prueba de </a:t>
          </a:r>
          <a:r>
            <a:rPr lang="es-EC" dirty="0" err="1" smtClean="0"/>
            <a:t>Woo</a:t>
          </a:r>
          <a:endParaRPr lang="es-ES" dirty="0"/>
        </a:p>
      </dgm:t>
    </dgm:pt>
    <dgm:pt modelId="{2C86D658-3ED6-4CB9-855B-B4FD6A42FBE6}" type="parTrans" cxnId="{C5781099-5112-4546-BE4B-E08BDBA5444A}">
      <dgm:prSet/>
      <dgm:spPr/>
      <dgm:t>
        <a:bodyPr/>
        <a:lstStyle/>
        <a:p>
          <a:endParaRPr lang="es-ES"/>
        </a:p>
      </dgm:t>
    </dgm:pt>
    <dgm:pt modelId="{82891244-FEB7-4B5E-BEAC-79D1DDC736A1}" type="sibTrans" cxnId="{C5781099-5112-4546-BE4B-E08BDBA5444A}">
      <dgm:prSet/>
      <dgm:spPr/>
      <dgm:t>
        <a:bodyPr/>
        <a:lstStyle/>
        <a:p>
          <a:endParaRPr lang="es-ES"/>
        </a:p>
      </dgm:t>
    </dgm:pt>
    <dgm:pt modelId="{41A8DE21-89C9-4C64-84B5-BA552D8A19A4}">
      <dgm:prSet phldrT="[Texto]"/>
      <dgm:spPr/>
      <dgm:t>
        <a:bodyPr/>
        <a:lstStyle/>
        <a:p>
          <a:r>
            <a:rPr lang="es-EC" dirty="0" smtClean="0"/>
            <a:t>Extracción de ADN</a:t>
          </a:r>
          <a:endParaRPr lang="es-ES" dirty="0"/>
        </a:p>
      </dgm:t>
    </dgm:pt>
    <dgm:pt modelId="{486AC514-7728-4825-9DCB-32D6E366B082}" type="parTrans" cxnId="{B0C72FB5-CAB1-46A2-928A-1EE4E648D7BD}">
      <dgm:prSet/>
      <dgm:spPr/>
      <dgm:t>
        <a:bodyPr/>
        <a:lstStyle/>
        <a:p>
          <a:endParaRPr lang="es-ES"/>
        </a:p>
      </dgm:t>
    </dgm:pt>
    <dgm:pt modelId="{F884B138-A63D-48FF-9D96-9F3B11D7BB82}" type="sibTrans" cxnId="{B0C72FB5-CAB1-46A2-928A-1EE4E648D7BD}">
      <dgm:prSet/>
      <dgm:spPr/>
      <dgm:t>
        <a:bodyPr/>
        <a:lstStyle/>
        <a:p>
          <a:endParaRPr lang="es-ES"/>
        </a:p>
      </dgm:t>
    </dgm:pt>
    <dgm:pt modelId="{52AAD3A4-6F34-4858-BE29-D7A8A1BF82B5}">
      <dgm:prSet phldrT="[Texto]"/>
      <dgm:spPr/>
      <dgm:t>
        <a:bodyPr/>
        <a:lstStyle/>
        <a:p>
          <a:r>
            <a:rPr lang="es-EC" dirty="0" smtClean="0"/>
            <a:t>Cuantificación de ADN</a:t>
          </a:r>
          <a:endParaRPr lang="es-ES" dirty="0"/>
        </a:p>
      </dgm:t>
    </dgm:pt>
    <dgm:pt modelId="{1C759BB7-6183-4917-AA76-8646B30DE050}" type="parTrans" cxnId="{6A98936B-EADD-47B7-ABBC-EE94C6560E95}">
      <dgm:prSet/>
      <dgm:spPr/>
      <dgm:t>
        <a:bodyPr/>
        <a:lstStyle/>
        <a:p>
          <a:endParaRPr lang="es-ES"/>
        </a:p>
      </dgm:t>
    </dgm:pt>
    <dgm:pt modelId="{42160D26-2703-45EF-984E-6DFC288DC647}" type="sibTrans" cxnId="{6A98936B-EADD-47B7-ABBC-EE94C6560E95}">
      <dgm:prSet/>
      <dgm:spPr/>
      <dgm:t>
        <a:bodyPr/>
        <a:lstStyle/>
        <a:p>
          <a:endParaRPr lang="es-ES"/>
        </a:p>
      </dgm:t>
    </dgm:pt>
    <dgm:pt modelId="{1A08C08A-09AF-4E0A-A1BB-24C88BDA8A09}" type="pres">
      <dgm:prSet presAssocID="{1F5C8F98-18C7-49DF-87FC-CF3C8BF5549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AD023F-49FD-4BE1-B4E2-E0CBEA0AEFCB}" type="pres">
      <dgm:prSet presAssocID="{0C2EFBA5-FDD7-49A5-BDA1-A0D2ED593A3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56C551-7A64-4D91-8356-2846B2E288D7}" type="pres">
      <dgm:prSet presAssocID="{82891244-FEB7-4B5E-BEAC-79D1DDC736A1}" presName="sibTrans" presStyleLbl="sibTrans2D1" presStyleIdx="0" presStyleCnt="2"/>
      <dgm:spPr/>
      <dgm:t>
        <a:bodyPr/>
        <a:lstStyle/>
        <a:p>
          <a:endParaRPr lang="es-ES"/>
        </a:p>
      </dgm:t>
    </dgm:pt>
    <dgm:pt modelId="{6361AC91-3EEF-48D2-922C-35429EE485B1}" type="pres">
      <dgm:prSet presAssocID="{82891244-FEB7-4B5E-BEAC-79D1DDC736A1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F58A58B1-B3F1-444C-B0A3-AF2DC340BDF7}" type="pres">
      <dgm:prSet presAssocID="{41A8DE21-89C9-4C64-84B5-BA552D8A19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EAEC9D-0361-4D0D-B5BA-440431A4D605}" type="pres">
      <dgm:prSet presAssocID="{F884B138-A63D-48FF-9D96-9F3B11D7BB82}" presName="sibTrans" presStyleLbl="sibTrans2D1" presStyleIdx="1" presStyleCnt="2"/>
      <dgm:spPr/>
      <dgm:t>
        <a:bodyPr/>
        <a:lstStyle/>
        <a:p>
          <a:endParaRPr lang="es-ES"/>
        </a:p>
      </dgm:t>
    </dgm:pt>
    <dgm:pt modelId="{4D483DE0-56F7-440A-B0E9-7B3D9132247F}" type="pres">
      <dgm:prSet presAssocID="{F884B138-A63D-48FF-9D96-9F3B11D7BB82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1539DE42-F41B-448F-ACFD-90443334667D}" type="pres">
      <dgm:prSet presAssocID="{52AAD3A4-6F34-4858-BE29-D7A8A1BF82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7DE709-AE22-4635-A6BE-B9706D7A5059}" type="presOf" srcId="{82891244-FEB7-4B5E-BEAC-79D1DDC736A1}" destId="{6361AC91-3EEF-48D2-922C-35429EE485B1}" srcOrd="1" destOrd="0" presId="urn:microsoft.com/office/officeart/2005/8/layout/process1"/>
    <dgm:cxn modelId="{6A98936B-EADD-47B7-ABBC-EE94C6560E95}" srcId="{1F5C8F98-18C7-49DF-87FC-CF3C8BF55493}" destId="{52AAD3A4-6F34-4858-BE29-D7A8A1BF82B5}" srcOrd="2" destOrd="0" parTransId="{1C759BB7-6183-4917-AA76-8646B30DE050}" sibTransId="{42160D26-2703-45EF-984E-6DFC288DC647}"/>
    <dgm:cxn modelId="{32190B20-F86F-48AD-95F5-7ADCF5C5540D}" type="presOf" srcId="{82891244-FEB7-4B5E-BEAC-79D1DDC736A1}" destId="{9056C551-7A64-4D91-8356-2846B2E288D7}" srcOrd="0" destOrd="0" presId="urn:microsoft.com/office/officeart/2005/8/layout/process1"/>
    <dgm:cxn modelId="{1FF79B8C-B2E3-43DE-A861-645FFFA667E6}" type="presOf" srcId="{F884B138-A63D-48FF-9D96-9F3B11D7BB82}" destId="{95EAEC9D-0361-4D0D-B5BA-440431A4D605}" srcOrd="0" destOrd="0" presId="urn:microsoft.com/office/officeart/2005/8/layout/process1"/>
    <dgm:cxn modelId="{A831F3E5-ACF7-4F6F-8AA2-5ECE0E5E1DB1}" type="presOf" srcId="{F884B138-A63D-48FF-9D96-9F3B11D7BB82}" destId="{4D483DE0-56F7-440A-B0E9-7B3D9132247F}" srcOrd="1" destOrd="0" presId="urn:microsoft.com/office/officeart/2005/8/layout/process1"/>
    <dgm:cxn modelId="{C5781099-5112-4546-BE4B-E08BDBA5444A}" srcId="{1F5C8F98-18C7-49DF-87FC-CF3C8BF55493}" destId="{0C2EFBA5-FDD7-49A5-BDA1-A0D2ED593A30}" srcOrd="0" destOrd="0" parTransId="{2C86D658-3ED6-4CB9-855B-B4FD6A42FBE6}" sibTransId="{82891244-FEB7-4B5E-BEAC-79D1DDC736A1}"/>
    <dgm:cxn modelId="{6EE50D06-5A06-4D4C-ACF2-BC25659DF42E}" type="presOf" srcId="{0C2EFBA5-FDD7-49A5-BDA1-A0D2ED593A30}" destId="{7FAD023F-49FD-4BE1-B4E2-E0CBEA0AEFCB}" srcOrd="0" destOrd="0" presId="urn:microsoft.com/office/officeart/2005/8/layout/process1"/>
    <dgm:cxn modelId="{7C12A9CF-7CD5-484E-BA31-9B85E241BC2B}" type="presOf" srcId="{1F5C8F98-18C7-49DF-87FC-CF3C8BF55493}" destId="{1A08C08A-09AF-4E0A-A1BB-24C88BDA8A09}" srcOrd="0" destOrd="0" presId="urn:microsoft.com/office/officeart/2005/8/layout/process1"/>
    <dgm:cxn modelId="{2D623BC4-FBBD-4F0F-9276-753018B34E04}" type="presOf" srcId="{52AAD3A4-6F34-4858-BE29-D7A8A1BF82B5}" destId="{1539DE42-F41B-448F-ACFD-90443334667D}" srcOrd="0" destOrd="0" presId="urn:microsoft.com/office/officeart/2005/8/layout/process1"/>
    <dgm:cxn modelId="{EBB0F53A-0A46-4622-A757-AF3CF0E25EB1}" type="presOf" srcId="{41A8DE21-89C9-4C64-84B5-BA552D8A19A4}" destId="{F58A58B1-B3F1-444C-B0A3-AF2DC340BDF7}" srcOrd="0" destOrd="0" presId="urn:microsoft.com/office/officeart/2005/8/layout/process1"/>
    <dgm:cxn modelId="{B0C72FB5-CAB1-46A2-928A-1EE4E648D7BD}" srcId="{1F5C8F98-18C7-49DF-87FC-CF3C8BF55493}" destId="{41A8DE21-89C9-4C64-84B5-BA552D8A19A4}" srcOrd="1" destOrd="0" parTransId="{486AC514-7728-4825-9DCB-32D6E366B082}" sibTransId="{F884B138-A63D-48FF-9D96-9F3B11D7BB82}"/>
    <dgm:cxn modelId="{8C4FE4B5-C79D-486B-BBFE-82639B2B6670}" type="presParOf" srcId="{1A08C08A-09AF-4E0A-A1BB-24C88BDA8A09}" destId="{7FAD023F-49FD-4BE1-B4E2-E0CBEA0AEFCB}" srcOrd="0" destOrd="0" presId="urn:microsoft.com/office/officeart/2005/8/layout/process1"/>
    <dgm:cxn modelId="{9A3281C6-4564-4F6A-B59D-ECD294CADE90}" type="presParOf" srcId="{1A08C08A-09AF-4E0A-A1BB-24C88BDA8A09}" destId="{9056C551-7A64-4D91-8356-2846B2E288D7}" srcOrd="1" destOrd="0" presId="urn:microsoft.com/office/officeart/2005/8/layout/process1"/>
    <dgm:cxn modelId="{6C7C303C-820D-449F-8051-68BF6D1AFD58}" type="presParOf" srcId="{9056C551-7A64-4D91-8356-2846B2E288D7}" destId="{6361AC91-3EEF-48D2-922C-35429EE485B1}" srcOrd="0" destOrd="0" presId="urn:microsoft.com/office/officeart/2005/8/layout/process1"/>
    <dgm:cxn modelId="{604DB7A9-1A71-4774-98BD-CB4A36632520}" type="presParOf" srcId="{1A08C08A-09AF-4E0A-A1BB-24C88BDA8A09}" destId="{F58A58B1-B3F1-444C-B0A3-AF2DC340BDF7}" srcOrd="2" destOrd="0" presId="urn:microsoft.com/office/officeart/2005/8/layout/process1"/>
    <dgm:cxn modelId="{5118AE69-FB01-4EF0-8098-E952D4772500}" type="presParOf" srcId="{1A08C08A-09AF-4E0A-A1BB-24C88BDA8A09}" destId="{95EAEC9D-0361-4D0D-B5BA-440431A4D605}" srcOrd="3" destOrd="0" presId="urn:microsoft.com/office/officeart/2005/8/layout/process1"/>
    <dgm:cxn modelId="{D04D438E-1417-4CBD-B9D9-FCA2B11A9EF9}" type="presParOf" srcId="{95EAEC9D-0361-4D0D-B5BA-440431A4D605}" destId="{4D483DE0-56F7-440A-B0E9-7B3D9132247F}" srcOrd="0" destOrd="0" presId="urn:microsoft.com/office/officeart/2005/8/layout/process1"/>
    <dgm:cxn modelId="{683EE78B-32E7-4C35-A34E-6568F58C1F9B}" type="presParOf" srcId="{1A08C08A-09AF-4E0A-A1BB-24C88BDA8A09}" destId="{1539DE42-F41B-448F-ACFD-90443334667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4F643-4715-4FF3-83BC-658053BEA50D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533F0-8ABF-4FEE-9F26-327E72D9574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729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#_ENREF_79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inoculación del parásito </a:t>
            </a:r>
            <a:endParaRPr lang="es-US" sz="120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r>
              <a:rPr lang="es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evansi</a:t>
            </a:r>
            <a:r>
              <a:rPr lang="es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casos clínicos más graves se evidencian en caballos</a:t>
            </a:r>
          </a:p>
          <a:p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Pantanal puede cubrir unos 2.4 millones de dólares por año </a:t>
            </a:r>
            <a:r>
              <a:rPr lang="es-EC" dirty="0" smtClean="0"/>
              <a:t> 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millones cabezas de ganado </a:t>
            </a:r>
            <a:r>
              <a:rPr lang="es-EC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 tooltip="Seidl, 1999 #61"/>
              </a:rPr>
              <a:t>Seidl</a:t>
            </a:r>
            <a:r>
              <a:rPr lang="es-EC" sz="120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 tooltip="Seidl, 1999 #61"/>
              </a:rPr>
              <a:t> et al.</a:t>
            </a:r>
            <a:r>
              <a:rPr lang="es-EC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 tooltip="Seidl, 1999 #61"/>
              </a:rPr>
              <a:t> (1999)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66396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dirty="0" smtClean="0"/>
              <a:t>Se obtuvo 8 muestras positivas mediante </a:t>
            </a:r>
            <a:r>
              <a:rPr lang="es-EC" dirty="0" err="1" smtClean="0"/>
              <a:t>Nested</a:t>
            </a:r>
            <a:r>
              <a:rPr lang="es-EC" dirty="0" smtClean="0"/>
              <a:t> PCR de las cuales 6 muestras (CMQ26, CMQ80, CMQ102, CMQ132, CMQ156, CMQ172) fueron compatibles con </a:t>
            </a:r>
            <a:r>
              <a:rPr lang="es-EC" i="1" dirty="0" smtClean="0"/>
              <a:t>T. </a:t>
            </a:r>
            <a:r>
              <a:rPr lang="es-EC" i="1" dirty="0" err="1" smtClean="0"/>
              <a:t>theileri</a:t>
            </a:r>
            <a:r>
              <a:rPr lang="es-EC" i="1" dirty="0" smtClean="0"/>
              <a:t> </a:t>
            </a:r>
            <a:r>
              <a:rPr lang="es-EC" dirty="0" smtClean="0"/>
              <a:t>con bandas de 800 a 900pb y 2 muestras (CMQ 58, CMQ 117) amplificaron dos bandas cada una de 1000pb y 800bp compatibles con </a:t>
            </a:r>
            <a:r>
              <a:rPr lang="es-EC" i="1" dirty="0" smtClean="0"/>
              <a:t>T. </a:t>
            </a:r>
            <a:r>
              <a:rPr lang="es-EC" i="1" dirty="0" err="1" smtClean="0"/>
              <a:t>evansi</a:t>
            </a:r>
            <a:r>
              <a:rPr lang="es-EC" dirty="0" smtClean="0"/>
              <a:t> y  </a:t>
            </a:r>
            <a:r>
              <a:rPr lang="es-EC" i="1" dirty="0" smtClean="0"/>
              <a:t>T. </a:t>
            </a:r>
            <a:r>
              <a:rPr lang="es-EC" i="1" dirty="0" err="1" smtClean="0"/>
              <a:t>theileri</a:t>
            </a:r>
            <a:r>
              <a:rPr lang="es-EC" dirty="0" smtClean="0"/>
              <a:t> respectivamente </a:t>
            </a:r>
            <a:endParaRPr lang="es-ES" dirty="0" smtClean="0"/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0206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se observaron colonias azules en las 8 placas, por lo tanto se evidencia la interrupción de la expresión del gen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betagalactosidasa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las células Top 10.</a:t>
            </a:r>
            <a:endParaRPr lang="es-E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8221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Venezuela y Brasil donde se reportó una prevalencia de </a:t>
            </a:r>
            <a:r>
              <a:rPr lang="es-EC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r>
              <a:rPr lang="es-EC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theileri</a:t>
            </a:r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ganado del 30.4% y 5% respectivamente </a:t>
            </a:r>
          </a:p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50.9% de animales positivos a </a:t>
            </a:r>
            <a:r>
              <a:rPr lang="es-EC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r>
              <a:rPr lang="es-EC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theileri</a:t>
            </a:r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Colombia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732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riesgo potencial para casi 350 millones cabezas de ganado, 1.8 millones de búfalos y 16 millones de caballos desde hace más de 30 años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557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transmisión cíclica tiene lugar en el 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probóscide de la mosca 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tse-tsé 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donde el tripanosoma se multiplica y madura cambiando de la forma </a:t>
            </a:r>
            <a:r>
              <a:rPr lang="es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tripomastigote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(no infecciosa) a su fase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tripomastigotes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matacíclicos</a:t>
            </a:r>
            <a:r>
              <a:rPr lang="es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(infecciosa), en el tracto digestivo de la mosca, mediante fisión binaria </a:t>
            </a:r>
          </a:p>
          <a:p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transmisión mecánica por el contrario la multiplicación y maduración del protozoario en fase de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tripomastigote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genera en el hospedador mediante fisión binaria, siendo que la mosca es quien únicamente transporta al parásito en fase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tripomastigotes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_trad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matacíclicos</a:t>
            </a: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(infecciosa</a:t>
            </a:r>
            <a:endParaRPr lang="es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04109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detección de anticuerpos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IgG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anti </a:t>
            </a:r>
            <a:r>
              <a:rPr lang="es-EC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Trypanosoma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donde se encontró una prevalencia del 47.68% (103/216) positivos (González 2016), otro estudio fue realizado por Ortega (2014) en un centro de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faenamiento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Quito donde se reportó mediante PCR una prevalencia del 30,26% (46/152) de casos positivos a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r>
              <a:rPr lang="es-EC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vivax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ganado ecuatoriano, considerando que el primer estudio fue realizado por Wells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(1977) donde se obtuvo 22.5% de casos positivos a 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r>
              <a:rPr lang="es-EC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vivax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endParaRPr lang="es-EC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9422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maxi círculos con un tamaño aproximado de 20Kbp, siendo estos los que codifican a genes mitocondriales encargados de la producción de energía, necesarios para el desarrollo y diferenciación del protozoario en el vector (</a:t>
            </a:r>
            <a:r>
              <a:rPr lang="es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Glossina</a:t>
            </a:r>
            <a:r>
              <a:rPr lang="es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US" sz="1200" b="1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</a:t>
            </a:r>
            <a:r>
              <a:rPr lang="es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es-ES_tradn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 círculos codifican ARN que permite el procesamiento del ARN mitocondrial </a:t>
            </a:r>
            <a:endParaRPr lang="es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974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 en separar la sangre en tres fases permitiendo observar al protozoario en la capa leucocitaria, esto ocurre por la similitud de la densidad del </a:t>
            </a:r>
            <a:r>
              <a:rPr lang="es-EC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Trypanosoma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3695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presente estudio se optimizó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Nested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PCR, en base al protocolo establecido por (Cox</a:t>
            </a:r>
            <a:r>
              <a:rPr lang="es-EC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al.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2005), </a:t>
            </a: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control positivo  fue </a:t>
            </a:r>
            <a:r>
              <a:rPr lang="es-E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T. </a:t>
            </a:r>
            <a:r>
              <a:rPr lang="es-E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evansi</a:t>
            </a:r>
            <a:r>
              <a:rPr lang="es-E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donado por el laboratorio de la Universidad Simón Rodríguez de Venezuela.</a:t>
            </a:r>
            <a:endParaRPr lang="es-E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10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7636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vector TOPO TA vector </a:t>
            </a:r>
            <a:r>
              <a:rPr lang="es-EC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Cloning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(Invitrogen®) y las células químicamente competentes </a:t>
            </a:r>
            <a:r>
              <a:rPr lang="es-EC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C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shot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TOP 10 (Invitrogen®).</a:t>
            </a:r>
            <a:endParaRPr lang="es-E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extremo 3’ del vector existe una </a:t>
            </a:r>
            <a:r>
              <a:rPr lang="es-EC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polideoxitimina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 su vez la </a:t>
            </a:r>
            <a:r>
              <a:rPr lang="es-EC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taq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polimerasa (Invitrogen® </a:t>
            </a:r>
            <a:r>
              <a:rPr lang="es-EC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platinum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agrega una </a:t>
            </a:r>
            <a:r>
              <a:rPr lang="es-EC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desoxiadenosina</a:t>
            </a:r>
            <a:r>
              <a:rPr lang="es-EC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extremos 3’ del producto de PCR, por lo tanto es capaz de reconocer extremos cohesivos y unirlos, ligando así el producto PCR al vector.</a:t>
            </a:r>
            <a:endParaRPr lang="es-E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334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Debe considerarse que se tomaron 3 clones de cada clonación, cada uno generó 6 secuencias (3 sentido y 3 </a:t>
            </a:r>
            <a:r>
              <a:rPr lang="es-EC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antosentido</a:t>
            </a:r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 estas secuencias debieron ser editadas una a una para que todas fueran del mismo tamaño y luego conformar las secuencias consenso respectivas para cada clonación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8264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McPherson (2007) mencionan que a medida que se aumenta la temperatura de hibridación es más eficaz la incorporación de </a:t>
            </a:r>
            <a:r>
              <a:rPr lang="es-EC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dNTP</a:t>
            </a:r>
            <a:r>
              <a:rPr lang="es-EC" sz="1200" b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se eliminan fragmentos </a:t>
            </a:r>
          </a:p>
          <a:p>
            <a:r>
              <a:rPr lang="es-EC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Taq</a:t>
            </a:r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polimerasa la cual al someterla a altas temperaturas disminuye su actividad inespecíficos.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533F0-8ABF-4FEE-9F26-327E72D9574A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474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324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8564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198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4273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377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815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2517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6857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183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002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921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A3E9-A491-4059-A337-24AC514286CE}" type="datetimeFigureOut">
              <a:rPr lang="es-EC" smtClean="0"/>
              <a:t>7/7/2017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28AF-5765-4846-A695-E59B23B3A4D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1490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-29367" y="-27384"/>
            <a:ext cx="9173367" cy="1128857"/>
            <a:chOff x="-29367" y="-27384"/>
            <a:chExt cx="9173367" cy="1128857"/>
          </a:xfrm>
        </p:grpSpPr>
        <p:sp>
          <p:nvSpPr>
            <p:cNvPr id="8" name="7 Rectángulo"/>
            <p:cNvSpPr/>
            <p:nvPr/>
          </p:nvSpPr>
          <p:spPr>
            <a:xfrm>
              <a:off x="-29367" y="-27384"/>
              <a:ext cx="9173367" cy="1128857"/>
            </a:xfrm>
            <a:prstGeom prst="rect">
              <a:avLst/>
            </a:prstGeom>
            <a:gradFill flip="none" rotWithShape="1">
              <a:gsLst>
                <a:gs pos="45000">
                  <a:schemeClr val="accent3">
                    <a:lumMod val="50000"/>
                    <a:alpha val="60000"/>
                  </a:schemeClr>
                </a:gs>
                <a:gs pos="75000">
                  <a:schemeClr val="accent3">
                    <a:lumMod val="75000"/>
                    <a:shade val="67500"/>
                    <a:satMod val="115000"/>
                    <a:alpha val="90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4" name="Imagen 3"/>
            <p:cNvPicPr>
              <a:picLocks noChangeAspect="1"/>
            </p:cNvPicPr>
            <p:nvPr/>
          </p:nvPicPr>
          <p:blipFill rotWithShape="1">
            <a:blip r:embed="rId2"/>
            <a:srcRect l="2703" r="63799" b="85733"/>
            <a:stretch/>
          </p:blipFill>
          <p:spPr>
            <a:xfrm>
              <a:off x="252248" y="44624"/>
              <a:ext cx="3095616" cy="982085"/>
            </a:xfrm>
            <a:prstGeom prst="rect">
              <a:avLst/>
            </a:prstGeom>
          </p:spPr>
        </p:pic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1412"/>
              <a:ext cx="2843808" cy="1016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8 Rectángulo"/>
          <p:cNvSpPr/>
          <p:nvPr/>
        </p:nvSpPr>
        <p:spPr>
          <a:xfrm rot="10800000">
            <a:off x="-642" y="6237609"/>
            <a:ext cx="9173367" cy="620391"/>
          </a:xfrm>
          <a:prstGeom prst="rect">
            <a:avLst/>
          </a:prstGeom>
          <a:gradFill flip="none" rotWithShape="1">
            <a:gsLst>
              <a:gs pos="45000">
                <a:schemeClr val="accent3">
                  <a:lumMod val="50000"/>
                  <a:alpha val="60000"/>
                </a:schemeClr>
              </a:gs>
              <a:gs pos="75000">
                <a:schemeClr val="accent3">
                  <a:lumMod val="75000"/>
                  <a:shade val="67500"/>
                  <a:satMod val="115000"/>
                  <a:alpha val="90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2 CuadroTexto"/>
          <p:cNvSpPr txBox="1"/>
          <p:nvPr/>
        </p:nvSpPr>
        <p:spPr>
          <a:xfrm>
            <a:off x="442637" y="908720"/>
            <a:ext cx="82868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C" sz="2000" b="1" dirty="0">
              <a:solidFill>
                <a:schemeClr val="tx1"/>
              </a:solidFill>
              <a:latin typeface="+mn-lt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chemeClr val="tx1"/>
                </a:solidFill>
                <a:latin typeface="+mn-lt"/>
                <a:ea typeface="Calibri" pitchFamily="34" charset="0"/>
                <a:cs typeface="Arial" pitchFamily="34" charset="0"/>
              </a:rPr>
              <a:t>DEPARTAMENTO DE CIENCIAS DE LA VIDA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C" sz="16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1600" b="1" dirty="0">
                <a:solidFill>
                  <a:schemeClr val="tx1"/>
                </a:solidFill>
                <a:latin typeface="+mn-lt"/>
                <a:ea typeface="Calibri" pitchFamily="34" charset="0"/>
                <a:cs typeface="Arial" pitchFamily="34" charset="0"/>
              </a:rPr>
              <a:t>CARRERA DE INGENIERÍA EN </a:t>
            </a:r>
            <a:r>
              <a:rPr lang="es-EC" sz="1600" b="1" dirty="0" smtClean="0">
                <a:solidFill>
                  <a:schemeClr val="tx1"/>
                </a:solidFill>
                <a:latin typeface="+mn-lt"/>
                <a:ea typeface="Calibri" pitchFamily="34" charset="0"/>
                <a:cs typeface="Arial" pitchFamily="34" charset="0"/>
              </a:rPr>
              <a:t>BIOTECNOLOGÍA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latin typeface="+mn-l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dirty="0" smtClean="0">
                <a:latin typeface="+mn-lt"/>
              </a:rPr>
              <a:t>PROYECTO </a:t>
            </a:r>
            <a:r>
              <a:rPr lang="es-ES" sz="1600" b="1" dirty="0">
                <a:latin typeface="+mn-lt"/>
              </a:rPr>
              <a:t>DE INVESTIGACIÓN PREVIO A LA OBTENCIÓN DEL TÍTULO DE </a:t>
            </a:r>
            <a:r>
              <a:rPr lang="es-ES" sz="1600" b="1" dirty="0" smtClean="0">
                <a:latin typeface="+mn-lt"/>
              </a:rPr>
              <a:t>INGENIERA </a:t>
            </a:r>
            <a:r>
              <a:rPr lang="es-ES" sz="1600" b="1" dirty="0">
                <a:latin typeface="+mn-lt"/>
              </a:rPr>
              <a:t>EN </a:t>
            </a:r>
            <a:r>
              <a:rPr lang="es-ES" sz="1600" b="1" dirty="0" smtClean="0">
                <a:latin typeface="+mn-lt"/>
              </a:rPr>
              <a:t>BIOTECNOLOGÍA</a:t>
            </a:r>
            <a:endParaRPr lang="es-EC" sz="20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 algn="ctr"/>
            <a:endParaRPr lang="es-ES" sz="2000" b="1" i="1" dirty="0">
              <a:latin typeface="+mn-lt"/>
            </a:endParaRPr>
          </a:p>
          <a:p>
            <a:pPr algn="ctr"/>
            <a:r>
              <a:rPr lang="es-ES" sz="2400" b="1" dirty="0"/>
              <a:t>“CARACTERIZACIÓN MOLECULAR MEDIANTE CLONACIÓN Y SECUENCIACIÓN DE REGIONES ITS DE DIFERENTES AISLADOS DE </a:t>
            </a:r>
            <a:r>
              <a:rPr lang="es-ES" sz="2400" b="1" i="1" dirty="0" err="1"/>
              <a:t>Trypanosoma</a:t>
            </a:r>
            <a:r>
              <a:rPr lang="es-ES" sz="2400" b="1" i="1" dirty="0"/>
              <a:t> </a:t>
            </a:r>
            <a:r>
              <a:rPr lang="es-ES" sz="2400" b="1" i="1" dirty="0" err="1"/>
              <a:t>sp</a:t>
            </a:r>
            <a:r>
              <a:rPr lang="es-ES" sz="2400" b="1" i="1" dirty="0"/>
              <a:t>. </a:t>
            </a:r>
            <a:r>
              <a:rPr lang="es-ES" sz="2400" b="1" dirty="0"/>
              <a:t> EN ECUADOR”</a:t>
            </a:r>
            <a:endParaRPr lang="es-ES" sz="2400" b="1" dirty="0" smtClean="0"/>
          </a:p>
          <a:p>
            <a:pPr algn="ctr"/>
            <a:endParaRPr lang="es-ES" sz="1600" b="1" dirty="0" smtClean="0">
              <a:latin typeface="+mn-lt"/>
            </a:endParaRPr>
          </a:p>
          <a:p>
            <a:pPr algn="ctr"/>
            <a:r>
              <a:rPr lang="es-ES" sz="1600" b="1" dirty="0" smtClean="0">
                <a:latin typeface="+mn-lt"/>
              </a:rPr>
              <a:t>Elaborado por:</a:t>
            </a:r>
          </a:p>
          <a:p>
            <a:pPr algn="ctr"/>
            <a:r>
              <a:rPr lang="es-EC" sz="1600" dirty="0" smtClean="0"/>
              <a:t>Andrea Rodríguez Cabezas</a:t>
            </a:r>
            <a:endParaRPr lang="es-ES" sz="1600" dirty="0" smtClean="0">
              <a:latin typeface="+mn-lt"/>
            </a:endParaRPr>
          </a:p>
          <a:p>
            <a:pPr algn="ctr"/>
            <a:endParaRPr lang="es-ES" sz="1800" dirty="0" smtClean="0">
              <a:latin typeface="+mn-lt"/>
            </a:endParaRPr>
          </a:p>
          <a:p>
            <a:pPr algn="ctr"/>
            <a:r>
              <a:rPr lang="es-ES" sz="1600" b="1" dirty="0" smtClean="0">
                <a:latin typeface="+mn-lt"/>
              </a:rPr>
              <a:t>Directora del Proyecto: </a:t>
            </a:r>
          </a:p>
          <a:p>
            <a:pPr algn="ctr"/>
            <a:r>
              <a:rPr lang="es-ES" sz="1600" dirty="0"/>
              <a:t>María </a:t>
            </a:r>
            <a:r>
              <a:rPr lang="es-ES" sz="1600" dirty="0" smtClean="0"/>
              <a:t>Augusta </a:t>
            </a:r>
            <a:r>
              <a:rPr lang="es-ES" sz="1600" dirty="0"/>
              <a:t>Chávez, </a:t>
            </a:r>
            <a:r>
              <a:rPr lang="es-ES" sz="1600" dirty="0" err="1"/>
              <a:t>M.Sc</a:t>
            </a:r>
            <a:endParaRPr lang="es-ES" sz="1600" dirty="0"/>
          </a:p>
          <a:p>
            <a:pPr algn="ctr"/>
            <a:endParaRPr lang="es-ES" sz="1800" dirty="0" smtClean="0">
              <a:latin typeface="+mn-lt"/>
            </a:endParaRPr>
          </a:p>
          <a:p>
            <a:pPr algn="ctr"/>
            <a:r>
              <a:rPr lang="es-EC" sz="1600" dirty="0" smtClean="0">
                <a:latin typeface="+mn-lt"/>
              </a:rPr>
              <a:t>Sangolquí, 2017</a:t>
            </a:r>
            <a:endParaRPr lang="en-US" sz="1600" dirty="0">
              <a:latin typeface="+mn-lt"/>
            </a:endParaRPr>
          </a:p>
          <a:p>
            <a:pPr algn="ctr"/>
            <a:endParaRPr lang="es-ES" sz="1800" dirty="0" smtClean="0">
              <a:latin typeface="+mn-lt"/>
            </a:endParaRPr>
          </a:p>
          <a:p>
            <a:pPr algn="ctr"/>
            <a:endParaRPr lang="es-ES" sz="1800" dirty="0" smtClean="0">
              <a:latin typeface="+mn-lt"/>
            </a:endParaRPr>
          </a:p>
          <a:p>
            <a:pPr algn="ctr"/>
            <a:endParaRPr lang="es-ES" sz="1600" b="1" dirty="0"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0" y="6300936"/>
            <a:ext cx="9136855" cy="0"/>
          </a:xfrm>
          <a:prstGeom prst="line">
            <a:avLst/>
          </a:prstGeom>
          <a:ln>
            <a:solidFill>
              <a:srgbClr val="3E4D1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179512" y="6381327"/>
            <a:ext cx="8928992" cy="1"/>
          </a:xfrm>
          <a:prstGeom prst="line">
            <a:avLst/>
          </a:prstGeom>
          <a:ln>
            <a:solidFill>
              <a:srgbClr val="C4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MATERIALES Y MÉTODOS </a:t>
            </a:r>
            <a:endParaRPr lang="es-US" sz="2600" b="1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1634" y="831973"/>
            <a:ext cx="676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Optimización de </a:t>
            </a:r>
            <a:r>
              <a:rPr lang="es-EC" b="1" dirty="0" err="1" smtClean="0"/>
              <a:t>Nested</a:t>
            </a:r>
            <a:r>
              <a:rPr lang="es-EC" b="1" dirty="0" smtClean="0"/>
              <a:t> PCR</a:t>
            </a:r>
            <a:endParaRPr lang="es-EC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008147" y="5670477"/>
            <a:ext cx="5294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Fig.1 Parte del gen </a:t>
            </a:r>
            <a:r>
              <a:rPr lang="es-EC" dirty="0" err="1" smtClean="0"/>
              <a:t>ribosomal</a:t>
            </a:r>
            <a:r>
              <a:rPr lang="es-EC" dirty="0" smtClean="0"/>
              <a:t> RNA, 18S y 28S (regiones codificantes). (Cox et al, 2005)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" y="1239008"/>
            <a:ext cx="3833026" cy="2957416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41282"/>
              </p:ext>
            </p:extLst>
          </p:nvPr>
        </p:nvGraphicFramePr>
        <p:xfrm>
          <a:off x="4283969" y="1412775"/>
          <a:ext cx="4037266" cy="24148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450892"/>
                <a:gridCol w="903467"/>
                <a:gridCol w="1682907"/>
              </a:tblGrid>
              <a:tr h="265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>
                          <a:effectLst/>
                        </a:rPr>
                        <a:t>Reactivo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>
                          <a:effectLst/>
                        </a:rPr>
                        <a:t>Stock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>
                          <a:effectLst/>
                        </a:rPr>
                        <a:t>Concentración final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>
                          <a:effectLst/>
                        </a:rPr>
                        <a:t>H2O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>
                          <a:effectLst/>
                        </a:rPr>
                        <a:t>N/A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>
                          <a:effectLst/>
                        </a:rPr>
                        <a:t>Buffer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>
                          <a:effectLst/>
                        </a:rPr>
                        <a:t>10x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>
                          <a:effectLst/>
                        </a:rPr>
                        <a:t>1x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>
                          <a:effectLst/>
                        </a:rPr>
                        <a:t>MgCl2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>
                          <a:effectLst/>
                        </a:rPr>
                        <a:t>50 </a:t>
                      </a:r>
                      <a:r>
                        <a:rPr lang="es-EC" sz="1200" dirty="0" err="1">
                          <a:effectLst/>
                        </a:rPr>
                        <a:t>mM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 smtClean="0">
                          <a:effectLst/>
                        </a:rPr>
                        <a:t>1,5mM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>
                          <a:effectLst/>
                        </a:rPr>
                        <a:t>Primer ITS1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>
                          <a:effectLst/>
                        </a:rPr>
                        <a:t>10 µM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200" dirty="0" smtClean="0">
                          <a:effectLst/>
                        </a:rPr>
                        <a:t>1 </a:t>
                      </a:r>
                      <a:r>
                        <a:rPr lang="es-EC" sz="1200" dirty="0">
                          <a:effectLst/>
                        </a:rPr>
                        <a:t>µ</a:t>
                      </a:r>
                      <a:r>
                        <a:rPr lang="en-US" sz="1200" dirty="0">
                          <a:effectLst/>
                        </a:rPr>
                        <a:t>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>
                          <a:effectLst/>
                        </a:rPr>
                        <a:t>Primer ITS2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 dirty="0">
                          <a:effectLst/>
                        </a:rPr>
                        <a:t>10 µM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1 </a:t>
                      </a:r>
                      <a:r>
                        <a:rPr lang="en-US" sz="1200" dirty="0">
                          <a:effectLst/>
                        </a:rPr>
                        <a:t>µM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>
                          <a:effectLst/>
                        </a:rPr>
                        <a:t>dNTP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 dirty="0">
                          <a:effectLst/>
                        </a:rPr>
                        <a:t>40 </a:t>
                      </a:r>
                      <a:r>
                        <a:rPr lang="en-US" sz="1200" dirty="0" err="1">
                          <a:effectLst/>
                        </a:rPr>
                        <a:t>mM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 dirty="0">
                          <a:effectLst/>
                        </a:rPr>
                        <a:t>0,8 </a:t>
                      </a:r>
                      <a:r>
                        <a:rPr lang="en-US" sz="1200" dirty="0" err="1">
                          <a:effectLst/>
                        </a:rPr>
                        <a:t>mM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>
                          <a:effectLst/>
                        </a:rPr>
                        <a:t>Taq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5 </a:t>
                      </a:r>
                      <a:r>
                        <a:rPr lang="en-US" sz="1200" dirty="0">
                          <a:effectLst/>
                        </a:rPr>
                        <a:t>U/µL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 dirty="0" smtClean="0">
                          <a:effectLst/>
                        </a:rPr>
                        <a:t>0,02  </a:t>
                      </a:r>
                      <a:r>
                        <a:rPr lang="en-US" sz="1200" dirty="0">
                          <a:effectLst/>
                        </a:rPr>
                        <a:t>U</a:t>
                      </a: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200">
                          <a:effectLst/>
                        </a:rPr>
                        <a:t>ADN</a:t>
                      </a:r>
                      <a:endParaRPr lang="es-ES" sz="12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23879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endParaRPr lang="es-ES" sz="12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2008147" y="4253568"/>
            <a:ext cx="5263568" cy="1342232"/>
            <a:chOff x="0" y="0"/>
            <a:chExt cx="4886995" cy="1616149"/>
          </a:xfrm>
        </p:grpSpPr>
        <p:sp>
          <p:nvSpPr>
            <p:cNvPr id="10" name="Rectángulo redondeado 9"/>
            <p:cNvSpPr/>
            <p:nvPr/>
          </p:nvSpPr>
          <p:spPr>
            <a:xfrm>
              <a:off x="1970468" y="453981"/>
              <a:ext cx="927279" cy="6954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8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5.8 S</a:t>
              </a:r>
              <a:endParaRPr lang="es-E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Flecha derecha 10"/>
            <p:cNvSpPr/>
            <p:nvPr/>
          </p:nvSpPr>
          <p:spPr>
            <a:xfrm>
              <a:off x="1418922" y="594535"/>
              <a:ext cx="567180" cy="479354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>
                  <a:ln w="9525" cap="flat" cmpd="sng" algn="ctr">
                    <a:solidFill>
                      <a:srgbClr val="984807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3</a:t>
              </a:r>
              <a:endParaRPr lang="es-E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Flecha izquierda 11"/>
            <p:cNvSpPr/>
            <p:nvPr/>
          </p:nvSpPr>
          <p:spPr>
            <a:xfrm>
              <a:off x="2897726" y="614939"/>
              <a:ext cx="553792" cy="458949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 dirty="0">
                  <a:ln w="9525" cap="flat" cmpd="sng" algn="ctr">
                    <a:solidFill>
                      <a:srgbClr val="984807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4</a:t>
              </a:r>
              <a:endParaRPr lang="es-E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414370" y="545106"/>
              <a:ext cx="1004552" cy="585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18 S</a:t>
              </a:r>
              <a:endPara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3451539" y="563452"/>
              <a:ext cx="1004552" cy="585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28 S</a:t>
              </a:r>
              <a:endPara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Flecha derecha 14"/>
            <p:cNvSpPr/>
            <p:nvPr/>
          </p:nvSpPr>
          <p:spPr>
            <a:xfrm>
              <a:off x="0" y="0"/>
              <a:ext cx="669702" cy="534473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 dirty="0">
                  <a:ln w="9525" cap="flat" cmpd="sng" algn="ctr">
                    <a:solidFill>
                      <a:srgbClr val="403152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1</a:t>
              </a:r>
              <a:endParaRPr lang="es-E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Flecha izquierda 15"/>
            <p:cNvSpPr/>
            <p:nvPr/>
          </p:nvSpPr>
          <p:spPr>
            <a:xfrm>
              <a:off x="4255931" y="1120078"/>
              <a:ext cx="631064" cy="496071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 dirty="0">
                  <a:ln w="9525" cap="flat" cmpd="sng" algn="ctr">
                    <a:solidFill>
                      <a:srgbClr val="403152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2</a:t>
              </a:r>
              <a:endParaRPr lang="es-E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206434" y="3842657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</a:t>
            </a:r>
            <a:r>
              <a:rPr lang="es-ES" sz="11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 </a:t>
            </a:r>
            <a:r>
              <a:rPr lang="es-ES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Condiciones </a:t>
            </a:r>
            <a:r>
              <a:rPr lang="es-ES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 </a:t>
            </a:r>
            <a:r>
              <a:rPr lang="es-ES" sz="11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nested</a:t>
            </a:r>
            <a:r>
              <a:rPr lang="es-ES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100" dirty="0">
                <a:latin typeface="Times New Roman" panose="02020603050405020304" pitchFamily="18" charset="0"/>
                <a:ea typeface="Calibri" panose="020F0502020204030204" pitchFamily="34" charset="0"/>
              </a:rPr>
              <a:t>PCR de la región ITS de </a:t>
            </a:r>
            <a:r>
              <a:rPr lang="es-ES" sz="1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Trypanosoma</a:t>
            </a:r>
            <a:r>
              <a:rPr lang="es-ES" sz="11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1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s-ES" sz="11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s-ES" sz="11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(Cox et al 2005)</a:t>
            </a:r>
            <a:endParaRPr lang="es-ES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/>
            <a:r>
              <a:rPr lang="es-ES" sz="11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s-ES" sz="11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2061"/>
          <p:cNvSpPr/>
          <p:nvPr/>
        </p:nvSpPr>
        <p:spPr>
          <a:xfrm>
            <a:off x="319048" y="1388433"/>
            <a:ext cx="2442941" cy="566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Ligación </a:t>
            </a:r>
            <a:endParaRPr lang="en-US" sz="1600" dirty="0"/>
          </a:p>
        </p:txBody>
      </p:sp>
      <p:sp>
        <p:nvSpPr>
          <p:cNvPr id="5" name="Rectángulo redondeado 52"/>
          <p:cNvSpPr/>
          <p:nvPr/>
        </p:nvSpPr>
        <p:spPr>
          <a:xfrm>
            <a:off x="350986" y="3087465"/>
            <a:ext cx="2442942" cy="5235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Selección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MATERIALES Y MÉTODOS </a:t>
            </a:r>
            <a:endParaRPr lang="es-US" sz="2600" b="1" dirty="0">
              <a:latin typeface="+mn-lt"/>
            </a:endParaRPr>
          </a:p>
        </p:txBody>
      </p:sp>
      <p:sp>
        <p:nvSpPr>
          <p:cNvPr id="28" name="Rectángulo redondeado 2061"/>
          <p:cNvSpPr/>
          <p:nvPr/>
        </p:nvSpPr>
        <p:spPr>
          <a:xfrm>
            <a:off x="312262" y="2237949"/>
            <a:ext cx="2442941" cy="566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Transformación </a:t>
            </a:r>
            <a:endParaRPr lang="en-US" sz="1600" dirty="0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1533733" y="1954777"/>
            <a:ext cx="0" cy="243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1533732" y="2804293"/>
            <a:ext cx="0" cy="243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350986" y="98001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Clonación</a:t>
            </a:r>
            <a:endParaRPr lang="es-ES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555776" y="41136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u="sng" dirty="0" err="1" smtClean="0"/>
              <a:t>Colony</a:t>
            </a:r>
            <a:r>
              <a:rPr lang="es-EC" u="sng" dirty="0" smtClean="0"/>
              <a:t> PCR</a:t>
            </a:r>
            <a:endParaRPr lang="es-ES" u="sng" dirty="0"/>
          </a:p>
        </p:txBody>
      </p:sp>
      <p:sp>
        <p:nvSpPr>
          <p:cNvPr id="35" name="Rectángulo redondeado 2061"/>
          <p:cNvSpPr/>
          <p:nvPr/>
        </p:nvSpPr>
        <p:spPr>
          <a:xfrm>
            <a:off x="2267744" y="4829529"/>
            <a:ext cx="2088232" cy="566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Extracción del ADN plasmídico </a:t>
            </a:r>
            <a:endParaRPr lang="en-US" sz="1600" dirty="0"/>
          </a:p>
        </p:txBody>
      </p:sp>
      <p:cxnSp>
        <p:nvCxnSpPr>
          <p:cNvPr id="24" name="Conector recto de flecha 23"/>
          <p:cNvCxnSpPr/>
          <p:nvPr/>
        </p:nvCxnSpPr>
        <p:spPr>
          <a:xfrm flipH="1">
            <a:off x="3275856" y="4407128"/>
            <a:ext cx="354" cy="396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>
            <a:endCxn id="46" idx="0"/>
          </p:cNvCxnSpPr>
          <p:nvPr/>
        </p:nvCxnSpPr>
        <p:spPr>
          <a:xfrm flipH="1">
            <a:off x="1346610" y="5377710"/>
            <a:ext cx="1965250" cy="215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ángulo redondeado 2061"/>
          <p:cNvSpPr/>
          <p:nvPr/>
        </p:nvSpPr>
        <p:spPr>
          <a:xfrm>
            <a:off x="350986" y="5593219"/>
            <a:ext cx="1991248" cy="5307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Amplificación</a:t>
            </a:r>
            <a:r>
              <a:rPr lang="en-US" sz="1600" dirty="0" smtClean="0"/>
              <a:t> de </a:t>
            </a:r>
            <a:r>
              <a:rPr lang="en-US" sz="1600" dirty="0" err="1" smtClean="0"/>
              <a:t>plásmidos</a:t>
            </a:r>
            <a:endParaRPr lang="en-US" sz="1600" dirty="0"/>
          </a:p>
        </p:txBody>
      </p:sp>
      <p:sp>
        <p:nvSpPr>
          <p:cNvPr id="52" name="Rectángulo redondeado 2061"/>
          <p:cNvSpPr/>
          <p:nvPr/>
        </p:nvSpPr>
        <p:spPr>
          <a:xfrm>
            <a:off x="3959133" y="5592283"/>
            <a:ext cx="1991248" cy="53075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Secuenciación</a:t>
            </a:r>
            <a:endParaRPr lang="en-US" sz="1600" dirty="0"/>
          </a:p>
        </p:txBody>
      </p:sp>
      <p:pic>
        <p:nvPicPr>
          <p:cNvPr id="54" name="Imagen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98" y="1045440"/>
            <a:ext cx="4152084" cy="4013479"/>
          </a:xfrm>
          <a:prstGeom prst="rect">
            <a:avLst/>
          </a:prstGeom>
        </p:spPr>
      </p:pic>
      <p:cxnSp>
        <p:nvCxnSpPr>
          <p:cNvPr id="50" name="Conector angular 49"/>
          <p:cNvCxnSpPr>
            <a:stCxn id="5" idx="2"/>
          </p:cNvCxnSpPr>
          <p:nvPr/>
        </p:nvCxnSpPr>
        <p:spPr>
          <a:xfrm rot="16200000" flipH="1">
            <a:off x="1686201" y="3497233"/>
            <a:ext cx="755830" cy="9833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2275624" y="5858594"/>
            <a:ext cx="164830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6203854" y="5461478"/>
            <a:ext cx="27863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1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Basic Local </a:t>
            </a:r>
            <a:r>
              <a:rPr lang="es-EC" sz="11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es-EC" sz="11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1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s-EC" sz="11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1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Tool</a:t>
            </a:r>
            <a:r>
              <a:rPr lang="es-EC" sz="11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(BLAST)</a:t>
            </a:r>
            <a:endParaRPr lang="es-ES" sz="1100" dirty="0"/>
          </a:p>
        </p:txBody>
      </p:sp>
      <p:sp>
        <p:nvSpPr>
          <p:cNvPr id="13" name="Rectángulo 12"/>
          <p:cNvSpPr/>
          <p:nvPr/>
        </p:nvSpPr>
        <p:spPr>
          <a:xfrm>
            <a:off x="6222291" y="5629094"/>
            <a:ext cx="949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dirty="0" err="1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DSgene</a:t>
            </a:r>
            <a:r>
              <a:rPr lang="es-EC" sz="12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1.5 </a:t>
            </a:r>
          </a:p>
          <a:p>
            <a:r>
              <a:rPr lang="es-EC" sz="12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Mega7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4645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MATERIALES Y MÉTODOS </a:t>
            </a:r>
            <a:endParaRPr lang="es-US" sz="2600" b="1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3528" y="811241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Análisis filogenético</a:t>
            </a:r>
            <a:endParaRPr lang="es-ES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8213"/>
              </p:ext>
            </p:extLst>
          </p:nvPr>
        </p:nvGraphicFramePr>
        <p:xfrm>
          <a:off x="1547664" y="1340768"/>
          <a:ext cx="6096000" cy="37033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</a:tblGrid>
              <a:tr h="229582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Especie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Código</a:t>
                      </a:r>
                      <a:r>
                        <a:rPr lang="es-EC" baseline="0" dirty="0" smtClean="0"/>
                        <a:t> de acceso de </a:t>
                      </a:r>
                      <a:r>
                        <a:rPr lang="es-EC" baseline="0" dirty="0" err="1" smtClean="0"/>
                        <a:t>GenBank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 </a:t>
                      </a:r>
                      <a:r>
                        <a:rPr lang="es-EC" i="1" dirty="0" err="1" smtClean="0"/>
                        <a:t>theileri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AY773698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 </a:t>
                      </a:r>
                      <a:r>
                        <a:rPr lang="es-EC" i="1" dirty="0" err="1" smtClean="0"/>
                        <a:t>thelieri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AB569250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 </a:t>
                      </a:r>
                      <a:r>
                        <a:rPr lang="es-EC" i="1" dirty="0" err="1" smtClean="0"/>
                        <a:t>brucei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AL359782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 </a:t>
                      </a:r>
                      <a:r>
                        <a:rPr lang="es-EC" i="1" dirty="0" err="1" smtClean="0"/>
                        <a:t>godfreyi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AJ009155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 </a:t>
                      </a:r>
                      <a:r>
                        <a:rPr lang="es-EC" i="1" dirty="0" err="1" smtClean="0"/>
                        <a:t>evansi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D89527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 </a:t>
                      </a:r>
                      <a:r>
                        <a:rPr lang="es-EC" i="1" dirty="0" err="1" smtClean="0"/>
                        <a:t>vivax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U22316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 </a:t>
                      </a:r>
                      <a:r>
                        <a:rPr lang="es-EC" i="1" dirty="0" err="1" smtClean="0"/>
                        <a:t>cruzi</a:t>
                      </a:r>
                      <a:r>
                        <a:rPr lang="es-EC" i="1" baseline="0" dirty="0" smtClean="0"/>
                        <a:t> Can III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AJ009148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smtClean="0"/>
                        <a:t>T.</a:t>
                      </a:r>
                      <a:r>
                        <a:rPr lang="es-EC" i="1" baseline="0" dirty="0" smtClean="0"/>
                        <a:t> </a:t>
                      </a:r>
                      <a:r>
                        <a:rPr lang="es-EC" i="1" baseline="0" dirty="0" err="1" smtClean="0"/>
                        <a:t>cruzi</a:t>
                      </a:r>
                      <a:r>
                        <a:rPr lang="es-EC" i="1" baseline="0" dirty="0" smtClean="0"/>
                        <a:t> VINCH89</a:t>
                      </a:r>
                      <a:endParaRPr lang="es-E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AJ009749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i="1" dirty="0" err="1" smtClean="0">
                          <a:solidFill>
                            <a:srgbClr val="FF0000"/>
                          </a:solidFill>
                        </a:rPr>
                        <a:t>Bodo</a:t>
                      </a:r>
                      <a:r>
                        <a:rPr lang="es-EC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EC" i="1" dirty="0" err="1" smtClean="0">
                          <a:solidFill>
                            <a:srgbClr val="FF0000"/>
                          </a:solidFill>
                        </a:rPr>
                        <a:t>caudatus</a:t>
                      </a:r>
                      <a:endParaRPr lang="es-ES" i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solidFill>
                            <a:srgbClr val="FF0000"/>
                          </a:solidFill>
                        </a:rPr>
                        <a:t>X53910</a:t>
                      </a:r>
                      <a:endParaRPr lang="es-E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572" y="763243"/>
            <a:ext cx="5687564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C" sz="2400" b="1" dirty="0"/>
              <a:t>Optimización de la prueba </a:t>
            </a:r>
            <a:r>
              <a:rPr lang="es-EC" sz="2400" b="1" dirty="0" err="1"/>
              <a:t>Nested</a:t>
            </a:r>
            <a:r>
              <a:rPr lang="es-EC" sz="2400" b="1" dirty="0"/>
              <a:t> PCR</a:t>
            </a:r>
            <a:endParaRPr lang="es-ES" sz="2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RESULTADOS Y DISCUSIÓN</a:t>
            </a:r>
            <a:endParaRPr lang="es-US" sz="2600" b="1" dirty="0"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6540" y="1473169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35549" y="1412874"/>
            <a:ext cx="3162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Gradiente de temperatura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smtClean="0"/>
              <a:t>Gradiente de </a:t>
            </a:r>
            <a:r>
              <a:rPr lang="es-EC" dirty="0" err="1" smtClean="0"/>
              <a:t>Taq</a:t>
            </a:r>
            <a:r>
              <a:rPr lang="es-EC" dirty="0" smtClean="0"/>
              <a:t> polimerasa</a:t>
            </a:r>
            <a:endParaRPr lang="es-ES" dirty="0"/>
          </a:p>
        </p:txBody>
      </p:sp>
      <p:pic>
        <p:nvPicPr>
          <p:cNvPr id="12" name="Imagen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05" y="2102836"/>
            <a:ext cx="4454675" cy="27595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69931" y="4928966"/>
            <a:ext cx="4556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0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Electroforesis en gel de agarosa al 1.5% de ensayos de gradiente de temperatura de productos de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nested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PCR de ITS. Se representa: Marcador 100bp: DNA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Ladder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Promega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; 1-8: </a:t>
            </a:r>
            <a:r>
              <a:rPr lang="es-EC" sz="1000" i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es-EC" sz="1000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evansi</a:t>
            </a:r>
            <a:r>
              <a:rPr lang="es-EC" sz="1000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(control positivo); U/µL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concentraciones unidades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taq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microlitro</a:t>
            </a:r>
            <a:endParaRPr lang="es-ES" sz="1000" dirty="0"/>
          </a:p>
        </p:txBody>
      </p:sp>
      <p:sp>
        <p:nvSpPr>
          <p:cNvPr id="6" name="Rectángulo 5"/>
          <p:cNvSpPr/>
          <p:nvPr/>
        </p:nvSpPr>
        <p:spPr>
          <a:xfrm>
            <a:off x="3995936" y="2102836"/>
            <a:ext cx="576064" cy="23396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912523"/>
              </p:ext>
            </p:extLst>
          </p:nvPr>
        </p:nvGraphicFramePr>
        <p:xfrm>
          <a:off x="4932040" y="2102836"/>
          <a:ext cx="4020727" cy="21261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96391"/>
                <a:gridCol w="792088"/>
                <a:gridCol w="1224136"/>
                <a:gridCol w="1008112"/>
              </a:tblGrid>
              <a:tr h="35846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Reactivo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Stock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Concentración final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Volumen (µL)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7600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H2O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N/A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14,00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94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Buffer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10x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1x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2,5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94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MgCl2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50 </a:t>
                      </a:r>
                      <a:r>
                        <a:rPr lang="es-EC" sz="1000" dirty="0" err="1">
                          <a:effectLst/>
                        </a:rPr>
                        <a:t>mM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1.5mM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0.75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94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Primer ITS1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10 µM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1 µ</a:t>
                      </a:r>
                      <a:r>
                        <a:rPr lang="en-US" sz="1000">
                          <a:effectLst/>
                        </a:rPr>
                        <a:t>M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2,5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94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Primer ITS2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 dirty="0">
                          <a:effectLst/>
                        </a:rPr>
                        <a:t>10 µM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1 µM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2,5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94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dNTP</a:t>
                      </a:r>
                      <a:r>
                        <a:rPr lang="en-US" sz="1000" baseline="-25000">
                          <a:effectLst/>
                        </a:rPr>
                        <a:t>s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40 mM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 dirty="0">
                          <a:effectLst/>
                        </a:rPr>
                        <a:t>0,8 </a:t>
                      </a:r>
                      <a:r>
                        <a:rPr lang="en-US" sz="1000" dirty="0" err="1">
                          <a:effectLst/>
                        </a:rPr>
                        <a:t>mM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0,5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494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Taq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n-US" sz="1000">
                          <a:effectLst/>
                        </a:rPr>
                        <a:t>5 U/µL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b="1" dirty="0">
                          <a:solidFill>
                            <a:srgbClr val="FF0000"/>
                          </a:solidFill>
                          <a:effectLst/>
                        </a:rPr>
                        <a:t>1.25 U</a:t>
                      </a:r>
                      <a:r>
                        <a:rPr lang="en-US" sz="1000" b="1" dirty="0">
                          <a:solidFill>
                            <a:srgbClr val="FF0000"/>
                          </a:solidFill>
                          <a:effectLst/>
                        </a:rPr>
                        <a:t>/µL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b="1" dirty="0">
                          <a:solidFill>
                            <a:srgbClr val="FF0000"/>
                          </a:solidFill>
                          <a:effectLst/>
                        </a:rPr>
                        <a:t>0.25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alpha val="20000"/>
                      </a:schemeClr>
                    </a:solidFill>
                  </a:tcPr>
                </a:tc>
              </a:tr>
              <a:tr h="194945"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>
                          <a:effectLst/>
                        </a:rPr>
                        <a:t>ADN</a:t>
                      </a:r>
                      <a:endParaRPr lang="es-ES" sz="100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S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2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5420">
                <a:tc gridSpan="2"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Volumen Total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0" algn="l"/>
                        </a:tabLst>
                      </a:pPr>
                      <a:r>
                        <a:rPr lang="es-EC" sz="1000" dirty="0">
                          <a:effectLst/>
                        </a:rPr>
                        <a:t>25 µL</a:t>
                      </a:r>
                      <a:endParaRPr lang="es-ES" sz="1000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4860032" y="4359579"/>
            <a:ext cx="4283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Tabla 2</a:t>
            </a:r>
            <a:r>
              <a:rPr lang="es-ES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Condiciones optimizadas para </a:t>
            </a:r>
            <a:r>
              <a:rPr lang="es-E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nested</a:t>
            </a:r>
            <a:r>
              <a:rPr lang="es-E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PCR de la región ITS de </a:t>
            </a:r>
            <a:r>
              <a:rPr lang="es-ES" sz="1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Trypanosoma</a:t>
            </a:r>
            <a:r>
              <a:rPr lang="es-E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1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sp</a:t>
            </a:r>
            <a:r>
              <a:rPr lang="es-ES" sz="12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ES" sz="1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28600"/>
            <a:r>
              <a:rPr lang="es-ES" sz="12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s-ES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5567" y="38852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RESULTADOS Y DISCUSIÓN</a:t>
            </a:r>
            <a:endParaRPr lang="es-US" sz="2600" b="1" dirty="0"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1520" y="831281"/>
            <a:ext cx="128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err="1" smtClean="0"/>
              <a:t>Nested</a:t>
            </a:r>
            <a:r>
              <a:rPr lang="es-EC" b="1" dirty="0" smtClean="0"/>
              <a:t> PCR</a:t>
            </a:r>
            <a:endParaRPr lang="es-ES" b="1" dirty="0"/>
          </a:p>
        </p:txBody>
      </p:sp>
      <p:sp>
        <p:nvSpPr>
          <p:cNvPr id="2" name="Rectángulo 1"/>
          <p:cNvSpPr/>
          <p:nvPr/>
        </p:nvSpPr>
        <p:spPr>
          <a:xfrm>
            <a:off x="1" y="4049815"/>
            <a:ext cx="42510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Figura </a:t>
            </a:r>
            <a:r>
              <a:rPr lang="es-EC" sz="10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: Electroforesis en gel de agarosa al 1.5% de productos de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nested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PCR de ITS. Se representa en cada carril las muestras CMQ 58, CMQ 102, CMQ 117, CMQ 132, CMQ 136, CMQ 146 y CMQ 172 de izquierda a derecha. Marcador 100bp: DNA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Ladder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000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Promega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; C+: </a:t>
            </a:r>
            <a:r>
              <a:rPr lang="es-EC" sz="1000" i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es-EC" sz="1000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000" i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evansi</a:t>
            </a:r>
            <a:r>
              <a:rPr lang="es-EC" sz="1000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0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Venezuela</a:t>
            </a:r>
            <a:endParaRPr lang="es-ES" sz="1000" dirty="0"/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79361"/>
              </p:ext>
            </p:extLst>
          </p:nvPr>
        </p:nvGraphicFramePr>
        <p:xfrm>
          <a:off x="4268015" y="1052736"/>
          <a:ext cx="4875985" cy="497618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71911"/>
                <a:gridCol w="1151615"/>
                <a:gridCol w="548203"/>
                <a:gridCol w="1008112"/>
                <a:gridCol w="1296144"/>
              </a:tblGrid>
              <a:tr h="383279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Muestra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/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ELISA</a:t>
                      </a:r>
                    </a:p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 smtClean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Densidad </a:t>
                      </a: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óptica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/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Woo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/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Tamaño de banda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/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Resultado </a:t>
                      </a:r>
                      <a:r>
                        <a:rPr lang="es-EC" sz="900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Nested</a:t>
                      </a: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PCR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/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3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0.7605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bg1"/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26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1.1525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900 </a:t>
                      </a:r>
                      <a:r>
                        <a:rPr lang="es-EC" sz="900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64096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58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0.4045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+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evansi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73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1.1765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700pb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80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0.7945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+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1000pb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94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0.9095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bg1"/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102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1.1555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109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0.4235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i="1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bg1"/>
                    </a:solidFill>
                  </a:tcPr>
                </a:tc>
              </a:tr>
              <a:tr h="593012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117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0.7195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1100pb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evansi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123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0.8415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i="1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bg1"/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124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0.8265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bg1"/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132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1.2795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136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1.3485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bg1"/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146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0.7205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156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0.7015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900pb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CMQ171</a:t>
                      </a:r>
                      <a:endParaRPr lang="es-ES" sz="90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0.7715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 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bg1"/>
                    </a:solidFill>
                  </a:tcPr>
                </a:tc>
              </a:tr>
              <a:tr h="232824"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CMQ 172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0.4665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-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800pb</a:t>
                      </a:r>
                      <a:endParaRPr lang="es-ES" sz="900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0215" algn="ctr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4912360" algn="l"/>
                        </a:tabLst>
                      </a:pPr>
                      <a:r>
                        <a:rPr lang="es-EC" sz="900" i="1" dirty="0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T. </a:t>
                      </a:r>
                      <a:r>
                        <a:rPr lang="es-EC" sz="900" i="1" dirty="0" err="1">
                          <a:effectLst/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theileri</a:t>
                      </a:r>
                      <a:endParaRPr lang="es-ES" sz="900" i="1" dirty="0">
                        <a:effectLst/>
                        <a:latin typeface="Times" panose="02020603050405020304" pitchFamily="18" charset="0"/>
                        <a:ea typeface="Calibri" panose="020F0502020204030204" pitchFamily="34" charset="0"/>
                        <a:cs typeface="Times" panose="02020603050405020304" pitchFamily="18" charset="0"/>
                      </a:endParaRPr>
                    </a:p>
                  </a:txBody>
                  <a:tcPr marL="10272" marR="10272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Imagen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" y="1213904"/>
            <a:ext cx="4168650" cy="2660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ángulo 13"/>
          <p:cNvSpPr/>
          <p:nvPr/>
        </p:nvSpPr>
        <p:spPr>
          <a:xfrm>
            <a:off x="678172" y="1213904"/>
            <a:ext cx="365436" cy="266043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1403648" y="1213904"/>
            <a:ext cx="456987" cy="266043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0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RESULTADOS Y DISCUSIÓN</a:t>
            </a:r>
            <a:endParaRPr lang="es-US" sz="2600" b="1" dirty="0"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1" y="1443582"/>
            <a:ext cx="4367007" cy="279526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3568" y="908720"/>
            <a:ext cx="23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Clonación y </a:t>
            </a:r>
            <a:r>
              <a:rPr lang="es-EC" b="1" dirty="0" err="1" smtClean="0"/>
              <a:t>colony</a:t>
            </a:r>
            <a:r>
              <a:rPr lang="es-EC" b="1" dirty="0" smtClean="0"/>
              <a:t> PCR</a:t>
            </a:r>
            <a:endParaRPr lang="es-ES" b="1" dirty="0"/>
          </a:p>
        </p:txBody>
      </p:sp>
      <p:sp>
        <p:nvSpPr>
          <p:cNvPr id="7" name="Rectángulo 6"/>
          <p:cNvSpPr/>
          <p:nvPr/>
        </p:nvSpPr>
        <p:spPr>
          <a:xfrm>
            <a:off x="122182" y="4404374"/>
            <a:ext cx="4496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Figura 3. 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Placa LBP con 40µg/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Kanamicina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y 40mg/</a:t>
            </a:r>
            <a:r>
              <a:rPr lang="es-EC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X-GAL, de la muestra CMQ </a:t>
            </a:r>
            <a:r>
              <a:rPr lang="es-EC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58 </a:t>
            </a:r>
            <a:r>
              <a:rPr lang="es-EC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clonada.</a:t>
            </a:r>
            <a:endParaRPr lang="es-E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643" y="760947"/>
            <a:ext cx="4015257" cy="259604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330956" y="824776"/>
            <a:ext cx="792088" cy="25322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Imagen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643" y="3546191"/>
            <a:ext cx="4015257" cy="2639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73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RESULTADOS Y DISCUSIÓN</a:t>
            </a:r>
            <a:endParaRPr lang="es-US" sz="2600" b="1" dirty="0">
              <a:latin typeface="+mn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761" y="76094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Secuenciación</a:t>
            </a:r>
            <a:endParaRPr lang="es-ES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686271"/>
              </p:ext>
            </p:extLst>
          </p:nvPr>
        </p:nvGraphicFramePr>
        <p:xfrm>
          <a:off x="871315" y="1135141"/>
          <a:ext cx="5531162" cy="496301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806976"/>
                <a:gridCol w="906687"/>
                <a:gridCol w="753714"/>
                <a:gridCol w="488026"/>
                <a:gridCol w="2575759"/>
              </a:tblGrid>
              <a:tr h="401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 dirty="0">
                          <a:effectLst/>
                        </a:rPr>
                        <a:t>Secuencia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Secuencia más similar (</a:t>
                      </a:r>
                      <a:r>
                        <a:rPr lang="es-EC" sz="700">
                          <a:effectLst/>
                        </a:rPr>
                        <a:t>código de acceso)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Identidad (%)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E-value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700">
                          <a:effectLst/>
                        </a:rPr>
                        <a:t>Descripción de la secuencia más similar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</a:tr>
              <a:tr h="44145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CMQ26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AB569250.1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99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0.0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800" dirty="0">
                          <a:effectLst/>
                        </a:rPr>
                        <a:t>Trypanosoma </a:t>
                      </a:r>
                      <a:r>
                        <a:rPr lang="en-US" sz="800" dirty="0" err="1">
                          <a:effectLst/>
                        </a:rPr>
                        <a:t>theileri</a:t>
                      </a:r>
                      <a:r>
                        <a:rPr lang="en-US" sz="800" dirty="0">
                          <a:effectLst/>
                        </a:rPr>
                        <a:t> genes for 18S </a:t>
                      </a:r>
                      <a:r>
                        <a:rPr lang="en-US" sz="800" dirty="0" err="1">
                          <a:effectLst/>
                        </a:rPr>
                        <a:t>rRNA</a:t>
                      </a:r>
                      <a:r>
                        <a:rPr lang="en-US" sz="800" dirty="0">
                          <a:effectLst/>
                        </a:rPr>
                        <a:t>, ITS1, 5.8S </a:t>
                      </a:r>
                      <a:r>
                        <a:rPr lang="en-US" sz="800" dirty="0" err="1">
                          <a:effectLst/>
                        </a:rPr>
                        <a:t>rRNA</a:t>
                      </a:r>
                      <a:r>
                        <a:rPr lang="en-US" sz="800" dirty="0">
                          <a:effectLst/>
                        </a:rPr>
                        <a:t>, ITS2 and 28S RNA, strain: </a:t>
                      </a:r>
                      <a:r>
                        <a:rPr lang="en-US" sz="800" dirty="0" err="1">
                          <a:effectLst/>
                        </a:rPr>
                        <a:t>Esashi</a:t>
                      </a:r>
                      <a:r>
                        <a:rPr lang="en-US" sz="800" dirty="0">
                          <a:effectLst/>
                        </a:rPr>
                        <a:t> 12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103006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CMQ73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JN673385.1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91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2e-60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800" dirty="0" err="1">
                          <a:effectLst/>
                        </a:rPr>
                        <a:t>Trypanosoma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godfreyi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isolate</a:t>
                      </a:r>
                      <a:r>
                        <a:rPr lang="es-ES" sz="800" dirty="0">
                          <a:effectLst/>
                        </a:rPr>
                        <a:t> TS06134 18S </a:t>
                      </a:r>
                      <a:r>
                        <a:rPr lang="es-ES" sz="800" dirty="0" err="1">
                          <a:effectLst/>
                        </a:rPr>
                        <a:t>ribosomal</a:t>
                      </a:r>
                      <a:r>
                        <a:rPr lang="es-ES" sz="800" dirty="0">
                          <a:effectLst/>
                        </a:rPr>
                        <a:t> RNA gene, </a:t>
                      </a:r>
                      <a:r>
                        <a:rPr lang="es-ES" sz="800" dirty="0" err="1">
                          <a:effectLst/>
                        </a:rPr>
                        <a:t>partial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sequence</a:t>
                      </a:r>
                      <a:r>
                        <a:rPr lang="es-ES" sz="800" dirty="0">
                          <a:effectLst/>
                        </a:rPr>
                        <a:t>; </a:t>
                      </a:r>
                      <a:r>
                        <a:rPr lang="es-ES" sz="800" dirty="0" err="1">
                          <a:effectLst/>
                        </a:rPr>
                        <a:t>internal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transcribed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spacer</a:t>
                      </a:r>
                      <a:r>
                        <a:rPr lang="es-ES" sz="800" dirty="0">
                          <a:effectLst/>
                        </a:rPr>
                        <a:t> 1, 5.8S </a:t>
                      </a:r>
                      <a:r>
                        <a:rPr lang="es-ES" sz="800" dirty="0" err="1">
                          <a:effectLst/>
                        </a:rPr>
                        <a:t>ribosomal</a:t>
                      </a:r>
                      <a:r>
                        <a:rPr lang="es-ES" sz="800" dirty="0">
                          <a:effectLst/>
                        </a:rPr>
                        <a:t> RNA gene, and </a:t>
                      </a:r>
                      <a:r>
                        <a:rPr lang="es-ES" sz="800" dirty="0" err="1">
                          <a:effectLst/>
                        </a:rPr>
                        <a:t>internal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transcribed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spacer</a:t>
                      </a:r>
                      <a:r>
                        <a:rPr lang="es-ES" sz="800" dirty="0">
                          <a:effectLst/>
                        </a:rPr>
                        <a:t> 2, complete </a:t>
                      </a:r>
                      <a:r>
                        <a:rPr lang="es-ES" sz="800" dirty="0" err="1">
                          <a:effectLst/>
                        </a:rPr>
                        <a:t>sequence</a:t>
                      </a:r>
                      <a:r>
                        <a:rPr lang="es-ES" sz="800" dirty="0">
                          <a:effectLst/>
                        </a:rPr>
                        <a:t>; and 28S </a:t>
                      </a:r>
                      <a:r>
                        <a:rPr lang="es-ES" sz="800" dirty="0" err="1">
                          <a:effectLst/>
                        </a:rPr>
                        <a:t>ribosomal</a:t>
                      </a:r>
                      <a:r>
                        <a:rPr lang="es-ES" sz="800" dirty="0">
                          <a:effectLst/>
                        </a:rPr>
                        <a:t> RNA gene, </a:t>
                      </a:r>
                      <a:r>
                        <a:rPr lang="es-ES" sz="800" dirty="0" err="1">
                          <a:effectLst/>
                        </a:rPr>
                        <a:t>partial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sequence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/>
                </a:tc>
              </a:tr>
              <a:tr h="7357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CMQ117.1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JX178187.1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99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0.0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800">
                          <a:effectLst/>
                        </a:rPr>
                        <a:t>Trypanosoma theileri isolate Cow 104 clone Cl 1 18S ribosomal RNA gene, partial sequence; and internal transcribed spacer 1, 5.8S ribosomal RNA gene, and internal transcribed spacer 2, complete sequence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29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CMQ117.2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JX178163.1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99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 dirty="0">
                          <a:effectLst/>
                        </a:rPr>
                        <a:t>0.0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800" dirty="0" err="1">
                          <a:effectLst/>
                        </a:rPr>
                        <a:t>Trypanosoma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theileri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isolate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Cow</a:t>
                      </a:r>
                      <a:r>
                        <a:rPr lang="es-ES" sz="800" dirty="0">
                          <a:effectLst/>
                        </a:rPr>
                        <a:t> 2095 clone Cl 9 18S </a:t>
                      </a:r>
                      <a:r>
                        <a:rPr lang="es-ES" sz="800" dirty="0" err="1">
                          <a:effectLst/>
                        </a:rPr>
                        <a:t>ribosomal</a:t>
                      </a:r>
                      <a:r>
                        <a:rPr lang="es-ES" sz="800" dirty="0">
                          <a:effectLst/>
                        </a:rPr>
                        <a:t> RNA gene, </a:t>
                      </a:r>
                      <a:r>
                        <a:rPr lang="es-ES" sz="800" dirty="0" err="1">
                          <a:effectLst/>
                        </a:rPr>
                        <a:t>partial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sequence</a:t>
                      </a:r>
                      <a:r>
                        <a:rPr lang="es-ES" sz="800" dirty="0">
                          <a:effectLst/>
                        </a:rPr>
                        <a:t>; </a:t>
                      </a:r>
                      <a:r>
                        <a:rPr lang="es-ES" sz="800" dirty="0" err="1">
                          <a:effectLst/>
                        </a:rPr>
                        <a:t>internal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transcribed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spacer</a:t>
                      </a:r>
                      <a:r>
                        <a:rPr lang="es-ES" sz="800" dirty="0">
                          <a:effectLst/>
                        </a:rPr>
                        <a:t> 1 and 5.8S </a:t>
                      </a:r>
                      <a:r>
                        <a:rPr lang="es-ES" sz="800" dirty="0" err="1">
                          <a:effectLst/>
                        </a:rPr>
                        <a:t>ribosomal</a:t>
                      </a:r>
                      <a:r>
                        <a:rPr lang="es-ES" sz="800" dirty="0">
                          <a:effectLst/>
                        </a:rPr>
                        <a:t> RNA gene, complete </a:t>
                      </a:r>
                      <a:r>
                        <a:rPr lang="es-ES" sz="800" dirty="0" err="1">
                          <a:effectLst/>
                        </a:rPr>
                        <a:t>sequence</a:t>
                      </a:r>
                      <a:r>
                        <a:rPr lang="es-ES" sz="800" dirty="0">
                          <a:effectLst/>
                        </a:rPr>
                        <a:t>; and </a:t>
                      </a:r>
                      <a:r>
                        <a:rPr lang="es-ES" sz="800" dirty="0" err="1">
                          <a:effectLst/>
                        </a:rPr>
                        <a:t>internal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transcribed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spacer</a:t>
                      </a:r>
                      <a:r>
                        <a:rPr lang="es-ES" sz="800" dirty="0">
                          <a:effectLst/>
                        </a:rPr>
                        <a:t> 2, </a:t>
                      </a:r>
                      <a:r>
                        <a:rPr lang="es-ES" sz="800" dirty="0" err="1">
                          <a:effectLst/>
                        </a:rPr>
                        <a:t>partial</a:t>
                      </a:r>
                      <a:r>
                        <a:rPr lang="es-ES" sz="800" dirty="0">
                          <a:effectLst/>
                        </a:rPr>
                        <a:t> </a:t>
                      </a:r>
                      <a:r>
                        <a:rPr lang="es-ES" sz="800" dirty="0" err="1">
                          <a:effectLst/>
                        </a:rPr>
                        <a:t>sequence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57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CMQ132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JX178187.1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99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0.0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Trypanosoma </a:t>
                      </a:r>
                      <a:r>
                        <a:rPr lang="en-US" sz="800" dirty="0" err="1">
                          <a:effectLst/>
                        </a:rPr>
                        <a:t>theileri</a:t>
                      </a:r>
                      <a:r>
                        <a:rPr lang="en-US" sz="800" dirty="0">
                          <a:effectLst/>
                        </a:rPr>
                        <a:t> isolate Cow 104 clone Cl 1 18S ribosomal RNA gene, partial sequence; and internal transcribed spacer 1, 5.8S ribosomal RNA gene, and internal transcribed spacer 2, complete sequence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3575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CMQ156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JX178187.1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99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s-ES" sz="700">
                          <a:effectLst/>
                        </a:rPr>
                        <a:t>0.0</a:t>
                      </a:r>
                      <a:endParaRPr lang="es-ES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800" dirty="0">
                          <a:effectLst/>
                        </a:rPr>
                        <a:t>Trypanosoma </a:t>
                      </a:r>
                      <a:r>
                        <a:rPr lang="en-US" sz="800" dirty="0" err="1">
                          <a:effectLst/>
                        </a:rPr>
                        <a:t>theileri</a:t>
                      </a:r>
                      <a:r>
                        <a:rPr lang="en-US" sz="800" dirty="0">
                          <a:effectLst/>
                        </a:rPr>
                        <a:t> isolate Cow 104 clone Cl 1 18S ribosomal RNA gene, partial sequence; and </a:t>
                      </a:r>
                      <a:r>
                        <a:rPr lang="en-US" sz="800" dirty="0" smtClean="0">
                          <a:effectLst/>
                        </a:rPr>
                        <a:t>internal </a:t>
                      </a:r>
                      <a:r>
                        <a:rPr lang="en-US" sz="800" dirty="0">
                          <a:effectLst/>
                        </a:rPr>
                        <a:t>transcribed spacer 1, 5.8S ribosomal RNA gene, and internal transcribed spacer 2, complete sequence</a:t>
                      </a:r>
                      <a:endParaRPr lang="es-ES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737" marR="47737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 rot="16200000">
            <a:off x="-1196838" y="2814448"/>
            <a:ext cx="3392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4400" dirty="0" smtClean="0"/>
              <a:t>Análisis </a:t>
            </a:r>
            <a:r>
              <a:rPr lang="es-EC" sz="4400" dirty="0" err="1" smtClean="0"/>
              <a:t>Blast</a:t>
            </a:r>
            <a:endParaRPr lang="es-ES" sz="4400" dirty="0"/>
          </a:p>
        </p:txBody>
      </p:sp>
      <p:sp>
        <p:nvSpPr>
          <p:cNvPr id="10" name="Rectángulo 9"/>
          <p:cNvSpPr/>
          <p:nvPr/>
        </p:nvSpPr>
        <p:spPr>
          <a:xfrm>
            <a:off x="6732240" y="5517232"/>
            <a:ext cx="21442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b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Jaimes-Dueñez</a:t>
            </a:r>
            <a:r>
              <a:rPr lang="es-EC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2016). </a:t>
            </a:r>
            <a:endParaRPr lang="es-ES" sz="1200" dirty="0"/>
          </a:p>
        </p:txBody>
      </p:sp>
      <p:sp>
        <p:nvSpPr>
          <p:cNvPr id="11" name="Rectángulo 10"/>
          <p:cNvSpPr/>
          <p:nvPr/>
        </p:nvSpPr>
        <p:spPr>
          <a:xfrm>
            <a:off x="6732240" y="4694656"/>
            <a:ext cx="16562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b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lang="es-EC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2003)</a:t>
            </a:r>
            <a:endParaRPr lang="es-ES" sz="1200" dirty="0"/>
          </a:p>
        </p:txBody>
      </p:sp>
      <p:sp>
        <p:nvSpPr>
          <p:cNvPr id="12" name="Rectángulo 11"/>
          <p:cNvSpPr/>
          <p:nvPr/>
        </p:nvSpPr>
        <p:spPr>
          <a:xfrm>
            <a:off x="6681969" y="3837828"/>
            <a:ext cx="1438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(Braun</a:t>
            </a:r>
            <a:r>
              <a:rPr lang="es-EC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2002).</a:t>
            </a:r>
            <a:endParaRPr lang="es-ES" sz="1200" dirty="0"/>
          </a:p>
        </p:txBody>
      </p:sp>
      <p:sp>
        <p:nvSpPr>
          <p:cNvPr id="13" name="Rectángulo 12"/>
          <p:cNvSpPr/>
          <p:nvPr/>
        </p:nvSpPr>
        <p:spPr>
          <a:xfrm>
            <a:off x="6527744" y="5135455"/>
            <a:ext cx="251703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EC" sz="13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porcentaje </a:t>
            </a:r>
            <a:r>
              <a:rPr lang="es-EC" sz="13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en animales anémicos</a:t>
            </a:r>
            <a:endParaRPr lang="es-ES" sz="1300" dirty="0"/>
          </a:p>
        </p:txBody>
      </p:sp>
      <p:sp>
        <p:nvSpPr>
          <p:cNvPr id="14" name="Rectángulo 13"/>
          <p:cNvSpPr/>
          <p:nvPr/>
        </p:nvSpPr>
        <p:spPr>
          <a:xfrm>
            <a:off x="6527744" y="4357574"/>
            <a:ext cx="14325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Venezuela y Brazil</a:t>
            </a:r>
            <a:endParaRPr lang="es-ES" sz="1300" dirty="0"/>
          </a:p>
        </p:txBody>
      </p:sp>
      <p:sp>
        <p:nvSpPr>
          <p:cNvPr id="15" name="Rectángulo 14"/>
          <p:cNvSpPr/>
          <p:nvPr/>
        </p:nvSpPr>
        <p:spPr>
          <a:xfrm>
            <a:off x="6512252" y="3370427"/>
            <a:ext cx="203773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s-EC" sz="13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Parásito en  </a:t>
            </a:r>
            <a:r>
              <a:rPr lang="es-EC" sz="13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bazo, </a:t>
            </a:r>
            <a:r>
              <a:rPr lang="es-EC" sz="13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cerebro</a:t>
            </a:r>
          </a:p>
          <a:p>
            <a:r>
              <a:rPr lang="es-EC" sz="13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3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y ganglios linfáticos </a:t>
            </a:r>
            <a:endParaRPr lang="es-ES" sz="1300" dirty="0"/>
          </a:p>
        </p:txBody>
      </p:sp>
    </p:spTree>
    <p:extLst>
      <p:ext uri="{BB962C8B-B14F-4D97-AF65-F5344CB8AC3E}">
        <p14:creationId xmlns:p14="http://schemas.microsoft.com/office/powerpoint/2010/main" val="322655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RESULTADOS Y DISCUSIÓN</a:t>
            </a:r>
            <a:endParaRPr lang="es-US" sz="2600" b="1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3528" y="811241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Árbol filogenético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04248" y="2936616"/>
            <a:ext cx="1694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b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lang="es-EC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2006)</a:t>
            </a:r>
            <a:endParaRPr lang="es-ES" sz="1200" b="1" dirty="0"/>
          </a:p>
        </p:txBody>
      </p:sp>
      <p:sp>
        <p:nvSpPr>
          <p:cNvPr id="12" name="Rectángulo 11"/>
          <p:cNvSpPr/>
          <p:nvPr/>
        </p:nvSpPr>
        <p:spPr>
          <a:xfrm>
            <a:off x="6444208" y="2628839"/>
            <a:ext cx="15584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Región conservada</a:t>
            </a:r>
            <a:endParaRPr lang="es-ES" sz="1400" dirty="0"/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49" y="1362864"/>
            <a:ext cx="2683510" cy="35979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1023112" y="5112287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ES" sz="1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5.9</a:t>
            </a:r>
            <a:r>
              <a:rPr lang="es-E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Filogenia basada en el análisis de máxima verosimilitud usando el gen 5.8S de la región SSU </a:t>
            </a:r>
            <a:r>
              <a:rPr lang="es-E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rRNA</a:t>
            </a:r>
            <a:r>
              <a:rPr lang="es-E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las muestras CMQ26, CMQ117.1, CMQ117.2, CMQ132, CMQ156, se usó como </a:t>
            </a:r>
            <a:r>
              <a:rPr lang="es-E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outgroup</a:t>
            </a:r>
            <a:r>
              <a:rPr lang="es-E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s-ES" sz="11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T. </a:t>
            </a:r>
            <a:r>
              <a:rPr lang="es-ES" sz="11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evansi</a:t>
            </a:r>
            <a:r>
              <a:rPr lang="es-E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Los números corresponden al porcentaje evolutivo obtenido de 1000 repeticiones.</a:t>
            </a:r>
            <a:endParaRPr lang="es-E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894240" y="3958504"/>
            <a:ext cx="14269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b="1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(Cortez</a:t>
            </a:r>
            <a:r>
              <a:rPr lang="es-EC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b="1" i="1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s-EC" sz="1200" b="1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2006)</a:t>
            </a:r>
            <a:endParaRPr lang="es-ES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6387595" y="3462949"/>
            <a:ext cx="2528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Estudio filogenético SSU </a:t>
            </a:r>
            <a:r>
              <a:rPr lang="es-EC" sz="1400" dirty="0" err="1" smtClean="0">
                <a:latin typeface="Times" panose="02020603050405020304" pitchFamily="18" charset="0"/>
                <a:cs typeface="Times New Roman" panose="02020603050405020304" pitchFamily="18" charset="0"/>
              </a:rPr>
              <a:t>rRNA</a:t>
            </a:r>
            <a:r>
              <a:rPr lang="es-EC" sz="1400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1400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s-EC" sz="1400" dirty="0" err="1" smtClean="0">
                <a:latin typeface="Times" panose="02020603050405020304" pitchFamily="18" charset="0"/>
                <a:cs typeface="Times New Roman" panose="02020603050405020304" pitchFamily="18" charset="0"/>
              </a:rPr>
              <a:t>vivax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4520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RESULTADOS Y DISCUSIÓN</a:t>
            </a:r>
            <a:endParaRPr lang="es-US" sz="2600" b="1" dirty="0"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3528" y="811241"/>
            <a:ext cx="214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Árbol filogenético</a:t>
            </a:r>
            <a:endParaRPr lang="es-E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1" y="1205303"/>
            <a:ext cx="4999355" cy="4168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80867" y="5429786"/>
            <a:ext cx="5400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C" sz="1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Figura 5.8 </a:t>
            </a:r>
            <a:r>
              <a:rPr lang="es-EC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Filogenia basada en el análisis de máxima verosimilitud usando la región SSU </a:t>
            </a:r>
            <a:r>
              <a:rPr lang="es-EC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rRNA</a:t>
            </a:r>
            <a:r>
              <a:rPr lang="es-EC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las muestras CMQ26, CMQ73, CMQ117.1, CMQ117.2, CMQ132, CMQ156, se usó como </a:t>
            </a:r>
            <a:r>
              <a:rPr lang="es-EC" sz="1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outgroup</a:t>
            </a:r>
            <a:r>
              <a:rPr lang="es-EC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s-EC" sz="1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s-EC" sz="1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caudatus</a:t>
            </a:r>
            <a:r>
              <a:rPr lang="es-EC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Los números corresponden al porcentaje evolutivo obtenido de 2000 repeticiones.</a:t>
            </a:r>
            <a:endParaRPr lang="es-ES" sz="1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77929" y="2805798"/>
            <a:ext cx="1694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b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lang="es-EC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2006)</a:t>
            </a:r>
            <a:endParaRPr lang="es-ES" sz="1200" b="1" dirty="0"/>
          </a:p>
        </p:txBody>
      </p:sp>
      <p:sp>
        <p:nvSpPr>
          <p:cNvPr id="7" name="Rectángulo 6"/>
          <p:cNvSpPr/>
          <p:nvPr/>
        </p:nvSpPr>
        <p:spPr>
          <a:xfrm>
            <a:off x="6384819" y="1396848"/>
            <a:ext cx="2255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Especificidad </a:t>
            </a:r>
            <a:r>
              <a:rPr lang="es-EC" sz="14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por el huésped</a:t>
            </a:r>
            <a:endParaRPr lang="es-ES" sz="1400" dirty="0"/>
          </a:p>
        </p:txBody>
      </p:sp>
      <p:sp>
        <p:nvSpPr>
          <p:cNvPr id="12" name="Rectángulo 11"/>
          <p:cNvSpPr/>
          <p:nvPr/>
        </p:nvSpPr>
        <p:spPr>
          <a:xfrm>
            <a:off x="6466781" y="2340527"/>
            <a:ext cx="23759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Polimorfismo de la región ITS</a:t>
            </a:r>
            <a:endParaRPr lang="es-ES" sz="1400" dirty="0"/>
          </a:p>
        </p:txBody>
      </p:sp>
      <p:sp>
        <p:nvSpPr>
          <p:cNvPr id="13" name="Rectángulo 12"/>
          <p:cNvSpPr/>
          <p:nvPr/>
        </p:nvSpPr>
        <p:spPr>
          <a:xfrm>
            <a:off x="6945870" y="1906034"/>
            <a:ext cx="1694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b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Rodrigues</a:t>
            </a:r>
            <a:r>
              <a:rPr lang="es-EC" sz="1200" b="1" i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sz="1200" b="1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2003)</a:t>
            </a:r>
            <a:endParaRPr lang="es-ES" sz="1200" b="1" dirty="0"/>
          </a:p>
        </p:txBody>
      </p:sp>
      <p:sp>
        <p:nvSpPr>
          <p:cNvPr id="14" name="Rectángulo 13"/>
          <p:cNvSpPr/>
          <p:nvPr/>
        </p:nvSpPr>
        <p:spPr>
          <a:xfrm>
            <a:off x="6509853" y="3279372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 smtClean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Alto </a:t>
            </a:r>
            <a:r>
              <a:rPr lang="es-EC" sz="1400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impacto económico </a:t>
            </a:r>
            <a:endParaRPr lang="es-ES" sz="1400" dirty="0"/>
          </a:p>
        </p:txBody>
      </p:sp>
      <p:sp>
        <p:nvSpPr>
          <p:cNvPr id="15" name="Rectángulo 14"/>
          <p:cNvSpPr/>
          <p:nvPr/>
        </p:nvSpPr>
        <p:spPr>
          <a:xfrm>
            <a:off x="7072126" y="3726332"/>
            <a:ext cx="1630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C" sz="1200" b="1" dirty="0" err="1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Davila</a:t>
            </a:r>
            <a:r>
              <a:rPr lang="es-EC" sz="1200" b="1" dirty="0">
                <a:latin typeface="Times" panose="02020603050405020304" pitchFamily="18" charset="0"/>
                <a:ea typeface="Times" panose="02020603050405020304" pitchFamily="18" charset="0"/>
                <a:cs typeface="Times New Roman" panose="02020603050405020304" pitchFamily="18" charset="0"/>
              </a:rPr>
              <a:t> &amp; Silva 2000) </a:t>
            </a:r>
            <a:endParaRPr lang="es-ES" sz="1200" b="1" dirty="0"/>
          </a:p>
        </p:txBody>
      </p:sp>
      <p:sp>
        <p:nvSpPr>
          <p:cNvPr id="16" name="Rectángulo 15"/>
          <p:cNvSpPr/>
          <p:nvPr/>
        </p:nvSpPr>
        <p:spPr>
          <a:xfrm>
            <a:off x="6657589" y="4511799"/>
            <a:ext cx="1229824" cy="4576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tabLst>
                <a:tab pos="800100" algn="l"/>
              </a:tabLst>
            </a:pPr>
            <a:r>
              <a:rPr lang="es-EC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Nueva especie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902902" y="1854685"/>
            <a:ext cx="8782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i="1" dirty="0" smtClean="0">
                <a:latin typeface="Times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s-EC" sz="1400" i="1" dirty="0" err="1" smtClean="0">
                <a:latin typeface="Times" panose="02020603050405020304" pitchFamily="18" charset="0"/>
                <a:cs typeface="Times New Roman" panose="02020603050405020304" pitchFamily="18" charset="0"/>
              </a:rPr>
              <a:t>theileri</a:t>
            </a:r>
            <a:endParaRPr lang="es-ES" sz="1400" i="1" dirty="0"/>
          </a:p>
        </p:txBody>
      </p:sp>
      <p:sp>
        <p:nvSpPr>
          <p:cNvPr id="18" name="Cerrar llave 17"/>
          <p:cNvSpPr/>
          <p:nvPr/>
        </p:nvSpPr>
        <p:spPr>
          <a:xfrm>
            <a:off x="4716016" y="1211351"/>
            <a:ext cx="72008" cy="159444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izquierda 20"/>
          <p:cNvSpPr/>
          <p:nvPr/>
        </p:nvSpPr>
        <p:spPr>
          <a:xfrm>
            <a:off x="4788024" y="4497436"/>
            <a:ext cx="460773" cy="1829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7154414" y="4803440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tabLst>
                <a:tab pos="800100" algn="l"/>
              </a:tabLst>
            </a:pPr>
            <a:r>
              <a: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EC" sz="1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McNamara</a:t>
            </a:r>
            <a:r>
              <a:rPr lang="es-EC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et al.</a:t>
            </a:r>
            <a:r>
              <a:rPr lang="es-EC" sz="1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1994).</a:t>
            </a:r>
            <a:endParaRPr lang="es-ES" sz="1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3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86740"/>
            <a:ext cx="8229600" cy="5692390"/>
          </a:xfrm>
        </p:spPr>
        <p:txBody>
          <a:bodyPr>
            <a:normAutofit/>
          </a:bodyPr>
          <a:lstStyle/>
          <a:p>
            <a:pPr lvl="0" algn="just"/>
            <a:r>
              <a:rPr lang="es-EC" sz="2400" dirty="0"/>
              <a:t>La técnica de PCR anidada para regiones ITS de </a:t>
            </a:r>
            <a:r>
              <a:rPr lang="es-EC" sz="2400" i="1" dirty="0" err="1"/>
              <a:t>Trypanosoma</a:t>
            </a:r>
            <a:r>
              <a:rPr lang="es-EC" sz="2400" i="1" dirty="0"/>
              <a:t> </a:t>
            </a:r>
            <a:r>
              <a:rPr lang="es-EC" sz="2400" i="1" dirty="0" err="1"/>
              <a:t>sp</a:t>
            </a:r>
            <a:r>
              <a:rPr lang="es-EC" sz="2400" i="1" dirty="0"/>
              <a:t> </a:t>
            </a:r>
            <a:r>
              <a:rPr lang="es-EC" sz="2400" dirty="0"/>
              <a:t>fue optimizada con una concentración de </a:t>
            </a:r>
            <a:r>
              <a:rPr lang="es-EC" sz="2400" dirty="0" err="1"/>
              <a:t>Taq</a:t>
            </a:r>
            <a:r>
              <a:rPr lang="es-EC" sz="2400" dirty="0"/>
              <a:t> de 1.25 U/µL y a una temperatura de 59.2°C</a:t>
            </a:r>
            <a:r>
              <a:rPr lang="es-EC" sz="2400" dirty="0" smtClean="0"/>
              <a:t>.</a:t>
            </a:r>
          </a:p>
          <a:p>
            <a:pPr lvl="0" algn="just"/>
            <a:endParaRPr lang="es-ES" sz="2400" dirty="0"/>
          </a:p>
          <a:p>
            <a:pPr lvl="0" algn="just"/>
            <a:r>
              <a:rPr lang="es-EC" sz="2400" dirty="0" smtClean="0"/>
              <a:t>En </a:t>
            </a:r>
            <a:r>
              <a:rPr lang="es-EC" sz="2400" dirty="0"/>
              <a:t>5 muestras secuenciadas se obtuvo un 99% de identidad con </a:t>
            </a:r>
            <a:r>
              <a:rPr lang="es-EC" sz="2400" i="1" dirty="0"/>
              <a:t>T. </a:t>
            </a:r>
            <a:r>
              <a:rPr lang="es-EC" sz="2400" i="1" dirty="0" err="1"/>
              <a:t>theileri</a:t>
            </a:r>
            <a:r>
              <a:rPr lang="es-EC" sz="2400" i="1" dirty="0"/>
              <a:t> </a:t>
            </a:r>
            <a:r>
              <a:rPr lang="es-EC" sz="2400" dirty="0"/>
              <a:t>y en 1 se evidencia la presencia de </a:t>
            </a:r>
            <a:r>
              <a:rPr lang="es-EC" sz="2400" i="1" dirty="0"/>
              <a:t>T. </a:t>
            </a:r>
            <a:r>
              <a:rPr lang="es-EC" sz="2400" i="1" dirty="0" err="1"/>
              <a:t>godfreyi</a:t>
            </a:r>
            <a:r>
              <a:rPr lang="es-EC" sz="2400" dirty="0"/>
              <a:t> con un 91% de </a:t>
            </a:r>
            <a:r>
              <a:rPr lang="es-EC" sz="2400" dirty="0" smtClean="0"/>
              <a:t>identidad</a:t>
            </a:r>
          </a:p>
          <a:p>
            <a:pPr lvl="0" algn="just"/>
            <a:endParaRPr lang="es-ES" sz="2400" dirty="0"/>
          </a:p>
          <a:p>
            <a:pPr lvl="0" algn="just"/>
            <a:r>
              <a:rPr lang="es-EC" sz="2400" dirty="0"/>
              <a:t>El análisis filogenético evidencia la presencia de distintos grupos de cepas del protozoario circulantes en Ecuador</a:t>
            </a:r>
            <a:r>
              <a:rPr lang="es-EC" sz="2400" dirty="0" smtClean="0"/>
              <a:t>.</a:t>
            </a:r>
          </a:p>
          <a:p>
            <a:pPr lvl="0" algn="just"/>
            <a:endParaRPr lang="es-EC" sz="2400" dirty="0" smtClean="0"/>
          </a:p>
          <a:p>
            <a:pPr lvl="0" algn="just"/>
            <a:r>
              <a:rPr lang="es-EC" sz="2400" dirty="0" smtClean="0"/>
              <a:t>Primer reporte que evidencia la presencia de </a:t>
            </a:r>
            <a:r>
              <a:rPr lang="es-EC" sz="2400" i="1" dirty="0" smtClean="0"/>
              <a:t>T. </a:t>
            </a:r>
            <a:r>
              <a:rPr lang="es-EC" sz="2400" i="1" dirty="0" err="1" smtClean="0"/>
              <a:t>theileri</a:t>
            </a:r>
            <a:r>
              <a:rPr lang="es-EC" sz="2400" i="1" dirty="0" smtClean="0"/>
              <a:t> </a:t>
            </a:r>
            <a:r>
              <a:rPr lang="es-EC" sz="2400" dirty="0" smtClean="0"/>
              <a:t>en Ecuador</a:t>
            </a:r>
            <a:endParaRPr lang="es-ES" sz="2400" dirty="0"/>
          </a:p>
          <a:p>
            <a:pPr algn="just"/>
            <a:endParaRPr lang="es-EC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9144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INTRODUCCIÓN </a:t>
            </a:r>
            <a:endParaRPr lang="es-US" sz="2600" b="1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3448" y="6381328"/>
            <a:ext cx="724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900" dirty="0" smtClean="0"/>
          </a:p>
          <a:p>
            <a:pPr marL="228600" indent="-228600">
              <a:buAutoNum type="arabicPeriod"/>
            </a:pPr>
            <a:endParaRPr lang="es-EC" sz="900" dirty="0"/>
          </a:p>
        </p:txBody>
      </p:sp>
      <p:sp>
        <p:nvSpPr>
          <p:cNvPr id="2" name="CuadroTexto 1"/>
          <p:cNvSpPr txBox="1"/>
          <p:nvPr/>
        </p:nvSpPr>
        <p:spPr>
          <a:xfrm>
            <a:off x="467544" y="90872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u="sng" dirty="0" smtClean="0">
                <a:cs typeface="Times New Roman" panose="02020603050405020304" pitchFamily="18" charset="0"/>
              </a:rPr>
              <a:t>JUSTIFICACIÓN</a:t>
            </a:r>
            <a:endParaRPr lang="es-ES" sz="2000" b="1" u="sng" dirty="0"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3528" y="148527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err="1" smtClean="0"/>
              <a:t>Tripanosomosis</a:t>
            </a:r>
            <a:r>
              <a:rPr lang="es-EC" sz="2400" b="1" dirty="0" smtClean="0"/>
              <a:t> bovina</a:t>
            </a:r>
            <a:endParaRPr lang="es-ES" sz="2400" b="1" dirty="0"/>
          </a:p>
        </p:txBody>
      </p:sp>
      <p:sp>
        <p:nvSpPr>
          <p:cNvPr id="23" name="Abrir llave 22"/>
          <p:cNvSpPr/>
          <p:nvPr/>
        </p:nvSpPr>
        <p:spPr>
          <a:xfrm>
            <a:off x="3429099" y="1093386"/>
            <a:ext cx="884850" cy="13413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3966906" y="1278052"/>
            <a:ext cx="2104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T. </a:t>
            </a:r>
            <a:r>
              <a:rPr lang="es-EC" i="1" dirty="0" err="1"/>
              <a:t>v</a:t>
            </a:r>
            <a:r>
              <a:rPr lang="es-EC" i="1" dirty="0" err="1" smtClean="0"/>
              <a:t>ivax</a:t>
            </a:r>
            <a:endParaRPr lang="es-EC" i="1" dirty="0" smtClean="0"/>
          </a:p>
          <a:p>
            <a:r>
              <a:rPr lang="es-EC" i="1" dirty="0" smtClean="0"/>
              <a:t>T. </a:t>
            </a:r>
            <a:r>
              <a:rPr lang="es-EC" i="1" dirty="0" err="1"/>
              <a:t>e</a:t>
            </a:r>
            <a:r>
              <a:rPr lang="es-EC" i="1" dirty="0" err="1" smtClean="0"/>
              <a:t>vansi</a:t>
            </a:r>
            <a:endParaRPr lang="es-EC" i="1" dirty="0" smtClean="0"/>
          </a:p>
          <a:p>
            <a:r>
              <a:rPr lang="es-EC" i="1" dirty="0" smtClean="0"/>
              <a:t>T. </a:t>
            </a:r>
            <a:r>
              <a:rPr lang="es-EC" i="1" dirty="0" err="1"/>
              <a:t>t</a:t>
            </a:r>
            <a:r>
              <a:rPr lang="es-EC" i="1" dirty="0" err="1" smtClean="0"/>
              <a:t>heileri</a:t>
            </a:r>
            <a:endParaRPr lang="es-EC" i="1" dirty="0" smtClean="0"/>
          </a:p>
          <a:p>
            <a:endParaRPr lang="es-ES" dirty="0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114061" y="1946936"/>
            <a:ext cx="0" cy="172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853921" y="2121833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/>
              <a:t>Impacto negativo en la producción ganadera de zonas tropicales y subtropicales</a:t>
            </a:r>
            <a:endParaRPr lang="es-ES" dirty="0"/>
          </a:p>
        </p:txBody>
      </p:sp>
      <p:cxnSp>
        <p:nvCxnSpPr>
          <p:cNvPr id="2048" name="Conector recto de flecha 2047"/>
          <p:cNvCxnSpPr/>
          <p:nvPr/>
        </p:nvCxnSpPr>
        <p:spPr>
          <a:xfrm>
            <a:off x="2127074" y="3322162"/>
            <a:ext cx="0" cy="341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CuadroTexto 2052"/>
          <p:cNvSpPr txBox="1"/>
          <p:nvPr/>
        </p:nvSpPr>
        <p:spPr>
          <a:xfrm>
            <a:off x="7884368" y="5805264"/>
            <a:ext cx="144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1</a:t>
            </a:r>
            <a:endParaRPr lang="es-ES" sz="9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159094" y="3697636"/>
            <a:ext cx="1868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solidFill>
                  <a:srgbClr val="FF0000"/>
                </a:solidFill>
              </a:rPr>
              <a:t>Sintomatología</a:t>
            </a:r>
            <a:endParaRPr lang="es-ES" sz="2000" b="1" dirty="0">
              <a:solidFill>
                <a:srgbClr val="FF0000"/>
              </a:solidFill>
            </a:endParaRPr>
          </a:p>
        </p:txBody>
      </p:sp>
      <p:cxnSp>
        <p:nvCxnSpPr>
          <p:cNvPr id="10" name="Conector angular 9"/>
          <p:cNvCxnSpPr>
            <a:stCxn id="5" idx="2"/>
          </p:cNvCxnSpPr>
          <p:nvPr/>
        </p:nvCxnSpPr>
        <p:spPr>
          <a:xfrm rot="16200000" flipH="1">
            <a:off x="2159513" y="4031622"/>
            <a:ext cx="1203462" cy="133570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869302" y="3626380"/>
            <a:ext cx="1584176" cy="4337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Periodo </a:t>
            </a:r>
            <a:r>
              <a:rPr lang="es-EC" sz="1600" dirty="0" err="1" smtClean="0"/>
              <a:t>Prepatente</a:t>
            </a:r>
            <a:endParaRPr lang="es-ES" sz="1600" dirty="0"/>
          </a:p>
        </p:txBody>
      </p:sp>
      <p:sp>
        <p:nvSpPr>
          <p:cNvPr id="25" name="Rectángulo 24"/>
          <p:cNvSpPr/>
          <p:nvPr/>
        </p:nvSpPr>
        <p:spPr>
          <a:xfrm>
            <a:off x="3849379" y="4526351"/>
            <a:ext cx="1584176" cy="4337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Periodo Agudo</a:t>
            </a:r>
            <a:endParaRPr lang="es-ES" sz="1600" dirty="0"/>
          </a:p>
        </p:txBody>
      </p:sp>
      <p:sp>
        <p:nvSpPr>
          <p:cNvPr id="26" name="Rectángulo 25"/>
          <p:cNvSpPr/>
          <p:nvPr/>
        </p:nvSpPr>
        <p:spPr>
          <a:xfrm>
            <a:off x="3849379" y="5501224"/>
            <a:ext cx="1584176" cy="4337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 smtClean="0"/>
              <a:t>Periodo Crónico</a:t>
            </a:r>
            <a:endParaRPr lang="es-ES" sz="1600" dirty="0"/>
          </a:p>
        </p:txBody>
      </p:sp>
      <p:sp>
        <p:nvSpPr>
          <p:cNvPr id="30" name="Flecha derecha 29"/>
          <p:cNvSpPr/>
          <p:nvPr/>
        </p:nvSpPr>
        <p:spPr>
          <a:xfrm>
            <a:off x="5635554" y="3715995"/>
            <a:ext cx="648072" cy="254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Flecha derecha 34"/>
          <p:cNvSpPr/>
          <p:nvPr/>
        </p:nvSpPr>
        <p:spPr>
          <a:xfrm>
            <a:off x="5635554" y="4615966"/>
            <a:ext cx="648072" cy="254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derecha 35"/>
          <p:cNvSpPr/>
          <p:nvPr/>
        </p:nvSpPr>
        <p:spPr>
          <a:xfrm>
            <a:off x="5635554" y="5558859"/>
            <a:ext cx="648072" cy="2545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6605021" y="3555477"/>
            <a:ext cx="166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No presentan signos clínicos</a:t>
            </a:r>
            <a:endParaRPr lang="es-ES" dirty="0"/>
          </a:p>
        </p:txBody>
      </p:sp>
      <p:sp>
        <p:nvSpPr>
          <p:cNvPr id="38" name="CuadroTexto 37"/>
          <p:cNvSpPr txBox="1"/>
          <p:nvPr/>
        </p:nvSpPr>
        <p:spPr>
          <a:xfrm>
            <a:off x="6549811" y="4364341"/>
            <a:ext cx="199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Fiebre, infertilidad, abortos, &lt; peso y producción de leche</a:t>
            </a:r>
            <a:endParaRPr lang="es-ES" sz="16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549811" y="5343599"/>
            <a:ext cx="1771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Anemia progresiva</a:t>
            </a:r>
          </a:p>
          <a:p>
            <a:endParaRPr lang="es-ES" dirty="0"/>
          </a:p>
        </p:txBody>
      </p:sp>
      <p:pic>
        <p:nvPicPr>
          <p:cNvPr id="1026" name="Picture 2" descr="Resultado de imagen para vacas tripanosomi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1097650"/>
            <a:ext cx="3359369" cy="2309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86740"/>
            <a:ext cx="8229600" cy="5692390"/>
          </a:xfrm>
        </p:spPr>
        <p:txBody>
          <a:bodyPr>
            <a:normAutofit/>
          </a:bodyPr>
          <a:lstStyle/>
          <a:p>
            <a:pPr lvl="0"/>
            <a:r>
              <a:rPr lang="es-ES" sz="2400" dirty="0"/>
              <a:t>Usar cebadores específicos para los tripanosomas una vez que estos sean identificados por </a:t>
            </a:r>
            <a:r>
              <a:rPr lang="es-ES" sz="2400" dirty="0" err="1"/>
              <a:t>Nested</a:t>
            </a:r>
            <a:r>
              <a:rPr lang="es-ES" sz="2400" dirty="0"/>
              <a:t> PCR</a:t>
            </a:r>
            <a:r>
              <a:rPr lang="es-ES" sz="2400" dirty="0" smtClean="0"/>
              <a:t>.</a:t>
            </a:r>
            <a:endParaRPr lang="es-ES" sz="2400" dirty="0"/>
          </a:p>
          <a:p>
            <a:pPr lvl="0"/>
            <a:r>
              <a:rPr lang="es-ES" sz="2400" dirty="0"/>
              <a:t>Evaluar continuamente la presencia de tripanosomas en Ecuador, a pesar de que no sean evidentes los síntomas, para evitar la disipación de la enfermedad</a:t>
            </a:r>
            <a:r>
              <a:rPr lang="es-ES" sz="2400" dirty="0" smtClean="0"/>
              <a:t>.</a:t>
            </a:r>
            <a:endParaRPr lang="es-ES" sz="2400" dirty="0"/>
          </a:p>
          <a:p>
            <a:pPr lvl="0"/>
            <a:r>
              <a:rPr lang="es-ES" sz="2400" dirty="0"/>
              <a:t>Realizar en Ecuador estudios epidemiológicos que permitan determinar la situación de </a:t>
            </a:r>
            <a:r>
              <a:rPr lang="es-ES" sz="2400" dirty="0" err="1"/>
              <a:t>tripanosomosis</a:t>
            </a:r>
            <a:r>
              <a:rPr lang="es-ES" sz="2400" dirty="0"/>
              <a:t> bovina en zonas de la costa y oriente</a:t>
            </a:r>
            <a:r>
              <a:rPr lang="es-ES" sz="2400" dirty="0" smtClean="0"/>
              <a:t>.</a:t>
            </a:r>
          </a:p>
          <a:p>
            <a:pPr lvl="0"/>
            <a:r>
              <a:rPr lang="es-ES" sz="2400" dirty="0" smtClean="0"/>
              <a:t>Caracterizar </a:t>
            </a:r>
            <a:r>
              <a:rPr lang="es-ES" sz="2400" dirty="0"/>
              <a:t>taxonómicamente a </a:t>
            </a:r>
            <a:r>
              <a:rPr lang="es-ES" sz="2400" i="1" dirty="0"/>
              <a:t>T. </a:t>
            </a:r>
            <a:r>
              <a:rPr lang="es-ES" sz="2400" i="1" dirty="0" err="1"/>
              <a:t>godfreyi</a:t>
            </a:r>
            <a:r>
              <a:rPr lang="es-ES" sz="2400" dirty="0"/>
              <a:t> en Ecuador.</a:t>
            </a:r>
          </a:p>
          <a:p>
            <a:r>
              <a:rPr lang="es-ES" sz="2400" dirty="0"/>
              <a:t>Realizar ensayos </a:t>
            </a:r>
            <a:r>
              <a:rPr lang="es-ES" sz="2400" dirty="0" smtClean="0"/>
              <a:t>de especificidad entre </a:t>
            </a:r>
            <a:r>
              <a:rPr lang="es-ES" sz="2400" dirty="0"/>
              <a:t>el huésped y </a:t>
            </a:r>
            <a:r>
              <a:rPr lang="es-ES" sz="2400" dirty="0" smtClean="0"/>
              <a:t>parásito</a:t>
            </a:r>
            <a:endParaRPr lang="es-EC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44441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663" y="-39817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AGRADECIMIENTOS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915816" y="666274"/>
            <a:ext cx="338599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atin typeface="+mn-lt"/>
              </a:rPr>
              <a:t>Colaboradores científicos</a:t>
            </a:r>
            <a:r>
              <a:rPr lang="es-EC" sz="1600" dirty="0" smtClean="0">
                <a:latin typeface="+mn-lt"/>
              </a:rPr>
              <a:t>: </a:t>
            </a:r>
          </a:p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/>
              <a:t>Armando Reyna, PhD. </a:t>
            </a:r>
          </a:p>
          <a:p>
            <a:pPr algn="ctr"/>
            <a:r>
              <a:rPr lang="es-EC" dirty="0"/>
              <a:t>Universidad Simón Rodríguez</a:t>
            </a:r>
          </a:p>
          <a:p>
            <a:pPr algn="ctr"/>
            <a:r>
              <a:rPr lang="es-EC" dirty="0"/>
              <a:t>Venezuela</a:t>
            </a:r>
          </a:p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 smtClean="0">
                <a:latin typeface="+mn-lt"/>
              </a:rPr>
              <a:t>María </a:t>
            </a:r>
            <a:r>
              <a:rPr lang="es-EC" dirty="0">
                <a:latin typeface="+mn-lt"/>
              </a:rPr>
              <a:t>Agusta Chávez, </a:t>
            </a:r>
            <a:r>
              <a:rPr lang="es-EC" dirty="0" smtClean="0">
                <a:latin typeface="+mn-lt"/>
              </a:rPr>
              <a:t>M.Sc. Universidad de las Fuerzas Armadas ESPE</a:t>
            </a:r>
          </a:p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>
                <a:latin typeface="+mn-lt"/>
              </a:rPr>
              <a:t>Jorge Ron, M.Sc</a:t>
            </a:r>
            <a:r>
              <a:rPr lang="es-EC" dirty="0" smtClean="0">
                <a:latin typeface="+mn-lt"/>
              </a:rPr>
              <a:t>.</a:t>
            </a:r>
            <a:endParaRPr lang="es-EC" dirty="0">
              <a:latin typeface="+mn-lt"/>
            </a:endParaRPr>
          </a:p>
          <a:p>
            <a:pPr algn="ctr"/>
            <a:r>
              <a:rPr lang="es-EC" dirty="0">
                <a:latin typeface="+mn-lt"/>
              </a:rPr>
              <a:t>Universidad de las Fuerzas Armadas ESPE </a:t>
            </a:r>
          </a:p>
          <a:p>
            <a:pPr algn="ctr"/>
            <a:endParaRPr lang="es-EC" dirty="0">
              <a:latin typeface="+mn-lt"/>
            </a:endParaRPr>
          </a:p>
          <a:p>
            <a:pPr algn="ctr"/>
            <a:r>
              <a:rPr lang="es-EC" dirty="0" smtClean="0">
                <a:latin typeface="+mn-lt"/>
              </a:rPr>
              <a:t>Francisco Flores, PhD</a:t>
            </a:r>
          </a:p>
          <a:p>
            <a:pPr algn="ctr"/>
            <a:r>
              <a:rPr lang="es-EC" dirty="0" smtClean="0"/>
              <a:t>Universidad de las Fuerzas </a:t>
            </a:r>
          </a:p>
          <a:p>
            <a:pPr algn="ctr"/>
            <a:r>
              <a:rPr lang="es-EC" dirty="0" smtClean="0">
                <a:latin typeface="+mn-lt"/>
              </a:rPr>
              <a:t>Armadas ESPE</a:t>
            </a:r>
          </a:p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Dr</a:t>
            </a:r>
            <a:r>
              <a:rPr lang="es-EC" dirty="0">
                <a:ea typeface="Times" panose="02020603050405020304" pitchFamily="18" charset="0"/>
                <a:cs typeface="Times" panose="02020603050405020304" pitchFamily="18" charset="0"/>
              </a:rPr>
              <a:t>. Ramiro </a:t>
            </a: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González</a:t>
            </a:r>
          </a:p>
          <a:p>
            <a:pPr algn="ctr"/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Camal </a:t>
            </a:r>
            <a:r>
              <a:rPr lang="es-EC" dirty="0">
                <a:ea typeface="Times" panose="02020603050405020304" pitchFamily="18" charset="0"/>
                <a:cs typeface="Times" panose="02020603050405020304" pitchFamily="18" charset="0"/>
              </a:rPr>
              <a:t>Metropolitano de Quito</a:t>
            </a:r>
            <a:endParaRPr lang="es-EC" dirty="0" smtClean="0">
              <a:latin typeface="+mn-lt"/>
            </a:endParaRPr>
          </a:p>
        </p:txBody>
      </p:sp>
      <p:pic>
        <p:nvPicPr>
          <p:cNvPr id="6" name="Picture 6" descr="http://ugi.espe.edu.ec/ugi/wp-content/uploads/2014/06/Logo-RP-UFA-ESP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86" y="2847776"/>
            <a:ext cx="2921180" cy="7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7 Grupo"/>
          <p:cNvGrpSpPr/>
          <p:nvPr/>
        </p:nvGrpSpPr>
        <p:grpSpPr>
          <a:xfrm>
            <a:off x="432340" y="3942707"/>
            <a:ext cx="2725426" cy="1885337"/>
            <a:chOff x="890276" y="4611144"/>
            <a:chExt cx="2725426" cy="1885337"/>
          </a:xfrm>
        </p:grpSpPr>
        <p:pic>
          <p:nvPicPr>
            <p:cNvPr id="8" name="Picture 8" descr="http://decv.espe.edu.ec/wp-content/uploads/2015/01/sello-biotec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4611144"/>
              <a:ext cx="1366530" cy="1410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CuadroTexto 8"/>
            <p:cNvSpPr txBox="1"/>
            <p:nvPr/>
          </p:nvSpPr>
          <p:spPr>
            <a:xfrm>
              <a:off x="890276" y="6004038"/>
              <a:ext cx="272542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300" b="1" dirty="0" smtClean="0">
                  <a:latin typeface="+mn-lt"/>
                </a:rPr>
                <a:t>Laboratorio de Biotecnología Animal</a:t>
              </a:r>
              <a:endParaRPr lang="es-EC" sz="1300" dirty="0">
                <a:latin typeface="+mn-lt"/>
              </a:endParaRPr>
            </a:p>
            <a:p>
              <a:endParaRPr lang="en-US" sz="1300" b="1" dirty="0">
                <a:latin typeface="+mn-lt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" y="1058909"/>
            <a:ext cx="2843808" cy="10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444319" y="1334505"/>
            <a:ext cx="36423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s-ES" dirty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Estudiantes de veterinaria: </a:t>
            </a: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Elvis </a:t>
            </a:r>
            <a:r>
              <a:rPr lang="es-EC" dirty="0">
                <a:ea typeface="Times" panose="02020603050405020304" pitchFamily="18" charset="0"/>
                <a:cs typeface="Times" panose="02020603050405020304" pitchFamily="18" charset="0"/>
              </a:rPr>
              <a:t>Morales y Tomás </a:t>
            </a: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Albán </a:t>
            </a: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Camal Metropolitano de Quito</a:t>
            </a: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endParaRPr lang="es-EC" dirty="0" smtClean="0">
              <a:ea typeface="Times" panose="02020603050405020304" pitchFamily="18" charset="0"/>
              <a:cs typeface="Times" panose="02020603050405020304" pitchFamily="18" charset="0"/>
            </a:endParaRP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Ing. Zulay González</a:t>
            </a: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Universidad de las Fuerzas Armadas ESPE</a:t>
            </a: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900430" algn="ctr">
              <a:spcAft>
                <a:spcPts val="0"/>
              </a:spcAft>
              <a:tabLst>
                <a:tab pos="270510" algn="l"/>
              </a:tabLst>
            </a:pPr>
            <a:r>
              <a:rPr lang="es-EC" dirty="0" smtClean="0">
                <a:ea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es-EC" dirty="0">
                <a:ea typeface="Times" panose="02020603050405020304" pitchFamily="18" charset="0"/>
                <a:cs typeface="Times" panose="02020603050405020304" pitchFamily="18" charset="0"/>
              </a:rPr>
              <a:t>las </a:t>
            </a:r>
            <a:r>
              <a:rPr lang="es-EC" dirty="0" err="1">
                <a:ea typeface="Times" panose="02020603050405020304" pitchFamily="18" charset="0"/>
                <a:cs typeface="Times" panose="02020603050405020304" pitchFamily="18" charset="0"/>
              </a:rPr>
              <a:t>tesistas</a:t>
            </a:r>
            <a:r>
              <a:rPr lang="es-EC" dirty="0">
                <a:ea typeface="Times" panose="02020603050405020304" pitchFamily="18" charset="0"/>
                <a:cs typeface="Times" panose="02020603050405020304" pitchFamily="18" charset="0"/>
              </a:rPr>
              <a:t> del laboratorio en especial a Viviana Medina por su ayuda en mi proyecto.</a:t>
            </a:r>
            <a:endParaRPr lang="es-ES" dirty="0">
              <a:effectLst/>
              <a:ea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635754" y="1656097"/>
            <a:ext cx="348757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C" sz="6600" b="1" dirty="0" smtClean="0">
                <a:ln/>
                <a:solidFill>
                  <a:schemeClr val="accent2"/>
                </a:solidFill>
              </a:rPr>
              <a:t>GRACIAS</a:t>
            </a:r>
            <a:endParaRPr lang="es-ES" sz="6600" b="1" dirty="0">
              <a:ln/>
              <a:solidFill>
                <a:schemeClr val="accent2"/>
              </a:solidFill>
            </a:endParaRPr>
          </a:p>
        </p:txBody>
      </p:sp>
      <p:pic>
        <p:nvPicPr>
          <p:cNvPr id="5122" name="Picture 2" descr="La imagen puede contener: 6 personas, personas de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" y="1052736"/>
            <a:ext cx="5568553" cy="313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24" y="3501008"/>
            <a:ext cx="4644008" cy="2612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1827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467544" y="76470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Morfología </a:t>
            </a:r>
            <a:endParaRPr lang="es-EC" sz="2400" b="1" u="sng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INTRODUCCIÓN </a:t>
            </a:r>
            <a:endParaRPr lang="es-US" sz="2600" b="1" dirty="0">
              <a:latin typeface="+mn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67544" y="468225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/>
              <a:t>69 </a:t>
            </a:r>
            <a:r>
              <a:rPr lang="es-US" sz="1600" dirty="0"/>
              <a:t>µm a 109 µm de </a:t>
            </a:r>
            <a:r>
              <a:rPr lang="es-US" sz="1600" dirty="0" smtClean="0"/>
              <a:t>longitud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/>
              <a:t> </a:t>
            </a:r>
            <a:r>
              <a:rPr lang="es-US" sz="1600" dirty="0" err="1"/>
              <a:t>kinetoplasto</a:t>
            </a:r>
            <a:r>
              <a:rPr lang="es-US" sz="1600" dirty="0"/>
              <a:t> grande (1.1 µm</a:t>
            </a:r>
            <a:r>
              <a:rPr lang="es-US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 smtClean="0"/>
              <a:t>Parte posterior en forma cónica</a:t>
            </a:r>
            <a:endParaRPr lang="es-ES" sz="1600" dirty="0"/>
          </a:p>
        </p:txBody>
      </p:sp>
      <p:pic>
        <p:nvPicPr>
          <p:cNvPr id="2052" name="Picture 4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446"/>
            <a:ext cx="31527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971600" y="42431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T. </a:t>
            </a:r>
            <a:r>
              <a:rPr lang="es-EC" i="1" dirty="0" err="1" smtClean="0"/>
              <a:t>theileri</a:t>
            </a:r>
            <a:endParaRPr lang="es-ES" i="1" dirty="0"/>
          </a:p>
        </p:txBody>
      </p:sp>
      <p:pic>
        <p:nvPicPr>
          <p:cNvPr id="11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904" y="1768446"/>
            <a:ext cx="3147416" cy="236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290" y="2298046"/>
            <a:ext cx="2733098" cy="1306026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H="1">
            <a:off x="5543446" y="2132856"/>
            <a:ext cx="36666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 flipV="1">
            <a:off x="3503555" y="2951059"/>
            <a:ext cx="216024" cy="639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4086171" y="2166998"/>
            <a:ext cx="300197" cy="542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 flipV="1">
            <a:off x="4558318" y="2995490"/>
            <a:ext cx="282665" cy="513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3941951" y="1660549"/>
            <a:ext cx="990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Membrana ondulante</a:t>
            </a:r>
            <a:endParaRPr lang="es-ES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226171" y="1819567"/>
            <a:ext cx="990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flagelo</a:t>
            </a:r>
            <a:endParaRPr lang="es-ES" sz="1400" dirty="0"/>
          </a:p>
        </p:txBody>
      </p:sp>
      <p:sp>
        <p:nvSpPr>
          <p:cNvPr id="29" name="CuadroTexto 28"/>
          <p:cNvSpPr txBox="1"/>
          <p:nvPr/>
        </p:nvSpPr>
        <p:spPr>
          <a:xfrm>
            <a:off x="3263830" y="3590111"/>
            <a:ext cx="1122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err="1" smtClean="0"/>
              <a:t>kinetoplasto</a:t>
            </a:r>
            <a:endParaRPr lang="es-ES" sz="14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4595839" y="3508513"/>
            <a:ext cx="990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núcleo</a:t>
            </a:r>
            <a:endParaRPr lang="es-ES" sz="14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7380312" y="42431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i="1" dirty="0" smtClean="0"/>
              <a:t>T. </a:t>
            </a:r>
            <a:r>
              <a:rPr lang="es-EC" i="1" dirty="0" err="1" smtClean="0"/>
              <a:t>evansi</a:t>
            </a:r>
            <a:endParaRPr lang="es-ES" i="1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660232" y="4612456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/>
              <a:t>24 µm de longitud</a:t>
            </a:r>
            <a:endParaRPr lang="es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S" sz="1600" dirty="0" err="1" smtClean="0"/>
              <a:t>kinetoplasto</a:t>
            </a:r>
            <a:r>
              <a:rPr lang="es-US" sz="1600" dirty="0" smtClean="0"/>
              <a:t> pequeño(</a:t>
            </a:r>
            <a:r>
              <a:rPr lang="es-US" sz="1600" dirty="0"/>
              <a:t>0.6 </a:t>
            </a:r>
            <a:r>
              <a:rPr lang="es-US" sz="1600" dirty="0" smtClean="0"/>
              <a:t>µm)</a:t>
            </a:r>
          </a:p>
        </p:txBody>
      </p:sp>
    </p:spTree>
    <p:extLst>
      <p:ext uri="{BB962C8B-B14F-4D97-AF65-F5344CB8AC3E}">
        <p14:creationId xmlns:p14="http://schemas.microsoft.com/office/powerpoint/2010/main" val="28350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INTRODUCCIÓN </a:t>
            </a:r>
            <a:endParaRPr lang="es-US" sz="2600" b="1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91634" y="76627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u="sng" dirty="0" smtClean="0"/>
              <a:t>TRANSMISIÓN</a:t>
            </a:r>
            <a:r>
              <a:rPr lang="es-EC" sz="1600" b="1" u="sng" dirty="0" smtClean="0"/>
              <a:t> </a:t>
            </a:r>
            <a:endParaRPr lang="es-EC" sz="1600" b="1" u="sng" dirty="0"/>
          </a:p>
        </p:txBody>
      </p:sp>
      <p:grpSp>
        <p:nvGrpSpPr>
          <p:cNvPr id="10" name="89 Grupo"/>
          <p:cNvGrpSpPr/>
          <p:nvPr/>
        </p:nvGrpSpPr>
        <p:grpSpPr>
          <a:xfrm>
            <a:off x="5160277" y="859752"/>
            <a:ext cx="4164145" cy="3107285"/>
            <a:chOff x="5508104" y="1629168"/>
            <a:chExt cx="3566921" cy="3167984"/>
          </a:xfrm>
        </p:grpSpPr>
        <p:grpSp>
          <p:nvGrpSpPr>
            <p:cNvPr id="11" name="84 Grupo"/>
            <p:cNvGrpSpPr/>
            <p:nvPr/>
          </p:nvGrpSpPr>
          <p:grpSpPr>
            <a:xfrm>
              <a:off x="5508104" y="1629168"/>
              <a:ext cx="3566921" cy="3086531"/>
              <a:chOff x="5508104" y="1629168"/>
              <a:chExt cx="3566921" cy="3086531"/>
            </a:xfrm>
          </p:grpSpPr>
          <p:pic>
            <p:nvPicPr>
              <p:cNvPr id="13" name="82 Imagen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8104" y="1629168"/>
                <a:ext cx="2972215" cy="3086531"/>
              </a:xfrm>
              <a:prstGeom prst="rect">
                <a:avLst/>
              </a:prstGeom>
            </p:spPr>
          </p:pic>
          <p:pic>
            <p:nvPicPr>
              <p:cNvPr id="14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1822" y="2558506"/>
                <a:ext cx="1373203" cy="10278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" name="86 CuadroTexto"/>
            <p:cNvSpPr txBox="1"/>
            <p:nvPr/>
          </p:nvSpPr>
          <p:spPr>
            <a:xfrm>
              <a:off x="8012267" y="4550931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000" i="1" dirty="0" smtClean="0">
                  <a:latin typeface="+mn-lt"/>
                </a:rPr>
                <a:t>                       3</a:t>
              </a:r>
              <a:endParaRPr lang="es-EC" sz="1000" i="1" dirty="0">
                <a:latin typeface="+mn-lt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26264" y="1689160"/>
            <a:ext cx="22322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Cíclica</a:t>
            </a:r>
          </a:p>
          <a:p>
            <a:r>
              <a:rPr lang="es-EC" sz="2400" dirty="0" smtClean="0"/>
              <a:t>    (África)</a:t>
            </a:r>
            <a:endParaRPr lang="es-EC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C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C" sz="2400" dirty="0" smtClean="0"/>
              <a:t>Mecánica</a:t>
            </a:r>
          </a:p>
          <a:p>
            <a:endParaRPr lang="es-ES" sz="2400" dirty="0"/>
          </a:p>
        </p:txBody>
      </p:sp>
      <p:sp>
        <p:nvSpPr>
          <p:cNvPr id="3" name="Rectángulo 2"/>
          <p:cNvSpPr/>
          <p:nvPr/>
        </p:nvSpPr>
        <p:spPr>
          <a:xfrm>
            <a:off x="2639394" y="5703278"/>
            <a:ext cx="206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Tabanus</a:t>
            </a:r>
            <a:r>
              <a:rPr lang="es-ES_tradn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es-ES_tradnl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Stomoxys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179974" y="2521826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moscas tse-tsé (</a:t>
            </a:r>
            <a:r>
              <a:rPr lang="es-ES_tradnl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Glossina</a:t>
            </a:r>
            <a:r>
              <a:rPr lang="es-ES_tradn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spp</a:t>
            </a:r>
            <a:r>
              <a:rPr lang="es-ES_tradn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64" y="4296574"/>
            <a:ext cx="1984050" cy="13227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87" y="1068084"/>
            <a:ext cx="1895475" cy="142875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15" y="4383084"/>
            <a:ext cx="1455637" cy="109172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13" y="4559257"/>
            <a:ext cx="1244299" cy="694545"/>
          </a:xfrm>
          <a:prstGeom prst="rect">
            <a:avLst/>
          </a:prstGeom>
        </p:spPr>
      </p:pic>
      <p:cxnSp>
        <p:nvCxnSpPr>
          <p:cNvPr id="21" name="Conector recto de flecha 20"/>
          <p:cNvCxnSpPr>
            <a:stCxn id="19" idx="3"/>
            <a:endCxn id="18" idx="1"/>
          </p:cNvCxnSpPr>
          <p:nvPr/>
        </p:nvCxnSpPr>
        <p:spPr>
          <a:xfrm>
            <a:off x="6909112" y="4906530"/>
            <a:ext cx="684303" cy="22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9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INTRODUCCIÓN </a:t>
            </a:r>
            <a:endParaRPr lang="es-US" sz="2600" b="1" dirty="0">
              <a:latin typeface="+mn-lt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383085" y="90872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Distribución  </a:t>
            </a:r>
            <a:endParaRPr lang="es-EC" sz="2400" b="1" u="sng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4" y="1518159"/>
            <a:ext cx="3900834" cy="393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097888" y="1139552"/>
            <a:ext cx="3007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C" dirty="0" err="1"/>
              <a:t>Léger</a:t>
            </a:r>
            <a:r>
              <a:rPr lang="es-EC" dirty="0"/>
              <a:t> y Vienne, </a:t>
            </a:r>
            <a:r>
              <a:rPr lang="es-EC" dirty="0" smtClean="0"/>
              <a:t>1919 (T. </a:t>
            </a:r>
            <a:r>
              <a:rPr lang="es-EC" dirty="0" err="1" smtClean="0"/>
              <a:t>vivax</a:t>
            </a:r>
            <a:r>
              <a:rPr lang="es-EC" dirty="0" smtClean="0"/>
              <a:t>)</a:t>
            </a:r>
            <a:endParaRPr lang="es-EC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89" y="1518159"/>
            <a:ext cx="3419872" cy="37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8028384" y="5085184"/>
            <a:ext cx="860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T. </a:t>
            </a:r>
            <a:r>
              <a:rPr lang="es-EC" i="1" dirty="0" err="1" smtClean="0"/>
              <a:t>vivax</a:t>
            </a:r>
            <a:endParaRPr lang="es-ES" i="1" dirty="0"/>
          </a:p>
        </p:txBody>
      </p:sp>
      <p:sp>
        <p:nvSpPr>
          <p:cNvPr id="10" name="Rectángulo 9"/>
          <p:cNvSpPr/>
          <p:nvPr/>
        </p:nvSpPr>
        <p:spPr>
          <a:xfrm>
            <a:off x="3663844" y="1942932"/>
            <a:ext cx="1875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dirty="0"/>
              <a:t>Wells </a:t>
            </a:r>
            <a:r>
              <a:rPr lang="es-EC" i="1" dirty="0"/>
              <a:t>et al. </a:t>
            </a:r>
            <a:r>
              <a:rPr lang="es-EC" dirty="0"/>
              <a:t>(1977)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852612" y="2850212"/>
            <a:ext cx="1498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Ortega </a:t>
            </a:r>
            <a:r>
              <a:rPr lang="es-EC" dirty="0"/>
              <a:t>(2014)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755823" y="3642024"/>
            <a:ext cx="1691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C" dirty="0" smtClean="0"/>
              <a:t>González </a:t>
            </a:r>
            <a:r>
              <a:rPr lang="es-EC" dirty="0"/>
              <a:t>(</a:t>
            </a:r>
            <a:r>
              <a:rPr lang="es-EC" dirty="0" smtClean="0"/>
              <a:t>2016)</a:t>
            </a:r>
            <a:endParaRPr lang="es-EC" dirty="0"/>
          </a:p>
        </p:txBody>
      </p:sp>
      <p:cxnSp>
        <p:nvCxnSpPr>
          <p:cNvPr id="14" name="Conector recto de flecha 13"/>
          <p:cNvCxnSpPr>
            <a:endCxn id="10" idx="3"/>
          </p:cNvCxnSpPr>
          <p:nvPr/>
        </p:nvCxnSpPr>
        <p:spPr>
          <a:xfrm flipH="1" flipV="1">
            <a:off x="5539614" y="2127598"/>
            <a:ext cx="1323913" cy="32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2475095" y="4863626"/>
            <a:ext cx="976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/>
              <a:t>T. </a:t>
            </a:r>
            <a:r>
              <a:rPr lang="es-EC" i="1" dirty="0" err="1" smtClean="0"/>
              <a:t>evansi</a:t>
            </a:r>
            <a:endParaRPr lang="es-ES" i="1" dirty="0"/>
          </a:p>
        </p:txBody>
      </p:sp>
      <p:cxnSp>
        <p:nvCxnSpPr>
          <p:cNvPr id="19" name="Conector recto de flecha 18"/>
          <p:cNvCxnSpPr>
            <a:endCxn id="11" idx="3"/>
          </p:cNvCxnSpPr>
          <p:nvPr/>
        </p:nvCxnSpPr>
        <p:spPr>
          <a:xfrm flipH="1">
            <a:off x="5350843" y="2476784"/>
            <a:ext cx="1512684" cy="558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>
            <a:endCxn id="12" idx="3"/>
          </p:cNvCxnSpPr>
          <p:nvPr/>
        </p:nvCxnSpPr>
        <p:spPr>
          <a:xfrm flipH="1">
            <a:off x="5447633" y="2496930"/>
            <a:ext cx="1415894" cy="132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o 27"/>
          <p:cNvGrpSpPr/>
          <p:nvPr/>
        </p:nvGrpSpPr>
        <p:grpSpPr>
          <a:xfrm>
            <a:off x="428424" y="2430787"/>
            <a:ext cx="1047232" cy="1039665"/>
            <a:chOff x="428424" y="2430787"/>
            <a:chExt cx="1047232" cy="1039665"/>
          </a:xfrm>
        </p:grpSpPr>
        <p:cxnSp>
          <p:nvCxnSpPr>
            <p:cNvPr id="26" name="Conector recto de flecha 25"/>
            <p:cNvCxnSpPr/>
            <p:nvPr/>
          </p:nvCxnSpPr>
          <p:spPr>
            <a:xfrm flipH="1">
              <a:off x="827584" y="2430787"/>
              <a:ext cx="648072" cy="5379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CuadroTexto 26"/>
            <p:cNvSpPr txBox="1"/>
            <p:nvPr/>
          </p:nvSpPr>
          <p:spPr>
            <a:xfrm>
              <a:off x="428424" y="2762566"/>
              <a:ext cx="6047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4000" dirty="0">
                  <a:solidFill>
                    <a:srgbClr val="FF0000"/>
                  </a:solidFill>
                </a:rPr>
                <a:t>?</a:t>
              </a:r>
              <a:endParaRPr lang="es-ES" sz="4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CuadroTexto 28"/>
          <p:cNvSpPr txBox="1"/>
          <p:nvPr/>
        </p:nvSpPr>
        <p:spPr>
          <a:xfrm>
            <a:off x="625097" y="3101120"/>
            <a:ext cx="105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 smtClean="0">
                <a:solidFill>
                  <a:srgbClr val="FF0000"/>
                </a:solidFill>
              </a:rPr>
              <a:t>T. </a:t>
            </a:r>
            <a:r>
              <a:rPr lang="es-EC" i="1" dirty="0" err="1" smtClean="0">
                <a:solidFill>
                  <a:srgbClr val="FF0000"/>
                </a:solidFill>
              </a:rPr>
              <a:t>theileri</a:t>
            </a:r>
            <a:endParaRPr lang="es-E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1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INTRODUCCIÓN </a:t>
            </a:r>
            <a:endParaRPr lang="es-US" sz="2600" b="1" dirty="0">
              <a:latin typeface="+mn-lt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383085" y="90872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u="sng" dirty="0" smtClean="0"/>
              <a:t>Características moleculares  </a:t>
            </a:r>
            <a:endParaRPr lang="es-EC" sz="2400" b="1" u="sng" dirty="0"/>
          </a:p>
        </p:txBody>
      </p:sp>
      <p:sp>
        <p:nvSpPr>
          <p:cNvPr id="6" name="CuadroTexto 5"/>
          <p:cNvSpPr txBox="1"/>
          <p:nvPr/>
        </p:nvSpPr>
        <p:spPr>
          <a:xfrm>
            <a:off x="492350" y="1581965"/>
            <a:ext cx="2316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C" dirty="0" err="1" smtClean="0"/>
              <a:t>Kinetoplasto</a:t>
            </a:r>
            <a:endParaRPr lang="es-EC" dirty="0" smtClean="0"/>
          </a:p>
          <a:p>
            <a:endParaRPr lang="es-EC" dirty="0"/>
          </a:p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130571" y="1573751"/>
            <a:ext cx="1854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ADN mitocondrial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166644" y="2460386"/>
            <a:ext cx="142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Mini círculos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4465585" y="2495090"/>
            <a:ext cx="1459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Maxi círculos </a:t>
            </a:r>
            <a:endParaRPr lang="es-ES" dirty="0"/>
          </a:p>
        </p:txBody>
      </p:sp>
      <p:pic>
        <p:nvPicPr>
          <p:cNvPr id="3074" name="Picture 2" descr="Fig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115" y="3116624"/>
            <a:ext cx="1680121" cy="11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recto de flecha 10"/>
          <p:cNvCxnSpPr/>
          <p:nvPr/>
        </p:nvCxnSpPr>
        <p:spPr>
          <a:xfrm>
            <a:off x="2333072" y="177281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7" idx="2"/>
            <a:endCxn id="8" idx="0"/>
          </p:cNvCxnSpPr>
          <p:nvPr/>
        </p:nvCxnSpPr>
        <p:spPr>
          <a:xfrm flipH="1">
            <a:off x="2880045" y="1943083"/>
            <a:ext cx="1177543" cy="517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7" idx="2"/>
            <a:endCxn id="9" idx="0"/>
          </p:cNvCxnSpPr>
          <p:nvPr/>
        </p:nvCxnSpPr>
        <p:spPr>
          <a:xfrm>
            <a:off x="4057588" y="1943083"/>
            <a:ext cx="1137973" cy="552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o 16"/>
          <p:cNvGrpSpPr/>
          <p:nvPr/>
        </p:nvGrpSpPr>
        <p:grpSpPr>
          <a:xfrm>
            <a:off x="592066" y="2757343"/>
            <a:ext cx="3614368" cy="871275"/>
            <a:chOff x="0" y="0"/>
            <a:chExt cx="4886995" cy="1616149"/>
          </a:xfrm>
        </p:grpSpPr>
        <p:sp>
          <p:nvSpPr>
            <p:cNvPr id="18" name="Rectángulo redondeado 17"/>
            <p:cNvSpPr/>
            <p:nvPr/>
          </p:nvSpPr>
          <p:spPr>
            <a:xfrm>
              <a:off x="1970468" y="453981"/>
              <a:ext cx="927279" cy="69545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5.8 S</a:t>
              </a:r>
              <a:endPara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Flecha derecha 18"/>
            <p:cNvSpPr/>
            <p:nvPr/>
          </p:nvSpPr>
          <p:spPr>
            <a:xfrm>
              <a:off x="1418922" y="594535"/>
              <a:ext cx="567180" cy="479354"/>
            </a:xfrm>
            <a:prstGeom prst="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>
                  <a:ln w="9525" cap="flat" cmpd="sng" algn="ctr">
                    <a:solidFill>
                      <a:srgbClr val="984807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3</a:t>
              </a:r>
              <a:endParaRPr lang="es-ES" sz="8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Flecha izquierda 19"/>
            <p:cNvSpPr/>
            <p:nvPr/>
          </p:nvSpPr>
          <p:spPr>
            <a:xfrm>
              <a:off x="2897726" y="614939"/>
              <a:ext cx="553792" cy="458949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 dirty="0">
                  <a:ln w="9525" cap="flat" cmpd="sng" algn="ctr">
                    <a:solidFill>
                      <a:srgbClr val="984807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4</a:t>
              </a:r>
              <a:endParaRPr lang="es-E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14370" y="545106"/>
              <a:ext cx="1004552" cy="585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18 S</a:t>
              </a:r>
              <a:endPara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3451539" y="563452"/>
              <a:ext cx="1004552" cy="58598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1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28 S</a:t>
              </a:r>
              <a:endParaRPr lang="es-ES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Flecha derecha 22"/>
            <p:cNvSpPr/>
            <p:nvPr/>
          </p:nvSpPr>
          <p:spPr>
            <a:xfrm>
              <a:off x="0" y="0"/>
              <a:ext cx="669702" cy="534473"/>
            </a:xfrm>
            <a:prstGeom prst="righ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 dirty="0">
                  <a:ln w="9525" cap="flat" cmpd="sng" algn="ctr">
                    <a:solidFill>
                      <a:srgbClr val="403152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1</a:t>
              </a:r>
              <a:endParaRPr lang="es-E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Flecha izquierda 23"/>
            <p:cNvSpPr/>
            <p:nvPr/>
          </p:nvSpPr>
          <p:spPr>
            <a:xfrm>
              <a:off x="4255931" y="1120078"/>
              <a:ext cx="631064" cy="496071"/>
            </a:xfrm>
            <a:prstGeom prst="leftArrow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s-EC" sz="800" kern="1200" dirty="0">
                  <a:ln w="9525" cap="flat" cmpd="sng" algn="ctr">
                    <a:solidFill>
                      <a:srgbClr val="403152"/>
                    </a:solidFill>
                    <a:prstDash val="solid"/>
                    <a:round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ITS 2</a:t>
              </a:r>
              <a:endParaRPr lang="es-ES" sz="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106305" y="366720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Figura1 .</a:t>
            </a:r>
            <a:r>
              <a:rPr lang="es-ES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Parte del locus de ARN </a:t>
            </a:r>
            <a:r>
              <a:rPr lang="es-ES" sz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ribosomal</a:t>
            </a:r>
            <a:r>
              <a:rPr lang="es-ES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Regiones codificantes conservadas: 18S (subunidad pequeña), 28S (subunidad grande). Los espaciadores internos transcritos: ITS1 e ITS2 (cebadores externos), ITS3 e ITS4 (cebadores internos)</a:t>
            </a:r>
            <a:endParaRPr lang="es-ES" sz="800" dirty="0"/>
          </a:p>
        </p:txBody>
      </p:sp>
      <p:sp>
        <p:nvSpPr>
          <p:cNvPr id="26" name="Rectángulo 25"/>
          <p:cNvSpPr/>
          <p:nvPr/>
        </p:nvSpPr>
        <p:spPr>
          <a:xfrm>
            <a:off x="5195560" y="425004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Figura2 .</a:t>
            </a:r>
            <a:r>
              <a:rPr lang="es-ES" sz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Reproducción cíclica</a:t>
            </a:r>
            <a:endParaRPr lang="es-ES" sz="800" dirty="0"/>
          </a:p>
        </p:txBody>
      </p:sp>
      <p:pic>
        <p:nvPicPr>
          <p:cNvPr id="3076" name="Picture 4" descr="Resultado de imagen para kinetoplasto trypanosoma ad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/>
          <a:stretch/>
        </p:blipFill>
        <p:spPr bwMode="auto">
          <a:xfrm>
            <a:off x="6082208" y="932765"/>
            <a:ext cx="2722136" cy="19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299125"/>
              </p:ext>
            </p:extLst>
          </p:nvPr>
        </p:nvGraphicFramePr>
        <p:xfrm>
          <a:off x="244695" y="4381287"/>
          <a:ext cx="4093204" cy="129857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96118"/>
                <a:gridCol w="1391935"/>
                <a:gridCol w="140515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Especie</a:t>
                      </a:r>
                      <a:endParaRPr lang="es-ES" sz="1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Tamaño de banda (NCBI)</a:t>
                      </a:r>
                      <a:endParaRPr lang="es-ES" sz="1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Tamaño de banda obtenido por Cox (2005)</a:t>
                      </a:r>
                      <a:endParaRPr lang="es-ES" sz="1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err="1">
                          <a:effectLst/>
                        </a:rPr>
                        <a:t>Trypanosoma</a:t>
                      </a:r>
                      <a:r>
                        <a:rPr lang="es-EC" sz="1000" i="1" dirty="0">
                          <a:effectLst/>
                        </a:rPr>
                        <a:t> </a:t>
                      </a:r>
                      <a:r>
                        <a:rPr lang="es-EC" sz="1000" i="1" dirty="0" err="1">
                          <a:effectLst/>
                        </a:rPr>
                        <a:t>evansi</a:t>
                      </a:r>
                      <a:endParaRPr lang="es-ES" sz="1000" b="1" i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1095pb</a:t>
                      </a:r>
                      <a:endParaRPr lang="es-ES" sz="1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-</a:t>
                      </a:r>
                      <a:endParaRPr lang="es-ES" sz="1000" b="1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err="1">
                          <a:effectLst/>
                        </a:rPr>
                        <a:t>Trypanosoma</a:t>
                      </a:r>
                      <a:r>
                        <a:rPr lang="es-EC" sz="1000" i="1" dirty="0">
                          <a:effectLst/>
                        </a:rPr>
                        <a:t> </a:t>
                      </a:r>
                      <a:r>
                        <a:rPr lang="es-EC" sz="1000" i="1" dirty="0" err="1">
                          <a:effectLst/>
                        </a:rPr>
                        <a:t>theileri</a:t>
                      </a:r>
                      <a:endParaRPr lang="es-ES" sz="1000" b="1" i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988 </a:t>
                      </a:r>
                      <a:r>
                        <a:rPr lang="es-EC" sz="1000" dirty="0" err="1">
                          <a:effectLst/>
                        </a:rPr>
                        <a:t>pb</a:t>
                      </a:r>
                      <a:endParaRPr lang="es-ES" sz="1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998 </a:t>
                      </a:r>
                      <a:r>
                        <a:rPr lang="es-EC" sz="1000" dirty="0" err="1">
                          <a:effectLst/>
                        </a:rPr>
                        <a:t>pb</a:t>
                      </a:r>
                      <a:endParaRPr lang="es-ES" sz="1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i="1" dirty="0" err="1">
                          <a:effectLst/>
                        </a:rPr>
                        <a:t>Trypanosoma</a:t>
                      </a:r>
                      <a:r>
                        <a:rPr lang="es-EC" sz="1000" i="1" dirty="0">
                          <a:effectLst/>
                        </a:rPr>
                        <a:t> </a:t>
                      </a:r>
                      <a:r>
                        <a:rPr lang="es-EC" sz="1000" i="1" dirty="0" err="1">
                          <a:effectLst/>
                        </a:rPr>
                        <a:t>vivax</a:t>
                      </a:r>
                      <a:endParaRPr lang="es-ES" sz="1000" b="1" i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611 pb</a:t>
                      </a:r>
                      <a:endParaRPr lang="es-ES" sz="1000" b="1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620 </a:t>
                      </a:r>
                      <a:r>
                        <a:rPr lang="es-EC" sz="1000" dirty="0" err="1">
                          <a:effectLst/>
                        </a:rPr>
                        <a:t>pb</a:t>
                      </a:r>
                      <a:endParaRPr lang="es-ES" sz="1000" b="1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OBJETIVO</a:t>
            </a:r>
            <a:endParaRPr lang="es-US" sz="2600" b="1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1052736"/>
            <a:ext cx="88728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Optimizar la prueba de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Nested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PCR para amplificar regiones ITS de </a:t>
            </a:r>
            <a:r>
              <a:rPr lang="es-E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 la presencia de </a:t>
            </a:r>
            <a:r>
              <a:rPr lang="es-E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E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las muestras sanguíneas de ganado bovino obtenidas en la Empresa Pública </a:t>
            </a: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Metropolitana de Rastro de Quito (EMRQ)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usando los cebadores ITS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Seleccionar, clonar, secuenciar y analizar filogenéticamente muestras positivas a ITS de la población bovina.</a:t>
            </a:r>
          </a:p>
        </p:txBody>
      </p:sp>
    </p:spTree>
    <p:extLst>
      <p:ext uri="{BB962C8B-B14F-4D97-AF65-F5344CB8AC3E}">
        <p14:creationId xmlns:p14="http://schemas.microsoft.com/office/powerpoint/2010/main" val="20864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MATERIALES Y MÉTODOS </a:t>
            </a:r>
            <a:endParaRPr lang="es-US" sz="2600" b="1" dirty="0">
              <a:latin typeface="+mn-lt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7658" y="858198"/>
            <a:ext cx="188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u="sng" dirty="0" smtClean="0"/>
              <a:t>FASE DE CAMPO</a:t>
            </a:r>
            <a:endParaRPr lang="es-EC" sz="1600" b="1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1251697" y="141277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Obtención  de muestras sanguíneas </a:t>
            </a:r>
            <a:endParaRPr lang="es-ES" dirty="0"/>
          </a:p>
        </p:txBody>
      </p:sp>
      <p:cxnSp>
        <p:nvCxnSpPr>
          <p:cNvPr id="5" name="Conector recto de flecha 4"/>
          <p:cNvCxnSpPr>
            <a:stCxn id="2" idx="2"/>
          </p:cNvCxnSpPr>
          <p:nvPr/>
        </p:nvCxnSpPr>
        <p:spPr>
          <a:xfrm>
            <a:off x="3123905" y="1782108"/>
            <a:ext cx="7935" cy="494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359709" y="227687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Camal metropolitano de Quito</a:t>
            </a:r>
            <a:endParaRPr lang="es-ES" dirty="0"/>
          </a:p>
        </p:txBody>
      </p:sp>
      <p:cxnSp>
        <p:nvCxnSpPr>
          <p:cNvPr id="9" name="Conector angular 8"/>
          <p:cNvCxnSpPr>
            <a:stCxn id="7" idx="3"/>
          </p:cNvCxnSpPr>
          <p:nvPr/>
        </p:nvCxnSpPr>
        <p:spPr>
          <a:xfrm>
            <a:off x="4888101" y="2461538"/>
            <a:ext cx="980043" cy="39139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5886580" y="2657237"/>
            <a:ext cx="185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216 bovinos (González 2016)</a:t>
            </a:r>
            <a:endParaRPr lang="es-ES" dirty="0"/>
          </a:p>
        </p:txBody>
      </p:sp>
      <p:cxnSp>
        <p:nvCxnSpPr>
          <p:cNvPr id="14" name="Conector angular 13"/>
          <p:cNvCxnSpPr>
            <a:stCxn id="10" idx="2"/>
          </p:cNvCxnSpPr>
          <p:nvPr/>
        </p:nvCxnSpPr>
        <p:spPr>
          <a:xfrm rot="16200000" flipH="1">
            <a:off x="6926162" y="3190872"/>
            <a:ext cx="269447" cy="49483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7308305" y="3299792"/>
            <a:ext cx="16377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Mayor procedencia de la costa Ecuatoriana (Santo Domingo de los </a:t>
            </a:r>
            <a:r>
              <a:rPr lang="es-EC" dirty="0" err="1" smtClean="0"/>
              <a:t>Tsachilas</a:t>
            </a:r>
            <a:r>
              <a:rPr lang="es-EC" dirty="0" smtClean="0"/>
              <a:t>)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" y="2780928"/>
            <a:ext cx="2889775" cy="158417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797" y="3884628"/>
            <a:ext cx="2492895" cy="186967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933" y="4553528"/>
            <a:ext cx="2396481" cy="1632198"/>
          </a:xfrm>
          <a:prstGeom prst="rect">
            <a:avLst/>
          </a:prstGeom>
        </p:spPr>
      </p:pic>
      <p:cxnSp>
        <p:nvCxnSpPr>
          <p:cNvPr id="8" name="Conector angular 7"/>
          <p:cNvCxnSpPr>
            <a:stCxn id="10" idx="0"/>
          </p:cNvCxnSpPr>
          <p:nvPr/>
        </p:nvCxnSpPr>
        <p:spPr>
          <a:xfrm rot="5400000" flipH="1" flipV="1">
            <a:off x="6726690" y="2363655"/>
            <a:ext cx="380358" cy="20680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970875" y="2092206"/>
            <a:ext cx="1941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Positivos por ELISA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3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634" y="54855"/>
            <a:ext cx="8229600" cy="70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US" sz="2600" b="1" dirty="0" smtClean="0">
                <a:latin typeface="+mn-lt"/>
              </a:rPr>
              <a:t>MATERIALES Y MÉTODOS </a:t>
            </a:r>
            <a:endParaRPr lang="es-US" sz="2600" b="1" dirty="0">
              <a:latin typeface="+mn-lt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7658" y="858198"/>
            <a:ext cx="2608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u="sng" dirty="0" smtClean="0"/>
              <a:t>FASE DE LABORATORIO</a:t>
            </a:r>
            <a:endParaRPr lang="es-EC" sz="1600" b="1" u="sng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18803814"/>
              </p:ext>
            </p:extLst>
          </p:nvPr>
        </p:nvGraphicFramePr>
        <p:xfrm>
          <a:off x="307658" y="273436"/>
          <a:ext cx="878497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42" y="3062144"/>
            <a:ext cx="3739421" cy="2087087"/>
          </a:xfrm>
          <a:prstGeom prst="rect">
            <a:avLst/>
          </a:prstGeom>
        </p:spPr>
      </p:pic>
      <p:cxnSp>
        <p:nvCxnSpPr>
          <p:cNvPr id="20" name="Conector angular 19"/>
          <p:cNvCxnSpPr>
            <a:endCxn id="24" idx="1"/>
          </p:cNvCxnSpPr>
          <p:nvPr/>
        </p:nvCxnSpPr>
        <p:spPr>
          <a:xfrm rot="5400000">
            <a:off x="2546077" y="4767690"/>
            <a:ext cx="1081047" cy="335684"/>
          </a:xfrm>
          <a:prstGeom prst="bentConnector4">
            <a:avLst>
              <a:gd name="adj1" fmla="val 28651"/>
              <a:gd name="adj2" fmla="val 1681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758" y="5014466"/>
            <a:ext cx="1149186" cy="92318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7984" y="3110235"/>
            <a:ext cx="2590790" cy="172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9397</TotalTime>
  <Words>2371</Words>
  <Application>Microsoft Office PowerPoint</Application>
  <PresentationFormat>Presentación en pantalla (4:3)</PresentationFormat>
  <Paragraphs>469</Paragraphs>
  <Slides>22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Optimización de la prueba Nested PCR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Toshiba-User</dc:creator>
  <cp:lastModifiedBy>Carlos Alfredo Rodriguez Cabezas</cp:lastModifiedBy>
  <cp:revision>181</cp:revision>
  <dcterms:created xsi:type="dcterms:W3CDTF">2016-05-19T00:10:05Z</dcterms:created>
  <dcterms:modified xsi:type="dcterms:W3CDTF">2017-07-07T15:55:58Z</dcterms:modified>
</cp:coreProperties>
</file>