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 id="2147484075" r:id="rId3"/>
  </p:sldMasterIdLst>
  <p:notesMasterIdLst>
    <p:notesMasterId r:id="rId33"/>
  </p:notesMasterIdLst>
  <p:handoutMasterIdLst>
    <p:handoutMasterId r:id="rId34"/>
  </p:handoutMasterIdLst>
  <p:sldIdLst>
    <p:sldId id="281" r:id="rId4"/>
    <p:sldId id="325" r:id="rId5"/>
    <p:sldId id="362" r:id="rId6"/>
    <p:sldId id="355" r:id="rId7"/>
    <p:sldId id="348" r:id="rId8"/>
    <p:sldId id="345" r:id="rId9"/>
    <p:sldId id="363" r:id="rId10"/>
    <p:sldId id="292" r:id="rId11"/>
    <p:sldId id="364" r:id="rId12"/>
    <p:sldId id="351" r:id="rId13"/>
    <p:sldId id="365" r:id="rId14"/>
    <p:sldId id="366" r:id="rId15"/>
    <p:sldId id="367" r:id="rId16"/>
    <p:sldId id="369" r:id="rId17"/>
    <p:sldId id="370" r:id="rId18"/>
    <p:sldId id="371" r:id="rId19"/>
    <p:sldId id="372" r:id="rId20"/>
    <p:sldId id="373" r:id="rId21"/>
    <p:sldId id="374" r:id="rId22"/>
    <p:sldId id="375" r:id="rId23"/>
    <p:sldId id="376" r:id="rId24"/>
    <p:sldId id="377" r:id="rId25"/>
    <p:sldId id="378" r:id="rId26"/>
    <p:sldId id="318" r:id="rId27"/>
    <p:sldId id="319" r:id="rId28"/>
    <p:sldId id="321" r:id="rId29"/>
    <p:sldId id="379" r:id="rId30"/>
    <p:sldId id="357" r:id="rId31"/>
    <p:sldId id="324" r:id="rId32"/>
  </p:sldIdLst>
  <p:sldSz cx="12192000" cy="6858000"/>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7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5676399" y="0"/>
            <a:ext cx="4341591" cy="344845"/>
          </a:xfrm>
          <a:prstGeom prst="rect">
            <a:avLst/>
          </a:prstGeom>
        </p:spPr>
        <p:txBody>
          <a:bodyPr vert="horz" lIns="91440" tIns="45720" rIns="91440" bIns="45720" rtlCol="0"/>
          <a:lstStyle>
            <a:lvl1pPr algn="r">
              <a:defRPr sz="1200"/>
            </a:lvl1pPr>
          </a:lstStyle>
          <a:p>
            <a:fld id="{D4ACA704-1399-43B9-8D6B-8A2B76E65EB8}" type="datetimeFigureOut">
              <a:rPr lang="es-EC" smtClean="0"/>
              <a:t>11/08/2017</a:t>
            </a:fld>
            <a:endParaRPr lang="es-EC"/>
          </a:p>
        </p:txBody>
      </p:sp>
      <p:sp>
        <p:nvSpPr>
          <p:cNvPr id="4" name="Marcador de pie de página 3"/>
          <p:cNvSpPr>
            <a:spLocks noGrp="1"/>
          </p:cNvSpPr>
          <p:nvPr>
            <p:ph type="ftr" sz="quarter" idx="2"/>
          </p:nvPr>
        </p:nvSpPr>
        <p:spPr>
          <a:xfrm>
            <a:off x="0" y="6543318"/>
            <a:ext cx="4341591" cy="34484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5676399" y="6543318"/>
            <a:ext cx="4341591" cy="344845"/>
          </a:xfrm>
          <a:prstGeom prst="rect">
            <a:avLst/>
          </a:prstGeom>
        </p:spPr>
        <p:txBody>
          <a:bodyPr vert="horz" lIns="91440" tIns="45720" rIns="91440" bIns="45720" rtlCol="0" anchor="b"/>
          <a:lstStyle>
            <a:lvl1pPr algn="r">
              <a:defRPr sz="1200"/>
            </a:lvl1pPr>
          </a:lstStyle>
          <a:p>
            <a:fld id="{EADF2662-9721-43D7-9DC6-2B22869BF756}" type="slidenum">
              <a:rPr lang="es-EC" smtClean="0"/>
              <a:t>‹N°›</a:t>
            </a:fld>
            <a:endParaRPr lang="es-EC"/>
          </a:p>
        </p:txBody>
      </p:sp>
    </p:spTree>
    <p:extLst>
      <p:ext uri="{BB962C8B-B14F-4D97-AF65-F5344CB8AC3E}">
        <p14:creationId xmlns:p14="http://schemas.microsoft.com/office/powerpoint/2010/main" val="4057054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fld id="{7F3CC942-294E-41BE-9DB4-C9E2F3400810}" type="datetimeFigureOut">
              <a:rPr lang="es-EC" smtClean="0"/>
              <a:t>11/08/2017</a:t>
            </a:fld>
            <a:endParaRPr lang="es-EC"/>
          </a:p>
        </p:txBody>
      </p:sp>
      <p:sp>
        <p:nvSpPr>
          <p:cNvPr id="4" name="Marcador de imagen de diapositiva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fld id="{810DD1FA-7255-4F5F-9528-5F0C6BF50967}" type="slidenum">
              <a:rPr lang="es-EC" smtClean="0"/>
              <a:t>‹N°›</a:t>
            </a:fld>
            <a:endParaRPr lang="es-EC"/>
          </a:p>
        </p:txBody>
      </p:sp>
    </p:spTree>
    <p:extLst>
      <p:ext uri="{BB962C8B-B14F-4D97-AF65-F5344CB8AC3E}">
        <p14:creationId xmlns:p14="http://schemas.microsoft.com/office/powerpoint/2010/main" val="364555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E9418D-6010-40D0-A969-1852F4F1FA4E}" type="slidenum">
              <a:rPr lang="es-EC" smtClean="0"/>
              <a:t>2</a:t>
            </a:fld>
            <a:endParaRPr lang="es-EC"/>
          </a:p>
        </p:txBody>
      </p:sp>
    </p:spTree>
    <p:extLst>
      <p:ext uri="{BB962C8B-B14F-4D97-AF65-F5344CB8AC3E}">
        <p14:creationId xmlns:p14="http://schemas.microsoft.com/office/powerpoint/2010/main" val="174381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E9418D-6010-40D0-A969-1852F4F1FA4E}" type="slidenum">
              <a:rPr lang="es-EC" smtClean="0"/>
              <a:t>6</a:t>
            </a:fld>
            <a:endParaRPr lang="es-EC"/>
          </a:p>
        </p:txBody>
      </p:sp>
    </p:spTree>
    <p:extLst>
      <p:ext uri="{BB962C8B-B14F-4D97-AF65-F5344CB8AC3E}">
        <p14:creationId xmlns:p14="http://schemas.microsoft.com/office/powerpoint/2010/main" val="10636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16439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95010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97354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76338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91596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22363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68147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0AE46155-4223-4529-ACE0-36AE957A577F}" type="datetimeFigureOut">
              <a:rPr lang="es-EC" smtClean="0"/>
              <a:t>11/08/2017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85086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0AE46155-4223-4529-ACE0-36AE957A577F}" type="datetimeFigureOut">
              <a:rPr lang="es-EC" smtClean="0"/>
              <a:t>11/08/2017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403123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E46155-4223-4529-ACE0-36AE957A577F}" type="datetimeFigureOut">
              <a:rPr lang="es-EC" smtClean="0"/>
              <a:t>11/08/2017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297444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41959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643296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4278898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18582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03719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313915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651234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26661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745581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AE46155-4223-4529-ACE0-36AE957A577F}" type="datetimeFigureOut">
              <a:rPr lang="es-EC" smtClean="0"/>
              <a:t>11/08/2017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219601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AE46155-4223-4529-ACE0-36AE957A577F}" type="datetimeFigureOut">
              <a:rPr lang="es-EC" smtClean="0"/>
              <a:t>11/08/2017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887634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46155-4223-4529-ACE0-36AE957A577F}" type="datetimeFigureOut">
              <a:rPr lang="es-EC" smtClean="0"/>
              <a:t>11/08/2017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40262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4270606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961966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572861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83371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791969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411935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071855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278776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51368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366444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E46155-4223-4529-ACE0-36AE957A577F}" type="datetimeFigureOut">
              <a:rPr lang="es-EC" smtClean="0"/>
              <a:t>11/08/2017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92896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13265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0AE46155-4223-4529-ACE0-36AE957A577F}" type="datetimeFigureOut">
              <a:rPr lang="es-EC" smtClean="0"/>
              <a:t>11/08/2017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59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0AE46155-4223-4529-ACE0-36AE957A577F}" type="datetimeFigureOut">
              <a:rPr lang="es-EC" smtClean="0"/>
              <a:t>11/08/2017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99252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E46155-4223-4529-ACE0-36AE957A577F}" type="datetimeFigureOut">
              <a:rPr lang="es-EC" smtClean="0"/>
              <a:t>11/08/2017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29870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159506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AE46155-4223-4529-ACE0-36AE957A577F}" type="datetimeFigureOut">
              <a:rPr lang="es-EC" smtClean="0"/>
              <a:t>11/08/2017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E39C5A-DE9D-415A-962B-A13432ED461B}" type="slidenum">
              <a:rPr lang="es-EC" smtClean="0"/>
              <a:t>‹N°›</a:t>
            </a:fld>
            <a:endParaRPr lang="es-EC"/>
          </a:p>
        </p:txBody>
      </p:sp>
    </p:spTree>
    <p:extLst>
      <p:ext uri="{BB962C8B-B14F-4D97-AF65-F5344CB8AC3E}">
        <p14:creationId xmlns:p14="http://schemas.microsoft.com/office/powerpoint/2010/main" val="366880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46155-4223-4529-ACE0-36AE957A577F}" type="datetimeFigureOut">
              <a:rPr lang="es-EC" smtClean="0"/>
              <a:t>11/08/2017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39C5A-DE9D-415A-962B-A13432ED461B}" type="slidenum">
              <a:rPr lang="es-EC" smtClean="0"/>
              <a:t>‹N°›</a:t>
            </a:fld>
            <a:endParaRPr lang="es-EC"/>
          </a:p>
        </p:txBody>
      </p:sp>
    </p:spTree>
    <p:extLst>
      <p:ext uri="{BB962C8B-B14F-4D97-AF65-F5344CB8AC3E}">
        <p14:creationId xmlns:p14="http://schemas.microsoft.com/office/powerpoint/2010/main" val="4878745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46155-4223-4529-ACE0-36AE957A577F}" type="datetimeFigureOut">
              <a:rPr lang="es-EC" smtClean="0"/>
              <a:t>11/08/2017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39C5A-DE9D-415A-962B-A13432ED461B}" type="slidenum">
              <a:rPr lang="es-EC" smtClean="0"/>
              <a:t>‹N°›</a:t>
            </a:fld>
            <a:endParaRPr lang="es-EC"/>
          </a:p>
        </p:txBody>
      </p:sp>
    </p:spTree>
    <p:extLst>
      <p:ext uri="{BB962C8B-B14F-4D97-AF65-F5344CB8AC3E}">
        <p14:creationId xmlns:p14="http://schemas.microsoft.com/office/powerpoint/2010/main" val="380213223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E46155-4223-4529-ACE0-36AE957A577F}" type="datetimeFigureOut">
              <a:rPr lang="es-EC" smtClean="0"/>
              <a:t>11/08/2017</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E39C5A-DE9D-415A-962B-A13432ED461B}" type="slidenum">
              <a:rPr lang="es-EC" smtClean="0"/>
              <a:t>‹N°›</a:t>
            </a:fld>
            <a:endParaRPr lang="es-EC"/>
          </a:p>
        </p:txBody>
      </p:sp>
    </p:spTree>
    <p:extLst>
      <p:ext uri="{BB962C8B-B14F-4D97-AF65-F5344CB8AC3E}">
        <p14:creationId xmlns:p14="http://schemas.microsoft.com/office/powerpoint/2010/main" val="2441631869"/>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20744" y="1943584"/>
            <a:ext cx="7902933" cy="567667"/>
          </a:xfrm>
        </p:spPr>
        <p:txBody>
          <a:bodyPr>
            <a:noAutofit/>
          </a:bodyPr>
          <a:lstStyle/>
          <a:p>
            <a:pPr algn="ctr"/>
            <a:r>
              <a:rPr lang="es-US" sz="3000" b="1" dirty="0">
                <a:solidFill>
                  <a:schemeClr val="tx1"/>
                </a:solidFill>
                <a:latin typeface="Arial" panose="020B0604020202020204" pitchFamily="34" charset="0"/>
                <a:cs typeface="Arial" panose="020B0604020202020204" pitchFamily="34" charset="0"/>
              </a:rPr>
              <a:t>Departamento de Eléctrica y Electrónica</a:t>
            </a:r>
            <a:endParaRPr lang="es-EC" sz="3000" b="1"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904586" y="3172128"/>
            <a:ext cx="8922153" cy="1354808"/>
          </a:xfrm>
        </p:spPr>
        <p:txBody>
          <a:bodyPr>
            <a:noAutofit/>
          </a:bodyPr>
          <a:lstStyle/>
          <a:p>
            <a:pPr algn="ctr"/>
            <a:r>
              <a:rPr lang="es-EC" sz="2400" b="1" dirty="0">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Caracterización del consumo energético en la etapa de transmisión del sistema de supervisión y alerta temprana frente a una eventual erupción del volcán Cotopaxi</a:t>
            </a:r>
            <a:r>
              <a:rPr lang="es-EC" sz="2400" b="1" dirty="0">
                <a:latin typeface="Arial" panose="020B0604020202020204" pitchFamily="34" charset="0"/>
                <a:cs typeface="Arial" panose="020B0604020202020204" pitchFamily="34" charset="0"/>
              </a:rPr>
              <a:t>”</a:t>
            </a:r>
          </a:p>
        </p:txBody>
      </p:sp>
      <p:pic>
        <p:nvPicPr>
          <p:cNvPr id="1026" name="Picture 2" descr="http://iasa2.espe.edu.ec/wp-content/uploads/2015/12/cropped-LOGO-PRINCIPAL-ESPE-PHOTOSH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21" y="208156"/>
            <a:ext cx="5055272" cy="1364924"/>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904587" y="2801624"/>
            <a:ext cx="7902933" cy="6637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endParaRPr lang="es-EC" sz="3000" dirty="0"/>
          </a:p>
        </p:txBody>
      </p:sp>
      <p:sp>
        <p:nvSpPr>
          <p:cNvPr id="5" name="CuadroTexto 4"/>
          <p:cNvSpPr txBox="1"/>
          <p:nvPr/>
        </p:nvSpPr>
        <p:spPr>
          <a:xfrm>
            <a:off x="2320744" y="2511251"/>
            <a:ext cx="7521262" cy="400110"/>
          </a:xfrm>
          <a:prstGeom prst="rect">
            <a:avLst/>
          </a:prstGeom>
          <a:noFill/>
        </p:spPr>
        <p:txBody>
          <a:bodyPr wrap="square" rtlCol="0">
            <a:spAutoFit/>
          </a:bodyPr>
          <a:lstStyle/>
          <a:p>
            <a:pPr algn="ctr"/>
            <a:r>
              <a:rPr lang="es-US" sz="2000" b="1" dirty="0">
                <a:latin typeface="Arial" panose="020B0604020202020204" pitchFamily="34" charset="0"/>
                <a:cs typeface="Arial" panose="020B0604020202020204" pitchFamily="34" charset="0"/>
              </a:rPr>
              <a:t>INGENIERÍA EN ELECTRÓNICA Y TELECOMUNICACIONES</a:t>
            </a:r>
            <a:endParaRPr lang="es-EC" sz="2000" b="1" dirty="0">
              <a:latin typeface="Arial" panose="020B0604020202020204" pitchFamily="34" charset="0"/>
              <a:cs typeface="Arial" panose="020B0604020202020204" pitchFamily="34" charset="0"/>
            </a:endParaRPr>
          </a:p>
        </p:txBody>
      </p:sp>
      <p:sp>
        <p:nvSpPr>
          <p:cNvPr id="7" name="CuadroTexto 6"/>
          <p:cNvSpPr txBox="1"/>
          <p:nvPr/>
        </p:nvSpPr>
        <p:spPr>
          <a:xfrm>
            <a:off x="4842452" y="5005533"/>
            <a:ext cx="2859110" cy="707886"/>
          </a:xfrm>
          <a:prstGeom prst="rect">
            <a:avLst/>
          </a:prstGeom>
          <a:noFill/>
        </p:spPr>
        <p:txBody>
          <a:bodyPr wrap="square" rtlCol="0">
            <a:spAutoFit/>
          </a:bodyPr>
          <a:lstStyle/>
          <a:p>
            <a:r>
              <a:rPr lang="es-US" sz="2000" dirty="0">
                <a:latin typeface="Arial" panose="020B0604020202020204" pitchFamily="34" charset="0"/>
                <a:cs typeface="Arial" panose="020B0604020202020204" pitchFamily="34" charset="0"/>
              </a:rPr>
              <a:t>TUTOR:</a:t>
            </a:r>
          </a:p>
          <a:p>
            <a:r>
              <a:rPr lang="es-US" sz="2000" dirty="0">
                <a:latin typeface="Arial" panose="020B0604020202020204" pitchFamily="34" charset="0"/>
                <a:cs typeface="Arial" panose="020B0604020202020204" pitchFamily="34" charset="0"/>
              </a:rPr>
              <a:t>MSC. </a:t>
            </a:r>
            <a:r>
              <a:rPr lang="es-US" sz="2000" dirty="0" smtClean="0">
                <a:latin typeface="Arial" panose="020B0604020202020204" pitchFamily="34" charset="0"/>
                <a:cs typeface="Arial" panose="020B0604020202020204" pitchFamily="34" charset="0"/>
              </a:rPr>
              <a:t>Jorge Álvarez</a:t>
            </a:r>
            <a:endParaRPr lang="es-EC" sz="2000" dirty="0">
              <a:latin typeface="Arial" panose="020B0604020202020204" pitchFamily="34" charset="0"/>
              <a:cs typeface="Arial" panose="020B0604020202020204" pitchFamily="34" charset="0"/>
            </a:endParaRPr>
          </a:p>
        </p:txBody>
      </p:sp>
      <p:sp>
        <p:nvSpPr>
          <p:cNvPr id="9" name="CuadroTexto 8"/>
          <p:cNvSpPr txBox="1"/>
          <p:nvPr/>
        </p:nvSpPr>
        <p:spPr>
          <a:xfrm>
            <a:off x="9042247" y="5005533"/>
            <a:ext cx="2291161" cy="707886"/>
          </a:xfrm>
          <a:prstGeom prst="rect">
            <a:avLst/>
          </a:prstGeom>
          <a:noFill/>
        </p:spPr>
        <p:txBody>
          <a:bodyPr wrap="square" rtlCol="0">
            <a:spAutoFit/>
          </a:bodyPr>
          <a:lstStyle/>
          <a:p>
            <a:r>
              <a:rPr lang="es-US" sz="2000" dirty="0">
                <a:latin typeface="Arial" panose="020B0604020202020204" pitchFamily="34" charset="0"/>
                <a:cs typeface="Arial" panose="020B0604020202020204" pitchFamily="34" charset="0"/>
              </a:rPr>
              <a:t>AUTOR:</a:t>
            </a:r>
          </a:p>
          <a:p>
            <a:r>
              <a:rPr lang="es-US" sz="2000" dirty="0" smtClean="0">
                <a:latin typeface="Arial" panose="020B0604020202020204" pitchFamily="34" charset="0"/>
                <a:cs typeface="Arial" panose="020B0604020202020204" pitchFamily="34" charset="0"/>
              </a:rPr>
              <a:t>Andrés Martínez</a:t>
            </a:r>
            <a:endParaRPr lang="es-EC" sz="2000" dirty="0">
              <a:latin typeface="Arial" panose="020B0604020202020204" pitchFamily="34" charset="0"/>
              <a:cs typeface="Arial" panose="020B0604020202020204" pitchFamily="34" charset="0"/>
            </a:endParaRPr>
          </a:p>
        </p:txBody>
      </p:sp>
      <p:sp>
        <p:nvSpPr>
          <p:cNvPr id="8" name="CuadroTexto 7"/>
          <p:cNvSpPr txBox="1"/>
          <p:nvPr/>
        </p:nvSpPr>
        <p:spPr>
          <a:xfrm>
            <a:off x="6387923" y="6067114"/>
            <a:ext cx="3334554" cy="400110"/>
          </a:xfrm>
          <a:prstGeom prst="rect">
            <a:avLst/>
          </a:prstGeom>
          <a:noFill/>
        </p:spPr>
        <p:txBody>
          <a:bodyPr wrap="square" rtlCol="0">
            <a:spAutoFit/>
          </a:bodyPr>
          <a:lstStyle/>
          <a:p>
            <a:pPr algn="ctr"/>
            <a:r>
              <a:rPr lang="es-US" sz="2000" dirty="0">
                <a:latin typeface="Arial" panose="020B0604020202020204" pitchFamily="34" charset="0"/>
                <a:cs typeface="Arial" panose="020B0604020202020204" pitchFamily="34" charset="0"/>
              </a:rPr>
              <a:t>Sangolquí, </a:t>
            </a:r>
            <a:r>
              <a:rPr lang="es-US" sz="2000" dirty="0" smtClean="0">
                <a:latin typeface="Arial" panose="020B0604020202020204" pitchFamily="34" charset="0"/>
                <a:cs typeface="Arial" panose="020B0604020202020204" pitchFamily="34" charset="0"/>
              </a:rPr>
              <a:t>Agosto </a:t>
            </a:r>
            <a:r>
              <a:rPr lang="es-US" sz="2000" dirty="0">
                <a:latin typeface="Arial" panose="020B0604020202020204" pitchFamily="34" charset="0"/>
                <a:cs typeface="Arial" panose="020B0604020202020204" pitchFamily="34" charset="0"/>
              </a:rPr>
              <a:t>del 2017</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32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031721" cy="441066"/>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b="1" dirty="0" smtClean="0">
                <a:latin typeface="Arial" panose="020B0604020202020204" pitchFamily="34" charset="0"/>
                <a:cs typeface="Arial" panose="020B0604020202020204" pitchFamily="34" charset="0"/>
              </a:rPr>
              <a:t>Implementación del Enlace Cotopaxi - ESPE</a:t>
            </a:r>
            <a:endParaRPr lang="es-EC" dirty="0">
              <a:latin typeface="Arial" panose="020B0604020202020204" pitchFamily="34" charset="0"/>
              <a:cs typeface="Arial" panose="020B0604020202020204" pitchFamily="34" charset="0"/>
            </a:endParaRPr>
          </a:p>
        </p:txBody>
      </p:sp>
      <p:pic>
        <p:nvPicPr>
          <p:cNvPr id="48" name="Imagen 47" descr="C:\Users\USUARIO\Dropbox\TESIS\Fotos cotopaxi enlace\2017-07-12 14.29.45.jpg"/>
          <p:cNvPicPr/>
          <p:nvPr/>
        </p:nvPicPr>
        <p:blipFill>
          <a:blip r:embed="rId2">
            <a:extLst>
              <a:ext uri="{28A0092B-C50C-407E-A947-70E740481C1C}">
                <a14:useLocalDpi xmlns:a14="http://schemas.microsoft.com/office/drawing/2010/main" val="0"/>
              </a:ext>
            </a:extLst>
          </a:blip>
          <a:srcRect/>
          <a:stretch>
            <a:fillRect/>
          </a:stretch>
        </p:blipFill>
        <p:spPr bwMode="auto">
          <a:xfrm>
            <a:off x="4865150" y="1310374"/>
            <a:ext cx="3952875" cy="2223135"/>
          </a:xfrm>
          <a:prstGeom prst="rect">
            <a:avLst/>
          </a:prstGeom>
          <a:ln>
            <a:solidFill>
              <a:schemeClr val="tx1"/>
            </a:solidFill>
          </a:ln>
        </p:spPr>
      </p:pic>
      <p:grpSp>
        <p:nvGrpSpPr>
          <p:cNvPr id="49" name="Agrupar 7"/>
          <p:cNvGrpSpPr/>
          <p:nvPr/>
        </p:nvGrpSpPr>
        <p:grpSpPr>
          <a:xfrm>
            <a:off x="2736066" y="3783086"/>
            <a:ext cx="3275964" cy="2696210"/>
            <a:chOff x="0" y="0"/>
            <a:chExt cx="4260850" cy="2699385"/>
          </a:xfrm>
        </p:grpSpPr>
        <p:pic>
          <p:nvPicPr>
            <p:cNvPr id="51" name="Imagen 50" descr="Macintosh HD:Users:joseandres:Dropbox:AATESIS:Fotos cotopaxi enlace:2017-07-12 14.37.4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2451735" cy="269938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52" name="Imagen 51" descr="Macintosh HD:Users:joseandres:Dropbox:AATESIS:Fotos cotopaxi enlace:brujula.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2400300" y="0"/>
              <a:ext cx="1860550" cy="269875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grpSp>
      <p:pic>
        <p:nvPicPr>
          <p:cNvPr id="53" name="Imagen 52"/>
          <p:cNvPicPr/>
          <p:nvPr/>
        </p:nvPicPr>
        <p:blipFill>
          <a:blip r:embed="rId5">
            <a:extLst>
              <a:ext uri="{28A0092B-C50C-407E-A947-70E740481C1C}">
                <a14:useLocalDpi xmlns:a14="http://schemas.microsoft.com/office/drawing/2010/main" val="0"/>
              </a:ext>
            </a:extLst>
          </a:blip>
          <a:srcRect/>
          <a:stretch>
            <a:fillRect/>
          </a:stretch>
        </p:blipFill>
        <p:spPr bwMode="auto">
          <a:xfrm>
            <a:off x="7418875" y="3783086"/>
            <a:ext cx="3276600" cy="2695575"/>
          </a:xfrm>
          <a:prstGeom prst="rect">
            <a:avLst/>
          </a:prstGeom>
          <a:ln w="9525" cap="flat" cmpd="sng" algn="ctr">
            <a:solidFill>
              <a:sysClr val="windowText" lastClr="000000"/>
            </a:solidFill>
            <a:prstDash val="solid"/>
            <a:round/>
            <a:headEnd type="none" w="med" len="med"/>
            <a:tailEnd type="none" w="med" len="med"/>
          </a:ln>
        </p:spPr>
      </p:pic>
    </p:spTree>
    <p:extLst>
      <p:ext uri="{BB962C8B-B14F-4D97-AF65-F5344CB8AC3E}">
        <p14:creationId xmlns:p14="http://schemas.microsoft.com/office/powerpoint/2010/main" val="3394811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031721" cy="441066"/>
          </a:xfrm>
          <a:prstGeom prst="rect">
            <a:avLst/>
          </a:prstGeom>
        </p:spPr>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b="1" dirty="0" smtClean="0">
                <a:latin typeface="Arial" panose="020B0604020202020204" pitchFamily="34" charset="0"/>
                <a:cs typeface="Arial" panose="020B0604020202020204" pitchFamily="34" charset="0"/>
              </a:rPr>
              <a:t>Dimensionamiento del Sistema Fotovoltaico Autónomo</a:t>
            </a:r>
            <a:endParaRPr lang="es-EC" dirty="0">
              <a:latin typeface="Arial" panose="020B0604020202020204" pitchFamily="34" charset="0"/>
              <a:cs typeface="Arial" panose="020B0604020202020204" pitchFamily="34" charset="0"/>
            </a:endParaRPr>
          </a:p>
        </p:txBody>
      </p:sp>
      <p:sp>
        <p:nvSpPr>
          <p:cNvPr id="6" name="Rectángulo 5"/>
          <p:cNvSpPr/>
          <p:nvPr/>
        </p:nvSpPr>
        <p:spPr>
          <a:xfrm>
            <a:off x="2000393" y="2251429"/>
            <a:ext cx="8023274" cy="3247043"/>
          </a:xfrm>
          <a:prstGeom prst="rect">
            <a:avLst/>
          </a:prstGeom>
        </p:spPr>
        <p:txBody>
          <a:bodyPr wrap="square">
            <a:spAutoFit/>
          </a:bodyPr>
          <a:lstStyle/>
          <a:p>
            <a:pPr marL="342900" lvl="0" indent="-342900" algn="just">
              <a:lnSpc>
                <a:spcPct val="150000"/>
              </a:lnSpc>
              <a:spcBef>
                <a:spcPts val="600"/>
              </a:spcBef>
              <a:spcAft>
                <a:spcPts val="0"/>
              </a:spcAft>
              <a:buFont typeface="+mj-lt"/>
              <a:buAutoNum type="arabicPeriod"/>
            </a:pPr>
            <a:r>
              <a:rPr lang="es-EC" sz="2000" dirty="0">
                <a:latin typeface="Arial" panose="020B0604020202020204" pitchFamily="34" charset="0"/>
                <a:ea typeface="Times New Roman" panose="02020603050405020304" pitchFamily="18" charset="0"/>
                <a:cs typeface="Arial" panose="020B0604020202020204" pitchFamily="34" charset="0"/>
              </a:rPr>
              <a:t>Estimación del Consumo Energético</a:t>
            </a:r>
            <a:endParaRPr lang="es-EC"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rabicPeriod"/>
            </a:pPr>
            <a:r>
              <a:rPr lang="es-EC" sz="2000" dirty="0">
                <a:latin typeface="Arial" panose="020B0604020202020204" pitchFamily="34" charset="0"/>
                <a:ea typeface="Times New Roman" panose="02020603050405020304" pitchFamily="18" charset="0"/>
                <a:cs typeface="Arial" panose="020B0604020202020204" pitchFamily="34" charset="0"/>
              </a:rPr>
              <a:t>Cálculo del ángulo óptimo de inclinación de los paneles</a:t>
            </a:r>
            <a:endParaRPr lang="es-EC"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rabicPeriod"/>
            </a:pPr>
            <a:r>
              <a:rPr lang="es-EC" sz="2000" dirty="0">
                <a:latin typeface="Arial" panose="020B0604020202020204" pitchFamily="34" charset="0"/>
                <a:ea typeface="Times New Roman" panose="02020603050405020304" pitchFamily="18" charset="0"/>
                <a:cs typeface="Arial" panose="020B0604020202020204" pitchFamily="34" charset="0"/>
              </a:rPr>
              <a:t>Dimensionamiento del sistema de acumulación (Baterías)</a:t>
            </a:r>
            <a:endParaRPr lang="es-EC"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rabicPeriod"/>
            </a:pPr>
            <a:r>
              <a:rPr lang="es-EC" sz="2000" dirty="0">
                <a:latin typeface="Arial" panose="020B0604020202020204" pitchFamily="34" charset="0"/>
                <a:ea typeface="Times New Roman" panose="02020603050405020304" pitchFamily="18" charset="0"/>
                <a:cs typeface="Arial" panose="020B0604020202020204" pitchFamily="34" charset="0"/>
              </a:rPr>
              <a:t>Dimensionamiento del generador fotovoltaico</a:t>
            </a:r>
            <a:endParaRPr lang="es-EC"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rabicPeriod"/>
            </a:pPr>
            <a:r>
              <a:rPr lang="es-EC" sz="2000" dirty="0">
                <a:latin typeface="Arial" panose="020B0604020202020204" pitchFamily="34" charset="0"/>
                <a:ea typeface="Times New Roman" panose="02020603050405020304" pitchFamily="18" charset="0"/>
                <a:cs typeface="Arial" panose="020B0604020202020204" pitchFamily="34" charset="0"/>
              </a:rPr>
              <a:t>Dimensionamiento del Regulador</a:t>
            </a:r>
            <a:endParaRPr lang="es-EC"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rabicPeriod"/>
            </a:pPr>
            <a:r>
              <a:rPr lang="es-EC" sz="2000" dirty="0">
                <a:latin typeface="Arial" panose="020B0604020202020204" pitchFamily="34" charset="0"/>
                <a:ea typeface="Times New Roman" panose="02020603050405020304" pitchFamily="18" charset="0"/>
                <a:cs typeface="Arial" panose="020B0604020202020204" pitchFamily="34" charset="0"/>
              </a:rPr>
              <a:t>Dimensionamiento del Inversor</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ángulo 7"/>
          <p:cNvSpPr/>
          <p:nvPr/>
        </p:nvSpPr>
        <p:spPr>
          <a:xfrm>
            <a:off x="2006894" y="1509672"/>
            <a:ext cx="7084055" cy="369332"/>
          </a:xfrm>
          <a:prstGeom prst="rect">
            <a:avLst/>
          </a:prstGeom>
        </p:spPr>
        <p:txBody>
          <a:bodyPr wrap="none">
            <a:spAutoFit/>
          </a:bodyPr>
          <a:lstStyle/>
          <a:p>
            <a:r>
              <a:rPr lang="es-EC" dirty="0" smtClean="0">
                <a:latin typeface="Arial" panose="020B0604020202020204" pitchFamily="34" charset="0"/>
                <a:cs typeface="Arial" panose="020B0604020202020204" pitchFamily="34" charset="0"/>
              </a:rPr>
              <a:t>Para dimensionar un SFA, es necesario seguir los siguientes pasos: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14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a:latin typeface="Arial" panose="020B0604020202020204" pitchFamily="34" charset="0"/>
                <a:cs typeface="Arial" panose="020B0604020202020204" pitchFamily="34" charset="0"/>
              </a:rPr>
              <a:t>Configuración de los componentes para la adquisición de datos</a:t>
            </a:r>
            <a:endParaRPr lang="es-EC" sz="1800" b="1" dirty="0">
              <a:latin typeface="Arial" panose="020B0604020202020204" pitchFamily="34" charset="0"/>
              <a:cs typeface="Arial" panose="020B0604020202020204" pitchFamily="34" charset="0"/>
            </a:endParaRPr>
          </a:p>
        </p:txBody>
      </p:sp>
      <p:sp>
        <p:nvSpPr>
          <p:cNvPr id="8" name="Rectángulo 7"/>
          <p:cNvSpPr/>
          <p:nvPr/>
        </p:nvSpPr>
        <p:spPr>
          <a:xfrm>
            <a:off x="2006894" y="1509672"/>
            <a:ext cx="3865161" cy="369332"/>
          </a:xfrm>
          <a:prstGeom prst="rect">
            <a:avLst/>
          </a:prstGeom>
        </p:spPr>
        <p:txBody>
          <a:bodyPr wrap="none">
            <a:spAutoFit/>
          </a:bodyPr>
          <a:lstStyle/>
          <a:p>
            <a:r>
              <a:rPr lang="es-EC" dirty="0" smtClean="0">
                <a:latin typeface="Arial" panose="020B0604020202020204" pitchFamily="34" charset="0"/>
                <a:cs typeface="Arial" panose="020B0604020202020204" pitchFamily="34" charset="0"/>
              </a:rPr>
              <a:t>Configuración del Software Labview</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l="37693" t="24252" r="19744" b="12720"/>
          <a:stretch/>
        </p:blipFill>
        <p:spPr>
          <a:xfrm>
            <a:off x="4301544" y="2022901"/>
            <a:ext cx="5027437" cy="4185634"/>
          </a:xfrm>
          <a:prstGeom prst="rect">
            <a:avLst/>
          </a:prstGeom>
          <a:ln>
            <a:solidFill>
              <a:schemeClr val="tx1"/>
            </a:solidFill>
          </a:ln>
        </p:spPr>
      </p:pic>
    </p:spTree>
    <p:extLst>
      <p:ext uri="{BB962C8B-B14F-4D97-AF65-F5344CB8AC3E}">
        <p14:creationId xmlns:p14="http://schemas.microsoft.com/office/powerpoint/2010/main" val="2929704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a:latin typeface="Arial" panose="020B0604020202020204" pitchFamily="34" charset="0"/>
                <a:cs typeface="Arial" panose="020B0604020202020204" pitchFamily="34" charset="0"/>
              </a:rPr>
              <a:t>Configuración de los componentes para la adquisición de datos</a:t>
            </a:r>
            <a:endParaRPr lang="es-EC" sz="1800" b="1" dirty="0">
              <a:latin typeface="Arial" panose="020B0604020202020204" pitchFamily="34" charset="0"/>
              <a:cs typeface="Arial" panose="020B0604020202020204" pitchFamily="34" charset="0"/>
            </a:endParaRPr>
          </a:p>
        </p:txBody>
      </p:sp>
      <p:sp>
        <p:nvSpPr>
          <p:cNvPr id="8" name="Rectángulo 7"/>
          <p:cNvSpPr/>
          <p:nvPr/>
        </p:nvSpPr>
        <p:spPr>
          <a:xfrm>
            <a:off x="2006894" y="1509672"/>
            <a:ext cx="6609438" cy="646331"/>
          </a:xfrm>
          <a:prstGeom prst="rect">
            <a:avLst/>
          </a:prstGeom>
        </p:spPr>
        <p:txBody>
          <a:bodyPr wrap="none">
            <a:spAutoFit/>
          </a:bodyPr>
          <a:lstStyle/>
          <a:p>
            <a:r>
              <a:rPr lang="es-EC" b="1" dirty="0">
                <a:latin typeface="Arial" panose="020B0604020202020204" pitchFamily="34" charset="0"/>
                <a:cs typeface="Arial" panose="020B0604020202020204" pitchFamily="34" charset="0"/>
              </a:rPr>
              <a:t>Adquisición de Datos </a:t>
            </a:r>
            <a:r>
              <a:rPr lang="es-EC" b="1" dirty="0" smtClean="0">
                <a:latin typeface="Arial" panose="020B0604020202020204" pitchFamily="34" charset="0"/>
                <a:cs typeface="Arial" panose="020B0604020202020204" pitchFamily="34" charset="0"/>
              </a:rPr>
              <a:t>en DC </a:t>
            </a:r>
            <a:r>
              <a:rPr lang="es-EC" b="1" dirty="0">
                <a:latin typeface="Arial" panose="020B0604020202020204" pitchFamily="34" charset="0"/>
                <a:cs typeface="Arial" panose="020B0604020202020204" pitchFamily="34" charset="0"/>
              </a:rPr>
              <a:t>Tarjeta Alix 2D2 y Netbook HP</a:t>
            </a:r>
          </a:p>
          <a:p>
            <a:endParaRPr lang="es-EC" b="1" dirty="0">
              <a:latin typeface="Arial" panose="020B0604020202020204" pitchFamily="34" charset="0"/>
              <a:cs typeface="Arial" panose="020B0604020202020204" pitchFamily="34" charset="0"/>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l="37745" t="29409" r="31823" b="12094"/>
          <a:stretch/>
        </p:blipFill>
        <p:spPr bwMode="auto">
          <a:xfrm>
            <a:off x="5210598" y="3090128"/>
            <a:ext cx="4319768" cy="3705803"/>
          </a:xfrm>
          <a:prstGeom prst="rect">
            <a:avLst/>
          </a:prstGeom>
          <a:ln>
            <a:solidFill>
              <a:schemeClr val="tx1"/>
            </a:solid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ext>
          </a:extLst>
        </p:spPr>
      </p:pic>
      <p:sp>
        <p:nvSpPr>
          <p:cNvPr id="3" name="Rectángulo 2"/>
          <p:cNvSpPr/>
          <p:nvPr/>
        </p:nvSpPr>
        <p:spPr>
          <a:xfrm>
            <a:off x="2006893" y="2022901"/>
            <a:ext cx="8631055" cy="923330"/>
          </a:xfrm>
          <a:prstGeom prst="rect">
            <a:avLst/>
          </a:prstGeom>
        </p:spPr>
        <p:txBody>
          <a:bodyPr wrap="square">
            <a:spAutoFit/>
          </a:bodyPr>
          <a:lstStyle/>
          <a:p>
            <a:pPr algn="just"/>
            <a:r>
              <a:rPr lang="es-ES" dirty="0">
                <a:latin typeface="Arial" panose="020B0604020202020204" pitchFamily="34" charset="0"/>
                <a:ea typeface="Times New Roman" panose="02020603050405020304" pitchFamily="18" charset="0"/>
                <a:cs typeface="Arial" panose="020B0604020202020204" pitchFamily="34" charset="0"/>
              </a:rPr>
              <a:t>La adquisición de datos de corriente continua, se la realiza poniendo una resistencia en el terminal positivo con el fin de transformar la corriente en voltaje a través de la ley de ohm V=I*R</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79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a:latin typeface="Arial" panose="020B0604020202020204" pitchFamily="34" charset="0"/>
                <a:cs typeface="Arial" panose="020B0604020202020204" pitchFamily="34" charset="0"/>
              </a:rPr>
              <a:t>Configuración de los componentes para la adquisición de datos</a:t>
            </a:r>
            <a:endParaRPr lang="es-EC" sz="1800" b="1" dirty="0">
              <a:latin typeface="Arial" panose="020B0604020202020204" pitchFamily="34" charset="0"/>
              <a:cs typeface="Arial" panose="020B0604020202020204" pitchFamily="34" charset="0"/>
            </a:endParaRPr>
          </a:p>
        </p:txBody>
      </p:sp>
      <p:sp>
        <p:nvSpPr>
          <p:cNvPr id="8" name="Rectángulo 7"/>
          <p:cNvSpPr/>
          <p:nvPr/>
        </p:nvSpPr>
        <p:spPr>
          <a:xfrm>
            <a:off x="2006894" y="1509672"/>
            <a:ext cx="6609438"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Adquisición de Datos en DC Tarjeta Alix </a:t>
            </a:r>
            <a:r>
              <a:rPr lang="es-EC" b="1" dirty="0" smtClean="0">
                <a:latin typeface="Arial" panose="020B0604020202020204" pitchFamily="34" charset="0"/>
                <a:cs typeface="Arial" panose="020B0604020202020204" pitchFamily="34" charset="0"/>
              </a:rPr>
              <a:t>2D2 y Netbook HP</a:t>
            </a:r>
            <a:endParaRPr lang="es-EC" b="1" dirty="0">
              <a:latin typeface="Arial" panose="020B0604020202020204" pitchFamily="34" charset="0"/>
              <a:cs typeface="Arial" panose="020B0604020202020204" pitchFamily="34" charset="0"/>
            </a:endParaRPr>
          </a:p>
        </p:txBody>
      </p:sp>
      <p:sp>
        <p:nvSpPr>
          <p:cNvPr id="3" name="Rectángulo 2"/>
          <p:cNvSpPr/>
          <p:nvPr/>
        </p:nvSpPr>
        <p:spPr>
          <a:xfrm>
            <a:off x="2006893" y="2022901"/>
            <a:ext cx="8631055" cy="369332"/>
          </a:xfrm>
          <a:prstGeom prst="rect">
            <a:avLst/>
          </a:prstGeom>
        </p:spPr>
        <p:txBody>
          <a:bodyPr wrap="square">
            <a:spAutoFit/>
          </a:bodyPr>
          <a:lstStyle/>
          <a:p>
            <a:pPr algn="just"/>
            <a:r>
              <a:rPr lang="es-ES" dirty="0" smtClean="0">
                <a:latin typeface="Arial" panose="020B0604020202020204" pitchFamily="34" charset="0"/>
                <a:ea typeface="Times New Roman" panose="02020603050405020304" pitchFamily="18" charset="0"/>
                <a:cs typeface="Arial" panose="020B0604020202020204" pitchFamily="34" charset="0"/>
              </a:rPr>
              <a:t>Existen tres posibles </a:t>
            </a:r>
            <a:r>
              <a:rPr lang="es-EC" dirty="0">
                <a:latin typeface="Arial" panose="020B0604020202020204" pitchFamily="34" charset="0"/>
                <a:ea typeface="Times New Roman" panose="02020603050405020304" pitchFamily="18" charset="0"/>
                <a:cs typeface="Arial" panose="020B0604020202020204" pitchFamily="34" charset="0"/>
              </a:rPr>
              <a:t>escenarios para la adquisición de información</a:t>
            </a:r>
            <a:endParaRPr lang="es-EC"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613642834"/>
              </p:ext>
            </p:extLst>
          </p:nvPr>
        </p:nvGraphicFramePr>
        <p:xfrm>
          <a:off x="2509948" y="2768958"/>
          <a:ext cx="8128000" cy="2286000"/>
        </p:xfrm>
        <a:graphic>
          <a:graphicData uri="http://schemas.openxmlformats.org/drawingml/2006/table">
            <a:tbl>
              <a:tblPr firstRow="1" bandRow="1">
                <a:tableStyleId>{5C22544A-7EE6-4342-B048-85BDC9FD1C3A}</a:tableStyleId>
              </a:tblPr>
              <a:tblGrid>
                <a:gridCol w="1723296">
                  <a:extLst>
                    <a:ext uri="{9D8B030D-6E8A-4147-A177-3AD203B41FA5}">
                      <a16:colId xmlns:a16="http://schemas.microsoft.com/office/drawing/2014/main" xmlns="" val="2402471001"/>
                    </a:ext>
                  </a:extLst>
                </a:gridCol>
                <a:gridCol w="6404704">
                  <a:extLst>
                    <a:ext uri="{9D8B030D-6E8A-4147-A177-3AD203B41FA5}">
                      <a16:colId xmlns:a16="http://schemas.microsoft.com/office/drawing/2014/main" xmlns="" val="1166872424"/>
                    </a:ext>
                  </a:extLst>
                </a:gridCol>
              </a:tblGrid>
              <a:tr h="240500">
                <a:tc>
                  <a:txBody>
                    <a:bodyPr/>
                    <a:lstStyle/>
                    <a:p>
                      <a:pPr marL="0" algn="l" defTabSz="457200" rtl="0" eaLnBrk="1" latinLnBrk="0" hangingPunct="1"/>
                      <a:r>
                        <a:rPr lang="es-EC" sz="1800" kern="1200" dirty="0" smtClean="0">
                          <a:solidFill>
                            <a:schemeClr val="dk1"/>
                          </a:solidFill>
                          <a:latin typeface="Arial" panose="020B0604020202020204" pitchFamily="34" charset="0"/>
                          <a:ea typeface="+mn-ea"/>
                          <a:cs typeface="Arial" panose="020B0604020202020204" pitchFamily="34" charset="0"/>
                        </a:rPr>
                        <a:t>Escenario </a:t>
                      </a:r>
                      <a:endParaRPr lang="es-EC"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es-EC" sz="1800" kern="1200" dirty="0" smtClean="0">
                          <a:solidFill>
                            <a:schemeClr val="dk1"/>
                          </a:solidFill>
                          <a:latin typeface="Arial" panose="020B0604020202020204" pitchFamily="34" charset="0"/>
                          <a:ea typeface="+mn-ea"/>
                          <a:cs typeface="Arial" panose="020B0604020202020204" pitchFamily="34" charset="0"/>
                        </a:rPr>
                        <a:t>Descripción</a:t>
                      </a:r>
                      <a:endParaRPr lang="es-EC"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611904092"/>
                  </a:ext>
                </a:extLst>
              </a:tr>
              <a:tr h="370840">
                <a:tc>
                  <a:txBody>
                    <a:bodyPr/>
                    <a:lstStyle/>
                    <a:p>
                      <a:r>
                        <a:rPr lang="es-EC" sz="180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Escenario 1</a:t>
                      </a:r>
                      <a:endParaRPr lang="es-EC" sz="1800" kern="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r>
                        <a:rPr lang="es-ES" sz="1800" kern="1200" dirty="0" smtClean="0">
                          <a:solidFill>
                            <a:schemeClr val="dk1"/>
                          </a:solidFill>
                          <a:effectLst/>
                          <a:latin typeface="Arial" panose="020B0604020202020204" pitchFamily="34" charset="0"/>
                          <a:ea typeface="+mn-ea"/>
                          <a:cs typeface="Arial" panose="020B0604020202020204" pitchFamily="34" charset="0"/>
                        </a:rPr>
                        <a:t>Toma de datos en mínima y máxima potencia sin establecer comunicación en el enlace.</a:t>
                      </a:r>
                      <a:endParaRPr lang="es-EC"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58224792"/>
                  </a:ext>
                </a:extLst>
              </a:tr>
              <a:tr h="370840">
                <a:tc>
                  <a:txBody>
                    <a:bodyPr/>
                    <a:lstStyle/>
                    <a:p>
                      <a:r>
                        <a:rPr lang="es-EC" sz="180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Escenario 2</a:t>
                      </a:r>
                      <a:endParaRPr lang="es-EC" sz="1800" kern="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r>
                        <a:rPr lang="es-ES" sz="1800" kern="1200" dirty="0" smtClean="0">
                          <a:solidFill>
                            <a:schemeClr val="dk1"/>
                          </a:solidFill>
                          <a:effectLst/>
                          <a:latin typeface="Arial" panose="020B0604020202020204" pitchFamily="34" charset="0"/>
                          <a:ea typeface="+mn-ea"/>
                          <a:cs typeface="Arial" panose="020B0604020202020204" pitchFamily="34" charset="0"/>
                        </a:rPr>
                        <a:t>Toma de datos en mínima y máxima potencia con enlace (sin trafico).</a:t>
                      </a:r>
                      <a:endParaRPr lang="es-EC"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96789344"/>
                  </a:ext>
                </a:extLst>
              </a:tr>
              <a:tr h="370840">
                <a:tc>
                  <a:txBody>
                    <a:bodyPr/>
                    <a:lstStyle/>
                    <a:p>
                      <a:r>
                        <a:rPr lang="es-EC" sz="180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Escenario 3</a:t>
                      </a:r>
                      <a:endParaRPr lang="es-EC" sz="1800" kern="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Arial" panose="020B0604020202020204" pitchFamily="34" charset="0"/>
                          <a:ea typeface="+mn-ea"/>
                          <a:cs typeface="Arial" panose="020B0604020202020204" pitchFamily="34" charset="0"/>
                        </a:rPr>
                        <a:t>Toma de datos en mínima y máxima potencia con enlace (con inyección de trafico).</a:t>
                      </a:r>
                      <a:endParaRPr lang="es-EC" sz="18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371631933"/>
                  </a:ext>
                </a:extLst>
              </a:tr>
            </a:tbl>
          </a:graphicData>
        </a:graphic>
      </p:graphicFrame>
    </p:spTree>
    <p:extLst>
      <p:ext uri="{BB962C8B-B14F-4D97-AF65-F5344CB8AC3E}">
        <p14:creationId xmlns:p14="http://schemas.microsoft.com/office/powerpoint/2010/main" val="215260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a:latin typeface="Arial" panose="020B0604020202020204" pitchFamily="34" charset="0"/>
                <a:cs typeface="Arial" panose="020B0604020202020204" pitchFamily="34" charset="0"/>
              </a:rPr>
              <a:t>Configuración de los componentes para la adquisición de datos</a:t>
            </a:r>
            <a:endParaRPr lang="es-EC" sz="1800" b="1" dirty="0">
              <a:latin typeface="Arial" panose="020B0604020202020204" pitchFamily="34" charset="0"/>
              <a:cs typeface="Arial" panose="020B0604020202020204" pitchFamily="34" charset="0"/>
            </a:endParaRPr>
          </a:p>
        </p:txBody>
      </p:sp>
      <p:sp>
        <p:nvSpPr>
          <p:cNvPr id="8" name="Rectángulo 7"/>
          <p:cNvSpPr/>
          <p:nvPr/>
        </p:nvSpPr>
        <p:spPr>
          <a:xfrm>
            <a:off x="2006894" y="1509672"/>
            <a:ext cx="8379089" cy="646331"/>
          </a:xfrm>
          <a:prstGeom prst="rect">
            <a:avLst/>
          </a:prstGeom>
        </p:spPr>
        <p:txBody>
          <a:bodyPr wrap="none">
            <a:spAutoFit/>
          </a:bodyPr>
          <a:lstStyle/>
          <a:p>
            <a:r>
              <a:rPr lang="es-EC" b="1" dirty="0">
                <a:latin typeface="Arial" panose="020B0604020202020204" pitchFamily="34" charset="0"/>
                <a:cs typeface="Arial" panose="020B0604020202020204" pitchFamily="34" charset="0"/>
              </a:rPr>
              <a:t>Adquisición de Datos en DC Tarjeta Alix </a:t>
            </a:r>
            <a:r>
              <a:rPr lang="es-EC" b="1" dirty="0" smtClean="0">
                <a:latin typeface="Arial" panose="020B0604020202020204" pitchFamily="34" charset="0"/>
                <a:cs typeface="Arial" panose="020B0604020202020204" pitchFamily="34" charset="0"/>
              </a:rPr>
              <a:t>2D2 </a:t>
            </a:r>
            <a:r>
              <a:rPr lang="es-EC" b="1" dirty="0">
                <a:latin typeface="Arial" panose="020B0604020202020204" pitchFamily="34" charset="0"/>
                <a:cs typeface="Arial" panose="020B0604020202020204" pitchFamily="34" charset="0"/>
              </a:rPr>
              <a:t>Tarjeta Alix 2D2 y Netbook HP</a:t>
            </a:r>
          </a:p>
          <a:p>
            <a:endParaRPr lang="es-EC" b="1" dirty="0">
              <a:latin typeface="Arial" panose="020B0604020202020204" pitchFamily="34" charset="0"/>
              <a:cs typeface="Arial" panose="020B0604020202020204" pitchFamily="34" charset="0"/>
            </a:endParaRPr>
          </a:p>
        </p:txBody>
      </p:sp>
      <p:sp>
        <p:nvSpPr>
          <p:cNvPr id="3" name="Rectángulo 2"/>
          <p:cNvSpPr/>
          <p:nvPr/>
        </p:nvSpPr>
        <p:spPr>
          <a:xfrm>
            <a:off x="2006893" y="2022901"/>
            <a:ext cx="8631055" cy="923330"/>
          </a:xfrm>
          <a:prstGeom prst="rect">
            <a:avLst/>
          </a:prstGeom>
        </p:spPr>
        <p:txBody>
          <a:bodyPr wrap="square">
            <a:spAutoFit/>
          </a:bodyPr>
          <a:lstStyle/>
          <a:p>
            <a:pPr algn="just"/>
            <a:r>
              <a:rPr lang="es-EC" dirty="0" smtClean="0">
                <a:latin typeface="Arial" panose="020B0604020202020204" pitchFamily="34" charset="0"/>
                <a:cs typeface="Arial" panose="020B0604020202020204" pitchFamily="34" charset="0"/>
              </a:rPr>
              <a:t>Al analizar los 3 escenarios, se </a:t>
            </a:r>
            <a:r>
              <a:rPr lang="es-EC" dirty="0">
                <a:latin typeface="Arial" panose="020B0604020202020204" pitchFamily="34" charset="0"/>
                <a:cs typeface="Arial" panose="020B0604020202020204" pitchFamily="34" charset="0"/>
              </a:rPr>
              <a:t>identificó que el máximo pico en el consumo de potencia eléctrica ocurre en el tercer escenario cuando hay una inyección de tráfico en el enlace y el transmisor tiene una potencia de 26 </a:t>
            </a:r>
            <a:r>
              <a:rPr lang="es-EC" dirty="0" err="1" smtClean="0">
                <a:latin typeface="Arial" panose="020B0604020202020204" pitchFamily="34" charset="0"/>
                <a:cs typeface="Arial" panose="020B0604020202020204" pitchFamily="34" charset="0"/>
              </a:rPr>
              <a:t>dBm</a:t>
            </a:r>
            <a:r>
              <a:rPr lang="es-EC" dirty="0">
                <a:latin typeface="Arial" panose="020B0604020202020204" pitchFamily="34" charset="0"/>
                <a:cs typeface="Arial" panose="020B0604020202020204" pitchFamily="34" charset="0"/>
              </a:rPr>
              <a:t>.</a:t>
            </a: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490443" y="3284801"/>
            <a:ext cx="6374774" cy="3425092"/>
          </a:xfrm>
          <a:prstGeom prst="rect">
            <a:avLst/>
          </a:prstGeom>
          <a:ln w="9525" cap="flat" cmpd="sng" algn="ctr">
            <a:solidFill>
              <a:sysClr val="windowText" lastClr="000000"/>
            </a:solidFill>
            <a:prstDash val="solid"/>
            <a:round/>
            <a:headEnd type="none" w="med" len="med"/>
            <a:tailEnd type="none" w="med" len="med"/>
          </a:ln>
        </p:spPr>
      </p:pic>
    </p:spTree>
    <p:extLst>
      <p:ext uri="{BB962C8B-B14F-4D97-AF65-F5344CB8AC3E}">
        <p14:creationId xmlns:p14="http://schemas.microsoft.com/office/powerpoint/2010/main" val="2256435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a:latin typeface="Arial" panose="020B0604020202020204" pitchFamily="34" charset="0"/>
                <a:cs typeface="Arial" panose="020B0604020202020204" pitchFamily="34" charset="0"/>
              </a:rPr>
              <a:t>Configuración de los componentes para la adquisición de datos</a:t>
            </a:r>
            <a:endParaRPr lang="es-EC" sz="1800" b="1" dirty="0">
              <a:latin typeface="Arial" panose="020B0604020202020204" pitchFamily="34" charset="0"/>
              <a:cs typeface="Arial" panose="020B0604020202020204" pitchFamily="34" charset="0"/>
            </a:endParaRPr>
          </a:p>
        </p:txBody>
      </p:sp>
      <p:sp>
        <p:nvSpPr>
          <p:cNvPr id="8" name="Rectángulo 7"/>
          <p:cNvSpPr/>
          <p:nvPr/>
        </p:nvSpPr>
        <p:spPr>
          <a:xfrm>
            <a:off x="2006894" y="1509672"/>
            <a:ext cx="8379089" cy="646331"/>
          </a:xfrm>
          <a:prstGeom prst="rect">
            <a:avLst/>
          </a:prstGeom>
        </p:spPr>
        <p:txBody>
          <a:bodyPr wrap="none">
            <a:spAutoFit/>
          </a:bodyPr>
          <a:lstStyle/>
          <a:p>
            <a:r>
              <a:rPr lang="es-EC" b="1" dirty="0">
                <a:latin typeface="Arial" panose="020B0604020202020204" pitchFamily="34" charset="0"/>
                <a:cs typeface="Arial" panose="020B0604020202020204" pitchFamily="34" charset="0"/>
              </a:rPr>
              <a:t>Adquisición de Datos en DC Tarjeta Alix </a:t>
            </a:r>
            <a:r>
              <a:rPr lang="es-EC" b="1" dirty="0" smtClean="0">
                <a:latin typeface="Arial" panose="020B0604020202020204" pitchFamily="34" charset="0"/>
                <a:cs typeface="Arial" panose="020B0604020202020204" pitchFamily="34" charset="0"/>
              </a:rPr>
              <a:t>2D2 </a:t>
            </a:r>
            <a:r>
              <a:rPr lang="es-EC" b="1" dirty="0">
                <a:latin typeface="Arial" panose="020B0604020202020204" pitchFamily="34" charset="0"/>
                <a:cs typeface="Arial" panose="020B0604020202020204" pitchFamily="34" charset="0"/>
              </a:rPr>
              <a:t>Tarjeta Alix 2D2 y Netbook HP</a:t>
            </a:r>
          </a:p>
          <a:p>
            <a:endParaRPr lang="es-EC" b="1" dirty="0">
              <a:latin typeface="Arial" panose="020B0604020202020204" pitchFamily="34" charset="0"/>
              <a:cs typeface="Arial" panose="020B0604020202020204" pitchFamily="34" charset="0"/>
            </a:endParaRPr>
          </a:p>
        </p:txBody>
      </p:sp>
      <p:sp>
        <p:nvSpPr>
          <p:cNvPr id="3" name="Rectángulo 2"/>
          <p:cNvSpPr/>
          <p:nvPr/>
        </p:nvSpPr>
        <p:spPr>
          <a:xfrm>
            <a:off x="2006893" y="2022901"/>
            <a:ext cx="8631055" cy="646331"/>
          </a:xfrm>
          <a:prstGeom prst="rect">
            <a:avLst/>
          </a:prstGeom>
        </p:spPr>
        <p:txBody>
          <a:bodyPr wrap="square">
            <a:spAutoFit/>
          </a:bodyPr>
          <a:lstStyle/>
          <a:p>
            <a:pPr algn="just"/>
            <a:r>
              <a:rPr lang="es-EC" dirty="0" smtClean="0">
                <a:latin typeface="Arial" panose="020B0604020202020204" pitchFamily="34" charset="0"/>
                <a:cs typeface="Arial" panose="020B0604020202020204" pitchFamily="34" charset="0"/>
              </a:rPr>
              <a:t>A continuación se muestra la potencia obtenida en la Tarjeta Alix 2D2 correspondiente al tercer escenario.</a:t>
            </a:r>
            <a:endParaRPr lang="es-EC" dirty="0">
              <a:latin typeface="Arial" panose="020B0604020202020204" pitchFamily="34" charset="0"/>
              <a:cs typeface="Arial" panose="020B0604020202020204" pitchFamily="34" charset="0"/>
            </a:endParaRPr>
          </a:p>
        </p:txBody>
      </p:sp>
      <p:pic>
        <p:nvPicPr>
          <p:cNvPr id="9" name="Imagen 8"/>
          <p:cNvPicPr/>
          <p:nvPr/>
        </p:nvPicPr>
        <p:blipFill rotWithShape="1">
          <a:blip r:embed="rId2"/>
          <a:srcRect l="27790" t="15397" r="12528" b="21866"/>
          <a:stretch/>
        </p:blipFill>
        <p:spPr bwMode="auto">
          <a:xfrm>
            <a:off x="3871093" y="3182461"/>
            <a:ext cx="5581999" cy="315394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ángulo 9"/>
          <p:cNvSpPr/>
          <p:nvPr/>
        </p:nvSpPr>
        <p:spPr>
          <a:xfrm>
            <a:off x="5218565" y="4567627"/>
            <a:ext cx="2405728" cy="50664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400" dirty="0">
                <a:effectLst/>
                <a:latin typeface="Arial" panose="020B0604020202020204" pitchFamily="34" charset="0"/>
                <a:ea typeface="Times New Roman" panose="02020603050405020304" pitchFamily="18" charset="0"/>
                <a:cs typeface="Arial" panose="020B0604020202020204" pitchFamily="34" charset="0"/>
              </a:rPr>
              <a:t>Período de Inyección de Tráfico</a:t>
            </a:r>
          </a:p>
        </p:txBody>
      </p:sp>
      <p:grpSp>
        <p:nvGrpSpPr>
          <p:cNvPr id="11" name="Grupo 10"/>
          <p:cNvGrpSpPr/>
          <p:nvPr/>
        </p:nvGrpSpPr>
        <p:grpSpPr>
          <a:xfrm>
            <a:off x="5179928" y="4192153"/>
            <a:ext cx="2573154" cy="328332"/>
            <a:chOff x="0" y="0"/>
            <a:chExt cx="1828800" cy="247650"/>
          </a:xfrm>
        </p:grpSpPr>
        <p:cxnSp>
          <p:nvCxnSpPr>
            <p:cNvPr id="12" name="Conector recto 11"/>
            <p:cNvCxnSpPr/>
            <p:nvPr/>
          </p:nvCxnSpPr>
          <p:spPr>
            <a:xfrm>
              <a:off x="0" y="152400"/>
              <a:ext cx="1819275" cy="0"/>
            </a:xfrm>
            <a:prstGeom prst="line">
              <a:avLst/>
            </a:prstGeom>
            <a:ln w="222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Conector recto 12"/>
            <p:cNvCxnSpPr/>
            <p:nvPr/>
          </p:nvCxnSpPr>
          <p:spPr>
            <a:xfrm flipH="1">
              <a:off x="0" y="0"/>
              <a:ext cx="0" cy="247650"/>
            </a:xfrm>
            <a:prstGeom prst="line">
              <a:avLst/>
            </a:prstGeom>
            <a:ln w="222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Conector recto 13"/>
            <p:cNvCxnSpPr/>
            <p:nvPr/>
          </p:nvCxnSpPr>
          <p:spPr>
            <a:xfrm flipH="1">
              <a:off x="1828800" y="0"/>
              <a:ext cx="0" cy="247650"/>
            </a:xfrm>
            <a:prstGeom prst="line">
              <a:avLst/>
            </a:prstGeom>
            <a:ln w="222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97058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a:latin typeface="Arial" panose="020B0604020202020204" pitchFamily="34" charset="0"/>
                <a:cs typeface="Arial" panose="020B0604020202020204" pitchFamily="34" charset="0"/>
              </a:rPr>
              <a:t>Configuración de los componentes para la adquisición de datos</a:t>
            </a:r>
            <a:endParaRPr lang="es-EC" sz="1800" b="1" dirty="0">
              <a:latin typeface="Arial" panose="020B0604020202020204" pitchFamily="34" charset="0"/>
              <a:cs typeface="Arial" panose="020B0604020202020204" pitchFamily="34" charset="0"/>
            </a:endParaRPr>
          </a:p>
        </p:txBody>
      </p:sp>
      <p:sp>
        <p:nvSpPr>
          <p:cNvPr id="8" name="Rectángulo 7"/>
          <p:cNvSpPr/>
          <p:nvPr/>
        </p:nvSpPr>
        <p:spPr>
          <a:xfrm>
            <a:off x="2006894" y="1509672"/>
            <a:ext cx="8379089" cy="646331"/>
          </a:xfrm>
          <a:prstGeom prst="rect">
            <a:avLst/>
          </a:prstGeom>
        </p:spPr>
        <p:txBody>
          <a:bodyPr wrap="none">
            <a:spAutoFit/>
          </a:bodyPr>
          <a:lstStyle/>
          <a:p>
            <a:r>
              <a:rPr lang="es-EC" b="1" dirty="0">
                <a:latin typeface="Arial" panose="020B0604020202020204" pitchFamily="34" charset="0"/>
                <a:cs typeface="Arial" panose="020B0604020202020204" pitchFamily="34" charset="0"/>
              </a:rPr>
              <a:t>Adquisición de Datos en DC Tarjeta Alix </a:t>
            </a:r>
            <a:r>
              <a:rPr lang="es-EC" b="1" dirty="0" smtClean="0">
                <a:latin typeface="Arial" panose="020B0604020202020204" pitchFamily="34" charset="0"/>
                <a:cs typeface="Arial" panose="020B0604020202020204" pitchFamily="34" charset="0"/>
              </a:rPr>
              <a:t>2D2 </a:t>
            </a:r>
            <a:r>
              <a:rPr lang="es-EC" b="1" dirty="0">
                <a:latin typeface="Arial" panose="020B0604020202020204" pitchFamily="34" charset="0"/>
                <a:cs typeface="Arial" panose="020B0604020202020204" pitchFamily="34" charset="0"/>
              </a:rPr>
              <a:t>Tarjeta Alix 2D2 y Netbook HP</a:t>
            </a:r>
          </a:p>
          <a:p>
            <a:endParaRPr lang="es-EC" b="1" dirty="0">
              <a:latin typeface="Arial" panose="020B0604020202020204" pitchFamily="34" charset="0"/>
              <a:cs typeface="Arial" panose="020B0604020202020204" pitchFamily="34" charset="0"/>
            </a:endParaRPr>
          </a:p>
        </p:txBody>
      </p:sp>
      <p:sp>
        <p:nvSpPr>
          <p:cNvPr id="3" name="Rectángulo 2"/>
          <p:cNvSpPr/>
          <p:nvPr/>
        </p:nvSpPr>
        <p:spPr>
          <a:xfrm>
            <a:off x="2006893" y="2022901"/>
            <a:ext cx="8631055" cy="1323439"/>
          </a:xfrm>
          <a:prstGeom prst="rect">
            <a:avLst/>
          </a:prstGeom>
        </p:spPr>
        <p:txBody>
          <a:bodyPr wrap="square">
            <a:spAutoFit/>
          </a:bodyPr>
          <a:lstStyle/>
          <a:p>
            <a:pPr algn="just"/>
            <a:r>
              <a:rPr lang="es-ES_tradnl" sz="2000" dirty="0" smtClean="0">
                <a:latin typeface="Arial" panose="020B0604020202020204" pitchFamily="34" charset="0"/>
                <a:cs typeface="Arial" panose="020B0604020202020204" pitchFamily="34" charset="0"/>
              </a:rPr>
              <a:t>A continuación se indica </a:t>
            </a:r>
            <a:r>
              <a:rPr lang="es-EC" sz="2000" dirty="0">
                <a:latin typeface="Arial" panose="020B0604020202020204" pitchFamily="34" charset="0"/>
                <a:cs typeface="Arial" panose="020B0604020202020204" pitchFamily="34" charset="0"/>
              </a:rPr>
              <a:t>el consumo de corriente del Netbook HP al estar conectado con el Gateway. En la figura </a:t>
            </a:r>
            <a:r>
              <a:rPr lang="es-EC" sz="2000" dirty="0" smtClean="0">
                <a:latin typeface="Arial" panose="020B0604020202020204" pitchFamily="34" charset="0"/>
                <a:cs typeface="Arial" panose="020B0604020202020204" pitchFamily="34" charset="0"/>
              </a:rPr>
              <a:t>se </a:t>
            </a:r>
            <a:r>
              <a:rPr lang="es-EC" sz="2000" dirty="0">
                <a:latin typeface="Arial" panose="020B0604020202020204" pitchFamily="34" charset="0"/>
                <a:cs typeface="Arial" panose="020B0604020202020204" pitchFamily="34" charset="0"/>
              </a:rPr>
              <a:t>aprecia el aumento en la corriente debido a que inicialmente el Netbook tiene el monitor apagado y luego de un periodo se enciende.</a:t>
            </a:r>
          </a:p>
        </p:txBody>
      </p:sp>
      <p:pic>
        <p:nvPicPr>
          <p:cNvPr id="15" name="Image 30"/>
          <p:cNvPicPr/>
          <p:nvPr/>
        </p:nvPicPr>
        <p:blipFill rotWithShape="1">
          <a:blip r:embed="rId2">
            <a:extLst>
              <a:ext uri="{28A0092B-C50C-407E-A947-70E740481C1C}">
                <a14:useLocalDpi xmlns:a14="http://schemas.microsoft.com/office/drawing/2010/main" val="0"/>
              </a:ext>
            </a:extLst>
          </a:blip>
          <a:srcRect r="29186"/>
          <a:stretch/>
        </p:blipFill>
        <p:spPr bwMode="auto">
          <a:xfrm>
            <a:off x="2710750" y="3466907"/>
            <a:ext cx="4827968" cy="3288752"/>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6" name="Rectángulo 15"/>
          <p:cNvSpPr/>
          <p:nvPr/>
        </p:nvSpPr>
        <p:spPr>
          <a:xfrm>
            <a:off x="3733532" y="5206487"/>
            <a:ext cx="1219200" cy="2571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100">
                <a:effectLst/>
                <a:ea typeface="Calibri" panose="020F0502020204030204" pitchFamily="34" charset="0"/>
                <a:cs typeface="Times New Roman" panose="02020603050405020304" pitchFamily="18" charset="0"/>
              </a:rPr>
              <a:t>Monitor apagado</a:t>
            </a:r>
          </a:p>
        </p:txBody>
      </p:sp>
      <p:sp>
        <p:nvSpPr>
          <p:cNvPr id="17" name="Rectángulo 16"/>
          <p:cNvSpPr/>
          <p:nvPr/>
        </p:nvSpPr>
        <p:spPr>
          <a:xfrm>
            <a:off x="5873303" y="4038066"/>
            <a:ext cx="1295400" cy="2571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100">
                <a:effectLst/>
                <a:ea typeface="Calibri" panose="020F0502020204030204" pitchFamily="34" charset="0"/>
                <a:cs typeface="Times New Roman" panose="02020603050405020304" pitchFamily="18" charset="0"/>
              </a:rPr>
              <a:t>Monitor encendido</a:t>
            </a:r>
          </a:p>
        </p:txBody>
      </p:sp>
      <p:sp>
        <p:nvSpPr>
          <p:cNvPr id="2" name="Rectángulo 1"/>
          <p:cNvSpPr/>
          <p:nvPr/>
        </p:nvSpPr>
        <p:spPr>
          <a:xfrm>
            <a:off x="7637986" y="4038066"/>
            <a:ext cx="4014240" cy="646331"/>
          </a:xfrm>
          <a:prstGeom prst="rect">
            <a:avLst/>
          </a:prstGeom>
          <a:ln>
            <a:solidFill>
              <a:schemeClr val="tx1">
                <a:lumMod val="50000"/>
                <a:lumOff val="50000"/>
              </a:schemeClr>
            </a:solidFill>
          </a:ln>
        </p:spPr>
        <p:txBody>
          <a:bodyPr wrap="none">
            <a:spAutoFit/>
          </a:bodyPr>
          <a:lstStyle/>
          <a:p>
            <a:r>
              <a:rPr lang="es-ES" dirty="0">
                <a:latin typeface="Times New Roman" panose="02020603050405020304" pitchFamily="18" charset="0"/>
                <a:ea typeface="Times New Roman" panose="02020603050405020304" pitchFamily="18" charset="0"/>
              </a:rPr>
              <a:t>Corriente (monitor apagado + Gateway): </a:t>
            </a:r>
            <a:endParaRPr lang="es-ES" dirty="0" smtClean="0">
              <a:latin typeface="Times New Roman" panose="02020603050405020304" pitchFamily="18" charset="0"/>
              <a:ea typeface="Times New Roman" panose="02020603050405020304" pitchFamily="18" charset="0"/>
            </a:endParaRPr>
          </a:p>
          <a:p>
            <a:r>
              <a:rPr lang="es-ES" dirty="0" smtClean="0">
                <a:latin typeface="Times New Roman" panose="02020603050405020304" pitchFamily="18" charset="0"/>
                <a:ea typeface="Times New Roman" panose="02020603050405020304" pitchFamily="18" charset="0"/>
              </a:rPr>
              <a:t>0.645 </a:t>
            </a:r>
            <a:r>
              <a:rPr lang="es-ES" dirty="0">
                <a:latin typeface="Times New Roman" panose="02020603050405020304" pitchFamily="18" charset="0"/>
                <a:ea typeface="Times New Roman" panose="02020603050405020304" pitchFamily="18" charset="0"/>
              </a:rPr>
              <a:t>A en DC</a:t>
            </a:r>
            <a:endParaRPr lang="es-EC" dirty="0"/>
          </a:p>
        </p:txBody>
      </p:sp>
      <p:sp>
        <p:nvSpPr>
          <p:cNvPr id="4" name="Rectángulo 3"/>
          <p:cNvSpPr/>
          <p:nvPr/>
        </p:nvSpPr>
        <p:spPr>
          <a:xfrm>
            <a:off x="7595782" y="5282358"/>
            <a:ext cx="4193777" cy="646331"/>
          </a:xfrm>
          <a:prstGeom prst="rect">
            <a:avLst/>
          </a:prstGeom>
          <a:ln>
            <a:solidFill>
              <a:schemeClr val="tx1">
                <a:lumMod val="50000"/>
                <a:lumOff val="50000"/>
              </a:schemeClr>
            </a:solidFill>
          </a:ln>
        </p:spPr>
        <p:txBody>
          <a:bodyPr wrap="none">
            <a:spAutoFit/>
          </a:bodyPr>
          <a:lstStyle/>
          <a:p>
            <a:pPr lvl="0" algn="just">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Corriente (monitor encendido + Gateway): </a:t>
            </a:r>
            <a:endParaRPr lang="es-ES"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0.853 </a:t>
            </a:r>
            <a:r>
              <a:rPr lang="es-ES" dirty="0">
                <a:latin typeface="Times New Roman" panose="02020603050405020304" pitchFamily="18" charset="0"/>
                <a:ea typeface="Times New Roman" panose="02020603050405020304" pitchFamily="18" charset="0"/>
                <a:cs typeface="Times New Roman" panose="02020603050405020304" pitchFamily="18" charset="0"/>
              </a:rPr>
              <a:t>A en </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DC</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26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a:latin typeface="Arial" panose="020B0604020202020204" pitchFamily="34" charset="0"/>
                <a:cs typeface="Arial" panose="020B0604020202020204" pitchFamily="34" charset="0"/>
              </a:rPr>
              <a:t>Configuración de los componentes para la adquisición de datos</a:t>
            </a:r>
            <a:endParaRPr lang="es-EC" sz="1800" b="1" dirty="0">
              <a:latin typeface="Arial" panose="020B0604020202020204" pitchFamily="34" charset="0"/>
              <a:cs typeface="Arial" panose="020B0604020202020204" pitchFamily="34" charset="0"/>
            </a:endParaRPr>
          </a:p>
        </p:txBody>
      </p:sp>
      <p:sp>
        <p:nvSpPr>
          <p:cNvPr id="8" name="Rectángulo 7"/>
          <p:cNvSpPr/>
          <p:nvPr/>
        </p:nvSpPr>
        <p:spPr>
          <a:xfrm>
            <a:off x="2006894" y="1509672"/>
            <a:ext cx="3266663" cy="646331"/>
          </a:xfrm>
          <a:prstGeom prst="rect">
            <a:avLst/>
          </a:prstGeom>
        </p:spPr>
        <p:txBody>
          <a:bodyPr wrap="none">
            <a:spAutoFit/>
          </a:bodyPr>
          <a:lstStyle/>
          <a:p>
            <a:r>
              <a:rPr lang="es-EC" b="1" dirty="0">
                <a:latin typeface="Arial" panose="020B0604020202020204" pitchFamily="34" charset="0"/>
                <a:cs typeface="Arial" panose="020B0604020202020204" pitchFamily="34" charset="0"/>
              </a:rPr>
              <a:t>Adquisición de Datos en </a:t>
            </a:r>
            <a:r>
              <a:rPr lang="es-EC" b="1" dirty="0" smtClean="0">
                <a:latin typeface="Arial" panose="020B0604020202020204" pitchFamily="34" charset="0"/>
                <a:cs typeface="Arial" panose="020B0604020202020204" pitchFamily="34" charset="0"/>
              </a:rPr>
              <a:t>AC</a:t>
            </a:r>
            <a:endParaRPr lang="es-EC" b="1" dirty="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3" name="Rectángulo 2"/>
          <p:cNvSpPr/>
          <p:nvPr/>
        </p:nvSpPr>
        <p:spPr>
          <a:xfrm>
            <a:off x="2006893" y="2022901"/>
            <a:ext cx="8631055" cy="1631216"/>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Una vez identificado el peor de los casos en los escenarios de prueba posibles, se determinó que a una potencia de transmisión máxima correspondiente a 26 </a:t>
            </a:r>
            <a:r>
              <a:rPr lang="es-EC" sz="2000" dirty="0" err="1">
                <a:latin typeface="Arial" panose="020B0604020202020204" pitchFamily="34" charset="0"/>
                <a:cs typeface="Arial" panose="020B0604020202020204" pitchFamily="34" charset="0"/>
              </a:rPr>
              <a:t>dbm</a:t>
            </a:r>
            <a:r>
              <a:rPr lang="es-EC" sz="2000" dirty="0">
                <a:latin typeface="Arial" panose="020B0604020202020204" pitchFamily="34" charset="0"/>
                <a:cs typeface="Arial" panose="020B0604020202020204" pitchFamily="34" charset="0"/>
              </a:rPr>
              <a:t> se produce el mayor consumo por lo que en este escenario se decide tomar los valores de corriente en AC utilizando una pinza amperimétrica EOSUN EM306B</a:t>
            </a:r>
          </a:p>
        </p:txBody>
      </p:sp>
      <p:graphicFrame>
        <p:nvGraphicFramePr>
          <p:cNvPr id="7" name="Tabla 6"/>
          <p:cNvGraphicFramePr>
            <a:graphicFrameLocks noGrp="1"/>
          </p:cNvGraphicFramePr>
          <p:nvPr>
            <p:extLst>
              <p:ext uri="{D42A27DB-BD31-4B8C-83A1-F6EECF244321}">
                <p14:modId xmlns:p14="http://schemas.microsoft.com/office/powerpoint/2010/main" val="1146674700"/>
              </p:ext>
            </p:extLst>
          </p:nvPr>
        </p:nvGraphicFramePr>
        <p:xfrm>
          <a:off x="2303208" y="3738085"/>
          <a:ext cx="8127999" cy="280339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20466983"/>
                    </a:ext>
                  </a:extLst>
                </a:gridCol>
                <a:gridCol w="2709333">
                  <a:extLst>
                    <a:ext uri="{9D8B030D-6E8A-4147-A177-3AD203B41FA5}">
                      <a16:colId xmlns:a16="http://schemas.microsoft.com/office/drawing/2014/main" xmlns="" val="2773307623"/>
                    </a:ext>
                  </a:extLst>
                </a:gridCol>
                <a:gridCol w="2709333">
                  <a:extLst>
                    <a:ext uri="{9D8B030D-6E8A-4147-A177-3AD203B41FA5}">
                      <a16:colId xmlns:a16="http://schemas.microsoft.com/office/drawing/2014/main" xmlns="" val="1308780694"/>
                    </a:ext>
                  </a:extLst>
                </a:gridCol>
              </a:tblGrid>
              <a:tr h="639067">
                <a:tc>
                  <a:txBody>
                    <a:bodyPr/>
                    <a:lstStyle/>
                    <a:p>
                      <a:pPr algn="ctr">
                        <a:spcAft>
                          <a:spcPts val="0"/>
                        </a:spcAft>
                      </a:pPr>
                      <a:r>
                        <a:rPr lang="es-EC" sz="1600" dirty="0">
                          <a:effectLst/>
                          <a:latin typeface="Arial" panose="020B0604020202020204" pitchFamily="34" charset="0"/>
                          <a:ea typeface="Times New Roman" panose="02020603050405020304" pitchFamily="18" charset="0"/>
                          <a:cs typeface="Arial" panose="020B0604020202020204" pitchFamily="34" charset="0"/>
                        </a:rPr>
                        <a:t>Computador pantalla apagada + Gateway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s-EC" sz="1600" dirty="0">
                          <a:effectLst/>
                          <a:latin typeface="Arial" panose="020B0604020202020204" pitchFamily="34" charset="0"/>
                          <a:ea typeface="Times New Roman" panose="02020603050405020304" pitchFamily="18" charset="0"/>
                          <a:cs typeface="Arial" panose="020B0604020202020204" pitchFamily="34" charset="0"/>
                        </a:rPr>
                        <a:t>Computador pantalla encendida + Gateway</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s-EC" sz="1600" dirty="0">
                          <a:effectLst/>
                          <a:latin typeface="Arial" panose="020B0604020202020204" pitchFamily="34" charset="0"/>
                          <a:ea typeface="Times New Roman" panose="02020603050405020304" pitchFamily="18" charset="0"/>
                          <a:cs typeface="Arial" panose="020B0604020202020204" pitchFamily="34" charset="0"/>
                        </a:rPr>
                        <a:t>Alix 2D2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31825879"/>
                  </a:ext>
                </a:extLst>
              </a:tr>
              <a:tr h="2164325">
                <a:tc>
                  <a:txBody>
                    <a:bodyPr/>
                    <a:lstStyle/>
                    <a:p>
                      <a:endParaRPr lang="es-EC" dirty="0"/>
                    </a:p>
                  </a:txBody>
                  <a:tcPr/>
                </a:tc>
                <a:tc>
                  <a:txBody>
                    <a:bodyPr/>
                    <a:lstStyle/>
                    <a:p>
                      <a:endParaRPr lang="es-EC" dirty="0"/>
                    </a:p>
                  </a:txBody>
                  <a:tcPr/>
                </a:tc>
                <a:tc>
                  <a:txBody>
                    <a:bodyPr/>
                    <a:lstStyle/>
                    <a:p>
                      <a:endParaRPr lang="es-EC" dirty="0"/>
                    </a:p>
                  </a:txBody>
                  <a:tcPr/>
                </a:tc>
                <a:extLst>
                  <a:ext uri="{0D108BD9-81ED-4DB2-BD59-A6C34878D82A}">
                    <a16:rowId xmlns:a16="http://schemas.microsoft.com/office/drawing/2014/main" xmlns="" val="2775862122"/>
                  </a:ext>
                </a:extLst>
              </a:tr>
            </a:tbl>
          </a:graphicData>
        </a:graphic>
      </p:graphicFrame>
      <p:pic>
        <p:nvPicPr>
          <p:cNvPr id="18" name="Imagen 17" descr="C:\Users\USUARIO\Dropbox\TESIS\Fotos cotopaxi enlace\WhatsApp Image 2017-07-21 at 12.14.40.jpeg"/>
          <p:cNvPicPr/>
          <p:nvPr/>
        </p:nvPicPr>
        <p:blipFill rotWithShape="1">
          <a:blip r:embed="rId2">
            <a:extLst>
              <a:ext uri="{28A0092B-C50C-407E-A947-70E740481C1C}">
                <a14:useLocalDpi xmlns:a14="http://schemas.microsoft.com/office/drawing/2010/main" val="0"/>
              </a:ext>
            </a:extLst>
          </a:blip>
          <a:srcRect b="12954"/>
          <a:stretch/>
        </p:blipFill>
        <p:spPr bwMode="auto">
          <a:xfrm>
            <a:off x="3049675" y="4564334"/>
            <a:ext cx="1181100" cy="1825625"/>
          </a:xfrm>
          <a:prstGeom prst="rect">
            <a:avLst/>
          </a:prstGeom>
          <a:noFill/>
          <a:ln>
            <a:noFill/>
          </a:ln>
          <a:extLst>
            <a:ext uri="{53640926-AAD7-44D8-BBD7-CCE9431645EC}">
              <a14:shadowObscured xmlns:a14="http://schemas.microsoft.com/office/drawing/2010/main"/>
            </a:ext>
          </a:extLst>
        </p:spPr>
      </p:pic>
      <p:pic>
        <p:nvPicPr>
          <p:cNvPr id="19" name="Imagen 18" descr="C:\Users\USUARIO\Dropbox\TESIS\Fotos cotopaxi enlace\WhatsApp Image 2017-07-21 at 12.23.49.jpeg"/>
          <p:cNvPicPr/>
          <p:nvPr/>
        </p:nvPicPr>
        <p:blipFill rotWithShape="1">
          <a:blip r:embed="rId3">
            <a:extLst>
              <a:ext uri="{28A0092B-C50C-407E-A947-70E740481C1C}">
                <a14:useLocalDpi xmlns:a14="http://schemas.microsoft.com/office/drawing/2010/main" val="0"/>
              </a:ext>
            </a:extLst>
          </a:blip>
          <a:srcRect t="16321" r="19713" b="19443"/>
          <a:stretch/>
        </p:blipFill>
        <p:spPr bwMode="auto">
          <a:xfrm>
            <a:off x="5733794" y="4564334"/>
            <a:ext cx="1266825" cy="1731010"/>
          </a:xfrm>
          <a:prstGeom prst="rect">
            <a:avLst/>
          </a:prstGeom>
          <a:noFill/>
          <a:ln>
            <a:noFill/>
          </a:ln>
          <a:extLst>
            <a:ext uri="{53640926-AAD7-44D8-BBD7-CCE9431645EC}">
              <a14:shadowObscured xmlns:a14="http://schemas.microsoft.com/office/drawing/2010/main"/>
            </a:ext>
          </a:extLst>
        </p:spPr>
      </p:pic>
      <p:pic>
        <p:nvPicPr>
          <p:cNvPr id="20" name="Imagen 19" descr="C:\Users\USUARIO\Dropbox\TESIS\Fotos cotopaxi enlace\WhatsApp Image 2017-07-21 at 12.09.01 (1).jpeg"/>
          <p:cNvPicPr/>
          <p:nvPr/>
        </p:nvPicPr>
        <p:blipFill rotWithShape="1">
          <a:blip r:embed="rId4">
            <a:extLst>
              <a:ext uri="{28A0092B-C50C-407E-A947-70E740481C1C}">
                <a14:useLocalDpi xmlns:a14="http://schemas.microsoft.com/office/drawing/2010/main" val="0"/>
              </a:ext>
            </a:extLst>
          </a:blip>
          <a:srcRect t="9250" b="12430"/>
          <a:stretch/>
        </p:blipFill>
        <p:spPr bwMode="auto">
          <a:xfrm>
            <a:off x="8537800" y="4507821"/>
            <a:ext cx="1283970" cy="178625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425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smtClean="0">
                <a:latin typeface="Arial" panose="020B0604020202020204" pitchFamily="34" charset="0"/>
                <a:cs typeface="Arial" panose="020B0604020202020204" pitchFamily="34" charset="0"/>
              </a:rPr>
              <a:t>Diseño del Sistema Fotovoltaico Autónomo</a:t>
            </a:r>
            <a:endParaRPr lang="es-EC" sz="1800" b="1" dirty="0">
              <a:latin typeface="Arial" panose="020B0604020202020204" pitchFamily="34" charset="0"/>
              <a:cs typeface="Arial" panose="020B0604020202020204" pitchFamily="34" charset="0"/>
            </a:endParaRPr>
          </a:p>
        </p:txBody>
      </p:sp>
      <p:sp>
        <p:nvSpPr>
          <p:cNvPr id="3" name="Rectángulo 2"/>
          <p:cNvSpPr/>
          <p:nvPr/>
        </p:nvSpPr>
        <p:spPr>
          <a:xfrm>
            <a:off x="2051678" y="1538246"/>
            <a:ext cx="863105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Para brindar la energía eléctrica necesaria a la etapa de transmisión y con el objetivo de optimizar la mayor cantidad de recursos posibles, el diseño se divide en tres escenarios posibles para su análisis y elección.</a:t>
            </a:r>
          </a:p>
        </p:txBody>
      </p:sp>
      <p:graphicFrame>
        <p:nvGraphicFramePr>
          <p:cNvPr id="6" name="Tabla 5"/>
          <p:cNvGraphicFramePr>
            <a:graphicFrameLocks noGrp="1"/>
          </p:cNvGraphicFramePr>
          <p:nvPr>
            <p:extLst>
              <p:ext uri="{D42A27DB-BD31-4B8C-83A1-F6EECF244321}">
                <p14:modId xmlns:p14="http://schemas.microsoft.com/office/powerpoint/2010/main" val="4241969517"/>
              </p:ext>
            </p:extLst>
          </p:nvPr>
        </p:nvGraphicFramePr>
        <p:xfrm>
          <a:off x="2303205" y="3012700"/>
          <a:ext cx="9176032" cy="3114040"/>
        </p:xfrm>
        <a:graphic>
          <a:graphicData uri="http://schemas.openxmlformats.org/drawingml/2006/table">
            <a:tbl>
              <a:tblPr firstRow="1" bandRow="1">
                <a:tableStyleId>{5C22544A-7EE6-4342-B048-85BDC9FD1C3A}</a:tableStyleId>
              </a:tblPr>
              <a:tblGrid>
                <a:gridCol w="2418401">
                  <a:extLst>
                    <a:ext uri="{9D8B030D-6E8A-4147-A177-3AD203B41FA5}">
                      <a16:colId xmlns:a16="http://schemas.microsoft.com/office/drawing/2014/main" xmlns="" val="878530287"/>
                    </a:ext>
                  </a:extLst>
                </a:gridCol>
                <a:gridCol w="6757631">
                  <a:extLst>
                    <a:ext uri="{9D8B030D-6E8A-4147-A177-3AD203B41FA5}">
                      <a16:colId xmlns:a16="http://schemas.microsoft.com/office/drawing/2014/main" xmlns="" val="555630167"/>
                    </a:ext>
                  </a:extLst>
                </a:gridCol>
              </a:tblGrid>
              <a:tr h="370840">
                <a:tc>
                  <a:txBody>
                    <a:bodyPr/>
                    <a:lstStyle/>
                    <a:p>
                      <a:pPr algn="ctr"/>
                      <a:r>
                        <a:rPr lang="es-EC" dirty="0" smtClean="0">
                          <a:latin typeface="Arial" panose="020B0604020202020204" pitchFamily="34" charset="0"/>
                          <a:cs typeface="Arial" panose="020B0604020202020204" pitchFamily="34" charset="0"/>
                        </a:rPr>
                        <a:t>Escenarios</a:t>
                      </a: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Descripción</a:t>
                      </a:r>
                      <a:endParaRPr lang="es-EC"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16133679"/>
                  </a:ext>
                </a:extLst>
              </a:tr>
              <a:tr h="370840">
                <a:tc>
                  <a:txBody>
                    <a:bodyPr/>
                    <a:lstStyle/>
                    <a:p>
                      <a:r>
                        <a:rPr lang="es-ES" sz="1800" kern="1200" dirty="0" smtClean="0">
                          <a:solidFill>
                            <a:schemeClr val="dk1"/>
                          </a:solidFill>
                          <a:effectLst/>
                          <a:latin typeface="Arial" panose="020B0604020202020204" pitchFamily="34" charset="0"/>
                          <a:ea typeface="+mn-ea"/>
                          <a:cs typeface="Arial" panose="020B0604020202020204" pitchFamily="34" charset="0"/>
                        </a:rPr>
                        <a:t>Primer escenario </a:t>
                      </a:r>
                      <a:endParaRPr lang="es-EC" dirty="0">
                        <a:latin typeface="Arial" panose="020B0604020202020204" pitchFamily="34" charset="0"/>
                        <a:cs typeface="Arial" panose="020B0604020202020204" pitchFamily="34" charset="0"/>
                      </a:endParaRPr>
                    </a:p>
                  </a:txBody>
                  <a:tcPr/>
                </a:tc>
                <a:tc>
                  <a:txBody>
                    <a:bodyPr/>
                    <a:lstStyle/>
                    <a:p>
                      <a:pPr algn="just"/>
                      <a:r>
                        <a:rPr lang="es-ES" sz="1800" kern="1200" dirty="0" smtClean="0">
                          <a:solidFill>
                            <a:schemeClr val="dk1"/>
                          </a:solidFill>
                          <a:effectLst/>
                          <a:latin typeface="Arial" panose="020B0604020202020204" pitchFamily="34" charset="0"/>
                          <a:ea typeface="+mn-ea"/>
                          <a:cs typeface="Arial" panose="020B0604020202020204" pitchFamily="34" charset="0"/>
                        </a:rPr>
                        <a:t>Se plantea que el sistema fotovoltaico autónomo funcione a 12Vdc y se utilicen convertidores DC-DC (</a:t>
                      </a:r>
                      <a:r>
                        <a:rPr lang="es-ES" sz="1800" kern="1200" dirty="0" err="1" smtClean="0">
                          <a:solidFill>
                            <a:schemeClr val="dk1"/>
                          </a:solidFill>
                          <a:effectLst/>
                          <a:latin typeface="Arial" panose="020B0604020202020204" pitchFamily="34" charset="0"/>
                          <a:ea typeface="+mn-ea"/>
                          <a:cs typeface="Arial" panose="020B0604020202020204" pitchFamily="34" charset="0"/>
                        </a:rPr>
                        <a:t>Step</a:t>
                      </a:r>
                      <a:r>
                        <a:rPr lang="es-ES" sz="1800" kern="1200" dirty="0" smtClean="0">
                          <a:solidFill>
                            <a:schemeClr val="dk1"/>
                          </a:solidFill>
                          <a:effectLst/>
                          <a:latin typeface="Arial" panose="020B0604020202020204" pitchFamily="34" charset="0"/>
                          <a:ea typeface="+mn-ea"/>
                          <a:cs typeface="Arial" panose="020B0604020202020204" pitchFamily="34" charset="0"/>
                        </a:rPr>
                        <a:t>-up) para la alimentación del computador y la tarjeta de transmisión Alix 2D2. </a:t>
                      </a:r>
                      <a:endParaRPr lang="es-EC"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85876083"/>
                  </a:ext>
                </a:extLst>
              </a:tr>
              <a:tr h="370840">
                <a:tc>
                  <a:txBody>
                    <a:bodyPr/>
                    <a:lstStyle/>
                    <a:p>
                      <a:r>
                        <a:rPr lang="es-ES" sz="1800" kern="1200" dirty="0" smtClean="0">
                          <a:solidFill>
                            <a:schemeClr val="dk1"/>
                          </a:solidFill>
                          <a:effectLst/>
                          <a:latin typeface="Arial" panose="020B0604020202020204" pitchFamily="34" charset="0"/>
                          <a:ea typeface="+mn-ea"/>
                          <a:cs typeface="Arial" panose="020B0604020202020204" pitchFamily="34" charset="0"/>
                        </a:rPr>
                        <a:t>Segundo escenario </a:t>
                      </a:r>
                      <a:endParaRPr lang="es-EC"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Arial" panose="020B0604020202020204" pitchFamily="34" charset="0"/>
                          <a:ea typeface="+mn-ea"/>
                          <a:cs typeface="Arial" panose="020B0604020202020204" pitchFamily="34" charset="0"/>
                        </a:rPr>
                        <a:t>Se plantea que el sistema fotovoltaico autónomo funcione a 24Vdc y se utilicen convertidores DC-DC (</a:t>
                      </a:r>
                      <a:r>
                        <a:rPr lang="es-ES" sz="1800" kern="1200" dirty="0" err="1" smtClean="0">
                          <a:solidFill>
                            <a:schemeClr val="dk1"/>
                          </a:solidFill>
                          <a:effectLst/>
                          <a:latin typeface="Arial" panose="020B0604020202020204" pitchFamily="34" charset="0"/>
                          <a:ea typeface="+mn-ea"/>
                          <a:cs typeface="Arial" panose="020B0604020202020204" pitchFamily="34" charset="0"/>
                        </a:rPr>
                        <a:t>Step-down</a:t>
                      </a:r>
                      <a:r>
                        <a:rPr lang="es-ES" sz="1800" kern="1200" dirty="0" smtClean="0">
                          <a:solidFill>
                            <a:schemeClr val="dk1"/>
                          </a:solidFill>
                          <a:effectLst/>
                          <a:latin typeface="Arial" panose="020B0604020202020204" pitchFamily="34" charset="0"/>
                          <a:ea typeface="+mn-ea"/>
                          <a:cs typeface="Arial" panose="020B0604020202020204" pitchFamily="34" charset="0"/>
                        </a:rPr>
                        <a:t>) para la alimentación del computador y la tarjeta de transmisión Alix 2D2.</a:t>
                      </a:r>
                      <a:endParaRPr lang="es-EC" sz="18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529464234"/>
                  </a:ext>
                </a:extLst>
              </a:tr>
              <a:tr h="370840">
                <a:tc>
                  <a:txBody>
                    <a:bodyPr/>
                    <a:lstStyle/>
                    <a:p>
                      <a:r>
                        <a:rPr lang="es-ES" sz="1800" kern="1200" dirty="0" smtClean="0">
                          <a:solidFill>
                            <a:schemeClr val="dk1"/>
                          </a:solidFill>
                          <a:effectLst/>
                          <a:latin typeface="Arial" panose="020B0604020202020204" pitchFamily="34" charset="0"/>
                          <a:ea typeface="+mn-ea"/>
                          <a:cs typeface="Arial" panose="020B0604020202020204" pitchFamily="34" charset="0"/>
                        </a:rPr>
                        <a:t>Tercer escenario </a:t>
                      </a:r>
                      <a:endParaRPr lang="es-EC" dirty="0">
                        <a:latin typeface="Arial" panose="020B0604020202020204" pitchFamily="34" charset="0"/>
                        <a:cs typeface="Arial" panose="020B0604020202020204" pitchFamily="34" charset="0"/>
                      </a:endParaRPr>
                    </a:p>
                  </a:txBody>
                  <a:tcPr/>
                </a:tc>
                <a:tc>
                  <a:txBody>
                    <a:bodyPr/>
                    <a:lstStyle/>
                    <a:p>
                      <a:pPr algn="just"/>
                      <a:r>
                        <a:rPr lang="es-ES" sz="1800" kern="1200" dirty="0" smtClean="0">
                          <a:solidFill>
                            <a:schemeClr val="dk1"/>
                          </a:solidFill>
                          <a:effectLst/>
                          <a:latin typeface="Arial" panose="020B0604020202020204" pitchFamily="34" charset="0"/>
                          <a:ea typeface="+mn-ea"/>
                          <a:cs typeface="Arial" panose="020B0604020202020204" pitchFamily="34" charset="0"/>
                        </a:rPr>
                        <a:t>Se plantea que el sistema fotovoltaico autónomo funcione a 12Vdc y se utilicen convertidores AC-DC para la alimentación del computador y la tarjeta de transmisión Alix 2D2. </a:t>
                      </a:r>
                      <a:endParaRPr lang="es-EC"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6506631"/>
                  </a:ext>
                </a:extLst>
              </a:tr>
            </a:tbl>
          </a:graphicData>
        </a:graphic>
      </p:graphicFrame>
    </p:spTree>
    <p:extLst>
      <p:ext uri="{BB962C8B-B14F-4D97-AF65-F5344CB8AC3E}">
        <p14:creationId xmlns:p14="http://schemas.microsoft.com/office/powerpoint/2010/main" val="3260286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6542" y="631397"/>
            <a:ext cx="2258610" cy="643612"/>
          </a:xfrm>
        </p:spPr>
        <p:txBody>
          <a:bodyPr>
            <a:normAutofit fontScale="90000"/>
          </a:bodyPr>
          <a:lstStyle/>
          <a:p>
            <a:r>
              <a:rPr lang="es-US" dirty="0">
                <a:solidFill>
                  <a:schemeClr val="tx1"/>
                </a:solidFill>
                <a:latin typeface="Arial" panose="020B0604020202020204" pitchFamily="34" charset="0"/>
                <a:ea typeface="+mn-ea"/>
                <a:cs typeface="Arial" panose="020B0604020202020204" pitchFamily="34" charset="0"/>
              </a:rPr>
              <a:t>Agenda</a:t>
            </a:r>
            <a:endParaRPr lang="es-EC" dirty="0">
              <a:solidFill>
                <a:schemeClr val="tx1"/>
              </a:solidFill>
              <a:latin typeface="Arial" panose="020B0604020202020204" pitchFamily="34" charset="0"/>
              <a:ea typeface="+mn-ea"/>
              <a:cs typeface="Arial" panose="020B0604020202020204" pitchFamily="34" charset="0"/>
            </a:endParaRPr>
          </a:p>
        </p:txBody>
      </p:sp>
      <p:sp>
        <p:nvSpPr>
          <p:cNvPr id="3" name="Marcador de contenido 2"/>
          <p:cNvSpPr>
            <a:spLocks noGrp="1"/>
          </p:cNvSpPr>
          <p:nvPr>
            <p:ph idx="1"/>
          </p:nvPr>
        </p:nvSpPr>
        <p:spPr>
          <a:xfrm>
            <a:off x="1526542" y="1434743"/>
            <a:ext cx="5893904" cy="4931182"/>
          </a:xfrm>
        </p:spPr>
        <p:txBody>
          <a:bodyPr>
            <a:normAutofit fontScale="32500" lnSpcReduction="20000"/>
          </a:bodyPr>
          <a:lstStyle/>
          <a:p>
            <a:pPr>
              <a:lnSpc>
                <a:spcPct val="150000"/>
              </a:lnSpc>
            </a:pPr>
            <a:r>
              <a:rPr lang="es-US" sz="7200" dirty="0">
                <a:solidFill>
                  <a:schemeClr val="tx1"/>
                </a:solidFill>
                <a:latin typeface="Arial" panose="020B0604020202020204" pitchFamily="34" charset="0"/>
                <a:cs typeface="Arial" panose="020B0604020202020204" pitchFamily="34" charset="0"/>
              </a:rPr>
              <a:t>Introducción</a:t>
            </a:r>
          </a:p>
          <a:p>
            <a:pPr>
              <a:lnSpc>
                <a:spcPct val="150000"/>
              </a:lnSpc>
            </a:pPr>
            <a:r>
              <a:rPr lang="es-US" sz="7200" dirty="0">
                <a:solidFill>
                  <a:schemeClr val="tx1"/>
                </a:solidFill>
                <a:latin typeface="Arial" panose="020B0604020202020204" pitchFamily="34" charset="0"/>
                <a:cs typeface="Arial" panose="020B0604020202020204" pitchFamily="34" charset="0"/>
              </a:rPr>
              <a:t>Planteamiento del Problema</a:t>
            </a:r>
          </a:p>
          <a:p>
            <a:pPr>
              <a:lnSpc>
                <a:spcPct val="150000"/>
              </a:lnSpc>
            </a:pPr>
            <a:r>
              <a:rPr lang="es-US" sz="7200" dirty="0" smtClean="0">
                <a:solidFill>
                  <a:schemeClr val="tx1"/>
                </a:solidFill>
                <a:latin typeface="Arial" panose="020B0604020202020204" pitchFamily="34" charset="0"/>
                <a:cs typeface="Arial" panose="020B0604020202020204" pitchFamily="34" charset="0"/>
              </a:rPr>
              <a:t>Objetivos</a:t>
            </a:r>
            <a:endParaRPr lang="es-US" sz="7200" dirty="0">
              <a:solidFill>
                <a:schemeClr val="tx1"/>
              </a:solidFill>
              <a:latin typeface="Arial" panose="020B0604020202020204" pitchFamily="34" charset="0"/>
              <a:cs typeface="Arial" panose="020B0604020202020204" pitchFamily="34" charset="0"/>
            </a:endParaRPr>
          </a:p>
          <a:p>
            <a:pPr>
              <a:lnSpc>
                <a:spcPct val="150000"/>
              </a:lnSpc>
            </a:pPr>
            <a:r>
              <a:rPr lang="es-US" sz="7200" dirty="0">
                <a:solidFill>
                  <a:schemeClr val="tx1"/>
                </a:solidFill>
                <a:latin typeface="Arial" panose="020B0604020202020204" pitchFamily="34" charset="0"/>
                <a:cs typeface="Arial" panose="020B0604020202020204" pitchFamily="34" charset="0"/>
              </a:rPr>
              <a:t>Diseño e Implementación del Sistema</a:t>
            </a:r>
          </a:p>
          <a:p>
            <a:pPr>
              <a:lnSpc>
                <a:spcPct val="150000"/>
              </a:lnSpc>
            </a:pPr>
            <a:r>
              <a:rPr lang="es-US" sz="7200" dirty="0" smtClean="0">
                <a:solidFill>
                  <a:schemeClr val="tx1"/>
                </a:solidFill>
                <a:latin typeface="Arial" panose="020B0604020202020204" pitchFamily="34" charset="0"/>
                <a:cs typeface="Arial" panose="020B0604020202020204" pitchFamily="34" charset="0"/>
              </a:rPr>
              <a:t>Análisis de Resultados </a:t>
            </a:r>
            <a:r>
              <a:rPr lang="es-US" sz="7200" dirty="0">
                <a:solidFill>
                  <a:schemeClr val="tx1"/>
                </a:solidFill>
                <a:latin typeface="Arial" panose="020B0604020202020204" pitchFamily="34" charset="0"/>
                <a:cs typeface="Arial" panose="020B0604020202020204" pitchFamily="34" charset="0"/>
              </a:rPr>
              <a:t>Obtenidos</a:t>
            </a:r>
          </a:p>
          <a:p>
            <a:pPr>
              <a:lnSpc>
                <a:spcPct val="150000"/>
              </a:lnSpc>
            </a:pPr>
            <a:r>
              <a:rPr lang="es-US" sz="7200" dirty="0">
                <a:solidFill>
                  <a:schemeClr val="tx1"/>
                </a:solidFill>
                <a:latin typeface="Arial" panose="020B0604020202020204" pitchFamily="34" charset="0"/>
                <a:cs typeface="Arial" panose="020B0604020202020204" pitchFamily="34" charset="0"/>
              </a:rPr>
              <a:t>Conclusiones y Recomendaciones</a:t>
            </a:r>
          </a:p>
          <a:p>
            <a:pPr>
              <a:lnSpc>
                <a:spcPct val="150000"/>
              </a:lnSpc>
            </a:pPr>
            <a:r>
              <a:rPr lang="es-US" sz="7200" dirty="0">
                <a:solidFill>
                  <a:schemeClr val="tx1"/>
                </a:solidFill>
                <a:latin typeface="Arial" panose="020B0604020202020204" pitchFamily="34" charset="0"/>
                <a:cs typeface="Arial" panose="020B0604020202020204" pitchFamily="34" charset="0"/>
              </a:rPr>
              <a:t>Líneas Futuras de Investigación</a:t>
            </a:r>
          </a:p>
          <a:p>
            <a:endParaRPr lang="es-US" dirty="0">
              <a:solidFill>
                <a:schemeClr val="tx1"/>
              </a:solidFill>
            </a:endParaRPr>
          </a:p>
          <a:p>
            <a:pPr lvl="1"/>
            <a:endParaRPr lang="es-US" dirty="0">
              <a:solidFill>
                <a:schemeClr val="tx1"/>
              </a:solidFill>
            </a:endParaRPr>
          </a:p>
          <a:p>
            <a:pPr lvl="1"/>
            <a:endParaRPr lang="es-EC" dirty="0">
              <a:solidFill>
                <a:schemeClr val="tx1"/>
              </a:solidFill>
            </a:endParaRPr>
          </a:p>
        </p:txBody>
      </p:sp>
    </p:spTree>
    <p:extLst>
      <p:ext uri="{BB962C8B-B14F-4D97-AF65-F5344CB8AC3E}">
        <p14:creationId xmlns:p14="http://schemas.microsoft.com/office/powerpoint/2010/main" val="135974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Diseño e Implementación del </a:t>
            </a:r>
            <a:r>
              <a:rPr lang="es-EC" sz="11200" b="1" dirty="0" smtClean="0">
                <a:solidFill>
                  <a:srgbClr val="0070C0"/>
                </a:solidFill>
                <a:latin typeface="Arial" panose="020B0604020202020204" pitchFamily="34" charset="0"/>
                <a:cs typeface="Arial" panose="020B0604020202020204" pitchFamily="34" charset="0"/>
              </a:rPr>
              <a:t>Sistema </a:t>
            </a:r>
            <a:endParaRPr lang="es-EC" sz="11200" b="1" dirty="0">
              <a:solidFill>
                <a:srgbClr val="0070C0"/>
              </a:solidFill>
              <a:latin typeface="Arial" panose="020B0604020202020204" pitchFamily="34" charset="0"/>
              <a:cs typeface="Arial" panose="020B0604020202020204" pitchFamily="34" charset="0"/>
            </a:endParaRPr>
          </a:p>
        </p:txBody>
      </p:sp>
      <p:sp>
        <p:nvSpPr>
          <p:cNvPr id="33" name="Marcador de contenido 2"/>
          <p:cNvSpPr txBox="1">
            <a:spLocks/>
          </p:cNvSpPr>
          <p:nvPr/>
        </p:nvSpPr>
        <p:spPr>
          <a:xfrm>
            <a:off x="2710750" y="784160"/>
            <a:ext cx="7312917" cy="4410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smtClean="0">
                <a:latin typeface="Arial" panose="020B0604020202020204" pitchFamily="34" charset="0"/>
                <a:cs typeface="Arial" panose="020B0604020202020204" pitchFamily="34" charset="0"/>
              </a:rPr>
              <a:t>Diseño del Sistema Fotovoltaico Autónomo</a:t>
            </a:r>
            <a:endParaRPr lang="es-EC" sz="1800" b="1" dirty="0">
              <a:latin typeface="Arial" panose="020B0604020202020204" pitchFamily="34" charset="0"/>
              <a:cs typeface="Arial" panose="020B0604020202020204" pitchFamily="34" charset="0"/>
            </a:endParaRPr>
          </a:p>
        </p:txBody>
      </p:sp>
      <p:sp>
        <p:nvSpPr>
          <p:cNvPr id="3" name="Rectángulo 2"/>
          <p:cNvSpPr/>
          <p:nvPr/>
        </p:nvSpPr>
        <p:spPr>
          <a:xfrm>
            <a:off x="2051678" y="1538246"/>
            <a:ext cx="8631055" cy="400110"/>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Resultados obtenidos para cada escenario de diseño</a:t>
            </a:r>
            <a:endParaRPr lang="es-EC" sz="20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021538970"/>
              </p:ext>
            </p:extLst>
          </p:nvPr>
        </p:nvGraphicFramePr>
        <p:xfrm>
          <a:off x="1941343" y="2505806"/>
          <a:ext cx="9191811" cy="2727375"/>
        </p:xfrm>
        <a:graphic>
          <a:graphicData uri="http://schemas.openxmlformats.org/drawingml/2006/table">
            <a:tbl>
              <a:tblPr firstRow="1" firstCol="1" bandRow="1">
                <a:tableStyleId>{5C22544A-7EE6-4342-B048-85BDC9FD1C3A}</a:tableStyleId>
              </a:tblPr>
              <a:tblGrid>
                <a:gridCol w="1734515">
                  <a:extLst>
                    <a:ext uri="{9D8B030D-6E8A-4147-A177-3AD203B41FA5}">
                      <a16:colId xmlns:a16="http://schemas.microsoft.com/office/drawing/2014/main" xmlns="" val="1424136059"/>
                    </a:ext>
                  </a:extLst>
                </a:gridCol>
                <a:gridCol w="2125782">
                  <a:extLst>
                    <a:ext uri="{9D8B030D-6E8A-4147-A177-3AD203B41FA5}">
                      <a16:colId xmlns:a16="http://schemas.microsoft.com/office/drawing/2014/main" xmlns="" val="4061180647"/>
                    </a:ext>
                  </a:extLst>
                </a:gridCol>
                <a:gridCol w="1944936">
                  <a:extLst>
                    <a:ext uri="{9D8B030D-6E8A-4147-A177-3AD203B41FA5}">
                      <a16:colId xmlns:a16="http://schemas.microsoft.com/office/drawing/2014/main" xmlns="" val="3220971108"/>
                    </a:ext>
                  </a:extLst>
                </a:gridCol>
                <a:gridCol w="1209613">
                  <a:extLst>
                    <a:ext uri="{9D8B030D-6E8A-4147-A177-3AD203B41FA5}">
                      <a16:colId xmlns:a16="http://schemas.microsoft.com/office/drawing/2014/main" xmlns="" val="633655118"/>
                    </a:ext>
                  </a:extLst>
                </a:gridCol>
                <a:gridCol w="2176965">
                  <a:extLst>
                    <a:ext uri="{9D8B030D-6E8A-4147-A177-3AD203B41FA5}">
                      <a16:colId xmlns:a16="http://schemas.microsoft.com/office/drawing/2014/main" xmlns="" val="758665508"/>
                    </a:ext>
                  </a:extLst>
                </a:gridCol>
              </a:tblGrid>
              <a:tr h="689601">
                <a:tc>
                  <a:txBody>
                    <a:bodyPr/>
                    <a:lstStyle/>
                    <a:p>
                      <a:pPr indent="128270" algn="just">
                        <a:lnSpc>
                          <a:spcPct val="105000"/>
                        </a:lnSpc>
                        <a:spcAft>
                          <a:spcPts val="0"/>
                        </a:spcAft>
                      </a:pPr>
                      <a:r>
                        <a:rPr lang="es-EC" sz="2400" dirty="0" smtClean="0">
                          <a:effectLst/>
                          <a:latin typeface="Arial" panose="020B0604020202020204" pitchFamily="34" charset="0"/>
                          <a:cs typeface="Arial" panose="020B0604020202020204" pitchFamily="34" charset="0"/>
                        </a:rPr>
                        <a:t>Escenario</a:t>
                      </a:r>
                      <a:endParaRPr lang="es-EC"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just">
                        <a:lnSpc>
                          <a:spcPct val="105000"/>
                        </a:lnSpc>
                        <a:spcAft>
                          <a:spcPts val="0"/>
                        </a:spcAft>
                      </a:pPr>
                      <a:r>
                        <a:rPr lang="es-EC" sz="2400">
                          <a:effectLst/>
                          <a:latin typeface="Arial" panose="020B0604020202020204" pitchFamily="34" charset="0"/>
                          <a:cs typeface="Arial" panose="020B0604020202020204" pitchFamily="34" charset="0"/>
                        </a:rPr>
                        <a:t>N. Paneles</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just">
                        <a:lnSpc>
                          <a:spcPct val="105000"/>
                        </a:lnSpc>
                        <a:spcAft>
                          <a:spcPts val="0"/>
                        </a:spcAft>
                      </a:pPr>
                      <a:r>
                        <a:rPr lang="es-EC" sz="2400">
                          <a:effectLst/>
                          <a:latin typeface="Arial" panose="020B0604020202020204" pitchFamily="34" charset="0"/>
                          <a:cs typeface="Arial" panose="020B0604020202020204" pitchFamily="34" charset="0"/>
                        </a:rPr>
                        <a:t>N. Baterías</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just">
                        <a:lnSpc>
                          <a:spcPct val="105000"/>
                        </a:lnSpc>
                        <a:spcAft>
                          <a:spcPts val="0"/>
                        </a:spcAft>
                      </a:pPr>
                      <a:r>
                        <a:rPr lang="es-EC" sz="2400">
                          <a:effectLst/>
                          <a:latin typeface="Arial" panose="020B0604020202020204" pitchFamily="34" charset="0"/>
                          <a:cs typeface="Arial" panose="020B0604020202020204" pitchFamily="34" charset="0"/>
                        </a:rPr>
                        <a:t>Inv</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just">
                        <a:lnSpc>
                          <a:spcPct val="105000"/>
                        </a:lnSpc>
                        <a:spcAft>
                          <a:spcPts val="0"/>
                        </a:spcAft>
                      </a:pPr>
                      <a:r>
                        <a:rPr lang="es-EC" sz="2400">
                          <a:effectLst/>
                          <a:latin typeface="Arial" panose="020B0604020202020204" pitchFamily="34" charset="0"/>
                          <a:cs typeface="Arial" panose="020B0604020202020204" pitchFamily="34" charset="0"/>
                        </a:rPr>
                        <a:t>Potencia</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169807925"/>
                  </a:ext>
                </a:extLst>
              </a:tr>
              <a:tr h="679258">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Primero</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2 x100W-P</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3 x150Ah</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N/A</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17,48W</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762704747"/>
                  </a:ext>
                </a:extLst>
              </a:tr>
              <a:tr h="679258">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Segundo</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1 x200W-M</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4 x150Ah</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N/A</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17,87W</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4260778238"/>
                  </a:ext>
                </a:extLst>
              </a:tr>
              <a:tr h="679258">
                <a:tc>
                  <a:txBody>
                    <a:bodyPr/>
                    <a:lstStyle/>
                    <a:p>
                      <a:pPr indent="128270" algn="l">
                        <a:lnSpc>
                          <a:spcPct val="105000"/>
                        </a:lnSpc>
                        <a:spcAft>
                          <a:spcPts val="0"/>
                        </a:spcAft>
                      </a:pPr>
                      <a:r>
                        <a:rPr lang="es-EC" sz="2400" dirty="0">
                          <a:effectLst/>
                          <a:latin typeface="Arial" panose="020B0604020202020204" pitchFamily="34" charset="0"/>
                          <a:cs typeface="Arial" panose="020B0604020202020204" pitchFamily="34" charset="0"/>
                        </a:rPr>
                        <a:t>Tercero </a:t>
                      </a:r>
                      <a:endParaRPr lang="es-EC"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4 x200W-M</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6 x150Ah.</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a:effectLst/>
                          <a:latin typeface="Arial" panose="020B0604020202020204" pitchFamily="34" charset="0"/>
                          <a:cs typeface="Arial" panose="020B0604020202020204" pitchFamily="34" charset="0"/>
                        </a:rPr>
                        <a:t>1</a:t>
                      </a:r>
                      <a:endParaRPr lang="es-EC"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128270" algn="l">
                        <a:lnSpc>
                          <a:spcPct val="105000"/>
                        </a:lnSpc>
                        <a:spcAft>
                          <a:spcPts val="0"/>
                        </a:spcAft>
                      </a:pPr>
                      <a:r>
                        <a:rPr lang="es-EC" sz="2400" dirty="0">
                          <a:effectLst/>
                          <a:latin typeface="Arial" panose="020B0604020202020204" pitchFamily="34" charset="0"/>
                          <a:cs typeface="Arial" panose="020B0604020202020204" pitchFamily="34" charset="0"/>
                        </a:rPr>
                        <a:t>32,50W</a:t>
                      </a:r>
                      <a:endParaRPr lang="es-EC"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635882682"/>
                  </a:ext>
                </a:extLst>
              </a:tr>
            </a:tbl>
          </a:graphicData>
        </a:graphic>
      </p:graphicFrame>
    </p:spTree>
    <p:extLst>
      <p:ext uri="{BB962C8B-B14F-4D97-AF65-F5344CB8AC3E}">
        <p14:creationId xmlns:p14="http://schemas.microsoft.com/office/powerpoint/2010/main" val="337019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C" sz="11200" b="1" dirty="0">
                <a:solidFill>
                  <a:srgbClr val="0070C0"/>
                </a:solidFill>
                <a:latin typeface="Arial" panose="020B0604020202020204" pitchFamily="34" charset="0"/>
                <a:cs typeface="Arial" panose="020B0604020202020204" pitchFamily="34" charset="0"/>
              </a:rPr>
              <a:t>Análisis de Resultados Obtenidos</a:t>
            </a:r>
          </a:p>
        </p:txBody>
      </p:sp>
      <p:sp>
        <p:nvSpPr>
          <p:cNvPr id="4" name="Rectángulo 3"/>
          <p:cNvSpPr/>
          <p:nvPr/>
        </p:nvSpPr>
        <p:spPr>
          <a:xfrm>
            <a:off x="2051678" y="1336977"/>
            <a:ext cx="8473440" cy="1708160"/>
          </a:xfrm>
          <a:prstGeom prst="rect">
            <a:avLst/>
          </a:prstGeom>
        </p:spPr>
        <p:txBody>
          <a:bodyPr wrap="square">
            <a:spAutoFit/>
          </a:bodyPr>
          <a:lstStyle/>
          <a:p>
            <a:pPr indent="128270" algn="just">
              <a:lnSpc>
                <a:spcPct val="105000"/>
              </a:lnSpc>
              <a:spcAft>
                <a:spcPts val="0"/>
              </a:spcAft>
            </a:pPr>
            <a:r>
              <a:rPr lang="es-EC" sz="2000" dirty="0" smtClean="0">
                <a:latin typeface="Arial" panose="020B0604020202020204" pitchFamily="34" charset="0"/>
                <a:ea typeface="Times New Roman" panose="02020603050405020304" pitchFamily="18" charset="0"/>
                <a:cs typeface="Arial" panose="020B0604020202020204" pitchFamily="34" charset="0"/>
              </a:rPr>
              <a:t>En el </a:t>
            </a:r>
            <a:r>
              <a:rPr lang="es-EC" sz="2000" dirty="0">
                <a:latin typeface="Arial" panose="020B0604020202020204" pitchFamily="34" charset="0"/>
                <a:ea typeface="Times New Roman" panose="02020603050405020304" pitchFamily="18" charset="0"/>
                <a:cs typeface="Arial" panose="020B0604020202020204" pitchFamily="34" charset="0"/>
              </a:rPr>
              <a:t>primer </a:t>
            </a:r>
            <a:r>
              <a:rPr lang="es-EC" sz="2000" dirty="0" smtClean="0">
                <a:latin typeface="Arial" panose="020B0604020202020204" pitchFamily="34" charset="0"/>
                <a:ea typeface="Times New Roman" panose="02020603050405020304" pitchFamily="18" charset="0"/>
                <a:cs typeface="Arial" panose="020B0604020202020204" pitchFamily="34" charset="0"/>
              </a:rPr>
              <a:t>escenario, el </a:t>
            </a:r>
            <a:r>
              <a:rPr lang="es-EC" sz="2000" dirty="0">
                <a:latin typeface="Arial" panose="020B0604020202020204" pitchFamily="34" charset="0"/>
                <a:ea typeface="Times New Roman" panose="02020603050405020304" pitchFamily="18" charset="0"/>
                <a:cs typeface="Arial" panose="020B0604020202020204" pitchFamily="34" charset="0"/>
              </a:rPr>
              <a:t>sistema fotovoltaico </a:t>
            </a:r>
            <a:r>
              <a:rPr lang="es-EC" sz="2000" dirty="0" smtClean="0">
                <a:latin typeface="Arial" panose="020B0604020202020204" pitchFamily="34" charset="0"/>
                <a:ea typeface="Times New Roman" panose="02020603050405020304" pitchFamily="18" charset="0"/>
                <a:cs typeface="Arial" panose="020B0604020202020204" pitchFamily="34" charset="0"/>
              </a:rPr>
              <a:t>consume </a:t>
            </a:r>
            <a:r>
              <a:rPr lang="es-EC" sz="2000" dirty="0">
                <a:latin typeface="Arial" panose="020B0604020202020204" pitchFamily="34" charset="0"/>
                <a:ea typeface="Times New Roman" panose="02020603050405020304" pitchFamily="18" charset="0"/>
                <a:cs typeface="Arial" panose="020B0604020202020204" pitchFamily="34" charset="0"/>
              </a:rPr>
              <a:t>una menor potencia cuando utiliza los convertidores DC-DC (</a:t>
            </a:r>
            <a:r>
              <a:rPr lang="es-EC" sz="2000" dirty="0" err="1">
                <a:latin typeface="Arial" panose="020B0604020202020204" pitchFamily="34" charset="0"/>
                <a:ea typeface="Times New Roman" panose="02020603050405020304" pitchFamily="18" charset="0"/>
                <a:cs typeface="Arial" panose="020B0604020202020204" pitchFamily="34" charset="0"/>
              </a:rPr>
              <a:t>Step</a:t>
            </a:r>
            <a:r>
              <a:rPr lang="es-EC" sz="2000" dirty="0">
                <a:latin typeface="Arial" panose="020B0604020202020204" pitchFamily="34" charset="0"/>
                <a:ea typeface="Times New Roman" panose="02020603050405020304" pitchFamily="18" charset="0"/>
                <a:cs typeface="Arial" panose="020B0604020202020204" pitchFamily="34" charset="0"/>
              </a:rPr>
              <a:t>-Up) con eficiencia del 94%, en comparación al segundo escenario que utiliza convertidores DC-DC (</a:t>
            </a:r>
            <a:r>
              <a:rPr lang="es-EC" sz="2000" dirty="0" err="1">
                <a:latin typeface="Arial" panose="020B0604020202020204" pitchFamily="34" charset="0"/>
                <a:ea typeface="Times New Roman" panose="02020603050405020304" pitchFamily="18" charset="0"/>
                <a:cs typeface="Arial" panose="020B0604020202020204" pitchFamily="34" charset="0"/>
              </a:rPr>
              <a:t>Step</a:t>
            </a:r>
            <a:r>
              <a:rPr lang="es-EC" sz="2000" dirty="0">
                <a:latin typeface="Arial" panose="020B0604020202020204" pitchFamily="34" charset="0"/>
                <a:ea typeface="Times New Roman" panose="02020603050405020304" pitchFamily="18" charset="0"/>
                <a:cs typeface="Arial" panose="020B0604020202020204" pitchFamily="34" charset="0"/>
              </a:rPr>
              <a:t>-Down) con eficiencia del 92%, esta diferencia en la eficiencia permite un ahorro de una batería.</a:t>
            </a:r>
          </a:p>
        </p:txBody>
      </p:sp>
      <p:sp>
        <p:nvSpPr>
          <p:cNvPr id="5" name="Rectángulo 4"/>
          <p:cNvSpPr/>
          <p:nvPr/>
        </p:nvSpPr>
        <p:spPr>
          <a:xfrm>
            <a:off x="2051678" y="3698296"/>
            <a:ext cx="8473440" cy="1685783"/>
          </a:xfrm>
          <a:prstGeom prst="rect">
            <a:avLst/>
          </a:prstGeom>
        </p:spPr>
        <p:txBody>
          <a:bodyPr wrap="square">
            <a:spAutoFit/>
          </a:bodyPr>
          <a:lstStyle/>
          <a:p>
            <a:pPr indent="128270" algn="just">
              <a:lnSpc>
                <a:spcPct val="105000"/>
              </a:lnSpc>
              <a:spcAft>
                <a:spcPts val="0"/>
              </a:spcAft>
            </a:pPr>
            <a:r>
              <a:rPr lang="es-EC" sz="2000" dirty="0">
                <a:latin typeface="Arial" panose="020B0604020202020204" pitchFamily="34" charset="0"/>
                <a:ea typeface="Times New Roman" panose="02020603050405020304" pitchFamily="18" charset="0"/>
                <a:cs typeface="Arial" panose="020B0604020202020204" pitchFamily="34" charset="0"/>
              </a:rPr>
              <a:t>En el tercer escenario de diseño la potencia se incrementa en 15,02 W en comparación al primer escenario, este aumento en la potencia se debe a que se introduce en el sistema un inversor y los convertidores AC-DC para que el SFA cumpla con los 7 días de autonomía, por esta razón, se necesitan de 6 baterías de 150Ah y de 4 paneles de 200W.</a:t>
            </a:r>
          </a:p>
        </p:txBody>
      </p:sp>
    </p:spTree>
    <p:extLst>
      <p:ext uri="{BB962C8B-B14F-4D97-AF65-F5344CB8AC3E}">
        <p14:creationId xmlns:p14="http://schemas.microsoft.com/office/powerpoint/2010/main" val="3514975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C" sz="11200" b="1" dirty="0">
                <a:solidFill>
                  <a:srgbClr val="0070C0"/>
                </a:solidFill>
                <a:latin typeface="Arial" panose="020B0604020202020204" pitchFamily="34" charset="0"/>
                <a:cs typeface="Arial" panose="020B0604020202020204" pitchFamily="34" charset="0"/>
              </a:rPr>
              <a:t>Análisis de Resultados Obtenidos</a:t>
            </a:r>
          </a:p>
        </p:txBody>
      </p:sp>
      <p:sp>
        <p:nvSpPr>
          <p:cNvPr id="4" name="Rectángulo 3"/>
          <p:cNvSpPr/>
          <p:nvPr/>
        </p:nvSpPr>
        <p:spPr>
          <a:xfrm>
            <a:off x="2051678" y="1336977"/>
            <a:ext cx="8473440" cy="2354491"/>
          </a:xfrm>
          <a:prstGeom prst="rect">
            <a:avLst/>
          </a:prstGeom>
        </p:spPr>
        <p:txBody>
          <a:bodyPr wrap="square">
            <a:spAutoFit/>
          </a:bodyPr>
          <a:lstStyle/>
          <a:p>
            <a:pPr indent="128270" algn="just">
              <a:lnSpc>
                <a:spcPct val="105000"/>
              </a:lnSpc>
              <a:spcAft>
                <a:spcPts val="0"/>
              </a:spcAft>
            </a:pPr>
            <a:r>
              <a:rPr lang="es-EC" sz="2000" dirty="0" smtClean="0">
                <a:latin typeface="Arial" panose="020B0604020202020204" pitchFamily="34" charset="0"/>
                <a:ea typeface="Times New Roman" panose="02020603050405020304" pitchFamily="18" charset="0"/>
                <a:cs typeface="Arial" panose="020B0604020202020204" pitchFamily="34" charset="0"/>
              </a:rPr>
              <a:t>La </a:t>
            </a:r>
            <a:r>
              <a:rPr lang="es-EC" sz="2000" dirty="0">
                <a:latin typeface="Arial" panose="020B0604020202020204" pitchFamily="34" charset="0"/>
                <a:ea typeface="Times New Roman" panose="02020603050405020304" pitchFamily="18" charset="0"/>
                <a:cs typeface="Arial" panose="020B0604020202020204" pitchFamily="34" charset="0"/>
              </a:rPr>
              <a:t>comparación entre el ciclo de cambio de una batería solar con respecto a un panel solar es de 3 a 1 aproximadamente, dicho en otras palabras, por cada cambio de un panel solar se necesita 3 cambios de baterías de plomo acido por lo que si bien el segundo escenario de diseño requiere un panel menos que el primer escenario de diseño al pasar el tiempo el ahorro en mantenimiento será mayor en el primer escenario.</a:t>
            </a:r>
          </a:p>
        </p:txBody>
      </p:sp>
      <p:sp>
        <p:nvSpPr>
          <p:cNvPr id="8" name="Rectángulo 7"/>
          <p:cNvSpPr/>
          <p:nvPr/>
        </p:nvSpPr>
        <p:spPr>
          <a:xfrm>
            <a:off x="2051678" y="4197671"/>
            <a:ext cx="8631055" cy="1015663"/>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Por lo tanto, </a:t>
            </a:r>
            <a:r>
              <a:rPr lang="es-EC" sz="2000" dirty="0">
                <a:latin typeface="Arial" panose="020B0604020202020204" pitchFamily="34" charset="0"/>
                <a:cs typeface="Arial" panose="020B0604020202020204" pitchFamily="34" charset="0"/>
              </a:rPr>
              <a:t>primer escenario de diseño es el sistema más adecuado para la alimentación de la etapa de transmisión y sus elementos de </a:t>
            </a:r>
            <a:r>
              <a:rPr lang="es-EC" sz="2000" dirty="0" smtClean="0">
                <a:latin typeface="Arial" panose="020B0604020202020204" pitchFamily="34" charset="0"/>
                <a:cs typeface="Arial" panose="020B0604020202020204" pitchFamily="34" charset="0"/>
              </a:rPr>
              <a:t>pueden ver a continuación:</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302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C" sz="11200" b="1" dirty="0">
                <a:solidFill>
                  <a:srgbClr val="0070C0"/>
                </a:solidFill>
                <a:latin typeface="Arial" panose="020B0604020202020204" pitchFamily="34" charset="0"/>
                <a:cs typeface="Arial" panose="020B0604020202020204" pitchFamily="34" charset="0"/>
              </a:rPr>
              <a:t>Análisis de Resultados Obtenidos</a:t>
            </a:r>
          </a:p>
        </p:txBody>
      </p:sp>
      <p:pic>
        <p:nvPicPr>
          <p:cNvPr id="7" name="Image 89"/>
          <p:cNvPicPr/>
          <p:nvPr/>
        </p:nvPicPr>
        <p:blipFill>
          <a:blip r:embed="rId2" cstate="print">
            <a:extLst>
              <a:ext uri="{28A0092B-C50C-407E-A947-70E740481C1C}">
                <a14:useLocalDpi xmlns:a14="http://schemas.microsoft.com/office/drawing/2010/main" val="0"/>
              </a:ext>
            </a:extLst>
          </a:blip>
          <a:srcRect t="5751" b="4138"/>
          <a:stretch>
            <a:fillRect/>
          </a:stretch>
        </p:blipFill>
        <p:spPr bwMode="auto">
          <a:xfrm>
            <a:off x="3532088" y="894340"/>
            <a:ext cx="5851061" cy="3728891"/>
          </a:xfrm>
          <a:prstGeom prst="rect">
            <a:avLst/>
          </a:prstGeom>
          <a:noFill/>
          <a:ln w="9525" cmpd="sng" algn="ctr">
            <a:solidFill>
              <a:srgbClr val="000000"/>
            </a:solidFill>
            <a:miter lim="800000"/>
            <a:headEnd/>
            <a:tailEnd/>
          </a:ln>
          <a:effectLst/>
        </p:spPr>
      </p:pic>
      <p:sp>
        <p:nvSpPr>
          <p:cNvPr id="2" name="Rectángulo 1"/>
          <p:cNvSpPr/>
          <p:nvPr/>
        </p:nvSpPr>
        <p:spPr>
          <a:xfrm>
            <a:off x="2414956" y="5151814"/>
            <a:ext cx="8276494" cy="383182"/>
          </a:xfrm>
          <a:prstGeom prst="rect">
            <a:avLst/>
          </a:prstGeom>
        </p:spPr>
        <p:txBody>
          <a:bodyPr wrap="square">
            <a:spAutoFit/>
          </a:bodyPr>
          <a:lstStyle/>
          <a:p>
            <a:pPr indent="128270" algn="just">
              <a:lnSpc>
                <a:spcPct val="105000"/>
              </a:lnSpc>
              <a:spcAft>
                <a:spcPts val="0"/>
              </a:spcAft>
            </a:pPr>
            <a:r>
              <a:rPr lang="es-EC" dirty="0" smtClean="0">
                <a:latin typeface="Arial" panose="020B0604020202020204" pitchFamily="34" charset="0"/>
                <a:ea typeface="Times New Roman" panose="02020603050405020304" pitchFamily="18" charset="0"/>
                <a:cs typeface="Arial" panose="020B0604020202020204" pitchFamily="34" charset="0"/>
              </a:rPr>
              <a:t>Sistema Fotovoltaico utilizado </a:t>
            </a:r>
            <a:r>
              <a:rPr lang="es-EC" dirty="0">
                <a:latin typeface="Arial" panose="020B0604020202020204" pitchFamily="34" charset="0"/>
                <a:ea typeface="Times New Roman" panose="02020603050405020304" pitchFamily="18" charset="0"/>
                <a:cs typeface="Arial" panose="020B0604020202020204" pitchFamily="34" charset="0"/>
              </a:rPr>
              <a:t>para la alimentación de la etapa de transmisión</a:t>
            </a:r>
          </a:p>
        </p:txBody>
      </p:sp>
    </p:spTree>
    <p:extLst>
      <p:ext uri="{BB962C8B-B14F-4D97-AF65-F5344CB8AC3E}">
        <p14:creationId xmlns:p14="http://schemas.microsoft.com/office/powerpoint/2010/main" val="655088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1730451"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Conclusiones</a:t>
            </a:r>
          </a:p>
        </p:txBody>
      </p:sp>
      <p:sp>
        <p:nvSpPr>
          <p:cNvPr id="6" name="Rectángulo 5"/>
          <p:cNvSpPr/>
          <p:nvPr/>
        </p:nvSpPr>
        <p:spPr>
          <a:xfrm>
            <a:off x="1837316" y="1359408"/>
            <a:ext cx="9103400" cy="1323439"/>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Se comprobó que el primer escenario de diseño es el más óptimo para cumplir con los 7 días de autonomía, debido a que consume menos potencia y necesita un número menor de baterías con respecto al segundo y tercer escenario de diseño. </a:t>
            </a:r>
          </a:p>
        </p:txBody>
      </p:sp>
      <p:sp>
        <p:nvSpPr>
          <p:cNvPr id="8" name="Rectángulo 7"/>
          <p:cNvSpPr/>
          <p:nvPr/>
        </p:nvSpPr>
        <p:spPr>
          <a:xfrm>
            <a:off x="1837316" y="3311221"/>
            <a:ext cx="9103400" cy="1631216"/>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Se determinó que el tercer escenario de dimensionamiento es el que más recursos necesita, se requieren 4 módulos fotovoltaicos conectados en paralelo y 6 baterías, esto es debido a que se introduce al sistema un bajo rendimiento por la utilización de los convertidores AC-DC que alimentan al computador y por la tarjeta Alix 2D2 respectivamente.</a:t>
            </a:r>
          </a:p>
        </p:txBody>
      </p:sp>
    </p:spTree>
    <p:extLst>
      <p:ext uri="{BB962C8B-B14F-4D97-AF65-F5344CB8AC3E}">
        <p14:creationId xmlns:p14="http://schemas.microsoft.com/office/powerpoint/2010/main" val="426884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1730451"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Conclusiones</a:t>
            </a:r>
          </a:p>
        </p:txBody>
      </p:sp>
      <p:sp>
        <p:nvSpPr>
          <p:cNvPr id="8" name="Rectángulo 7"/>
          <p:cNvSpPr/>
          <p:nvPr/>
        </p:nvSpPr>
        <p:spPr>
          <a:xfrm>
            <a:off x="1888827" y="1315711"/>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Se comprobó en la implementación del enlace Cotopaxi-ESPE su correcto funcionamiento, ya que las pruebas de comunicación y de inyección de tráfico necesarias para la adquisición de datos de corriente fueron exitosas.</a:t>
            </a:r>
            <a:endParaRPr lang="es-EC" sz="2000" dirty="0">
              <a:solidFill>
                <a:srgbClr val="FF0000"/>
              </a:solidFill>
              <a:latin typeface="Arial" panose="020B0604020202020204" pitchFamily="34" charset="0"/>
              <a:cs typeface="Arial" panose="020B0604020202020204" pitchFamily="34" charset="0"/>
            </a:endParaRPr>
          </a:p>
        </p:txBody>
      </p:sp>
      <p:sp>
        <p:nvSpPr>
          <p:cNvPr id="7" name="Rectángulo 6"/>
          <p:cNvSpPr/>
          <p:nvPr/>
        </p:nvSpPr>
        <p:spPr>
          <a:xfrm>
            <a:off x="1888827" y="3160171"/>
            <a:ext cx="9236765" cy="1631216"/>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Se concluye que el uso de convertidores DC-DC </a:t>
            </a:r>
            <a:r>
              <a:rPr lang="es-EC" sz="2000" dirty="0" err="1">
                <a:latin typeface="Arial" panose="020B0604020202020204" pitchFamily="34" charset="0"/>
                <a:cs typeface="Arial" panose="020B0604020202020204" pitchFamily="34" charset="0"/>
              </a:rPr>
              <a:t>Step</a:t>
            </a:r>
            <a:r>
              <a:rPr lang="es-EC" sz="2000" dirty="0">
                <a:latin typeface="Arial" panose="020B0604020202020204" pitchFamily="34" charset="0"/>
                <a:cs typeface="Arial" panose="020B0604020202020204" pitchFamily="34" charset="0"/>
              </a:rPr>
              <a:t>-Up con eficiencia del 94% permiten el ahorro en el consumo de energía dando como resultado un SFA en corriente continua que garantiza que el sistema de supervisión y alerta temprana frente a una eventual erupción del volcán Cotopaxi funcione de forma permanente.</a:t>
            </a:r>
            <a:endParaRPr lang="es-EC"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710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1730451"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Recomendaciones</a:t>
            </a:r>
          </a:p>
        </p:txBody>
      </p:sp>
      <p:sp>
        <p:nvSpPr>
          <p:cNvPr id="10" name="Rectángulo 9"/>
          <p:cNvSpPr/>
          <p:nvPr/>
        </p:nvSpPr>
        <p:spPr>
          <a:xfrm>
            <a:off x="1786790" y="1174763"/>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Los sistemas fueron diseñados con controladores de carga PWM, y para lograr una mayor eficiencia se podría utilizar controladores MPPT, pero es importante tener en cuenta el incremento del precio del sistema.</a:t>
            </a:r>
            <a:endParaRPr lang="es-ES" sz="2000" dirty="0">
              <a:latin typeface="Arial" panose="020B0604020202020204" pitchFamily="34" charset="0"/>
              <a:cs typeface="Arial" panose="020B0604020202020204" pitchFamily="34" charset="0"/>
            </a:endParaRPr>
          </a:p>
        </p:txBody>
      </p:sp>
      <p:sp>
        <p:nvSpPr>
          <p:cNvPr id="6" name="Rectángulo 5"/>
          <p:cNvSpPr/>
          <p:nvPr/>
        </p:nvSpPr>
        <p:spPr>
          <a:xfrm>
            <a:off x="1786790" y="2682575"/>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Para la adquisición de datos de Corriente en AC y DC se recomienda siempre utilizar los valores en las peores condiciones, es decir que el funcionamiento de los equipos sea los más cercano a la realidad. </a:t>
            </a:r>
            <a:endParaRPr lang="es-ES" sz="2000" dirty="0">
              <a:latin typeface="Arial" panose="020B0604020202020204" pitchFamily="34" charset="0"/>
              <a:cs typeface="Arial" panose="020B0604020202020204" pitchFamily="34" charset="0"/>
            </a:endParaRPr>
          </a:p>
        </p:txBody>
      </p:sp>
      <p:sp>
        <p:nvSpPr>
          <p:cNvPr id="5" name="Rectángulo 4"/>
          <p:cNvSpPr/>
          <p:nvPr/>
        </p:nvSpPr>
        <p:spPr>
          <a:xfrm>
            <a:off x="1786790" y="4260872"/>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Se sugiere un previo análisis del consumo de corriente con un osciloscopio, con el fin de que la frecuencia de muestreo del Arduino UNO garantice evitar </a:t>
            </a:r>
            <a:r>
              <a:rPr lang="es-EC" sz="2000" dirty="0" err="1">
                <a:latin typeface="Arial" panose="020B0604020202020204" pitchFamily="34" charset="0"/>
                <a:cs typeface="Arial" panose="020B0604020202020204" pitchFamily="34" charset="0"/>
              </a:rPr>
              <a:t>aliasing</a:t>
            </a:r>
            <a:r>
              <a:rPr lang="es-EC" sz="2000" dirty="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38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1730451"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Recomendaciones</a:t>
            </a:r>
          </a:p>
        </p:txBody>
      </p:sp>
      <p:sp>
        <p:nvSpPr>
          <p:cNvPr id="10" name="Rectángulo 9"/>
          <p:cNvSpPr/>
          <p:nvPr/>
        </p:nvSpPr>
        <p:spPr>
          <a:xfrm>
            <a:off x="1786790" y="1174763"/>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Se recomienda realizar una solicitud dirigida al Ingeniero Francisco Núñez administrador del parque nacional Cotopaxi pidiendo permiso para ingresar con equipos electrónicos y de telecomunicaciones.</a:t>
            </a:r>
            <a:endParaRPr lang="es-ES" sz="2000" dirty="0">
              <a:latin typeface="Arial" panose="020B0604020202020204" pitchFamily="34" charset="0"/>
              <a:cs typeface="Arial" panose="020B0604020202020204" pitchFamily="34" charset="0"/>
            </a:endParaRPr>
          </a:p>
        </p:txBody>
      </p:sp>
      <p:sp>
        <p:nvSpPr>
          <p:cNvPr id="6" name="Rectángulo 5"/>
          <p:cNvSpPr/>
          <p:nvPr/>
        </p:nvSpPr>
        <p:spPr>
          <a:xfrm>
            <a:off x="1786790" y="2823252"/>
            <a:ext cx="9236765" cy="1323439"/>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Para la implementación del enlace Cotopaxi-Espe se recomienda llevar los equipos previamente ensamblados, revisar las condiciones climáticas, estar preparado físicamente para el ascenso con las unidades de transmisión, monitorización y baterías.</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5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1730451"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Líneas Futuras de Investigación</a:t>
            </a:r>
          </a:p>
        </p:txBody>
      </p:sp>
      <p:sp>
        <p:nvSpPr>
          <p:cNvPr id="2" name="Rectángulo 1"/>
          <p:cNvSpPr/>
          <p:nvPr/>
        </p:nvSpPr>
        <p:spPr>
          <a:xfrm>
            <a:off x="1730450" y="3360536"/>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La implementación de un sistema remoto para la medición de energía producida por los paneles fotovoltaicos en sistemas de supervisión, y así determinar cuándo se debe hacer mantenimiento o reemplazo de los módulos solares. </a:t>
            </a:r>
            <a:endParaRPr lang="es-ES" sz="2000" dirty="0">
              <a:latin typeface="Arial" panose="020B0604020202020204" pitchFamily="34" charset="0"/>
              <a:cs typeface="Arial" panose="020B0604020202020204" pitchFamily="34" charset="0"/>
            </a:endParaRPr>
          </a:p>
        </p:txBody>
      </p:sp>
      <p:sp>
        <p:nvSpPr>
          <p:cNvPr id="4" name="Rectángulo 3"/>
          <p:cNvSpPr/>
          <p:nvPr/>
        </p:nvSpPr>
        <p:spPr>
          <a:xfrm>
            <a:off x="1730450" y="1147507"/>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Mantenimiento del actual sistema de prevención instalado en el parque nacional Cotopaxi, debido a que presenta fallas de diseño en la comunicación de las estaciones.</a:t>
            </a:r>
          </a:p>
        </p:txBody>
      </p:sp>
      <p:sp>
        <p:nvSpPr>
          <p:cNvPr id="6" name="Rectángulo 5"/>
          <p:cNvSpPr/>
          <p:nvPr/>
        </p:nvSpPr>
        <p:spPr>
          <a:xfrm>
            <a:off x="1730451" y="2387665"/>
            <a:ext cx="9236765" cy="707886"/>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La implementación de un sistema remoto para la medición del consumo energético de sistemas de telecomunicaciones en los sitios de funcionamiento.</a:t>
            </a:r>
          </a:p>
        </p:txBody>
      </p:sp>
      <p:sp>
        <p:nvSpPr>
          <p:cNvPr id="7" name="Rectángulo 6"/>
          <p:cNvSpPr/>
          <p:nvPr/>
        </p:nvSpPr>
        <p:spPr>
          <a:xfrm>
            <a:off x="1730450" y="4712668"/>
            <a:ext cx="9236765" cy="1015663"/>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Se propone el estudio de un sistema hibrido para alimentación de sistemas de supervisión y alerta temprana, debido a que en el volcán Cotopaxi existe suficiente energía eólica.</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356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7114" y="1207726"/>
            <a:ext cx="5786456" cy="461665"/>
          </a:xfrm>
          <a:prstGeom prst="rect">
            <a:avLst/>
          </a:prstGeom>
        </p:spPr>
        <p:txBody>
          <a:bodyPr wrap="none">
            <a:spAutoFit/>
          </a:bodyPr>
          <a:lstStyle/>
          <a:p>
            <a:pPr algn="ctr"/>
            <a:r>
              <a:rPr lang="es-ES" sz="2400" dirty="0">
                <a:latin typeface="Arial" panose="020B0604020202020204" pitchFamily="34" charset="0"/>
                <a:cs typeface="Arial" panose="020B0604020202020204" pitchFamily="34" charset="0"/>
              </a:rPr>
              <a:t>GRACIAS POR SU AMABLE ATENCIÓN</a:t>
            </a:r>
          </a:p>
        </p:txBody>
      </p:sp>
      <p:sp>
        <p:nvSpPr>
          <p:cNvPr id="4" name="Rectángulo 3"/>
          <p:cNvSpPr/>
          <p:nvPr/>
        </p:nvSpPr>
        <p:spPr>
          <a:xfrm>
            <a:off x="4304468" y="4600630"/>
            <a:ext cx="3940502" cy="830997"/>
          </a:xfrm>
          <a:prstGeom prst="rect">
            <a:avLst/>
          </a:prstGeom>
        </p:spPr>
        <p:txBody>
          <a:bodyPr wrap="none">
            <a:spAutoFit/>
          </a:bodyPr>
          <a:lstStyle/>
          <a:p>
            <a:pPr algn="ctr"/>
            <a:r>
              <a:rPr lang="es-ES" sz="2400" b="1" dirty="0">
                <a:latin typeface="Arial" panose="020B0604020202020204" pitchFamily="34" charset="0"/>
                <a:cs typeface="Arial" panose="020B0604020202020204" pitchFamily="34" charset="0"/>
              </a:rPr>
              <a:t>Datos de Contacto</a:t>
            </a:r>
          </a:p>
          <a:p>
            <a:pPr algn="just"/>
            <a:r>
              <a:rPr lang="es-ES" sz="2400" dirty="0">
                <a:latin typeface="Arial" panose="020B0604020202020204" pitchFamily="34" charset="0"/>
                <a:cs typeface="Arial" panose="020B0604020202020204" pitchFamily="34" charset="0"/>
              </a:rPr>
              <a:t>jamartinez10@espe.edu.ec</a:t>
            </a:r>
          </a:p>
        </p:txBody>
      </p:sp>
      <p:sp>
        <p:nvSpPr>
          <p:cNvPr id="5" name="Rectángulo 4"/>
          <p:cNvSpPr/>
          <p:nvPr/>
        </p:nvSpPr>
        <p:spPr>
          <a:xfrm>
            <a:off x="4933539" y="2913977"/>
            <a:ext cx="2393604" cy="584775"/>
          </a:xfrm>
          <a:prstGeom prst="rect">
            <a:avLst/>
          </a:prstGeom>
        </p:spPr>
        <p:txBody>
          <a:bodyPr wrap="none">
            <a:spAutoFit/>
          </a:bodyPr>
          <a:lstStyle/>
          <a:p>
            <a:pPr algn="ctr"/>
            <a:r>
              <a:rPr lang="es-ES" sz="3200" dirty="0">
                <a:latin typeface="Arial" panose="020B0604020202020204" pitchFamily="34" charset="0"/>
                <a:cs typeface="Arial" panose="020B0604020202020204" pitchFamily="34" charset="0"/>
              </a:rPr>
              <a:t>¿Peguntas?</a:t>
            </a:r>
          </a:p>
        </p:txBody>
      </p:sp>
    </p:spTree>
    <p:extLst>
      <p:ext uri="{BB962C8B-B14F-4D97-AF65-F5344CB8AC3E}">
        <p14:creationId xmlns:p14="http://schemas.microsoft.com/office/powerpoint/2010/main" val="237878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374009" y="843583"/>
            <a:ext cx="3816954" cy="383843"/>
          </a:xfrm>
          <a:prstGeom prst="rect">
            <a:avLst/>
          </a:prstGeom>
          <a:solidFill>
            <a:schemeClr val="accent2">
              <a:lumMod val="60000"/>
              <a:lumOff val="4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C" sz="2000" dirty="0" smtClean="0">
                <a:solidFill>
                  <a:schemeClr val="tx1"/>
                </a:solidFill>
                <a:latin typeface="Arial" panose="020B0604020202020204" pitchFamily="34" charset="0"/>
                <a:cs typeface="Arial" panose="020B0604020202020204" pitchFamily="34" charset="0"/>
              </a:rPr>
              <a:t>Situación Actual en el Ecuador</a:t>
            </a:r>
            <a:endParaRPr lang="es-EC" sz="2000"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2328672" y="1534327"/>
            <a:ext cx="8991857" cy="1938992"/>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En el </a:t>
            </a:r>
            <a:r>
              <a:rPr lang="es-EC" sz="2000">
                <a:latin typeface="Arial" panose="020B0604020202020204" pitchFamily="34" charset="0"/>
                <a:cs typeface="Arial" panose="020B0604020202020204" pitchFamily="34" charset="0"/>
              </a:rPr>
              <a:t>Ecuador </a:t>
            </a:r>
            <a:r>
              <a:rPr lang="es-EC" sz="2000" smtClean="0">
                <a:latin typeface="Arial" panose="020B0604020202020204" pitchFamily="34" charset="0"/>
                <a:cs typeface="Arial" panose="020B0604020202020204" pitchFamily="34" charset="0"/>
              </a:rPr>
              <a:t>están </a:t>
            </a:r>
            <a:r>
              <a:rPr lang="es-EC" sz="2000" dirty="0">
                <a:latin typeface="Arial" panose="020B0604020202020204" pitchFamily="34" charset="0"/>
                <a:cs typeface="Arial" panose="020B0604020202020204" pitchFamily="34" charset="0"/>
              </a:rPr>
              <a:t>varios de los volcanes más activos del mundo, entre ellos el volcán Cotopaxi que es un coloso que tiene como característica especial el poseer un glaciar estimado en unos 500 millones de metros cúbicos de hielo, lo cual, de presentarse una erupción volcánica importante, generaría lahares que afectarían a poblaciones de las provincias de Cotopaxi y </a:t>
            </a:r>
            <a:r>
              <a:rPr lang="es-EC" sz="2000" dirty="0" smtClean="0">
                <a:latin typeface="Arial" panose="020B0604020202020204" pitchFamily="34" charset="0"/>
                <a:cs typeface="Arial" panose="020B0604020202020204" pitchFamily="34" charset="0"/>
              </a:rPr>
              <a:t>Pichincha.</a:t>
            </a:r>
            <a:endParaRPr lang="es-EC" sz="2000" dirty="0">
              <a:latin typeface="Arial" panose="020B0604020202020204" pitchFamily="34" charset="0"/>
              <a:cs typeface="Arial" panose="020B0604020202020204" pitchFamily="34" charset="0"/>
            </a:endParaRPr>
          </a:p>
        </p:txBody>
      </p:sp>
      <p:sp>
        <p:nvSpPr>
          <p:cNvPr id="15"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Introducción</a:t>
            </a:r>
          </a:p>
        </p:txBody>
      </p:sp>
      <p:pic>
        <p:nvPicPr>
          <p:cNvPr id="1026" name="Picture 2" descr="Resultado de imagen para volcanes del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137" y="3473319"/>
            <a:ext cx="3515525" cy="2343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ángulo 9"/>
          <p:cNvSpPr/>
          <p:nvPr/>
        </p:nvSpPr>
        <p:spPr>
          <a:xfrm>
            <a:off x="5751973" y="5987075"/>
            <a:ext cx="1851854" cy="369332"/>
          </a:xfrm>
          <a:prstGeom prst="rect">
            <a:avLst/>
          </a:prstGeom>
        </p:spPr>
        <p:txBody>
          <a:bodyPr wrap="none">
            <a:spAutoFit/>
          </a:bodyPr>
          <a:lstStyle/>
          <a:p>
            <a:pPr algn="just"/>
            <a:r>
              <a:rPr lang="es-EC" dirty="0" smtClean="0">
                <a:latin typeface="Arial" panose="020B0604020202020204" pitchFamily="34" charset="0"/>
                <a:cs typeface="Arial" panose="020B0604020202020204" pitchFamily="34" charset="0"/>
              </a:rPr>
              <a:t>Volcán Cotopaxi</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25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32118" y="869403"/>
            <a:ext cx="7242540" cy="1938992"/>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S</a:t>
            </a:r>
            <a:r>
              <a:rPr lang="es-EC" sz="2000" dirty="0" smtClean="0">
                <a:latin typeface="Arial" panose="020B0604020202020204" pitchFamily="34" charset="0"/>
                <a:cs typeface="Arial" panose="020B0604020202020204" pitchFamily="34" charset="0"/>
              </a:rPr>
              <a:t>e </a:t>
            </a:r>
            <a:r>
              <a:rPr lang="es-EC" sz="2000" dirty="0">
                <a:latin typeface="Arial" panose="020B0604020202020204" pitchFamily="34" charset="0"/>
                <a:cs typeface="Arial" panose="020B0604020202020204" pitchFamily="34" charset="0"/>
              </a:rPr>
              <a:t>diseña y simula una Red de Telecomunicaciones para el sistema de supervisión y alerta temprana frente a una eventual erupción del volcán Cotopaxi utilizando redes de sensores inalámbricos, </a:t>
            </a:r>
            <a:r>
              <a:rPr lang="es-EC" sz="2000" dirty="0" smtClean="0">
                <a:latin typeface="Arial" panose="020B0604020202020204" pitchFamily="34" charset="0"/>
                <a:cs typeface="Arial" panose="020B0604020202020204" pitchFamily="34" charset="0"/>
              </a:rPr>
              <a:t>además de un enlace </a:t>
            </a:r>
            <a:r>
              <a:rPr lang="es-EC" sz="2000" dirty="0">
                <a:latin typeface="Arial" panose="020B0604020202020204" pitchFamily="34" charset="0"/>
                <a:cs typeface="Arial" panose="020B0604020202020204" pitchFamily="34" charset="0"/>
              </a:rPr>
              <a:t>que permita establecer una monitorización del volcán Cotopaxi desde un punto de vigilancia en la </a:t>
            </a:r>
            <a:r>
              <a:rPr lang="es-EC" sz="2000" dirty="0" smtClean="0">
                <a:latin typeface="Arial" panose="020B0604020202020204" pitchFamily="34" charset="0"/>
                <a:cs typeface="Arial" panose="020B0604020202020204" pitchFamily="34" charset="0"/>
              </a:rPr>
              <a:t>ESPE. Apolo.</a:t>
            </a:r>
            <a:endParaRPr lang="es-EC" sz="2000" dirty="0">
              <a:latin typeface="Arial" panose="020B0604020202020204" pitchFamily="34" charset="0"/>
              <a:cs typeface="Arial" panose="020B0604020202020204" pitchFamily="34" charset="0"/>
            </a:endParaRPr>
          </a:p>
        </p:txBody>
      </p:sp>
      <p:sp>
        <p:nvSpPr>
          <p:cNvPr id="8" name="Rectángulo 7"/>
          <p:cNvSpPr/>
          <p:nvPr/>
        </p:nvSpPr>
        <p:spPr>
          <a:xfrm>
            <a:off x="2274753" y="1201351"/>
            <a:ext cx="1263679" cy="40011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S" sz="2000" dirty="0" smtClean="0">
                <a:solidFill>
                  <a:schemeClr val="tx1"/>
                </a:solidFill>
                <a:latin typeface="Arial" panose="020B0604020202020204" pitchFamily="34" charset="0"/>
                <a:cs typeface="Arial" panose="020B0604020202020204" pitchFamily="34" charset="0"/>
              </a:rPr>
              <a:t>Año 2011</a:t>
            </a:r>
            <a:endParaRPr lang="es-EC" sz="2000" dirty="0">
              <a:solidFill>
                <a:schemeClr val="tx1"/>
              </a:solidFill>
              <a:latin typeface="Arial" panose="020B0604020202020204" pitchFamily="34" charset="0"/>
              <a:cs typeface="Arial" panose="020B0604020202020204" pitchFamily="34" charset="0"/>
            </a:endParaRPr>
          </a:p>
        </p:txBody>
      </p:sp>
      <p:sp>
        <p:nvSpPr>
          <p:cNvPr id="11" name="Flecha derecha 10"/>
          <p:cNvSpPr/>
          <p:nvPr/>
        </p:nvSpPr>
        <p:spPr>
          <a:xfrm>
            <a:off x="3745448" y="1269337"/>
            <a:ext cx="404753" cy="27469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1"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Introducción</a:t>
            </a:r>
          </a:p>
        </p:txBody>
      </p:sp>
      <p:sp>
        <p:nvSpPr>
          <p:cNvPr id="14" name="Rectángulo 13"/>
          <p:cNvSpPr/>
          <p:nvPr/>
        </p:nvSpPr>
        <p:spPr>
          <a:xfrm>
            <a:off x="4532118" y="3109901"/>
            <a:ext cx="7242540" cy="1631216"/>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Se implementa </a:t>
            </a:r>
            <a:r>
              <a:rPr lang="es-EC" sz="2000" dirty="0">
                <a:latin typeface="Arial" panose="020B0604020202020204" pitchFamily="34" charset="0"/>
                <a:cs typeface="Arial" panose="020B0604020202020204" pitchFamily="34" charset="0"/>
              </a:rPr>
              <a:t>un sistema de monitorización de señales sísmicas del volcán Cotopaxi para analizar su comportamiento empleando un Kit de sensores </a:t>
            </a:r>
            <a:r>
              <a:rPr lang="es-EC" sz="2000" dirty="0" err="1">
                <a:latin typeface="Arial" panose="020B0604020202020204" pitchFamily="34" charset="0"/>
                <a:cs typeface="Arial" panose="020B0604020202020204" pitchFamily="34" charset="0"/>
              </a:rPr>
              <a:t>Crossbow</a:t>
            </a:r>
            <a:r>
              <a:rPr lang="es-EC" sz="2000" dirty="0">
                <a:latin typeface="Arial" panose="020B0604020202020204" pitchFamily="34" charset="0"/>
                <a:cs typeface="Arial" panose="020B0604020202020204" pitchFamily="34" charset="0"/>
              </a:rPr>
              <a:t> IRIS y </a:t>
            </a:r>
            <a:r>
              <a:rPr lang="es-EC" sz="2000" dirty="0" err="1">
                <a:latin typeface="Arial" panose="020B0604020202020204" pitchFamily="34" charset="0"/>
                <a:cs typeface="Arial" panose="020B0604020202020204" pitchFamily="34" charset="0"/>
              </a:rPr>
              <a:t>MICAz</a:t>
            </a:r>
            <a:r>
              <a:rPr lang="es-EC" sz="2000" dirty="0">
                <a:latin typeface="Arial" panose="020B0604020202020204" pitchFamily="34" charset="0"/>
                <a:cs typeface="Arial" panose="020B0604020202020204" pitchFamily="34" charset="0"/>
              </a:rPr>
              <a:t> para la red, enfocándose primordialmente en el despliegue de los nodos sensores en las inmediaciones del </a:t>
            </a:r>
            <a:r>
              <a:rPr lang="es-EC" sz="2000" dirty="0" smtClean="0">
                <a:latin typeface="Arial" panose="020B0604020202020204" pitchFamily="34" charset="0"/>
                <a:cs typeface="Arial" panose="020B0604020202020204" pitchFamily="34" charset="0"/>
              </a:rPr>
              <a:t>volcán. Londoño. </a:t>
            </a:r>
            <a:endParaRPr lang="es-EC" sz="2000" dirty="0">
              <a:latin typeface="Arial" panose="020B0604020202020204" pitchFamily="34" charset="0"/>
              <a:cs typeface="Arial" panose="020B0604020202020204" pitchFamily="34" charset="0"/>
            </a:endParaRPr>
          </a:p>
        </p:txBody>
      </p:sp>
      <p:sp>
        <p:nvSpPr>
          <p:cNvPr id="18" name="Rectángulo 17"/>
          <p:cNvSpPr/>
          <p:nvPr/>
        </p:nvSpPr>
        <p:spPr>
          <a:xfrm>
            <a:off x="2274753" y="3371511"/>
            <a:ext cx="1263679" cy="40011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S" sz="2000" dirty="0" smtClean="0">
                <a:solidFill>
                  <a:schemeClr val="tx1"/>
                </a:solidFill>
                <a:latin typeface="Arial" panose="020B0604020202020204" pitchFamily="34" charset="0"/>
                <a:cs typeface="Arial" panose="020B0604020202020204" pitchFamily="34" charset="0"/>
              </a:rPr>
              <a:t>Año 2011</a:t>
            </a:r>
            <a:endParaRPr lang="es-EC" sz="2000" dirty="0">
              <a:solidFill>
                <a:schemeClr val="tx1"/>
              </a:solidFill>
              <a:latin typeface="Arial" panose="020B0604020202020204" pitchFamily="34" charset="0"/>
              <a:cs typeface="Arial" panose="020B0604020202020204" pitchFamily="34" charset="0"/>
            </a:endParaRPr>
          </a:p>
        </p:txBody>
      </p:sp>
      <p:sp>
        <p:nvSpPr>
          <p:cNvPr id="19" name="Flecha derecha 18"/>
          <p:cNvSpPr/>
          <p:nvPr/>
        </p:nvSpPr>
        <p:spPr>
          <a:xfrm>
            <a:off x="3745448" y="3439497"/>
            <a:ext cx="404753" cy="27469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0" name="Rectángulo 19"/>
          <p:cNvSpPr/>
          <p:nvPr/>
        </p:nvSpPr>
        <p:spPr>
          <a:xfrm>
            <a:off x="4532117" y="5118446"/>
            <a:ext cx="7129999" cy="1323439"/>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Se </a:t>
            </a:r>
            <a:r>
              <a:rPr lang="es-EC" sz="2000" dirty="0">
                <a:latin typeface="Arial" panose="020B0604020202020204" pitchFamily="34" charset="0"/>
                <a:cs typeface="Arial" panose="020B0604020202020204" pitchFamily="34" charset="0"/>
              </a:rPr>
              <a:t>realiza el estudio de optimización energética del sistema de supervisión y alerta temprana frente a una eventual erupción del volcán Cotopaxi usando energía </a:t>
            </a:r>
            <a:r>
              <a:rPr lang="es-EC" sz="2000" dirty="0" smtClean="0">
                <a:latin typeface="Arial" panose="020B0604020202020204" pitchFamily="34" charset="0"/>
                <a:cs typeface="Arial" panose="020B0604020202020204" pitchFamily="34" charset="0"/>
              </a:rPr>
              <a:t>fotovoltaica. Álvarez</a:t>
            </a:r>
            <a:endParaRPr lang="es-EC" sz="2000" dirty="0">
              <a:latin typeface="Arial" panose="020B0604020202020204" pitchFamily="34" charset="0"/>
              <a:cs typeface="Arial" panose="020B0604020202020204" pitchFamily="34" charset="0"/>
            </a:endParaRPr>
          </a:p>
        </p:txBody>
      </p:sp>
      <p:sp>
        <p:nvSpPr>
          <p:cNvPr id="22" name="Rectángulo 21"/>
          <p:cNvSpPr/>
          <p:nvPr/>
        </p:nvSpPr>
        <p:spPr>
          <a:xfrm>
            <a:off x="2274753" y="5380056"/>
            <a:ext cx="1282723" cy="40011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S" sz="2000" dirty="0" smtClean="0">
                <a:solidFill>
                  <a:schemeClr val="tx1"/>
                </a:solidFill>
                <a:latin typeface="Arial" panose="020B0604020202020204" pitchFamily="34" charset="0"/>
                <a:cs typeface="Arial" panose="020B0604020202020204" pitchFamily="34" charset="0"/>
              </a:rPr>
              <a:t>Año 2015</a:t>
            </a:r>
            <a:endParaRPr lang="es-EC" sz="2000" dirty="0">
              <a:solidFill>
                <a:schemeClr val="tx1"/>
              </a:solidFill>
              <a:latin typeface="Arial" panose="020B0604020202020204" pitchFamily="34" charset="0"/>
              <a:cs typeface="Arial" panose="020B0604020202020204" pitchFamily="34" charset="0"/>
            </a:endParaRPr>
          </a:p>
        </p:txBody>
      </p:sp>
      <p:sp>
        <p:nvSpPr>
          <p:cNvPr id="23" name="Flecha derecha 22"/>
          <p:cNvSpPr/>
          <p:nvPr/>
        </p:nvSpPr>
        <p:spPr>
          <a:xfrm>
            <a:off x="3745448" y="5448042"/>
            <a:ext cx="404753" cy="27469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62536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Planteamiento del Problema</a:t>
            </a:r>
          </a:p>
        </p:txBody>
      </p:sp>
      <p:sp>
        <p:nvSpPr>
          <p:cNvPr id="11" name="Rectángulo 10"/>
          <p:cNvSpPr/>
          <p:nvPr/>
        </p:nvSpPr>
        <p:spPr>
          <a:xfrm>
            <a:off x="1997363" y="885868"/>
            <a:ext cx="9277219" cy="1631216"/>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En el Volcán Cotopaxi no existe un método que permita caracterizar </a:t>
            </a:r>
            <a:r>
              <a:rPr lang="es-EC" sz="2000" dirty="0">
                <a:latin typeface="Arial" panose="020B0604020202020204" pitchFamily="34" charset="0"/>
                <a:cs typeface="Arial" panose="020B0604020202020204" pitchFamily="34" charset="0"/>
              </a:rPr>
              <a:t>el consumo energético </a:t>
            </a:r>
            <a:r>
              <a:rPr lang="es-EC" sz="2000" dirty="0" smtClean="0">
                <a:latin typeface="Arial" panose="020B0604020202020204" pitchFamily="34" charset="0"/>
                <a:cs typeface="Arial" panose="020B0604020202020204" pitchFamily="34" charset="0"/>
              </a:rPr>
              <a:t>basado </a:t>
            </a:r>
            <a:r>
              <a:rPr lang="es-EC" sz="2000" dirty="0">
                <a:latin typeface="Arial" panose="020B0604020202020204" pitchFamily="34" charset="0"/>
                <a:cs typeface="Arial" panose="020B0604020202020204" pitchFamily="34" charset="0"/>
              </a:rPr>
              <a:t>en energía solar fotovoltaica que permita un ahorro en el consumo de energía y cree como resultado un mayor tiempo de autonomía, </a:t>
            </a:r>
            <a:r>
              <a:rPr lang="es-EC" sz="2000" dirty="0" smtClean="0">
                <a:latin typeface="Arial" panose="020B0604020202020204" pitchFamily="34" charset="0"/>
                <a:cs typeface="Arial" panose="020B0604020202020204" pitchFamily="34" charset="0"/>
              </a:rPr>
              <a:t>asegurando que </a:t>
            </a:r>
            <a:r>
              <a:rPr lang="es-EC" sz="2000" dirty="0">
                <a:latin typeface="Arial" panose="020B0604020202020204" pitchFamily="34" charset="0"/>
                <a:cs typeface="Arial" panose="020B0604020202020204" pitchFamily="34" charset="0"/>
              </a:rPr>
              <a:t>la comunicación en el enlace (Cotopaxi-ESPE) funcione de forma permanente.</a:t>
            </a:r>
          </a:p>
        </p:txBody>
      </p:sp>
      <p:pic>
        <p:nvPicPr>
          <p:cNvPr id="2050" name="Picture 2" descr="Resultado de imagen para consumo  fotovolta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357" y="2362339"/>
            <a:ext cx="5143500" cy="33623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49886" y="5837207"/>
            <a:ext cx="9277219" cy="707886"/>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No existe un diseño que se ajuste a las necesidades de un Sistema Fotovoltaico Autónomo.</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962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a:solidFill>
                  <a:srgbClr val="0070C0"/>
                </a:solidFill>
                <a:latin typeface="Arial" panose="020B0604020202020204" pitchFamily="34" charset="0"/>
                <a:cs typeface="Arial" panose="020B0604020202020204" pitchFamily="34" charset="0"/>
              </a:rPr>
              <a:t>Objetivos</a:t>
            </a:r>
          </a:p>
        </p:txBody>
      </p:sp>
      <p:sp>
        <p:nvSpPr>
          <p:cNvPr id="21" name="Rectángulo 20"/>
          <p:cNvSpPr/>
          <p:nvPr/>
        </p:nvSpPr>
        <p:spPr>
          <a:xfrm>
            <a:off x="1555476" y="1490418"/>
            <a:ext cx="10099904" cy="1107996"/>
          </a:xfrm>
          <a:prstGeom prst="rect">
            <a:avLst/>
          </a:prstGeom>
        </p:spPr>
        <p:txBody>
          <a:bodyPr wrap="square">
            <a:spAutoFit/>
          </a:bodyPr>
          <a:lstStyle/>
          <a:p>
            <a:pPr algn="just"/>
            <a:r>
              <a:rPr lang="es-EC" sz="2200" dirty="0">
                <a:latin typeface="Arial" panose="020B0604020202020204" pitchFamily="34" charset="0"/>
                <a:cs typeface="Arial" panose="020B0604020202020204" pitchFamily="34" charset="0"/>
              </a:rPr>
              <a:t>Caracterizar el consumo energético para la alimentación de la etapa de transmisión del sistema de supervisión y alerta temprana frente a una eventual erupción del volcán Cotopaxi.</a:t>
            </a:r>
          </a:p>
        </p:txBody>
      </p:sp>
      <p:sp>
        <p:nvSpPr>
          <p:cNvPr id="2" name="Rectángulo 1"/>
          <p:cNvSpPr/>
          <p:nvPr/>
        </p:nvSpPr>
        <p:spPr>
          <a:xfrm>
            <a:off x="1562809" y="3696331"/>
            <a:ext cx="9874225" cy="707886"/>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	Investigar el contexto teórico-práctico de sistemas de generación eléctrica basados en energía solar fotovoltaica.</a:t>
            </a:r>
          </a:p>
        </p:txBody>
      </p:sp>
      <p:sp>
        <p:nvSpPr>
          <p:cNvPr id="11" name="Rectángulo 10"/>
          <p:cNvSpPr/>
          <p:nvPr/>
        </p:nvSpPr>
        <p:spPr>
          <a:xfrm>
            <a:off x="1564840" y="4387891"/>
            <a:ext cx="7391337" cy="400110"/>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	Implementar el enlace punto a punto Cotopaxi-ESPE.</a:t>
            </a:r>
          </a:p>
        </p:txBody>
      </p:sp>
      <p:sp>
        <p:nvSpPr>
          <p:cNvPr id="14" name="Rectángulo 13"/>
          <p:cNvSpPr/>
          <p:nvPr/>
        </p:nvSpPr>
        <p:spPr>
          <a:xfrm>
            <a:off x="1562808" y="4894682"/>
            <a:ext cx="9972699" cy="400110"/>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	Caracterizar el consumo energético de la etapa de transmisión mediante gráficas. </a:t>
            </a:r>
          </a:p>
        </p:txBody>
      </p:sp>
      <p:sp>
        <p:nvSpPr>
          <p:cNvPr id="26" name="Rectángulo 25"/>
          <p:cNvSpPr/>
          <p:nvPr/>
        </p:nvSpPr>
        <p:spPr>
          <a:xfrm>
            <a:off x="1524171" y="5380990"/>
            <a:ext cx="10371611" cy="707886"/>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	Diseñar un sistema de generación eléctrica basado en energía solar fotovoltaica para la alimentación de la etapa de transmisión.</a:t>
            </a:r>
          </a:p>
        </p:txBody>
      </p:sp>
      <p:sp>
        <p:nvSpPr>
          <p:cNvPr id="12" name="Título 1"/>
          <p:cNvSpPr>
            <a:spLocks noGrp="1"/>
          </p:cNvSpPr>
          <p:nvPr>
            <p:ph type="title"/>
          </p:nvPr>
        </p:nvSpPr>
        <p:spPr>
          <a:xfrm>
            <a:off x="1562808" y="838738"/>
            <a:ext cx="1364776" cy="643612"/>
          </a:xfrm>
        </p:spPr>
        <p:txBody>
          <a:bodyPr>
            <a:normAutofit fontScale="90000"/>
          </a:bodyPr>
          <a:lstStyle/>
          <a:p>
            <a:pPr algn="just"/>
            <a:r>
              <a:rPr lang="es-US" sz="2600" b="1" dirty="0" smtClean="0">
                <a:latin typeface="Arial" panose="020B0604020202020204" pitchFamily="34" charset="0"/>
                <a:ea typeface="+mn-ea"/>
                <a:cs typeface="Arial" panose="020B0604020202020204" pitchFamily="34" charset="0"/>
              </a:rPr>
              <a:t>General</a:t>
            </a:r>
            <a:endParaRPr lang="es-EC" sz="2600" b="1" dirty="0">
              <a:solidFill>
                <a:schemeClr val="tx1"/>
              </a:solidFill>
              <a:latin typeface="Arial" panose="020B0604020202020204" pitchFamily="34" charset="0"/>
              <a:ea typeface="+mn-ea"/>
              <a:cs typeface="Arial" panose="020B0604020202020204" pitchFamily="34" charset="0"/>
            </a:endParaRPr>
          </a:p>
        </p:txBody>
      </p:sp>
      <p:sp>
        <p:nvSpPr>
          <p:cNvPr id="13" name="Título 1"/>
          <p:cNvSpPr txBox="1">
            <a:spLocks/>
          </p:cNvSpPr>
          <p:nvPr/>
        </p:nvSpPr>
        <p:spPr>
          <a:xfrm>
            <a:off x="1555476" y="2976553"/>
            <a:ext cx="2258610" cy="643612"/>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US" sz="2400" b="1" dirty="0" smtClean="0">
                <a:latin typeface="Arial" panose="020B0604020202020204" pitchFamily="34" charset="0"/>
                <a:ea typeface="+mn-ea"/>
                <a:cs typeface="Arial" panose="020B0604020202020204" pitchFamily="34" charset="0"/>
              </a:rPr>
              <a:t>Específicos</a:t>
            </a:r>
            <a:endParaRPr lang="es-EC" sz="2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096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30465" y="936973"/>
            <a:ext cx="7031721" cy="441066"/>
          </a:xfrm>
        </p:spPr>
        <p:txBody>
          <a:bodyPr>
            <a:normAutofit lnSpcReduction="10000"/>
          </a:bodyPr>
          <a:lstStyle/>
          <a:p>
            <a:pPr marL="0" indent="0" algn="ctr">
              <a:buNone/>
            </a:pPr>
            <a:r>
              <a:rPr lang="es-EC" b="1" dirty="0">
                <a:latin typeface="Arial" panose="020B0604020202020204" pitchFamily="34" charset="0"/>
                <a:cs typeface="Arial" panose="020B0604020202020204" pitchFamily="34" charset="0"/>
              </a:rPr>
              <a:t>Etapa de Transmisión</a:t>
            </a:r>
            <a:endParaRPr lang="es-EC" sz="2400"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smtClean="0">
                <a:solidFill>
                  <a:srgbClr val="0070C0"/>
                </a:solidFill>
                <a:latin typeface="Arial" panose="020B0604020202020204" pitchFamily="34" charset="0"/>
                <a:cs typeface="Arial" panose="020B0604020202020204" pitchFamily="34" charset="0"/>
              </a:rPr>
              <a:t>Diseño e Implementación del Sistema</a:t>
            </a:r>
            <a:endParaRPr lang="es-EC" sz="11200" b="1" dirty="0">
              <a:solidFill>
                <a:srgbClr val="0070C0"/>
              </a:solidFill>
              <a:latin typeface="Arial" panose="020B0604020202020204" pitchFamily="34" charset="0"/>
              <a:cs typeface="Arial" panose="020B0604020202020204" pitchFamily="34" charset="0"/>
            </a:endParaRPr>
          </a:p>
        </p:txBody>
      </p:sp>
      <p:sp>
        <p:nvSpPr>
          <p:cNvPr id="5" name="Rectángulo 4"/>
          <p:cNvSpPr/>
          <p:nvPr/>
        </p:nvSpPr>
        <p:spPr>
          <a:xfrm>
            <a:off x="2730464" y="1571381"/>
            <a:ext cx="8228267" cy="1338828"/>
          </a:xfrm>
          <a:prstGeom prst="rect">
            <a:avLst/>
          </a:prstGeom>
        </p:spPr>
        <p:txBody>
          <a:bodyPr wrap="square">
            <a:spAutoFit/>
          </a:bodyPr>
          <a:lstStyle/>
          <a:p>
            <a:pPr indent="180340" algn="just">
              <a:lnSpc>
                <a:spcPct val="150000"/>
              </a:lnSpc>
              <a:spcBef>
                <a:spcPts val="600"/>
              </a:spcBef>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Abarca todos los equipos necesarios para realizar un Radioenlace desde el Refugio José Rivas en el Volcán Cotopaxi hasta la Universidad de las Fuerzas Armadas Espe (Sangolquí). </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Imagen 9"/>
          <p:cNvPicPr/>
          <p:nvPr/>
        </p:nvPicPr>
        <p:blipFill>
          <a:blip r:embed="rId2"/>
          <a:stretch>
            <a:fillRect/>
          </a:stretch>
        </p:blipFill>
        <p:spPr>
          <a:xfrm>
            <a:off x="3886274" y="3276817"/>
            <a:ext cx="5271001" cy="2912965"/>
          </a:xfrm>
          <a:prstGeom prst="rect">
            <a:avLst/>
          </a:prstGeom>
          <a:ln>
            <a:solidFill>
              <a:schemeClr val="tx1"/>
            </a:solidFill>
          </a:ln>
        </p:spPr>
      </p:pic>
    </p:spTree>
    <p:extLst>
      <p:ext uri="{BB962C8B-B14F-4D97-AF65-F5344CB8AC3E}">
        <p14:creationId xmlns:p14="http://schemas.microsoft.com/office/powerpoint/2010/main" val="93284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30465" y="936973"/>
            <a:ext cx="7031721" cy="441066"/>
          </a:xfrm>
        </p:spPr>
        <p:txBody>
          <a:bodyPr>
            <a:normAutofit lnSpcReduction="10000"/>
          </a:bodyPr>
          <a:lstStyle/>
          <a:p>
            <a:pPr marL="0" indent="0" algn="ctr">
              <a:buNone/>
            </a:pPr>
            <a:r>
              <a:rPr lang="es-EC" b="1" dirty="0">
                <a:latin typeface="Arial" panose="020B0604020202020204" pitchFamily="34" charset="0"/>
                <a:cs typeface="Arial" panose="020B0604020202020204" pitchFamily="34" charset="0"/>
              </a:rPr>
              <a:t>Etapa de Transmisión</a:t>
            </a:r>
            <a:endParaRPr lang="es-EC" sz="2400"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smtClean="0">
                <a:solidFill>
                  <a:srgbClr val="0070C0"/>
                </a:solidFill>
                <a:latin typeface="Arial" panose="020B0604020202020204" pitchFamily="34" charset="0"/>
                <a:cs typeface="Arial" panose="020B0604020202020204" pitchFamily="34" charset="0"/>
              </a:rPr>
              <a:t>Diseño e Implementación del Sistema</a:t>
            </a:r>
            <a:endParaRPr lang="es-EC" sz="11200" b="1" dirty="0">
              <a:solidFill>
                <a:srgbClr val="0070C0"/>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95165892"/>
              </p:ext>
            </p:extLst>
          </p:nvPr>
        </p:nvGraphicFramePr>
        <p:xfrm>
          <a:off x="1815038" y="3210947"/>
          <a:ext cx="4416950" cy="2002889"/>
        </p:xfrm>
        <a:graphic>
          <a:graphicData uri="http://schemas.openxmlformats.org/drawingml/2006/table">
            <a:tbl>
              <a:tblPr firstRow="1" firstCol="1" bandRow="1">
                <a:tableStyleId>{5C22544A-7EE6-4342-B048-85BDC9FD1C3A}</a:tableStyleId>
              </a:tblPr>
              <a:tblGrid>
                <a:gridCol w="2941171">
                  <a:extLst>
                    <a:ext uri="{9D8B030D-6E8A-4147-A177-3AD203B41FA5}">
                      <a16:colId xmlns:a16="http://schemas.microsoft.com/office/drawing/2014/main" xmlns="" val="1432653401"/>
                    </a:ext>
                  </a:extLst>
                </a:gridCol>
                <a:gridCol w="1475779">
                  <a:extLst>
                    <a:ext uri="{9D8B030D-6E8A-4147-A177-3AD203B41FA5}">
                      <a16:colId xmlns:a16="http://schemas.microsoft.com/office/drawing/2014/main" xmlns="" val="1076915065"/>
                    </a:ext>
                  </a:extLst>
                </a:gridCol>
              </a:tblGrid>
              <a:tr h="400578">
                <a:tc>
                  <a:txBody>
                    <a:bodyPr/>
                    <a:lstStyle/>
                    <a:p>
                      <a:pPr algn="ctr">
                        <a:spcAft>
                          <a:spcPts val="0"/>
                        </a:spcAft>
                      </a:pPr>
                      <a:r>
                        <a:rPr lang="es-EC" sz="2000" dirty="0">
                          <a:effectLst/>
                        </a:rPr>
                        <a:t>Potencia de Transmisión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26 dBm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03002095"/>
                  </a:ext>
                </a:extLst>
              </a:tr>
              <a:tr h="400578">
                <a:tc>
                  <a:txBody>
                    <a:bodyPr/>
                    <a:lstStyle/>
                    <a:p>
                      <a:pPr algn="ctr">
                        <a:spcAft>
                          <a:spcPts val="0"/>
                        </a:spcAft>
                      </a:pPr>
                      <a:r>
                        <a:rPr lang="es-EC" sz="2000">
                          <a:effectLst/>
                        </a:rPr>
                        <a:t>Tipo de antena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Parabólica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8830017"/>
                  </a:ext>
                </a:extLst>
              </a:tr>
              <a:tr h="801155">
                <a:tc>
                  <a:txBody>
                    <a:bodyPr/>
                    <a:lstStyle/>
                    <a:p>
                      <a:pPr algn="ctr">
                        <a:spcAft>
                          <a:spcPts val="0"/>
                        </a:spcAft>
                      </a:pPr>
                      <a:r>
                        <a:rPr lang="es-EC" sz="2000">
                          <a:effectLst/>
                        </a:rPr>
                        <a:t>Ganancia de la antena de TX</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24 dBi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3010291"/>
                  </a:ext>
                </a:extLst>
              </a:tr>
              <a:tr h="400578">
                <a:tc>
                  <a:txBody>
                    <a:bodyPr/>
                    <a:lstStyle/>
                    <a:p>
                      <a:pPr algn="ctr">
                        <a:spcAft>
                          <a:spcPts val="0"/>
                        </a:spcAft>
                      </a:pPr>
                      <a:r>
                        <a:rPr lang="es-EC" sz="2000" dirty="0">
                          <a:effectLst/>
                        </a:rPr>
                        <a:t>Altura de la Antena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5 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2861389"/>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505762573"/>
              </p:ext>
            </p:extLst>
          </p:nvPr>
        </p:nvGraphicFramePr>
        <p:xfrm>
          <a:off x="7067733" y="3188086"/>
          <a:ext cx="4425572" cy="2002890"/>
        </p:xfrm>
        <a:graphic>
          <a:graphicData uri="http://schemas.openxmlformats.org/drawingml/2006/table">
            <a:tbl>
              <a:tblPr firstRow="1" firstCol="1" bandRow="1">
                <a:tableStyleId>{5C22544A-7EE6-4342-B048-85BDC9FD1C3A}</a:tableStyleId>
              </a:tblPr>
              <a:tblGrid>
                <a:gridCol w="3136668">
                  <a:extLst>
                    <a:ext uri="{9D8B030D-6E8A-4147-A177-3AD203B41FA5}">
                      <a16:colId xmlns:a16="http://schemas.microsoft.com/office/drawing/2014/main" xmlns="" val="2435691040"/>
                    </a:ext>
                  </a:extLst>
                </a:gridCol>
                <a:gridCol w="1288904">
                  <a:extLst>
                    <a:ext uri="{9D8B030D-6E8A-4147-A177-3AD203B41FA5}">
                      <a16:colId xmlns:a16="http://schemas.microsoft.com/office/drawing/2014/main" xmlns="" val="2408652243"/>
                    </a:ext>
                  </a:extLst>
                </a:gridCol>
              </a:tblGrid>
              <a:tr h="400578">
                <a:tc>
                  <a:txBody>
                    <a:bodyPr/>
                    <a:lstStyle/>
                    <a:p>
                      <a:pPr algn="ctr">
                        <a:spcAft>
                          <a:spcPts val="0"/>
                        </a:spcAft>
                      </a:pPr>
                      <a:r>
                        <a:rPr lang="es-EC" sz="2000">
                          <a:effectLst/>
                        </a:rPr>
                        <a:t>Sensibilidad del Receptor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-98 dBm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54587145"/>
                  </a:ext>
                </a:extLst>
              </a:tr>
              <a:tr h="400578">
                <a:tc>
                  <a:txBody>
                    <a:bodyPr/>
                    <a:lstStyle/>
                    <a:p>
                      <a:pPr algn="ctr">
                        <a:spcAft>
                          <a:spcPts val="0"/>
                        </a:spcAft>
                      </a:pPr>
                      <a:r>
                        <a:rPr lang="es-EC" sz="2000" dirty="0">
                          <a:effectLst/>
                        </a:rPr>
                        <a:t>Tipo de antena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Parabólica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98438007"/>
                  </a:ext>
                </a:extLst>
              </a:tr>
              <a:tr h="801156">
                <a:tc>
                  <a:txBody>
                    <a:bodyPr/>
                    <a:lstStyle/>
                    <a:p>
                      <a:pPr algn="ctr">
                        <a:spcAft>
                          <a:spcPts val="0"/>
                        </a:spcAft>
                      </a:pPr>
                      <a:r>
                        <a:rPr lang="es-EC" sz="2000" dirty="0">
                          <a:effectLst/>
                        </a:rPr>
                        <a:t>Ganancia de la antena de RX</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24 </a:t>
                      </a:r>
                      <a:r>
                        <a:rPr lang="es-EC" sz="2000" dirty="0" err="1">
                          <a:effectLst/>
                        </a:rPr>
                        <a:t>dBi</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07194548"/>
                  </a:ext>
                </a:extLst>
              </a:tr>
              <a:tr h="400578">
                <a:tc>
                  <a:txBody>
                    <a:bodyPr/>
                    <a:lstStyle/>
                    <a:p>
                      <a:pPr algn="ctr">
                        <a:spcAft>
                          <a:spcPts val="0"/>
                        </a:spcAft>
                      </a:pPr>
                      <a:r>
                        <a:rPr lang="es-EC" sz="2000">
                          <a:effectLst/>
                        </a:rPr>
                        <a:t>Altura de la Antena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27 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59966272"/>
                  </a:ext>
                </a:extLst>
              </a:tr>
            </a:tbl>
          </a:graphicData>
        </a:graphic>
      </p:graphicFrame>
      <p:sp>
        <p:nvSpPr>
          <p:cNvPr id="12" name="Marcador de contenido 2"/>
          <p:cNvSpPr txBox="1">
            <a:spLocks/>
          </p:cNvSpPr>
          <p:nvPr/>
        </p:nvSpPr>
        <p:spPr>
          <a:xfrm>
            <a:off x="2730464" y="1754953"/>
            <a:ext cx="7031721" cy="4410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2000" b="1" dirty="0" smtClean="0">
                <a:latin typeface="Arial" panose="020B0604020202020204" pitchFamily="34" charset="0"/>
                <a:cs typeface="Arial" panose="020B0604020202020204" pitchFamily="34" charset="0"/>
              </a:rPr>
              <a:t>Características de los Equipos</a:t>
            </a:r>
            <a:endParaRPr lang="es-EC" sz="2000" dirty="0">
              <a:latin typeface="Arial" panose="020B0604020202020204" pitchFamily="34" charset="0"/>
              <a:cs typeface="Arial" panose="020B0604020202020204" pitchFamily="34" charset="0"/>
            </a:endParaRPr>
          </a:p>
        </p:txBody>
      </p:sp>
      <p:sp>
        <p:nvSpPr>
          <p:cNvPr id="13" name="Marcador de contenido 2"/>
          <p:cNvSpPr txBox="1">
            <a:spLocks/>
          </p:cNvSpPr>
          <p:nvPr/>
        </p:nvSpPr>
        <p:spPr>
          <a:xfrm>
            <a:off x="2177746" y="2572933"/>
            <a:ext cx="3691533" cy="4410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2000" b="1" dirty="0" smtClean="0">
                <a:latin typeface="Arial" panose="020B0604020202020204" pitchFamily="34" charset="0"/>
                <a:cs typeface="Arial" panose="020B0604020202020204" pitchFamily="34" charset="0"/>
              </a:rPr>
              <a:t>Equipos de Transmisión</a:t>
            </a:r>
            <a:endParaRPr lang="es-EC" sz="2000" dirty="0">
              <a:latin typeface="Arial" panose="020B0604020202020204" pitchFamily="34" charset="0"/>
              <a:cs typeface="Arial" panose="020B0604020202020204" pitchFamily="34" charset="0"/>
            </a:endParaRPr>
          </a:p>
        </p:txBody>
      </p:sp>
      <p:sp>
        <p:nvSpPr>
          <p:cNvPr id="14" name="Marcador de contenido 2"/>
          <p:cNvSpPr txBox="1">
            <a:spLocks/>
          </p:cNvSpPr>
          <p:nvPr/>
        </p:nvSpPr>
        <p:spPr>
          <a:xfrm>
            <a:off x="7434752" y="2547284"/>
            <a:ext cx="3691533" cy="4410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2000" b="1" dirty="0" smtClean="0">
                <a:latin typeface="Arial" panose="020B0604020202020204" pitchFamily="34" charset="0"/>
                <a:cs typeface="Arial" panose="020B0604020202020204" pitchFamily="34" charset="0"/>
              </a:rPr>
              <a:t>Equipos de Recepción</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27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30465" y="936973"/>
            <a:ext cx="7031721" cy="441066"/>
          </a:xfrm>
        </p:spPr>
        <p:txBody>
          <a:bodyPr>
            <a:normAutofit lnSpcReduction="10000"/>
          </a:bodyPr>
          <a:lstStyle/>
          <a:p>
            <a:pPr marL="0" indent="0" algn="ctr">
              <a:buNone/>
            </a:pPr>
            <a:r>
              <a:rPr lang="es-EC" b="1" dirty="0">
                <a:latin typeface="Arial" panose="020B0604020202020204" pitchFamily="34" charset="0"/>
                <a:cs typeface="Arial" panose="020B0604020202020204" pitchFamily="34" charset="0"/>
              </a:rPr>
              <a:t>Etapa de </a:t>
            </a:r>
            <a:r>
              <a:rPr lang="es-EC" b="1" dirty="0" smtClean="0">
                <a:latin typeface="Arial" panose="020B0604020202020204" pitchFamily="34" charset="0"/>
                <a:cs typeface="Arial" panose="020B0604020202020204" pitchFamily="34" charset="0"/>
              </a:rPr>
              <a:t>Monitorización</a:t>
            </a:r>
            <a:endParaRPr lang="es-EC" sz="2400"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1682325" y="226298"/>
            <a:ext cx="8659411" cy="48569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C" sz="11200" b="1" dirty="0" smtClean="0">
                <a:solidFill>
                  <a:srgbClr val="0070C0"/>
                </a:solidFill>
                <a:latin typeface="Arial" panose="020B0604020202020204" pitchFamily="34" charset="0"/>
                <a:cs typeface="Arial" panose="020B0604020202020204" pitchFamily="34" charset="0"/>
              </a:rPr>
              <a:t>Diseño e Implementación del Sistema</a:t>
            </a:r>
            <a:endParaRPr lang="es-EC" sz="11200" b="1" dirty="0">
              <a:solidFill>
                <a:srgbClr val="0070C0"/>
              </a:solidFill>
              <a:latin typeface="Arial" panose="020B0604020202020204" pitchFamily="34" charset="0"/>
              <a:cs typeface="Arial" panose="020B0604020202020204" pitchFamily="34" charset="0"/>
            </a:endParaRPr>
          </a:p>
        </p:txBody>
      </p:sp>
      <p:sp>
        <p:nvSpPr>
          <p:cNvPr id="5" name="Rectángulo 4"/>
          <p:cNvSpPr/>
          <p:nvPr/>
        </p:nvSpPr>
        <p:spPr>
          <a:xfrm>
            <a:off x="2730464" y="1571381"/>
            <a:ext cx="8228267" cy="872034"/>
          </a:xfrm>
          <a:prstGeom prst="rect">
            <a:avLst/>
          </a:prstGeom>
        </p:spPr>
        <p:txBody>
          <a:bodyPr wrap="square">
            <a:spAutoFit/>
          </a:bodyPr>
          <a:lstStyle/>
          <a:p>
            <a:pPr indent="180340" algn="just">
              <a:lnSpc>
                <a:spcPct val="150000"/>
              </a:lnSpc>
              <a:spcBef>
                <a:spcPts val="600"/>
              </a:spcBef>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Comprende el conjunto de elementos para la recolección de datos mediante sensores que se enlazan entre ellos y también con un nodo Gateway.</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p:cNvPicPr/>
          <p:nvPr/>
        </p:nvPicPr>
        <p:blipFill>
          <a:blip r:embed="rId2"/>
          <a:stretch>
            <a:fillRect/>
          </a:stretch>
        </p:blipFill>
        <p:spPr>
          <a:xfrm>
            <a:off x="4388335" y="3007872"/>
            <a:ext cx="4783800" cy="3069371"/>
          </a:xfrm>
          <a:prstGeom prst="rect">
            <a:avLst/>
          </a:prstGeom>
          <a:ln>
            <a:solidFill>
              <a:schemeClr val="tx1"/>
            </a:solidFill>
          </a:ln>
        </p:spPr>
      </p:pic>
    </p:spTree>
    <p:extLst>
      <p:ext uri="{BB962C8B-B14F-4D97-AF65-F5344CB8AC3E}">
        <p14:creationId xmlns:p14="http://schemas.microsoft.com/office/powerpoint/2010/main" val="23118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2291</TotalTime>
  <Words>1994</Words>
  <Application>Microsoft Office PowerPoint</Application>
  <PresentationFormat>Grand écran</PresentationFormat>
  <Paragraphs>188</Paragraphs>
  <Slides>29</Slides>
  <Notes>2</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29</vt:i4>
      </vt:variant>
    </vt:vector>
  </HeadingPairs>
  <TitlesOfParts>
    <vt:vector size="37" baseType="lpstr">
      <vt:lpstr>Arial</vt:lpstr>
      <vt:lpstr>Calibri</vt:lpstr>
      <vt:lpstr>Calibri Light</vt:lpstr>
      <vt:lpstr>Corbel</vt:lpstr>
      <vt:lpstr>Times New Roman</vt:lpstr>
      <vt:lpstr>Tema de Office</vt:lpstr>
      <vt:lpstr>1_Tema de Office</vt:lpstr>
      <vt:lpstr>Parallax</vt:lpstr>
      <vt:lpstr>Departamento de Eléctrica y Electrónica</vt:lpstr>
      <vt:lpstr>Agenda</vt:lpstr>
      <vt:lpstr>Présentation PowerPoint</vt:lpstr>
      <vt:lpstr>Présentation PowerPoint</vt:lpstr>
      <vt:lpstr>Présentation PowerPoint</vt:lpstr>
      <vt:lpstr>General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crowdsourcing  universidad de las fuerzas armadas espe</dc:title>
  <dc:creator>USUARIO</dc:creator>
  <cp:lastModifiedBy>Windows User</cp:lastModifiedBy>
  <cp:revision>204</cp:revision>
  <cp:lastPrinted>2017-03-07T01:09:39Z</cp:lastPrinted>
  <dcterms:created xsi:type="dcterms:W3CDTF">2016-12-11T22:17:10Z</dcterms:created>
  <dcterms:modified xsi:type="dcterms:W3CDTF">2017-08-12T02:06:31Z</dcterms:modified>
</cp:coreProperties>
</file>