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0" r:id="rId1"/>
  </p:sldMasterIdLst>
  <p:notesMasterIdLst>
    <p:notesMasterId r:id="rId29"/>
  </p:notesMasterIdLst>
  <p:sldIdLst>
    <p:sldId id="264" r:id="rId2"/>
    <p:sldId id="298" r:id="rId3"/>
    <p:sldId id="317" r:id="rId4"/>
    <p:sldId id="302" r:id="rId5"/>
    <p:sldId id="319" r:id="rId6"/>
    <p:sldId id="308" r:id="rId7"/>
    <p:sldId id="303" r:id="rId8"/>
    <p:sldId id="304" r:id="rId9"/>
    <p:sldId id="310" r:id="rId10"/>
    <p:sldId id="261" r:id="rId11"/>
    <p:sldId id="292" r:id="rId12"/>
    <p:sldId id="305" r:id="rId13"/>
    <p:sldId id="312" r:id="rId14"/>
    <p:sldId id="314" r:id="rId15"/>
    <p:sldId id="315" r:id="rId16"/>
    <p:sldId id="313" r:id="rId17"/>
    <p:sldId id="316" r:id="rId18"/>
    <p:sldId id="271" r:id="rId19"/>
    <p:sldId id="296" r:id="rId20"/>
    <p:sldId id="275" r:id="rId21"/>
    <p:sldId id="287" r:id="rId22"/>
    <p:sldId id="320" r:id="rId23"/>
    <p:sldId id="318" r:id="rId24"/>
    <p:sldId id="309" r:id="rId25"/>
    <p:sldId id="273" r:id="rId26"/>
    <p:sldId id="277" r:id="rId27"/>
    <p:sldId id="274" r:id="rId28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18" autoAdjust="0"/>
    <p:restoredTop sz="72890" autoAdjust="0"/>
  </p:normalViewPr>
  <p:slideViewPr>
    <p:cSldViewPr snapToGrid="0">
      <p:cViewPr varScale="1">
        <p:scale>
          <a:sx n="74" d="100"/>
          <a:sy n="74" d="100"/>
        </p:scale>
        <p:origin x="612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46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570"/>
    </p:cViewPr>
  </p:sorterViewPr>
  <p:notesViewPr>
    <p:cSldViewPr snapToGrid="0">
      <p:cViewPr varScale="1">
        <p:scale>
          <a:sx n="57" d="100"/>
          <a:sy n="57" d="100"/>
        </p:scale>
        <p:origin x="283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C0FD73-62E5-46C6-9478-0B3C69BA90F8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ES"/>
        </a:p>
      </dgm:t>
    </dgm:pt>
    <dgm:pt modelId="{7BFE240A-164B-493E-A8B2-371CC3B03A3E}">
      <dgm:prSet phldrT="[Text]"/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pPr algn="ctr"/>
          <a:r>
            <a:rPr lang="es-ES" dirty="0">
              <a:solidFill>
                <a:schemeClr val="tx1"/>
              </a:solidFill>
            </a:rPr>
            <a:t>General </a:t>
          </a:r>
        </a:p>
      </dgm:t>
    </dgm:pt>
    <dgm:pt modelId="{3C74B804-D152-4B3D-ADE3-B115452752BD}" type="parTrans" cxnId="{C1E6D1E1-2EA5-4C95-82DE-4C2AB83EC211}">
      <dgm:prSet/>
      <dgm:spPr/>
      <dgm:t>
        <a:bodyPr/>
        <a:lstStyle/>
        <a:p>
          <a:endParaRPr lang="es-ES"/>
        </a:p>
      </dgm:t>
    </dgm:pt>
    <dgm:pt modelId="{A969C588-D598-4C27-A023-2164D86F34FB}" type="sibTrans" cxnId="{C1E6D1E1-2EA5-4C95-82DE-4C2AB83EC211}">
      <dgm:prSet/>
      <dgm:spPr/>
      <dgm:t>
        <a:bodyPr/>
        <a:lstStyle/>
        <a:p>
          <a:endParaRPr lang="es-ES"/>
        </a:p>
      </dgm:t>
    </dgm:pt>
    <dgm:pt modelId="{1AFEEC51-96A6-4929-A4CD-2FD92D188823}">
      <dgm:prSet phldrT="[Text]" custT="1"/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pPr algn="just"/>
          <a:r>
            <a:rPr lang="es-EC" sz="2400" b="0" dirty="0">
              <a:solidFill>
                <a:schemeClr val="tx1"/>
              </a:solidFill>
            </a:rPr>
            <a:t>Detectar  e  identificar  virus  de  los  géneros                             </a:t>
          </a:r>
          <a:r>
            <a:rPr lang="es-EC" sz="2400" b="0" i="1" dirty="0" err="1">
              <a:solidFill>
                <a:schemeClr val="tx1"/>
              </a:solidFill>
            </a:rPr>
            <a:t>Potexvirus</a:t>
          </a:r>
          <a:r>
            <a:rPr lang="es-EC" sz="2400" b="0" i="1" dirty="0">
              <a:solidFill>
                <a:schemeClr val="tx1"/>
              </a:solidFill>
            </a:rPr>
            <a:t>, </a:t>
          </a:r>
          <a:r>
            <a:rPr lang="es-EC" sz="2400" b="0" i="1" dirty="0" err="1">
              <a:solidFill>
                <a:schemeClr val="tx1"/>
              </a:solidFill>
            </a:rPr>
            <a:t>Tombusvirus</a:t>
          </a:r>
          <a:r>
            <a:rPr lang="es-EC" sz="2400" b="0" i="1" dirty="0">
              <a:solidFill>
                <a:schemeClr val="tx1"/>
              </a:solidFill>
            </a:rPr>
            <a:t> </a:t>
          </a:r>
          <a:r>
            <a:rPr lang="es-EC" sz="2400" b="0" dirty="0">
              <a:solidFill>
                <a:schemeClr val="tx1"/>
              </a:solidFill>
            </a:rPr>
            <a:t>y </a:t>
          </a:r>
          <a:r>
            <a:rPr lang="es-EC" sz="2400" b="0" i="1" dirty="0" err="1">
              <a:solidFill>
                <a:schemeClr val="tx1"/>
              </a:solidFill>
            </a:rPr>
            <a:t>Tobamovirus</a:t>
          </a:r>
          <a:r>
            <a:rPr lang="es-EC" sz="2400" b="0" dirty="0">
              <a:solidFill>
                <a:schemeClr val="tx1"/>
              </a:solidFill>
            </a:rPr>
            <a:t>  en plantas y aguas de riego de cultivos de </a:t>
          </a:r>
          <a:r>
            <a:rPr lang="es-EC" sz="2400" b="0" dirty="0" err="1">
              <a:solidFill>
                <a:schemeClr val="tx1"/>
              </a:solidFill>
            </a:rPr>
            <a:t>babaco</a:t>
          </a:r>
          <a:r>
            <a:rPr lang="es-EC" sz="2400" b="0" dirty="0">
              <a:solidFill>
                <a:schemeClr val="tx1"/>
              </a:solidFill>
            </a:rPr>
            <a:t> (</a:t>
          </a:r>
          <a:r>
            <a:rPr lang="es-EC" sz="2400" b="0" i="1" dirty="0" err="1">
              <a:solidFill>
                <a:schemeClr val="tx1"/>
              </a:solidFill>
            </a:rPr>
            <a:t>Vasconcellea</a:t>
          </a:r>
          <a:r>
            <a:rPr lang="es-EC" sz="2400" b="0" i="1" dirty="0">
              <a:solidFill>
                <a:schemeClr val="tx1"/>
              </a:solidFill>
            </a:rPr>
            <a:t> × </a:t>
          </a:r>
          <a:r>
            <a:rPr lang="es-EC" sz="2400" b="0" i="1" dirty="0" err="1">
              <a:solidFill>
                <a:schemeClr val="tx1"/>
              </a:solidFill>
            </a:rPr>
            <a:t>heilbornii</a:t>
          </a:r>
          <a:r>
            <a:rPr lang="es-EC" sz="2400" b="0" dirty="0">
              <a:solidFill>
                <a:schemeClr val="tx1"/>
              </a:solidFill>
            </a:rPr>
            <a:t>. </a:t>
          </a:r>
          <a:r>
            <a:rPr lang="es-EC" sz="2400" b="0" dirty="0" err="1">
              <a:solidFill>
                <a:schemeClr val="tx1"/>
              </a:solidFill>
            </a:rPr>
            <a:t>var</a:t>
          </a:r>
          <a:r>
            <a:rPr lang="es-EC" sz="2400" b="0" dirty="0">
              <a:solidFill>
                <a:schemeClr val="tx1"/>
              </a:solidFill>
            </a:rPr>
            <a:t>. </a:t>
          </a:r>
          <a:r>
            <a:rPr lang="es-EC" sz="2400" b="0" dirty="0" err="1">
              <a:solidFill>
                <a:schemeClr val="tx1"/>
              </a:solidFill>
            </a:rPr>
            <a:t>pentagona</a:t>
          </a:r>
          <a:r>
            <a:rPr lang="es-EC" sz="2400" b="0" dirty="0">
              <a:solidFill>
                <a:schemeClr val="tx1"/>
              </a:solidFill>
            </a:rPr>
            <a:t>), en la provincia de Pichincha.</a:t>
          </a:r>
          <a:endParaRPr lang="es-ES" sz="2400" b="0" dirty="0">
            <a:solidFill>
              <a:schemeClr val="tx1"/>
            </a:solidFill>
          </a:endParaRPr>
        </a:p>
      </dgm:t>
    </dgm:pt>
    <dgm:pt modelId="{7BFA8277-7EE1-4E46-808B-7BDB6415995A}" type="parTrans" cxnId="{C9EA74EA-F8E3-417F-824D-FB579E7E0442}">
      <dgm:prSet/>
      <dgm:spPr/>
      <dgm:t>
        <a:bodyPr/>
        <a:lstStyle/>
        <a:p>
          <a:endParaRPr lang="es-ES"/>
        </a:p>
      </dgm:t>
    </dgm:pt>
    <dgm:pt modelId="{2CD845C6-E5D7-4594-B9AD-CDBBE6BF4ED5}" type="sibTrans" cxnId="{C9EA74EA-F8E3-417F-824D-FB579E7E0442}">
      <dgm:prSet/>
      <dgm:spPr/>
      <dgm:t>
        <a:bodyPr/>
        <a:lstStyle/>
        <a:p>
          <a:endParaRPr lang="es-ES"/>
        </a:p>
      </dgm:t>
    </dgm:pt>
    <dgm:pt modelId="{0C4D3F63-5C59-4285-A1EF-0C8959ED6635}" type="pres">
      <dgm:prSet presAssocID="{5CC0FD73-62E5-46C6-9478-0B3C69BA90F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AF3D79D-2964-4F53-8C05-4112F74D3A21}" type="pres">
      <dgm:prSet presAssocID="{7BFE240A-164B-493E-A8B2-371CC3B03A3E}" presName="parentText" presStyleLbl="node1" presStyleIdx="0" presStyleCnt="2" custScaleY="55012" custLinFactNeighborX="125" custLinFactNeighborY="-3425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8854545-31EE-4B38-A380-D036C1636220}" type="pres">
      <dgm:prSet presAssocID="{A969C588-D598-4C27-A023-2164D86F34FB}" presName="spacer" presStyleCnt="0"/>
      <dgm:spPr/>
    </dgm:pt>
    <dgm:pt modelId="{814541E6-3AF4-4C8C-8107-A5F51F053440}" type="pres">
      <dgm:prSet presAssocID="{1AFEEC51-96A6-4929-A4CD-2FD92D188823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3068953-CD2B-4330-9CB3-4FCF0654AE26}" type="presOf" srcId="{5CC0FD73-62E5-46C6-9478-0B3C69BA90F8}" destId="{0C4D3F63-5C59-4285-A1EF-0C8959ED6635}" srcOrd="0" destOrd="0" presId="urn:microsoft.com/office/officeart/2005/8/layout/vList2"/>
    <dgm:cxn modelId="{C9EA74EA-F8E3-417F-824D-FB579E7E0442}" srcId="{5CC0FD73-62E5-46C6-9478-0B3C69BA90F8}" destId="{1AFEEC51-96A6-4929-A4CD-2FD92D188823}" srcOrd="1" destOrd="0" parTransId="{7BFA8277-7EE1-4E46-808B-7BDB6415995A}" sibTransId="{2CD845C6-E5D7-4594-B9AD-CDBBE6BF4ED5}"/>
    <dgm:cxn modelId="{2929DD28-3B09-4803-BC34-030027DD7F45}" type="presOf" srcId="{7BFE240A-164B-493E-A8B2-371CC3B03A3E}" destId="{9AF3D79D-2964-4F53-8C05-4112F74D3A21}" srcOrd="0" destOrd="0" presId="urn:microsoft.com/office/officeart/2005/8/layout/vList2"/>
    <dgm:cxn modelId="{C1E6D1E1-2EA5-4C95-82DE-4C2AB83EC211}" srcId="{5CC0FD73-62E5-46C6-9478-0B3C69BA90F8}" destId="{7BFE240A-164B-493E-A8B2-371CC3B03A3E}" srcOrd="0" destOrd="0" parTransId="{3C74B804-D152-4B3D-ADE3-B115452752BD}" sibTransId="{A969C588-D598-4C27-A023-2164D86F34FB}"/>
    <dgm:cxn modelId="{C7A6F11E-F97D-45D5-8039-511713732E69}" type="presOf" srcId="{1AFEEC51-96A6-4929-A4CD-2FD92D188823}" destId="{814541E6-3AF4-4C8C-8107-A5F51F053440}" srcOrd="0" destOrd="0" presId="urn:microsoft.com/office/officeart/2005/8/layout/vList2"/>
    <dgm:cxn modelId="{5778FB36-5123-48E3-B259-E1F532F79D18}" type="presParOf" srcId="{0C4D3F63-5C59-4285-A1EF-0C8959ED6635}" destId="{9AF3D79D-2964-4F53-8C05-4112F74D3A21}" srcOrd="0" destOrd="0" presId="urn:microsoft.com/office/officeart/2005/8/layout/vList2"/>
    <dgm:cxn modelId="{A651BA0E-328C-4AA5-B0B6-B349E4D52CE3}" type="presParOf" srcId="{0C4D3F63-5C59-4285-A1EF-0C8959ED6635}" destId="{58854545-31EE-4B38-A380-D036C1636220}" srcOrd="1" destOrd="0" presId="urn:microsoft.com/office/officeart/2005/8/layout/vList2"/>
    <dgm:cxn modelId="{8E7B2602-7586-4BBD-8E02-408BEC1F754D}" type="presParOf" srcId="{0C4D3F63-5C59-4285-A1EF-0C8959ED6635}" destId="{814541E6-3AF4-4C8C-8107-A5F51F053440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CC0FD73-62E5-46C6-9478-0B3C69BA90F8}" type="doc">
      <dgm:prSet loTypeId="urn:microsoft.com/office/officeart/2005/8/layout/vList2" loCatId="list" qsTypeId="urn:microsoft.com/office/officeart/2005/8/quickstyle/simple1" qsCatId="simple" csTypeId="urn:microsoft.com/office/officeart/2005/8/colors/accent4_4" csCatId="accent4" phldr="1"/>
      <dgm:spPr/>
      <dgm:t>
        <a:bodyPr/>
        <a:lstStyle/>
        <a:p>
          <a:endParaRPr lang="es-ES"/>
        </a:p>
      </dgm:t>
    </dgm:pt>
    <dgm:pt modelId="{7BFE240A-164B-493E-A8B2-371CC3B03A3E}">
      <dgm:prSet phldrT="[Text]" custT="1"/>
      <dgm:spPr>
        <a:solidFill>
          <a:schemeClr val="bg1"/>
        </a:solidFill>
      </dgm:spPr>
      <dgm:t>
        <a:bodyPr/>
        <a:lstStyle/>
        <a:p>
          <a:pPr algn="ctr"/>
          <a:r>
            <a:rPr lang="es-ES" sz="3600" dirty="0">
              <a:solidFill>
                <a:schemeClr val="tx1"/>
              </a:solidFill>
            </a:rPr>
            <a:t>Específicos</a:t>
          </a:r>
          <a:r>
            <a:rPr lang="es-ES" sz="3600" dirty="0"/>
            <a:t> </a:t>
          </a:r>
        </a:p>
      </dgm:t>
    </dgm:pt>
    <dgm:pt modelId="{3C74B804-D152-4B3D-ADE3-B115452752BD}" type="parTrans" cxnId="{C1E6D1E1-2EA5-4C95-82DE-4C2AB83EC211}">
      <dgm:prSet/>
      <dgm:spPr/>
      <dgm:t>
        <a:bodyPr/>
        <a:lstStyle/>
        <a:p>
          <a:endParaRPr lang="es-ES" sz="2000"/>
        </a:p>
      </dgm:t>
    </dgm:pt>
    <dgm:pt modelId="{A969C588-D598-4C27-A023-2164D86F34FB}" type="sibTrans" cxnId="{C1E6D1E1-2EA5-4C95-82DE-4C2AB83EC211}">
      <dgm:prSet/>
      <dgm:spPr/>
      <dgm:t>
        <a:bodyPr/>
        <a:lstStyle/>
        <a:p>
          <a:endParaRPr lang="es-ES" sz="2000"/>
        </a:p>
      </dgm:t>
    </dgm:pt>
    <dgm:pt modelId="{B935D405-8C89-4169-BB4E-7B91C3592684}">
      <dgm:prSet phldrT="[Text]" custT="1"/>
      <dgm:spPr/>
      <dgm:t>
        <a:bodyPr/>
        <a:lstStyle/>
        <a:p>
          <a:pPr algn="just"/>
          <a:r>
            <a:rPr lang="es-EC" sz="2400" b="0" dirty="0"/>
            <a:t>Evaluar  dos  técnicas  de  concentración  de  partículas  virales  en  muestras  de  agua de riego. </a:t>
          </a:r>
          <a:endParaRPr lang="es-ES" sz="2400" b="0" dirty="0"/>
        </a:p>
      </dgm:t>
    </dgm:pt>
    <dgm:pt modelId="{FF318C44-BD4E-4E15-9262-C14281B19EF4}" type="sibTrans" cxnId="{3E5BBF50-A111-43E2-ACF9-85495D8F8232}">
      <dgm:prSet/>
      <dgm:spPr/>
      <dgm:t>
        <a:bodyPr/>
        <a:lstStyle/>
        <a:p>
          <a:endParaRPr lang="es-ES" sz="2000"/>
        </a:p>
      </dgm:t>
    </dgm:pt>
    <dgm:pt modelId="{184C9DD3-EA91-42F8-81A3-2CAEBE96C49A}" type="parTrans" cxnId="{3E5BBF50-A111-43E2-ACF9-85495D8F8232}">
      <dgm:prSet/>
      <dgm:spPr/>
      <dgm:t>
        <a:bodyPr/>
        <a:lstStyle/>
        <a:p>
          <a:endParaRPr lang="es-ES" sz="2000"/>
        </a:p>
      </dgm:t>
    </dgm:pt>
    <dgm:pt modelId="{86D22003-4764-4638-B7C7-1B210B991631}">
      <dgm:prSet phldrT="[Text]" custT="1"/>
      <dgm:spPr/>
      <dgm:t>
        <a:bodyPr/>
        <a:lstStyle/>
        <a:p>
          <a:pPr algn="just"/>
          <a:r>
            <a:rPr lang="es-EC" sz="2400" b="0" dirty="0"/>
            <a:t>Detectar   la   presencia   de   virus   de   los   géneros </a:t>
          </a:r>
          <a:r>
            <a:rPr lang="es-EC" sz="2400" b="0" i="1" dirty="0" err="1"/>
            <a:t>Potexvirus</a:t>
          </a:r>
          <a:r>
            <a:rPr lang="es-EC" sz="2400" b="0" i="1" dirty="0"/>
            <a:t>, Tombusvirus</a:t>
          </a:r>
          <a:r>
            <a:rPr lang="es-EC" sz="2400" b="0" dirty="0"/>
            <a:t> y </a:t>
          </a:r>
          <a:r>
            <a:rPr lang="es-EC" sz="2400" b="0" i="1" dirty="0" err="1"/>
            <a:t>Tobamovirus</a:t>
          </a:r>
          <a:r>
            <a:rPr lang="es-EC" sz="2400" b="0" i="1" dirty="0"/>
            <a:t>, </a:t>
          </a:r>
          <a:r>
            <a:rPr lang="es-EC" sz="2400" b="0" dirty="0"/>
            <a:t>mediante técnicas de biología molecular en agua de riego y en plantas de </a:t>
          </a:r>
          <a:r>
            <a:rPr lang="es-EC" sz="2400" b="0" dirty="0" err="1"/>
            <a:t>babaco</a:t>
          </a:r>
          <a:r>
            <a:rPr lang="es-EC" sz="2400" b="0" dirty="0"/>
            <a:t>.</a:t>
          </a:r>
          <a:endParaRPr lang="es-ES" sz="2400" b="0" dirty="0"/>
        </a:p>
      </dgm:t>
    </dgm:pt>
    <dgm:pt modelId="{368AA27F-63BF-4156-A8A4-C36EE9DD9CB9}" type="parTrans" cxnId="{6AA19C14-D1D4-494A-BFA3-918F6BDE2B8B}">
      <dgm:prSet/>
      <dgm:spPr/>
      <dgm:t>
        <a:bodyPr/>
        <a:lstStyle/>
        <a:p>
          <a:endParaRPr lang="es-EC" sz="2000"/>
        </a:p>
      </dgm:t>
    </dgm:pt>
    <dgm:pt modelId="{8794F4A0-0F0F-4C5C-AC61-311EA173FD3B}" type="sibTrans" cxnId="{6AA19C14-D1D4-494A-BFA3-918F6BDE2B8B}">
      <dgm:prSet/>
      <dgm:spPr/>
      <dgm:t>
        <a:bodyPr/>
        <a:lstStyle/>
        <a:p>
          <a:endParaRPr lang="es-EC" sz="2000"/>
        </a:p>
      </dgm:t>
    </dgm:pt>
    <dgm:pt modelId="{0CF25DC7-3054-40DE-B5FE-D671BFE21031}">
      <dgm:prSet phldrT="[Text]" custT="1"/>
      <dgm:spPr/>
      <dgm:t>
        <a:bodyPr/>
        <a:lstStyle/>
        <a:p>
          <a:pPr algn="just"/>
          <a:endParaRPr lang="es-ES" sz="2400" b="0" dirty="0"/>
        </a:p>
      </dgm:t>
    </dgm:pt>
    <dgm:pt modelId="{00E0F116-BBD8-4941-A8E0-A6447B104AE8}" type="parTrans" cxnId="{C614013F-45DA-4AE9-AB64-2A72AE6B5633}">
      <dgm:prSet/>
      <dgm:spPr/>
      <dgm:t>
        <a:bodyPr/>
        <a:lstStyle/>
        <a:p>
          <a:endParaRPr lang="es-EC" sz="2000"/>
        </a:p>
      </dgm:t>
    </dgm:pt>
    <dgm:pt modelId="{BC5B73D5-8434-43D5-A7A1-30CD2C1F48C4}" type="sibTrans" cxnId="{C614013F-45DA-4AE9-AB64-2A72AE6B5633}">
      <dgm:prSet/>
      <dgm:spPr/>
      <dgm:t>
        <a:bodyPr/>
        <a:lstStyle/>
        <a:p>
          <a:endParaRPr lang="es-EC" sz="2000"/>
        </a:p>
      </dgm:t>
    </dgm:pt>
    <dgm:pt modelId="{B053C0DC-86A5-4531-B9EA-1C5438C6E02A}">
      <dgm:prSet phldrT="[Text]" custT="1"/>
      <dgm:spPr/>
      <dgm:t>
        <a:bodyPr/>
        <a:lstStyle/>
        <a:p>
          <a:pPr algn="just"/>
          <a:endParaRPr lang="es-ES" sz="2400" b="0" dirty="0"/>
        </a:p>
      </dgm:t>
    </dgm:pt>
    <dgm:pt modelId="{C64B60B6-C04A-4571-AF92-367F9CD3A76B}" type="parTrans" cxnId="{CA082B25-6AC3-437F-8C64-633CF14E7055}">
      <dgm:prSet/>
      <dgm:spPr/>
      <dgm:t>
        <a:bodyPr/>
        <a:lstStyle/>
        <a:p>
          <a:endParaRPr lang="es-EC" sz="2000"/>
        </a:p>
      </dgm:t>
    </dgm:pt>
    <dgm:pt modelId="{10B76AEE-2588-44BD-8D8D-C0F4FE5BF698}" type="sibTrans" cxnId="{CA082B25-6AC3-437F-8C64-633CF14E7055}">
      <dgm:prSet/>
      <dgm:spPr/>
      <dgm:t>
        <a:bodyPr/>
        <a:lstStyle/>
        <a:p>
          <a:endParaRPr lang="es-EC" sz="2000"/>
        </a:p>
      </dgm:t>
    </dgm:pt>
    <dgm:pt modelId="{0C4D3F63-5C59-4285-A1EF-0C8959ED6635}" type="pres">
      <dgm:prSet presAssocID="{5CC0FD73-62E5-46C6-9478-0B3C69BA90F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AF3D79D-2964-4F53-8C05-4112F74D3A21}" type="pres">
      <dgm:prSet presAssocID="{7BFE240A-164B-493E-A8B2-371CC3B03A3E}" presName="parentText" presStyleLbl="node1" presStyleIdx="0" presStyleCnt="1" custScaleY="65699" custLinFactNeighborX="140" custLinFactNeighborY="-3425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42FEC06-ACD4-40C0-B64B-DFAE04FF3503}" type="pres">
      <dgm:prSet presAssocID="{7BFE240A-164B-493E-A8B2-371CC3B03A3E}" presName="childText" presStyleLbl="revTx" presStyleIdx="0" presStyleCnt="1" custScaleY="210460" custLinFactY="4164" custLinFactNeighborX="4885" custLinFactNeighborY="1000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5ED5D97-960A-4082-80FD-0AD4E68A2AA4}" type="presOf" srcId="{B935D405-8C89-4169-BB4E-7B91C3592684}" destId="{E42FEC06-ACD4-40C0-B64B-DFAE04FF3503}" srcOrd="0" destOrd="1" presId="urn:microsoft.com/office/officeart/2005/8/layout/vList2"/>
    <dgm:cxn modelId="{3E5BBF50-A111-43E2-ACF9-85495D8F8232}" srcId="{7BFE240A-164B-493E-A8B2-371CC3B03A3E}" destId="{B935D405-8C89-4169-BB4E-7B91C3592684}" srcOrd="1" destOrd="0" parTransId="{184C9DD3-EA91-42F8-81A3-2CAEBE96C49A}" sibTransId="{FF318C44-BD4E-4E15-9262-C14281B19EF4}"/>
    <dgm:cxn modelId="{CA082B25-6AC3-437F-8C64-633CF14E7055}" srcId="{7BFE240A-164B-493E-A8B2-371CC3B03A3E}" destId="{B053C0DC-86A5-4531-B9EA-1C5438C6E02A}" srcOrd="2" destOrd="0" parTransId="{C64B60B6-C04A-4571-AF92-367F9CD3A76B}" sibTransId="{10B76AEE-2588-44BD-8D8D-C0F4FE5BF698}"/>
    <dgm:cxn modelId="{C1E6D1E1-2EA5-4C95-82DE-4C2AB83EC211}" srcId="{5CC0FD73-62E5-46C6-9478-0B3C69BA90F8}" destId="{7BFE240A-164B-493E-A8B2-371CC3B03A3E}" srcOrd="0" destOrd="0" parTransId="{3C74B804-D152-4B3D-ADE3-B115452752BD}" sibTransId="{A969C588-D598-4C27-A023-2164D86F34FB}"/>
    <dgm:cxn modelId="{00ABAB2B-7986-44A8-9372-55FC6AF4105B}" type="presOf" srcId="{5CC0FD73-62E5-46C6-9478-0B3C69BA90F8}" destId="{0C4D3F63-5C59-4285-A1EF-0C8959ED6635}" srcOrd="0" destOrd="0" presId="urn:microsoft.com/office/officeart/2005/8/layout/vList2"/>
    <dgm:cxn modelId="{2644ED9E-8849-45D0-9605-DCFC7A5E16B2}" type="presOf" srcId="{0CF25DC7-3054-40DE-B5FE-D671BFE21031}" destId="{E42FEC06-ACD4-40C0-B64B-DFAE04FF3503}" srcOrd="0" destOrd="0" presId="urn:microsoft.com/office/officeart/2005/8/layout/vList2"/>
    <dgm:cxn modelId="{BDD2C747-6D95-42BE-92E1-5DFFB09DB90A}" type="presOf" srcId="{B053C0DC-86A5-4531-B9EA-1C5438C6E02A}" destId="{E42FEC06-ACD4-40C0-B64B-DFAE04FF3503}" srcOrd="0" destOrd="2" presId="urn:microsoft.com/office/officeart/2005/8/layout/vList2"/>
    <dgm:cxn modelId="{6AA19C14-D1D4-494A-BFA3-918F6BDE2B8B}" srcId="{7BFE240A-164B-493E-A8B2-371CC3B03A3E}" destId="{86D22003-4764-4638-B7C7-1B210B991631}" srcOrd="3" destOrd="0" parTransId="{368AA27F-63BF-4156-A8A4-C36EE9DD9CB9}" sibTransId="{8794F4A0-0F0F-4C5C-AC61-311EA173FD3B}"/>
    <dgm:cxn modelId="{C614013F-45DA-4AE9-AB64-2A72AE6B5633}" srcId="{7BFE240A-164B-493E-A8B2-371CC3B03A3E}" destId="{0CF25DC7-3054-40DE-B5FE-D671BFE21031}" srcOrd="0" destOrd="0" parTransId="{00E0F116-BBD8-4941-A8E0-A6447B104AE8}" sibTransId="{BC5B73D5-8434-43D5-A7A1-30CD2C1F48C4}"/>
    <dgm:cxn modelId="{0BB63ECC-E284-442A-B271-112C57E0E582}" type="presOf" srcId="{86D22003-4764-4638-B7C7-1B210B991631}" destId="{E42FEC06-ACD4-40C0-B64B-DFAE04FF3503}" srcOrd="0" destOrd="3" presId="urn:microsoft.com/office/officeart/2005/8/layout/vList2"/>
    <dgm:cxn modelId="{5CEED761-A784-4316-A395-1D57071194E2}" type="presOf" srcId="{7BFE240A-164B-493E-A8B2-371CC3B03A3E}" destId="{9AF3D79D-2964-4F53-8C05-4112F74D3A21}" srcOrd="0" destOrd="0" presId="urn:microsoft.com/office/officeart/2005/8/layout/vList2"/>
    <dgm:cxn modelId="{EC24D1CE-51F6-4A53-A6C0-43A16295FB32}" type="presParOf" srcId="{0C4D3F63-5C59-4285-A1EF-0C8959ED6635}" destId="{9AF3D79D-2964-4F53-8C05-4112F74D3A21}" srcOrd="0" destOrd="0" presId="urn:microsoft.com/office/officeart/2005/8/layout/vList2"/>
    <dgm:cxn modelId="{9FF8D854-3070-418A-9A39-205213E5EAC6}" type="presParOf" srcId="{0C4D3F63-5C59-4285-A1EF-0C8959ED6635}" destId="{E42FEC06-ACD4-40C0-B64B-DFAE04FF3503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F3D79D-2964-4F53-8C05-4112F74D3A21}">
      <dsp:nvSpPr>
        <dsp:cNvPr id="0" name=""/>
        <dsp:cNvSpPr/>
      </dsp:nvSpPr>
      <dsp:spPr>
        <a:xfrm>
          <a:off x="0" y="587807"/>
          <a:ext cx="9629104" cy="901096"/>
        </a:xfrm>
        <a:prstGeom prst="roundRect">
          <a:avLst/>
        </a:prstGeom>
        <a:solidFill>
          <a:schemeClr val="bg1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900" kern="1200" dirty="0">
              <a:solidFill>
                <a:schemeClr val="tx1"/>
              </a:solidFill>
            </a:rPr>
            <a:t>General </a:t>
          </a:r>
        </a:p>
      </dsp:txBody>
      <dsp:txXfrm>
        <a:off x="43988" y="631795"/>
        <a:ext cx="9541128" cy="813120"/>
      </dsp:txXfrm>
    </dsp:sp>
    <dsp:sp modelId="{814541E6-3AF4-4C8C-8107-A5F51F053440}">
      <dsp:nvSpPr>
        <dsp:cNvPr id="0" name=""/>
        <dsp:cNvSpPr/>
      </dsp:nvSpPr>
      <dsp:spPr>
        <a:xfrm>
          <a:off x="0" y="1736361"/>
          <a:ext cx="9629104" cy="1638000"/>
        </a:xfrm>
        <a:prstGeom prst="roundRect">
          <a:avLst/>
        </a:prstGeom>
        <a:solidFill>
          <a:schemeClr val="bg1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0" kern="1200" dirty="0">
              <a:solidFill>
                <a:schemeClr val="tx1"/>
              </a:solidFill>
            </a:rPr>
            <a:t>Detectar  e  identificar  virus  de  los  géneros                             </a:t>
          </a:r>
          <a:r>
            <a:rPr lang="es-EC" sz="2400" b="0" i="1" kern="1200" dirty="0" err="1">
              <a:solidFill>
                <a:schemeClr val="tx1"/>
              </a:solidFill>
            </a:rPr>
            <a:t>Potexvirus</a:t>
          </a:r>
          <a:r>
            <a:rPr lang="es-EC" sz="2400" b="0" i="1" kern="1200" dirty="0">
              <a:solidFill>
                <a:schemeClr val="tx1"/>
              </a:solidFill>
            </a:rPr>
            <a:t>, </a:t>
          </a:r>
          <a:r>
            <a:rPr lang="es-EC" sz="2400" b="0" i="1" kern="1200" dirty="0" err="1">
              <a:solidFill>
                <a:schemeClr val="tx1"/>
              </a:solidFill>
            </a:rPr>
            <a:t>Tombusvirus</a:t>
          </a:r>
          <a:r>
            <a:rPr lang="es-EC" sz="2400" b="0" i="1" kern="1200" dirty="0">
              <a:solidFill>
                <a:schemeClr val="tx1"/>
              </a:solidFill>
            </a:rPr>
            <a:t> </a:t>
          </a:r>
          <a:r>
            <a:rPr lang="es-EC" sz="2400" b="0" kern="1200" dirty="0">
              <a:solidFill>
                <a:schemeClr val="tx1"/>
              </a:solidFill>
            </a:rPr>
            <a:t>y </a:t>
          </a:r>
          <a:r>
            <a:rPr lang="es-EC" sz="2400" b="0" i="1" kern="1200" dirty="0" err="1">
              <a:solidFill>
                <a:schemeClr val="tx1"/>
              </a:solidFill>
            </a:rPr>
            <a:t>Tobamovirus</a:t>
          </a:r>
          <a:r>
            <a:rPr lang="es-EC" sz="2400" b="0" kern="1200" dirty="0">
              <a:solidFill>
                <a:schemeClr val="tx1"/>
              </a:solidFill>
            </a:rPr>
            <a:t>  en plantas y aguas de riego de cultivos de </a:t>
          </a:r>
          <a:r>
            <a:rPr lang="es-EC" sz="2400" b="0" kern="1200" dirty="0" err="1">
              <a:solidFill>
                <a:schemeClr val="tx1"/>
              </a:solidFill>
            </a:rPr>
            <a:t>babaco</a:t>
          </a:r>
          <a:r>
            <a:rPr lang="es-EC" sz="2400" b="0" kern="1200" dirty="0">
              <a:solidFill>
                <a:schemeClr val="tx1"/>
              </a:solidFill>
            </a:rPr>
            <a:t> (</a:t>
          </a:r>
          <a:r>
            <a:rPr lang="es-EC" sz="2400" b="0" i="1" kern="1200" dirty="0" err="1">
              <a:solidFill>
                <a:schemeClr val="tx1"/>
              </a:solidFill>
            </a:rPr>
            <a:t>Vasconcellea</a:t>
          </a:r>
          <a:r>
            <a:rPr lang="es-EC" sz="2400" b="0" i="1" kern="1200" dirty="0">
              <a:solidFill>
                <a:schemeClr val="tx1"/>
              </a:solidFill>
            </a:rPr>
            <a:t> × </a:t>
          </a:r>
          <a:r>
            <a:rPr lang="es-EC" sz="2400" b="0" i="1" kern="1200" dirty="0" err="1">
              <a:solidFill>
                <a:schemeClr val="tx1"/>
              </a:solidFill>
            </a:rPr>
            <a:t>heilbornii</a:t>
          </a:r>
          <a:r>
            <a:rPr lang="es-EC" sz="2400" b="0" kern="1200" dirty="0">
              <a:solidFill>
                <a:schemeClr val="tx1"/>
              </a:solidFill>
            </a:rPr>
            <a:t>. </a:t>
          </a:r>
          <a:r>
            <a:rPr lang="es-EC" sz="2400" b="0" kern="1200" dirty="0" err="1">
              <a:solidFill>
                <a:schemeClr val="tx1"/>
              </a:solidFill>
            </a:rPr>
            <a:t>var</a:t>
          </a:r>
          <a:r>
            <a:rPr lang="es-EC" sz="2400" b="0" kern="1200" dirty="0">
              <a:solidFill>
                <a:schemeClr val="tx1"/>
              </a:solidFill>
            </a:rPr>
            <a:t>. </a:t>
          </a:r>
          <a:r>
            <a:rPr lang="es-EC" sz="2400" b="0" kern="1200" dirty="0" err="1">
              <a:solidFill>
                <a:schemeClr val="tx1"/>
              </a:solidFill>
            </a:rPr>
            <a:t>pentagona</a:t>
          </a:r>
          <a:r>
            <a:rPr lang="es-EC" sz="2400" b="0" kern="1200" dirty="0">
              <a:solidFill>
                <a:schemeClr val="tx1"/>
              </a:solidFill>
            </a:rPr>
            <a:t>), en la provincia de Pichincha.</a:t>
          </a:r>
          <a:endParaRPr lang="es-ES" sz="2400" b="0" kern="1200" dirty="0">
            <a:solidFill>
              <a:schemeClr val="tx1"/>
            </a:solidFill>
          </a:endParaRPr>
        </a:p>
      </dsp:txBody>
      <dsp:txXfrm>
        <a:off x="79961" y="1816322"/>
        <a:ext cx="9469182" cy="14780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F3D79D-2964-4F53-8C05-4112F74D3A21}">
      <dsp:nvSpPr>
        <dsp:cNvPr id="0" name=""/>
        <dsp:cNvSpPr/>
      </dsp:nvSpPr>
      <dsp:spPr>
        <a:xfrm>
          <a:off x="0" y="0"/>
          <a:ext cx="9215241" cy="493455"/>
        </a:xfrm>
        <a:prstGeom prst="roundRect">
          <a:avLst/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600" kern="1200" dirty="0">
              <a:solidFill>
                <a:schemeClr val="tx1"/>
              </a:solidFill>
            </a:rPr>
            <a:t>Específicos</a:t>
          </a:r>
          <a:r>
            <a:rPr lang="es-ES" sz="3600" kern="1200" dirty="0"/>
            <a:t> </a:t>
          </a:r>
        </a:p>
      </dsp:txBody>
      <dsp:txXfrm>
        <a:off x="24088" y="24088"/>
        <a:ext cx="9167065" cy="445279"/>
      </dsp:txXfrm>
    </dsp:sp>
    <dsp:sp modelId="{E42FEC06-ACD4-40C0-B64B-DFAE04FF3503}">
      <dsp:nvSpPr>
        <dsp:cNvPr id="0" name=""/>
        <dsp:cNvSpPr/>
      </dsp:nvSpPr>
      <dsp:spPr>
        <a:xfrm>
          <a:off x="0" y="496993"/>
          <a:ext cx="9215241" cy="40878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584" tIns="30480" rIns="170688" bIns="30480" numCol="1" spcCol="1270" anchor="t" anchorCtr="0">
          <a:noAutofit/>
        </a:bodyPr>
        <a:lstStyle/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es-ES" sz="2400" b="0" kern="1200" dirty="0"/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2400" b="0" kern="1200" dirty="0"/>
            <a:t>Evaluar  dos  técnicas  de  concentración  de  partículas  virales  en  muestras  de  agua de riego. </a:t>
          </a:r>
          <a:endParaRPr lang="es-ES" sz="2400" b="0" kern="1200" dirty="0"/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es-ES" sz="2400" b="0" kern="1200" dirty="0"/>
        </a:p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2400" b="0" kern="1200" dirty="0"/>
            <a:t>Detectar   la   presencia   de   virus   de   los   géneros </a:t>
          </a:r>
          <a:r>
            <a:rPr lang="es-EC" sz="2400" b="0" i="1" kern="1200" dirty="0" err="1"/>
            <a:t>Potexvirus</a:t>
          </a:r>
          <a:r>
            <a:rPr lang="es-EC" sz="2400" b="0" i="1" kern="1200" dirty="0"/>
            <a:t>, Tombusvirus</a:t>
          </a:r>
          <a:r>
            <a:rPr lang="es-EC" sz="2400" b="0" kern="1200" dirty="0"/>
            <a:t> y </a:t>
          </a:r>
          <a:r>
            <a:rPr lang="es-EC" sz="2400" b="0" i="1" kern="1200" dirty="0" err="1"/>
            <a:t>Tobamovirus</a:t>
          </a:r>
          <a:r>
            <a:rPr lang="es-EC" sz="2400" b="0" i="1" kern="1200" dirty="0"/>
            <a:t>, </a:t>
          </a:r>
          <a:r>
            <a:rPr lang="es-EC" sz="2400" b="0" kern="1200" dirty="0"/>
            <a:t>mediante técnicas de biología molecular en agua de riego y en plantas de </a:t>
          </a:r>
          <a:r>
            <a:rPr lang="es-EC" sz="2400" b="0" kern="1200" dirty="0" err="1"/>
            <a:t>babaco</a:t>
          </a:r>
          <a:r>
            <a:rPr lang="es-EC" sz="2400" b="0" kern="1200" dirty="0"/>
            <a:t>.</a:t>
          </a:r>
          <a:endParaRPr lang="es-ES" sz="2400" b="0" kern="1200" dirty="0"/>
        </a:p>
      </dsp:txBody>
      <dsp:txXfrm>
        <a:off x="0" y="496993"/>
        <a:ext cx="9215241" cy="40878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9F3F96-0B81-4D07-9AD5-8BD1897104C7}" type="datetimeFigureOut">
              <a:rPr lang="es-EC" smtClean="0"/>
              <a:pPr/>
              <a:t>05/08/2017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E839E6-DEB3-40CA-A5A7-3543C6320E19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51902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contaminación con virus a través de fuentes acuáticas ha ganado atención en los últimos años a pesar de que el primer reporte fue realizado por </a:t>
            </a:r>
            <a:r>
              <a:rPr lang="es-EC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Koening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s-EC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Leseman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1985 donde encontraron virus </a:t>
            </a:r>
            <a:r>
              <a:rPr lang="es-EC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fitopatógenos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agua de varios ríos de Alemania. La detección oportuna de fuentes de agua para riego contaminadas, evitaría la propagación de enfermedades víricas en extensas áreas de cultivo y por ende pérdidas económicas para los agricultores.</a:t>
            </a:r>
            <a:endParaRPr lang="es-E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839E6-DEB3-40CA-A5A7-3543C6320E19}" type="slidenum">
              <a:rPr lang="es-EC" smtClean="0"/>
              <a:pPr/>
              <a:t>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36645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err="1" smtClean="0"/>
              <a:t>Secuenciacion</a:t>
            </a:r>
            <a:r>
              <a:rPr lang="es-EC" dirty="0" smtClean="0"/>
              <a:t> mediante método SANGER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839E6-DEB3-40CA-A5A7-3543C6320E19}" type="slidenum">
              <a:rPr lang="es-EC" smtClean="0"/>
              <a:pPr/>
              <a:t>17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295586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presentan como hospederos a cucurbitáceas y plantas ornamentales respectivamente. </a:t>
            </a:r>
            <a:r>
              <a:rPr lang="es-E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AltMV</a:t>
            </a:r>
            <a:r>
              <a:rPr lang="es-E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fue reportado por primera vez en Australia en 1999, infectando una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Amarantacea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denominada </a:t>
            </a:r>
            <a:r>
              <a:rPr lang="es-E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Alternanthera</a:t>
            </a:r>
            <a:r>
              <a:rPr lang="es-E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pungens</a:t>
            </a:r>
            <a:r>
              <a:rPr lang="es-E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s-E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Geering</a:t>
            </a:r>
            <a:r>
              <a:rPr lang="es-E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Thomas, 1999)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mientras que </a:t>
            </a:r>
            <a:r>
              <a:rPr lang="es-E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LaMMoV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fue detectado en 2007 infectado a una calabaza (</a:t>
            </a:r>
            <a:r>
              <a:rPr lang="es-E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Lagenaria</a:t>
            </a:r>
            <a:r>
              <a:rPr lang="es-E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siceraria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en Myanmar, Asia </a:t>
            </a:r>
            <a:r>
              <a:rPr lang="es-E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(Kim, </a:t>
            </a:r>
            <a:r>
              <a:rPr lang="es-E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Mizutani</a:t>
            </a:r>
            <a:r>
              <a:rPr lang="es-E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Soe</a:t>
            </a:r>
            <a:r>
              <a:rPr lang="es-E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Lee, &amp; </a:t>
            </a:r>
            <a:r>
              <a:rPr lang="es-E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Natsuaki</a:t>
            </a:r>
            <a:r>
              <a:rPr lang="es-E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2010)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839E6-DEB3-40CA-A5A7-3543C6320E19}" type="slidenum">
              <a:rPr lang="es-EC" smtClean="0"/>
              <a:pPr/>
              <a:t>20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335161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839E6-DEB3-40CA-A5A7-3543C6320E19}" type="slidenum">
              <a:rPr lang="es-EC" smtClean="0"/>
              <a:pPr/>
              <a:t>21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219709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839E6-DEB3-40CA-A5A7-3543C6320E19}" type="slidenum">
              <a:rPr lang="es-EC" smtClean="0"/>
              <a:pPr/>
              <a:t>22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84952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Adicionalmente</a:t>
            </a:r>
            <a:r>
              <a:rPr lang="es-ES" baseline="0" dirty="0" smtClean="0"/>
              <a:t> se probó con secuenciación de segunda generación, donde se enviaron muestras de </a:t>
            </a:r>
            <a:r>
              <a:rPr lang="es-ES" baseline="0" dirty="0" err="1" smtClean="0"/>
              <a:t>ADNc</a:t>
            </a:r>
            <a:r>
              <a:rPr lang="es-ES" baseline="0" dirty="0" smtClean="0"/>
              <a:t> para identificar un rango mayor de virus posiblemente presentes en muestras de planta y agua. En el caso de las muestras de plantas, las secuencias de la planta superan a las de virus por lo que en el análisis no se pudieron extraer estas secuencias y en agua, debido a la gran cantidad de microorganismos presentes solo cerca del 1% corresponden a virus, por tanto se realizaron ensayos de purificación del virus mediante filtración en </a:t>
            </a:r>
            <a:r>
              <a:rPr lang="es-ES" baseline="0" dirty="0" err="1" smtClean="0"/>
              <a:t>milipore</a:t>
            </a:r>
            <a:r>
              <a:rPr lang="es-ES" baseline="0" dirty="0" smtClean="0"/>
              <a:t> y concentración del </a:t>
            </a:r>
            <a:r>
              <a:rPr lang="es-ES" baseline="0" dirty="0" err="1" smtClean="0"/>
              <a:t>ADNc</a:t>
            </a:r>
            <a:r>
              <a:rPr lang="es-ES" baseline="0" dirty="0" smtClean="0"/>
              <a:t> sin mayor éxito, pero que se espera optimizar utilizando otros equipos. Además se pudo notar que los métodos de concentración viral en agua sirven para la detección con </a:t>
            </a:r>
            <a:r>
              <a:rPr lang="es-ES" baseline="0" dirty="0" err="1" smtClean="0"/>
              <a:t>primers</a:t>
            </a:r>
            <a:r>
              <a:rPr lang="es-ES" baseline="0" dirty="0" smtClean="0"/>
              <a:t> específicos mas no para secuenciación </a:t>
            </a:r>
            <a:r>
              <a:rPr lang="es-ES" baseline="0" dirty="0" err="1" smtClean="0"/>
              <a:t>masvia</a:t>
            </a:r>
            <a:r>
              <a:rPr lang="es-ES" baseline="0" dirty="0" smtClean="0"/>
              <a:t>.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839E6-DEB3-40CA-A5A7-3543C6320E19}" type="slidenum">
              <a:rPr lang="es-EC" smtClean="0"/>
              <a:pPr/>
              <a:t>23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847238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839E6-DEB3-40CA-A5A7-3543C6320E19}" type="slidenum">
              <a:rPr lang="es-EC" smtClean="0"/>
              <a:pPr/>
              <a:t>25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23553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Potexvirus</a:t>
            </a:r>
            <a:r>
              <a:rPr lang="es-ES" dirty="0" smtClean="0"/>
              <a:t>  tamaño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viriones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con 470 a 580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nm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longitud y 13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nm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diámetro—genoma de 5.8 a 7.5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Kpb</a:t>
            </a:r>
            <a:endParaRPr lang="es-ES" dirty="0" smtClean="0"/>
          </a:p>
          <a:p>
            <a:r>
              <a:rPr lang="es-ES" dirty="0" smtClean="0"/>
              <a:t>transmisión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mecánica con savia infectada y equipo agrícola contaminado 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Potato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X Virus</a:t>
            </a:r>
          </a:p>
          <a:p>
            <a:endParaRPr lang="es-E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Tombusvirus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tamaño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virion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30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nm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diámetro, no tienen envoltura y contienen 180 subunidades idénticas de cubierta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protéica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(CP)-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Genoma de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4.7 kb</a:t>
            </a:r>
          </a:p>
          <a:p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Tomato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Bushy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Stunt---Se transmiten a través de semillas y polen infectado, así como material de propagación infectado y trasmisión mecánica </a:t>
            </a:r>
          </a:p>
          <a:p>
            <a:endParaRPr lang="es-E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Tobamovirus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tamaño 300 x 18 nm</a:t>
            </a:r>
            <a:r>
              <a:rPr lang="es-E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 un núcleo central hueco de 4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nm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diámetro.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Genoma de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6300 a 6800 nucleótidos</a:t>
            </a:r>
          </a:p>
          <a:p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Tobacco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Mosaic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Virus  -- Se transmiten por contacto con savia o suelo contaminado y muchas veces por semillas, no se conocen vectores específicos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839E6-DEB3-40CA-A5A7-3543C6320E19}" type="slidenum">
              <a:rPr lang="es-EC" smtClean="0"/>
              <a:pPr/>
              <a:t>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35835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Gracias a su biodiversidad en el Ecuador se desarrollan diversos cultivos frutales, como el </a:t>
            </a:r>
            <a:r>
              <a:rPr lang="es-EC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Babaco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s-EC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vasconcellea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C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heilbornii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un frutal nativo, resultado del cruce entre V. </a:t>
            </a:r>
            <a:r>
              <a:rPr lang="es-EC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cundinamarcensis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(chamburo) y V. </a:t>
            </a:r>
            <a:r>
              <a:rPr lang="es-EC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stipulata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s-EC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toronche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</a:t>
            </a:r>
            <a:r>
              <a:rPr lang="es-EC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 originario de las montañas subtropicales </a:t>
            </a:r>
            <a:r>
              <a:rPr lang="es-E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 Ecuador, región sur del callejón interandino, específicamente de la provincia de Loja.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desarrolla entre los 1500 y 2000 msnm en temperaturas comprendidas entre los 14 y 20C. </a:t>
            </a:r>
          </a:p>
          <a:p>
            <a:endParaRPr lang="es-EC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150 a 200 ha cultivadas de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babaco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tanto a cielo abierto como en invernaderos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839E6-DEB3-40CA-A5A7-3543C6320E19}" type="slidenum">
              <a:rPr lang="es-EC" smtClean="0"/>
              <a:pPr/>
              <a:t>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31020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839E6-DEB3-40CA-A5A7-3543C6320E19}" type="slidenum">
              <a:rPr lang="es-EC" smtClean="0"/>
              <a:pPr/>
              <a:t>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797175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839E6-DEB3-40CA-A5A7-3543C6320E19}" type="slidenum">
              <a:rPr lang="es-EC" smtClean="0"/>
              <a:pPr/>
              <a:t>12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003352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buffer fosfato salino (8 g de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NaCl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0,2 g de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KCl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1,45 g de Na</a:t>
            </a:r>
            <a:r>
              <a:rPr lang="es-ES" sz="1200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HPO</a:t>
            </a:r>
            <a:r>
              <a:rPr lang="es-ES" sz="1200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 0,24 g de KH</a:t>
            </a:r>
            <a:r>
              <a:rPr lang="es-ES" sz="1200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</a:t>
            </a:r>
            <a:r>
              <a:rPr lang="es-ES" sz="1200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1000 </a:t>
            </a:r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H</a:t>
            </a:r>
            <a:r>
              <a:rPr lang="es-ES" sz="1200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O)</a:t>
            </a:r>
          </a:p>
          <a:p>
            <a:endParaRPr lang="es-E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Elucion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PBS + PEG 7% (v/v)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 previamente se dejó agitar por 2 h; se colocó la lana de vidrio en esta mezcla y se dejó reposar por 30 min. </a:t>
            </a:r>
            <a:endParaRPr lang="es-EC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839E6-DEB3-40CA-A5A7-3543C6320E19}" type="slidenum">
              <a:rPr lang="es-EC" smtClean="0"/>
              <a:pPr/>
              <a:t>13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027813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ARN se obtuvo a partir de 600μL de concentrado viral (muestras de agua de riego) o 50 mg de material vegetal infectado.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839E6-DEB3-40CA-A5A7-3543C6320E19}" type="slidenum">
              <a:rPr lang="es-EC" smtClean="0"/>
              <a:pPr/>
              <a:t>14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085842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Proceso: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dirty="0" err="1" smtClean="0"/>
              <a:t>Mix</a:t>
            </a:r>
            <a:r>
              <a:rPr lang="es-EC" dirty="0" smtClean="0"/>
              <a:t> A y calentó </a:t>
            </a:r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65°C por 5 min</a:t>
            </a:r>
            <a:endParaRPr lang="es-E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dirty="0" smtClean="0"/>
              <a:t>Luego</a:t>
            </a:r>
            <a:r>
              <a:rPr lang="es-EC" baseline="0" dirty="0" smtClean="0"/>
              <a:t> </a:t>
            </a:r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enfrió en hielo por 3 min</a:t>
            </a:r>
            <a:endParaRPr lang="es-E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dirty="0" smtClean="0"/>
              <a:t>Se agregó </a:t>
            </a:r>
            <a:r>
              <a:rPr lang="es-EC" dirty="0" err="1" smtClean="0"/>
              <a:t>Mix</a:t>
            </a:r>
            <a:r>
              <a:rPr lang="es-EC" dirty="0" smtClean="0"/>
              <a:t> B y </a:t>
            </a:r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se incubó a 37°C por 2min</a:t>
            </a:r>
            <a:endParaRPr lang="es-E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dirty="0" smtClean="0"/>
              <a:t>Se agregó la enzima RT y Luego </a:t>
            </a:r>
            <a:r>
              <a:rPr lang="es-EC" dirty="0" err="1" smtClean="0"/>
              <a:t>incubacion</a:t>
            </a:r>
            <a:r>
              <a:rPr lang="es-EC" dirty="0" smtClean="0"/>
              <a:t> </a:t>
            </a:r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25°C por 10 min</a:t>
            </a:r>
            <a:endParaRPr lang="es-E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dirty="0" err="1" smtClean="0"/>
              <a:t>Transcripcion</a:t>
            </a:r>
            <a:r>
              <a:rPr lang="es-EC" dirty="0" smtClean="0"/>
              <a:t> a  37°C por 50 min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dirty="0" err="1" smtClean="0"/>
              <a:t>Inactivacion</a:t>
            </a:r>
            <a:r>
              <a:rPr lang="es-EC" dirty="0" smtClean="0"/>
              <a:t> a 70°C por 15 min </a:t>
            </a:r>
          </a:p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839E6-DEB3-40CA-A5A7-3543C6320E19}" type="slidenum">
              <a:rPr lang="es-EC" smtClean="0"/>
              <a:pPr/>
              <a:t>15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932726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839E6-DEB3-40CA-A5A7-3543C6320E19}" type="slidenum">
              <a:rPr lang="es-EC" smtClean="0"/>
              <a:pPr/>
              <a:t>16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54528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6"/>
          <p:cNvGraphicFramePr>
            <a:graphicFrameLocks noChangeAspect="1"/>
          </p:cNvGraphicFramePr>
          <p:nvPr userDrawn="1"/>
        </p:nvGraphicFramePr>
        <p:xfrm>
          <a:off x="0" y="981075"/>
          <a:ext cx="12192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" name="CorelDRAW" r:id="rId3" imgW="9151920" imgH="5621400" progId="">
                  <p:embed/>
                </p:oleObj>
              </mc:Choice>
              <mc:Fallback>
                <p:oleObj name="CorelDRAW" r:id="rId3" imgW="9151920" imgH="5621400" progId="">
                  <p:embed/>
                  <p:pic>
                    <p:nvPicPr>
                      <p:cNvPr id="0" name="Picture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12192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4"/>
          <p:cNvSpPr>
            <a:spLocks noChangeArrowheads="1"/>
          </p:cNvSpPr>
          <p:nvPr userDrawn="1"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400">
              <a:solidFill>
                <a:srgbClr val="000000"/>
              </a:solidFill>
            </a:endParaRPr>
          </a:p>
        </p:txBody>
      </p:sp>
      <p:sp>
        <p:nvSpPr>
          <p:cNvPr id="4" name="Rectangle 25"/>
          <p:cNvSpPr>
            <a:spLocks noChangeArrowheads="1"/>
          </p:cNvSpPr>
          <p:nvPr userDrawn="1"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400">
              <a:solidFill>
                <a:srgbClr val="000000"/>
              </a:solidFill>
            </a:endParaRPr>
          </a:p>
        </p:txBody>
      </p:sp>
      <p:sp>
        <p:nvSpPr>
          <p:cNvPr id="5" name="Rectangle 26"/>
          <p:cNvSpPr>
            <a:spLocks noChangeArrowheads="1"/>
          </p:cNvSpPr>
          <p:nvPr userDrawn="1"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400">
              <a:solidFill>
                <a:srgbClr val="000000"/>
              </a:solidFill>
            </a:endParaRPr>
          </a:p>
        </p:txBody>
      </p:sp>
      <p:sp>
        <p:nvSpPr>
          <p:cNvPr id="6" name="Rectangle 27"/>
          <p:cNvSpPr>
            <a:spLocks noChangeArrowheads="1"/>
          </p:cNvSpPr>
          <p:nvPr userDrawn="1"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400">
              <a:solidFill>
                <a:srgbClr val="000000"/>
              </a:solidFill>
            </a:endParaRPr>
          </a:p>
        </p:txBody>
      </p:sp>
      <p:pic>
        <p:nvPicPr>
          <p:cNvPr id="7" name="Picture 48" descr="bannner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121920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50"/>
          <p:cNvSpPr>
            <a:spLocks noChangeArrowheads="1"/>
          </p:cNvSpPr>
          <p:nvPr userDrawn="1"/>
        </p:nvSpPr>
        <p:spPr bwMode="auto">
          <a:xfrm>
            <a:off x="289984" y="260351"/>
            <a:ext cx="1056216" cy="792163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800">
              <a:solidFill>
                <a:srgbClr val="000000"/>
              </a:solidFill>
            </a:endParaRPr>
          </a:p>
        </p:txBody>
      </p:sp>
      <p:pic>
        <p:nvPicPr>
          <p:cNvPr id="9" name="Picture 49" descr="LOGO ESPE ORIGINAL copia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34" y="115888"/>
            <a:ext cx="4417484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0559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57148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668203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06357CE-C3E5-48AE-86E4-587F0F97EAE3}" type="datetimeFigureOut">
              <a:rPr lang="es-EC" smtClean="0"/>
              <a:pPr/>
              <a:t>05/08/2017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DDE658F-111C-4D5F-A17C-14A4C12B7838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74858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90652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633874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11028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71668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28628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2152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304323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C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811348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0"/>
          <p:cNvSpPr>
            <a:spLocks noChangeArrowheads="1"/>
          </p:cNvSpPr>
          <p:nvPr userDrawn="1"/>
        </p:nvSpPr>
        <p:spPr bwMode="auto">
          <a:xfrm>
            <a:off x="0" y="1"/>
            <a:ext cx="12192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800">
              <a:solidFill>
                <a:srgbClr val="000000"/>
              </a:solidFill>
            </a:endParaRPr>
          </a:p>
        </p:txBody>
      </p:sp>
      <p:sp>
        <p:nvSpPr>
          <p:cNvPr id="1027" name="Rectangle 21"/>
          <p:cNvSpPr>
            <a:spLocks noChangeArrowheads="1"/>
          </p:cNvSpPr>
          <p:nvPr userDrawn="1"/>
        </p:nvSpPr>
        <p:spPr bwMode="auto">
          <a:xfrm rot="10800000">
            <a:off x="1" y="6308726"/>
            <a:ext cx="10513484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C" altLang="es-EC" sz="1800">
              <a:solidFill>
                <a:srgbClr val="000000"/>
              </a:solidFill>
            </a:endParaRPr>
          </a:p>
        </p:txBody>
      </p:sp>
      <p:sp>
        <p:nvSpPr>
          <p:cNvPr id="1028" name="Line 23"/>
          <p:cNvSpPr>
            <a:spLocks noChangeShapeType="1"/>
          </p:cNvSpPr>
          <p:nvPr userDrawn="1"/>
        </p:nvSpPr>
        <p:spPr bwMode="auto">
          <a:xfrm rot="10800000" flipH="1">
            <a:off x="33868" y="6296025"/>
            <a:ext cx="887941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C" sz="1800">
              <a:solidFill>
                <a:srgbClr val="000000"/>
              </a:solidFill>
            </a:endParaRPr>
          </a:p>
        </p:txBody>
      </p:sp>
      <p:sp>
        <p:nvSpPr>
          <p:cNvPr id="1029" name="Line 24"/>
          <p:cNvSpPr>
            <a:spLocks noChangeShapeType="1"/>
          </p:cNvSpPr>
          <p:nvPr userDrawn="1"/>
        </p:nvSpPr>
        <p:spPr bwMode="auto">
          <a:xfrm rot="10800000" flipH="1">
            <a:off x="33868" y="6245225"/>
            <a:ext cx="8879417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C" sz="1800">
              <a:solidFill>
                <a:srgbClr val="000000"/>
              </a:solidFill>
            </a:endParaRPr>
          </a:p>
        </p:txBody>
      </p:sp>
      <p:pic>
        <p:nvPicPr>
          <p:cNvPr id="1030" name="Picture 26" descr="LOGO ESPE ORIGINAL copia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"/>
          <a:stretch>
            <a:fillRect/>
          </a:stretch>
        </p:blipFill>
        <p:spPr bwMode="auto">
          <a:xfrm>
            <a:off x="8976784" y="5949950"/>
            <a:ext cx="307340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542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em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10" Type="http://schemas.openxmlformats.org/officeDocument/2006/relationships/image" Target="../media/image40.jpeg"/><Relationship Id="rId4" Type="http://schemas.openxmlformats.org/officeDocument/2006/relationships/image" Target="../media/image9.png"/><Relationship Id="rId9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9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jpeg"/><Relationship Id="rId5" Type="http://schemas.openxmlformats.org/officeDocument/2006/relationships/image" Target="../media/image9.png"/><Relationship Id="rId10" Type="http://schemas.openxmlformats.org/officeDocument/2006/relationships/image" Target="../media/image43.jpeg"/><Relationship Id="rId4" Type="http://schemas.openxmlformats.org/officeDocument/2006/relationships/image" Target="../media/image41.jpeg"/><Relationship Id="rId9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image" Target="../media/image17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1.png"/><Relationship Id="rId7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9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 Subtítulo"/>
          <p:cNvSpPr txBox="1">
            <a:spLocks/>
          </p:cNvSpPr>
          <p:nvPr/>
        </p:nvSpPr>
        <p:spPr>
          <a:xfrm>
            <a:off x="2443488" y="1151676"/>
            <a:ext cx="8435360" cy="4416502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spcBef>
                <a:spcPct val="0"/>
              </a:spcBef>
              <a:buFontTx/>
              <a:buNone/>
              <a:defRPr/>
            </a:pPr>
            <a:endParaRPr lang="es-ES" sz="2800" b="1" cap="all" dirty="0">
              <a:ln w="9000" cmpd="sng">
                <a:solidFill>
                  <a:srgbClr val="000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000000">
                      <a:shade val="20000"/>
                      <a:satMod val="245000"/>
                    </a:srgbClr>
                  </a:gs>
                  <a:gs pos="43000">
                    <a:srgbClr val="000000">
                      <a:satMod val="255000"/>
                    </a:srgbClr>
                  </a:gs>
                  <a:gs pos="48000">
                    <a:srgbClr val="000000">
                      <a:shade val="85000"/>
                      <a:satMod val="255000"/>
                    </a:srgbClr>
                  </a:gs>
                  <a:gs pos="100000">
                    <a:srgbClr val="000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cs typeface="Arial" pitchFamily="34" charset="0"/>
            </a:endParaRPr>
          </a:p>
        </p:txBody>
      </p:sp>
      <p:pic>
        <p:nvPicPr>
          <p:cNvPr id="4100" name="4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334433" y="155575"/>
            <a:ext cx="4216400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3 Rectángulo"/>
          <p:cNvSpPr>
            <a:spLocks noChangeArrowheads="1"/>
          </p:cNvSpPr>
          <p:nvPr/>
        </p:nvSpPr>
        <p:spPr bwMode="auto">
          <a:xfrm>
            <a:off x="5216593" y="5102234"/>
            <a:ext cx="175881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C" altLang="es-EC" sz="2000" dirty="0" smtClean="0">
                <a:solidFill>
                  <a:srgbClr val="000000"/>
                </a:solidFill>
              </a:rPr>
              <a:t>Agosto, 2017</a:t>
            </a:r>
            <a:endParaRPr lang="es-EC" altLang="es-EC" dirty="0">
              <a:solidFill>
                <a:srgbClr val="000000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388772" y="1370846"/>
            <a:ext cx="941445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800" b="1" dirty="0"/>
              <a:t>Detección e identificación de virus de los géneros </a:t>
            </a:r>
            <a:r>
              <a:rPr lang="es-EC" sz="2800" b="1" i="1" dirty="0" err="1"/>
              <a:t>Potexvirus</a:t>
            </a:r>
            <a:r>
              <a:rPr lang="es-EC" sz="2800" b="1" i="1" dirty="0"/>
              <a:t>, Tombusvirus </a:t>
            </a:r>
            <a:r>
              <a:rPr lang="es-EC" sz="2800" b="1" dirty="0"/>
              <a:t>y </a:t>
            </a:r>
            <a:r>
              <a:rPr lang="es-EC" sz="2800" b="1" i="1" dirty="0" err="1"/>
              <a:t>Tobamovirus</a:t>
            </a:r>
            <a:r>
              <a:rPr lang="es-EC" sz="2800" b="1" dirty="0"/>
              <a:t> en aguas de riego </a:t>
            </a:r>
            <a:r>
              <a:rPr lang="es-EC" sz="2800" b="1" dirty="0" smtClean="0"/>
              <a:t>de cultivos de </a:t>
            </a:r>
            <a:r>
              <a:rPr lang="es-EC" sz="2800" b="1" dirty="0" err="1"/>
              <a:t>babaco</a:t>
            </a:r>
            <a:r>
              <a:rPr lang="es-EC" sz="2800" b="1" dirty="0"/>
              <a:t> </a:t>
            </a:r>
          </a:p>
          <a:p>
            <a:pPr algn="ctr"/>
            <a:r>
              <a:rPr lang="es-EC" sz="2800" b="1" dirty="0"/>
              <a:t>(</a:t>
            </a:r>
            <a:r>
              <a:rPr lang="es-EC" sz="2800" b="1" i="1" dirty="0" err="1"/>
              <a:t>Vasconcellea</a:t>
            </a:r>
            <a:r>
              <a:rPr lang="es-EC" sz="2800" b="1" i="1" dirty="0"/>
              <a:t> × </a:t>
            </a:r>
            <a:r>
              <a:rPr lang="es-EC" sz="2800" b="1" i="1" dirty="0" err="1"/>
              <a:t>heilbornii</a:t>
            </a:r>
            <a:r>
              <a:rPr lang="es-EC" sz="2800" b="1" dirty="0"/>
              <a:t>. </a:t>
            </a:r>
            <a:r>
              <a:rPr lang="es-EC" sz="2800" b="1" dirty="0" err="1"/>
              <a:t>var</a:t>
            </a:r>
            <a:r>
              <a:rPr lang="es-EC" sz="2800" b="1" dirty="0"/>
              <a:t>. </a:t>
            </a:r>
            <a:r>
              <a:rPr lang="es-EC" sz="2800" b="1" dirty="0" err="1"/>
              <a:t>pentagona</a:t>
            </a:r>
            <a:r>
              <a:rPr lang="es-EC" sz="2800" b="1" dirty="0"/>
              <a:t>), en la provincia de Pichincha. 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094100" y="4215602"/>
            <a:ext cx="10003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400" b="1" dirty="0" smtClean="0"/>
              <a:t>FIAMA GUEVARA</a:t>
            </a:r>
            <a:endParaRPr lang="es-EC" dirty="0"/>
          </a:p>
        </p:txBody>
      </p:sp>
      <p:pic>
        <p:nvPicPr>
          <p:cNvPr id="9" name="Imagen 15" descr="Descripción: C:\Users\HP\Pictures\Fiam¡s\EShPE\424864_433616274989_106916624989_1628075_1992944167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0" t="2563" b="3589"/>
          <a:stretch>
            <a:fillRect/>
          </a:stretch>
        </p:blipFill>
        <p:spPr bwMode="auto">
          <a:xfrm>
            <a:off x="10745363" y="53639"/>
            <a:ext cx="1373449" cy="121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324743" y="53639"/>
            <a:ext cx="1306863" cy="1159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3580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3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9021234" y="5965826"/>
            <a:ext cx="3026833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71" y="1402808"/>
            <a:ext cx="5802336" cy="3372392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317505" y="355463"/>
            <a:ext cx="502092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es-E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r>
              <a:rPr lang="es-E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Recolección de </a:t>
            </a:r>
            <a:r>
              <a:rPr lang="es-ES" sz="2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muestras.</a:t>
            </a:r>
            <a:endParaRPr lang="es-ES" sz="4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7 CuadroTexto"/>
          <p:cNvSpPr txBox="1"/>
          <p:nvPr/>
        </p:nvSpPr>
        <p:spPr>
          <a:xfrm>
            <a:off x="910766" y="5041631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/>
              <a:t>Reservorio </a:t>
            </a:r>
            <a:r>
              <a:rPr lang="es-EC" b="1" dirty="0" smtClean="0"/>
              <a:t>1</a:t>
            </a:r>
          </a:p>
          <a:p>
            <a:pPr algn="ctr"/>
            <a:r>
              <a:rPr lang="es-EC" dirty="0" smtClean="0"/>
              <a:t>INIAP </a:t>
            </a:r>
            <a:r>
              <a:rPr lang="es-EC" dirty="0"/>
              <a:t>Estación Tumbaco.</a:t>
            </a:r>
          </a:p>
        </p:txBody>
      </p:sp>
      <p:pic>
        <p:nvPicPr>
          <p:cNvPr id="17" name="Imagen 16" descr="C:\Users\WIND8\Downloads\20160817_131350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2" r="13806"/>
          <a:stretch/>
        </p:blipFill>
        <p:spPr bwMode="auto">
          <a:xfrm rot="5400000">
            <a:off x="7128714" y="435819"/>
            <a:ext cx="3390903" cy="53132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7 CuadroTexto"/>
          <p:cNvSpPr txBox="1"/>
          <p:nvPr/>
        </p:nvSpPr>
        <p:spPr>
          <a:xfrm>
            <a:off x="6930206" y="4956810"/>
            <a:ext cx="35599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/>
              <a:t>Reservorio 2</a:t>
            </a:r>
          </a:p>
          <a:p>
            <a:pPr algn="ctr"/>
            <a:r>
              <a:rPr lang="es-EC" dirty="0"/>
              <a:t>Granja La Morita, UCE</a:t>
            </a:r>
            <a:r>
              <a:rPr lang="es-EC" b="1" dirty="0"/>
              <a:t>.</a:t>
            </a:r>
          </a:p>
          <a:p>
            <a:pPr algn="ctr"/>
            <a:endParaRPr lang="es-EC" b="1" dirty="0"/>
          </a:p>
        </p:txBody>
      </p:sp>
    </p:spTree>
    <p:extLst>
      <p:ext uri="{BB962C8B-B14F-4D97-AF65-F5344CB8AC3E}">
        <p14:creationId xmlns:p14="http://schemas.microsoft.com/office/powerpoint/2010/main" val="413941955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3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9021234" y="5965826"/>
            <a:ext cx="3026833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4717" y="1489785"/>
            <a:ext cx="5601574" cy="3518943"/>
          </a:xfrm>
          <a:prstGeom prst="rect">
            <a:avLst/>
          </a:prstGeom>
        </p:spPr>
      </p:pic>
      <p:sp>
        <p:nvSpPr>
          <p:cNvPr id="16" name="7 CuadroTexto"/>
          <p:cNvSpPr txBox="1"/>
          <p:nvPr/>
        </p:nvSpPr>
        <p:spPr>
          <a:xfrm>
            <a:off x="861871" y="5183099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/>
              <a:t>Cultivos </a:t>
            </a:r>
            <a:r>
              <a:rPr lang="es-EC" dirty="0" smtClean="0"/>
              <a:t>de </a:t>
            </a:r>
            <a:r>
              <a:rPr lang="es-EC" dirty="0" err="1" smtClean="0"/>
              <a:t>Babaco</a:t>
            </a:r>
            <a:r>
              <a:rPr lang="es-EC" dirty="0" smtClean="0"/>
              <a:t>, Granja La Morita, UCE.</a:t>
            </a:r>
            <a:endParaRPr lang="es-EC" dirty="0"/>
          </a:p>
        </p:txBody>
      </p:sp>
      <p:sp>
        <p:nvSpPr>
          <p:cNvPr id="20" name="8 CuadroTexto"/>
          <p:cNvSpPr txBox="1"/>
          <p:nvPr/>
        </p:nvSpPr>
        <p:spPr>
          <a:xfrm>
            <a:off x="6178709" y="3244737"/>
            <a:ext cx="5898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/>
              <a:t>Hojas de Babaco con síntomas de virosis.</a:t>
            </a:r>
            <a:endParaRPr lang="es-EC" i="1" dirty="0"/>
          </a:p>
        </p:txBody>
      </p:sp>
      <p:pic>
        <p:nvPicPr>
          <p:cNvPr id="19" name="Imagen 18" descr="C:\Users\WIND8\Downloads\IMG_746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549" y="743526"/>
            <a:ext cx="3092291" cy="2493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n 20" descr="C:\Users\WIND8\Downloads\IMG_7464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7" r="9855"/>
          <a:stretch/>
        </p:blipFill>
        <p:spPr bwMode="auto">
          <a:xfrm>
            <a:off x="9165167" y="770448"/>
            <a:ext cx="2882900" cy="24666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1549" y="3924482"/>
            <a:ext cx="3169898" cy="190453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5977" y="3924482"/>
            <a:ext cx="2701280" cy="1471297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391425" y="324930"/>
            <a:ext cx="502092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es-E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r>
              <a:rPr lang="es-ES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Recolección de </a:t>
            </a:r>
            <a:r>
              <a:rPr lang="es-ES" sz="2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muestras.</a:t>
            </a:r>
            <a:endParaRPr lang="es-ES" sz="4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8 CuadroTexto"/>
          <p:cNvSpPr txBox="1"/>
          <p:nvPr/>
        </p:nvSpPr>
        <p:spPr>
          <a:xfrm>
            <a:off x="6011549" y="5829013"/>
            <a:ext cx="3003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Raíces </a:t>
            </a:r>
            <a:r>
              <a:rPr lang="es-EC" dirty="0"/>
              <a:t>de </a:t>
            </a:r>
            <a:r>
              <a:rPr lang="es-EC" dirty="0" err="1" smtClean="0"/>
              <a:t>Babaco</a:t>
            </a:r>
            <a:r>
              <a:rPr lang="es-EC" dirty="0" smtClean="0"/>
              <a:t>.</a:t>
            </a:r>
            <a:endParaRPr lang="es-EC" i="1" dirty="0"/>
          </a:p>
        </p:txBody>
      </p:sp>
      <p:sp>
        <p:nvSpPr>
          <p:cNvPr id="15" name="8 CuadroTexto"/>
          <p:cNvSpPr txBox="1"/>
          <p:nvPr/>
        </p:nvSpPr>
        <p:spPr>
          <a:xfrm>
            <a:off x="9181447" y="5395779"/>
            <a:ext cx="3003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Frutos </a:t>
            </a:r>
            <a:r>
              <a:rPr lang="es-EC" dirty="0"/>
              <a:t>de </a:t>
            </a:r>
            <a:r>
              <a:rPr lang="es-EC" dirty="0" err="1" smtClean="0"/>
              <a:t>Babaco</a:t>
            </a:r>
            <a:r>
              <a:rPr lang="es-EC" dirty="0" smtClean="0"/>
              <a:t>.</a:t>
            </a:r>
            <a:endParaRPr lang="es-EC" i="1" dirty="0"/>
          </a:p>
        </p:txBody>
      </p:sp>
    </p:spTree>
    <p:extLst>
      <p:ext uri="{BB962C8B-B14F-4D97-AF65-F5344CB8AC3E}">
        <p14:creationId xmlns:p14="http://schemas.microsoft.com/office/powerpoint/2010/main" val="413941955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5143" y="1961911"/>
            <a:ext cx="1577253" cy="1577253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261" y="5938913"/>
            <a:ext cx="3108227" cy="660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ángulo 23"/>
          <p:cNvSpPr/>
          <p:nvPr/>
        </p:nvSpPr>
        <p:spPr>
          <a:xfrm>
            <a:off x="459177" y="189148"/>
            <a:ext cx="407188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r>
              <a:rPr lang="es-ES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r>
              <a:rPr lang="es-ES" sz="2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Concentración Viral.</a:t>
            </a:r>
            <a:endParaRPr lang="es-ES" sz="4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7" name="Imagen 46"/>
          <p:cNvPicPr>
            <a:picLocks noChangeAspect="1"/>
          </p:cNvPicPr>
          <p:nvPr/>
        </p:nvPicPr>
        <p:blipFill rotWithShape="1">
          <a:blip r:embed="rId5" cstate="print"/>
          <a:srcRect l="6233" r="40485"/>
          <a:stretch/>
        </p:blipFill>
        <p:spPr>
          <a:xfrm>
            <a:off x="9495170" y="1712586"/>
            <a:ext cx="1965278" cy="17253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8" name="Imagen 4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6" r="9964"/>
          <a:stretch/>
        </p:blipFill>
        <p:spPr>
          <a:xfrm rot="5400000">
            <a:off x="4697377" y="1960733"/>
            <a:ext cx="1733488" cy="14967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9" name="Imagen 48"/>
          <p:cNvPicPr>
            <a:picLocks noChangeAspect="1"/>
          </p:cNvPicPr>
          <p:nvPr/>
        </p:nvPicPr>
        <p:blipFill rotWithShape="1">
          <a:blip r:embed="rId7" cstate="print"/>
          <a:srcRect l="10056" r="11070" b="17537"/>
          <a:stretch/>
        </p:blipFill>
        <p:spPr>
          <a:xfrm>
            <a:off x="6162423" y="4614162"/>
            <a:ext cx="1974460" cy="1519943"/>
          </a:xfrm>
          <a:prstGeom prst="rect">
            <a:avLst/>
          </a:prstGeom>
        </p:spPr>
      </p:pic>
      <p:pic>
        <p:nvPicPr>
          <p:cNvPr id="50" name="Imagen 4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571977" y="4673806"/>
            <a:ext cx="1796740" cy="1478204"/>
          </a:xfrm>
          <a:prstGeom prst="rect">
            <a:avLst/>
          </a:prstGeom>
        </p:spPr>
      </p:pic>
      <p:sp>
        <p:nvSpPr>
          <p:cNvPr id="52" name="Rectángulo redondeado 51"/>
          <p:cNvSpPr/>
          <p:nvPr/>
        </p:nvSpPr>
        <p:spPr>
          <a:xfrm>
            <a:off x="7961652" y="1473825"/>
            <a:ext cx="1933218" cy="53264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prstClr val="black"/>
                </a:solidFill>
              </a:rPr>
              <a:t>Floculación   a pH 3,5</a:t>
            </a: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54" name="Flecha derecha 53"/>
          <p:cNvSpPr/>
          <p:nvPr/>
        </p:nvSpPr>
        <p:spPr>
          <a:xfrm>
            <a:off x="4091272" y="2495385"/>
            <a:ext cx="541303" cy="515155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prstClr val="white"/>
              </a:solidFill>
            </a:endParaRPr>
          </a:p>
        </p:txBody>
      </p:sp>
      <p:sp>
        <p:nvSpPr>
          <p:cNvPr id="55" name="Flecha derecha 54"/>
          <p:cNvSpPr/>
          <p:nvPr/>
        </p:nvSpPr>
        <p:spPr>
          <a:xfrm rot="10800000">
            <a:off x="5488097" y="5155330"/>
            <a:ext cx="541303" cy="515155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prstClr val="white"/>
              </a:solidFill>
            </a:endParaRPr>
          </a:p>
        </p:txBody>
      </p:sp>
      <p:sp>
        <p:nvSpPr>
          <p:cNvPr id="56" name="Rectángulo redondeado 55"/>
          <p:cNvSpPr/>
          <p:nvPr/>
        </p:nvSpPr>
        <p:spPr>
          <a:xfrm>
            <a:off x="1406273" y="5541493"/>
            <a:ext cx="2042320" cy="58238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prstClr val="black"/>
                </a:solidFill>
              </a:rPr>
              <a:t>Re suspensión a pH 7,5</a:t>
            </a: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57" name="Rectángulo redondeado 56"/>
          <p:cNvSpPr/>
          <p:nvPr/>
        </p:nvSpPr>
        <p:spPr>
          <a:xfrm>
            <a:off x="6697084" y="4624286"/>
            <a:ext cx="1572822" cy="53104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prstClr val="black"/>
                </a:solidFill>
              </a:rPr>
              <a:t>Decantación</a:t>
            </a:r>
          </a:p>
          <a:p>
            <a:pPr algn="ctr"/>
            <a:r>
              <a:rPr lang="es-ES" dirty="0">
                <a:solidFill>
                  <a:prstClr val="black"/>
                </a:solidFill>
              </a:rPr>
              <a:t>p</a:t>
            </a:r>
            <a:r>
              <a:rPr lang="es-ES" dirty="0" smtClean="0">
                <a:solidFill>
                  <a:prstClr val="black"/>
                </a:solidFill>
              </a:rPr>
              <a:t>or 8 h</a:t>
            </a: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1234601" y="787075"/>
            <a:ext cx="67959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b="1" dirty="0">
                <a:solidFill>
                  <a:prstClr val="black"/>
                </a:solidFill>
              </a:rPr>
              <a:t>MÉTODO DE FLOCULACIÓN CON LECHE DESCREMADA </a:t>
            </a:r>
            <a:r>
              <a:rPr lang="es-EC" b="1" i="1" dirty="0">
                <a:solidFill>
                  <a:prstClr val="black"/>
                </a:solidFill>
              </a:rPr>
              <a:t>(</a:t>
            </a:r>
            <a:r>
              <a:rPr lang="es-EC" b="1" i="1" dirty="0" err="1">
                <a:solidFill>
                  <a:prstClr val="black"/>
                </a:solidFill>
              </a:rPr>
              <a:t>Calgua</a:t>
            </a:r>
            <a:r>
              <a:rPr lang="es-EC" b="1" i="1" dirty="0">
                <a:solidFill>
                  <a:prstClr val="black"/>
                </a:solidFill>
              </a:rPr>
              <a:t> et al., 2008).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ES" b="1" i="1" dirty="0">
              <a:solidFill>
                <a:prstClr val="black"/>
              </a:solidFill>
            </a:endParaRPr>
          </a:p>
        </p:txBody>
      </p:sp>
      <p:pic>
        <p:nvPicPr>
          <p:cNvPr id="5124" name="Picture 4" descr="Imagen relacionad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738"/>
            <a:ext cx="1884465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Rectángulo redondeado 58"/>
          <p:cNvSpPr/>
          <p:nvPr/>
        </p:nvSpPr>
        <p:spPr>
          <a:xfrm>
            <a:off x="155821" y="3600910"/>
            <a:ext cx="1572822" cy="68668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Recolección10 L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3" name="Flecha derecha 52"/>
          <p:cNvSpPr/>
          <p:nvPr/>
        </p:nvSpPr>
        <p:spPr>
          <a:xfrm>
            <a:off x="1748745" y="2439369"/>
            <a:ext cx="541303" cy="515155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prstClr val="white"/>
              </a:solidFill>
            </a:endParaRPr>
          </a:p>
        </p:txBody>
      </p:sp>
      <p:pic>
        <p:nvPicPr>
          <p:cNvPr id="60" name="Imagen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16547" y="2195599"/>
            <a:ext cx="2070162" cy="13034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1" name="Rectángulo redondeado 50"/>
          <p:cNvSpPr/>
          <p:nvPr/>
        </p:nvSpPr>
        <p:spPr>
          <a:xfrm>
            <a:off x="2365217" y="3623914"/>
            <a:ext cx="1572822" cy="64074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prstClr val="black"/>
                </a:solidFill>
              </a:rPr>
              <a:t>Pre filtrado</a:t>
            </a:r>
          </a:p>
          <a:p>
            <a:pPr algn="ctr"/>
            <a:r>
              <a:rPr lang="es-ES" dirty="0"/>
              <a:t>50µm</a:t>
            </a:r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61" name="Rectángulo redondeado 60"/>
          <p:cNvSpPr/>
          <p:nvPr/>
        </p:nvSpPr>
        <p:spPr>
          <a:xfrm>
            <a:off x="4815753" y="3569824"/>
            <a:ext cx="1572822" cy="64074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prstClr val="black"/>
                </a:solidFill>
              </a:rPr>
              <a:t>Ajustar pH a 3,5</a:t>
            </a:r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62" name="Flecha derecha 61"/>
          <p:cNvSpPr/>
          <p:nvPr/>
        </p:nvSpPr>
        <p:spPr>
          <a:xfrm>
            <a:off x="6443282" y="2504386"/>
            <a:ext cx="541303" cy="515155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prstClr val="white"/>
              </a:solidFill>
            </a:endParaRPr>
          </a:p>
        </p:txBody>
      </p:sp>
      <p:sp>
        <p:nvSpPr>
          <p:cNvPr id="63" name="Flecha derecha 62"/>
          <p:cNvSpPr/>
          <p:nvPr/>
        </p:nvSpPr>
        <p:spPr>
          <a:xfrm rot="8410417">
            <a:off x="8635548" y="4326888"/>
            <a:ext cx="541303" cy="515155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prstClr val="white"/>
              </a:solidFill>
            </a:endParaRPr>
          </a:p>
        </p:txBody>
      </p:sp>
      <p:sp>
        <p:nvSpPr>
          <p:cNvPr id="64" name="Rectángulo redondeado 63"/>
          <p:cNvSpPr/>
          <p:nvPr/>
        </p:nvSpPr>
        <p:spPr>
          <a:xfrm>
            <a:off x="9495170" y="3351357"/>
            <a:ext cx="1965278" cy="53104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prstClr val="black"/>
                </a:solidFill>
              </a:rPr>
              <a:t>Agitación</a:t>
            </a:r>
          </a:p>
          <a:p>
            <a:pPr algn="ctr"/>
            <a:r>
              <a:rPr lang="es-ES" dirty="0">
                <a:solidFill>
                  <a:prstClr val="black"/>
                </a:solidFill>
              </a:rPr>
              <a:t>p</a:t>
            </a:r>
            <a:r>
              <a:rPr lang="es-ES" dirty="0" smtClean="0">
                <a:solidFill>
                  <a:prstClr val="black"/>
                </a:solidFill>
              </a:rPr>
              <a:t>or 8 h</a:t>
            </a: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65" name="Flecha derecha 64"/>
          <p:cNvSpPr/>
          <p:nvPr/>
        </p:nvSpPr>
        <p:spPr>
          <a:xfrm>
            <a:off x="8928261" y="2512972"/>
            <a:ext cx="541303" cy="515155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prstClr val="white"/>
              </a:solidFill>
            </a:endParaRPr>
          </a:p>
        </p:txBody>
      </p:sp>
      <p:sp>
        <p:nvSpPr>
          <p:cNvPr id="66" name="Rectángulo redondeado 65"/>
          <p:cNvSpPr/>
          <p:nvPr/>
        </p:nvSpPr>
        <p:spPr>
          <a:xfrm>
            <a:off x="6883327" y="3523245"/>
            <a:ext cx="2294441" cy="5187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prstClr val="black"/>
                </a:solidFill>
              </a:rPr>
              <a:t>Mezcla con 100 </a:t>
            </a:r>
            <a:r>
              <a:rPr lang="es-ES" dirty="0" err="1" smtClean="0">
                <a:solidFill>
                  <a:prstClr val="black"/>
                </a:solidFill>
              </a:rPr>
              <a:t>mL</a:t>
            </a:r>
            <a:r>
              <a:rPr lang="es-ES" dirty="0" smtClean="0">
                <a:solidFill>
                  <a:prstClr val="black"/>
                </a:solidFill>
              </a:rPr>
              <a:t> de pre </a:t>
            </a:r>
            <a:r>
              <a:rPr lang="es-ES" dirty="0" err="1" smtClean="0">
                <a:solidFill>
                  <a:prstClr val="black"/>
                </a:solidFill>
              </a:rPr>
              <a:t>flóculo</a:t>
            </a: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26" name="Rectángulo redondeado 25"/>
          <p:cNvSpPr/>
          <p:nvPr/>
        </p:nvSpPr>
        <p:spPr>
          <a:xfrm>
            <a:off x="1358505" y="4812211"/>
            <a:ext cx="2137855" cy="64818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dirty="0" smtClean="0">
                <a:solidFill>
                  <a:prstClr val="black"/>
                </a:solidFill>
              </a:rPr>
              <a:t>Centrifugación </a:t>
            </a:r>
            <a:r>
              <a:rPr lang="es-ES" sz="1400" dirty="0"/>
              <a:t>4000x g por 90 min a 4°C. </a:t>
            </a:r>
            <a:endParaRPr lang="es-ES" sz="14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78055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4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8" y="1497206"/>
            <a:ext cx="1884465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Imagen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9" r="12317"/>
          <a:stretch/>
        </p:blipFill>
        <p:spPr>
          <a:xfrm rot="5400000">
            <a:off x="6904282" y="1803085"/>
            <a:ext cx="2125883" cy="15141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261" y="5938913"/>
            <a:ext cx="3108227" cy="660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ángulo 23"/>
          <p:cNvSpPr/>
          <p:nvPr/>
        </p:nvSpPr>
        <p:spPr>
          <a:xfrm>
            <a:off x="463965" y="209687"/>
            <a:ext cx="407188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r>
              <a:rPr lang="es-ES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r>
              <a:rPr lang="es-ES" sz="2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Concentración Viral.</a:t>
            </a:r>
            <a:endParaRPr lang="es-ES" sz="4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8" name="Imagen 4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6" r="9964"/>
          <a:stretch/>
        </p:blipFill>
        <p:spPr>
          <a:xfrm rot="5400000">
            <a:off x="4697377" y="1701421"/>
            <a:ext cx="1733488" cy="14967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0" name="Imagen 4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28914" y="4398913"/>
            <a:ext cx="1975492" cy="1625266"/>
          </a:xfrm>
          <a:prstGeom prst="rect">
            <a:avLst/>
          </a:prstGeom>
        </p:spPr>
      </p:pic>
      <p:sp>
        <p:nvSpPr>
          <p:cNvPr id="54" name="Flecha derecha 53"/>
          <p:cNvSpPr/>
          <p:nvPr/>
        </p:nvSpPr>
        <p:spPr>
          <a:xfrm>
            <a:off x="4091272" y="2236073"/>
            <a:ext cx="541303" cy="515155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prstClr val="white"/>
              </a:solidFill>
            </a:endParaRPr>
          </a:p>
        </p:txBody>
      </p:sp>
      <p:sp>
        <p:nvSpPr>
          <p:cNvPr id="55" name="Flecha derecha 54"/>
          <p:cNvSpPr/>
          <p:nvPr/>
        </p:nvSpPr>
        <p:spPr>
          <a:xfrm rot="10800000">
            <a:off x="8359374" y="4673806"/>
            <a:ext cx="541303" cy="515155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prstClr val="white"/>
              </a:solidFill>
            </a:endParaRPr>
          </a:p>
        </p:txBody>
      </p:sp>
      <p:sp>
        <p:nvSpPr>
          <p:cNvPr id="56" name="Rectángulo redondeado 55"/>
          <p:cNvSpPr/>
          <p:nvPr/>
        </p:nvSpPr>
        <p:spPr>
          <a:xfrm>
            <a:off x="4128018" y="4421766"/>
            <a:ext cx="2137855" cy="85339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400" dirty="0" smtClean="0">
                <a:solidFill>
                  <a:prstClr val="black"/>
                </a:solidFill>
              </a:rPr>
              <a:t>Centrifugación </a:t>
            </a:r>
            <a:r>
              <a:rPr lang="es-ES" sz="1400" dirty="0"/>
              <a:t>4000x g por 90 min a 4°C. </a:t>
            </a:r>
            <a:endParaRPr lang="es-ES" sz="1400" dirty="0" smtClean="0">
              <a:solidFill>
                <a:prstClr val="black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1124336" y="786275"/>
            <a:ext cx="76290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b="1" dirty="0">
                <a:solidFill>
                  <a:prstClr val="black"/>
                </a:solidFill>
              </a:rPr>
              <a:t>MÉTODO DE </a:t>
            </a:r>
            <a:r>
              <a:rPr lang="es-ES" b="1" dirty="0" smtClean="0">
                <a:solidFill>
                  <a:prstClr val="black"/>
                </a:solidFill>
              </a:rPr>
              <a:t>FILTRACIÓN EN LANA DE VIDRIO Y PRECIPITACIÓN CON POLIETILENGLICOL (</a:t>
            </a:r>
            <a:r>
              <a:rPr lang="es-ES" b="1" dirty="0" err="1" smtClean="0"/>
              <a:t>Vilagines</a:t>
            </a:r>
            <a:r>
              <a:rPr lang="es-ES" b="1" dirty="0" smtClean="0"/>
              <a:t> </a:t>
            </a:r>
            <a:r>
              <a:rPr lang="es-ES" b="1" dirty="0"/>
              <a:t>et </a:t>
            </a:r>
            <a:r>
              <a:rPr lang="es-ES" b="1" dirty="0" smtClean="0"/>
              <a:t>al.., 1993 y </a:t>
            </a:r>
            <a:r>
              <a:rPr lang="es-EC" b="1" dirty="0" smtClean="0"/>
              <a:t>Li </a:t>
            </a:r>
            <a:r>
              <a:rPr lang="es-EC" b="1" i="1" dirty="0"/>
              <a:t>et al.</a:t>
            </a:r>
            <a:r>
              <a:rPr lang="es-EC" b="1" dirty="0"/>
              <a:t>, </a:t>
            </a:r>
            <a:r>
              <a:rPr lang="es-EC" b="1" dirty="0" smtClean="0"/>
              <a:t>1998).</a:t>
            </a:r>
            <a:endParaRPr lang="es-EC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EC" b="1" i="1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ES" b="1" i="1" dirty="0">
              <a:solidFill>
                <a:prstClr val="black"/>
              </a:solidFill>
            </a:endParaRPr>
          </a:p>
        </p:txBody>
      </p:sp>
      <p:sp>
        <p:nvSpPr>
          <p:cNvPr id="59" name="Rectángulo redondeado 58"/>
          <p:cNvSpPr/>
          <p:nvPr/>
        </p:nvSpPr>
        <p:spPr>
          <a:xfrm>
            <a:off x="155821" y="3341598"/>
            <a:ext cx="1572822" cy="68668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Recolección60 L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3" name="Flecha derecha 52"/>
          <p:cNvSpPr/>
          <p:nvPr/>
        </p:nvSpPr>
        <p:spPr>
          <a:xfrm>
            <a:off x="1748745" y="2180057"/>
            <a:ext cx="541303" cy="515155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prstClr val="white"/>
              </a:solidFill>
            </a:endParaRPr>
          </a:p>
        </p:txBody>
      </p:sp>
      <p:pic>
        <p:nvPicPr>
          <p:cNvPr id="60" name="Imagen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16547" y="1936287"/>
            <a:ext cx="2070162" cy="13034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1" name="Rectángulo redondeado 50"/>
          <p:cNvSpPr/>
          <p:nvPr/>
        </p:nvSpPr>
        <p:spPr>
          <a:xfrm>
            <a:off x="2365217" y="3364602"/>
            <a:ext cx="1572822" cy="64074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prstClr val="black"/>
                </a:solidFill>
              </a:rPr>
              <a:t>Pre filtrado</a:t>
            </a:r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61" name="Rectángulo redondeado 60"/>
          <p:cNvSpPr/>
          <p:nvPr/>
        </p:nvSpPr>
        <p:spPr>
          <a:xfrm>
            <a:off x="4815753" y="3310512"/>
            <a:ext cx="1572822" cy="64074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prstClr val="black"/>
                </a:solidFill>
              </a:rPr>
              <a:t>Ajustar pH a 6,5 a 7</a:t>
            </a:r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62" name="Flecha derecha 61"/>
          <p:cNvSpPr/>
          <p:nvPr/>
        </p:nvSpPr>
        <p:spPr>
          <a:xfrm>
            <a:off x="6443282" y="2245074"/>
            <a:ext cx="541303" cy="515155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prstClr val="white"/>
              </a:solidFill>
            </a:endParaRPr>
          </a:p>
        </p:txBody>
      </p:sp>
      <p:sp>
        <p:nvSpPr>
          <p:cNvPr id="63" name="Flecha derecha 62"/>
          <p:cNvSpPr/>
          <p:nvPr/>
        </p:nvSpPr>
        <p:spPr>
          <a:xfrm rot="3013761">
            <a:off x="8952083" y="2392899"/>
            <a:ext cx="813644" cy="515155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prstClr val="white"/>
              </a:solidFill>
            </a:endParaRPr>
          </a:p>
        </p:txBody>
      </p:sp>
      <p:sp>
        <p:nvSpPr>
          <p:cNvPr id="64" name="Rectángulo redondeado 63"/>
          <p:cNvSpPr/>
          <p:nvPr/>
        </p:nvSpPr>
        <p:spPr>
          <a:xfrm>
            <a:off x="9584483" y="3043451"/>
            <a:ext cx="2348089" cy="84254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prstClr val="black"/>
                </a:solidFill>
              </a:rPr>
              <a:t>Elución a pH 10 en solución de PBS+7%PEG </a:t>
            </a:r>
            <a:endParaRPr lang="es-ES" dirty="0">
              <a:solidFill>
                <a:prstClr val="black"/>
              </a:solidFill>
            </a:endParaRPr>
          </a:p>
        </p:txBody>
      </p:sp>
      <p:sp>
        <p:nvSpPr>
          <p:cNvPr id="66" name="Rectángulo redondeado 65"/>
          <p:cNvSpPr/>
          <p:nvPr/>
        </p:nvSpPr>
        <p:spPr>
          <a:xfrm>
            <a:off x="6984585" y="3364602"/>
            <a:ext cx="1965278" cy="64074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prstClr val="black"/>
                </a:solidFill>
              </a:rPr>
              <a:t>Filtrado a través de lana de vidrio</a:t>
            </a:r>
            <a:endParaRPr lang="es-ES" dirty="0">
              <a:solidFill>
                <a:prstClr val="black"/>
              </a:solidFill>
            </a:endParaRPr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73484" y="4403915"/>
            <a:ext cx="1821999" cy="1017076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6" r="12300"/>
          <a:stretch/>
        </p:blipFill>
        <p:spPr>
          <a:xfrm rot="5400000">
            <a:off x="10253594" y="4144474"/>
            <a:ext cx="1821998" cy="1535958"/>
          </a:xfrm>
          <a:prstGeom prst="rect">
            <a:avLst/>
          </a:prstGeom>
        </p:spPr>
      </p:pic>
      <p:sp>
        <p:nvSpPr>
          <p:cNvPr id="30" name="Más 29"/>
          <p:cNvSpPr/>
          <p:nvPr/>
        </p:nvSpPr>
        <p:spPr>
          <a:xfrm>
            <a:off x="10119090" y="4398913"/>
            <a:ext cx="362071" cy="361597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prstClr val="white"/>
              </a:solidFill>
            </a:endParaRPr>
          </a:p>
        </p:txBody>
      </p:sp>
      <p:sp>
        <p:nvSpPr>
          <p:cNvPr id="25" name="Rectángulo redondeado 24"/>
          <p:cNvSpPr/>
          <p:nvPr/>
        </p:nvSpPr>
        <p:spPr>
          <a:xfrm>
            <a:off x="4198960" y="5356529"/>
            <a:ext cx="2042320" cy="58238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>
                <a:solidFill>
                  <a:prstClr val="black"/>
                </a:solidFill>
              </a:rPr>
              <a:t>Re suspensión a pH 10</a:t>
            </a:r>
            <a:endParaRPr lang="es-E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0403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3 Imag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9021234" y="5965826"/>
            <a:ext cx="3026833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60947" y="154250"/>
            <a:ext cx="11457763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s-E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s-ES" sz="2800" b="1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</a:t>
            </a:r>
            <a:r>
              <a:rPr lang="es-ES" sz="2800" b="1" cap="none" spc="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800" b="1" cap="none" spc="0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Transcripción reversa y amplificación de ARN</a:t>
            </a:r>
            <a:r>
              <a:rPr lang="es-ES" sz="28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del </a:t>
            </a:r>
            <a:r>
              <a:rPr lang="es-ES" sz="28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concentrado viral de agua y </a:t>
            </a:r>
            <a:r>
              <a:rPr lang="es-ES" sz="28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</a:t>
            </a:r>
            <a:r>
              <a:rPr lang="es-ES" sz="2800" b="1" cap="none" spc="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muestras </a:t>
            </a:r>
            <a:r>
              <a:rPr lang="es-ES" sz="2800" b="1" cap="none" spc="0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</a:t>
            </a:r>
            <a:r>
              <a:rPr lang="es-ES" sz="2800" b="1" cap="none" spc="0" dirty="0" err="1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babaco</a:t>
            </a:r>
            <a:r>
              <a:rPr lang="es-ES" sz="2800" b="1" cap="none" spc="0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20" name="Rectángulo redondeado 19"/>
          <p:cNvSpPr/>
          <p:nvPr/>
        </p:nvSpPr>
        <p:spPr>
          <a:xfrm>
            <a:off x="511835" y="1384487"/>
            <a:ext cx="2749980" cy="68668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dirty="0" smtClean="0"/>
              <a:t>1) Extracción de ARN</a:t>
            </a:r>
            <a:endParaRPr lang="es-EC" sz="2000" dirty="0"/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4" cstate="print"/>
          <a:srcRect r="64056"/>
          <a:stretch/>
        </p:blipFill>
        <p:spPr>
          <a:xfrm>
            <a:off x="4464425" y="1243621"/>
            <a:ext cx="784320" cy="4928741"/>
          </a:xfrm>
          <a:prstGeom prst="rect">
            <a:avLst/>
          </a:prstGeom>
        </p:spPr>
      </p:pic>
      <p:sp>
        <p:nvSpPr>
          <p:cNvPr id="23" name="CuadroTexto 22"/>
          <p:cNvSpPr txBox="1"/>
          <p:nvPr/>
        </p:nvSpPr>
        <p:spPr>
          <a:xfrm>
            <a:off x="5390442" y="5545823"/>
            <a:ext cx="1007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Elución </a:t>
            </a:r>
          </a:p>
        </p:txBody>
      </p:sp>
      <p:sp>
        <p:nvSpPr>
          <p:cNvPr id="24" name="CuadroTexto 23"/>
          <p:cNvSpPr txBox="1"/>
          <p:nvPr/>
        </p:nvSpPr>
        <p:spPr>
          <a:xfrm>
            <a:off x="5212762" y="1676148"/>
            <a:ext cx="1363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Lisis y digestión</a:t>
            </a:r>
          </a:p>
        </p:txBody>
      </p:sp>
      <p:sp>
        <p:nvSpPr>
          <p:cNvPr id="25" name="CuadroTexto 24"/>
          <p:cNvSpPr txBox="1"/>
          <p:nvPr/>
        </p:nvSpPr>
        <p:spPr>
          <a:xfrm>
            <a:off x="5248745" y="2861460"/>
            <a:ext cx="1501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Precipitación de proteínas </a:t>
            </a:r>
          </a:p>
        </p:txBody>
      </p:sp>
      <p:sp>
        <p:nvSpPr>
          <p:cNvPr id="26" name="CuadroTexto 25"/>
          <p:cNvSpPr txBox="1"/>
          <p:nvPr/>
        </p:nvSpPr>
        <p:spPr>
          <a:xfrm>
            <a:off x="5243322" y="3669405"/>
            <a:ext cx="13630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C" dirty="0"/>
          </a:p>
          <a:p>
            <a:r>
              <a:rPr lang="es-EC" dirty="0"/>
              <a:t>Unión a membrana y lavados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037" y="2101272"/>
            <a:ext cx="4614102" cy="27684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ectángulo 3"/>
          <p:cNvSpPr/>
          <p:nvPr/>
        </p:nvSpPr>
        <p:spPr>
          <a:xfrm>
            <a:off x="511835" y="2475794"/>
            <a:ext cx="27499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Kit </a:t>
            </a:r>
            <a:r>
              <a:rPr lang="es-ES" sz="16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Plant</a:t>
            </a:r>
            <a:r>
              <a:rPr lang="es-ES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S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Total RNA </a:t>
            </a:r>
            <a:r>
              <a:rPr lang="es-ES" sz="1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Extraction</a:t>
            </a:r>
            <a:r>
              <a:rPr lang="es-ES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S" sz="1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Miniprep</a:t>
            </a:r>
            <a:r>
              <a:rPr lang="es-ES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S" sz="1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System</a:t>
            </a:r>
            <a:r>
              <a:rPr lang="es-ES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s-ES" sz="1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DNALand</a:t>
            </a:r>
            <a:r>
              <a:rPr lang="es-ES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S" sz="16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Scientific</a:t>
            </a:r>
            <a:r>
              <a:rPr lang="es-ES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s-ES" sz="160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910" y="3414375"/>
            <a:ext cx="3691628" cy="250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8682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sultado de imagen para Kit M-MLV Reverse Transcriptase (Invitrogen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17" y="3074605"/>
            <a:ext cx="2974068" cy="274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3 Imag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9021234" y="5965826"/>
            <a:ext cx="3026833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60947" y="154250"/>
            <a:ext cx="11457763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s-E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s-ES" sz="2800" b="1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</a:t>
            </a:r>
            <a:r>
              <a:rPr lang="es-ES" sz="2800" b="1" cap="none" spc="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800" b="1" cap="none" spc="0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Transcripción reversa y amplificación de ARN</a:t>
            </a:r>
            <a:r>
              <a:rPr lang="es-ES" sz="28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del </a:t>
            </a:r>
            <a:r>
              <a:rPr lang="es-ES" sz="28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concentrado viral de agua y </a:t>
            </a:r>
            <a:r>
              <a:rPr lang="es-ES" sz="28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</a:t>
            </a:r>
            <a:r>
              <a:rPr lang="es-ES" sz="2800" b="1" cap="none" spc="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muestras </a:t>
            </a:r>
            <a:r>
              <a:rPr lang="es-ES" sz="2800" b="1" cap="none" spc="0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</a:t>
            </a:r>
            <a:r>
              <a:rPr lang="es-ES" sz="2800" b="1" cap="none" spc="0" dirty="0" err="1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babaco</a:t>
            </a:r>
            <a:r>
              <a:rPr lang="es-ES" sz="2800" b="1" cap="none" spc="0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25198" y="2065823"/>
            <a:ext cx="1905934" cy="2038752"/>
          </a:xfrm>
          <a:prstGeom prst="rect">
            <a:avLst/>
          </a:prstGeom>
        </p:spPr>
      </p:pic>
      <p:sp>
        <p:nvSpPr>
          <p:cNvPr id="13" name="Rectángulo redondeado 12"/>
          <p:cNvSpPr/>
          <p:nvPr/>
        </p:nvSpPr>
        <p:spPr>
          <a:xfrm>
            <a:off x="885514" y="1686111"/>
            <a:ext cx="2604836" cy="70356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dirty="0" smtClean="0"/>
              <a:t>2) Síntesis </a:t>
            </a:r>
            <a:r>
              <a:rPr lang="es-EC" sz="2000" dirty="0"/>
              <a:t>de ADNc</a:t>
            </a:r>
          </a:p>
        </p:txBody>
      </p:sp>
      <p:cxnSp>
        <p:nvCxnSpPr>
          <p:cNvPr id="15" name="Conector angular 14"/>
          <p:cNvCxnSpPr/>
          <p:nvPr/>
        </p:nvCxnSpPr>
        <p:spPr>
          <a:xfrm rot="10800000" flipV="1">
            <a:off x="5188451" y="2101053"/>
            <a:ext cx="824178" cy="257488"/>
          </a:xfrm>
          <a:prstGeom prst="bentConnector3">
            <a:avLst>
              <a:gd name="adj1" fmla="val 101567"/>
            </a:avLst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7" name="CuadroTexto 26"/>
          <p:cNvSpPr txBox="1"/>
          <p:nvPr/>
        </p:nvSpPr>
        <p:spPr>
          <a:xfrm>
            <a:off x="6876581" y="4588784"/>
            <a:ext cx="1716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50 min a 37°C</a:t>
            </a:r>
          </a:p>
        </p:txBody>
      </p:sp>
      <p:sp>
        <p:nvSpPr>
          <p:cNvPr id="28" name="CuadroTexto 27"/>
          <p:cNvSpPr txBox="1"/>
          <p:nvPr/>
        </p:nvSpPr>
        <p:spPr>
          <a:xfrm>
            <a:off x="6850993" y="5241386"/>
            <a:ext cx="1649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15 min a 70°C </a:t>
            </a:r>
          </a:p>
        </p:txBody>
      </p:sp>
      <p:sp>
        <p:nvSpPr>
          <p:cNvPr id="29" name="CuadroTexto 28"/>
          <p:cNvSpPr txBox="1"/>
          <p:nvPr/>
        </p:nvSpPr>
        <p:spPr>
          <a:xfrm>
            <a:off x="8914872" y="5244811"/>
            <a:ext cx="1619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/>
              <a:t>Inactivación</a:t>
            </a:r>
            <a:r>
              <a:rPr lang="es-EC" dirty="0"/>
              <a:t> </a:t>
            </a:r>
          </a:p>
        </p:txBody>
      </p:sp>
      <p:sp>
        <p:nvSpPr>
          <p:cNvPr id="30" name="CuadroTexto 29"/>
          <p:cNvSpPr txBox="1"/>
          <p:nvPr/>
        </p:nvSpPr>
        <p:spPr>
          <a:xfrm>
            <a:off x="8914872" y="4564853"/>
            <a:ext cx="1704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/>
              <a:t>Transcripción</a:t>
            </a:r>
          </a:p>
          <a:p>
            <a:pPr algn="ctr"/>
            <a:r>
              <a:rPr lang="es-EC" b="1" dirty="0"/>
              <a:t>reversa</a:t>
            </a:r>
            <a:r>
              <a:rPr lang="es-EC" dirty="0"/>
              <a:t> </a:t>
            </a:r>
          </a:p>
        </p:txBody>
      </p:sp>
      <p:cxnSp>
        <p:nvCxnSpPr>
          <p:cNvPr id="37" name="Conector recto de flecha 36"/>
          <p:cNvCxnSpPr>
            <a:stCxn id="28" idx="3"/>
            <a:endCxn id="29" idx="1"/>
          </p:cNvCxnSpPr>
          <p:nvPr/>
        </p:nvCxnSpPr>
        <p:spPr>
          <a:xfrm>
            <a:off x="8500901" y="5426052"/>
            <a:ext cx="413971" cy="34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Conector recto de flecha 37"/>
          <p:cNvCxnSpPr/>
          <p:nvPr/>
        </p:nvCxnSpPr>
        <p:spPr>
          <a:xfrm>
            <a:off x="8546799" y="4768312"/>
            <a:ext cx="413971" cy="34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Rectángulo 5"/>
          <p:cNvSpPr/>
          <p:nvPr/>
        </p:nvSpPr>
        <p:spPr>
          <a:xfrm>
            <a:off x="885514" y="2612940"/>
            <a:ext cx="24581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Kit M-MLV </a:t>
            </a: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</a:rPr>
              <a:t>Reverse </a:t>
            </a:r>
            <a:r>
              <a:rPr lang="es-ES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Transcriptase</a:t>
            </a:r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(Invitrogen)</a:t>
            </a:r>
            <a:endParaRPr lang="es-ES" dirty="0"/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649860"/>
              </p:ext>
            </p:extLst>
          </p:nvPr>
        </p:nvGraphicFramePr>
        <p:xfrm>
          <a:off x="6160828" y="1326840"/>
          <a:ext cx="5043984" cy="2886330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2207248"/>
                <a:gridCol w="1499072"/>
                <a:gridCol w="1337664"/>
              </a:tblGrid>
              <a:tr h="2894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Componentes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Concentración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Cantidad (μL)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894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effectLst/>
                        </a:rPr>
                        <a:t>MIX</a:t>
                      </a:r>
                      <a:r>
                        <a:rPr lang="es-ES" sz="1100" baseline="0" dirty="0" smtClean="0">
                          <a:effectLst/>
                        </a:rPr>
                        <a:t> A: </a:t>
                      </a:r>
                      <a:r>
                        <a:rPr lang="es-ES" sz="1100" dirty="0" smtClean="0">
                          <a:effectLst/>
                        </a:rPr>
                        <a:t>Agua </a:t>
                      </a:r>
                      <a:r>
                        <a:rPr lang="es-ES" sz="1100" dirty="0">
                          <a:effectLst/>
                        </a:rPr>
                        <a:t>libre de </a:t>
                      </a:r>
                      <a:r>
                        <a:rPr lang="es-ES" sz="1100" dirty="0" err="1">
                          <a:effectLst/>
                        </a:rPr>
                        <a:t>ARNasas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-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5,5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37263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err="1" smtClean="0">
                          <a:effectLst/>
                        </a:rPr>
                        <a:t>Randm</a:t>
                      </a:r>
                      <a:r>
                        <a:rPr lang="en-US" sz="1100" dirty="0" smtClean="0">
                          <a:effectLst/>
                        </a:rPr>
                        <a:t> Primers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500 </a:t>
                      </a:r>
                      <a:r>
                        <a:rPr lang="es-ES" sz="11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μg</a:t>
                      </a:r>
                      <a:r>
                        <a:rPr lang="es-ES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s-ES" sz="11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mL</a:t>
                      </a:r>
                      <a:endParaRPr lang="es-ES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effectLst/>
                        </a:rPr>
                        <a:t>0,5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894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err="1" smtClean="0">
                          <a:effectLst/>
                        </a:rPr>
                        <a:t>dNTPs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 </a:t>
                      </a:r>
                      <a:r>
                        <a:rPr lang="es-ES" sz="11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mM</a:t>
                      </a:r>
                      <a:endParaRPr lang="es-ES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effectLst/>
                        </a:rPr>
                        <a:t>1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25736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effectLst/>
                        </a:rPr>
                        <a:t>ARN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es-ES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5736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M-MLV RT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 unidades</a:t>
                      </a:r>
                      <a:endParaRPr lang="es-ES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5930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effectLst/>
                        </a:rPr>
                        <a:t> MIX</a:t>
                      </a:r>
                      <a:r>
                        <a:rPr lang="es-ES" sz="1100" baseline="0" dirty="0" smtClean="0">
                          <a:effectLst/>
                        </a:rPr>
                        <a:t> B: </a:t>
                      </a:r>
                      <a:r>
                        <a:rPr lang="es-ES" sz="1100" dirty="0" err="1" smtClean="0">
                          <a:effectLst/>
                        </a:rPr>
                        <a:t>First</a:t>
                      </a:r>
                      <a:r>
                        <a:rPr lang="es-ES" sz="1100" dirty="0" smtClean="0">
                          <a:effectLst/>
                        </a:rPr>
                        <a:t> </a:t>
                      </a:r>
                      <a:r>
                        <a:rPr lang="es-ES" sz="1100" dirty="0" err="1" smtClean="0">
                          <a:effectLst/>
                        </a:rPr>
                        <a:t>Strand</a:t>
                      </a:r>
                      <a:r>
                        <a:rPr lang="es-ES" sz="1100" dirty="0" smtClean="0">
                          <a:effectLst/>
                        </a:rPr>
                        <a:t> Buffer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5X</a:t>
                      </a:r>
                      <a:endParaRPr lang="es-ES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15012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effectLst/>
                        </a:rPr>
                        <a:t>DTT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0,1 M</a:t>
                      </a:r>
                      <a:endParaRPr lang="es-ES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36848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RNaseOUT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 U/ </a:t>
                      </a:r>
                      <a:r>
                        <a:rPr lang="es-ES" sz="11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μL</a:t>
                      </a:r>
                      <a:endParaRPr lang="es-ES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23750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Volumen Total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effectLst/>
                        </a:rPr>
                        <a:t>20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988113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3 Imag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9021234" y="5965826"/>
            <a:ext cx="3026833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60947" y="154250"/>
            <a:ext cx="11457763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s-E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s-ES" sz="2800" b="1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</a:t>
            </a:r>
            <a:r>
              <a:rPr lang="es-ES" sz="2800" b="1" cap="none" spc="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800" b="1" cap="none" spc="0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Transcripción reversa y amplificación de ARN</a:t>
            </a:r>
            <a:r>
              <a:rPr lang="es-ES" sz="28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del </a:t>
            </a:r>
            <a:r>
              <a:rPr lang="es-ES" sz="28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concentrado viral de agua y </a:t>
            </a:r>
            <a:r>
              <a:rPr lang="es-ES" sz="28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</a:t>
            </a:r>
            <a:r>
              <a:rPr lang="es-ES" sz="2800" b="1" cap="none" spc="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muestras </a:t>
            </a:r>
            <a:r>
              <a:rPr lang="es-ES" sz="2800" b="1" cap="none" spc="0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</a:t>
            </a:r>
            <a:r>
              <a:rPr lang="es-ES" sz="2800" b="1" cap="none" spc="0" dirty="0" err="1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babaco</a:t>
            </a:r>
            <a:r>
              <a:rPr lang="es-ES" sz="2800" b="1" cap="none" spc="0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0762557"/>
              </p:ext>
            </p:extLst>
          </p:nvPr>
        </p:nvGraphicFramePr>
        <p:xfrm>
          <a:off x="3460375" y="2589034"/>
          <a:ext cx="7874221" cy="3208404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201419"/>
                <a:gridCol w="2357539"/>
                <a:gridCol w="2357539"/>
                <a:gridCol w="838040"/>
                <a:gridCol w="1119684"/>
              </a:tblGrid>
              <a:tr h="49761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Género</a:t>
                      </a:r>
                      <a:endParaRPr lang="es-E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Nombre</a:t>
                      </a:r>
                      <a:endParaRPr lang="es-E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Secuencia</a:t>
                      </a:r>
                      <a:endParaRPr lang="es-E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err="1">
                          <a:effectLst/>
                        </a:rPr>
                        <a:t>T°m</a:t>
                      </a:r>
                      <a:endParaRPr lang="es-E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Tamaño (</a:t>
                      </a:r>
                      <a:r>
                        <a:rPr lang="es-ES" sz="1200" dirty="0" err="1">
                          <a:effectLst/>
                        </a:rPr>
                        <a:t>pb</a:t>
                      </a:r>
                      <a:r>
                        <a:rPr lang="es-ES" sz="1200" dirty="0">
                          <a:effectLst/>
                        </a:rPr>
                        <a:t>)</a:t>
                      </a:r>
                      <a:endParaRPr lang="es-E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35090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i="1" dirty="0" err="1">
                          <a:effectLst/>
                        </a:rPr>
                        <a:t>Potexvirus</a:t>
                      </a:r>
                      <a:endParaRPr lang="es-ES" sz="24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 </a:t>
                      </a:r>
                      <a:r>
                        <a:rPr lang="es-ES" sz="1200" dirty="0" smtClean="0">
                          <a:effectLst/>
                        </a:rPr>
                        <a:t>POTEX-F1</a:t>
                      </a:r>
                      <a:endParaRPr lang="es-E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 </a:t>
                      </a:r>
                      <a:r>
                        <a:rPr lang="es-ES" sz="1200" dirty="0" smtClean="0">
                          <a:effectLst/>
                        </a:rPr>
                        <a:t>GAYGGIGCIATGCTICAITT</a:t>
                      </a:r>
                      <a:endParaRPr lang="es-E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 </a:t>
                      </a:r>
                      <a:r>
                        <a:rPr lang="es-ES" sz="1200" dirty="0" smtClean="0">
                          <a:effectLst/>
                        </a:rPr>
                        <a:t>68,4</a:t>
                      </a:r>
                      <a:endParaRPr lang="es-E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" sz="1200" dirty="0" smtClean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</a:rPr>
                        <a:t>169</a:t>
                      </a:r>
                      <a:endParaRPr lang="es-E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26520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POTEX-R1</a:t>
                      </a:r>
                      <a:endParaRPr lang="es-E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TCIGTRTTIGCRTCRAAIGT</a:t>
                      </a:r>
                      <a:endParaRPr lang="es-E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65</a:t>
                      </a:r>
                      <a:endParaRPr lang="es-E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640876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i="1" dirty="0" err="1">
                          <a:effectLst/>
                        </a:rPr>
                        <a:t>Tombusvirus</a:t>
                      </a:r>
                      <a:endParaRPr lang="es-ES" sz="24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24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TOMBUS-F3</a:t>
                      </a:r>
                      <a:endParaRPr lang="es-E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 </a:t>
                      </a:r>
                      <a:endParaRPr lang="es-ES" sz="24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TGGATATTIATGGTTGCIGGTT</a:t>
                      </a:r>
                      <a:endParaRPr lang="es-E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24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64,5</a:t>
                      </a:r>
                      <a:endParaRPr lang="es-E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24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143</a:t>
                      </a:r>
                      <a:endParaRPr lang="es-E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319879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TOMBUS-R2</a:t>
                      </a:r>
                      <a:endParaRPr lang="es-E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GTAGGTTGTGGAGTGCGAG</a:t>
                      </a:r>
                      <a:endParaRPr lang="es-E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61,4</a:t>
                      </a:r>
                      <a:endParaRPr lang="es-E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70</a:t>
                      </a:r>
                      <a:endParaRPr lang="es-E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40876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i="1" dirty="0" err="1">
                          <a:effectLst/>
                        </a:rPr>
                        <a:t>Tobamovirus</a:t>
                      </a:r>
                      <a:endParaRPr lang="es-ES" sz="24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24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TOBAMO-F2</a:t>
                      </a:r>
                      <a:endParaRPr lang="es-E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GGWGAYGTNACIACITTIAT</a:t>
                      </a:r>
                      <a:endParaRPr lang="es-E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61,9</a:t>
                      </a:r>
                      <a:endParaRPr lang="es-E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191</a:t>
                      </a:r>
                      <a:endParaRPr lang="es-E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29974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TOBAMO-R2</a:t>
                      </a:r>
                      <a:endParaRPr lang="es-E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ARYTTIGCYTCIAARTTCCA</a:t>
                      </a:r>
                      <a:endParaRPr lang="es-E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62,2</a:t>
                      </a:r>
                      <a:endParaRPr lang="es-E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346944" y="1815792"/>
            <a:ext cx="698765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kumimoji="0" lang="es-ES" altLang="es-ES" sz="1200" b="1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abla </a:t>
            </a:r>
            <a:r>
              <a:rPr kumimoji="0" lang="es-ES" altLang="es-ES" sz="1200" b="1" i="0" u="none" strike="noStrike" cap="none" normalizeH="0" baseline="0" dirty="0" smtClean="0" bmk="_Toc48723237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</a:t>
            </a:r>
            <a:endParaRPr kumimoji="0" lang="es-ES" altLang="es-E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Detalle de los </a:t>
            </a:r>
            <a:r>
              <a:rPr kumimoji="0" lang="es-ES" altLang="es-E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primers</a:t>
            </a:r>
            <a:r>
              <a:rPr kumimoji="0" lang="es-ES" altLang="es-E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usados para detecci</a:t>
            </a:r>
            <a:r>
              <a:rPr kumimoji="0" lang="es-ES" altLang="es-E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</a:t>
            </a:r>
            <a:r>
              <a:rPr kumimoji="0" lang="es-ES" altLang="es-E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 de </a:t>
            </a:r>
            <a:r>
              <a:rPr kumimoji="0" lang="es-ES" altLang="es-ES" sz="12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Potexvirus</a:t>
            </a:r>
            <a:r>
              <a:rPr kumimoji="0" lang="es-ES" altLang="es-E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s-ES" altLang="es-ES" sz="12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Tombusvirus</a:t>
            </a:r>
            <a:r>
              <a:rPr kumimoji="0" lang="es-ES" altLang="es-E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kumimoji="0" lang="es-ES" altLang="es-ES" sz="12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Tobamovirus</a:t>
            </a:r>
            <a:r>
              <a:rPr kumimoji="0" lang="es-ES" altLang="es-ES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s-ES" altLang="es-E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Fuente:</a:t>
            </a:r>
            <a:r>
              <a:rPr kumimoji="0" lang="es-ES" altLang="es-E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ES" altLang="es-E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(Ochoa Corona, </a:t>
            </a:r>
            <a:r>
              <a:rPr kumimoji="0" lang="es-ES" altLang="es-E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Fletcher</a:t>
            </a:r>
            <a:r>
              <a:rPr kumimoji="0" lang="es-ES" altLang="es-E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&amp; </a:t>
            </a:r>
            <a:r>
              <a:rPr kumimoji="0" lang="es-ES" altLang="es-E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Olson</a:t>
            </a:r>
            <a:r>
              <a:rPr kumimoji="0" lang="es-ES" altLang="es-E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2014) </a:t>
            </a:r>
            <a:endParaRPr kumimoji="0" lang="es-ES" alt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ángulo redondeado 20"/>
          <p:cNvSpPr/>
          <p:nvPr/>
        </p:nvSpPr>
        <p:spPr>
          <a:xfrm>
            <a:off x="394447" y="1385825"/>
            <a:ext cx="3065929" cy="85993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dirty="0" smtClean="0"/>
              <a:t>3) Amplificación </a:t>
            </a:r>
            <a:r>
              <a:rPr lang="es-EC" sz="2000" dirty="0"/>
              <a:t>con </a:t>
            </a:r>
            <a:r>
              <a:rPr lang="es-EC" sz="2000" dirty="0" err="1"/>
              <a:t>primers</a:t>
            </a:r>
            <a:r>
              <a:rPr lang="es-EC" sz="2000" dirty="0"/>
              <a:t> degenerados</a:t>
            </a:r>
          </a:p>
        </p:txBody>
      </p:sp>
    </p:spTree>
    <p:extLst>
      <p:ext uri="{BB962C8B-B14F-4D97-AF65-F5344CB8AC3E}">
        <p14:creationId xmlns:p14="http://schemas.microsoft.com/office/powerpoint/2010/main" val="375039768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sultado de imagen para macro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9019" y="2439663"/>
            <a:ext cx="2426260" cy="161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9318" y="4015524"/>
            <a:ext cx="2593882" cy="1739487"/>
          </a:xfrm>
          <a:prstGeom prst="rect">
            <a:avLst/>
          </a:prstGeom>
        </p:spPr>
      </p:pic>
      <p:pic>
        <p:nvPicPr>
          <p:cNvPr id="11" name="3 Imag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9021234" y="5965826"/>
            <a:ext cx="3026833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60947" y="154250"/>
            <a:ext cx="11457763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s-E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s-ES" sz="2800" b="1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</a:t>
            </a:r>
            <a:r>
              <a:rPr lang="es-ES" sz="2800" b="1" cap="none" spc="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Amplificación </a:t>
            </a:r>
            <a:r>
              <a:rPr lang="es-ES" sz="2800" b="1" cap="none" spc="0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ARN</a:t>
            </a:r>
            <a:r>
              <a:rPr lang="es-ES" sz="28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del </a:t>
            </a:r>
            <a:r>
              <a:rPr lang="es-ES" sz="28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concentrado viral de agua y </a:t>
            </a:r>
            <a:r>
              <a:rPr lang="es-ES" sz="28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</a:t>
            </a:r>
            <a:r>
              <a:rPr lang="es-ES" sz="2800" b="1" cap="none" spc="0" dirty="0" smtClean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muestras </a:t>
            </a:r>
            <a:r>
              <a:rPr lang="es-ES" sz="2800" b="1" cap="none" spc="0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</a:t>
            </a:r>
            <a:r>
              <a:rPr lang="es-ES" sz="2800" b="1" cap="none" spc="0" dirty="0" err="1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babaco</a:t>
            </a:r>
            <a:r>
              <a:rPr lang="es-ES" sz="2800" b="1" cap="none" spc="0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42" name="Rectángulo redondeado 41"/>
          <p:cNvSpPr/>
          <p:nvPr/>
        </p:nvSpPr>
        <p:spPr>
          <a:xfrm>
            <a:off x="8073080" y="1371095"/>
            <a:ext cx="3046599" cy="10797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b="1" dirty="0" smtClean="0"/>
              <a:t>4) Secuenciación y análisis de similitud</a:t>
            </a:r>
            <a:endParaRPr lang="es-EC" sz="2000" b="1" dirty="0"/>
          </a:p>
        </p:txBody>
      </p:sp>
      <p:sp>
        <p:nvSpPr>
          <p:cNvPr id="43" name="Flecha derecha 42"/>
          <p:cNvSpPr/>
          <p:nvPr/>
        </p:nvSpPr>
        <p:spPr>
          <a:xfrm>
            <a:off x="5275598" y="1508406"/>
            <a:ext cx="1250707" cy="722621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Rectángulo redondeado 20"/>
          <p:cNvSpPr/>
          <p:nvPr/>
        </p:nvSpPr>
        <p:spPr>
          <a:xfrm>
            <a:off x="375049" y="1371095"/>
            <a:ext cx="2690879" cy="85993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3) Amplificación </a:t>
            </a:r>
            <a:r>
              <a:rPr lang="es-EC" dirty="0"/>
              <a:t>con </a:t>
            </a:r>
            <a:r>
              <a:rPr lang="es-EC" dirty="0" err="1"/>
              <a:t>primers</a:t>
            </a:r>
            <a:r>
              <a:rPr lang="es-EC" dirty="0"/>
              <a:t> degenerados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7919653"/>
              </p:ext>
            </p:extLst>
          </p:nvPr>
        </p:nvGraphicFramePr>
        <p:xfrm>
          <a:off x="838199" y="2994214"/>
          <a:ext cx="5820335" cy="2760797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2546979"/>
                <a:gridCol w="1729803"/>
                <a:gridCol w="1543553"/>
              </a:tblGrid>
              <a:tr h="31505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Componentes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Concentración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Cantidad (</a:t>
                      </a:r>
                      <a:r>
                        <a:rPr lang="es-ES" sz="1100" dirty="0" err="1">
                          <a:effectLst/>
                        </a:rPr>
                        <a:t>μL</a:t>
                      </a:r>
                      <a:r>
                        <a:rPr lang="es-ES" sz="1100" dirty="0">
                          <a:effectLst/>
                        </a:rPr>
                        <a:t>)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31505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Agua libre de </a:t>
                      </a:r>
                      <a:r>
                        <a:rPr lang="es-ES" sz="1100" dirty="0" err="1">
                          <a:effectLst/>
                        </a:rPr>
                        <a:t>ARNasas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-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7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31505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Go </a:t>
                      </a:r>
                      <a:r>
                        <a:rPr lang="en-US" sz="1100" dirty="0" err="1">
                          <a:effectLst/>
                        </a:rPr>
                        <a:t>Taq</a:t>
                      </a:r>
                      <a:r>
                        <a:rPr lang="en-US" sz="1100" dirty="0">
                          <a:effectLst/>
                        </a:rPr>
                        <a:t> Green Master Mix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2X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12,5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31505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Primer Forward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10 </a:t>
                      </a:r>
                      <a:r>
                        <a:rPr lang="es-ES" sz="1100" dirty="0" err="1">
                          <a:effectLst/>
                        </a:rPr>
                        <a:t>μM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1,5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31505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Primer Reverse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10 </a:t>
                      </a:r>
                      <a:r>
                        <a:rPr lang="es-ES" sz="1100" dirty="0" err="1">
                          <a:effectLst/>
                        </a:rPr>
                        <a:t>μM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1,5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31505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MgCl</a:t>
                      </a:r>
                      <a:r>
                        <a:rPr lang="es-ES" sz="1100" baseline="-25000">
                          <a:effectLst/>
                        </a:rPr>
                        <a:t>2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25 </a:t>
                      </a:r>
                      <a:r>
                        <a:rPr lang="es-ES" sz="1100" dirty="0" err="1">
                          <a:effectLst/>
                        </a:rPr>
                        <a:t>mM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1,5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55540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ADNc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400 a 600 (</a:t>
                      </a:r>
                      <a:r>
                        <a:rPr lang="es-ES" sz="1100" dirty="0" err="1">
                          <a:effectLst/>
                        </a:rPr>
                        <a:t>ng</a:t>
                      </a:r>
                      <a:r>
                        <a:rPr lang="es-ES" sz="1100" dirty="0">
                          <a:effectLst/>
                        </a:rPr>
                        <a:t>/</a:t>
                      </a:r>
                      <a:r>
                        <a:rPr lang="es-ES" sz="1100" dirty="0" err="1">
                          <a:effectLst/>
                        </a:rPr>
                        <a:t>μL</a:t>
                      </a:r>
                      <a:r>
                        <a:rPr lang="es-ES" sz="1100" dirty="0">
                          <a:effectLst/>
                        </a:rPr>
                        <a:t>)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1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31505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Volumen Total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25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Rectángulo 2"/>
          <p:cNvSpPr/>
          <p:nvPr/>
        </p:nvSpPr>
        <p:spPr>
          <a:xfrm>
            <a:off x="1142999" y="249376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Tabla 2.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Componentes y cantidades empleadas en la reacción de PCR.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17810" y="4295802"/>
            <a:ext cx="2194938" cy="109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68728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3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9021234" y="5965826"/>
            <a:ext cx="3026833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10 CuadroTexto"/>
          <p:cNvSpPr txBox="1"/>
          <p:nvPr/>
        </p:nvSpPr>
        <p:spPr>
          <a:xfrm>
            <a:off x="1077073" y="4891434"/>
            <a:ext cx="35291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b="1" dirty="0"/>
              <a:t>PCR </a:t>
            </a:r>
            <a:r>
              <a:rPr lang="es-EC" sz="1600" b="1" i="1" dirty="0" err="1"/>
              <a:t>Potexvirus</a:t>
            </a:r>
            <a:r>
              <a:rPr lang="es-EC" sz="1600" b="1" i="1" dirty="0"/>
              <a:t>. </a:t>
            </a:r>
            <a:r>
              <a:rPr lang="es-EC" dirty="0"/>
              <a:t>Hojas de </a:t>
            </a:r>
            <a:r>
              <a:rPr lang="es-EC" dirty="0" err="1"/>
              <a:t>babaco</a:t>
            </a:r>
            <a:endParaRPr lang="es-EC" dirty="0"/>
          </a:p>
          <a:p>
            <a:pPr algn="ctr"/>
            <a:endParaRPr lang="es-EC" b="1" dirty="0"/>
          </a:p>
        </p:txBody>
      </p:sp>
      <p:sp>
        <p:nvSpPr>
          <p:cNvPr id="6" name="13 CuadroTexto"/>
          <p:cNvSpPr txBox="1"/>
          <p:nvPr/>
        </p:nvSpPr>
        <p:spPr>
          <a:xfrm>
            <a:off x="5128710" y="4953960"/>
            <a:ext cx="3198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b="1" dirty="0"/>
              <a:t>PCR </a:t>
            </a:r>
            <a:r>
              <a:rPr lang="es-EC" sz="1600" b="1" i="1" dirty="0" err="1" smtClean="0"/>
              <a:t>Potexvirus</a:t>
            </a:r>
            <a:r>
              <a:rPr lang="es-EC" sz="1600" b="1" i="1" dirty="0" smtClean="0"/>
              <a:t>. </a:t>
            </a:r>
            <a:r>
              <a:rPr lang="es-EC" sz="1600" dirty="0"/>
              <a:t>Hojas y raíces de </a:t>
            </a:r>
            <a:r>
              <a:rPr lang="es-EC" sz="1600" dirty="0" err="1"/>
              <a:t>babaco</a:t>
            </a:r>
            <a:endParaRPr lang="es-EC" sz="1600" dirty="0"/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547034" y="220176"/>
            <a:ext cx="9601200" cy="110873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/>
            <a:r>
              <a:rPr lang="es-EC" i="0" kern="0" dirty="0">
                <a:solidFill>
                  <a:srgbClr val="002060"/>
                </a:solidFill>
              </a:rPr>
              <a:t>RESULTADOS</a:t>
            </a:r>
            <a:endParaRPr lang="es-EC" sz="2800" i="0" kern="0" dirty="0">
              <a:solidFill>
                <a:schemeClr val="tx1"/>
              </a:solidFill>
            </a:endParaRPr>
          </a:p>
          <a:p>
            <a:pPr algn="l"/>
            <a:endParaRPr lang="es-EC" sz="2000" i="0" kern="0" dirty="0" smtClean="0">
              <a:solidFill>
                <a:schemeClr val="tx1"/>
              </a:solidFill>
            </a:endParaRPr>
          </a:p>
          <a:p>
            <a:pPr algn="l"/>
            <a:r>
              <a:rPr lang="es-EC" sz="2000" i="0" kern="0" dirty="0" smtClean="0">
                <a:solidFill>
                  <a:schemeClr val="tx1"/>
                </a:solidFill>
              </a:rPr>
              <a:t>1. Plantas </a:t>
            </a:r>
            <a:r>
              <a:rPr lang="es-EC" sz="2000" i="0" kern="0" dirty="0">
                <a:solidFill>
                  <a:schemeClr val="tx1"/>
                </a:solidFill>
              </a:rPr>
              <a:t>de babaco.</a:t>
            </a:r>
          </a:p>
        </p:txBody>
      </p:sp>
      <p:grpSp>
        <p:nvGrpSpPr>
          <p:cNvPr id="10" name="Grupo 9"/>
          <p:cNvGrpSpPr/>
          <p:nvPr/>
        </p:nvGrpSpPr>
        <p:grpSpPr>
          <a:xfrm>
            <a:off x="361452" y="1611894"/>
            <a:ext cx="3883348" cy="3194998"/>
            <a:chOff x="0" y="0"/>
            <a:chExt cx="3419475" cy="3038158"/>
          </a:xfrm>
        </p:grpSpPr>
        <p:pic>
          <p:nvPicPr>
            <p:cNvPr id="12" name="Imagen 11" descr="C:\Users\WIND8\Downloads\Potex_QP-PP-11oct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53" t="17938" r="50607" b="17075"/>
            <a:stretch/>
          </p:blipFill>
          <p:spPr bwMode="auto">
            <a:xfrm rot="5400000">
              <a:off x="695325" y="314325"/>
              <a:ext cx="2649220" cy="279844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3" name="Cuadro de texto 68"/>
            <p:cNvSpPr txBox="1">
              <a:spLocks noChangeArrowheads="1"/>
            </p:cNvSpPr>
            <p:nvPr/>
          </p:nvSpPr>
          <p:spPr bwMode="auto">
            <a:xfrm>
              <a:off x="0" y="523875"/>
              <a:ext cx="616585" cy="249544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s-EC" sz="1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es-EC" sz="9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es-EC" sz="9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es-EC" sz="9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1000 </a:t>
              </a:r>
              <a:r>
                <a:rPr lang="es-EC" sz="9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pb</a:t>
              </a:r>
              <a:endPara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es-EC" sz="9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750 </a:t>
              </a:r>
              <a:r>
                <a:rPr lang="es-EC" sz="9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pb</a:t>
              </a:r>
              <a:endPara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es-EC" sz="9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500 </a:t>
              </a:r>
              <a:r>
                <a:rPr lang="es-EC" sz="9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pb</a:t>
              </a:r>
              <a:endPara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es-EC" sz="9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es-EC" sz="9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250 </a:t>
              </a:r>
              <a:r>
                <a:rPr lang="es-EC" sz="9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pb</a:t>
              </a:r>
              <a:endPara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es-EC" sz="9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es-EC" sz="9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169pb</a:t>
              </a:r>
              <a:endPara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14" name="Cuadro de texto 69"/>
            <p:cNvSpPr txBox="1">
              <a:spLocks noChangeArrowheads="1"/>
            </p:cNvSpPr>
            <p:nvPr/>
          </p:nvSpPr>
          <p:spPr bwMode="auto">
            <a:xfrm>
              <a:off x="620858" y="0"/>
              <a:ext cx="2798617" cy="40005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1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  </a:t>
              </a:r>
              <a:r>
                <a:rPr lang="en-US" sz="1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1        2         3       4        5        6       7        8</a:t>
              </a:r>
              <a:endPara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en-US" sz="1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 M      PP       QP    RP                                 C(-)</a:t>
              </a:r>
              <a:endPara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5" name="Conector recto 14"/>
            <p:cNvCxnSpPr/>
            <p:nvPr/>
          </p:nvCxnSpPr>
          <p:spPr>
            <a:xfrm>
              <a:off x="466725" y="1933575"/>
              <a:ext cx="1524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Conector recto 15"/>
            <p:cNvCxnSpPr/>
            <p:nvPr/>
          </p:nvCxnSpPr>
          <p:spPr>
            <a:xfrm>
              <a:off x="485775" y="1114425"/>
              <a:ext cx="1524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Conector recto 16"/>
            <p:cNvCxnSpPr/>
            <p:nvPr/>
          </p:nvCxnSpPr>
          <p:spPr>
            <a:xfrm>
              <a:off x="466725" y="1219200"/>
              <a:ext cx="1524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Conector recto 17"/>
            <p:cNvCxnSpPr/>
            <p:nvPr/>
          </p:nvCxnSpPr>
          <p:spPr>
            <a:xfrm>
              <a:off x="466725" y="1381125"/>
              <a:ext cx="1524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Conector recto 18"/>
            <p:cNvCxnSpPr/>
            <p:nvPr/>
          </p:nvCxnSpPr>
          <p:spPr>
            <a:xfrm>
              <a:off x="466725" y="1657350"/>
              <a:ext cx="1524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Conector recto de flecha 19"/>
            <p:cNvCxnSpPr>
              <a:cxnSpLocks noChangeShapeType="1"/>
            </p:cNvCxnSpPr>
            <p:nvPr/>
          </p:nvCxnSpPr>
          <p:spPr bwMode="auto">
            <a:xfrm flipH="1" flipV="1">
              <a:off x="1704975" y="2000250"/>
              <a:ext cx="95250" cy="161925"/>
            </a:xfrm>
            <a:prstGeom prst="straightConnector1">
              <a:avLst/>
            </a:prstGeom>
            <a:noFill/>
            <a:ln w="9525">
              <a:solidFill>
                <a:schemeClr val="bg1">
                  <a:lumMod val="100000"/>
                  <a:lumOff val="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" name="Conector recto de flecha 20"/>
            <p:cNvCxnSpPr>
              <a:cxnSpLocks noChangeShapeType="1"/>
            </p:cNvCxnSpPr>
            <p:nvPr/>
          </p:nvCxnSpPr>
          <p:spPr bwMode="auto">
            <a:xfrm flipH="1" flipV="1">
              <a:off x="1409700" y="1990725"/>
              <a:ext cx="95250" cy="161925"/>
            </a:xfrm>
            <a:prstGeom prst="straightConnector1">
              <a:avLst/>
            </a:prstGeom>
            <a:noFill/>
            <a:ln w="9525">
              <a:solidFill>
                <a:schemeClr val="bg1">
                  <a:lumMod val="100000"/>
                  <a:lumOff val="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" name="Grupo 1"/>
          <p:cNvGrpSpPr/>
          <p:nvPr/>
        </p:nvGrpSpPr>
        <p:grpSpPr>
          <a:xfrm>
            <a:off x="4369663" y="1609110"/>
            <a:ext cx="3698962" cy="3119674"/>
            <a:chOff x="7151818" y="1564776"/>
            <a:chExt cx="3698962" cy="3119674"/>
          </a:xfrm>
        </p:grpSpPr>
        <p:grpSp>
          <p:nvGrpSpPr>
            <p:cNvPr id="22" name="Grupo 21"/>
            <p:cNvGrpSpPr/>
            <p:nvPr/>
          </p:nvGrpSpPr>
          <p:grpSpPr>
            <a:xfrm>
              <a:off x="7151818" y="1564776"/>
              <a:ext cx="3698962" cy="3119674"/>
              <a:chOff x="-1862" y="0"/>
              <a:chExt cx="3249887" cy="2858453"/>
            </a:xfrm>
          </p:grpSpPr>
          <p:pic>
            <p:nvPicPr>
              <p:cNvPr id="23" name="Imagen 22" descr="C:\Users\WIND8\Downloads\Potex-16mayo.jpg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180" t="22433" r="44686" b="20813"/>
              <a:stretch/>
            </p:blipFill>
            <p:spPr bwMode="auto">
              <a:xfrm rot="5400000">
                <a:off x="585787" y="300038"/>
                <a:ext cx="2601595" cy="2515235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24" name="Cuadro de texto 88"/>
              <p:cNvSpPr txBox="1">
                <a:spLocks noChangeArrowheads="1"/>
              </p:cNvSpPr>
              <p:nvPr/>
            </p:nvSpPr>
            <p:spPr bwMode="auto">
              <a:xfrm>
                <a:off x="628650" y="0"/>
                <a:ext cx="2619375" cy="40000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s-ES" sz="11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  <a:r>
                  <a:rPr lang="en-US" sz="1200" b="1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1      2       3        4        5       6       7        8</a:t>
                </a:r>
                <a:endParaRPr lang="es-ES" sz="1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</a:pPr>
                <a:r>
                  <a:rPr lang="en-US" sz="1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     </a:t>
                </a:r>
                <a:r>
                  <a:rPr lang="en-US" sz="1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RF     RNP    RNP2     SUC    WS   </a:t>
                </a:r>
                <a:r>
                  <a:rPr lang="en-US" sz="1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C(+)     C(-)</a:t>
                </a:r>
                <a:endParaRPr lang="es-ES" sz="1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Cuadro de texto 89"/>
              <p:cNvSpPr txBox="1">
                <a:spLocks noChangeArrowheads="1"/>
              </p:cNvSpPr>
              <p:nvPr/>
            </p:nvSpPr>
            <p:spPr bwMode="auto">
              <a:xfrm>
                <a:off x="-1862" y="318815"/>
                <a:ext cx="616585" cy="188595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s-EC" sz="1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lang="es-ES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</a:pPr>
                <a:r>
                  <a:rPr lang="es-EC" sz="9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lang="es-ES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</a:pPr>
                <a:r>
                  <a:rPr lang="es-EC" sz="9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lang="es-ES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</a:pPr>
                <a:r>
                  <a:rPr lang="es-EC" sz="9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1200 </a:t>
                </a:r>
                <a:r>
                  <a:rPr lang="es-EC" sz="9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pb</a:t>
                </a:r>
                <a:endParaRPr lang="es-ES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</a:pPr>
                <a:r>
                  <a:rPr lang="es-EC" sz="9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800 </a:t>
                </a:r>
                <a:r>
                  <a:rPr lang="es-EC" sz="9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pb</a:t>
                </a:r>
                <a:endParaRPr lang="es-ES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</a:pPr>
                <a:r>
                  <a:rPr lang="es-EC" sz="9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lang="es-ES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</a:pPr>
                <a:r>
                  <a:rPr lang="es-EC" sz="9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400 </a:t>
                </a:r>
                <a:r>
                  <a:rPr lang="es-EC" sz="9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pb</a:t>
                </a:r>
                <a:endParaRPr lang="es-ES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</a:pPr>
                <a:r>
                  <a:rPr lang="es-EC" sz="9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200 </a:t>
                </a:r>
                <a:r>
                  <a:rPr lang="es-EC" sz="9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pb</a:t>
                </a:r>
                <a:endParaRPr lang="es-ES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</a:pPr>
                <a:r>
                  <a:rPr lang="es-EC" sz="9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lang="es-ES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</a:pPr>
                <a:r>
                  <a:rPr lang="es-EC" sz="9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100pb</a:t>
                </a:r>
                <a:endParaRPr lang="es-ES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s-ES" sz="11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</a:p>
            </p:txBody>
          </p:sp>
          <p:cxnSp>
            <p:nvCxnSpPr>
              <p:cNvPr id="26" name="Conector recto 25"/>
              <p:cNvCxnSpPr/>
              <p:nvPr/>
            </p:nvCxnSpPr>
            <p:spPr>
              <a:xfrm>
                <a:off x="438150" y="1609725"/>
                <a:ext cx="1905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Conector recto 28"/>
              <p:cNvCxnSpPr/>
              <p:nvPr/>
            </p:nvCxnSpPr>
            <p:spPr>
              <a:xfrm>
                <a:off x="438150" y="1362075"/>
                <a:ext cx="1905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Conector recto 29"/>
              <p:cNvCxnSpPr/>
              <p:nvPr/>
            </p:nvCxnSpPr>
            <p:spPr>
              <a:xfrm>
                <a:off x="457200" y="1178825"/>
                <a:ext cx="1905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34" name="Conector recto 33"/>
            <p:cNvCxnSpPr/>
            <p:nvPr/>
          </p:nvCxnSpPr>
          <p:spPr>
            <a:xfrm>
              <a:off x="7692351" y="2594444"/>
              <a:ext cx="216824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Conector recto 34"/>
            <p:cNvCxnSpPr/>
            <p:nvPr/>
          </p:nvCxnSpPr>
          <p:spPr>
            <a:xfrm>
              <a:off x="7690203" y="2476388"/>
              <a:ext cx="216824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6" name="Imagen 35"/>
          <p:cNvPicPr>
            <a:picLocks noChangeAspect="1"/>
          </p:cNvPicPr>
          <p:nvPr/>
        </p:nvPicPr>
        <p:blipFill rotWithShape="1">
          <a:blip r:embed="rId5"/>
          <a:srcRect l="38149" t="32782" r="43234" b="35110"/>
          <a:stretch/>
        </p:blipFill>
        <p:spPr>
          <a:xfrm>
            <a:off x="8326860" y="1419165"/>
            <a:ext cx="3429712" cy="3383898"/>
          </a:xfrm>
          <a:prstGeom prst="rect">
            <a:avLst/>
          </a:prstGeom>
        </p:spPr>
      </p:pic>
      <p:sp>
        <p:nvSpPr>
          <p:cNvPr id="37" name="13 CuadroTexto"/>
          <p:cNvSpPr txBox="1"/>
          <p:nvPr/>
        </p:nvSpPr>
        <p:spPr>
          <a:xfrm>
            <a:off x="8849918" y="4803063"/>
            <a:ext cx="3198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b="1" dirty="0"/>
              <a:t>PCR </a:t>
            </a:r>
            <a:r>
              <a:rPr lang="es-EC" sz="1600" b="1" i="1" dirty="0" err="1"/>
              <a:t>Tombusvirus</a:t>
            </a:r>
            <a:r>
              <a:rPr lang="es-EC" sz="1600" b="1" i="1" dirty="0"/>
              <a:t>. </a:t>
            </a:r>
            <a:r>
              <a:rPr lang="es-EC" sz="1600" dirty="0"/>
              <a:t>Hojas </a:t>
            </a:r>
            <a:r>
              <a:rPr lang="es-EC" sz="1600" dirty="0" smtClean="0"/>
              <a:t>de </a:t>
            </a:r>
            <a:r>
              <a:rPr lang="es-EC" sz="1600" dirty="0" err="1"/>
              <a:t>babaco</a:t>
            </a:r>
            <a:endParaRPr lang="es-EC" sz="1600" dirty="0"/>
          </a:p>
        </p:txBody>
      </p:sp>
    </p:spTree>
    <p:extLst>
      <p:ext uri="{BB962C8B-B14F-4D97-AF65-F5344CB8AC3E}">
        <p14:creationId xmlns:p14="http://schemas.microsoft.com/office/powerpoint/2010/main" val="41613699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2277" y="217075"/>
            <a:ext cx="10248900" cy="1032437"/>
          </a:xfrm>
        </p:spPr>
        <p:txBody>
          <a:bodyPr/>
          <a:lstStyle/>
          <a:p>
            <a:pPr algn="l"/>
            <a:r>
              <a:rPr lang="es-EC" i="0" dirty="0">
                <a:solidFill>
                  <a:srgbClr val="002060"/>
                </a:solidFill>
              </a:rPr>
              <a:t>RESULTADOS</a:t>
            </a:r>
            <a:br>
              <a:rPr lang="es-EC" i="0" dirty="0">
                <a:solidFill>
                  <a:srgbClr val="002060"/>
                </a:solidFill>
              </a:rPr>
            </a:br>
            <a:r>
              <a:rPr lang="es-EC" sz="2000" i="0" dirty="0" smtClean="0">
                <a:solidFill>
                  <a:srgbClr val="002060"/>
                </a:solidFill>
              </a:rPr>
              <a:t>2</a:t>
            </a:r>
            <a:r>
              <a:rPr lang="es-EC" i="0" dirty="0" smtClean="0">
                <a:solidFill>
                  <a:srgbClr val="002060"/>
                </a:solidFill>
              </a:rPr>
              <a:t>. </a:t>
            </a:r>
            <a:r>
              <a:rPr lang="es-EC" sz="2000" i="0" dirty="0" smtClean="0">
                <a:solidFill>
                  <a:schemeClr val="tx1"/>
                </a:solidFill>
              </a:rPr>
              <a:t>Concentrado </a:t>
            </a:r>
            <a:r>
              <a:rPr lang="es-EC" sz="2000" i="0" dirty="0">
                <a:solidFill>
                  <a:schemeClr val="tx1"/>
                </a:solidFill>
              </a:rPr>
              <a:t>viral de agua de riego.</a:t>
            </a:r>
            <a:endParaRPr lang="es-EC" sz="2800" i="0" dirty="0">
              <a:solidFill>
                <a:schemeClr val="tx1"/>
              </a:solidFill>
            </a:endParaRPr>
          </a:p>
        </p:txBody>
      </p:sp>
      <p:pic>
        <p:nvPicPr>
          <p:cNvPr id="4" name="3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9021234" y="5965826"/>
            <a:ext cx="3026833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3 CuadroTexto"/>
          <p:cNvSpPr txBox="1"/>
          <p:nvPr/>
        </p:nvSpPr>
        <p:spPr>
          <a:xfrm>
            <a:off x="1010555" y="5070831"/>
            <a:ext cx="457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/>
              <a:t>PCR </a:t>
            </a:r>
            <a:r>
              <a:rPr lang="es-EC" b="1" i="1" dirty="0" err="1"/>
              <a:t>Potexvirus</a:t>
            </a:r>
            <a:r>
              <a:rPr lang="es-EC" b="1" i="1" dirty="0"/>
              <a:t>, </a:t>
            </a:r>
            <a:r>
              <a:rPr lang="es-EC" b="1" dirty="0"/>
              <a:t>positivo. </a:t>
            </a:r>
          </a:p>
          <a:p>
            <a:pPr algn="ctr"/>
            <a:r>
              <a:rPr lang="es-EC" b="1" dirty="0"/>
              <a:t>Método  de  Floculación con leche descremada (SKM).</a:t>
            </a:r>
          </a:p>
        </p:txBody>
      </p:sp>
      <p:sp>
        <p:nvSpPr>
          <p:cNvPr id="13" name="14 CuadroTexto"/>
          <p:cNvSpPr txBox="1"/>
          <p:nvPr/>
        </p:nvSpPr>
        <p:spPr>
          <a:xfrm>
            <a:off x="6139888" y="4967930"/>
            <a:ext cx="5322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/>
              <a:t>PCR </a:t>
            </a:r>
            <a:r>
              <a:rPr lang="es-EC" b="1" i="1" dirty="0"/>
              <a:t>Tombusvirus, </a:t>
            </a:r>
            <a:r>
              <a:rPr lang="es-EC" b="1" dirty="0"/>
              <a:t>positivo.</a:t>
            </a:r>
          </a:p>
          <a:p>
            <a:pPr algn="ctr"/>
            <a:r>
              <a:rPr lang="es-EC" b="1" dirty="0"/>
              <a:t>Métodos de Floculación con leche descremada (SKM) y Polietilenglicol (PEG).</a:t>
            </a:r>
          </a:p>
        </p:txBody>
      </p:sp>
      <p:grpSp>
        <p:nvGrpSpPr>
          <p:cNvPr id="8" name="Grupo 7"/>
          <p:cNvGrpSpPr/>
          <p:nvPr/>
        </p:nvGrpSpPr>
        <p:grpSpPr>
          <a:xfrm>
            <a:off x="915243" y="1343428"/>
            <a:ext cx="4017365" cy="3624502"/>
            <a:chOff x="12065" y="136173"/>
            <a:chExt cx="3532558" cy="3169644"/>
          </a:xfrm>
        </p:grpSpPr>
        <p:pic>
          <p:nvPicPr>
            <p:cNvPr id="9" name="Imagen 8" descr="C:\Documents and Settings\Laboratorio1\Mis documentos\Downloads\Potex_aguas_Nested-SKM 27oct.jpg"/>
            <p:cNvPicPr>
              <a:picLocks noChangeAspect="1"/>
            </p:cNvPicPr>
            <p:nvPr/>
          </p:nvPicPr>
          <p:blipFill rotWithShape="1">
            <a:blip r:embed="rId3" cstate="print"/>
            <a:srcRect l="27294" t="31421" r="47067" b="24535"/>
            <a:stretch/>
          </p:blipFill>
          <p:spPr bwMode="auto">
            <a:xfrm rot="5400000">
              <a:off x="714818" y="524333"/>
              <a:ext cx="2734315" cy="2828653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4" name="Cuadro de texto 53"/>
            <p:cNvSpPr txBox="1">
              <a:spLocks noChangeArrowheads="1"/>
            </p:cNvSpPr>
            <p:nvPr/>
          </p:nvSpPr>
          <p:spPr bwMode="auto">
            <a:xfrm>
              <a:off x="667389" y="136173"/>
              <a:ext cx="2877234" cy="43557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s-ES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</a:t>
              </a:r>
              <a:r>
                <a:rPr lang="en-US" sz="12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1          2         3         4        5      6         7         8</a:t>
              </a:r>
              <a:endPara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en-US" sz="1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M      SKM     PEG                                             C(-)</a:t>
              </a:r>
              <a:endPara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Cuadro de texto 54"/>
            <p:cNvSpPr txBox="1">
              <a:spLocks noChangeArrowheads="1"/>
            </p:cNvSpPr>
            <p:nvPr/>
          </p:nvSpPr>
          <p:spPr bwMode="auto">
            <a:xfrm>
              <a:off x="12065" y="1079492"/>
              <a:ext cx="616585" cy="220346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s-EC" sz="9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endParaRPr lang="es-EC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es-EC" sz="1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1000 </a:t>
              </a:r>
              <a:r>
                <a:rPr lang="es-EC" sz="10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pb</a:t>
              </a:r>
              <a:endPara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es-EC" sz="1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750 </a:t>
              </a:r>
              <a:r>
                <a:rPr lang="es-EC" sz="10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pb</a:t>
              </a:r>
              <a:endPara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es-EC" sz="1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es-EC" sz="1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500 </a:t>
              </a:r>
              <a:r>
                <a:rPr lang="es-EC" sz="10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pb</a:t>
              </a:r>
              <a:endPara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es-EC" sz="1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es-EC" sz="1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253 </a:t>
              </a:r>
              <a:r>
                <a:rPr lang="es-EC" sz="10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pb</a:t>
              </a:r>
              <a:endPara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es-EC" sz="1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250 </a:t>
              </a:r>
              <a:r>
                <a:rPr lang="es-EC" sz="10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pb</a:t>
              </a:r>
              <a:endPara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es-EC" sz="1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es-EC" sz="1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es-EC" sz="1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169pb</a:t>
              </a:r>
              <a:endPara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6" name="Conector recto 15"/>
            <p:cNvCxnSpPr/>
            <p:nvPr/>
          </p:nvCxnSpPr>
          <p:spPr>
            <a:xfrm>
              <a:off x="476250" y="2295525"/>
              <a:ext cx="142875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Conector recto 16"/>
            <p:cNvCxnSpPr/>
            <p:nvPr/>
          </p:nvCxnSpPr>
          <p:spPr>
            <a:xfrm>
              <a:off x="476250" y="2181225"/>
              <a:ext cx="142875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Conector recto 17"/>
            <p:cNvCxnSpPr/>
            <p:nvPr/>
          </p:nvCxnSpPr>
          <p:spPr>
            <a:xfrm>
              <a:off x="504825" y="1428750"/>
              <a:ext cx="142875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Conector recto 18"/>
            <p:cNvCxnSpPr/>
            <p:nvPr/>
          </p:nvCxnSpPr>
          <p:spPr>
            <a:xfrm>
              <a:off x="485775" y="2609850"/>
              <a:ext cx="142875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Conector recto 19"/>
            <p:cNvCxnSpPr/>
            <p:nvPr/>
          </p:nvCxnSpPr>
          <p:spPr>
            <a:xfrm>
              <a:off x="514350" y="1562100"/>
              <a:ext cx="142875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Conector recto 20"/>
            <p:cNvCxnSpPr/>
            <p:nvPr/>
          </p:nvCxnSpPr>
          <p:spPr>
            <a:xfrm>
              <a:off x="514350" y="1838325"/>
              <a:ext cx="142875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Conector recto de flecha 21"/>
            <p:cNvCxnSpPr>
              <a:cxnSpLocks noChangeShapeType="1"/>
            </p:cNvCxnSpPr>
            <p:nvPr/>
          </p:nvCxnSpPr>
          <p:spPr bwMode="auto">
            <a:xfrm flipH="1" flipV="1">
              <a:off x="1314450" y="2409825"/>
              <a:ext cx="152400" cy="190500"/>
            </a:xfrm>
            <a:prstGeom prst="straightConnector1">
              <a:avLst/>
            </a:prstGeom>
            <a:noFill/>
            <a:ln w="9525">
              <a:solidFill>
                <a:schemeClr val="bg1">
                  <a:lumMod val="100000"/>
                  <a:lumOff val="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3" name="Grupo 22"/>
          <p:cNvGrpSpPr/>
          <p:nvPr/>
        </p:nvGrpSpPr>
        <p:grpSpPr>
          <a:xfrm>
            <a:off x="6139888" y="1411941"/>
            <a:ext cx="4930843" cy="3480758"/>
            <a:chOff x="117009" y="-2090"/>
            <a:chExt cx="3815514" cy="3040566"/>
          </a:xfrm>
        </p:grpSpPr>
        <p:sp>
          <p:nvSpPr>
            <p:cNvPr id="24" name="Cuadro de texto 64"/>
            <p:cNvSpPr txBox="1">
              <a:spLocks noChangeArrowheads="1"/>
            </p:cNvSpPr>
            <p:nvPr/>
          </p:nvSpPr>
          <p:spPr bwMode="auto">
            <a:xfrm>
              <a:off x="117009" y="451645"/>
              <a:ext cx="616585" cy="249544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s-EC" sz="1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es-EC" sz="9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s-E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es-EC" sz="9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s-E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es-EC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1000 </a:t>
              </a:r>
              <a:r>
                <a:rPr lang="es-EC" sz="11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pb</a:t>
              </a:r>
              <a:endParaRPr lang="es-E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es-EC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750 </a:t>
              </a:r>
              <a:r>
                <a:rPr lang="es-EC" sz="11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pb</a:t>
              </a:r>
              <a:endParaRPr lang="es-E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es-EC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500 </a:t>
              </a:r>
              <a:r>
                <a:rPr lang="es-EC" sz="11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pb</a:t>
              </a:r>
              <a:endParaRPr lang="es-E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es-EC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s-E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es-EC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250 </a:t>
              </a:r>
              <a:r>
                <a:rPr lang="es-EC" sz="1100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pb</a:t>
              </a:r>
              <a:endParaRPr lang="es-E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es-EC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s-E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spcAft>
                  <a:spcPts val="0"/>
                </a:spcAft>
              </a:pPr>
              <a:r>
                <a:rPr lang="es-EC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143pb</a:t>
              </a:r>
              <a:endParaRPr lang="es-E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grpSp>
          <p:nvGrpSpPr>
            <p:cNvPr id="25" name="Grupo 24"/>
            <p:cNvGrpSpPr/>
            <p:nvPr/>
          </p:nvGrpSpPr>
          <p:grpSpPr>
            <a:xfrm>
              <a:off x="552450" y="-2090"/>
              <a:ext cx="3380073" cy="3040566"/>
              <a:chOff x="466725" y="-2090"/>
              <a:chExt cx="3380073" cy="3040689"/>
            </a:xfrm>
          </p:grpSpPr>
          <p:grpSp>
            <p:nvGrpSpPr>
              <p:cNvPr id="27" name="Grupo 26"/>
              <p:cNvGrpSpPr/>
              <p:nvPr/>
            </p:nvGrpSpPr>
            <p:grpSpPr>
              <a:xfrm>
                <a:off x="466725" y="-2090"/>
                <a:ext cx="3380073" cy="3040689"/>
                <a:chOff x="466725" y="-2090"/>
                <a:chExt cx="3380073" cy="3040689"/>
              </a:xfrm>
            </p:grpSpPr>
            <p:pic>
              <p:nvPicPr>
                <p:cNvPr id="29" name="Imagen 28" descr="C:\Documents and Settings\Laboratorio1\Mis documentos\Downloads\TOMBUS-27Octubre.jpg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lum bright="-40000" contrast="10000"/>
                </a:blip>
                <a:srcRect l="26056" t="36322" r="48740" b="21122"/>
                <a:stretch/>
              </p:blipFill>
              <p:spPr bwMode="auto">
                <a:xfrm rot="5400000">
                  <a:off x="652386" y="214360"/>
                  <a:ext cx="2790024" cy="285845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0" name="Cuadro de texto 43"/>
                <p:cNvSpPr txBox="1">
                  <a:spLocks noChangeArrowheads="1"/>
                </p:cNvSpPr>
                <p:nvPr/>
              </p:nvSpPr>
              <p:spPr bwMode="auto">
                <a:xfrm>
                  <a:off x="618171" y="-2090"/>
                  <a:ext cx="3228627" cy="43561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>
                    <a:spcAft>
                      <a:spcPts val="0"/>
                    </a:spcAft>
                  </a:pPr>
                  <a:r>
                    <a:rPr lang="es-ES" sz="11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 </a:t>
                  </a:r>
                  <a:r>
                    <a:rPr lang="en-US" sz="1400" b="1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1          2         3           4          5       6        7        8</a:t>
                  </a:r>
                  <a:endParaRPr lang="es-ES" sz="14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>
                    <a:spcAft>
                      <a:spcPts val="0"/>
                    </a:spcAft>
                  </a:pPr>
                  <a:r>
                    <a:rPr lang="en-US" sz="14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M      PEG    PEGF    SKM                                   C(-)</a:t>
                  </a:r>
                  <a:endParaRPr lang="es-ES" sz="14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31" name="Conector recto 30"/>
                <p:cNvCxnSpPr/>
                <p:nvPr/>
              </p:nvCxnSpPr>
              <p:spPr>
                <a:xfrm>
                  <a:off x="466725" y="1581150"/>
                  <a:ext cx="13335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Conector recto 31"/>
                <p:cNvCxnSpPr/>
                <p:nvPr/>
              </p:nvCxnSpPr>
              <p:spPr>
                <a:xfrm>
                  <a:off x="476250" y="1038225"/>
                  <a:ext cx="13335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Conector recto 32"/>
                <p:cNvCxnSpPr/>
                <p:nvPr/>
              </p:nvCxnSpPr>
              <p:spPr>
                <a:xfrm>
                  <a:off x="466725" y="1162050"/>
                  <a:ext cx="13335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Conector recto 33"/>
                <p:cNvCxnSpPr/>
                <p:nvPr/>
              </p:nvCxnSpPr>
              <p:spPr>
                <a:xfrm>
                  <a:off x="476250" y="1314450"/>
                  <a:ext cx="133350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8" name="Conector recto de flecha 27"/>
              <p:cNvCxnSpPr>
                <a:cxnSpLocks noChangeShapeType="1"/>
              </p:cNvCxnSpPr>
              <p:nvPr/>
            </p:nvCxnSpPr>
            <p:spPr bwMode="auto">
              <a:xfrm flipH="1" flipV="1">
                <a:off x="2009775" y="1876425"/>
                <a:ext cx="116840" cy="255270"/>
              </a:xfrm>
              <a:prstGeom prst="straightConnector1">
                <a:avLst/>
              </a:prstGeom>
              <a:noFill/>
              <a:ln w="9525">
                <a:solidFill>
                  <a:schemeClr val="bg1">
                    <a:lumMod val="100000"/>
                    <a:lumOff val="0"/>
                  </a:schemeClr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26" name="Conector recto 25"/>
            <p:cNvCxnSpPr/>
            <p:nvPr/>
          </p:nvCxnSpPr>
          <p:spPr>
            <a:xfrm>
              <a:off x="533400" y="1838325"/>
              <a:ext cx="13335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9863550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553193" y="232018"/>
            <a:ext cx="3717701" cy="845824"/>
          </a:xfrm>
        </p:spPr>
        <p:txBody>
          <a:bodyPr/>
          <a:lstStyle/>
          <a:p>
            <a:pPr algn="l"/>
            <a:r>
              <a:rPr lang="es-EC" sz="2800" dirty="0" smtClean="0">
                <a:solidFill>
                  <a:srgbClr val="002060"/>
                </a:solidFill>
              </a:rPr>
              <a:t>INTRODUCTION</a:t>
            </a:r>
            <a:endParaRPr lang="es-EC" sz="2800" dirty="0">
              <a:solidFill>
                <a:srgbClr val="002060"/>
              </a:solidFill>
            </a:endParaRPr>
          </a:p>
        </p:txBody>
      </p:sp>
      <p:sp>
        <p:nvSpPr>
          <p:cNvPr id="8" name="CuadroTexto 14"/>
          <p:cNvSpPr txBox="1"/>
          <p:nvPr/>
        </p:nvSpPr>
        <p:spPr>
          <a:xfrm>
            <a:off x="8170547" y="1261849"/>
            <a:ext cx="38659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/>
            <a:endParaRPr lang="es-EC" b="1" dirty="0">
              <a:solidFill>
                <a:prstClr val="black"/>
              </a:solidFill>
            </a:endParaRPr>
          </a:p>
          <a:p>
            <a:pPr marL="285750" indent="-285750" algn="ctr"/>
            <a:r>
              <a:rPr lang="es-EC" b="1" dirty="0" err="1" smtClean="0">
                <a:solidFill>
                  <a:prstClr val="black"/>
                </a:solidFill>
              </a:rPr>
              <a:t>Koening</a:t>
            </a:r>
            <a:r>
              <a:rPr lang="es-EC" b="1" dirty="0" smtClean="0">
                <a:solidFill>
                  <a:prstClr val="black"/>
                </a:solidFill>
              </a:rPr>
              <a:t> &amp; </a:t>
            </a:r>
            <a:r>
              <a:rPr lang="es-EC" b="1" dirty="0" err="1" smtClean="0">
                <a:solidFill>
                  <a:prstClr val="black"/>
                </a:solidFill>
              </a:rPr>
              <a:t>Lesemann</a:t>
            </a:r>
            <a:r>
              <a:rPr lang="es-EC" b="1" dirty="0" smtClean="0">
                <a:solidFill>
                  <a:prstClr val="black"/>
                </a:solidFill>
              </a:rPr>
              <a:t> (1985): </a:t>
            </a:r>
          </a:p>
          <a:p>
            <a:pPr marL="285750" indent="-285750" algn="ctr"/>
            <a:r>
              <a:rPr lang="es-EC" dirty="0" smtClean="0">
                <a:solidFill>
                  <a:prstClr val="black"/>
                </a:solidFill>
              </a:rPr>
              <a:t>Primer Reporte de virus </a:t>
            </a:r>
            <a:r>
              <a:rPr lang="es-EC" dirty="0" err="1" smtClean="0">
                <a:solidFill>
                  <a:prstClr val="black"/>
                </a:solidFill>
              </a:rPr>
              <a:t>fitopatógenos</a:t>
            </a:r>
            <a:r>
              <a:rPr lang="es-EC" dirty="0" smtClean="0">
                <a:solidFill>
                  <a:prstClr val="black"/>
                </a:solidFill>
              </a:rPr>
              <a:t> en agua de lagos y ríos de Alemania</a:t>
            </a:r>
            <a:r>
              <a:rPr lang="en-US" dirty="0" smtClean="0">
                <a:solidFill>
                  <a:prstClr val="black"/>
                </a:solidFill>
              </a:rPr>
              <a:t>.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9" name="Picture 2" descr="Resultado de imagen para virus en agu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19558" y="2843386"/>
            <a:ext cx="2577722" cy="2577722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261" y="5923673"/>
            <a:ext cx="3108227" cy="660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746828" y="3085612"/>
            <a:ext cx="1380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 smtClean="0"/>
              <a:t>VECTORES</a:t>
            </a:r>
            <a:endParaRPr lang="es-EC" sz="16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 cstate="print"/>
          <a:srcRect l="34753" t="29819" r="42079" b="-1"/>
          <a:stretch/>
        </p:blipFill>
        <p:spPr bwMode="auto">
          <a:xfrm>
            <a:off x="3473656" y="2769106"/>
            <a:ext cx="1677893" cy="3393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uadroTexto 12"/>
          <p:cNvSpPr txBox="1"/>
          <p:nvPr/>
        </p:nvSpPr>
        <p:spPr>
          <a:xfrm>
            <a:off x="1908872" y="4533870"/>
            <a:ext cx="5019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b="1" dirty="0" smtClean="0">
                <a:solidFill>
                  <a:prstClr val="black"/>
                </a:solidFill>
              </a:rPr>
              <a:t>MECANISMOS DE TRANSMISIÓN</a:t>
            </a:r>
          </a:p>
          <a:p>
            <a:pPr algn="ctr"/>
            <a:r>
              <a:rPr lang="es-EC" sz="1600" b="1" dirty="0" smtClean="0">
                <a:solidFill>
                  <a:prstClr val="black"/>
                </a:solidFill>
              </a:rPr>
              <a:t>DE VIRUS EN PLANTAS</a:t>
            </a:r>
            <a:endParaRPr lang="es-EC" sz="1600" b="1" dirty="0">
              <a:solidFill>
                <a:prstClr val="black"/>
              </a:solidFill>
            </a:endParaRPr>
          </a:p>
        </p:txBody>
      </p:sp>
      <p:sp>
        <p:nvSpPr>
          <p:cNvPr id="3" name="Flecha derecha 2"/>
          <p:cNvSpPr/>
          <p:nvPr/>
        </p:nvSpPr>
        <p:spPr>
          <a:xfrm rot="2247486">
            <a:off x="2723942" y="2976836"/>
            <a:ext cx="467610" cy="4028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 cstate="print"/>
          <a:srcRect l="7787" t="12755" r="74932" b="71886"/>
          <a:stretch/>
        </p:blipFill>
        <p:spPr bwMode="auto">
          <a:xfrm>
            <a:off x="719964" y="2153574"/>
            <a:ext cx="1633446" cy="969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Flecha derecha 12"/>
          <p:cNvSpPr/>
          <p:nvPr/>
        </p:nvSpPr>
        <p:spPr>
          <a:xfrm rot="9036453">
            <a:off x="5257932" y="2950405"/>
            <a:ext cx="467610" cy="4028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CuadroTexto 13"/>
          <p:cNvSpPr txBox="1"/>
          <p:nvPr/>
        </p:nvSpPr>
        <p:spPr>
          <a:xfrm>
            <a:off x="5973773" y="3454162"/>
            <a:ext cx="1358448" cy="341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 smtClean="0"/>
              <a:t>ESTACAS</a:t>
            </a:r>
            <a:endParaRPr lang="es-EC" sz="16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2667" y="1617633"/>
            <a:ext cx="1816762" cy="183954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7"/>
          <a:srcRect l="67055" r="6421" b="73992"/>
          <a:stretch/>
        </p:blipFill>
        <p:spPr>
          <a:xfrm>
            <a:off x="385889" y="3809209"/>
            <a:ext cx="1939203" cy="1241114"/>
          </a:xfrm>
          <a:prstGeom prst="rect">
            <a:avLst/>
          </a:prstGeom>
        </p:spPr>
      </p:pic>
      <p:sp>
        <p:nvSpPr>
          <p:cNvPr id="17" name="Flecha derecha 16"/>
          <p:cNvSpPr/>
          <p:nvPr/>
        </p:nvSpPr>
        <p:spPr>
          <a:xfrm rot="21336116">
            <a:off x="1975726" y="4717518"/>
            <a:ext cx="467610" cy="4028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Flecha derecha 17"/>
          <p:cNvSpPr/>
          <p:nvPr/>
        </p:nvSpPr>
        <p:spPr>
          <a:xfrm rot="5400000">
            <a:off x="4185028" y="2215706"/>
            <a:ext cx="467610" cy="4028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90731" y="878353"/>
            <a:ext cx="1656205" cy="1019203"/>
          </a:xfrm>
          <a:prstGeom prst="rect">
            <a:avLst/>
          </a:prstGeom>
        </p:spPr>
      </p:pic>
      <p:sp>
        <p:nvSpPr>
          <p:cNvPr id="20" name="CuadroTexto 19"/>
          <p:cNvSpPr txBox="1"/>
          <p:nvPr/>
        </p:nvSpPr>
        <p:spPr>
          <a:xfrm>
            <a:off x="3272629" y="1831236"/>
            <a:ext cx="22924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 smtClean="0"/>
              <a:t>SEMILLAS Y POLEN</a:t>
            </a:r>
            <a:endParaRPr lang="es-EC" sz="1600" dirty="0"/>
          </a:p>
        </p:txBody>
      </p:sp>
      <p:sp>
        <p:nvSpPr>
          <p:cNvPr id="21" name="Flecha derecha 20"/>
          <p:cNvSpPr/>
          <p:nvPr/>
        </p:nvSpPr>
        <p:spPr>
          <a:xfrm rot="20393693">
            <a:off x="2847148" y="5489202"/>
            <a:ext cx="467610" cy="4028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2" name="CuadroTexto 21"/>
          <p:cNvSpPr txBox="1"/>
          <p:nvPr/>
        </p:nvSpPr>
        <p:spPr>
          <a:xfrm>
            <a:off x="1987180" y="5739397"/>
            <a:ext cx="9685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 smtClean="0"/>
              <a:t>SUELO</a:t>
            </a:r>
            <a:endParaRPr lang="es-EC" sz="1600" dirty="0"/>
          </a:p>
        </p:txBody>
      </p:sp>
      <p:sp>
        <p:nvSpPr>
          <p:cNvPr id="23" name="CuadroTexto 22"/>
          <p:cNvSpPr txBox="1"/>
          <p:nvPr/>
        </p:nvSpPr>
        <p:spPr>
          <a:xfrm>
            <a:off x="324878" y="5011656"/>
            <a:ext cx="2000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dirty="0" smtClean="0"/>
              <a:t>HERRAMIENTAS</a:t>
            </a:r>
          </a:p>
          <a:p>
            <a:pPr algn="ctr"/>
            <a:r>
              <a:rPr lang="es-EC" sz="1600" dirty="0" smtClean="0"/>
              <a:t>CONTAMINADAS</a:t>
            </a:r>
            <a:endParaRPr lang="es-EC" sz="1600" dirty="0"/>
          </a:p>
        </p:txBody>
      </p:sp>
      <p:sp>
        <p:nvSpPr>
          <p:cNvPr id="24" name="Flecha derecha 23"/>
          <p:cNvSpPr/>
          <p:nvPr/>
        </p:nvSpPr>
        <p:spPr>
          <a:xfrm rot="10559041">
            <a:off x="6362660" y="4415366"/>
            <a:ext cx="2443386" cy="402879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6" name="CuadroTexto 25"/>
          <p:cNvSpPr txBox="1"/>
          <p:nvPr/>
        </p:nvSpPr>
        <p:spPr>
          <a:xfrm>
            <a:off x="6801374" y="4821445"/>
            <a:ext cx="20157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dirty="0" smtClean="0"/>
              <a:t>FUENTES DE AGUA</a:t>
            </a:r>
            <a:endParaRPr lang="es-EC" sz="1600" dirty="0"/>
          </a:p>
        </p:txBody>
      </p:sp>
    </p:spTree>
    <p:extLst>
      <p:ext uri="{BB962C8B-B14F-4D97-AF65-F5344CB8AC3E}">
        <p14:creationId xmlns:p14="http://schemas.microsoft.com/office/powerpoint/2010/main" val="37331349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6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20" grpId="0"/>
      <p:bldP spid="22" grpId="0"/>
      <p:bldP spid="23" grpId="0"/>
      <p:bldP spid="2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3 Imag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9021233" y="5990253"/>
            <a:ext cx="3026833" cy="767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1 CuadroTexto"/>
          <p:cNvSpPr txBox="1"/>
          <p:nvPr/>
        </p:nvSpPr>
        <p:spPr>
          <a:xfrm>
            <a:off x="0" y="152351"/>
            <a:ext cx="7632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/>
              <a:t>RESULTADOS DE SECUENCIACIÓN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627465"/>
              </p:ext>
            </p:extLst>
          </p:nvPr>
        </p:nvGraphicFramePr>
        <p:xfrm>
          <a:off x="412375" y="830387"/>
          <a:ext cx="8608858" cy="5319400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91711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3414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1711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2024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72024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8459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457575" algn="l"/>
                        </a:tabLst>
                      </a:pPr>
                      <a:r>
                        <a:rPr lang="es-ES" sz="1600" dirty="0">
                          <a:effectLst/>
                        </a:rPr>
                        <a:t>Muestra</a:t>
                      </a:r>
                      <a:endParaRPr lang="es-ES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457575" algn="l"/>
                        </a:tabLst>
                      </a:pPr>
                      <a:r>
                        <a:rPr lang="es-ES" sz="1600">
                          <a:effectLst/>
                        </a:rPr>
                        <a:t>Género</a:t>
                      </a:r>
                      <a:endParaRPr lang="es-ES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457575" algn="l"/>
                        </a:tabLst>
                      </a:pPr>
                      <a:r>
                        <a:rPr lang="es-ES" sz="1600">
                          <a:effectLst/>
                        </a:rPr>
                        <a:t>Especie</a:t>
                      </a:r>
                      <a:endParaRPr lang="es-ES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457575" algn="l"/>
                        </a:tabLst>
                      </a:pPr>
                      <a:r>
                        <a:rPr lang="es-ES" sz="1600" smtClean="0">
                          <a:effectLst/>
                        </a:rPr>
                        <a:t>% Identidad nucleótidos</a:t>
                      </a:r>
                      <a:endParaRPr lang="es-ES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457575" algn="l"/>
                        </a:tabLst>
                      </a:pPr>
                      <a:r>
                        <a:rPr lang="es-ES" sz="1600" dirty="0" smtClean="0">
                          <a:effectLst/>
                        </a:rPr>
                        <a:t>% Identidad aminoácidos</a:t>
                      </a:r>
                      <a:endParaRPr lang="es-ES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5918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457575" algn="l"/>
                        </a:tabLst>
                      </a:pPr>
                      <a:r>
                        <a:rPr lang="es-ES" sz="1600" dirty="0">
                          <a:effectLst/>
                        </a:rPr>
                        <a:t>Hojas de babaco</a:t>
                      </a:r>
                      <a:endParaRPr lang="es-ES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457575" algn="l"/>
                        </a:tabLst>
                      </a:pPr>
                      <a:r>
                        <a:rPr lang="es-ES" sz="1600" i="1" dirty="0" err="1">
                          <a:effectLst/>
                        </a:rPr>
                        <a:t>Potexvirus</a:t>
                      </a:r>
                      <a:endParaRPr lang="es-ES" sz="2800" i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457575" algn="l"/>
                        </a:tabLst>
                      </a:pPr>
                      <a:r>
                        <a:rPr lang="es-ES" sz="1600" dirty="0" err="1">
                          <a:effectLst/>
                        </a:rPr>
                        <a:t>Alternanthera</a:t>
                      </a:r>
                      <a:r>
                        <a:rPr lang="es-ES" sz="1600" dirty="0">
                          <a:effectLst/>
                        </a:rPr>
                        <a:t> </a:t>
                      </a:r>
                      <a:r>
                        <a:rPr lang="es-ES" sz="1600" dirty="0" err="1">
                          <a:effectLst/>
                        </a:rPr>
                        <a:t>Mosaic</a:t>
                      </a:r>
                      <a:r>
                        <a:rPr lang="es-ES" sz="1600" dirty="0">
                          <a:effectLst/>
                        </a:rPr>
                        <a:t> Virus</a:t>
                      </a:r>
                      <a:endParaRPr lang="es-ES" sz="2800" i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457575" algn="l"/>
                        </a:tabLst>
                      </a:pPr>
                      <a:r>
                        <a:rPr lang="es-ES" sz="1600" smtClean="0">
                          <a:effectLst/>
                        </a:rPr>
                        <a:t>71%</a:t>
                      </a:r>
                      <a:endParaRPr lang="es-ES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457575" algn="l"/>
                        </a:tabLst>
                      </a:pPr>
                      <a:r>
                        <a:rPr lang="es-ES" sz="1600">
                          <a:effectLst/>
                        </a:rPr>
                        <a:t>97%</a:t>
                      </a:r>
                      <a:endParaRPr lang="es-ES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5918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457575" algn="l"/>
                        </a:tabLst>
                      </a:pPr>
                      <a:r>
                        <a:rPr lang="es-ES" sz="1600" dirty="0" err="1">
                          <a:effectLst/>
                        </a:rPr>
                        <a:t>Lagenaria</a:t>
                      </a:r>
                      <a:r>
                        <a:rPr lang="es-ES" sz="1600" dirty="0">
                          <a:effectLst/>
                        </a:rPr>
                        <a:t> </a:t>
                      </a:r>
                      <a:r>
                        <a:rPr lang="es-ES" sz="1600" dirty="0" err="1">
                          <a:effectLst/>
                        </a:rPr>
                        <a:t>Mild</a:t>
                      </a:r>
                      <a:r>
                        <a:rPr lang="es-ES" sz="1600" dirty="0">
                          <a:effectLst/>
                        </a:rPr>
                        <a:t> </a:t>
                      </a:r>
                      <a:r>
                        <a:rPr lang="es-ES" sz="1600" dirty="0" err="1">
                          <a:effectLst/>
                        </a:rPr>
                        <a:t>Mosaic</a:t>
                      </a:r>
                      <a:r>
                        <a:rPr lang="es-ES" sz="1600" dirty="0">
                          <a:effectLst/>
                        </a:rPr>
                        <a:t> Virus</a:t>
                      </a:r>
                      <a:endParaRPr lang="es-ES" sz="2800" i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457575" algn="l"/>
                        </a:tabLst>
                      </a:pPr>
                      <a:r>
                        <a:rPr lang="es-ES" sz="1600" smtClean="0">
                          <a:effectLst/>
                        </a:rPr>
                        <a:t>78%</a:t>
                      </a:r>
                      <a:endParaRPr lang="es-ES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457575" algn="l"/>
                        </a:tabLst>
                      </a:pPr>
                      <a:r>
                        <a:rPr lang="es-ES" sz="1600" dirty="0">
                          <a:effectLst/>
                        </a:rPr>
                        <a:t>92%</a:t>
                      </a:r>
                      <a:endParaRPr lang="es-ES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591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457575" algn="l"/>
                        </a:tabLst>
                      </a:pPr>
                      <a:r>
                        <a:rPr lang="es-ES" sz="1600" dirty="0">
                          <a:effectLst/>
                        </a:rPr>
                        <a:t>Hojas de babaco</a:t>
                      </a:r>
                      <a:endParaRPr lang="es-ES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457575" algn="l"/>
                        </a:tabLst>
                      </a:pPr>
                      <a:r>
                        <a:rPr lang="es-ES" sz="1600" i="1" dirty="0" err="1">
                          <a:effectLst/>
                        </a:rPr>
                        <a:t>Tombusvirus</a:t>
                      </a:r>
                      <a:endParaRPr lang="es-ES" sz="2800" i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457575" algn="l"/>
                        </a:tabLst>
                      </a:pPr>
                      <a:r>
                        <a:rPr lang="es-ES" sz="1600" dirty="0" err="1">
                          <a:effectLst/>
                        </a:rPr>
                        <a:t>Tomato</a:t>
                      </a:r>
                      <a:r>
                        <a:rPr lang="es-ES" sz="1600" dirty="0">
                          <a:effectLst/>
                        </a:rPr>
                        <a:t> </a:t>
                      </a:r>
                      <a:r>
                        <a:rPr lang="es-ES" sz="1600" dirty="0" err="1">
                          <a:effectLst/>
                        </a:rPr>
                        <a:t>Bushy</a:t>
                      </a:r>
                      <a:r>
                        <a:rPr lang="es-ES" sz="1600" dirty="0">
                          <a:effectLst/>
                        </a:rPr>
                        <a:t> Stunt Virus</a:t>
                      </a:r>
                      <a:endParaRPr lang="es-ES" sz="2800" i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457575" algn="l"/>
                        </a:tabLst>
                      </a:pPr>
                      <a:r>
                        <a:rPr lang="es-ES" sz="1600" smtClean="0">
                          <a:effectLst/>
                        </a:rPr>
                        <a:t>100%</a:t>
                      </a:r>
                      <a:endParaRPr lang="es-ES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457575" algn="l"/>
                        </a:tabLst>
                      </a:pPr>
                      <a:r>
                        <a:rPr lang="es-ES" sz="1600" dirty="0">
                          <a:effectLst/>
                        </a:rPr>
                        <a:t>100%</a:t>
                      </a:r>
                      <a:endParaRPr lang="es-ES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591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457575" algn="l"/>
                        </a:tabLst>
                      </a:pPr>
                      <a:r>
                        <a:rPr lang="es-ES" sz="1600" dirty="0">
                          <a:effectLst/>
                        </a:rPr>
                        <a:t>Raíces de babaco</a:t>
                      </a:r>
                      <a:endParaRPr lang="es-ES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457575" algn="l"/>
                        </a:tabLst>
                      </a:pPr>
                      <a:r>
                        <a:rPr lang="es-ES" sz="1600" i="1" dirty="0" err="1">
                          <a:effectLst/>
                        </a:rPr>
                        <a:t>Potexvirus</a:t>
                      </a:r>
                      <a:endParaRPr lang="es-ES" sz="2800" i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457575" algn="l"/>
                        </a:tabLst>
                      </a:pPr>
                      <a:r>
                        <a:rPr lang="es-ES" sz="1600" dirty="0" err="1">
                          <a:effectLst/>
                        </a:rPr>
                        <a:t>Lagenaria</a:t>
                      </a:r>
                      <a:r>
                        <a:rPr lang="es-ES" sz="1600" dirty="0">
                          <a:effectLst/>
                        </a:rPr>
                        <a:t> </a:t>
                      </a:r>
                      <a:r>
                        <a:rPr lang="es-ES" sz="1600" dirty="0" err="1">
                          <a:effectLst/>
                        </a:rPr>
                        <a:t>Mild</a:t>
                      </a:r>
                      <a:r>
                        <a:rPr lang="es-ES" sz="1600" dirty="0">
                          <a:effectLst/>
                        </a:rPr>
                        <a:t> </a:t>
                      </a:r>
                      <a:r>
                        <a:rPr lang="es-ES" sz="1600" dirty="0" err="1">
                          <a:effectLst/>
                        </a:rPr>
                        <a:t>Mosaic</a:t>
                      </a:r>
                      <a:r>
                        <a:rPr lang="es-ES" sz="1600" dirty="0">
                          <a:effectLst/>
                        </a:rPr>
                        <a:t> Virus</a:t>
                      </a:r>
                      <a:endParaRPr lang="es-ES" sz="2800" i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457575" algn="l"/>
                        </a:tabLst>
                      </a:pPr>
                      <a:r>
                        <a:rPr lang="es-ES" sz="1600" kern="1200" smtClean="0">
                          <a:effectLst/>
                        </a:rPr>
                        <a:t>78% </a:t>
                      </a:r>
                      <a:endParaRPr lang="es-E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457575" algn="l"/>
                        </a:tabLst>
                      </a:pPr>
                      <a:r>
                        <a:rPr lang="es-ES" sz="1600" dirty="0">
                          <a:effectLst/>
                        </a:rPr>
                        <a:t>93%</a:t>
                      </a:r>
                      <a:endParaRPr lang="es-ES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591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457575" algn="l"/>
                        </a:tabLst>
                      </a:pPr>
                      <a:r>
                        <a:rPr lang="es-ES" sz="1600">
                          <a:effectLst/>
                        </a:rPr>
                        <a:t>Agua Reservorio 1 método PEG</a:t>
                      </a:r>
                      <a:endParaRPr lang="es-ES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457575" algn="l"/>
                        </a:tabLst>
                      </a:pPr>
                      <a:r>
                        <a:rPr lang="es-ES" sz="1600" i="1" dirty="0" err="1">
                          <a:effectLst/>
                        </a:rPr>
                        <a:t>Potexvirus</a:t>
                      </a:r>
                      <a:endParaRPr lang="es-ES" sz="2800" i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457575" algn="l"/>
                        </a:tabLst>
                      </a:pPr>
                      <a:r>
                        <a:rPr lang="es-ES" sz="1600" dirty="0" err="1">
                          <a:effectLst/>
                        </a:rPr>
                        <a:t>Lagenaria</a:t>
                      </a:r>
                      <a:r>
                        <a:rPr lang="es-ES" sz="1600" dirty="0">
                          <a:effectLst/>
                        </a:rPr>
                        <a:t> </a:t>
                      </a:r>
                      <a:r>
                        <a:rPr lang="es-ES" sz="1600" dirty="0" err="1">
                          <a:effectLst/>
                        </a:rPr>
                        <a:t>Mild</a:t>
                      </a:r>
                      <a:r>
                        <a:rPr lang="es-ES" sz="1600" dirty="0">
                          <a:effectLst/>
                        </a:rPr>
                        <a:t> </a:t>
                      </a:r>
                      <a:r>
                        <a:rPr lang="es-ES" sz="1600" dirty="0" err="1">
                          <a:effectLst/>
                        </a:rPr>
                        <a:t>Mosaic</a:t>
                      </a:r>
                      <a:r>
                        <a:rPr lang="es-ES" sz="1600" dirty="0">
                          <a:effectLst/>
                        </a:rPr>
                        <a:t> Virus</a:t>
                      </a:r>
                      <a:endParaRPr lang="es-ES" sz="2800" i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457575" algn="l"/>
                        </a:tabLst>
                      </a:pPr>
                      <a:r>
                        <a:rPr lang="es-ES" sz="1600" smtClean="0">
                          <a:effectLst/>
                        </a:rPr>
                        <a:t>76%</a:t>
                      </a:r>
                      <a:endParaRPr lang="es-ES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457575" algn="l"/>
                        </a:tabLst>
                      </a:pPr>
                      <a:r>
                        <a:rPr lang="es-ES" sz="1600" dirty="0">
                          <a:effectLst/>
                        </a:rPr>
                        <a:t>82%</a:t>
                      </a:r>
                      <a:endParaRPr lang="es-ES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591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457575" algn="l"/>
                        </a:tabLst>
                      </a:pPr>
                      <a:r>
                        <a:rPr lang="es-ES" sz="1600" dirty="0">
                          <a:effectLst/>
                        </a:rPr>
                        <a:t>Agua Reservorio 1 método PEG</a:t>
                      </a:r>
                      <a:endParaRPr lang="es-ES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457575" algn="l"/>
                        </a:tabLst>
                      </a:pPr>
                      <a:r>
                        <a:rPr lang="es-ES" sz="1600" i="1" dirty="0" err="1">
                          <a:effectLst/>
                        </a:rPr>
                        <a:t>Tombusvirus</a:t>
                      </a:r>
                      <a:endParaRPr lang="es-ES" sz="2800" i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457575" algn="l"/>
                        </a:tabLst>
                      </a:pPr>
                      <a:r>
                        <a:rPr lang="es-ES" sz="1600" dirty="0" err="1">
                          <a:effectLst/>
                        </a:rPr>
                        <a:t>Neckar</a:t>
                      </a:r>
                      <a:r>
                        <a:rPr lang="es-ES" sz="1600" dirty="0">
                          <a:effectLst/>
                        </a:rPr>
                        <a:t> </a:t>
                      </a:r>
                      <a:r>
                        <a:rPr lang="es-ES" sz="1600" dirty="0" err="1">
                          <a:effectLst/>
                        </a:rPr>
                        <a:t>River</a:t>
                      </a:r>
                      <a:r>
                        <a:rPr lang="es-ES" sz="1600" dirty="0">
                          <a:effectLst/>
                        </a:rPr>
                        <a:t> Virus</a:t>
                      </a:r>
                      <a:endParaRPr lang="es-ES" sz="2800" i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457575" algn="l"/>
                        </a:tabLst>
                      </a:pPr>
                      <a:r>
                        <a:rPr lang="es-ES" sz="1600" dirty="0" smtClean="0">
                          <a:effectLst/>
                        </a:rPr>
                        <a:t>97%</a:t>
                      </a:r>
                      <a:endParaRPr lang="es-ES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457575" algn="l"/>
                        </a:tabLst>
                      </a:pPr>
                      <a:r>
                        <a:rPr lang="es-ES" sz="1600" dirty="0">
                          <a:effectLst/>
                        </a:rPr>
                        <a:t>93%</a:t>
                      </a:r>
                      <a:endParaRPr lang="es-ES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591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457575" algn="l"/>
                        </a:tabLst>
                      </a:pPr>
                      <a:r>
                        <a:rPr lang="es-ES" sz="1600" dirty="0">
                          <a:effectLst/>
                        </a:rPr>
                        <a:t>Agua Reservorio 1 método SKM</a:t>
                      </a:r>
                      <a:endParaRPr lang="es-ES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457575" algn="l"/>
                        </a:tabLst>
                      </a:pPr>
                      <a:r>
                        <a:rPr lang="es-ES" sz="1600" i="1" dirty="0" err="1">
                          <a:effectLst/>
                        </a:rPr>
                        <a:t>Mandarivirus</a:t>
                      </a:r>
                      <a:endParaRPr lang="es-ES" sz="2800" i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457575" algn="l"/>
                        </a:tabLst>
                      </a:pPr>
                      <a:r>
                        <a:rPr lang="es-ES" sz="1600" dirty="0" err="1">
                          <a:effectLst/>
                        </a:rPr>
                        <a:t>Indian</a:t>
                      </a:r>
                      <a:r>
                        <a:rPr lang="es-ES" sz="1600" dirty="0">
                          <a:effectLst/>
                        </a:rPr>
                        <a:t> Citrus </a:t>
                      </a:r>
                      <a:r>
                        <a:rPr lang="es-ES" sz="1600" dirty="0" err="1">
                          <a:effectLst/>
                        </a:rPr>
                        <a:t>Ringspot</a:t>
                      </a:r>
                      <a:r>
                        <a:rPr lang="es-ES" sz="1600" dirty="0">
                          <a:effectLst/>
                        </a:rPr>
                        <a:t> Virus</a:t>
                      </a:r>
                      <a:endParaRPr lang="es-ES" sz="2800" i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457575" algn="l"/>
                        </a:tabLst>
                      </a:pPr>
                      <a:r>
                        <a:rPr lang="es-ES" sz="1600" dirty="0" smtClean="0">
                          <a:effectLst/>
                        </a:rPr>
                        <a:t>66%</a:t>
                      </a:r>
                      <a:endParaRPr lang="es-ES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457575" algn="l"/>
                        </a:tabLst>
                      </a:pPr>
                      <a:r>
                        <a:rPr lang="es-ES" sz="1600" dirty="0">
                          <a:effectLst/>
                        </a:rPr>
                        <a:t>81%</a:t>
                      </a:r>
                      <a:endParaRPr lang="es-ES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5591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457575" algn="l"/>
                        </a:tabLst>
                      </a:pPr>
                      <a:r>
                        <a:rPr lang="es-ES" sz="1600">
                          <a:effectLst/>
                        </a:rPr>
                        <a:t>Agua Reservorio 1 método SKM</a:t>
                      </a:r>
                      <a:endParaRPr lang="es-ES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457575" algn="l"/>
                        </a:tabLst>
                      </a:pPr>
                      <a:r>
                        <a:rPr lang="es-ES" sz="1600" i="1" dirty="0" err="1">
                          <a:effectLst/>
                        </a:rPr>
                        <a:t>Tombusvirus</a:t>
                      </a:r>
                      <a:endParaRPr lang="es-ES" sz="2800" i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457575" algn="l"/>
                        </a:tabLst>
                      </a:pPr>
                      <a:r>
                        <a:rPr lang="es-ES" sz="1600" dirty="0" err="1">
                          <a:effectLst/>
                        </a:rPr>
                        <a:t>Neckar</a:t>
                      </a:r>
                      <a:r>
                        <a:rPr lang="es-ES" sz="1600" dirty="0">
                          <a:effectLst/>
                        </a:rPr>
                        <a:t> </a:t>
                      </a:r>
                      <a:r>
                        <a:rPr lang="es-ES" sz="1600" dirty="0" err="1">
                          <a:effectLst/>
                        </a:rPr>
                        <a:t>River</a:t>
                      </a:r>
                      <a:r>
                        <a:rPr lang="es-ES" sz="1600" dirty="0">
                          <a:effectLst/>
                        </a:rPr>
                        <a:t> Virus</a:t>
                      </a:r>
                      <a:endParaRPr lang="es-ES" sz="2800" i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457575" algn="l"/>
                        </a:tabLst>
                      </a:pPr>
                      <a:r>
                        <a:rPr lang="es-ES" sz="1600" dirty="0" smtClean="0">
                          <a:effectLst/>
                        </a:rPr>
                        <a:t>99%</a:t>
                      </a:r>
                      <a:endParaRPr lang="es-ES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3457575" algn="l"/>
                        </a:tabLst>
                      </a:pPr>
                      <a:r>
                        <a:rPr lang="es-ES" sz="1600" dirty="0">
                          <a:effectLst/>
                        </a:rPr>
                        <a:t>98%</a:t>
                      </a:r>
                      <a:endParaRPr lang="es-ES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9186349" y="1772796"/>
            <a:ext cx="28617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/>
              <a:t>Criterio de demarcación </a:t>
            </a:r>
            <a:r>
              <a:rPr lang="es-EC" b="1" i="1" dirty="0" err="1"/>
              <a:t>Potexvirus</a:t>
            </a:r>
            <a:endParaRPr lang="es-EC" b="1" i="1" dirty="0"/>
          </a:p>
          <a:p>
            <a:r>
              <a:rPr lang="es-EC" sz="1600" dirty="0"/>
              <a:t>&lt;72% de identidad a nivel </a:t>
            </a:r>
            <a:r>
              <a:rPr lang="es-EC" sz="1600" dirty="0" err="1"/>
              <a:t>nt</a:t>
            </a:r>
            <a:endParaRPr lang="es-EC" sz="1600" dirty="0"/>
          </a:p>
          <a:p>
            <a:r>
              <a:rPr lang="es-EC" sz="1600" dirty="0"/>
              <a:t>entre secuencias de </a:t>
            </a:r>
            <a:r>
              <a:rPr lang="es-EC" sz="1600" dirty="0" err="1"/>
              <a:t>cápside</a:t>
            </a:r>
            <a:r>
              <a:rPr lang="es-EC" sz="1600" dirty="0"/>
              <a:t> o genes de replicación. </a:t>
            </a:r>
          </a:p>
        </p:txBody>
      </p:sp>
      <p:sp>
        <p:nvSpPr>
          <p:cNvPr id="7" name="Rectángulo 6"/>
          <p:cNvSpPr/>
          <p:nvPr/>
        </p:nvSpPr>
        <p:spPr>
          <a:xfrm>
            <a:off x="9186350" y="4466945"/>
            <a:ext cx="2861716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b="1" dirty="0"/>
              <a:t>Criterio de demarcación </a:t>
            </a:r>
            <a:r>
              <a:rPr lang="es-EC" b="1" i="1" dirty="0" err="1"/>
              <a:t>Tombusvirus</a:t>
            </a:r>
            <a:endParaRPr lang="es-EC" b="1" i="1" dirty="0"/>
          </a:p>
          <a:p>
            <a:endParaRPr lang="es-EC" dirty="0"/>
          </a:p>
          <a:p>
            <a:r>
              <a:rPr lang="es-EC" sz="1600" dirty="0"/>
              <a:t>&lt;85% de identidad </a:t>
            </a:r>
            <a:r>
              <a:rPr lang="es-EC" sz="1600" dirty="0" smtClean="0"/>
              <a:t>a nivel </a:t>
            </a:r>
            <a:r>
              <a:rPr lang="es-EC" sz="1600" dirty="0" err="1" smtClean="0"/>
              <a:t>nt</a:t>
            </a:r>
            <a:r>
              <a:rPr lang="es-EC" sz="1600" dirty="0" smtClean="0"/>
              <a:t> para secuencias de </a:t>
            </a:r>
            <a:r>
              <a:rPr lang="es-EC" sz="1600" dirty="0" err="1" smtClean="0"/>
              <a:t>cápside</a:t>
            </a:r>
            <a:r>
              <a:rPr lang="es-EC" sz="1600" dirty="0" smtClean="0"/>
              <a:t>. </a:t>
            </a:r>
            <a:endParaRPr lang="es-EC" sz="1600" dirty="0"/>
          </a:p>
        </p:txBody>
      </p:sp>
      <p:sp>
        <p:nvSpPr>
          <p:cNvPr id="5" name="Flecha derecha 4"/>
          <p:cNvSpPr/>
          <p:nvPr/>
        </p:nvSpPr>
        <p:spPr>
          <a:xfrm>
            <a:off x="8789867" y="1801019"/>
            <a:ext cx="463639" cy="383884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Flecha derecha 8"/>
          <p:cNvSpPr/>
          <p:nvPr/>
        </p:nvSpPr>
        <p:spPr>
          <a:xfrm>
            <a:off x="8783377" y="4538318"/>
            <a:ext cx="463639" cy="383884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/>
          <p:cNvSpPr/>
          <p:nvPr/>
        </p:nvSpPr>
        <p:spPr>
          <a:xfrm>
            <a:off x="7373967" y="6366803"/>
            <a:ext cx="14159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latin typeface="Times New Roman" panose="02020603050405020304" pitchFamily="18" charset="0"/>
                <a:ea typeface="Times New Roman" panose="02020603050405020304" pitchFamily="18" charset="0"/>
              </a:rPr>
              <a:t>(ICTV, 2011)</a:t>
            </a:r>
            <a:endParaRPr lang="es-ES" dirty="0"/>
          </a:p>
        </p:txBody>
      </p:sp>
      <p:sp>
        <p:nvSpPr>
          <p:cNvPr id="13" name="Rectángulo 12"/>
          <p:cNvSpPr/>
          <p:nvPr/>
        </p:nvSpPr>
        <p:spPr>
          <a:xfrm>
            <a:off x="9490133" y="3266509"/>
            <a:ext cx="2089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s-E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Adams</a:t>
            </a:r>
            <a:r>
              <a:rPr lang="es-ES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S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et al</a:t>
            </a:r>
            <a:r>
              <a:rPr lang="es-E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., </a:t>
            </a:r>
            <a:r>
              <a:rPr lang="es-ES" dirty="0">
                <a:latin typeface="Times New Roman" panose="02020603050405020304" pitchFamily="18" charset="0"/>
                <a:ea typeface="Times New Roman" panose="02020603050405020304" pitchFamily="18" charset="0"/>
              </a:rPr>
              <a:t>2004)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189391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3 Imag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9021233" y="5990253"/>
            <a:ext cx="3026833" cy="767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1 CuadroTexto"/>
          <p:cNvSpPr txBox="1"/>
          <p:nvPr/>
        </p:nvSpPr>
        <p:spPr>
          <a:xfrm>
            <a:off x="0" y="152351"/>
            <a:ext cx="7632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/>
              <a:t>RESULTADOS DE </a:t>
            </a:r>
            <a:r>
              <a:rPr lang="es-EC" sz="2800" b="1" dirty="0" smtClean="0"/>
              <a:t>ALINEAMIENTO</a:t>
            </a:r>
            <a:endParaRPr lang="es-EC" sz="2800" b="1" dirty="0"/>
          </a:p>
        </p:txBody>
      </p:sp>
      <p:sp>
        <p:nvSpPr>
          <p:cNvPr id="7" name="Rectángulo 6"/>
          <p:cNvSpPr/>
          <p:nvPr/>
        </p:nvSpPr>
        <p:spPr>
          <a:xfrm>
            <a:off x="840840" y="1094927"/>
            <a:ext cx="68864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s-EC" b="1" dirty="0" smtClean="0"/>
              <a:t>Alineamiento múltiple de las cepas del </a:t>
            </a:r>
            <a:r>
              <a:rPr lang="es-EC" b="1" i="1" dirty="0" err="1" smtClean="0"/>
              <a:t>Potexvirus</a:t>
            </a:r>
            <a:endParaRPr lang="es-EC" b="1" i="1" dirty="0"/>
          </a:p>
          <a:p>
            <a:endParaRPr lang="es-EC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07" y="2198133"/>
            <a:ext cx="11127347" cy="2148272"/>
          </a:xfrm>
          <a:prstGeom prst="rect">
            <a:avLst/>
          </a:prstGeom>
        </p:spPr>
      </p:pic>
      <p:sp>
        <p:nvSpPr>
          <p:cNvPr id="5" name="Flecha derecha 4"/>
          <p:cNvSpPr/>
          <p:nvPr/>
        </p:nvSpPr>
        <p:spPr>
          <a:xfrm>
            <a:off x="7169209" y="3332538"/>
            <a:ext cx="463639" cy="383884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Flecha derecha 8"/>
          <p:cNvSpPr/>
          <p:nvPr/>
        </p:nvSpPr>
        <p:spPr>
          <a:xfrm>
            <a:off x="1809063" y="3524480"/>
            <a:ext cx="463639" cy="383884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/>
          <p:cNvSpPr/>
          <p:nvPr/>
        </p:nvSpPr>
        <p:spPr>
          <a:xfrm>
            <a:off x="553791" y="2327999"/>
            <a:ext cx="991673" cy="496123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redondeado 12"/>
          <p:cNvSpPr/>
          <p:nvPr/>
        </p:nvSpPr>
        <p:spPr>
          <a:xfrm>
            <a:off x="4932609" y="4685371"/>
            <a:ext cx="3567448" cy="96591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97,3% identidad a nivel nucleótidos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580970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3 Imag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9021233" y="5990253"/>
            <a:ext cx="3026833" cy="767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1 CuadroTexto"/>
          <p:cNvSpPr txBox="1"/>
          <p:nvPr/>
        </p:nvSpPr>
        <p:spPr>
          <a:xfrm>
            <a:off x="0" y="152351"/>
            <a:ext cx="7632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/>
              <a:t>RESULTADOS DE </a:t>
            </a:r>
            <a:r>
              <a:rPr lang="es-EC" sz="2800" b="1" dirty="0" smtClean="0"/>
              <a:t>ALINEAMIENTO</a:t>
            </a:r>
            <a:endParaRPr lang="es-EC" sz="2800" b="1" dirty="0"/>
          </a:p>
        </p:txBody>
      </p:sp>
      <p:sp>
        <p:nvSpPr>
          <p:cNvPr id="7" name="Rectángulo 6"/>
          <p:cNvSpPr/>
          <p:nvPr/>
        </p:nvSpPr>
        <p:spPr>
          <a:xfrm>
            <a:off x="840840" y="1094927"/>
            <a:ext cx="68864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s-EC" b="1" dirty="0" smtClean="0"/>
              <a:t>Alineamiento múltiple de las cepas del </a:t>
            </a:r>
            <a:r>
              <a:rPr lang="es-EC" b="1" i="1" dirty="0" err="1" smtClean="0"/>
              <a:t>Potexvirus</a:t>
            </a:r>
            <a:endParaRPr lang="es-EC" b="1" i="1" dirty="0"/>
          </a:p>
          <a:p>
            <a:endParaRPr lang="es-EC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07" y="2198133"/>
            <a:ext cx="11127347" cy="2148272"/>
          </a:xfrm>
          <a:prstGeom prst="rect">
            <a:avLst/>
          </a:prstGeom>
        </p:spPr>
      </p:pic>
      <p:sp>
        <p:nvSpPr>
          <p:cNvPr id="5" name="Flecha derecha 4"/>
          <p:cNvSpPr/>
          <p:nvPr/>
        </p:nvSpPr>
        <p:spPr>
          <a:xfrm>
            <a:off x="7169209" y="3332538"/>
            <a:ext cx="463639" cy="383884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Flecha derecha 8"/>
          <p:cNvSpPr/>
          <p:nvPr/>
        </p:nvSpPr>
        <p:spPr>
          <a:xfrm>
            <a:off x="1809063" y="3524480"/>
            <a:ext cx="463639" cy="383884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/>
          <p:cNvSpPr/>
          <p:nvPr/>
        </p:nvSpPr>
        <p:spPr>
          <a:xfrm>
            <a:off x="553791" y="2327999"/>
            <a:ext cx="991673" cy="496123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redondeado 12"/>
          <p:cNvSpPr/>
          <p:nvPr/>
        </p:nvSpPr>
        <p:spPr>
          <a:xfrm>
            <a:off x="4932609" y="4685371"/>
            <a:ext cx="3567448" cy="96591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97,3% identidad a nivel nucleótidos</a:t>
            </a:r>
            <a:endParaRPr lang="es-ES" dirty="0"/>
          </a:p>
        </p:txBody>
      </p:sp>
      <p:sp>
        <p:nvSpPr>
          <p:cNvPr id="14" name="Rectángulo redondeado 13"/>
          <p:cNvSpPr/>
          <p:nvPr/>
        </p:nvSpPr>
        <p:spPr>
          <a:xfrm>
            <a:off x="4859508" y="4697135"/>
            <a:ext cx="3567448" cy="96591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100% identidad a nivel de aminoácidos.</a:t>
            </a:r>
            <a:endParaRPr lang="es-ES" dirty="0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25" y="2319419"/>
            <a:ext cx="11518841" cy="1853279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>
          <a:xfrm>
            <a:off x="518748" y="2452940"/>
            <a:ext cx="1110310" cy="533845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9695594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2" grpId="0" animBg="1"/>
      <p:bldP spid="13" grpId="0" animBg="1"/>
      <p:bldP spid="14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3 Imag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9021233" y="5990253"/>
            <a:ext cx="3026833" cy="767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1 CuadroTexto"/>
          <p:cNvSpPr txBox="1"/>
          <p:nvPr/>
        </p:nvSpPr>
        <p:spPr>
          <a:xfrm>
            <a:off x="555812" y="152351"/>
            <a:ext cx="7632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 smtClean="0"/>
              <a:t>SECUENCIACIÓN MASIVA y FILTRACIÓN</a:t>
            </a:r>
            <a:endParaRPr lang="es-EC" sz="2800" b="1" dirty="0"/>
          </a:p>
        </p:txBody>
      </p:sp>
      <p:sp>
        <p:nvSpPr>
          <p:cNvPr id="7" name="Rectángulo 6"/>
          <p:cNvSpPr/>
          <p:nvPr/>
        </p:nvSpPr>
        <p:spPr>
          <a:xfrm>
            <a:off x="316939" y="1593512"/>
            <a:ext cx="47391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s-EC" b="1" dirty="0" smtClean="0"/>
              <a:t>Secuenciación de siguiente generación con plataforma </a:t>
            </a:r>
            <a:r>
              <a:rPr lang="es-EC" b="1" dirty="0" err="1" smtClean="0"/>
              <a:t>Illumina</a:t>
            </a:r>
            <a:endParaRPr lang="es-EC" b="1" i="1" dirty="0"/>
          </a:p>
          <a:p>
            <a:endParaRPr lang="es-EC" dirty="0"/>
          </a:p>
        </p:txBody>
      </p:sp>
      <p:pic>
        <p:nvPicPr>
          <p:cNvPr id="2050" name="Picture 2" descr="Resultado de imagen para ngs sequenc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39" y="2875429"/>
            <a:ext cx="6535185" cy="1535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63" b="13957"/>
          <a:stretch/>
        </p:blipFill>
        <p:spPr>
          <a:xfrm rot="5400000">
            <a:off x="7394269" y="1951912"/>
            <a:ext cx="4503500" cy="2115671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7276443" y="5261497"/>
            <a:ext cx="47391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s-EC" b="1" dirty="0" smtClean="0"/>
              <a:t>Filtración con </a:t>
            </a:r>
            <a:r>
              <a:rPr lang="es-EC" b="1" dirty="0" err="1" smtClean="0"/>
              <a:t>milipore</a:t>
            </a:r>
            <a:r>
              <a:rPr lang="es-EC" b="1" dirty="0" smtClean="0"/>
              <a:t> 0,45 µm</a:t>
            </a:r>
            <a:endParaRPr lang="es-EC" b="1" i="1" dirty="0"/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4118998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43839" y="1129352"/>
            <a:ext cx="11644207" cy="4128795"/>
          </a:xfrm>
        </p:spPr>
        <p:txBody>
          <a:bodyPr/>
          <a:lstStyle/>
          <a:p>
            <a:pPr algn="just"/>
            <a:r>
              <a:rPr lang="es-EC" sz="2000" dirty="0">
                <a:solidFill>
                  <a:schemeClr val="tx1"/>
                </a:solidFill>
              </a:rPr>
              <a:t>Se detectaron virus del género </a:t>
            </a:r>
            <a:r>
              <a:rPr lang="es-EC" sz="2000" i="1" dirty="0" err="1">
                <a:solidFill>
                  <a:schemeClr val="tx1"/>
                </a:solidFill>
              </a:rPr>
              <a:t>Tombusvirus</a:t>
            </a:r>
            <a:r>
              <a:rPr lang="es-EC" sz="2000" i="1" dirty="0">
                <a:solidFill>
                  <a:schemeClr val="tx1"/>
                </a:solidFill>
              </a:rPr>
              <a:t>, </a:t>
            </a:r>
            <a:r>
              <a:rPr lang="es-EC" sz="2000" i="1" dirty="0" err="1">
                <a:solidFill>
                  <a:schemeClr val="tx1"/>
                </a:solidFill>
              </a:rPr>
              <a:t>Potexvirus</a:t>
            </a:r>
            <a:r>
              <a:rPr lang="es-EC" sz="2000" i="1" dirty="0">
                <a:solidFill>
                  <a:schemeClr val="tx1"/>
                </a:solidFill>
              </a:rPr>
              <a:t> </a:t>
            </a:r>
            <a:r>
              <a:rPr lang="es-EC" sz="2000" dirty="0">
                <a:solidFill>
                  <a:schemeClr val="tx1"/>
                </a:solidFill>
              </a:rPr>
              <a:t>y </a:t>
            </a:r>
            <a:r>
              <a:rPr lang="es-EC" sz="2000" i="1" dirty="0" err="1">
                <a:solidFill>
                  <a:schemeClr val="tx1"/>
                </a:solidFill>
              </a:rPr>
              <a:t>Mandarivirus</a:t>
            </a:r>
            <a:r>
              <a:rPr lang="es-EC" sz="2000" dirty="0">
                <a:solidFill>
                  <a:schemeClr val="tx1"/>
                </a:solidFill>
              </a:rPr>
              <a:t> en muestras agua de riego y los géneros </a:t>
            </a:r>
            <a:r>
              <a:rPr lang="es-EC" sz="2000" i="1" dirty="0" err="1" smtClean="0">
                <a:solidFill>
                  <a:schemeClr val="tx1"/>
                </a:solidFill>
              </a:rPr>
              <a:t>Tombusvirus</a:t>
            </a:r>
            <a:r>
              <a:rPr lang="es-EC" sz="2000" dirty="0">
                <a:solidFill>
                  <a:schemeClr val="tx1"/>
                </a:solidFill>
              </a:rPr>
              <a:t> </a:t>
            </a:r>
            <a:r>
              <a:rPr lang="es-EC" sz="2000" dirty="0" smtClean="0">
                <a:solidFill>
                  <a:schemeClr val="tx1"/>
                </a:solidFill>
              </a:rPr>
              <a:t>y </a:t>
            </a:r>
            <a:r>
              <a:rPr lang="es-EC" sz="2000" i="1" dirty="0" err="1">
                <a:solidFill>
                  <a:schemeClr val="tx1"/>
                </a:solidFill>
              </a:rPr>
              <a:t>Potexvirus</a:t>
            </a:r>
            <a:r>
              <a:rPr lang="es-EC" sz="2000" i="1" dirty="0">
                <a:solidFill>
                  <a:schemeClr val="tx1"/>
                </a:solidFill>
              </a:rPr>
              <a:t> </a:t>
            </a:r>
            <a:r>
              <a:rPr lang="es-EC" sz="2000" dirty="0" smtClean="0">
                <a:solidFill>
                  <a:schemeClr val="tx1"/>
                </a:solidFill>
              </a:rPr>
              <a:t>en </a:t>
            </a:r>
            <a:r>
              <a:rPr lang="es-EC" sz="2000" dirty="0">
                <a:solidFill>
                  <a:schemeClr val="tx1"/>
                </a:solidFill>
              </a:rPr>
              <a:t>muestras de hojas y raíces de </a:t>
            </a:r>
            <a:r>
              <a:rPr lang="es-EC" sz="2000" dirty="0" err="1">
                <a:solidFill>
                  <a:schemeClr val="tx1"/>
                </a:solidFill>
              </a:rPr>
              <a:t>babaco</a:t>
            </a:r>
            <a:r>
              <a:rPr lang="es-EC" sz="2000" dirty="0">
                <a:solidFill>
                  <a:schemeClr val="tx1"/>
                </a:solidFill>
              </a:rPr>
              <a:t>.</a:t>
            </a:r>
          </a:p>
          <a:p>
            <a:pPr marL="0" indent="0" algn="just">
              <a:buNone/>
            </a:pPr>
            <a:endParaRPr lang="es-EC" sz="2000" dirty="0">
              <a:solidFill>
                <a:schemeClr val="tx1"/>
              </a:solidFill>
            </a:endParaRPr>
          </a:p>
          <a:p>
            <a:r>
              <a:rPr lang="es-ES" sz="2000" dirty="0">
                <a:solidFill>
                  <a:schemeClr val="tx1"/>
                </a:solidFill>
              </a:rPr>
              <a:t>Dentro de los géneros detectados se identificaron las especies </a:t>
            </a:r>
            <a:r>
              <a:rPr lang="es-ES" sz="2000" i="1" dirty="0" err="1">
                <a:solidFill>
                  <a:schemeClr val="tx1"/>
                </a:solidFill>
              </a:rPr>
              <a:t>Lagenaria</a:t>
            </a:r>
            <a:r>
              <a:rPr lang="es-ES" sz="2000" i="1" dirty="0">
                <a:solidFill>
                  <a:schemeClr val="tx1"/>
                </a:solidFill>
              </a:rPr>
              <a:t> </a:t>
            </a:r>
            <a:r>
              <a:rPr lang="es-ES" sz="2000" i="1" dirty="0" err="1">
                <a:solidFill>
                  <a:schemeClr val="tx1"/>
                </a:solidFill>
              </a:rPr>
              <a:t>Mild</a:t>
            </a:r>
            <a:r>
              <a:rPr lang="es-ES" sz="2000" i="1" dirty="0">
                <a:solidFill>
                  <a:schemeClr val="tx1"/>
                </a:solidFill>
              </a:rPr>
              <a:t> </a:t>
            </a:r>
            <a:r>
              <a:rPr lang="es-ES" sz="2000" i="1" dirty="0" err="1">
                <a:solidFill>
                  <a:schemeClr val="tx1"/>
                </a:solidFill>
              </a:rPr>
              <a:t>Mosaic</a:t>
            </a:r>
            <a:r>
              <a:rPr lang="es-ES" sz="2000" i="1" dirty="0">
                <a:solidFill>
                  <a:schemeClr val="tx1"/>
                </a:solidFill>
              </a:rPr>
              <a:t> Virus, </a:t>
            </a:r>
            <a:r>
              <a:rPr lang="es-ES" sz="2000" i="1" dirty="0" err="1">
                <a:solidFill>
                  <a:schemeClr val="tx1"/>
                </a:solidFill>
              </a:rPr>
              <a:t>Neckar</a:t>
            </a:r>
            <a:r>
              <a:rPr lang="es-ES" sz="2000" i="1" dirty="0">
                <a:solidFill>
                  <a:schemeClr val="tx1"/>
                </a:solidFill>
              </a:rPr>
              <a:t> </a:t>
            </a:r>
            <a:r>
              <a:rPr lang="es-ES" sz="2000" i="1" dirty="0" err="1">
                <a:solidFill>
                  <a:schemeClr val="tx1"/>
                </a:solidFill>
              </a:rPr>
              <a:t>River</a:t>
            </a:r>
            <a:r>
              <a:rPr lang="es-ES" sz="2000" i="1" dirty="0">
                <a:solidFill>
                  <a:schemeClr val="tx1"/>
                </a:solidFill>
              </a:rPr>
              <a:t> Virus </a:t>
            </a:r>
            <a:r>
              <a:rPr lang="es-ES" sz="2000" dirty="0">
                <a:solidFill>
                  <a:schemeClr val="tx1"/>
                </a:solidFill>
              </a:rPr>
              <a:t>e</a:t>
            </a:r>
            <a:r>
              <a:rPr lang="es-ES" sz="2000" i="1" dirty="0">
                <a:solidFill>
                  <a:schemeClr val="tx1"/>
                </a:solidFill>
              </a:rPr>
              <a:t> </a:t>
            </a:r>
            <a:r>
              <a:rPr lang="es-ES" sz="2000" i="1" dirty="0" err="1">
                <a:solidFill>
                  <a:schemeClr val="tx1"/>
                </a:solidFill>
              </a:rPr>
              <a:t>Indian</a:t>
            </a:r>
            <a:r>
              <a:rPr lang="es-ES" sz="2000" i="1" dirty="0">
                <a:solidFill>
                  <a:schemeClr val="tx1"/>
                </a:solidFill>
              </a:rPr>
              <a:t> Citrus </a:t>
            </a:r>
            <a:r>
              <a:rPr lang="es-ES" sz="2000" i="1" dirty="0" err="1">
                <a:solidFill>
                  <a:schemeClr val="tx1"/>
                </a:solidFill>
              </a:rPr>
              <a:t>Ringspot</a:t>
            </a:r>
            <a:r>
              <a:rPr lang="es-ES" sz="2000" i="1" dirty="0">
                <a:solidFill>
                  <a:schemeClr val="tx1"/>
                </a:solidFill>
              </a:rPr>
              <a:t> Virus</a:t>
            </a:r>
            <a:r>
              <a:rPr lang="es-ES" sz="2000" dirty="0">
                <a:solidFill>
                  <a:schemeClr val="tx1"/>
                </a:solidFill>
              </a:rPr>
              <a:t> en agua del Reservorio 1, mientras que para el Reservorio 2 no se pudo identificar ningún virus.</a:t>
            </a:r>
          </a:p>
          <a:p>
            <a:pPr marL="0" indent="0">
              <a:buNone/>
            </a:pPr>
            <a:endParaRPr lang="es-EC" sz="2000" dirty="0">
              <a:solidFill>
                <a:schemeClr val="tx1"/>
              </a:solidFill>
            </a:endParaRPr>
          </a:p>
          <a:p>
            <a:pPr lvl="0"/>
            <a:r>
              <a:rPr lang="es-ES" sz="2000" dirty="0">
                <a:solidFill>
                  <a:schemeClr val="tx1"/>
                </a:solidFill>
              </a:rPr>
              <a:t>Los dos métodos de concentración viral empleados fueron efectivos al momento de detectar virus de los géneros propuestos. Con el método de Leche descremada se detectaron los géneros </a:t>
            </a:r>
            <a:r>
              <a:rPr lang="es-ES" sz="2000" i="1" dirty="0" err="1">
                <a:solidFill>
                  <a:schemeClr val="tx1"/>
                </a:solidFill>
              </a:rPr>
              <a:t>Mandarivirus</a:t>
            </a:r>
            <a:r>
              <a:rPr lang="es-ES" sz="2000" dirty="0">
                <a:solidFill>
                  <a:schemeClr val="tx1"/>
                </a:solidFill>
              </a:rPr>
              <a:t> y </a:t>
            </a:r>
            <a:r>
              <a:rPr lang="es-ES" sz="2000" i="1" dirty="0" err="1">
                <a:solidFill>
                  <a:schemeClr val="tx1"/>
                </a:solidFill>
              </a:rPr>
              <a:t>Tombusvirus</a:t>
            </a:r>
            <a:r>
              <a:rPr lang="es-ES" sz="2000" dirty="0">
                <a:solidFill>
                  <a:schemeClr val="tx1"/>
                </a:solidFill>
              </a:rPr>
              <a:t>, mientras que con el método de precipitación con </a:t>
            </a:r>
            <a:r>
              <a:rPr lang="es-ES" sz="2000" dirty="0" err="1">
                <a:solidFill>
                  <a:schemeClr val="tx1"/>
                </a:solidFill>
              </a:rPr>
              <a:t>polietilenglicol</a:t>
            </a:r>
            <a:r>
              <a:rPr lang="es-ES" sz="2000" dirty="0">
                <a:solidFill>
                  <a:schemeClr val="tx1"/>
                </a:solidFill>
              </a:rPr>
              <a:t> los géneros </a:t>
            </a:r>
            <a:r>
              <a:rPr lang="es-ES" sz="2000" i="1" dirty="0" err="1">
                <a:solidFill>
                  <a:schemeClr val="tx1"/>
                </a:solidFill>
              </a:rPr>
              <a:t>Potexvirus</a:t>
            </a:r>
            <a:r>
              <a:rPr lang="es-ES" sz="2000" dirty="0">
                <a:solidFill>
                  <a:schemeClr val="tx1"/>
                </a:solidFill>
              </a:rPr>
              <a:t> y </a:t>
            </a:r>
            <a:r>
              <a:rPr lang="es-ES" sz="2000" i="1" dirty="0" err="1">
                <a:solidFill>
                  <a:schemeClr val="tx1"/>
                </a:solidFill>
              </a:rPr>
              <a:t>Tombusvirus</a:t>
            </a:r>
            <a:r>
              <a:rPr lang="es-ES" sz="2000" dirty="0">
                <a:solidFill>
                  <a:schemeClr val="tx1"/>
                </a:solidFill>
              </a:rPr>
              <a:t>.</a:t>
            </a:r>
          </a:p>
          <a:p>
            <a:pPr marL="0" lvl="0" indent="0">
              <a:buNone/>
            </a:pPr>
            <a:endParaRPr lang="es-ES" sz="2000" dirty="0">
              <a:solidFill>
                <a:schemeClr val="tx1"/>
              </a:solidFill>
            </a:endParaRPr>
          </a:p>
          <a:p>
            <a:r>
              <a:rPr lang="es-ES" sz="2000" dirty="0">
                <a:solidFill>
                  <a:schemeClr val="tx1"/>
                </a:solidFill>
              </a:rPr>
              <a:t>Tanto en plantas de </a:t>
            </a:r>
            <a:r>
              <a:rPr lang="es-ES" sz="2000" dirty="0" err="1">
                <a:solidFill>
                  <a:schemeClr val="tx1"/>
                </a:solidFill>
              </a:rPr>
              <a:t>babaco</a:t>
            </a:r>
            <a:r>
              <a:rPr lang="es-ES" sz="2000" dirty="0">
                <a:solidFill>
                  <a:schemeClr val="tx1"/>
                </a:solidFill>
              </a:rPr>
              <a:t> como en agua de riego se identificó un</a:t>
            </a:r>
            <a:r>
              <a:rPr lang="es-ES" sz="2000" i="1" dirty="0">
                <a:solidFill>
                  <a:schemeClr val="tx1"/>
                </a:solidFill>
              </a:rPr>
              <a:t> </a:t>
            </a:r>
            <a:r>
              <a:rPr lang="es-ES" sz="2000" i="1" dirty="0" err="1">
                <a:solidFill>
                  <a:schemeClr val="tx1"/>
                </a:solidFill>
              </a:rPr>
              <a:t>Potexvirus</a:t>
            </a:r>
            <a:r>
              <a:rPr lang="es-ES" sz="2000" i="1" dirty="0">
                <a:solidFill>
                  <a:schemeClr val="tx1"/>
                </a:solidFill>
              </a:rPr>
              <a:t> </a:t>
            </a:r>
            <a:r>
              <a:rPr lang="es-ES" sz="2000" dirty="0">
                <a:solidFill>
                  <a:schemeClr val="tx1"/>
                </a:solidFill>
              </a:rPr>
              <a:t>aún no descrito, similar a </a:t>
            </a:r>
            <a:r>
              <a:rPr lang="es-ES" sz="2000" i="1" dirty="0" err="1">
                <a:solidFill>
                  <a:schemeClr val="tx1"/>
                </a:solidFill>
              </a:rPr>
              <a:t>Alternanthera</a:t>
            </a:r>
            <a:r>
              <a:rPr lang="es-ES" sz="2000" i="1" dirty="0">
                <a:solidFill>
                  <a:schemeClr val="tx1"/>
                </a:solidFill>
              </a:rPr>
              <a:t> </a:t>
            </a:r>
            <a:r>
              <a:rPr lang="es-ES" sz="2000" i="1" dirty="0" err="1">
                <a:solidFill>
                  <a:schemeClr val="tx1"/>
                </a:solidFill>
              </a:rPr>
              <a:t>Mosaic</a:t>
            </a:r>
            <a:r>
              <a:rPr lang="es-ES" sz="2000" i="1" dirty="0">
                <a:solidFill>
                  <a:schemeClr val="tx1"/>
                </a:solidFill>
              </a:rPr>
              <a:t> Virus</a:t>
            </a:r>
            <a:r>
              <a:rPr lang="es-ES" sz="2000" dirty="0">
                <a:solidFill>
                  <a:schemeClr val="tx1"/>
                </a:solidFill>
              </a:rPr>
              <a:t> y </a:t>
            </a:r>
            <a:r>
              <a:rPr lang="es-ES" sz="2000" i="1" dirty="0" err="1">
                <a:solidFill>
                  <a:schemeClr val="tx1"/>
                </a:solidFill>
              </a:rPr>
              <a:t>Lagenaria</a:t>
            </a:r>
            <a:r>
              <a:rPr lang="es-ES" sz="2000" i="1" dirty="0">
                <a:solidFill>
                  <a:schemeClr val="tx1"/>
                </a:solidFill>
              </a:rPr>
              <a:t> </a:t>
            </a:r>
            <a:r>
              <a:rPr lang="es-ES" sz="2000" i="1" dirty="0" err="1">
                <a:solidFill>
                  <a:schemeClr val="tx1"/>
                </a:solidFill>
              </a:rPr>
              <a:t>Mild</a:t>
            </a:r>
            <a:r>
              <a:rPr lang="es-ES" sz="2000" i="1" dirty="0">
                <a:solidFill>
                  <a:schemeClr val="tx1"/>
                </a:solidFill>
              </a:rPr>
              <a:t> </a:t>
            </a:r>
            <a:r>
              <a:rPr lang="es-ES" sz="2000" i="1" dirty="0" err="1">
                <a:solidFill>
                  <a:schemeClr val="tx1"/>
                </a:solidFill>
              </a:rPr>
              <a:t>Mosaic</a:t>
            </a:r>
            <a:r>
              <a:rPr lang="es-ES" sz="2000" i="1" dirty="0">
                <a:solidFill>
                  <a:schemeClr val="tx1"/>
                </a:solidFill>
              </a:rPr>
              <a:t> Virus </a:t>
            </a:r>
            <a:r>
              <a:rPr lang="es-ES" sz="2000" dirty="0">
                <a:solidFill>
                  <a:schemeClr val="tx1"/>
                </a:solidFill>
              </a:rPr>
              <a:t>indicando que el agua </a:t>
            </a:r>
            <a:r>
              <a:rPr lang="es-ES" sz="2000" dirty="0" smtClean="0">
                <a:solidFill>
                  <a:schemeClr val="tx1"/>
                </a:solidFill>
              </a:rPr>
              <a:t>podría </a:t>
            </a:r>
            <a:r>
              <a:rPr lang="es-ES" sz="2000" dirty="0">
                <a:solidFill>
                  <a:schemeClr val="tx1"/>
                </a:solidFill>
              </a:rPr>
              <a:t>ser un mecanismo de transmisión de virus en </a:t>
            </a:r>
            <a:r>
              <a:rPr lang="es-ES" sz="2000" dirty="0" err="1">
                <a:solidFill>
                  <a:schemeClr val="tx1"/>
                </a:solidFill>
              </a:rPr>
              <a:t>babaco</a:t>
            </a:r>
            <a:r>
              <a:rPr lang="es-ES" sz="2000" dirty="0">
                <a:solidFill>
                  <a:schemeClr val="tx1"/>
                </a:solidFill>
              </a:rPr>
              <a:t>.</a:t>
            </a:r>
          </a:p>
          <a:p>
            <a:pPr lvl="0"/>
            <a:endParaRPr lang="es-ES" dirty="0">
              <a:solidFill>
                <a:schemeClr val="tx1"/>
              </a:solidFill>
            </a:endParaRPr>
          </a:p>
          <a:p>
            <a:endParaRPr lang="es-EC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609600" y="148174"/>
            <a:ext cx="8882130" cy="845824"/>
          </a:xfrm>
        </p:spPr>
        <p:txBody>
          <a:bodyPr/>
          <a:lstStyle/>
          <a:p>
            <a:pPr algn="l"/>
            <a:r>
              <a:rPr lang="es-EC" i="0" dirty="0">
                <a:solidFill>
                  <a:srgbClr val="002060"/>
                </a:solidFill>
              </a:rPr>
              <a:t>CONCLUSIONES</a:t>
            </a:r>
          </a:p>
        </p:txBody>
      </p:sp>
      <p:pic>
        <p:nvPicPr>
          <p:cNvPr id="5" name="3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9021234" y="5965826"/>
            <a:ext cx="3026833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187457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9600" y="1439864"/>
            <a:ext cx="10972800" cy="2870880"/>
          </a:xfrm>
        </p:spPr>
        <p:txBody>
          <a:bodyPr/>
          <a:lstStyle/>
          <a:p>
            <a:r>
              <a:rPr lang="es-EC" dirty="0" smtClean="0">
                <a:solidFill>
                  <a:schemeClr val="tx1"/>
                </a:solidFill>
              </a:rPr>
              <a:t>Secuenciar el genoma completo del </a:t>
            </a:r>
            <a:r>
              <a:rPr lang="es-EC" i="1" dirty="0" err="1">
                <a:solidFill>
                  <a:schemeClr val="tx1"/>
                </a:solidFill>
              </a:rPr>
              <a:t>Potexvirus</a:t>
            </a:r>
            <a:r>
              <a:rPr lang="es-EC" i="1" dirty="0">
                <a:solidFill>
                  <a:schemeClr val="tx1"/>
                </a:solidFill>
              </a:rPr>
              <a:t> </a:t>
            </a:r>
            <a:r>
              <a:rPr lang="es-EC" dirty="0" smtClean="0">
                <a:solidFill>
                  <a:schemeClr val="tx1"/>
                </a:solidFill>
              </a:rPr>
              <a:t>encontrado.</a:t>
            </a:r>
          </a:p>
          <a:p>
            <a:pPr marL="0" indent="0">
              <a:buNone/>
            </a:pPr>
            <a:endParaRPr lang="es-EC" dirty="0" smtClean="0">
              <a:solidFill>
                <a:schemeClr val="tx1"/>
              </a:solidFill>
            </a:endParaRPr>
          </a:p>
          <a:p>
            <a:r>
              <a:rPr lang="es-EC" dirty="0" smtClean="0">
                <a:solidFill>
                  <a:schemeClr val="tx1"/>
                </a:solidFill>
              </a:rPr>
              <a:t>Realizar </a:t>
            </a:r>
            <a:r>
              <a:rPr lang="es-EC" dirty="0">
                <a:solidFill>
                  <a:schemeClr val="tx1"/>
                </a:solidFill>
              </a:rPr>
              <a:t>ensayos de infección en plantas modelo y determinar el rango de hospederos del</a:t>
            </a:r>
            <a:r>
              <a:rPr lang="es-EC" i="1" dirty="0">
                <a:solidFill>
                  <a:schemeClr val="tx1"/>
                </a:solidFill>
              </a:rPr>
              <a:t> </a:t>
            </a:r>
            <a:r>
              <a:rPr lang="es-EC" i="1" dirty="0" err="1">
                <a:solidFill>
                  <a:schemeClr val="tx1"/>
                </a:solidFill>
              </a:rPr>
              <a:t>Potexvirus</a:t>
            </a:r>
            <a:r>
              <a:rPr lang="es-EC" i="1" dirty="0">
                <a:solidFill>
                  <a:schemeClr val="tx1"/>
                </a:solidFill>
              </a:rPr>
              <a:t> </a:t>
            </a:r>
            <a:r>
              <a:rPr lang="es-EC" dirty="0">
                <a:solidFill>
                  <a:schemeClr val="tx1"/>
                </a:solidFill>
              </a:rPr>
              <a:t>encontrado.</a:t>
            </a:r>
          </a:p>
          <a:p>
            <a:pPr marL="0" indent="0" algn="just">
              <a:buNone/>
            </a:pPr>
            <a:endParaRPr lang="es-EC" dirty="0">
              <a:solidFill>
                <a:schemeClr val="tx1"/>
              </a:solidFill>
            </a:endParaRPr>
          </a:p>
          <a:p>
            <a:r>
              <a:rPr lang="es-EC" dirty="0" smtClean="0">
                <a:solidFill>
                  <a:schemeClr val="tx1"/>
                </a:solidFill>
              </a:rPr>
              <a:t>Realizar pruebas serológicas y análisis con microscopía electrónica.</a:t>
            </a:r>
          </a:p>
          <a:p>
            <a:endParaRPr lang="es-EC" dirty="0" smtClean="0">
              <a:solidFill>
                <a:schemeClr val="tx1"/>
              </a:solidFill>
            </a:endParaRPr>
          </a:p>
          <a:p>
            <a:r>
              <a:rPr lang="es-EC" dirty="0">
                <a:solidFill>
                  <a:schemeClr val="tx1"/>
                </a:solidFill>
              </a:rPr>
              <a:t>Evaluar la </a:t>
            </a:r>
            <a:r>
              <a:rPr lang="es-EC" dirty="0" err="1">
                <a:solidFill>
                  <a:schemeClr val="tx1"/>
                </a:solidFill>
              </a:rPr>
              <a:t>rizosfera</a:t>
            </a:r>
            <a:r>
              <a:rPr lang="es-EC" dirty="0">
                <a:solidFill>
                  <a:schemeClr val="tx1"/>
                </a:solidFill>
              </a:rPr>
              <a:t> de los cultivos expuestos directamente al agua de riego, en busca de virus </a:t>
            </a:r>
            <a:r>
              <a:rPr lang="es-EC" dirty="0" err="1">
                <a:solidFill>
                  <a:schemeClr val="tx1"/>
                </a:solidFill>
              </a:rPr>
              <a:t>fitopatógenos</a:t>
            </a:r>
            <a:r>
              <a:rPr lang="es-EC" dirty="0" smtClean="0">
                <a:solidFill>
                  <a:schemeClr val="tx1"/>
                </a:solidFill>
              </a:rPr>
              <a:t>.</a:t>
            </a:r>
          </a:p>
          <a:p>
            <a:endParaRPr lang="es-EC" dirty="0" smtClean="0">
              <a:solidFill>
                <a:schemeClr val="tx1"/>
              </a:solidFill>
            </a:endParaRPr>
          </a:p>
          <a:p>
            <a:r>
              <a:rPr lang="es-EC" dirty="0" smtClean="0">
                <a:solidFill>
                  <a:schemeClr val="tx1"/>
                </a:solidFill>
              </a:rPr>
              <a:t>Describir el ciclo biológico del </a:t>
            </a:r>
            <a:r>
              <a:rPr lang="es-EC" i="1" dirty="0" err="1">
                <a:solidFill>
                  <a:schemeClr val="tx1"/>
                </a:solidFill>
              </a:rPr>
              <a:t>Potexvirus</a:t>
            </a:r>
            <a:r>
              <a:rPr lang="es-EC" i="1" dirty="0">
                <a:solidFill>
                  <a:schemeClr val="tx1"/>
                </a:solidFill>
              </a:rPr>
              <a:t> </a:t>
            </a:r>
            <a:r>
              <a:rPr lang="es-EC" dirty="0" smtClean="0">
                <a:solidFill>
                  <a:schemeClr val="tx1"/>
                </a:solidFill>
              </a:rPr>
              <a:t>encontrado.</a:t>
            </a:r>
            <a:endParaRPr lang="es-EC" dirty="0">
              <a:solidFill>
                <a:schemeClr val="tx1"/>
              </a:solidFill>
            </a:endParaRPr>
          </a:p>
          <a:p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609600" y="429185"/>
            <a:ext cx="8882130" cy="845824"/>
          </a:xfrm>
        </p:spPr>
        <p:txBody>
          <a:bodyPr/>
          <a:lstStyle/>
          <a:p>
            <a:pPr algn="l"/>
            <a:r>
              <a:rPr lang="es-EC" i="0" dirty="0" smtClean="0">
                <a:solidFill>
                  <a:srgbClr val="002060"/>
                </a:solidFill>
              </a:rPr>
              <a:t>RECOMENDACIONES</a:t>
            </a:r>
            <a:endParaRPr lang="es-EC" i="0" dirty="0">
              <a:solidFill>
                <a:srgbClr val="002060"/>
              </a:solidFill>
            </a:endParaRPr>
          </a:p>
        </p:txBody>
      </p:sp>
      <p:pic>
        <p:nvPicPr>
          <p:cNvPr id="5" name="3 Imag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9021234" y="5965826"/>
            <a:ext cx="3026833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192630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609600" y="241839"/>
            <a:ext cx="4578220" cy="845824"/>
          </a:xfrm>
        </p:spPr>
        <p:txBody>
          <a:bodyPr/>
          <a:lstStyle/>
          <a:p>
            <a:pPr algn="l"/>
            <a:r>
              <a:rPr lang="es-EC" dirty="0">
                <a:solidFill>
                  <a:srgbClr val="002060"/>
                </a:solidFill>
              </a:rPr>
              <a:t>AGRADECIMIENTOS</a:t>
            </a:r>
          </a:p>
        </p:txBody>
      </p:sp>
      <p:pic>
        <p:nvPicPr>
          <p:cNvPr id="5" name="3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9021234" y="5965826"/>
            <a:ext cx="3026833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s://lh6.googleusercontent.com/Ipgun149lsDBm32Uv_8pDjVPX5lhWaMDLLitPaBrF6Y-jV04070wUMvNCS0Sq2FjoQvBEhdg85zRn45nockd3UI7UBAk1gQGRd-WIiqqF2AJoHH-BN2HEijD8lWYl9kILykmdWGzsu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73" y="1315375"/>
            <a:ext cx="3447622" cy="889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lh3.googleusercontent.com/P7unaI5V1q7NJxLIltqT3sXgMQh1-BoLPk5Zyrh99TGOLKVOAu084Ofir9YYfmw99b68q_N6iAT7ZlrQYYASZ9i6B9615QbYEUcAJkB_x8M6lpK3bTYxBSie63whLeRcZONZv1y8cX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730" y="549296"/>
            <a:ext cx="1785870" cy="1785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lh6.googleusercontent.com/YtgUE-m0TAuaNThD0KPw5vVfxd5No5mFYmglyz7hHH4lT7E4kGxbIGKfxQi1SfgKE4NdwJE5lwvhbcErIAFVRiQMrrsWGVvYrDnNwaZbi9y6-ZTlKLQSoeVNUt6_Iptca3tJ1nBNLX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772" y="3470712"/>
            <a:ext cx="2860242" cy="133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32930" y="763781"/>
            <a:ext cx="3058800" cy="158162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4702" y="2307691"/>
            <a:ext cx="571070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400" b="1" dirty="0">
                <a:solidFill>
                  <a:srgbClr val="006600"/>
                </a:solidFill>
                <a:latin typeface="Arial" panose="020B0604020202020204" pitchFamily="34" charset="0"/>
              </a:rPr>
              <a:t>Departamento de Ciencias de la Vida y la Agricultura</a:t>
            </a:r>
            <a:endParaRPr lang="es-EC" sz="1400" dirty="0"/>
          </a:p>
          <a:p>
            <a:pPr algn="ctr"/>
            <a:r>
              <a:rPr lang="es-EC" sz="1400" b="1" dirty="0">
                <a:solidFill>
                  <a:srgbClr val="006600"/>
                </a:solidFill>
                <a:latin typeface="Arial" panose="020B0604020202020204" pitchFamily="34" charset="0"/>
              </a:rPr>
              <a:t>Carrera de Ingeniería en Biotecnología</a:t>
            </a:r>
            <a:endParaRPr lang="es-EC" sz="1400" dirty="0"/>
          </a:p>
          <a:p>
            <a:pPr algn="ctr"/>
            <a:r>
              <a:rPr lang="es-EC" sz="1400" b="1" dirty="0">
                <a:solidFill>
                  <a:srgbClr val="1155CC"/>
                </a:solidFill>
                <a:latin typeface="Arial" panose="020B0604020202020204" pitchFamily="34" charset="0"/>
              </a:rPr>
              <a:t>Grupo de Investigación en Microbiología y Ambiente (GIMA).</a:t>
            </a:r>
            <a:endParaRPr lang="es-EC" sz="1400" dirty="0"/>
          </a:p>
          <a:p>
            <a:pPr algn="ctr"/>
            <a:r>
              <a:rPr lang="es-EC" sz="1400" dirty="0"/>
              <a:t/>
            </a:r>
            <a:br>
              <a:rPr lang="es-EC" sz="1400" dirty="0"/>
            </a:br>
            <a:r>
              <a:rPr lang="es-EC" sz="1400" b="1" dirty="0">
                <a:solidFill>
                  <a:srgbClr val="000000"/>
                </a:solidFill>
                <a:latin typeface="Arial" panose="020B0604020202020204" pitchFamily="34" charset="0"/>
              </a:rPr>
              <a:t>Francisco Flores, </a:t>
            </a:r>
            <a:r>
              <a:rPr lang="es-EC" sz="1400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Ph.D</a:t>
            </a:r>
            <a:r>
              <a:rPr lang="es-EC" sz="14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  <a:endParaRPr lang="es-EC" sz="1400" dirty="0"/>
          </a:p>
          <a:p>
            <a:pPr algn="ctr"/>
            <a:r>
              <a:rPr lang="es-EC" sz="1400" b="1" dirty="0">
                <a:solidFill>
                  <a:srgbClr val="000000"/>
                </a:solidFill>
                <a:latin typeface="Arial" panose="020B0604020202020204" pitchFamily="34" charset="0"/>
              </a:rPr>
              <a:t>Andrés Izquierdo, </a:t>
            </a:r>
            <a:r>
              <a:rPr lang="es-EC" sz="1400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Ph.D</a:t>
            </a:r>
            <a:r>
              <a:rPr lang="es-EC" sz="14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endParaRPr lang="es-EC" sz="1400" dirty="0"/>
          </a:p>
          <a:p>
            <a:pPr algn="ctr"/>
            <a:r>
              <a:rPr lang="es-EC" sz="1400" b="1" dirty="0">
                <a:solidFill>
                  <a:srgbClr val="000000"/>
                </a:solidFill>
                <a:latin typeface="Arial" panose="020B0604020202020204" pitchFamily="34" charset="0"/>
              </a:rPr>
              <a:t>Alma Koch, </a:t>
            </a:r>
            <a:r>
              <a:rPr lang="es-EC" sz="1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MSc</a:t>
            </a:r>
            <a:r>
              <a:rPr lang="es-EC" sz="14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endParaRPr lang="es-EC" sz="1400" dirty="0"/>
          </a:p>
          <a:p>
            <a:pPr algn="ctr"/>
            <a:r>
              <a:rPr lang="es-EC" sz="1400" b="1" dirty="0">
                <a:solidFill>
                  <a:srgbClr val="000000"/>
                </a:solidFill>
                <a:latin typeface="Arial" panose="020B0604020202020204" pitchFamily="34" charset="0"/>
              </a:rPr>
              <a:t>Ligia Ayala, </a:t>
            </a:r>
            <a:r>
              <a:rPr lang="es-EC" sz="1400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Ph.D</a:t>
            </a:r>
            <a:r>
              <a:rPr lang="es-EC" sz="1400" b="1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endParaRPr lang="es-EC" sz="1400" dirty="0"/>
          </a:p>
          <a:p>
            <a:r>
              <a:rPr lang="es-EC" dirty="0"/>
              <a:t/>
            </a:r>
            <a:br>
              <a:rPr lang="es-EC" dirty="0"/>
            </a:br>
            <a:endParaRPr lang="es-EC" dirty="0"/>
          </a:p>
        </p:txBody>
      </p:sp>
      <p:sp>
        <p:nvSpPr>
          <p:cNvPr id="8" name="Rectángulo 7"/>
          <p:cNvSpPr/>
          <p:nvPr/>
        </p:nvSpPr>
        <p:spPr>
          <a:xfrm>
            <a:off x="6432930" y="2305156"/>
            <a:ext cx="529418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1600" b="1" dirty="0">
                <a:solidFill>
                  <a:srgbClr val="F14124"/>
                </a:solidFill>
                <a:latin typeface="Arial" panose="020B0604020202020204" pitchFamily="34" charset="0"/>
              </a:rPr>
              <a:t>Universidad Estatal de Oklahoma, USA.</a:t>
            </a:r>
            <a:endParaRPr lang="es-EC" sz="1600" b="1" dirty="0"/>
          </a:p>
          <a:p>
            <a:pPr algn="ctr"/>
            <a:r>
              <a:rPr lang="es-EC" sz="1400" b="1" dirty="0">
                <a:solidFill>
                  <a:srgbClr val="006600"/>
                </a:solidFill>
                <a:latin typeface="Arial" panose="020B0604020202020204" pitchFamily="34" charset="0"/>
              </a:rPr>
              <a:t>Instituto Nacional de Microbiología Forense </a:t>
            </a:r>
          </a:p>
          <a:p>
            <a:pPr algn="ctr"/>
            <a:r>
              <a:rPr lang="es-EC" sz="1400" b="1" dirty="0">
                <a:solidFill>
                  <a:srgbClr val="006600"/>
                </a:solidFill>
                <a:latin typeface="Arial" panose="020B0604020202020204" pitchFamily="34" charset="0"/>
              </a:rPr>
              <a:t>y Bioseguridad Agrícola y Alimenticia</a:t>
            </a:r>
            <a:r>
              <a:rPr lang="es-EC" sz="1400" dirty="0"/>
              <a:t/>
            </a:r>
            <a:br>
              <a:rPr lang="es-EC" sz="1400" dirty="0"/>
            </a:br>
            <a:r>
              <a:rPr lang="es-EC" sz="1400" b="1" dirty="0">
                <a:solidFill>
                  <a:srgbClr val="000000"/>
                </a:solidFill>
                <a:latin typeface="Arial" panose="020B0604020202020204" pitchFamily="34" charset="0"/>
              </a:rPr>
              <a:t>Francisco Ochoa-Corona,  </a:t>
            </a:r>
            <a:r>
              <a:rPr lang="es-EC" sz="1400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Ph.D</a:t>
            </a:r>
            <a:r>
              <a:rPr lang="es-EC" sz="1400" b="1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endParaRPr lang="es-EC" sz="1400" dirty="0"/>
          </a:p>
          <a:p>
            <a:r>
              <a:rPr lang="es-EC" dirty="0"/>
              <a:t/>
            </a:r>
            <a:br>
              <a:rPr lang="es-EC" dirty="0"/>
            </a:br>
            <a:r>
              <a:rPr lang="es-EC" dirty="0"/>
              <a:t/>
            </a:r>
            <a:br>
              <a:rPr lang="es-EC" dirty="0"/>
            </a:br>
            <a:endParaRPr lang="es-EC" dirty="0"/>
          </a:p>
        </p:txBody>
      </p:sp>
      <p:sp>
        <p:nvSpPr>
          <p:cNvPr id="9" name="Rectángulo 8"/>
          <p:cNvSpPr/>
          <p:nvPr/>
        </p:nvSpPr>
        <p:spPr>
          <a:xfrm>
            <a:off x="2667402" y="4798239"/>
            <a:ext cx="6096000" cy="172354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C" sz="1400" b="1" dirty="0">
                <a:solidFill>
                  <a:srgbClr val="006600"/>
                </a:solidFill>
                <a:latin typeface="Arial" panose="020B0604020202020204" pitchFamily="34" charset="0"/>
              </a:rPr>
              <a:t>Programa de Fruticultura</a:t>
            </a:r>
            <a:endParaRPr lang="es-EC" sz="1400" dirty="0"/>
          </a:p>
          <a:p>
            <a:pPr algn="ctr"/>
            <a:r>
              <a:rPr lang="es-EC" sz="1400" b="1" dirty="0">
                <a:solidFill>
                  <a:srgbClr val="006600"/>
                </a:solidFill>
                <a:latin typeface="Arial" panose="020B0604020202020204" pitchFamily="34" charset="0"/>
              </a:rPr>
              <a:t>Granja Experimental Tumbaco</a:t>
            </a:r>
            <a:endParaRPr lang="es-EC" sz="1400" dirty="0"/>
          </a:p>
          <a:p>
            <a:pPr algn="ctr"/>
            <a:r>
              <a:rPr lang="es-EC" sz="1400" dirty="0"/>
              <a:t/>
            </a:r>
            <a:br>
              <a:rPr lang="es-EC" sz="1400" dirty="0"/>
            </a:br>
            <a:r>
              <a:rPr lang="es-EC" sz="1400" b="1" dirty="0">
                <a:solidFill>
                  <a:srgbClr val="000000"/>
                </a:solidFill>
                <a:latin typeface="Arial" panose="020B0604020202020204" pitchFamily="34" charset="0"/>
              </a:rPr>
              <a:t>William Viera, </a:t>
            </a:r>
            <a:r>
              <a:rPr lang="es-EC" sz="1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MSc</a:t>
            </a:r>
            <a:r>
              <a:rPr lang="es-EC" sz="1400" b="1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endParaRPr lang="es-EC" sz="1400" dirty="0"/>
          </a:p>
          <a:p>
            <a:pPr algn="ctr"/>
            <a:r>
              <a:rPr lang="es-EC" sz="1400" b="1" dirty="0">
                <a:solidFill>
                  <a:srgbClr val="000000"/>
                </a:solidFill>
                <a:latin typeface="Arial" panose="020B0604020202020204" pitchFamily="34" charset="0"/>
              </a:rPr>
              <a:t>Andrea Sotomayor, Ing.</a:t>
            </a:r>
            <a:endParaRPr lang="es-EC" sz="1400" dirty="0"/>
          </a:p>
          <a:p>
            <a:r>
              <a:rPr lang="es-EC" dirty="0"/>
              <a:t/>
            </a:r>
            <a:br>
              <a:rPr lang="es-EC" dirty="0"/>
            </a:br>
            <a:endParaRPr lang="es-EC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46523" y="948548"/>
            <a:ext cx="1455401" cy="129147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16542" y="3687330"/>
            <a:ext cx="4381651" cy="945419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6731357" y="4746748"/>
            <a:ext cx="6096000" cy="172354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C" sz="1400" b="1" dirty="0" smtClean="0">
                <a:solidFill>
                  <a:srgbClr val="006600"/>
                </a:solidFill>
                <a:latin typeface="Arial" panose="020B0604020202020204" pitchFamily="34" charset="0"/>
              </a:rPr>
              <a:t>Proyecto</a:t>
            </a:r>
          </a:p>
          <a:p>
            <a:pPr algn="ctr"/>
            <a:r>
              <a:rPr lang="es-EC" sz="1400" b="1" dirty="0" smtClean="0">
                <a:solidFill>
                  <a:srgbClr val="006600"/>
                </a:solidFill>
                <a:latin typeface="Arial" panose="020B0604020202020204" pitchFamily="34" charset="0"/>
              </a:rPr>
              <a:t> “</a:t>
            </a:r>
            <a:r>
              <a:rPr lang="es-ES" sz="1400" b="1" dirty="0" err="1" smtClean="0">
                <a:solidFill>
                  <a:srgbClr val="006600"/>
                </a:solidFill>
                <a:latin typeface="Arial" panose="020B0604020202020204" pitchFamily="34" charset="0"/>
              </a:rPr>
              <a:t>Biocontrol</a:t>
            </a:r>
            <a:r>
              <a:rPr lang="es-ES" sz="1400" b="1" dirty="0" smtClean="0">
                <a:solidFill>
                  <a:srgbClr val="006600"/>
                </a:solidFill>
                <a:latin typeface="Arial" panose="020B0604020202020204" pitchFamily="34" charset="0"/>
              </a:rPr>
              <a:t> </a:t>
            </a:r>
            <a:r>
              <a:rPr lang="es-ES" sz="1400" b="1" dirty="0" err="1">
                <a:solidFill>
                  <a:srgbClr val="006600"/>
                </a:solidFill>
                <a:latin typeface="Arial" panose="020B0604020202020204" pitchFamily="34" charset="0"/>
              </a:rPr>
              <a:t>for</a:t>
            </a:r>
            <a:r>
              <a:rPr lang="es-ES" sz="1400" b="1" dirty="0">
                <a:solidFill>
                  <a:srgbClr val="006600"/>
                </a:solidFill>
                <a:latin typeface="Arial" panose="020B0604020202020204" pitchFamily="34" charset="0"/>
              </a:rPr>
              <a:t> </a:t>
            </a:r>
            <a:r>
              <a:rPr lang="es-ES" sz="1400" b="1" dirty="0" err="1">
                <a:solidFill>
                  <a:srgbClr val="006600"/>
                </a:solidFill>
                <a:latin typeface="Arial" panose="020B0604020202020204" pitchFamily="34" charset="0"/>
              </a:rPr>
              <a:t>Sustainable</a:t>
            </a:r>
            <a:r>
              <a:rPr lang="es-ES" sz="1400" b="1" dirty="0">
                <a:solidFill>
                  <a:srgbClr val="006600"/>
                </a:solidFill>
                <a:latin typeface="Arial" panose="020B0604020202020204" pitchFamily="34" charset="0"/>
              </a:rPr>
              <a:t> </a:t>
            </a:r>
            <a:r>
              <a:rPr lang="es-ES" sz="1400" b="1" dirty="0" err="1">
                <a:solidFill>
                  <a:srgbClr val="006600"/>
                </a:solidFill>
                <a:latin typeface="Arial" panose="020B0604020202020204" pitchFamily="34" charset="0"/>
              </a:rPr>
              <a:t>Farming</a:t>
            </a:r>
            <a:r>
              <a:rPr lang="es-ES" sz="1400" b="1" dirty="0">
                <a:solidFill>
                  <a:srgbClr val="006600"/>
                </a:solidFill>
                <a:latin typeface="Arial" panose="020B0604020202020204" pitchFamily="34" charset="0"/>
              </a:rPr>
              <a:t> </a:t>
            </a:r>
            <a:r>
              <a:rPr lang="es-ES" sz="1400" b="1" dirty="0" err="1">
                <a:solidFill>
                  <a:srgbClr val="006600"/>
                </a:solidFill>
                <a:latin typeface="Arial" panose="020B0604020202020204" pitchFamily="34" charset="0"/>
              </a:rPr>
              <a:t>Systems</a:t>
            </a:r>
            <a:r>
              <a:rPr lang="es-ES" sz="1400" b="1" dirty="0">
                <a:solidFill>
                  <a:srgbClr val="006600"/>
                </a:solidFill>
                <a:latin typeface="Arial" panose="020B0604020202020204" pitchFamily="34" charset="0"/>
              </a:rPr>
              <a:t>, Ecuador</a:t>
            </a:r>
            <a:r>
              <a:rPr lang="es-ES" sz="1400" b="1" dirty="0" smtClean="0">
                <a:solidFill>
                  <a:srgbClr val="006600"/>
                </a:solidFill>
                <a:latin typeface="Arial" panose="020B0604020202020204" pitchFamily="34" charset="0"/>
              </a:rPr>
              <a:t>"</a:t>
            </a:r>
            <a:r>
              <a:rPr lang="es-EC" sz="1400" b="1" dirty="0">
                <a:solidFill>
                  <a:srgbClr val="006600"/>
                </a:solidFill>
                <a:latin typeface="Arial" panose="020B0604020202020204" pitchFamily="34" charset="0"/>
              </a:rPr>
              <a:t/>
            </a:r>
            <a:br>
              <a:rPr lang="es-EC" sz="1400" b="1" dirty="0">
                <a:solidFill>
                  <a:srgbClr val="006600"/>
                </a:solidFill>
                <a:latin typeface="Arial" panose="020B0604020202020204" pitchFamily="34" charset="0"/>
              </a:rPr>
            </a:br>
            <a:endParaRPr lang="es-EC" sz="1400" b="1" dirty="0" smtClean="0">
              <a:solidFill>
                <a:srgbClr val="006600"/>
              </a:solidFill>
              <a:latin typeface="Arial" panose="020B0604020202020204" pitchFamily="34" charset="0"/>
            </a:endParaRPr>
          </a:p>
          <a:p>
            <a:pPr algn="ctr"/>
            <a:r>
              <a:rPr lang="es-EC" sz="14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Ministerio de Asuntos Exteriores y Comercio</a:t>
            </a:r>
          </a:p>
          <a:p>
            <a:pPr algn="ctr"/>
            <a:r>
              <a:rPr lang="es-EC" sz="14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Nueva Zelanda</a:t>
            </a:r>
            <a:endParaRPr lang="es-EC" sz="1400" dirty="0"/>
          </a:p>
          <a:p>
            <a:r>
              <a:rPr lang="es-EC" dirty="0"/>
              <a:t/>
            </a:r>
            <a:br>
              <a:rPr lang="es-EC" dirty="0"/>
            </a:b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98846370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3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9021234" y="5965826"/>
            <a:ext cx="3026833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2687216" y="2500604"/>
            <a:ext cx="728045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6000" b="1" dirty="0"/>
              <a:t>GRACIAS </a:t>
            </a:r>
          </a:p>
          <a:p>
            <a:pPr algn="ctr"/>
            <a:r>
              <a:rPr lang="es-ES" sz="6000" b="1" dirty="0"/>
              <a:t>POR SU ATENCIÓN</a:t>
            </a:r>
          </a:p>
        </p:txBody>
      </p:sp>
    </p:spTree>
    <p:extLst>
      <p:ext uri="{BB962C8B-B14F-4D97-AF65-F5344CB8AC3E}">
        <p14:creationId xmlns:p14="http://schemas.microsoft.com/office/powerpoint/2010/main" val="14949639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553193" y="232018"/>
            <a:ext cx="3717701" cy="845824"/>
          </a:xfrm>
        </p:spPr>
        <p:txBody>
          <a:bodyPr/>
          <a:lstStyle/>
          <a:p>
            <a:pPr algn="l"/>
            <a:r>
              <a:rPr lang="es-EC" sz="2800" dirty="0" smtClean="0">
                <a:solidFill>
                  <a:srgbClr val="002060"/>
                </a:solidFill>
              </a:rPr>
              <a:t>INTRODUCTION</a:t>
            </a:r>
            <a:endParaRPr lang="es-EC" sz="2800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261" y="5923673"/>
            <a:ext cx="3108227" cy="660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Imagen 24" descr="http://education.expasy.org/images/Closteroviridae_virion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5210" y="1710533"/>
            <a:ext cx="3947088" cy="14034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7" name="CuadroTexto 12"/>
          <p:cNvSpPr txBox="1"/>
          <p:nvPr/>
        </p:nvSpPr>
        <p:spPr>
          <a:xfrm>
            <a:off x="-212613" y="3351524"/>
            <a:ext cx="50199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solidFill>
                  <a:prstClr val="black"/>
                </a:solidFill>
              </a:rPr>
              <a:t>Familia: </a:t>
            </a:r>
            <a:r>
              <a:rPr lang="es-ES" dirty="0" err="1"/>
              <a:t>Alphaflexiviridae</a:t>
            </a:r>
            <a:endParaRPr lang="es-EC" b="1" dirty="0" smtClean="0">
              <a:solidFill>
                <a:prstClr val="black"/>
              </a:solidFill>
            </a:endParaRPr>
          </a:p>
          <a:p>
            <a:pPr algn="ctr"/>
            <a:r>
              <a:rPr lang="es-EC" b="1" dirty="0" smtClean="0">
                <a:solidFill>
                  <a:prstClr val="black"/>
                </a:solidFill>
              </a:rPr>
              <a:t>Género: </a:t>
            </a:r>
            <a:r>
              <a:rPr lang="es-EC" b="1" i="1" dirty="0" smtClean="0">
                <a:solidFill>
                  <a:prstClr val="black"/>
                </a:solidFill>
              </a:rPr>
              <a:t>POTEXVIRUS</a:t>
            </a:r>
          </a:p>
          <a:p>
            <a:pPr algn="ctr"/>
            <a:endParaRPr lang="es-EC" b="1" i="1" dirty="0" smtClean="0">
              <a:solidFill>
                <a:prstClr val="black"/>
              </a:solidFill>
            </a:endParaRPr>
          </a:p>
          <a:p>
            <a:pPr algn="ctr"/>
            <a:r>
              <a:rPr lang="es-ES" dirty="0" smtClean="0"/>
              <a:t>Asignado como género en 1971.</a:t>
            </a:r>
          </a:p>
          <a:p>
            <a:pPr algn="ctr"/>
            <a:r>
              <a:rPr lang="es-ES" dirty="0" smtClean="0">
                <a:solidFill>
                  <a:prstClr val="black"/>
                </a:solidFill>
              </a:rPr>
              <a:t>Alrededor de 35 especies.</a:t>
            </a:r>
            <a:endParaRPr lang="es-EC" dirty="0">
              <a:solidFill>
                <a:prstClr val="black"/>
              </a:solidFill>
            </a:endParaRPr>
          </a:p>
        </p:txBody>
      </p:sp>
      <p:pic>
        <p:nvPicPr>
          <p:cNvPr id="28" name="Imagen 27"/>
          <p:cNvPicPr/>
          <p:nvPr/>
        </p:nvPicPr>
        <p:blipFill rotWithShape="1">
          <a:blip r:embed="rId5" cstate="print"/>
          <a:srcRect l="51858" t="23844" r="14805" b="41958"/>
          <a:stretch/>
        </p:blipFill>
        <p:spPr bwMode="auto">
          <a:xfrm>
            <a:off x="4761337" y="1535071"/>
            <a:ext cx="3085570" cy="17447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9" name="CuadroTexto 12"/>
          <p:cNvSpPr txBox="1"/>
          <p:nvPr/>
        </p:nvSpPr>
        <p:spPr>
          <a:xfrm>
            <a:off x="3794160" y="3321505"/>
            <a:ext cx="501992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solidFill>
                  <a:prstClr val="black"/>
                </a:solidFill>
              </a:rPr>
              <a:t>Familia: </a:t>
            </a:r>
            <a:r>
              <a:rPr lang="es-ES" dirty="0" err="1" smtClean="0"/>
              <a:t>Tombusviridae</a:t>
            </a:r>
            <a:endParaRPr lang="es-EC" b="1" dirty="0" smtClean="0">
              <a:solidFill>
                <a:prstClr val="black"/>
              </a:solidFill>
            </a:endParaRPr>
          </a:p>
          <a:p>
            <a:pPr algn="ctr"/>
            <a:r>
              <a:rPr lang="es-EC" b="1" dirty="0" smtClean="0">
                <a:solidFill>
                  <a:prstClr val="black"/>
                </a:solidFill>
              </a:rPr>
              <a:t>Género: </a:t>
            </a:r>
            <a:r>
              <a:rPr lang="es-EC" b="1" i="1" dirty="0" smtClean="0">
                <a:solidFill>
                  <a:prstClr val="black"/>
                </a:solidFill>
              </a:rPr>
              <a:t>TOMBUSVIRUS</a:t>
            </a:r>
          </a:p>
          <a:p>
            <a:pPr algn="ctr"/>
            <a:endParaRPr lang="es-EC" b="1" i="1" dirty="0" smtClean="0">
              <a:solidFill>
                <a:prstClr val="black"/>
              </a:solidFill>
            </a:endParaRPr>
          </a:p>
          <a:p>
            <a:pPr algn="ctr"/>
            <a:r>
              <a:rPr lang="es-ES" dirty="0" smtClean="0"/>
              <a:t>Primer reporte </a:t>
            </a:r>
            <a:r>
              <a:rPr lang="es-ES" dirty="0"/>
              <a:t>en </a:t>
            </a:r>
            <a:r>
              <a:rPr lang="es-ES" dirty="0" smtClean="0"/>
              <a:t>1935. </a:t>
            </a:r>
          </a:p>
          <a:p>
            <a:pPr algn="ctr"/>
            <a:r>
              <a:rPr lang="es-ES" dirty="0" smtClean="0"/>
              <a:t>Reporte como grupo en 1971.</a:t>
            </a:r>
          </a:p>
          <a:p>
            <a:pPr algn="ctr"/>
            <a:r>
              <a:rPr lang="es-ES" dirty="0" smtClean="0">
                <a:solidFill>
                  <a:prstClr val="black"/>
                </a:solidFill>
              </a:rPr>
              <a:t>Alrededor de 17 especies</a:t>
            </a:r>
            <a:r>
              <a:rPr lang="es-ES" sz="2000" dirty="0" smtClean="0">
                <a:solidFill>
                  <a:prstClr val="black"/>
                </a:solidFill>
              </a:rPr>
              <a:t>.</a:t>
            </a:r>
            <a:endParaRPr lang="es-EC" sz="2000" dirty="0">
              <a:solidFill>
                <a:prstClr val="black"/>
              </a:solidFill>
            </a:endParaRPr>
          </a:p>
        </p:txBody>
      </p:sp>
      <p:sp>
        <p:nvSpPr>
          <p:cNvPr id="30" name="CuadroTexto 12"/>
          <p:cNvSpPr txBox="1"/>
          <p:nvPr/>
        </p:nvSpPr>
        <p:spPr>
          <a:xfrm>
            <a:off x="7793121" y="3364797"/>
            <a:ext cx="50199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>
                <a:solidFill>
                  <a:prstClr val="black"/>
                </a:solidFill>
              </a:rPr>
              <a:t>Familia: </a:t>
            </a:r>
            <a:r>
              <a:rPr lang="es-ES" dirty="0" err="1" smtClean="0"/>
              <a:t>Virgaviridae</a:t>
            </a:r>
            <a:endParaRPr lang="es-ES" dirty="0" smtClean="0"/>
          </a:p>
          <a:p>
            <a:pPr algn="ctr"/>
            <a:r>
              <a:rPr lang="es-EC" b="1" dirty="0" smtClean="0">
                <a:solidFill>
                  <a:prstClr val="black"/>
                </a:solidFill>
              </a:rPr>
              <a:t>Género: </a:t>
            </a:r>
            <a:r>
              <a:rPr lang="es-EC" b="1" i="1" dirty="0" smtClean="0">
                <a:solidFill>
                  <a:prstClr val="black"/>
                </a:solidFill>
              </a:rPr>
              <a:t>TOBAMOVIRUS</a:t>
            </a:r>
          </a:p>
          <a:p>
            <a:pPr algn="ctr"/>
            <a:endParaRPr lang="es-EC" b="1" i="1" dirty="0" smtClean="0">
              <a:solidFill>
                <a:prstClr val="black"/>
              </a:solidFill>
            </a:endParaRPr>
          </a:p>
          <a:p>
            <a:pPr algn="ctr"/>
            <a:r>
              <a:rPr lang="es-ES" dirty="0" smtClean="0"/>
              <a:t>Reportado como grupo en 1975.</a:t>
            </a:r>
          </a:p>
          <a:p>
            <a:pPr algn="ctr"/>
            <a:r>
              <a:rPr lang="es-ES" dirty="0" smtClean="0">
                <a:solidFill>
                  <a:prstClr val="black"/>
                </a:solidFill>
              </a:rPr>
              <a:t>Existen 35 especies.</a:t>
            </a:r>
            <a:endParaRPr lang="es-EC" dirty="0">
              <a:solidFill>
                <a:prstClr val="black"/>
              </a:solidFill>
            </a:endParaRPr>
          </a:p>
        </p:txBody>
      </p:sp>
      <p:pic>
        <p:nvPicPr>
          <p:cNvPr id="31" name="Imagen 30" descr="http://education.expasy.org/images/Tobamovirus_virion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34643" y="1770466"/>
            <a:ext cx="3658410" cy="12739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19421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3 Imag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9021234" y="5965826"/>
            <a:ext cx="3026833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609600" y="210244"/>
            <a:ext cx="3717701" cy="845824"/>
          </a:xfrm>
        </p:spPr>
        <p:txBody>
          <a:bodyPr/>
          <a:lstStyle/>
          <a:p>
            <a:pPr algn="l"/>
            <a:r>
              <a:rPr lang="es-EC" i="0" dirty="0">
                <a:solidFill>
                  <a:srgbClr val="002060"/>
                </a:solidFill>
              </a:rPr>
              <a:t>INTRODUCCIÓN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34340" y="863004"/>
            <a:ext cx="2556824" cy="27528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ángulo 7"/>
          <p:cNvSpPr/>
          <p:nvPr/>
        </p:nvSpPr>
        <p:spPr>
          <a:xfrm>
            <a:off x="609600" y="1131844"/>
            <a:ext cx="66451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/>
              <a:t>Babaco (</a:t>
            </a:r>
            <a:r>
              <a:rPr lang="it-IT" sz="2000" b="1" i="1" dirty="0"/>
              <a:t>Vasconcellea  ×  heilbornii.  </a:t>
            </a:r>
            <a:r>
              <a:rPr lang="it-IT" sz="2000" b="1" dirty="0"/>
              <a:t>var.  pentagona)</a:t>
            </a:r>
            <a:endParaRPr lang="es-EC" sz="2000" b="1" dirty="0"/>
          </a:p>
        </p:txBody>
      </p:sp>
      <p:sp>
        <p:nvSpPr>
          <p:cNvPr id="9" name="Rectángulo 8"/>
          <p:cNvSpPr/>
          <p:nvPr/>
        </p:nvSpPr>
        <p:spPr>
          <a:xfrm>
            <a:off x="8090722" y="3913394"/>
            <a:ext cx="42166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b="1" dirty="0"/>
              <a:t>Frutal nativo del Ecuador</a:t>
            </a:r>
            <a:r>
              <a:rPr lang="es-EC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/>
              <a:t>1500-2500 msnm y 14-20°C.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/>
              <a:t>Híbrido natural </a:t>
            </a:r>
            <a:r>
              <a:rPr lang="es-EC" dirty="0" err="1"/>
              <a:t>partenocárpico</a:t>
            </a:r>
            <a:r>
              <a:rPr lang="es-EC" dirty="0"/>
              <a:t> : </a:t>
            </a:r>
          </a:p>
          <a:p>
            <a:r>
              <a:rPr lang="es-EC" i="1" dirty="0" err="1"/>
              <a:t>Vasconcellea</a:t>
            </a:r>
            <a:r>
              <a:rPr lang="es-EC" i="1" dirty="0"/>
              <a:t>  </a:t>
            </a:r>
            <a:r>
              <a:rPr lang="es-EC" i="1" dirty="0" err="1"/>
              <a:t>cundinamarcensis</a:t>
            </a:r>
            <a:r>
              <a:rPr lang="es-EC" i="1" dirty="0"/>
              <a:t>  </a:t>
            </a:r>
            <a:r>
              <a:rPr lang="es-EC" dirty="0"/>
              <a:t>(Chamburo)  x </a:t>
            </a:r>
            <a:r>
              <a:rPr lang="es-EC" i="1" dirty="0" err="1"/>
              <a:t>Vasconcellea</a:t>
            </a:r>
            <a:r>
              <a:rPr lang="es-EC" i="1" dirty="0"/>
              <a:t> </a:t>
            </a:r>
            <a:r>
              <a:rPr lang="es-EC" i="1" dirty="0" err="1"/>
              <a:t>stipulata</a:t>
            </a:r>
            <a:r>
              <a:rPr lang="es-EC" i="1" dirty="0"/>
              <a:t>  </a:t>
            </a:r>
            <a:r>
              <a:rPr lang="es-EC" dirty="0"/>
              <a:t>(</a:t>
            </a:r>
            <a:r>
              <a:rPr lang="es-EC" dirty="0" err="1"/>
              <a:t>Toronche</a:t>
            </a:r>
            <a:r>
              <a:rPr lang="es-EC" dirty="0" smtClean="0"/>
              <a:t>).</a:t>
            </a:r>
            <a:endParaRPr lang="es-EC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5" cstate="print"/>
          <a:srcRect l="20724" t="27997" r="21500" b="23643"/>
          <a:stretch/>
        </p:blipFill>
        <p:spPr>
          <a:xfrm>
            <a:off x="491342" y="1601825"/>
            <a:ext cx="7055181" cy="3320084"/>
          </a:xfrm>
          <a:prstGeom prst="rect">
            <a:avLst/>
          </a:prstGeom>
        </p:spPr>
      </p:pic>
      <p:sp>
        <p:nvSpPr>
          <p:cNvPr id="11" name="Elipse 10"/>
          <p:cNvSpPr/>
          <p:nvPr/>
        </p:nvSpPr>
        <p:spPr>
          <a:xfrm rot="914591">
            <a:off x="9422290" y="1109464"/>
            <a:ext cx="456929" cy="2176529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CuadroTexto 11"/>
          <p:cNvSpPr txBox="1"/>
          <p:nvPr/>
        </p:nvSpPr>
        <p:spPr>
          <a:xfrm>
            <a:off x="2802926" y="5067556"/>
            <a:ext cx="20219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/>
              <a:t>(</a:t>
            </a:r>
            <a:r>
              <a:rPr lang="es-EC" sz="1200" dirty="0" err="1"/>
              <a:t>Scheldeman</a:t>
            </a:r>
            <a:r>
              <a:rPr lang="es-EC" sz="1200" dirty="0"/>
              <a:t> </a:t>
            </a:r>
            <a:r>
              <a:rPr lang="es-EC" sz="1200" i="1" dirty="0"/>
              <a:t>et al</a:t>
            </a:r>
            <a:r>
              <a:rPr lang="es-EC" sz="1200" dirty="0"/>
              <a:t>., 2011).</a:t>
            </a:r>
          </a:p>
          <a:p>
            <a:endParaRPr lang="es-EC" dirty="0"/>
          </a:p>
        </p:txBody>
      </p:sp>
      <p:cxnSp>
        <p:nvCxnSpPr>
          <p:cNvPr id="14" name="Conector recto 13"/>
          <p:cNvCxnSpPr/>
          <p:nvPr/>
        </p:nvCxnSpPr>
        <p:spPr>
          <a:xfrm flipV="1">
            <a:off x="6005015" y="863005"/>
            <a:ext cx="2629325" cy="177814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onector recto 26"/>
          <p:cNvCxnSpPr/>
          <p:nvPr/>
        </p:nvCxnSpPr>
        <p:spPr>
          <a:xfrm>
            <a:off x="6005015" y="2909986"/>
            <a:ext cx="2629325" cy="70586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36515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3 Imag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9021234" y="5965826"/>
            <a:ext cx="3026833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609600" y="210244"/>
            <a:ext cx="3717701" cy="845824"/>
          </a:xfrm>
        </p:spPr>
        <p:txBody>
          <a:bodyPr/>
          <a:lstStyle/>
          <a:p>
            <a:pPr algn="l"/>
            <a:r>
              <a:rPr lang="es-EC" i="0" dirty="0">
                <a:solidFill>
                  <a:srgbClr val="002060"/>
                </a:solidFill>
              </a:rPr>
              <a:t>INTRODUCCIÓN</a:t>
            </a:r>
          </a:p>
        </p:txBody>
      </p:sp>
      <p:sp>
        <p:nvSpPr>
          <p:cNvPr id="8" name="Rectángulo 7"/>
          <p:cNvSpPr/>
          <p:nvPr/>
        </p:nvSpPr>
        <p:spPr>
          <a:xfrm>
            <a:off x="609600" y="1131844"/>
            <a:ext cx="66451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/>
              <a:t>Babaco (</a:t>
            </a:r>
            <a:r>
              <a:rPr lang="it-IT" sz="2000" b="1" i="1" dirty="0"/>
              <a:t>Vasconcellea  ×  heilbornii.  </a:t>
            </a:r>
            <a:r>
              <a:rPr lang="it-IT" sz="2000" b="1" dirty="0"/>
              <a:t>var.  pentagona)</a:t>
            </a:r>
            <a:endParaRPr lang="es-EC" sz="2000" b="1" dirty="0"/>
          </a:p>
        </p:txBody>
      </p:sp>
      <p:pic>
        <p:nvPicPr>
          <p:cNvPr id="13" name="Picture 2" descr="Resultado de imagen para babaco plan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706" y="1626683"/>
            <a:ext cx="3562338" cy="433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5"/>
          <a:srcRect l="17034" t="10362" r="15008" b="6454"/>
          <a:stretch/>
        </p:blipFill>
        <p:spPr>
          <a:xfrm>
            <a:off x="10106411" y="1531954"/>
            <a:ext cx="2026976" cy="2492185"/>
          </a:xfrm>
          <a:prstGeom prst="rect">
            <a:avLst/>
          </a:prstGeom>
        </p:spPr>
      </p:pic>
      <p:pic>
        <p:nvPicPr>
          <p:cNvPr id="16" name="Picture 4" descr="Resultado de imagen para babaco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7" t="16217" r="19500" b="20872"/>
          <a:stretch/>
        </p:blipFill>
        <p:spPr bwMode="auto">
          <a:xfrm>
            <a:off x="5859578" y="1663893"/>
            <a:ext cx="1880225" cy="249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1398" y="2167796"/>
            <a:ext cx="1941026" cy="2588034"/>
          </a:xfrm>
          <a:prstGeom prst="rect">
            <a:avLst/>
          </a:prstGeom>
        </p:spPr>
      </p:pic>
      <p:sp>
        <p:nvSpPr>
          <p:cNvPr id="18" name="Rectángulo 17"/>
          <p:cNvSpPr/>
          <p:nvPr/>
        </p:nvSpPr>
        <p:spPr>
          <a:xfrm>
            <a:off x="6628263" y="4982938"/>
            <a:ext cx="4562901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C" sz="2400" dirty="0" smtClean="0"/>
              <a:t>Potencial de exportación e industrialización</a:t>
            </a:r>
            <a:endParaRPr lang="es-EC" sz="2400" dirty="0"/>
          </a:p>
        </p:txBody>
      </p:sp>
    </p:spTree>
    <p:extLst>
      <p:ext uri="{BB962C8B-B14F-4D97-AF65-F5344CB8AC3E}">
        <p14:creationId xmlns:p14="http://schemas.microsoft.com/office/powerpoint/2010/main" val="267403425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sultado de imagen para babaco plan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863" y="1482549"/>
            <a:ext cx="2874118" cy="460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3 Imag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9021234" y="5965826"/>
            <a:ext cx="3026833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609600" y="210244"/>
            <a:ext cx="3717701" cy="845824"/>
          </a:xfrm>
        </p:spPr>
        <p:txBody>
          <a:bodyPr/>
          <a:lstStyle/>
          <a:p>
            <a:pPr algn="l"/>
            <a:r>
              <a:rPr lang="es-EC" i="0" dirty="0">
                <a:solidFill>
                  <a:srgbClr val="002060"/>
                </a:solidFill>
              </a:rPr>
              <a:t>INTRODUCCIÓN</a:t>
            </a:r>
          </a:p>
        </p:txBody>
      </p:sp>
      <p:sp>
        <p:nvSpPr>
          <p:cNvPr id="4" name="Rectángulo 3"/>
          <p:cNvSpPr/>
          <p:nvPr/>
        </p:nvSpPr>
        <p:spPr>
          <a:xfrm>
            <a:off x="5058224" y="3835173"/>
            <a:ext cx="39630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 smtClean="0">
                <a:sym typeface="Wingdings" panose="05000000000000000000" pitchFamily="2" charset="2"/>
              </a:rPr>
              <a:t></a:t>
            </a:r>
            <a:r>
              <a:rPr lang="es-EC" dirty="0" smtClean="0"/>
              <a:t>Enfermedades </a:t>
            </a:r>
            <a:r>
              <a:rPr lang="es-EC" dirty="0"/>
              <a:t>fúngicas: MVB (Marchitez Vascular del </a:t>
            </a:r>
            <a:r>
              <a:rPr lang="es-EC" dirty="0" err="1" smtClean="0"/>
              <a:t>babaco</a:t>
            </a:r>
            <a:r>
              <a:rPr lang="es-EC" dirty="0" smtClean="0"/>
              <a:t>), agente causal </a:t>
            </a:r>
            <a:r>
              <a:rPr lang="es-EC" i="1" dirty="0" smtClean="0"/>
              <a:t>F</a:t>
            </a:r>
            <a:r>
              <a:rPr lang="es-EC" i="1" dirty="0"/>
              <a:t>. </a:t>
            </a:r>
            <a:r>
              <a:rPr lang="es-EC" i="1" dirty="0" err="1" smtClean="0"/>
              <a:t>oxysporum</a:t>
            </a:r>
            <a:r>
              <a:rPr lang="es-EC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dirty="0"/>
          </a:p>
        </p:txBody>
      </p:sp>
      <p:sp>
        <p:nvSpPr>
          <p:cNvPr id="8" name="Rectángulo 7"/>
          <p:cNvSpPr/>
          <p:nvPr/>
        </p:nvSpPr>
        <p:spPr>
          <a:xfrm>
            <a:off x="609600" y="1074906"/>
            <a:ext cx="47307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 smtClean="0"/>
              <a:t>Enfermedades que afectan al Babaco</a:t>
            </a:r>
            <a:endParaRPr lang="es-EC" sz="2000" b="1" dirty="0"/>
          </a:p>
        </p:txBody>
      </p:sp>
      <p:sp>
        <p:nvSpPr>
          <p:cNvPr id="2" name="Rectángulo 1"/>
          <p:cNvSpPr/>
          <p:nvPr/>
        </p:nvSpPr>
        <p:spPr>
          <a:xfrm>
            <a:off x="7039729" y="5082584"/>
            <a:ext cx="34281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rgbClr val="000000"/>
                </a:solidFill>
                <a:latin typeface="Times New Roman" panose="02020603050405020304" pitchFamily="18" charset="0"/>
              </a:rPr>
              <a:t>(Robles, Herrera, &amp; Torres, 2016). </a:t>
            </a:r>
            <a:endParaRPr lang="es-ES" dirty="0"/>
          </a:p>
        </p:txBody>
      </p:sp>
      <p:pic>
        <p:nvPicPr>
          <p:cNvPr id="15" name="Picture 6" descr="https://1.bp.blogspot.com/-cbxZpPji_J8/VtxvLRtbzUI/AAAAAAAAVQ0/86bTLM4HLU4/s1600/tallo%2Bcafe.png"/>
          <p:cNvPicPr>
            <a:picLocks noChangeAspect="1" noChangeArrowheads="1"/>
          </p:cNvPicPr>
          <p:nvPr/>
        </p:nvPicPr>
        <p:blipFill rotWithShape="1">
          <a:blip r:embed="rId4" cstate="print"/>
          <a:srcRect l="11115" r="8877"/>
          <a:stretch/>
        </p:blipFill>
        <p:spPr bwMode="auto">
          <a:xfrm>
            <a:off x="5355039" y="1714791"/>
            <a:ext cx="2743200" cy="2024552"/>
          </a:xfrm>
          <a:prstGeom prst="rect">
            <a:avLst/>
          </a:prstGeom>
          <a:noFill/>
        </p:spPr>
      </p:pic>
      <p:sp>
        <p:nvSpPr>
          <p:cNvPr id="6" name="Rectángulo 5"/>
          <p:cNvSpPr/>
          <p:nvPr/>
        </p:nvSpPr>
        <p:spPr>
          <a:xfrm>
            <a:off x="459472" y="5525859"/>
            <a:ext cx="4562901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/>
              <a:t>Rendimiento  en  pequeñas  superficies.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/>
              <a:t>Problemas por manejo.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5"/>
          <a:srcRect t="49593"/>
          <a:stretch/>
        </p:blipFill>
        <p:spPr>
          <a:xfrm>
            <a:off x="8863886" y="1714791"/>
            <a:ext cx="2913299" cy="2071634"/>
          </a:xfrm>
          <a:prstGeom prst="rect">
            <a:avLst/>
          </a:prstGeom>
        </p:spPr>
      </p:pic>
      <p:sp>
        <p:nvSpPr>
          <p:cNvPr id="19" name="Rectángulo 18"/>
          <p:cNvSpPr/>
          <p:nvPr/>
        </p:nvSpPr>
        <p:spPr>
          <a:xfrm>
            <a:off x="8736938" y="3786425"/>
            <a:ext cx="34550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 smtClean="0">
                <a:sym typeface="Wingdings" panose="05000000000000000000" pitchFamily="2" charset="2"/>
              </a:rPr>
              <a:t></a:t>
            </a:r>
            <a:r>
              <a:rPr lang="es-EC" dirty="0" smtClean="0"/>
              <a:t>Enfermedades causadas por nematodos como </a:t>
            </a:r>
            <a:r>
              <a:rPr lang="es-ES" i="1" dirty="0" err="1"/>
              <a:t>Meloidogyne</a:t>
            </a:r>
            <a:r>
              <a:rPr lang="es-ES" i="1" dirty="0"/>
              <a:t> </a:t>
            </a:r>
            <a:r>
              <a:rPr lang="es-ES" i="1" dirty="0" err="1" smtClean="0"/>
              <a:t>incognita</a:t>
            </a:r>
            <a:r>
              <a:rPr lang="es-ES" i="1" dirty="0"/>
              <a:t>.</a:t>
            </a:r>
            <a:endParaRPr lang="es-EC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0746915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3 Imag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4" t="35651" r="48363" b="40483"/>
          <a:stretch>
            <a:fillRect/>
          </a:stretch>
        </p:blipFill>
        <p:spPr bwMode="auto">
          <a:xfrm>
            <a:off x="9021234" y="5965826"/>
            <a:ext cx="3026833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356571" y="1442433"/>
          <a:ext cx="9629105" cy="40253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609600" y="429185"/>
            <a:ext cx="3035121" cy="845824"/>
          </a:xfrm>
        </p:spPr>
        <p:txBody>
          <a:bodyPr/>
          <a:lstStyle/>
          <a:p>
            <a:pPr algn="l"/>
            <a:r>
              <a:rPr lang="es-EC" i="0" dirty="0">
                <a:solidFill>
                  <a:srgbClr val="002060"/>
                </a:solidFill>
              </a:rPr>
              <a:t>OBJETIVOS</a:t>
            </a:r>
          </a:p>
        </p:txBody>
      </p:sp>
    </p:spTree>
    <p:extLst>
      <p:ext uri="{BB962C8B-B14F-4D97-AF65-F5344CB8AC3E}">
        <p14:creationId xmlns:p14="http://schemas.microsoft.com/office/powerpoint/2010/main" val="98324978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609600" y="429185"/>
            <a:ext cx="3035121" cy="84582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3200" b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OBJETIVOS</a:t>
            </a:r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/>
          </p:nvPr>
        </p:nvGraphicFramePr>
        <p:xfrm>
          <a:off x="1422718" y="1352281"/>
          <a:ext cx="9215241" cy="45848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2988" y="5969834"/>
            <a:ext cx="3239979" cy="688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60064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2988" y="5969834"/>
            <a:ext cx="3239979" cy="688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ítulo 1">
            <a:extLst>
              <a:ext uri="{FF2B5EF4-FFF2-40B4-BE49-F238E27FC236}">
                <a16:creationId xmlns="" xmlns:a16="http://schemas.microsoft.com/office/drawing/2014/main" id="{15F2BFA2-D7BA-4D8D-97C6-1D769CDE30CB}"/>
              </a:ext>
            </a:extLst>
          </p:cNvPr>
          <p:cNvSpPr txBox="1">
            <a:spLocks/>
          </p:cNvSpPr>
          <p:nvPr/>
        </p:nvSpPr>
        <p:spPr>
          <a:xfrm>
            <a:off x="2930257" y="2605394"/>
            <a:ext cx="7783235" cy="84582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6600" b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METODOLOGÍA</a:t>
            </a:r>
          </a:p>
        </p:txBody>
      </p:sp>
    </p:spTree>
    <p:extLst>
      <p:ext uri="{BB962C8B-B14F-4D97-AF65-F5344CB8AC3E}">
        <p14:creationId xmlns:p14="http://schemas.microsoft.com/office/powerpoint/2010/main" val="103330908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Transmisión de listas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5108</TotalTime>
  <Words>2122</Words>
  <Application>Microsoft Office PowerPoint</Application>
  <PresentationFormat>Panorámica</PresentationFormat>
  <Paragraphs>419</Paragraphs>
  <Slides>27</Slides>
  <Notes>15</Notes>
  <HiddenSlides>0</HiddenSlides>
  <MMClips>0</MMClips>
  <ScaleCrop>false</ScaleCrop>
  <HeadingPairs>
    <vt:vector size="8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3" baseType="lpstr">
      <vt:lpstr>Arial</vt:lpstr>
      <vt:lpstr>Calibri</vt:lpstr>
      <vt:lpstr>Times New Roman</vt:lpstr>
      <vt:lpstr>Wingdings</vt:lpstr>
      <vt:lpstr>Diseño predeterminado</vt:lpstr>
      <vt:lpstr>CorelDRAW</vt:lpstr>
      <vt:lpstr>Presentación de PowerPoint</vt:lpstr>
      <vt:lpstr>INTRODUCTION</vt:lpstr>
      <vt:lpstr>INTRODUCTION</vt:lpstr>
      <vt:lpstr>INTRODUCCIÓN</vt:lpstr>
      <vt:lpstr>INTRODUCCIÓN</vt:lpstr>
      <vt:lpstr>INTRODUCCIÓN</vt:lpstr>
      <vt:lpstr>OBJETIVOS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RESULTADOS 2. Concentrado viral de agua de riego.</vt:lpstr>
      <vt:lpstr>Presentación de PowerPoint</vt:lpstr>
      <vt:lpstr>Presentación de PowerPoint</vt:lpstr>
      <vt:lpstr>Presentación de PowerPoint</vt:lpstr>
      <vt:lpstr>Presentación de PowerPoint</vt:lpstr>
      <vt:lpstr>CONCLUSIONES</vt:lpstr>
      <vt:lpstr>RECOMENDACIONES</vt:lpstr>
      <vt:lpstr>AGRADECIMIENTOS</vt:lpstr>
      <vt:lpstr>Presentación de PowerPoint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WIND8</cp:lastModifiedBy>
  <cp:revision>158</cp:revision>
  <dcterms:created xsi:type="dcterms:W3CDTF">2014-08-08T01:51:36Z</dcterms:created>
  <dcterms:modified xsi:type="dcterms:W3CDTF">2017-08-06T04:28:22Z</dcterms:modified>
</cp:coreProperties>
</file>