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0">
  <p:sldMasterIdLst>
    <p:sldMasterId id="2147483726" r:id="rId1"/>
  </p:sldMasterIdLst>
  <p:notesMasterIdLst>
    <p:notesMasterId r:id="rId52"/>
  </p:notesMasterIdLst>
  <p:handoutMasterIdLst>
    <p:handoutMasterId r:id="rId53"/>
  </p:handoutMasterIdLst>
  <p:sldIdLst>
    <p:sldId id="276" r:id="rId2"/>
    <p:sldId id="330" r:id="rId3"/>
    <p:sldId id="278" r:id="rId4"/>
    <p:sldId id="290" r:id="rId5"/>
    <p:sldId id="327" r:id="rId6"/>
    <p:sldId id="329" r:id="rId7"/>
    <p:sldId id="293" r:id="rId8"/>
    <p:sldId id="280" r:id="rId9"/>
    <p:sldId id="322" r:id="rId10"/>
    <p:sldId id="323" r:id="rId11"/>
    <p:sldId id="324" r:id="rId12"/>
    <p:sldId id="279" r:id="rId13"/>
    <p:sldId id="260" r:id="rId14"/>
    <p:sldId id="261" r:id="rId15"/>
    <p:sldId id="282" r:id="rId16"/>
    <p:sldId id="266" r:id="rId17"/>
    <p:sldId id="284" r:id="rId18"/>
    <p:sldId id="291" r:id="rId19"/>
    <p:sldId id="287" r:id="rId20"/>
    <p:sldId id="267" r:id="rId21"/>
    <p:sldId id="268" r:id="rId22"/>
    <p:sldId id="272" r:id="rId23"/>
    <p:sldId id="288" r:id="rId24"/>
    <p:sldId id="273" r:id="rId25"/>
    <p:sldId id="336" r:id="rId26"/>
    <p:sldId id="294" r:id="rId27"/>
    <p:sldId id="274" r:id="rId28"/>
    <p:sldId id="334" r:id="rId29"/>
    <p:sldId id="296" r:id="rId30"/>
    <p:sldId id="297" r:id="rId31"/>
    <p:sldId id="298" r:id="rId32"/>
    <p:sldId id="331" r:id="rId33"/>
    <p:sldId id="335" r:id="rId34"/>
    <p:sldId id="299" r:id="rId35"/>
    <p:sldId id="310" r:id="rId36"/>
    <p:sldId id="317" r:id="rId37"/>
    <p:sldId id="320" r:id="rId38"/>
    <p:sldId id="333" r:id="rId39"/>
    <p:sldId id="332" r:id="rId40"/>
    <p:sldId id="312" r:id="rId41"/>
    <p:sldId id="318" r:id="rId42"/>
    <p:sldId id="315" r:id="rId43"/>
    <p:sldId id="314" r:id="rId44"/>
    <p:sldId id="303" r:id="rId45"/>
    <p:sldId id="304" r:id="rId46"/>
    <p:sldId id="275" r:id="rId47"/>
    <p:sldId id="306" r:id="rId48"/>
    <p:sldId id="307" r:id="rId49"/>
    <p:sldId id="308" r:id="rId50"/>
    <p:sldId id="326" r:id="rId51"/>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EB1D"/>
    <a:srgbClr val="7CE71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3" autoAdjust="0"/>
    <p:restoredTop sz="74539" autoAdjust="0"/>
  </p:normalViewPr>
  <p:slideViewPr>
    <p:cSldViewPr snapToGrid="0">
      <p:cViewPr varScale="1">
        <p:scale>
          <a:sx n="54" d="100"/>
          <a:sy n="54" d="100"/>
        </p:scale>
        <p:origin x="121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WIN7\Desktop\Tesis\datos\resultado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WIN7\Desktop\Tesis\datos\resultado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WIN7\Desktop\Tesis\datos\resultado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WIN7\Desktop\Tesis\datos\resultados.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IN7\Desktop\Tesis\datos\resultad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IN7\Desktop\Tesis\datos\resultado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WIN7\Desktop\Tesis\datos\resultado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WIN7\Desktop\Tesis\datos\resultado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WIN7\Desktop\Tesis\datos\resultado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WIN7\Desktop\Tesis\datos\resultado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WIN7\Desktop\Tesis\datos\resultado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WIN7\Desktop\Tesis\datos\resultado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9525" cap="rnd">
              <a:solidFill>
                <a:schemeClr val="accent1"/>
              </a:solid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xVal>
            <c:numRef>
              <c:f>Hoja1!$A$3:$A$6</c:f>
              <c:numCache>
                <c:formatCode>General</c:formatCode>
                <c:ptCount val="4"/>
                <c:pt idx="0">
                  <c:v>2</c:v>
                </c:pt>
                <c:pt idx="1">
                  <c:v>4</c:v>
                </c:pt>
                <c:pt idx="2">
                  <c:v>6</c:v>
                </c:pt>
                <c:pt idx="3">
                  <c:v>12</c:v>
                </c:pt>
              </c:numCache>
            </c:numRef>
          </c:xVal>
          <c:yVal>
            <c:numRef>
              <c:f>Hoja1!$B$3:$B$6</c:f>
              <c:numCache>
                <c:formatCode>General</c:formatCode>
                <c:ptCount val="4"/>
                <c:pt idx="0">
                  <c:v>6.88</c:v>
                </c:pt>
                <c:pt idx="1">
                  <c:v>4.18</c:v>
                </c:pt>
                <c:pt idx="2">
                  <c:v>3.85</c:v>
                </c:pt>
                <c:pt idx="3">
                  <c:v>3.41</c:v>
                </c:pt>
              </c:numCache>
            </c:numRef>
          </c:yVal>
          <c:smooth val="1"/>
          <c:extLst>
            <c:ext xmlns:c16="http://schemas.microsoft.com/office/drawing/2014/chart" uri="{C3380CC4-5D6E-409C-BE32-E72D297353CC}">
              <c16:uniqueId val="{00000000-4FA1-4E18-953E-6E39072A7792}"/>
            </c:ext>
          </c:extLst>
        </c:ser>
        <c:ser>
          <c:idx val="1"/>
          <c:order val="1"/>
          <c:spPr>
            <a:ln w="9525" cap="rnd">
              <a:solidFill>
                <a:schemeClr val="accent2"/>
              </a:solidFill>
              <a:round/>
            </a:ln>
            <a:effectLst/>
          </c:spPr>
          <c:marker>
            <c:symbol val="circle"/>
            <c:size val="5"/>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xVal>
            <c:numRef>
              <c:f>Hoja1!$A$3:$A$6</c:f>
              <c:numCache>
                <c:formatCode>General</c:formatCode>
                <c:ptCount val="4"/>
                <c:pt idx="0">
                  <c:v>2</c:v>
                </c:pt>
                <c:pt idx="1">
                  <c:v>4</c:v>
                </c:pt>
                <c:pt idx="2">
                  <c:v>6</c:v>
                </c:pt>
                <c:pt idx="3">
                  <c:v>12</c:v>
                </c:pt>
              </c:numCache>
            </c:numRef>
          </c:xVal>
          <c:yVal>
            <c:numRef>
              <c:f>Hoja1!$C$3:$C$6</c:f>
              <c:numCache>
                <c:formatCode>General</c:formatCode>
                <c:ptCount val="4"/>
                <c:pt idx="0">
                  <c:v>4</c:v>
                </c:pt>
                <c:pt idx="1">
                  <c:v>4</c:v>
                </c:pt>
                <c:pt idx="2">
                  <c:v>4</c:v>
                </c:pt>
                <c:pt idx="3">
                  <c:v>4</c:v>
                </c:pt>
              </c:numCache>
            </c:numRef>
          </c:yVal>
          <c:smooth val="1"/>
          <c:extLst>
            <c:ext xmlns:c16="http://schemas.microsoft.com/office/drawing/2014/chart" uri="{C3380CC4-5D6E-409C-BE32-E72D297353CC}">
              <c16:uniqueId val="{00000001-4FA1-4E18-953E-6E39072A7792}"/>
            </c:ext>
          </c:extLst>
        </c:ser>
        <c:dLbls>
          <c:showLegendKey val="0"/>
          <c:showVal val="0"/>
          <c:showCatName val="0"/>
          <c:showSerName val="0"/>
          <c:showPercent val="0"/>
          <c:showBubbleSize val="0"/>
        </c:dLbls>
        <c:axId val="375225200"/>
        <c:axId val="375228152"/>
      </c:scatterChart>
      <c:valAx>
        <c:axId val="375225200"/>
        <c:scaling>
          <c:orientation val="minMax"/>
        </c:scaling>
        <c:delete val="0"/>
        <c:axPos val="b"/>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375228152"/>
        <c:crosses val="autoZero"/>
        <c:crossBetween val="midCat"/>
      </c:valAx>
      <c:valAx>
        <c:axId val="375228152"/>
        <c:scaling>
          <c:orientation val="minMax"/>
        </c:scaling>
        <c:delete val="0"/>
        <c:axPos val="l"/>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375225200"/>
        <c:crosses val="autoZero"/>
        <c:crossBetween val="midCat"/>
      </c:valAx>
      <c:spPr>
        <a:noFill/>
        <a:ln>
          <a:solidFill>
            <a:schemeClr val="tx1"/>
          </a:solidFill>
        </a:ln>
        <a:effectLst/>
      </c:spPr>
    </c:plotArea>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S"/>
              <a:t>Aceites y Grasas Microcuenca Río La Sur</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S"/>
        </a:p>
      </c:txPr>
    </c:title>
    <c:autoTitleDeleted val="0"/>
    <c:plotArea>
      <c:layout/>
      <c:lineChart>
        <c:grouping val="standard"/>
        <c:varyColors val="0"/>
        <c:ser>
          <c:idx val="0"/>
          <c:order val="0"/>
          <c:tx>
            <c:strRef>
              <c:f>'la sur'!$U$1</c:f>
              <c:strCache>
                <c:ptCount val="1"/>
                <c:pt idx="0">
                  <c:v>grasas mg/L</c:v>
                </c:pt>
              </c:strCache>
            </c:strRef>
          </c:tx>
          <c:spPr>
            <a:ln w="31750" cap="rnd">
              <a:solidFill>
                <a:schemeClr val="accent1"/>
              </a:solidFill>
              <a:round/>
            </a:ln>
            <a:effectLst/>
          </c:spPr>
          <c:marker>
            <c:symbol val="none"/>
          </c:marker>
          <c:cat>
            <c:strRef>
              <c:f>'la sur'!$A$2:$A$11</c:f>
              <c:strCache>
                <c:ptCount val="10"/>
                <c:pt idx="0">
                  <c:v>1L</c:v>
                </c:pt>
                <c:pt idx="1">
                  <c:v>2L</c:v>
                </c:pt>
                <c:pt idx="2">
                  <c:v>3L</c:v>
                </c:pt>
                <c:pt idx="3">
                  <c:v>4L</c:v>
                </c:pt>
                <c:pt idx="4">
                  <c:v>5L</c:v>
                </c:pt>
                <c:pt idx="5">
                  <c:v>6L</c:v>
                </c:pt>
                <c:pt idx="6">
                  <c:v>7L</c:v>
                </c:pt>
                <c:pt idx="7">
                  <c:v>8L</c:v>
                </c:pt>
                <c:pt idx="8">
                  <c:v>9L</c:v>
                </c:pt>
                <c:pt idx="9">
                  <c:v>10L</c:v>
                </c:pt>
              </c:strCache>
            </c:strRef>
          </c:cat>
          <c:val>
            <c:numRef>
              <c:f>'la sur'!$U$2:$U$11</c:f>
              <c:numCache>
                <c:formatCode>General</c:formatCode>
                <c:ptCount val="10"/>
                <c:pt idx="0">
                  <c:v>0.14299999999998647</c:v>
                </c:pt>
                <c:pt idx="1">
                  <c:v>8.2999999999984198E-2</c:v>
                </c:pt>
                <c:pt idx="2">
                  <c:v>0.13700000000000045</c:v>
                </c:pt>
                <c:pt idx="3">
                  <c:v>0.15799999999998704</c:v>
                </c:pt>
                <c:pt idx="4">
                  <c:v>9.9999999996214228E-4</c:v>
                </c:pt>
                <c:pt idx="5">
                  <c:v>8.0000000000026716E-2</c:v>
                </c:pt>
                <c:pt idx="6">
                  <c:v>5.5000000000049454E-2</c:v>
                </c:pt>
                <c:pt idx="7">
                  <c:v>5.6999999999973738E-2</c:v>
                </c:pt>
                <c:pt idx="8">
                  <c:v>1.1070000000000135</c:v>
                </c:pt>
                <c:pt idx="9">
                  <c:v>1.2000000000043087E-2</c:v>
                </c:pt>
              </c:numCache>
            </c:numRef>
          </c:val>
          <c:smooth val="0"/>
          <c:extLst>
            <c:ext xmlns:c16="http://schemas.microsoft.com/office/drawing/2014/chart" uri="{C3380CC4-5D6E-409C-BE32-E72D297353CC}">
              <c16:uniqueId val="{00000000-AD25-4965-8B0E-72AE56B4BE43}"/>
            </c:ext>
          </c:extLst>
        </c:ser>
        <c:ser>
          <c:idx val="1"/>
          <c:order val="1"/>
          <c:tx>
            <c:strRef>
              <c:f>'la sur'!$V$1</c:f>
              <c:strCache>
                <c:ptCount val="1"/>
                <c:pt idx="0">
                  <c:v>TULSMA</c:v>
                </c:pt>
              </c:strCache>
            </c:strRef>
          </c:tx>
          <c:spPr>
            <a:ln w="31750" cap="rnd">
              <a:solidFill>
                <a:schemeClr val="accent2"/>
              </a:solidFill>
              <a:round/>
            </a:ln>
            <a:effectLst/>
          </c:spPr>
          <c:marker>
            <c:symbol val="none"/>
          </c:marker>
          <c:cat>
            <c:strRef>
              <c:f>'la sur'!$A$2:$A$11</c:f>
              <c:strCache>
                <c:ptCount val="10"/>
                <c:pt idx="0">
                  <c:v>1L</c:v>
                </c:pt>
                <c:pt idx="1">
                  <c:v>2L</c:v>
                </c:pt>
                <c:pt idx="2">
                  <c:v>3L</c:v>
                </c:pt>
                <c:pt idx="3">
                  <c:v>4L</c:v>
                </c:pt>
                <c:pt idx="4">
                  <c:v>5L</c:v>
                </c:pt>
                <c:pt idx="5">
                  <c:v>6L</c:v>
                </c:pt>
                <c:pt idx="6">
                  <c:v>7L</c:v>
                </c:pt>
                <c:pt idx="7">
                  <c:v>8L</c:v>
                </c:pt>
                <c:pt idx="8">
                  <c:v>9L</c:v>
                </c:pt>
                <c:pt idx="9">
                  <c:v>10L</c:v>
                </c:pt>
              </c:strCache>
            </c:strRef>
          </c:cat>
          <c:val>
            <c:numRef>
              <c:f>'la sur'!$V$2:$V$11</c:f>
              <c:numCache>
                <c:formatCode>General</c:formatCode>
                <c:ptCount val="10"/>
                <c:pt idx="0">
                  <c:v>0.3</c:v>
                </c:pt>
                <c:pt idx="1">
                  <c:v>0.3</c:v>
                </c:pt>
                <c:pt idx="2">
                  <c:v>0.3</c:v>
                </c:pt>
                <c:pt idx="3">
                  <c:v>0.3</c:v>
                </c:pt>
                <c:pt idx="4">
                  <c:v>0.3</c:v>
                </c:pt>
                <c:pt idx="5">
                  <c:v>0.3</c:v>
                </c:pt>
                <c:pt idx="6">
                  <c:v>0.3</c:v>
                </c:pt>
                <c:pt idx="7">
                  <c:v>0.3</c:v>
                </c:pt>
                <c:pt idx="8">
                  <c:v>0.3</c:v>
                </c:pt>
                <c:pt idx="9">
                  <c:v>0.3</c:v>
                </c:pt>
              </c:numCache>
            </c:numRef>
          </c:val>
          <c:smooth val="0"/>
          <c:extLst>
            <c:ext xmlns:c16="http://schemas.microsoft.com/office/drawing/2014/chart" uri="{C3380CC4-5D6E-409C-BE32-E72D297353CC}">
              <c16:uniqueId val="{00000001-AD25-4965-8B0E-72AE56B4BE43}"/>
            </c:ext>
          </c:extLst>
        </c:ser>
        <c:dLbls>
          <c:showLegendKey val="0"/>
          <c:showVal val="0"/>
          <c:showCatName val="0"/>
          <c:showSerName val="0"/>
          <c:showPercent val="0"/>
          <c:showBubbleSize val="0"/>
        </c:dLbls>
        <c:smooth val="0"/>
        <c:axId val="214216704"/>
        <c:axId val="214230848"/>
      </c:lineChart>
      <c:catAx>
        <c:axId val="21421670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30848"/>
        <c:crosses val="autoZero"/>
        <c:auto val="1"/>
        <c:lblAlgn val="ctr"/>
        <c:lblOffset val="100"/>
        <c:noMultiLvlLbl val="0"/>
      </c:catAx>
      <c:valAx>
        <c:axId val="2142308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16704"/>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legend>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S"/>
              <a:t>Aceites y grasas Microcuenca Río Shushufindi</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S"/>
        </a:p>
      </c:txPr>
    </c:title>
    <c:autoTitleDeleted val="0"/>
    <c:plotArea>
      <c:layout/>
      <c:lineChart>
        <c:grouping val="standard"/>
        <c:varyColors val="0"/>
        <c:ser>
          <c:idx val="0"/>
          <c:order val="0"/>
          <c:tx>
            <c:strRef>
              <c:f>shushu!$Y$1</c:f>
              <c:strCache>
                <c:ptCount val="1"/>
                <c:pt idx="0">
                  <c:v>grasas mg/L</c:v>
                </c:pt>
              </c:strCache>
            </c:strRef>
          </c:tx>
          <c:spPr>
            <a:ln w="31750" cap="rnd">
              <a:solidFill>
                <a:schemeClr val="accent1"/>
              </a:solidFill>
              <a:round/>
            </a:ln>
            <a:effectLst/>
          </c:spPr>
          <c:marker>
            <c:symbol val="none"/>
          </c:marker>
          <c:cat>
            <c:strRef>
              <c:f>shushu!$A$2:$A$11</c:f>
              <c:strCache>
                <c:ptCount val="10"/>
                <c:pt idx="0">
                  <c:v>P1</c:v>
                </c:pt>
                <c:pt idx="1">
                  <c:v>P2</c:v>
                </c:pt>
                <c:pt idx="2">
                  <c:v>P3</c:v>
                </c:pt>
                <c:pt idx="3">
                  <c:v>P4</c:v>
                </c:pt>
                <c:pt idx="4">
                  <c:v>P5</c:v>
                </c:pt>
                <c:pt idx="5">
                  <c:v>P6</c:v>
                </c:pt>
                <c:pt idx="6">
                  <c:v>P7</c:v>
                </c:pt>
                <c:pt idx="7">
                  <c:v>P8</c:v>
                </c:pt>
                <c:pt idx="8">
                  <c:v>P9</c:v>
                </c:pt>
                <c:pt idx="9">
                  <c:v>P10</c:v>
                </c:pt>
              </c:strCache>
            </c:strRef>
          </c:cat>
          <c:val>
            <c:numRef>
              <c:f>shushu!$Y$2:$Y$11</c:f>
              <c:numCache>
                <c:formatCode>General</c:formatCode>
                <c:ptCount val="10"/>
                <c:pt idx="0">
                  <c:v>2.899999999996794E-2</c:v>
                </c:pt>
                <c:pt idx="1">
                  <c:v>6.7000000000021487E-2</c:v>
                </c:pt>
                <c:pt idx="2">
                  <c:v>4.9000000000063437E-2</c:v>
                </c:pt>
                <c:pt idx="3">
                  <c:v>3.3999999999991815E-2</c:v>
                </c:pt>
                <c:pt idx="4">
                  <c:v>8.2999999999984198E-2</c:v>
                </c:pt>
                <c:pt idx="5">
                  <c:v>9.9999999999980105E-2</c:v>
                </c:pt>
                <c:pt idx="6">
                  <c:v>8.4000000000017394E-2</c:v>
                </c:pt>
                <c:pt idx="7">
                  <c:v>9.9999999999909051E-2</c:v>
                </c:pt>
                <c:pt idx="8">
                  <c:v>9.3999999999994088E-2</c:v>
                </c:pt>
                <c:pt idx="9">
                  <c:v>0.1010000000000133</c:v>
                </c:pt>
              </c:numCache>
            </c:numRef>
          </c:val>
          <c:smooth val="0"/>
          <c:extLst>
            <c:ext xmlns:c16="http://schemas.microsoft.com/office/drawing/2014/chart" uri="{C3380CC4-5D6E-409C-BE32-E72D297353CC}">
              <c16:uniqueId val="{00000000-6E1B-4680-9EEC-7DF1C6B7AB50}"/>
            </c:ext>
          </c:extLst>
        </c:ser>
        <c:ser>
          <c:idx val="1"/>
          <c:order val="1"/>
          <c:tx>
            <c:strRef>
              <c:f>shushu!$Z$1</c:f>
              <c:strCache>
                <c:ptCount val="1"/>
                <c:pt idx="0">
                  <c:v>Limite TULSMA </c:v>
                </c:pt>
              </c:strCache>
            </c:strRef>
          </c:tx>
          <c:spPr>
            <a:ln w="31750" cap="rnd">
              <a:solidFill>
                <a:schemeClr val="accent2"/>
              </a:solidFill>
              <a:round/>
            </a:ln>
            <a:effectLst/>
          </c:spPr>
          <c:marker>
            <c:symbol val="none"/>
          </c:marker>
          <c:cat>
            <c:strRef>
              <c:f>shushu!$A$2:$A$11</c:f>
              <c:strCache>
                <c:ptCount val="10"/>
                <c:pt idx="0">
                  <c:v>P1</c:v>
                </c:pt>
                <c:pt idx="1">
                  <c:v>P2</c:v>
                </c:pt>
                <c:pt idx="2">
                  <c:v>P3</c:v>
                </c:pt>
                <c:pt idx="3">
                  <c:v>P4</c:v>
                </c:pt>
                <c:pt idx="4">
                  <c:v>P5</c:v>
                </c:pt>
                <c:pt idx="5">
                  <c:v>P6</c:v>
                </c:pt>
                <c:pt idx="6">
                  <c:v>P7</c:v>
                </c:pt>
                <c:pt idx="7">
                  <c:v>P8</c:v>
                </c:pt>
                <c:pt idx="8">
                  <c:v>P9</c:v>
                </c:pt>
                <c:pt idx="9">
                  <c:v>P10</c:v>
                </c:pt>
              </c:strCache>
            </c:strRef>
          </c:cat>
          <c:val>
            <c:numRef>
              <c:f>shushu!$Z$2:$Z$11</c:f>
              <c:numCache>
                <c:formatCode>General</c:formatCode>
                <c:ptCount val="10"/>
                <c:pt idx="0">
                  <c:v>0.3</c:v>
                </c:pt>
                <c:pt idx="1">
                  <c:v>0.3</c:v>
                </c:pt>
                <c:pt idx="2">
                  <c:v>0.3</c:v>
                </c:pt>
                <c:pt idx="3">
                  <c:v>0.3</c:v>
                </c:pt>
                <c:pt idx="4">
                  <c:v>0.3</c:v>
                </c:pt>
                <c:pt idx="5">
                  <c:v>0.3</c:v>
                </c:pt>
                <c:pt idx="6">
                  <c:v>0.3</c:v>
                </c:pt>
                <c:pt idx="7">
                  <c:v>0.3</c:v>
                </c:pt>
                <c:pt idx="8">
                  <c:v>0.3</c:v>
                </c:pt>
                <c:pt idx="9">
                  <c:v>0.3</c:v>
                </c:pt>
              </c:numCache>
            </c:numRef>
          </c:val>
          <c:smooth val="0"/>
          <c:extLst>
            <c:ext xmlns:c16="http://schemas.microsoft.com/office/drawing/2014/chart" uri="{C3380CC4-5D6E-409C-BE32-E72D297353CC}">
              <c16:uniqueId val="{00000001-6E1B-4680-9EEC-7DF1C6B7AB50}"/>
            </c:ext>
          </c:extLst>
        </c:ser>
        <c:dLbls>
          <c:showLegendKey val="0"/>
          <c:showVal val="0"/>
          <c:showCatName val="0"/>
          <c:showSerName val="0"/>
          <c:showPercent val="0"/>
          <c:showBubbleSize val="0"/>
        </c:dLbls>
        <c:smooth val="0"/>
        <c:axId val="214265664"/>
        <c:axId val="214254784"/>
      </c:lineChart>
      <c:catAx>
        <c:axId val="21426566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54784"/>
        <c:crosses val="autoZero"/>
        <c:auto val="1"/>
        <c:lblAlgn val="ctr"/>
        <c:lblOffset val="100"/>
        <c:noMultiLvlLbl val="0"/>
      </c:catAx>
      <c:valAx>
        <c:axId val="2142547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65664"/>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legend>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S"/>
              <a:t>Concentración de Fenol Microcuenca Río Shushufindi</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S"/>
        </a:p>
      </c:txPr>
    </c:title>
    <c:autoTitleDeleted val="0"/>
    <c:plotArea>
      <c:layout/>
      <c:lineChart>
        <c:grouping val="standard"/>
        <c:varyColors val="0"/>
        <c:ser>
          <c:idx val="0"/>
          <c:order val="0"/>
          <c:tx>
            <c:strRef>
              <c:f>shushu!$D$1</c:f>
              <c:strCache>
                <c:ptCount val="1"/>
                <c:pt idx="0">
                  <c:v>Fenoles</c:v>
                </c:pt>
              </c:strCache>
            </c:strRef>
          </c:tx>
          <c:spPr>
            <a:ln w="31750" cap="rnd">
              <a:solidFill>
                <a:schemeClr val="accent1"/>
              </a:solidFill>
              <a:round/>
            </a:ln>
            <a:effectLst/>
          </c:spPr>
          <c:marker>
            <c:symbol val="none"/>
          </c:marker>
          <c:cat>
            <c:strRef>
              <c:f>shushu!$A$2:$A$11</c:f>
              <c:strCache>
                <c:ptCount val="10"/>
                <c:pt idx="0">
                  <c:v>P1</c:v>
                </c:pt>
                <c:pt idx="1">
                  <c:v>P2</c:v>
                </c:pt>
                <c:pt idx="2">
                  <c:v>P3</c:v>
                </c:pt>
                <c:pt idx="3">
                  <c:v>P4</c:v>
                </c:pt>
                <c:pt idx="4">
                  <c:v>P5</c:v>
                </c:pt>
                <c:pt idx="5">
                  <c:v>P6</c:v>
                </c:pt>
                <c:pt idx="6">
                  <c:v>P7</c:v>
                </c:pt>
                <c:pt idx="7">
                  <c:v>P8</c:v>
                </c:pt>
                <c:pt idx="8">
                  <c:v>P9</c:v>
                </c:pt>
                <c:pt idx="9">
                  <c:v>P10</c:v>
                </c:pt>
              </c:strCache>
            </c:strRef>
          </c:cat>
          <c:val>
            <c:numRef>
              <c:f>shushu!$D$2:$D$11</c:f>
              <c:numCache>
                <c:formatCode>General</c:formatCode>
                <c:ptCount val="10"/>
                <c:pt idx="0">
                  <c:v>4.9000000000000002E-2</c:v>
                </c:pt>
                <c:pt idx="1">
                  <c:v>1.4999999999999999E-2</c:v>
                </c:pt>
                <c:pt idx="2">
                  <c:v>7.2999999999999995E-2</c:v>
                </c:pt>
                <c:pt idx="3">
                  <c:v>2.3E-2</c:v>
                </c:pt>
                <c:pt idx="4">
                  <c:v>3.5000000000000003E-2</c:v>
                </c:pt>
                <c:pt idx="5">
                  <c:v>0.02</c:v>
                </c:pt>
                <c:pt idx="6">
                  <c:v>2.7E-2</c:v>
                </c:pt>
                <c:pt idx="7">
                  <c:v>2.5999999999999999E-2</c:v>
                </c:pt>
                <c:pt idx="8">
                  <c:v>4.2000000000000003E-2</c:v>
                </c:pt>
                <c:pt idx="9">
                  <c:v>1.6E-2</c:v>
                </c:pt>
              </c:numCache>
            </c:numRef>
          </c:val>
          <c:smooth val="0"/>
          <c:extLst>
            <c:ext xmlns:c16="http://schemas.microsoft.com/office/drawing/2014/chart" uri="{C3380CC4-5D6E-409C-BE32-E72D297353CC}">
              <c16:uniqueId val="{00000000-8EF1-4EE8-8374-A9249E9B5162}"/>
            </c:ext>
          </c:extLst>
        </c:ser>
        <c:ser>
          <c:idx val="1"/>
          <c:order val="1"/>
          <c:tx>
            <c:strRef>
              <c:f>shushu!$E$1</c:f>
              <c:strCache>
                <c:ptCount val="1"/>
                <c:pt idx="0">
                  <c:v>Limite permisible TULSMA</c:v>
                </c:pt>
              </c:strCache>
            </c:strRef>
          </c:tx>
          <c:spPr>
            <a:ln w="31750" cap="rnd">
              <a:solidFill>
                <a:schemeClr val="accent2"/>
              </a:solidFill>
              <a:round/>
            </a:ln>
            <a:effectLst/>
          </c:spPr>
          <c:marker>
            <c:symbol val="none"/>
          </c:marker>
          <c:cat>
            <c:strRef>
              <c:f>shushu!$A$2:$A$11</c:f>
              <c:strCache>
                <c:ptCount val="10"/>
                <c:pt idx="0">
                  <c:v>P1</c:v>
                </c:pt>
                <c:pt idx="1">
                  <c:v>P2</c:v>
                </c:pt>
                <c:pt idx="2">
                  <c:v>P3</c:v>
                </c:pt>
                <c:pt idx="3">
                  <c:v>P4</c:v>
                </c:pt>
                <c:pt idx="4">
                  <c:v>P5</c:v>
                </c:pt>
                <c:pt idx="5">
                  <c:v>P6</c:v>
                </c:pt>
                <c:pt idx="6">
                  <c:v>P7</c:v>
                </c:pt>
                <c:pt idx="7">
                  <c:v>P8</c:v>
                </c:pt>
                <c:pt idx="8">
                  <c:v>P9</c:v>
                </c:pt>
                <c:pt idx="9">
                  <c:v>P10</c:v>
                </c:pt>
              </c:strCache>
            </c:strRef>
          </c:cat>
          <c:val>
            <c:numRef>
              <c:f>shushu!$E$2:$E$11</c:f>
              <c:numCache>
                <c:formatCode>General</c:formatCode>
                <c:ptCount val="10"/>
                <c:pt idx="0">
                  <c:v>1E-3</c:v>
                </c:pt>
                <c:pt idx="1">
                  <c:v>1E-3</c:v>
                </c:pt>
                <c:pt idx="2">
                  <c:v>1E-3</c:v>
                </c:pt>
                <c:pt idx="3">
                  <c:v>1E-3</c:v>
                </c:pt>
                <c:pt idx="4">
                  <c:v>1E-3</c:v>
                </c:pt>
                <c:pt idx="5">
                  <c:v>1E-3</c:v>
                </c:pt>
                <c:pt idx="6">
                  <c:v>1E-3</c:v>
                </c:pt>
                <c:pt idx="7">
                  <c:v>1E-3</c:v>
                </c:pt>
                <c:pt idx="8">
                  <c:v>1E-3</c:v>
                </c:pt>
                <c:pt idx="9">
                  <c:v>1E-3</c:v>
                </c:pt>
              </c:numCache>
            </c:numRef>
          </c:val>
          <c:smooth val="0"/>
          <c:extLst>
            <c:ext xmlns:c16="http://schemas.microsoft.com/office/drawing/2014/chart" uri="{C3380CC4-5D6E-409C-BE32-E72D297353CC}">
              <c16:uniqueId val="{00000001-8EF1-4EE8-8374-A9249E9B5162}"/>
            </c:ext>
          </c:extLst>
        </c:ser>
        <c:ser>
          <c:idx val="2"/>
          <c:order val="2"/>
          <c:tx>
            <c:strRef>
              <c:f>shushu!$F$1</c:f>
              <c:strCache>
                <c:ptCount val="1"/>
                <c:pt idx="0">
                  <c:v>EPA A2</c:v>
                </c:pt>
              </c:strCache>
            </c:strRef>
          </c:tx>
          <c:spPr>
            <a:ln w="31750" cap="rnd">
              <a:solidFill>
                <a:schemeClr val="accent3"/>
              </a:solidFill>
              <a:round/>
            </a:ln>
            <a:effectLst/>
          </c:spPr>
          <c:marker>
            <c:symbol val="none"/>
          </c:marker>
          <c:cat>
            <c:strRef>
              <c:f>shushu!$A$2:$A$11</c:f>
              <c:strCache>
                <c:ptCount val="10"/>
                <c:pt idx="0">
                  <c:v>P1</c:v>
                </c:pt>
                <c:pt idx="1">
                  <c:v>P2</c:v>
                </c:pt>
                <c:pt idx="2">
                  <c:v>P3</c:v>
                </c:pt>
                <c:pt idx="3">
                  <c:v>P4</c:v>
                </c:pt>
                <c:pt idx="4">
                  <c:v>P5</c:v>
                </c:pt>
                <c:pt idx="5">
                  <c:v>P6</c:v>
                </c:pt>
                <c:pt idx="6">
                  <c:v>P7</c:v>
                </c:pt>
                <c:pt idx="7">
                  <c:v>P8</c:v>
                </c:pt>
                <c:pt idx="8">
                  <c:v>P9</c:v>
                </c:pt>
                <c:pt idx="9">
                  <c:v>P10</c:v>
                </c:pt>
              </c:strCache>
            </c:strRef>
          </c:cat>
          <c:val>
            <c:numRef>
              <c:f>shushu!$F$2:$F$11</c:f>
              <c:numCache>
                <c:formatCode>General</c:formatCode>
                <c:ptCount val="10"/>
                <c:pt idx="0">
                  <c:v>5.0000000000000001E-3</c:v>
                </c:pt>
                <c:pt idx="1">
                  <c:v>5.0000000000000001E-3</c:v>
                </c:pt>
                <c:pt idx="2">
                  <c:v>5.0000000000000001E-3</c:v>
                </c:pt>
                <c:pt idx="3">
                  <c:v>5.0000000000000001E-3</c:v>
                </c:pt>
                <c:pt idx="4">
                  <c:v>5.0000000000000001E-3</c:v>
                </c:pt>
                <c:pt idx="5">
                  <c:v>5.0000000000000001E-3</c:v>
                </c:pt>
                <c:pt idx="6">
                  <c:v>5.0000000000000001E-3</c:v>
                </c:pt>
                <c:pt idx="7">
                  <c:v>5.0000000000000001E-3</c:v>
                </c:pt>
                <c:pt idx="8">
                  <c:v>5.0000000000000001E-3</c:v>
                </c:pt>
                <c:pt idx="9">
                  <c:v>5.0000000000000001E-3</c:v>
                </c:pt>
              </c:numCache>
            </c:numRef>
          </c:val>
          <c:smooth val="0"/>
          <c:extLst>
            <c:ext xmlns:c16="http://schemas.microsoft.com/office/drawing/2014/chart" uri="{C3380CC4-5D6E-409C-BE32-E72D297353CC}">
              <c16:uniqueId val="{00000002-8EF1-4EE8-8374-A9249E9B5162}"/>
            </c:ext>
          </c:extLst>
        </c:ser>
        <c:ser>
          <c:idx val="3"/>
          <c:order val="3"/>
          <c:tx>
            <c:strRef>
              <c:f>shushu!$G$1</c:f>
              <c:strCache>
                <c:ptCount val="1"/>
                <c:pt idx="0">
                  <c:v>EPA A1</c:v>
                </c:pt>
              </c:strCache>
            </c:strRef>
          </c:tx>
          <c:spPr>
            <a:ln w="31750" cap="rnd">
              <a:solidFill>
                <a:schemeClr val="accent4"/>
              </a:solidFill>
              <a:round/>
            </a:ln>
            <a:effectLst/>
          </c:spPr>
          <c:marker>
            <c:symbol val="none"/>
          </c:marker>
          <c:cat>
            <c:strRef>
              <c:f>shushu!$A$2:$A$11</c:f>
              <c:strCache>
                <c:ptCount val="10"/>
                <c:pt idx="0">
                  <c:v>P1</c:v>
                </c:pt>
                <c:pt idx="1">
                  <c:v>P2</c:v>
                </c:pt>
                <c:pt idx="2">
                  <c:v>P3</c:v>
                </c:pt>
                <c:pt idx="3">
                  <c:v>P4</c:v>
                </c:pt>
                <c:pt idx="4">
                  <c:v>P5</c:v>
                </c:pt>
                <c:pt idx="5">
                  <c:v>P6</c:v>
                </c:pt>
                <c:pt idx="6">
                  <c:v>P7</c:v>
                </c:pt>
                <c:pt idx="7">
                  <c:v>P8</c:v>
                </c:pt>
                <c:pt idx="8">
                  <c:v>P9</c:v>
                </c:pt>
                <c:pt idx="9">
                  <c:v>P10</c:v>
                </c:pt>
              </c:strCache>
            </c:strRef>
          </c:cat>
          <c:val>
            <c:numRef>
              <c:f>shushu!$G$2:$G$11</c:f>
              <c:numCache>
                <c:formatCode>General</c:formatCode>
                <c:ptCount val="10"/>
                <c:pt idx="0">
                  <c:v>5.0000000000000001E-4</c:v>
                </c:pt>
                <c:pt idx="1">
                  <c:v>5.0000000000000001E-4</c:v>
                </c:pt>
                <c:pt idx="2">
                  <c:v>5.0000000000000001E-4</c:v>
                </c:pt>
                <c:pt idx="3">
                  <c:v>5.0000000000000001E-4</c:v>
                </c:pt>
                <c:pt idx="4">
                  <c:v>5.0000000000000001E-4</c:v>
                </c:pt>
                <c:pt idx="5">
                  <c:v>5.0000000000000001E-4</c:v>
                </c:pt>
                <c:pt idx="6">
                  <c:v>5.0000000000000001E-4</c:v>
                </c:pt>
                <c:pt idx="7">
                  <c:v>5.0000000000000001E-4</c:v>
                </c:pt>
                <c:pt idx="8">
                  <c:v>5.0000000000000001E-4</c:v>
                </c:pt>
                <c:pt idx="9">
                  <c:v>5.0000000000000001E-4</c:v>
                </c:pt>
              </c:numCache>
            </c:numRef>
          </c:val>
          <c:smooth val="0"/>
          <c:extLst>
            <c:ext xmlns:c16="http://schemas.microsoft.com/office/drawing/2014/chart" uri="{C3380CC4-5D6E-409C-BE32-E72D297353CC}">
              <c16:uniqueId val="{00000003-8EF1-4EE8-8374-A9249E9B5162}"/>
            </c:ext>
          </c:extLst>
        </c:ser>
        <c:ser>
          <c:idx val="4"/>
          <c:order val="4"/>
          <c:tx>
            <c:strRef>
              <c:f>shushu!$H$1</c:f>
              <c:strCache>
                <c:ptCount val="1"/>
                <c:pt idx="0">
                  <c:v>EPA A3</c:v>
                </c:pt>
              </c:strCache>
            </c:strRef>
          </c:tx>
          <c:spPr>
            <a:ln w="31750" cap="rnd">
              <a:solidFill>
                <a:schemeClr val="accent5"/>
              </a:solidFill>
              <a:round/>
            </a:ln>
            <a:effectLst/>
          </c:spPr>
          <c:marker>
            <c:symbol val="none"/>
          </c:marker>
          <c:cat>
            <c:strRef>
              <c:f>shushu!$A$2:$A$11</c:f>
              <c:strCache>
                <c:ptCount val="10"/>
                <c:pt idx="0">
                  <c:v>P1</c:v>
                </c:pt>
                <c:pt idx="1">
                  <c:v>P2</c:v>
                </c:pt>
                <c:pt idx="2">
                  <c:v>P3</c:v>
                </c:pt>
                <c:pt idx="3">
                  <c:v>P4</c:v>
                </c:pt>
                <c:pt idx="4">
                  <c:v>P5</c:v>
                </c:pt>
                <c:pt idx="5">
                  <c:v>P6</c:v>
                </c:pt>
                <c:pt idx="6">
                  <c:v>P7</c:v>
                </c:pt>
                <c:pt idx="7">
                  <c:v>P8</c:v>
                </c:pt>
                <c:pt idx="8">
                  <c:v>P9</c:v>
                </c:pt>
                <c:pt idx="9">
                  <c:v>P10</c:v>
                </c:pt>
              </c:strCache>
            </c:strRef>
          </c:cat>
          <c:val>
            <c:numRef>
              <c:f>shushu!$H$2:$H$11</c:f>
              <c:numCache>
                <c:formatCode>General</c:formatCode>
                <c:ptCount val="10"/>
                <c:pt idx="0">
                  <c:v>0.1</c:v>
                </c:pt>
                <c:pt idx="1">
                  <c:v>0.1</c:v>
                </c:pt>
                <c:pt idx="2">
                  <c:v>0.1</c:v>
                </c:pt>
                <c:pt idx="3">
                  <c:v>0.1</c:v>
                </c:pt>
                <c:pt idx="4">
                  <c:v>0.1</c:v>
                </c:pt>
                <c:pt idx="5">
                  <c:v>0.1</c:v>
                </c:pt>
                <c:pt idx="6">
                  <c:v>0.1</c:v>
                </c:pt>
                <c:pt idx="7">
                  <c:v>0.1</c:v>
                </c:pt>
                <c:pt idx="8">
                  <c:v>0.1</c:v>
                </c:pt>
                <c:pt idx="9">
                  <c:v>0.1</c:v>
                </c:pt>
              </c:numCache>
            </c:numRef>
          </c:val>
          <c:smooth val="0"/>
          <c:extLst>
            <c:ext xmlns:c16="http://schemas.microsoft.com/office/drawing/2014/chart" uri="{C3380CC4-5D6E-409C-BE32-E72D297353CC}">
              <c16:uniqueId val="{00000004-8EF1-4EE8-8374-A9249E9B5162}"/>
            </c:ext>
          </c:extLst>
        </c:ser>
        <c:dLbls>
          <c:showLegendKey val="0"/>
          <c:showVal val="0"/>
          <c:showCatName val="0"/>
          <c:showSerName val="0"/>
          <c:showPercent val="0"/>
          <c:showBubbleSize val="0"/>
        </c:dLbls>
        <c:smooth val="0"/>
        <c:axId val="214236288"/>
        <c:axId val="214224320"/>
      </c:lineChart>
      <c:catAx>
        <c:axId val="214236288"/>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24320"/>
        <c:crosses val="autoZero"/>
        <c:auto val="1"/>
        <c:lblAlgn val="ctr"/>
        <c:lblOffset val="100"/>
        <c:noMultiLvlLbl val="0"/>
      </c:catAx>
      <c:valAx>
        <c:axId val="2142243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36288"/>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legend>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S"/>
              <a:t>Concentración de fenoles Microcuenca Río La Sur</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S"/>
        </a:p>
      </c:txPr>
    </c:title>
    <c:autoTitleDeleted val="0"/>
    <c:plotArea>
      <c:layout>
        <c:manualLayout>
          <c:layoutTarget val="inner"/>
          <c:xMode val="edge"/>
          <c:yMode val="edge"/>
          <c:x val="6.4100832288392487E-2"/>
          <c:y val="1.7778063155276313E-2"/>
          <c:w val="0.93452701093253021"/>
          <c:h val="0.85933914270630174"/>
        </c:manualLayout>
      </c:layout>
      <c:lineChart>
        <c:grouping val="standard"/>
        <c:varyColors val="0"/>
        <c:ser>
          <c:idx val="0"/>
          <c:order val="0"/>
          <c:tx>
            <c:strRef>
              <c:f>'la sur'!$D$1</c:f>
              <c:strCache>
                <c:ptCount val="1"/>
                <c:pt idx="0">
                  <c:v>Fenoles</c:v>
                </c:pt>
              </c:strCache>
            </c:strRef>
          </c:tx>
          <c:spPr>
            <a:ln w="31750" cap="rnd">
              <a:solidFill>
                <a:schemeClr val="accent1"/>
              </a:solidFill>
              <a:round/>
            </a:ln>
            <a:effectLst/>
          </c:spPr>
          <c:marker>
            <c:symbol val="none"/>
          </c:marker>
          <c:cat>
            <c:strRef>
              <c:f>'la sur'!$A$2:$A$11</c:f>
              <c:strCache>
                <c:ptCount val="10"/>
                <c:pt idx="0">
                  <c:v>1L</c:v>
                </c:pt>
                <c:pt idx="1">
                  <c:v>2L</c:v>
                </c:pt>
                <c:pt idx="2">
                  <c:v>3L</c:v>
                </c:pt>
                <c:pt idx="3">
                  <c:v>4L</c:v>
                </c:pt>
                <c:pt idx="4">
                  <c:v>5L</c:v>
                </c:pt>
                <c:pt idx="5">
                  <c:v>6L</c:v>
                </c:pt>
                <c:pt idx="6">
                  <c:v>7L</c:v>
                </c:pt>
                <c:pt idx="7">
                  <c:v>8L</c:v>
                </c:pt>
                <c:pt idx="8">
                  <c:v>9L</c:v>
                </c:pt>
                <c:pt idx="9">
                  <c:v>10L</c:v>
                </c:pt>
              </c:strCache>
            </c:strRef>
          </c:cat>
          <c:val>
            <c:numRef>
              <c:f>'la sur'!$D$2:$D$11</c:f>
              <c:numCache>
                <c:formatCode>General</c:formatCode>
                <c:ptCount val="10"/>
                <c:pt idx="0">
                  <c:v>2.7E-2</c:v>
                </c:pt>
                <c:pt idx="1">
                  <c:v>2.5000000000000001E-2</c:v>
                </c:pt>
                <c:pt idx="2">
                  <c:v>3.3000000000000002E-2</c:v>
                </c:pt>
                <c:pt idx="3">
                  <c:v>4.2999999999999997E-2</c:v>
                </c:pt>
                <c:pt idx="4">
                  <c:v>2.9000000000000001E-2</c:v>
                </c:pt>
                <c:pt idx="5">
                  <c:v>2.5000000000000001E-2</c:v>
                </c:pt>
                <c:pt idx="6">
                  <c:v>2.4E-2</c:v>
                </c:pt>
                <c:pt idx="7">
                  <c:v>2.5999999999999999E-2</c:v>
                </c:pt>
                <c:pt idx="8">
                  <c:v>3.4000000000000002E-2</c:v>
                </c:pt>
                <c:pt idx="9">
                  <c:v>4.9000000000000002E-2</c:v>
                </c:pt>
              </c:numCache>
            </c:numRef>
          </c:val>
          <c:smooth val="0"/>
          <c:extLst>
            <c:ext xmlns:c16="http://schemas.microsoft.com/office/drawing/2014/chart" uri="{C3380CC4-5D6E-409C-BE32-E72D297353CC}">
              <c16:uniqueId val="{00000000-2B35-4EE7-AD60-87945E325AC0}"/>
            </c:ext>
          </c:extLst>
        </c:ser>
        <c:ser>
          <c:idx val="1"/>
          <c:order val="1"/>
          <c:tx>
            <c:strRef>
              <c:f>'la sur'!$E$1</c:f>
              <c:strCache>
                <c:ptCount val="1"/>
                <c:pt idx="0">
                  <c:v>Limite permisible TULSMA</c:v>
                </c:pt>
              </c:strCache>
            </c:strRef>
          </c:tx>
          <c:spPr>
            <a:ln w="31750" cap="rnd">
              <a:solidFill>
                <a:schemeClr val="accent2"/>
              </a:solidFill>
              <a:round/>
            </a:ln>
            <a:effectLst/>
          </c:spPr>
          <c:marker>
            <c:symbol val="none"/>
          </c:marker>
          <c:cat>
            <c:strRef>
              <c:f>'la sur'!$A$2:$A$11</c:f>
              <c:strCache>
                <c:ptCount val="10"/>
                <c:pt idx="0">
                  <c:v>1L</c:v>
                </c:pt>
                <c:pt idx="1">
                  <c:v>2L</c:v>
                </c:pt>
                <c:pt idx="2">
                  <c:v>3L</c:v>
                </c:pt>
                <c:pt idx="3">
                  <c:v>4L</c:v>
                </c:pt>
                <c:pt idx="4">
                  <c:v>5L</c:v>
                </c:pt>
                <c:pt idx="5">
                  <c:v>6L</c:v>
                </c:pt>
                <c:pt idx="6">
                  <c:v>7L</c:v>
                </c:pt>
                <c:pt idx="7">
                  <c:v>8L</c:v>
                </c:pt>
                <c:pt idx="8">
                  <c:v>9L</c:v>
                </c:pt>
                <c:pt idx="9">
                  <c:v>10L</c:v>
                </c:pt>
              </c:strCache>
            </c:strRef>
          </c:cat>
          <c:val>
            <c:numRef>
              <c:f>'la sur'!$E$2:$E$11</c:f>
              <c:numCache>
                <c:formatCode>General</c:formatCode>
                <c:ptCount val="10"/>
                <c:pt idx="0">
                  <c:v>1E-3</c:v>
                </c:pt>
                <c:pt idx="1">
                  <c:v>1E-3</c:v>
                </c:pt>
                <c:pt idx="2">
                  <c:v>1E-3</c:v>
                </c:pt>
                <c:pt idx="3">
                  <c:v>1E-3</c:v>
                </c:pt>
                <c:pt idx="4">
                  <c:v>1E-3</c:v>
                </c:pt>
                <c:pt idx="5">
                  <c:v>1E-3</c:v>
                </c:pt>
                <c:pt idx="6">
                  <c:v>1E-3</c:v>
                </c:pt>
                <c:pt idx="7">
                  <c:v>1E-3</c:v>
                </c:pt>
                <c:pt idx="8">
                  <c:v>1E-3</c:v>
                </c:pt>
                <c:pt idx="9">
                  <c:v>1E-3</c:v>
                </c:pt>
              </c:numCache>
            </c:numRef>
          </c:val>
          <c:smooth val="0"/>
          <c:extLst>
            <c:ext xmlns:c16="http://schemas.microsoft.com/office/drawing/2014/chart" uri="{C3380CC4-5D6E-409C-BE32-E72D297353CC}">
              <c16:uniqueId val="{00000001-2B35-4EE7-AD60-87945E325AC0}"/>
            </c:ext>
          </c:extLst>
        </c:ser>
        <c:ser>
          <c:idx val="2"/>
          <c:order val="2"/>
          <c:tx>
            <c:strRef>
              <c:f>'la sur'!$F$1</c:f>
              <c:strCache>
                <c:ptCount val="1"/>
                <c:pt idx="0">
                  <c:v>EPA A2</c:v>
                </c:pt>
              </c:strCache>
            </c:strRef>
          </c:tx>
          <c:spPr>
            <a:ln w="31750" cap="rnd">
              <a:solidFill>
                <a:schemeClr val="accent3"/>
              </a:solidFill>
              <a:round/>
            </a:ln>
            <a:effectLst/>
          </c:spPr>
          <c:marker>
            <c:symbol val="none"/>
          </c:marker>
          <c:cat>
            <c:strRef>
              <c:f>'la sur'!$A$2:$A$11</c:f>
              <c:strCache>
                <c:ptCount val="10"/>
                <c:pt idx="0">
                  <c:v>1L</c:v>
                </c:pt>
                <c:pt idx="1">
                  <c:v>2L</c:v>
                </c:pt>
                <c:pt idx="2">
                  <c:v>3L</c:v>
                </c:pt>
                <c:pt idx="3">
                  <c:v>4L</c:v>
                </c:pt>
                <c:pt idx="4">
                  <c:v>5L</c:v>
                </c:pt>
                <c:pt idx="5">
                  <c:v>6L</c:v>
                </c:pt>
                <c:pt idx="6">
                  <c:v>7L</c:v>
                </c:pt>
                <c:pt idx="7">
                  <c:v>8L</c:v>
                </c:pt>
                <c:pt idx="8">
                  <c:v>9L</c:v>
                </c:pt>
                <c:pt idx="9">
                  <c:v>10L</c:v>
                </c:pt>
              </c:strCache>
            </c:strRef>
          </c:cat>
          <c:val>
            <c:numRef>
              <c:f>'la sur'!$F$2:$F$11</c:f>
              <c:numCache>
                <c:formatCode>General</c:formatCode>
                <c:ptCount val="10"/>
                <c:pt idx="0">
                  <c:v>5.0000000000000001E-3</c:v>
                </c:pt>
                <c:pt idx="1">
                  <c:v>5.0000000000000001E-3</c:v>
                </c:pt>
                <c:pt idx="2">
                  <c:v>5.0000000000000001E-3</c:v>
                </c:pt>
                <c:pt idx="3">
                  <c:v>5.0000000000000001E-3</c:v>
                </c:pt>
                <c:pt idx="4">
                  <c:v>5.0000000000000001E-3</c:v>
                </c:pt>
                <c:pt idx="5">
                  <c:v>5.0000000000000001E-3</c:v>
                </c:pt>
                <c:pt idx="6">
                  <c:v>5.0000000000000001E-3</c:v>
                </c:pt>
                <c:pt idx="7">
                  <c:v>5.0000000000000001E-3</c:v>
                </c:pt>
                <c:pt idx="8">
                  <c:v>5.0000000000000001E-3</c:v>
                </c:pt>
                <c:pt idx="9">
                  <c:v>5.0000000000000001E-3</c:v>
                </c:pt>
              </c:numCache>
            </c:numRef>
          </c:val>
          <c:smooth val="0"/>
          <c:extLst>
            <c:ext xmlns:c16="http://schemas.microsoft.com/office/drawing/2014/chart" uri="{C3380CC4-5D6E-409C-BE32-E72D297353CC}">
              <c16:uniqueId val="{00000002-2B35-4EE7-AD60-87945E325AC0}"/>
            </c:ext>
          </c:extLst>
        </c:ser>
        <c:ser>
          <c:idx val="3"/>
          <c:order val="3"/>
          <c:tx>
            <c:strRef>
              <c:f>'la sur'!$G$1</c:f>
              <c:strCache>
                <c:ptCount val="1"/>
                <c:pt idx="0">
                  <c:v>EPA A1</c:v>
                </c:pt>
              </c:strCache>
            </c:strRef>
          </c:tx>
          <c:spPr>
            <a:ln w="31750" cap="rnd">
              <a:solidFill>
                <a:schemeClr val="accent4"/>
              </a:solidFill>
              <a:round/>
            </a:ln>
            <a:effectLst/>
          </c:spPr>
          <c:marker>
            <c:symbol val="none"/>
          </c:marker>
          <c:cat>
            <c:strRef>
              <c:f>'la sur'!$A$2:$A$11</c:f>
              <c:strCache>
                <c:ptCount val="10"/>
                <c:pt idx="0">
                  <c:v>1L</c:v>
                </c:pt>
                <c:pt idx="1">
                  <c:v>2L</c:v>
                </c:pt>
                <c:pt idx="2">
                  <c:v>3L</c:v>
                </c:pt>
                <c:pt idx="3">
                  <c:v>4L</c:v>
                </c:pt>
                <c:pt idx="4">
                  <c:v>5L</c:v>
                </c:pt>
                <c:pt idx="5">
                  <c:v>6L</c:v>
                </c:pt>
                <c:pt idx="6">
                  <c:v>7L</c:v>
                </c:pt>
                <c:pt idx="7">
                  <c:v>8L</c:v>
                </c:pt>
                <c:pt idx="8">
                  <c:v>9L</c:v>
                </c:pt>
                <c:pt idx="9">
                  <c:v>10L</c:v>
                </c:pt>
              </c:strCache>
            </c:strRef>
          </c:cat>
          <c:val>
            <c:numRef>
              <c:f>'la sur'!$G$2:$G$11</c:f>
              <c:numCache>
                <c:formatCode>General</c:formatCode>
                <c:ptCount val="10"/>
                <c:pt idx="0">
                  <c:v>5.0000000000000001E-4</c:v>
                </c:pt>
                <c:pt idx="1">
                  <c:v>5.0000000000000001E-4</c:v>
                </c:pt>
                <c:pt idx="2">
                  <c:v>5.0000000000000001E-4</c:v>
                </c:pt>
                <c:pt idx="3">
                  <c:v>5.0000000000000001E-4</c:v>
                </c:pt>
                <c:pt idx="4">
                  <c:v>5.0000000000000001E-4</c:v>
                </c:pt>
                <c:pt idx="5">
                  <c:v>5.0000000000000001E-4</c:v>
                </c:pt>
                <c:pt idx="6">
                  <c:v>5.0000000000000001E-4</c:v>
                </c:pt>
                <c:pt idx="7">
                  <c:v>5.0000000000000001E-4</c:v>
                </c:pt>
                <c:pt idx="8">
                  <c:v>5.0000000000000001E-4</c:v>
                </c:pt>
                <c:pt idx="9">
                  <c:v>5.0000000000000001E-4</c:v>
                </c:pt>
              </c:numCache>
            </c:numRef>
          </c:val>
          <c:smooth val="0"/>
          <c:extLst>
            <c:ext xmlns:c16="http://schemas.microsoft.com/office/drawing/2014/chart" uri="{C3380CC4-5D6E-409C-BE32-E72D297353CC}">
              <c16:uniqueId val="{00000003-2B35-4EE7-AD60-87945E325AC0}"/>
            </c:ext>
          </c:extLst>
        </c:ser>
        <c:ser>
          <c:idx val="4"/>
          <c:order val="4"/>
          <c:tx>
            <c:strRef>
              <c:f>'la sur'!$H$1</c:f>
              <c:strCache>
                <c:ptCount val="1"/>
                <c:pt idx="0">
                  <c:v>EPA A3</c:v>
                </c:pt>
              </c:strCache>
            </c:strRef>
          </c:tx>
          <c:spPr>
            <a:ln w="31750" cap="rnd">
              <a:solidFill>
                <a:schemeClr val="accent5"/>
              </a:solidFill>
              <a:round/>
            </a:ln>
            <a:effectLst/>
          </c:spPr>
          <c:marker>
            <c:symbol val="none"/>
          </c:marker>
          <c:cat>
            <c:strRef>
              <c:f>'la sur'!$A$2:$A$11</c:f>
              <c:strCache>
                <c:ptCount val="10"/>
                <c:pt idx="0">
                  <c:v>1L</c:v>
                </c:pt>
                <c:pt idx="1">
                  <c:v>2L</c:v>
                </c:pt>
                <c:pt idx="2">
                  <c:v>3L</c:v>
                </c:pt>
                <c:pt idx="3">
                  <c:v>4L</c:v>
                </c:pt>
                <c:pt idx="4">
                  <c:v>5L</c:v>
                </c:pt>
                <c:pt idx="5">
                  <c:v>6L</c:v>
                </c:pt>
                <c:pt idx="6">
                  <c:v>7L</c:v>
                </c:pt>
                <c:pt idx="7">
                  <c:v>8L</c:v>
                </c:pt>
                <c:pt idx="8">
                  <c:v>9L</c:v>
                </c:pt>
                <c:pt idx="9">
                  <c:v>10L</c:v>
                </c:pt>
              </c:strCache>
            </c:strRef>
          </c:cat>
          <c:val>
            <c:numRef>
              <c:f>'la sur'!$H$2:$H$11</c:f>
              <c:numCache>
                <c:formatCode>General</c:formatCode>
                <c:ptCount val="10"/>
                <c:pt idx="0">
                  <c:v>0.1</c:v>
                </c:pt>
                <c:pt idx="1">
                  <c:v>0.1</c:v>
                </c:pt>
                <c:pt idx="2">
                  <c:v>0.1</c:v>
                </c:pt>
                <c:pt idx="3">
                  <c:v>0.1</c:v>
                </c:pt>
                <c:pt idx="4">
                  <c:v>0.1</c:v>
                </c:pt>
                <c:pt idx="5">
                  <c:v>0.1</c:v>
                </c:pt>
                <c:pt idx="6">
                  <c:v>0.1</c:v>
                </c:pt>
                <c:pt idx="7">
                  <c:v>0.1</c:v>
                </c:pt>
                <c:pt idx="8">
                  <c:v>0.1</c:v>
                </c:pt>
                <c:pt idx="9">
                  <c:v>0.1</c:v>
                </c:pt>
              </c:numCache>
            </c:numRef>
          </c:val>
          <c:smooth val="0"/>
          <c:extLst>
            <c:ext xmlns:c16="http://schemas.microsoft.com/office/drawing/2014/chart" uri="{C3380CC4-5D6E-409C-BE32-E72D297353CC}">
              <c16:uniqueId val="{00000004-2B35-4EE7-AD60-87945E325AC0}"/>
            </c:ext>
          </c:extLst>
        </c:ser>
        <c:dLbls>
          <c:showLegendKey val="0"/>
          <c:showVal val="0"/>
          <c:showCatName val="0"/>
          <c:showSerName val="0"/>
          <c:showPercent val="0"/>
          <c:showBubbleSize val="0"/>
        </c:dLbls>
        <c:smooth val="0"/>
        <c:axId val="214213984"/>
        <c:axId val="214223776"/>
      </c:lineChart>
      <c:catAx>
        <c:axId val="21421398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23776"/>
        <c:crosses val="autoZero"/>
        <c:auto val="1"/>
        <c:lblAlgn val="ctr"/>
        <c:lblOffset val="100"/>
        <c:noMultiLvlLbl val="0"/>
      </c:catAx>
      <c:valAx>
        <c:axId val="2142237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13984"/>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legend>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S"/>
              <a:t>pH Microcuenca Río Shushufindi</a:t>
            </a:r>
          </a:p>
          <a:p>
            <a:pPr>
              <a:defRPr/>
            </a:pPr>
            <a:endParaRPr lang="es-ES"/>
          </a:p>
        </c:rich>
      </c:tx>
      <c:layout>
        <c:manualLayout>
          <c:xMode val="edge"/>
          <c:yMode val="edge"/>
          <c:x val="0.26211650238432282"/>
          <c:y val="5.4106280193236718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S"/>
        </a:p>
      </c:txPr>
    </c:title>
    <c:autoTitleDeleted val="0"/>
    <c:plotArea>
      <c:layout/>
      <c:lineChart>
        <c:grouping val="standard"/>
        <c:varyColors val="0"/>
        <c:ser>
          <c:idx val="0"/>
          <c:order val="0"/>
          <c:tx>
            <c:strRef>
              <c:f>shushu!$I$1</c:f>
              <c:strCache>
                <c:ptCount val="1"/>
                <c:pt idx="0">
                  <c:v>pH</c:v>
                </c:pt>
              </c:strCache>
            </c:strRef>
          </c:tx>
          <c:spPr>
            <a:ln w="31750" cap="rnd">
              <a:solidFill>
                <a:schemeClr val="accent1"/>
              </a:solidFill>
              <a:round/>
            </a:ln>
            <a:effectLst/>
          </c:spPr>
          <c:marker>
            <c:symbol val="none"/>
          </c:marker>
          <c:cat>
            <c:strRef>
              <c:f>shushu!$A$2:$A$11</c:f>
              <c:strCache>
                <c:ptCount val="10"/>
                <c:pt idx="0">
                  <c:v>P1</c:v>
                </c:pt>
                <c:pt idx="1">
                  <c:v>P2</c:v>
                </c:pt>
                <c:pt idx="2">
                  <c:v>P3</c:v>
                </c:pt>
                <c:pt idx="3">
                  <c:v>P4</c:v>
                </c:pt>
                <c:pt idx="4">
                  <c:v>P5</c:v>
                </c:pt>
                <c:pt idx="5">
                  <c:v>P6</c:v>
                </c:pt>
                <c:pt idx="6">
                  <c:v>P7</c:v>
                </c:pt>
                <c:pt idx="7">
                  <c:v>P8</c:v>
                </c:pt>
                <c:pt idx="8">
                  <c:v>P9</c:v>
                </c:pt>
                <c:pt idx="9">
                  <c:v>P10</c:v>
                </c:pt>
              </c:strCache>
            </c:strRef>
          </c:cat>
          <c:val>
            <c:numRef>
              <c:f>shushu!$I$2:$I$11</c:f>
              <c:numCache>
                <c:formatCode>General</c:formatCode>
                <c:ptCount val="10"/>
                <c:pt idx="0">
                  <c:v>7.24</c:v>
                </c:pt>
                <c:pt idx="1">
                  <c:v>7.25</c:v>
                </c:pt>
                <c:pt idx="2">
                  <c:v>8.39</c:v>
                </c:pt>
                <c:pt idx="3">
                  <c:v>7.44</c:v>
                </c:pt>
                <c:pt idx="4">
                  <c:v>7.19</c:v>
                </c:pt>
                <c:pt idx="5">
                  <c:v>8.9</c:v>
                </c:pt>
                <c:pt idx="6">
                  <c:v>7.99</c:v>
                </c:pt>
                <c:pt idx="7">
                  <c:v>7.82</c:v>
                </c:pt>
                <c:pt idx="8">
                  <c:v>7.75</c:v>
                </c:pt>
                <c:pt idx="9">
                  <c:v>7.81</c:v>
                </c:pt>
              </c:numCache>
            </c:numRef>
          </c:val>
          <c:smooth val="0"/>
          <c:extLst>
            <c:ext xmlns:c16="http://schemas.microsoft.com/office/drawing/2014/chart" uri="{C3380CC4-5D6E-409C-BE32-E72D297353CC}">
              <c16:uniqueId val="{00000000-AC1C-4F4C-84A5-C473101888AD}"/>
            </c:ext>
          </c:extLst>
        </c:ser>
        <c:ser>
          <c:idx val="1"/>
          <c:order val="1"/>
          <c:tx>
            <c:strRef>
              <c:f>shushu!$J$1</c:f>
              <c:strCache>
                <c:ptCount val="1"/>
                <c:pt idx="0">
                  <c:v>Limite Min EPA  A2 y A3</c:v>
                </c:pt>
              </c:strCache>
            </c:strRef>
          </c:tx>
          <c:spPr>
            <a:ln w="31750" cap="rnd">
              <a:solidFill>
                <a:schemeClr val="accent2"/>
              </a:solidFill>
              <a:round/>
            </a:ln>
            <a:effectLst/>
          </c:spPr>
          <c:marker>
            <c:symbol val="none"/>
          </c:marker>
          <c:cat>
            <c:strRef>
              <c:f>shushu!$A$2:$A$11</c:f>
              <c:strCache>
                <c:ptCount val="10"/>
                <c:pt idx="0">
                  <c:v>P1</c:v>
                </c:pt>
                <c:pt idx="1">
                  <c:v>P2</c:v>
                </c:pt>
                <c:pt idx="2">
                  <c:v>P3</c:v>
                </c:pt>
                <c:pt idx="3">
                  <c:v>P4</c:v>
                </c:pt>
                <c:pt idx="4">
                  <c:v>P5</c:v>
                </c:pt>
                <c:pt idx="5">
                  <c:v>P6</c:v>
                </c:pt>
                <c:pt idx="6">
                  <c:v>P7</c:v>
                </c:pt>
                <c:pt idx="7">
                  <c:v>P8</c:v>
                </c:pt>
                <c:pt idx="8">
                  <c:v>P9</c:v>
                </c:pt>
                <c:pt idx="9">
                  <c:v>P10</c:v>
                </c:pt>
              </c:strCache>
            </c:strRef>
          </c:cat>
          <c:val>
            <c:numRef>
              <c:f>shushu!$J$2:$J$11</c:f>
              <c:numCache>
                <c:formatCode>General</c:formatCode>
                <c:ptCount val="10"/>
                <c:pt idx="0">
                  <c:v>5.5</c:v>
                </c:pt>
                <c:pt idx="1">
                  <c:v>5.5</c:v>
                </c:pt>
                <c:pt idx="2">
                  <c:v>5.5</c:v>
                </c:pt>
                <c:pt idx="3">
                  <c:v>5.5</c:v>
                </c:pt>
                <c:pt idx="4">
                  <c:v>5.5</c:v>
                </c:pt>
                <c:pt idx="5">
                  <c:v>5.5</c:v>
                </c:pt>
                <c:pt idx="6">
                  <c:v>5.5</c:v>
                </c:pt>
                <c:pt idx="7">
                  <c:v>5.5</c:v>
                </c:pt>
                <c:pt idx="8">
                  <c:v>5.5</c:v>
                </c:pt>
                <c:pt idx="9">
                  <c:v>5.5</c:v>
                </c:pt>
              </c:numCache>
            </c:numRef>
          </c:val>
          <c:smooth val="0"/>
          <c:extLst>
            <c:ext xmlns:c16="http://schemas.microsoft.com/office/drawing/2014/chart" uri="{C3380CC4-5D6E-409C-BE32-E72D297353CC}">
              <c16:uniqueId val="{00000001-AC1C-4F4C-84A5-C473101888AD}"/>
            </c:ext>
          </c:extLst>
        </c:ser>
        <c:ser>
          <c:idx val="2"/>
          <c:order val="2"/>
          <c:tx>
            <c:strRef>
              <c:f>shushu!$K$1</c:f>
              <c:strCache>
                <c:ptCount val="1"/>
                <c:pt idx="0">
                  <c:v>Limite Min  Tabla3-TULSMA</c:v>
                </c:pt>
              </c:strCache>
            </c:strRef>
          </c:tx>
          <c:spPr>
            <a:ln w="31750" cap="rnd">
              <a:solidFill>
                <a:schemeClr val="accent3"/>
              </a:solidFill>
              <a:round/>
            </a:ln>
            <a:effectLst/>
          </c:spPr>
          <c:marker>
            <c:symbol val="none"/>
          </c:marker>
          <c:cat>
            <c:strRef>
              <c:f>shushu!$A$2:$A$11</c:f>
              <c:strCache>
                <c:ptCount val="10"/>
                <c:pt idx="0">
                  <c:v>P1</c:v>
                </c:pt>
                <c:pt idx="1">
                  <c:v>P2</c:v>
                </c:pt>
                <c:pt idx="2">
                  <c:v>P3</c:v>
                </c:pt>
                <c:pt idx="3">
                  <c:v>P4</c:v>
                </c:pt>
                <c:pt idx="4">
                  <c:v>P5</c:v>
                </c:pt>
                <c:pt idx="5">
                  <c:v>P6</c:v>
                </c:pt>
                <c:pt idx="6">
                  <c:v>P7</c:v>
                </c:pt>
                <c:pt idx="7">
                  <c:v>P8</c:v>
                </c:pt>
                <c:pt idx="8">
                  <c:v>P9</c:v>
                </c:pt>
                <c:pt idx="9">
                  <c:v>P10</c:v>
                </c:pt>
              </c:strCache>
            </c:strRef>
          </c:cat>
          <c:val>
            <c:numRef>
              <c:f>shushu!$K$2:$K$11</c:f>
              <c:numCache>
                <c:formatCode>General</c:formatCode>
                <c:ptCount val="10"/>
                <c:pt idx="0">
                  <c:v>6.5</c:v>
                </c:pt>
                <c:pt idx="1">
                  <c:v>6.5</c:v>
                </c:pt>
                <c:pt idx="2">
                  <c:v>6.5</c:v>
                </c:pt>
                <c:pt idx="3">
                  <c:v>6.5</c:v>
                </c:pt>
                <c:pt idx="4">
                  <c:v>6.5</c:v>
                </c:pt>
                <c:pt idx="5">
                  <c:v>6.5</c:v>
                </c:pt>
                <c:pt idx="6">
                  <c:v>6.5</c:v>
                </c:pt>
                <c:pt idx="7">
                  <c:v>6.5</c:v>
                </c:pt>
                <c:pt idx="8">
                  <c:v>6.5</c:v>
                </c:pt>
                <c:pt idx="9">
                  <c:v>6.5</c:v>
                </c:pt>
              </c:numCache>
            </c:numRef>
          </c:val>
          <c:smooth val="0"/>
          <c:extLst>
            <c:ext xmlns:c16="http://schemas.microsoft.com/office/drawing/2014/chart" uri="{C3380CC4-5D6E-409C-BE32-E72D297353CC}">
              <c16:uniqueId val="{00000002-AC1C-4F4C-84A5-C473101888AD}"/>
            </c:ext>
          </c:extLst>
        </c:ser>
        <c:ser>
          <c:idx val="3"/>
          <c:order val="3"/>
          <c:tx>
            <c:strRef>
              <c:f>shushu!$L$1</c:f>
              <c:strCache>
                <c:ptCount val="1"/>
                <c:pt idx="0">
                  <c:v>Limite Max TULSMA Tabla3 y Limite Max EPA A2-A3</c:v>
                </c:pt>
              </c:strCache>
            </c:strRef>
          </c:tx>
          <c:spPr>
            <a:ln w="31750" cap="rnd">
              <a:solidFill>
                <a:schemeClr val="accent4"/>
              </a:solidFill>
              <a:round/>
            </a:ln>
            <a:effectLst/>
          </c:spPr>
          <c:marker>
            <c:symbol val="none"/>
          </c:marker>
          <c:cat>
            <c:strRef>
              <c:f>shushu!$A$2:$A$11</c:f>
              <c:strCache>
                <c:ptCount val="10"/>
                <c:pt idx="0">
                  <c:v>P1</c:v>
                </c:pt>
                <c:pt idx="1">
                  <c:v>P2</c:v>
                </c:pt>
                <c:pt idx="2">
                  <c:v>P3</c:v>
                </c:pt>
                <c:pt idx="3">
                  <c:v>P4</c:v>
                </c:pt>
                <c:pt idx="4">
                  <c:v>P5</c:v>
                </c:pt>
                <c:pt idx="5">
                  <c:v>P6</c:v>
                </c:pt>
                <c:pt idx="6">
                  <c:v>P7</c:v>
                </c:pt>
                <c:pt idx="7">
                  <c:v>P8</c:v>
                </c:pt>
                <c:pt idx="8">
                  <c:v>P9</c:v>
                </c:pt>
                <c:pt idx="9">
                  <c:v>P10</c:v>
                </c:pt>
              </c:strCache>
            </c:strRef>
          </c:cat>
          <c:val>
            <c:numRef>
              <c:f>shushu!$L$2:$L$11</c:f>
              <c:numCache>
                <c:formatCode>General</c:formatCode>
                <c:ptCount val="10"/>
                <c:pt idx="0">
                  <c:v>9</c:v>
                </c:pt>
                <c:pt idx="1">
                  <c:v>9</c:v>
                </c:pt>
                <c:pt idx="2">
                  <c:v>9</c:v>
                </c:pt>
                <c:pt idx="3">
                  <c:v>9</c:v>
                </c:pt>
                <c:pt idx="4">
                  <c:v>9</c:v>
                </c:pt>
                <c:pt idx="5">
                  <c:v>9</c:v>
                </c:pt>
                <c:pt idx="6">
                  <c:v>9</c:v>
                </c:pt>
                <c:pt idx="7">
                  <c:v>9</c:v>
                </c:pt>
                <c:pt idx="8">
                  <c:v>9</c:v>
                </c:pt>
                <c:pt idx="9">
                  <c:v>9</c:v>
                </c:pt>
              </c:numCache>
            </c:numRef>
          </c:val>
          <c:smooth val="0"/>
          <c:extLst>
            <c:ext xmlns:c16="http://schemas.microsoft.com/office/drawing/2014/chart" uri="{C3380CC4-5D6E-409C-BE32-E72D297353CC}">
              <c16:uniqueId val="{00000003-AC1C-4F4C-84A5-C473101888AD}"/>
            </c:ext>
          </c:extLst>
        </c:ser>
        <c:dLbls>
          <c:showLegendKey val="0"/>
          <c:showVal val="0"/>
          <c:showCatName val="0"/>
          <c:showSerName val="0"/>
          <c:showPercent val="0"/>
          <c:showBubbleSize val="0"/>
        </c:dLbls>
        <c:smooth val="0"/>
        <c:axId val="214259136"/>
        <c:axId val="214246080"/>
      </c:lineChart>
      <c:catAx>
        <c:axId val="214259136"/>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46080"/>
        <c:crosses val="autoZero"/>
        <c:auto val="1"/>
        <c:lblAlgn val="ctr"/>
        <c:lblOffset val="100"/>
        <c:noMultiLvlLbl val="0"/>
      </c:catAx>
      <c:valAx>
        <c:axId val="2142460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59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legend>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S"/>
              <a:t>pH Microcuenca Río La Sur</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S"/>
        </a:p>
      </c:txPr>
    </c:title>
    <c:autoTitleDeleted val="0"/>
    <c:plotArea>
      <c:layout/>
      <c:lineChart>
        <c:grouping val="standard"/>
        <c:varyColors val="0"/>
        <c:ser>
          <c:idx val="0"/>
          <c:order val="0"/>
          <c:tx>
            <c:strRef>
              <c:f>'la sur'!$J$1</c:f>
              <c:strCache>
                <c:ptCount val="1"/>
                <c:pt idx="0">
                  <c:v>pH</c:v>
                </c:pt>
              </c:strCache>
            </c:strRef>
          </c:tx>
          <c:spPr>
            <a:ln w="31750" cap="rnd">
              <a:solidFill>
                <a:schemeClr val="accent1"/>
              </a:solidFill>
              <a:round/>
            </a:ln>
            <a:effectLst/>
          </c:spPr>
          <c:marker>
            <c:symbol val="none"/>
          </c:marker>
          <c:val>
            <c:numRef>
              <c:f>'la sur'!$J$2:$J$11</c:f>
              <c:numCache>
                <c:formatCode>General</c:formatCode>
                <c:ptCount val="10"/>
                <c:pt idx="0">
                  <c:v>7.84</c:v>
                </c:pt>
                <c:pt idx="1">
                  <c:v>7.93</c:v>
                </c:pt>
                <c:pt idx="2">
                  <c:v>7.87</c:v>
                </c:pt>
                <c:pt idx="3">
                  <c:v>7.87</c:v>
                </c:pt>
                <c:pt idx="4">
                  <c:v>6.55</c:v>
                </c:pt>
                <c:pt idx="5">
                  <c:v>6.42</c:v>
                </c:pt>
                <c:pt idx="6">
                  <c:v>7.27</c:v>
                </c:pt>
                <c:pt idx="7">
                  <c:v>7.51</c:v>
                </c:pt>
                <c:pt idx="8">
                  <c:v>7.1</c:v>
                </c:pt>
                <c:pt idx="9">
                  <c:v>7.22</c:v>
                </c:pt>
              </c:numCache>
            </c:numRef>
          </c:val>
          <c:smooth val="0"/>
          <c:extLst>
            <c:ext xmlns:c16="http://schemas.microsoft.com/office/drawing/2014/chart" uri="{C3380CC4-5D6E-409C-BE32-E72D297353CC}">
              <c16:uniqueId val="{00000000-0BC9-48F5-8CD8-0D1DF32EA3F0}"/>
            </c:ext>
          </c:extLst>
        </c:ser>
        <c:ser>
          <c:idx val="1"/>
          <c:order val="1"/>
          <c:tx>
            <c:strRef>
              <c:f>'la sur'!$K$1</c:f>
              <c:strCache>
                <c:ptCount val="1"/>
                <c:pt idx="0">
                  <c:v>Limite Min EPA  A2 y A3</c:v>
                </c:pt>
              </c:strCache>
            </c:strRef>
          </c:tx>
          <c:spPr>
            <a:ln w="31750" cap="rnd">
              <a:solidFill>
                <a:schemeClr val="accent2"/>
              </a:solidFill>
              <a:round/>
            </a:ln>
            <a:effectLst/>
          </c:spPr>
          <c:marker>
            <c:symbol val="none"/>
          </c:marker>
          <c:val>
            <c:numRef>
              <c:f>'la sur'!$K$2:$K$11</c:f>
              <c:numCache>
                <c:formatCode>General</c:formatCode>
                <c:ptCount val="10"/>
                <c:pt idx="0">
                  <c:v>5.5</c:v>
                </c:pt>
                <c:pt idx="1">
                  <c:v>5.5</c:v>
                </c:pt>
                <c:pt idx="2">
                  <c:v>5.5</c:v>
                </c:pt>
                <c:pt idx="3">
                  <c:v>5.5</c:v>
                </c:pt>
                <c:pt idx="4">
                  <c:v>5.5</c:v>
                </c:pt>
                <c:pt idx="5">
                  <c:v>5.5</c:v>
                </c:pt>
                <c:pt idx="6">
                  <c:v>5.5</c:v>
                </c:pt>
                <c:pt idx="7">
                  <c:v>5.5</c:v>
                </c:pt>
                <c:pt idx="8">
                  <c:v>5.5</c:v>
                </c:pt>
                <c:pt idx="9">
                  <c:v>5.5</c:v>
                </c:pt>
              </c:numCache>
            </c:numRef>
          </c:val>
          <c:smooth val="0"/>
          <c:extLst>
            <c:ext xmlns:c16="http://schemas.microsoft.com/office/drawing/2014/chart" uri="{C3380CC4-5D6E-409C-BE32-E72D297353CC}">
              <c16:uniqueId val="{00000001-0BC9-48F5-8CD8-0D1DF32EA3F0}"/>
            </c:ext>
          </c:extLst>
        </c:ser>
        <c:ser>
          <c:idx val="2"/>
          <c:order val="2"/>
          <c:tx>
            <c:strRef>
              <c:f>'la sur'!$L$1</c:f>
              <c:strCache>
                <c:ptCount val="1"/>
                <c:pt idx="0">
                  <c:v>Limite Min  Tabla3-TULSMA</c:v>
                </c:pt>
              </c:strCache>
            </c:strRef>
          </c:tx>
          <c:spPr>
            <a:ln w="31750" cap="rnd">
              <a:solidFill>
                <a:schemeClr val="accent3"/>
              </a:solidFill>
              <a:round/>
            </a:ln>
            <a:effectLst/>
          </c:spPr>
          <c:marker>
            <c:symbol val="none"/>
          </c:marker>
          <c:val>
            <c:numRef>
              <c:f>'la sur'!$L$2:$L$11</c:f>
              <c:numCache>
                <c:formatCode>General</c:formatCode>
                <c:ptCount val="10"/>
                <c:pt idx="0">
                  <c:v>6.5</c:v>
                </c:pt>
                <c:pt idx="1">
                  <c:v>6.5</c:v>
                </c:pt>
                <c:pt idx="2">
                  <c:v>6.5</c:v>
                </c:pt>
                <c:pt idx="3">
                  <c:v>6.5</c:v>
                </c:pt>
                <c:pt idx="4">
                  <c:v>6.5</c:v>
                </c:pt>
                <c:pt idx="5">
                  <c:v>6.5</c:v>
                </c:pt>
                <c:pt idx="6">
                  <c:v>6.5</c:v>
                </c:pt>
                <c:pt idx="7">
                  <c:v>6.5</c:v>
                </c:pt>
                <c:pt idx="8">
                  <c:v>6.5</c:v>
                </c:pt>
                <c:pt idx="9">
                  <c:v>6.5</c:v>
                </c:pt>
              </c:numCache>
            </c:numRef>
          </c:val>
          <c:smooth val="0"/>
          <c:extLst>
            <c:ext xmlns:c16="http://schemas.microsoft.com/office/drawing/2014/chart" uri="{C3380CC4-5D6E-409C-BE32-E72D297353CC}">
              <c16:uniqueId val="{00000002-0BC9-48F5-8CD8-0D1DF32EA3F0}"/>
            </c:ext>
          </c:extLst>
        </c:ser>
        <c:ser>
          <c:idx val="3"/>
          <c:order val="3"/>
          <c:tx>
            <c:strRef>
              <c:f>'la sur'!$M$1</c:f>
              <c:strCache>
                <c:ptCount val="1"/>
                <c:pt idx="0">
                  <c:v>Limite Max TULSMA Tabla3 y Limite Max EPA A2-A3</c:v>
                </c:pt>
              </c:strCache>
            </c:strRef>
          </c:tx>
          <c:spPr>
            <a:ln w="31750" cap="rnd">
              <a:solidFill>
                <a:schemeClr val="accent4"/>
              </a:solidFill>
              <a:round/>
            </a:ln>
            <a:effectLst/>
          </c:spPr>
          <c:marker>
            <c:symbol val="none"/>
          </c:marker>
          <c:val>
            <c:numRef>
              <c:f>'la sur'!$M$2:$M$11</c:f>
              <c:numCache>
                <c:formatCode>General</c:formatCode>
                <c:ptCount val="10"/>
                <c:pt idx="0">
                  <c:v>9</c:v>
                </c:pt>
                <c:pt idx="1">
                  <c:v>9</c:v>
                </c:pt>
                <c:pt idx="2">
                  <c:v>9</c:v>
                </c:pt>
                <c:pt idx="3">
                  <c:v>9</c:v>
                </c:pt>
                <c:pt idx="4">
                  <c:v>9</c:v>
                </c:pt>
                <c:pt idx="5">
                  <c:v>9</c:v>
                </c:pt>
                <c:pt idx="6">
                  <c:v>9</c:v>
                </c:pt>
                <c:pt idx="7">
                  <c:v>9</c:v>
                </c:pt>
                <c:pt idx="8">
                  <c:v>9</c:v>
                </c:pt>
                <c:pt idx="9">
                  <c:v>9</c:v>
                </c:pt>
              </c:numCache>
            </c:numRef>
          </c:val>
          <c:smooth val="0"/>
          <c:extLst>
            <c:ext xmlns:c16="http://schemas.microsoft.com/office/drawing/2014/chart" uri="{C3380CC4-5D6E-409C-BE32-E72D297353CC}">
              <c16:uniqueId val="{00000003-0BC9-48F5-8CD8-0D1DF32EA3F0}"/>
            </c:ext>
          </c:extLst>
        </c:ser>
        <c:dLbls>
          <c:showLegendKey val="0"/>
          <c:showVal val="0"/>
          <c:showCatName val="0"/>
          <c:showSerName val="0"/>
          <c:showPercent val="0"/>
          <c:showBubbleSize val="0"/>
        </c:dLbls>
        <c:smooth val="0"/>
        <c:axId val="214241728"/>
        <c:axId val="214256960"/>
      </c:lineChart>
      <c:catAx>
        <c:axId val="214241728"/>
        <c:scaling>
          <c:orientation val="minMax"/>
        </c:scaling>
        <c:delete val="0"/>
        <c:axPos val="b"/>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56960"/>
        <c:crosses val="autoZero"/>
        <c:auto val="1"/>
        <c:lblAlgn val="ctr"/>
        <c:lblOffset val="100"/>
        <c:noMultiLvlLbl val="0"/>
      </c:catAx>
      <c:valAx>
        <c:axId val="2142569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41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legend>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S" dirty="0"/>
              <a:t>Dureza mg CaCO3/L</a:t>
            </a:r>
          </a:p>
          <a:p>
            <a:pPr>
              <a:defRPr/>
            </a:pPr>
            <a:r>
              <a:rPr lang="es-EC" dirty="0"/>
              <a:t>Microcuenca</a:t>
            </a:r>
            <a:r>
              <a:rPr lang="es-EC" baseline="0" dirty="0"/>
              <a:t> </a:t>
            </a:r>
            <a:r>
              <a:rPr lang="es-EC" dirty="0"/>
              <a:t>Rio La Sur</a:t>
            </a:r>
            <a:endParaRPr lang="es-ES" dirty="0"/>
          </a:p>
        </c:rich>
      </c:tx>
      <c:layout>
        <c:manualLayout>
          <c:xMode val="edge"/>
          <c:yMode val="edge"/>
          <c:x val="0.24169063518436915"/>
          <c:y val="1.3404030623671603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S"/>
        </a:p>
      </c:txPr>
    </c:title>
    <c:autoTitleDeleted val="0"/>
    <c:plotArea>
      <c:layout/>
      <c:lineChart>
        <c:grouping val="standard"/>
        <c:varyColors val="0"/>
        <c:ser>
          <c:idx val="0"/>
          <c:order val="0"/>
          <c:tx>
            <c:strRef>
              <c:f>'la sur'!$S$1</c:f>
              <c:strCache>
                <c:ptCount val="1"/>
                <c:pt idx="0">
                  <c:v>Dureza mg CaCO3
/L</c:v>
                </c:pt>
              </c:strCache>
            </c:strRef>
          </c:tx>
          <c:spPr>
            <a:ln w="31750" cap="rnd">
              <a:solidFill>
                <a:schemeClr val="accent1"/>
              </a:solidFill>
              <a:round/>
            </a:ln>
            <a:effectLst/>
          </c:spPr>
          <c:marker>
            <c:symbol val="none"/>
          </c:marker>
          <c:cat>
            <c:strRef>
              <c:f>'la sur'!$A$2:$A$11</c:f>
              <c:strCache>
                <c:ptCount val="10"/>
                <c:pt idx="0">
                  <c:v>1L</c:v>
                </c:pt>
                <c:pt idx="1">
                  <c:v>2L</c:v>
                </c:pt>
                <c:pt idx="2">
                  <c:v>3L</c:v>
                </c:pt>
                <c:pt idx="3">
                  <c:v>4L</c:v>
                </c:pt>
                <c:pt idx="4">
                  <c:v>5L</c:v>
                </c:pt>
                <c:pt idx="5">
                  <c:v>6L</c:v>
                </c:pt>
                <c:pt idx="6">
                  <c:v>7L</c:v>
                </c:pt>
                <c:pt idx="7">
                  <c:v>8L</c:v>
                </c:pt>
                <c:pt idx="8">
                  <c:v>9L</c:v>
                </c:pt>
                <c:pt idx="9">
                  <c:v>10L</c:v>
                </c:pt>
              </c:strCache>
            </c:strRef>
          </c:cat>
          <c:val>
            <c:numRef>
              <c:f>'la sur'!$S$2:$S$11</c:f>
              <c:numCache>
                <c:formatCode>General</c:formatCode>
                <c:ptCount val="10"/>
                <c:pt idx="0">
                  <c:v>60.054600000000001</c:v>
                </c:pt>
                <c:pt idx="1">
                  <c:v>50.045500000000004</c:v>
                </c:pt>
                <c:pt idx="2">
                  <c:v>52.047320000000035</c:v>
                </c:pt>
                <c:pt idx="3">
                  <c:v>18.016379999999973</c:v>
                </c:pt>
                <c:pt idx="4">
                  <c:v>30.0273</c:v>
                </c:pt>
                <c:pt idx="5">
                  <c:v>22.020020000000031</c:v>
                </c:pt>
                <c:pt idx="6">
                  <c:v>18.016379999999973</c:v>
                </c:pt>
                <c:pt idx="7">
                  <c:v>30.0273</c:v>
                </c:pt>
                <c:pt idx="8">
                  <c:v>24.021840000000058</c:v>
                </c:pt>
                <c:pt idx="9">
                  <c:v>28.025479999999973</c:v>
                </c:pt>
              </c:numCache>
            </c:numRef>
          </c:val>
          <c:smooth val="0"/>
          <c:extLst>
            <c:ext xmlns:c16="http://schemas.microsoft.com/office/drawing/2014/chart" uri="{C3380CC4-5D6E-409C-BE32-E72D297353CC}">
              <c16:uniqueId val="{00000000-179E-4F80-8060-EB7D6F1F6510}"/>
            </c:ext>
          </c:extLst>
        </c:ser>
        <c:dLbls>
          <c:showLegendKey val="0"/>
          <c:showVal val="0"/>
          <c:showCatName val="0"/>
          <c:showSerName val="0"/>
          <c:showPercent val="0"/>
          <c:showBubbleSize val="0"/>
        </c:dLbls>
        <c:smooth val="0"/>
        <c:axId val="214252064"/>
        <c:axId val="214268928"/>
      </c:lineChart>
      <c:catAx>
        <c:axId val="21425206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68928"/>
        <c:crosses val="autoZero"/>
        <c:auto val="1"/>
        <c:lblAlgn val="ctr"/>
        <c:lblOffset val="100"/>
        <c:noMultiLvlLbl val="0"/>
      </c:catAx>
      <c:valAx>
        <c:axId val="2142689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52064"/>
        <c:crosses val="autoZero"/>
        <c:crossBetween val="between"/>
      </c:valAx>
      <c:spPr>
        <a:noFill/>
        <a:ln>
          <a:solidFill>
            <a:schemeClr val="tx1"/>
          </a:solidFill>
        </a:ln>
        <a:effectLst/>
      </c:spPr>
    </c:plotArea>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S" dirty="0"/>
              <a:t>Dureza mg CaCO3/L  Micro cuenca Río Shushufindi</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S"/>
        </a:p>
      </c:txPr>
    </c:title>
    <c:autoTitleDeleted val="0"/>
    <c:plotArea>
      <c:layout/>
      <c:lineChart>
        <c:grouping val="standard"/>
        <c:varyColors val="0"/>
        <c:ser>
          <c:idx val="0"/>
          <c:order val="0"/>
          <c:tx>
            <c:strRef>
              <c:f>shushu!$U$1</c:f>
              <c:strCache>
                <c:ptCount val="1"/>
                <c:pt idx="0">
                  <c:v>Dureza mg CaCO3
/L</c:v>
                </c:pt>
              </c:strCache>
            </c:strRef>
          </c:tx>
          <c:spPr>
            <a:ln w="31750" cap="rnd">
              <a:solidFill>
                <a:schemeClr val="accent1"/>
              </a:solidFill>
              <a:round/>
            </a:ln>
            <a:effectLst/>
          </c:spPr>
          <c:marker>
            <c:symbol val="none"/>
          </c:marker>
          <c:cat>
            <c:strRef>
              <c:f>shushu!$A$2:$A$11</c:f>
              <c:strCache>
                <c:ptCount val="10"/>
                <c:pt idx="0">
                  <c:v>P1</c:v>
                </c:pt>
                <c:pt idx="1">
                  <c:v>P2</c:v>
                </c:pt>
                <c:pt idx="2">
                  <c:v>P3</c:v>
                </c:pt>
                <c:pt idx="3">
                  <c:v>P4</c:v>
                </c:pt>
                <c:pt idx="4">
                  <c:v>P5</c:v>
                </c:pt>
                <c:pt idx="5">
                  <c:v>P6</c:v>
                </c:pt>
                <c:pt idx="6">
                  <c:v>P7</c:v>
                </c:pt>
                <c:pt idx="7">
                  <c:v>P8</c:v>
                </c:pt>
                <c:pt idx="8">
                  <c:v>P9</c:v>
                </c:pt>
                <c:pt idx="9">
                  <c:v>P10</c:v>
                </c:pt>
              </c:strCache>
            </c:strRef>
          </c:cat>
          <c:val>
            <c:numRef>
              <c:f>shushu!$U$2:$U$11</c:f>
              <c:numCache>
                <c:formatCode>General</c:formatCode>
                <c:ptCount val="10"/>
                <c:pt idx="0">
                  <c:v>232.21111999999991</c:v>
                </c:pt>
                <c:pt idx="1">
                  <c:v>152.13832000000002</c:v>
                </c:pt>
                <c:pt idx="2">
                  <c:v>136.12376</c:v>
                </c:pt>
                <c:pt idx="3">
                  <c:v>112.10191999999995</c:v>
                </c:pt>
                <c:pt idx="4">
                  <c:v>200.18200000000002</c:v>
                </c:pt>
                <c:pt idx="5">
                  <c:v>96.087360000000075</c:v>
                </c:pt>
                <c:pt idx="6">
                  <c:v>104.09463999999991</c:v>
                </c:pt>
                <c:pt idx="7">
                  <c:v>96.087360000000075</c:v>
                </c:pt>
                <c:pt idx="8">
                  <c:v>88.080079999999839</c:v>
                </c:pt>
                <c:pt idx="9">
                  <c:v>56.050960000000231</c:v>
                </c:pt>
              </c:numCache>
            </c:numRef>
          </c:val>
          <c:smooth val="0"/>
          <c:extLst>
            <c:ext xmlns:c16="http://schemas.microsoft.com/office/drawing/2014/chart" uri="{C3380CC4-5D6E-409C-BE32-E72D297353CC}">
              <c16:uniqueId val="{00000000-2D9D-479E-91D7-07C97AB0E064}"/>
            </c:ext>
          </c:extLst>
        </c:ser>
        <c:dLbls>
          <c:showLegendKey val="0"/>
          <c:showVal val="0"/>
          <c:showCatName val="0"/>
          <c:showSerName val="0"/>
          <c:showPercent val="0"/>
          <c:showBubbleSize val="0"/>
        </c:dLbls>
        <c:smooth val="0"/>
        <c:axId val="214262944"/>
        <c:axId val="214258048"/>
      </c:lineChart>
      <c:catAx>
        <c:axId val="21426294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58048"/>
        <c:crosses val="autoZero"/>
        <c:auto val="1"/>
        <c:lblAlgn val="ctr"/>
        <c:lblOffset val="100"/>
        <c:noMultiLvlLbl val="0"/>
      </c:catAx>
      <c:valAx>
        <c:axId val="2142580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62944"/>
        <c:crosses val="autoZero"/>
        <c:crossBetween val="between"/>
      </c:valAx>
      <c:spPr>
        <a:noFill/>
        <a:ln>
          <a:solidFill>
            <a:schemeClr val="tx1"/>
          </a:solidFill>
        </a:ln>
        <a:effectLst/>
      </c:spPr>
    </c:plotArea>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S"/>
              <a:t>Alcalinidad Microcuenca Río Shushufindi</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S"/>
        </a:p>
      </c:txPr>
    </c:title>
    <c:autoTitleDeleted val="0"/>
    <c:plotArea>
      <c:layout>
        <c:manualLayout>
          <c:layoutTarget val="inner"/>
          <c:xMode val="edge"/>
          <c:yMode val="edge"/>
          <c:x val="7.3378756792724847E-2"/>
          <c:y val="0.2139531242712234"/>
          <c:w val="0.87967288639976338"/>
          <c:h val="0.72191017135506697"/>
        </c:manualLayout>
      </c:layout>
      <c:lineChart>
        <c:grouping val="standard"/>
        <c:varyColors val="0"/>
        <c:ser>
          <c:idx val="0"/>
          <c:order val="0"/>
          <c:tx>
            <c:strRef>
              <c:f>shushu!$X$1</c:f>
              <c:strCache>
                <c:ptCount val="1"/>
                <c:pt idx="0">
                  <c:v>Alcalinidad</c:v>
                </c:pt>
              </c:strCache>
            </c:strRef>
          </c:tx>
          <c:spPr>
            <a:ln w="31750" cap="rnd">
              <a:solidFill>
                <a:schemeClr val="accent1"/>
              </a:solidFill>
              <a:round/>
            </a:ln>
            <a:effectLst/>
          </c:spPr>
          <c:marker>
            <c:symbol val="none"/>
          </c:marker>
          <c:cat>
            <c:strRef>
              <c:f>shushu!$A$2:$A$11</c:f>
              <c:strCache>
                <c:ptCount val="10"/>
                <c:pt idx="0">
                  <c:v>P1</c:v>
                </c:pt>
                <c:pt idx="1">
                  <c:v>P2</c:v>
                </c:pt>
                <c:pt idx="2">
                  <c:v>P3</c:v>
                </c:pt>
                <c:pt idx="3">
                  <c:v>P4</c:v>
                </c:pt>
                <c:pt idx="4">
                  <c:v>P5</c:v>
                </c:pt>
                <c:pt idx="5">
                  <c:v>P6</c:v>
                </c:pt>
                <c:pt idx="6">
                  <c:v>P7</c:v>
                </c:pt>
                <c:pt idx="7">
                  <c:v>P8</c:v>
                </c:pt>
                <c:pt idx="8">
                  <c:v>P9</c:v>
                </c:pt>
                <c:pt idx="9">
                  <c:v>P10</c:v>
                </c:pt>
              </c:strCache>
            </c:strRef>
          </c:cat>
          <c:val>
            <c:numRef>
              <c:f>shushu!$X$2:$X$11</c:f>
              <c:numCache>
                <c:formatCode>General</c:formatCode>
                <c:ptCount val="10"/>
                <c:pt idx="0">
                  <c:v>180.00000000000003</c:v>
                </c:pt>
                <c:pt idx="1">
                  <c:v>80.000000000000014</c:v>
                </c:pt>
                <c:pt idx="2">
                  <c:v>69.999999999999986</c:v>
                </c:pt>
                <c:pt idx="3">
                  <c:v>110.00000000000006</c:v>
                </c:pt>
                <c:pt idx="4">
                  <c:v>119.99999999999994</c:v>
                </c:pt>
                <c:pt idx="5">
                  <c:v>90.000000000000043</c:v>
                </c:pt>
                <c:pt idx="6">
                  <c:v>90.000000000000043</c:v>
                </c:pt>
                <c:pt idx="7">
                  <c:v>69.999999999999943</c:v>
                </c:pt>
                <c:pt idx="8">
                  <c:v>130.00000000000009</c:v>
                </c:pt>
                <c:pt idx="9">
                  <c:v>129.99999999999989</c:v>
                </c:pt>
              </c:numCache>
            </c:numRef>
          </c:val>
          <c:smooth val="0"/>
          <c:extLst>
            <c:ext xmlns:c16="http://schemas.microsoft.com/office/drawing/2014/chart" uri="{C3380CC4-5D6E-409C-BE32-E72D297353CC}">
              <c16:uniqueId val="{00000000-67E1-4DCE-9F4D-B8C6041833F0}"/>
            </c:ext>
          </c:extLst>
        </c:ser>
        <c:dLbls>
          <c:showLegendKey val="0"/>
          <c:showVal val="0"/>
          <c:showCatName val="0"/>
          <c:showSerName val="0"/>
          <c:showPercent val="0"/>
          <c:showBubbleSize val="0"/>
        </c:dLbls>
        <c:smooth val="0"/>
        <c:axId val="214248256"/>
        <c:axId val="214243360"/>
      </c:lineChart>
      <c:catAx>
        <c:axId val="214248256"/>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43360"/>
        <c:crosses val="autoZero"/>
        <c:auto val="1"/>
        <c:lblAlgn val="ctr"/>
        <c:lblOffset val="100"/>
        <c:noMultiLvlLbl val="0"/>
      </c:catAx>
      <c:valAx>
        <c:axId val="2142433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48256"/>
        <c:crosses val="autoZero"/>
        <c:crossBetween val="between"/>
      </c:valAx>
      <c:spPr>
        <a:noFill/>
        <a:ln>
          <a:solidFill>
            <a:schemeClr val="tx1"/>
          </a:solidFill>
        </a:ln>
        <a:effectLst/>
      </c:spPr>
    </c:plotArea>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err="1"/>
              <a:t>Alcalinidad</a:t>
            </a:r>
            <a:r>
              <a:rPr lang="en-US" dirty="0"/>
              <a:t> </a:t>
            </a:r>
            <a:r>
              <a:rPr lang="en-US" dirty="0" err="1"/>
              <a:t>Microcuenca</a:t>
            </a:r>
            <a:r>
              <a:rPr lang="en-US" dirty="0"/>
              <a:t> Río La Sur</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S"/>
        </a:p>
      </c:txPr>
    </c:title>
    <c:autoTitleDeleted val="0"/>
    <c:plotArea>
      <c:layout/>
      <c:lineChart>
        <c:grouping val="standard"/>
        <c:varyColors val="0"/>
        <c:ser>
          <c:idx val="0"/>
          <c:order val="0"/>
          <c:tx>
            <c:strRef>
              <c:f>'la sur'!$T$1</c:f>
              <c:strCache>
                <c:ptCount val="1"/>
                <c:pt idx="0">
                  <c:v>Alcalinidad</c:v>
                </c:pt>
              </c:strCache>
            </c:strRef>
          </c:tx>
          <c:spPr>
            <a:ln w="31750" cap="rnd">
              <a:solidFill>
                <a:schemeClr val="accent1"/>
              </a:solidFill>
              <a:round/>
            </a:ln>
            <a:effectLst/>
          </c:spPr>
          <c:marker>
            <c:symbol val="none"/>
          </c:marker>
          <c:cat>
            <c:strRef>
              <c:f>'la sur'!$A$2:$A$11</c:f>
              <c:strCache>
                <c:ptCount val="10"/>
                <c:pt idx="0">
                  <c:v>1L</c:v>
                </c:pt>
                <c:pt idx="1">
                  <c:v>2L</c:v>
                </c:pt>
                <c:pt idx="2">
                  <c:v>3L</c:v>
                </c:pt>
                <c:pt idx="3">
                  <c:v>4L</c:v>
                </c:pt>
                <c:pt idx="4">
                  <c:v>5L</c:v>
                </c:pt>
                <c:pt idx="5">
                  <c:v>6L</c:v>
                </c:pt>
                <c:pt idx="6">
                  <c:v>7L</c:v>
                </c:pt>
                <c:pt idx="7">
                  <c:v>8L</c:v>
                </c:pt>
                <c:pt idx="8">
                  <c:v>9L</c:v>
                </c:pt>
                <c:pt idx="9">
                  <c:v>10L</c:v>
                </c:pt>
              </c:strCache>
            </c:strRef>
          </c:cat>
          <c:val>
            <c:numRef>
              <c:f>'la sur'!$T$2:$T$11</c:f>
              <c:numCache>
                <c:formatCode>General</c:formatCode>
                <c:ptCount val="10"/>
                <c:pt idx="0">
                  <c:v>80.000000000000071</c:v>
                </c:pt>
                <c:pt idx="1">
                  <c:v>100</c:v>
                </c:pt>
                <c:pt idx="2">
                  <c:v>119.99999999999994</c:v>
                </c:pt>
                <c:pt idx="3">
                  <c:v>70.000000000000099</c:v>
                </c:pt>
                <c:pt idx="4">
                  <c:v>69.999999999999943</c:v>
                </c:pt>
                <c:pt idx="5">
                  <c:v>90.000000000000043</c:v>
                </c:pt>
                <c:pt idx="6">
                  <c:v>100</c:v>
                </c:pt>
                <c:pt idx="7">
                  <c:v>100</c:v>
                </c:pt>
                <c:pt idx="8">
                  <c:v>119.99999999999994</c:v>
                </c:pt>
                <c:pt idx="9">
                  <c:v>130.00000000000009</c:v>
                </c:pt>
              </c:numCache>
            </c:numRef>
          </c:val>
          <c:smooth val="0"/>
          <c:extLst>
            <c:ext xmlns:c16="http://schemas.microsoft.com/office/drawing/2014/chart" uri="{C3380CC4-5D6E-409C-BE32-E72D297353CC}">
              <c16:uniqueId val="{00000000-E157-44B3-802B-C3B5CB90D792}"/>
            </c:ext>
          </c:extLst>
        </c:ser>
        <c:dLbls>
          <c:showLegendKey val="0"/>
          <c:showVal val="0"/>
          <c:showCatName val="0"/>
          <c:showSerName val="0"/>
          <c:showPercent val="0"/>
          <c:showBubbleSize val="0"/>
        </c:dLbls>
        <c:smooth val="0"/>
        <c:axId val="214210176"/>
        <c:axId val="214229760"/>
      </c:lineChart>
      <c:catAx>
        <c:axId val="214210176"/>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29760"/>
        <c:crosses val="autoZero"/>
        <c:auto val="1"/>
        <c:lblAlgn val="ctr"/>
        <c:lblOffset val="100"/>
        <c:noMultiLvlLbl val="0"/>
      </c:catAx>
      <c:valAx>
        <c:axId val="2142297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10176"/>
        <c:crosses val="autoZero"/>
        <c:crossBetween val="between"/>
      </c:valAx>
      <c:spPr>
        <a:noFill/>
        <a:ln>
          <a:solidFill>
            <a:schemeClr val="tx1"/>
          </a:solidFill>
        </a:ln>
        <a:effectLst/>
      </c:spPr>
    </c:plotArea>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S"/>
              <a:t>Solidos totales Microcuenca del Río La Sur</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S"/>
        </a:p>
      </c:txPr>
    </c:title>
    <c:autoTitleDeleted val="0"/>
    <c:plotArea>
      <c:layout/>
      <c:lineChart>
        <c:grouping val="standard"/>
        <c:varyColors val="0"/>
        <c:ser>
          <c:idx val="0"/>
          <c:order val="0"/>
          <c:tx>
            <c:strRef>
              <c:f>'la sur'!$W$1</c:f>
              <c:strCache>
                <c:ptCount val="1"/>
                <c:pt idx="0">
                  <c:v>SST mg/L</c:v>
                </c:pt>
              </c:strCache>
            </c:strRef>
          </c:tx>
          <c:spPr>
            <a:ln w="31750" cap="rnd">
              <a:solidFill>
                <a:schemeClr val="accent1"/>
              </a:solidFill>
              <a:round/>
            </a:ln>
            <a:effectLst/>
          </c:spPr>
          <c:marker>
            <c:symbol val="none"/>
          </c:marker>
          <c:cat>
            <c:strRef>
              <c:f>'la sur'!$A$2:$A$11</c:f>
              <c:strCache>
                <c:ptCount val="10"/>
                <c:pt idx="0">
                  <c:v>1L</c:v>
                </c:pt>
                <c:pt idx="1">
                  <c:v>2L</c:v>
                </c:pt>
                <c:pt idx="2">
                  <c:v>3L</c:v>
                </c:pt>
                <c:pt idx="3">
                  <c:v>4L</c:v>
                </c:pt>
                <c:pt idx="4">
                  <c:v>5L</c:v>
                </c:pt>
                <c:pt idx="5">
                  <c:v>6L</c:v>
                </c:pt>
                <c:pt idx="6">
                  <c:v>7L</c:v>
                </c:pt>
                <c:pt idx="7">
                  <c:v>8L</c:v>
                </c:pt>
                <c:pt idx="8">
                  <c:v>9L</c:v>
                </c:pt>
                <c:pt idx="9">
                  <c:v>10L</c:v>
                </c:pt>
              </c:strCache>
            </c:strRef>
          </c:cat>
          <c:val>
            <c:numRef>
              <c:f>'la sur'!$W$2:$W$11</c:f>
              <c:numCache>
                <c:formatCode>#,##0.0000</c:formatCode>
                <c:ptCount val="10"/>
                <c:pt idx="0">
                  <c:v>199.9999999998181</c:v>
                </c:pt>
                <c:pt idx="1">
                  <c:v>120.00000000000455</c:v>
                </c:pt>
                <c:pt idx="2">
                  <c:v>192.00000000012096</c:v>
                </c:pt>
                <c:pt idx="3">
                  <c:v>139.99999999953161</c:v>
                </c:pt>
                <c:pt idx="4">
                  <c:v>88.000000000079126</c:v>
                </c:pt>
                <c:pt idx="5">
                  <c:v>336.00000000035374</c:v>
                </c:pt>
                <c:pt idx="6">
                  <c:v>263.99999999966894</c:v>
                </c:pt>
                <c:pt idx="7">
                  <c:v>267.99999999980173</c:v>
                </c:pt>
                <c:pt idx="8">
                  <c:v>215.99999999978081</c:v>
                </c:pt>
                <c:pt idx="9">
                  <c:v>240.00000000000909</c:v>
                </c:pt>
              </c:numCache>
            </c:numRef>
          </c:val>
          <c:smooth val="0"/>
          <c:extLst>
            <c:ext xmlns:c16="http://schemas.microsoft.com/office/drawing/2014/chart" uri="{C3380CC4-5D6E-409C-BE32-E72D297353CC}">
              <c16:uniqueId val="{00000000-8AFE-4A9D-B6A6-486313A58195}"/>
            </c:ext>
          </c:extLst>
        </c:ser>
        <c:ser>
          <c:idx val="1"/>
          <c:order val="1"/>
          <c:tx>
            <c:strRef>
              <c:f>'la sur'!$X$1</c:f>
              <c:strCache>
                <c:ptCount val="1"/>
                <c:pt idx="0">
                  <c:v>EPA</c:v>
                </c:pt>
              </c:strCache>
            </c:strRef>
          </c:tx>
          <c:spPr>
            <a:ln w="31750" cap="rnd">
              <a:solidFill>
                <a:schemeClr val="accent2"/>
              </a:solidFill>
              <a:round/>
            </a:ln>
            <a:effectLst/>
          </c:spPr>
          <c:marker>
            <c:symbol val="none"/>
          </c:marker>
          <c:cat>
            <c:strRef>
              <c:f>'la sur'!$A$2:$A$11</c:f>
              <c:strCache>
                <c:ptCount val="10"/>
                <c:pt idx="0">
                  <c:v>1L</c:v>
                </c:pt>
                <c:pt idx="1">
                  <c:v>2L</c:v>
                </c:pt>
                <c:pt idx="2">
                  <c:v>3L</c:v>
                </c:pt>
                <c:pt idx="3">
                  <c:v>4L</c:v>
                </c:pt>
                <c:pt idx="4">
                  <c:v>5L</c:v>
                </c:pt>
                <c:pt idx="5">
                  <c:v>6L</c:v>
                </c:pt>
                <c:pt idx="6">
                  <c:v>7L</c:v>
                </c:pt>
                <c:pt idx="7">
                  <c:v>8L</c:v>
                </c:pt>
                <c:pt idx="8">
                  <c:v>9L</c:v>
                </c:pt>
                <c:pt idx="9">
                  <c:v>10L</c:v>
                </c:pt>
              </c:strCache>
            </c:strRef>
          </c:cat>
          <c:val>
            <c:numRef>
              <c:f>'la sur'!$X$2:$X$11</c:f>
              <c:numCache>
                <c:formatCode>#,##0.0000</c:formatCode>
                <c:ptCount val="10"/>
                <c:pt idx="0">
                  <c:v>500</c:v>
                </c:pt>
                <c:pt idx="1">
                  <c:v>500</c:v>
                </c:pt>
                <c:pt idx="2">
                  <c:v>500</c:v>
                </c:pt>
                <c:pt idx="3">
                  <c:v>500</c:v>
                </c:pt>
                <c:pt idx="4">
                  <c:v>500</c:v>
                </c:pt>
                <c:pt idx="5">
                  <c:v>500</c:v>
                </c:pt>
                <c:pt idx="6">
                  <c:v>500</c:v>
                </c:pt>
                <c:pt idx="7">
                  <c:v>500</c:v>
                </c:pt>
                <c:pt idx="8">
                  <c:v>500</c:v>
                </c:pt>
                <c:pt idx="9">
                  <c:v>500</c:v>
                </c:pt>
              </c:numCache>
            </c:numRef>
          </c:val>
          <c:smooth val="0"/>
          <c:extLst>
            <c:ext xmlns:c16="http://schemas.microsoft.com/office/drawing/2014/chart" uri="{C3380CC4-5D6E-409C-BE32-E72D297353CC}">
              <c16:uniqueId val="{00000001-8AFE-4A9D-B6A6-486313A58195}"/>
            </c:ext>
          </c:extLst>
        </c:ser>
        <c:dLbls>
          <c:showLegendKey val="0"/>
          <c:showVal val="0"/>
          <c:showCatName val="0"/>
          <c:showSerName val="0"/>
          <c:showPercent val="0"/>
          <c:showBubbleSize val="0"/>
        </c:dLbls>
        <c:smooth val="0"/>
        <c:axId val="214230304"/>
        <c:axId val="214211808"/>
      </c:lineChart>
      <c:catAx>
        <c:axId val="21423030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11808"/>
        <c:crosses val="autoZero"/>
        <c:auto val="1"/>
        <c:lblAlgn val="ctr"/>
        <c:lblOffset val="100"/>
        <c:noMultiLvlLbl val="0"/>
      </c:catAx>
      <c:valAx>
        <c:axId val="214211808"/>
        <c:scaling>
          <c:orientation val="minMax"/>
        </c:scaling>
        <c:delete val="0"/>
        <c:axPos val="l"/>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30304"/>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legend>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S"/>
              <a:t>Sólidos Totales Microcuenca Río Shushufindi</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S"/>
        </a:p>
      </c:txPr>
    </c:title>
    <c:autoTitleDeleted val="0"/>
    <c:plotArea>
      <c:layout/>
      <c:lineChart>
        <c:grouping val="standard"/>
        <c:varyColors val="0"/>
        <c:ser>
          <c:idx val="0"/>
          <c:order val="0"/>
          <c:tx>
            <c:strRef>
              <c:f>shushu!$AA$1</c:f>
              <c:strCache>
                <c:ptCount val="1"/>
                <c:pt idx="0">
                  <c:v>SST mg/L</c:v>
                </c:pt>
              </c:strCache>
            </c:strRef>
          </c:tx>
          <c:spPr>
            <a:ln w="31750" cap="rnd">
              <a:solidFill>
                <a:schemeClr val="tx1"/>
              </a:solidFill>
              <a:round/>
            </a:ln>
            <a:effectLst/>
          </c:spPr>
          <c:marker>
            <c:symbol val="none"/>
          </c:marker>
          <c:cat>
            <c:strRef>
              <c:f>shushu!$A$2:$A$11</c:f>
              <c:strCache>
                <c:ptCount val="10"/>
                <c:pt idx="0">
                  <c:v>P1</c:v>
                </c:pt>
                <c:pt idx="1">
                  <c:v>P2</c:v>
                </c:pt>
                <c:pt idx="2">
                  <c:v>P3</c:v>
                </c:pt>
                <c:pt idx="3">
                  <c:v>P4</c:v>
                </c:pt>
                <c:pt idx="4">
                  <c:v>P5</c:v>
                </c:pt>
                <c:pt idx="5">
                  <c:v>P6</c:v>
                </c:pt>
                <c:pt idx="6">
                  <c:v>P7</c:v>
                </c:pt>
                <c:pt idx="7">
                  <c:v>P8</c:v>
                </c:pt>
                <c:pt idx="8">
                  <c:v>P9</c:v>
                </c:pt>
                <c:pt idx="9">
                  <c:v>P10</c:v>
                </c:pt>
              </c:strCache>
            </c:strRef>
          </c:cat>
          <c:val>
            <c:numRef>
              <c:f>shushu!$AA$2:$AA$11</c:f>
              <c:numCache>
                <c:formatCode>#,##0.0000</c:formatCode>
                <c:ptCount val="10"/>
                <c:pt idx="0">
                  <c:v>772.0000000000482</c:v>
                </c:pt>
                <c:pt idx="1">
                  <c:v>71.999999999547981</c:v>
                </c:pt>
                <c:pt idx="2">
                  <c:v>224.00000000004638</c:v>
                </c:pt>
                <c:pt idx="3">
                  <c:v>252.00000000040745</c:v>
                </c:pt>
                <c:pt idx="4">
                  <c:v>191.99999999955253</c:v>
                </c:pt>
                <c:pt idx="5">
                  <c:v>400.00000000020458</c:v>
                </c:pt>
                <c:pt idx="6">
                  <c:v>539.99999999973625</c:v>
                </c:pt>
                <c:pt idx="7">
                  <c:v>328.00000000008816</c:v>
                </c:pt>
                <c:pt idx="8">
                  <c:v>208.00000000008367</c:v>
                </c:pt>
                <c:pt idx="9">
                  <c:v>120.00000000000455</c:v>
                </c:pt>
              </c:numCache>
            </c:numRef>
          </c:val>
          <c:smooth val="0"/>
          <c:extLst>
            <c:ext xmlns:c16="http://schemas.microsoft.com/office/drawing/2014/chart" uri="{C3380CC4-5D6E-409C-BE32-E72D297353CC}">
              <c16:uniqueId val="{00000000-B9F7-4639-BEF3-16E5A3EF49F8}"/>
            </c:ext>
          </c:extLst>
        </c:ser>
        <c:ser>
          <c:idx val="1"/>
          <c:order val="1"/>
          <c:tx>
            <c:strRef>
              <c:f>shushu!$AB$1</c:f>
              <c:strCache>
                <c:ptCount val="1"/>
                <c:pt idx="0">
                  <c:v>Límite EPA</c:v>
                </c:pt>
              </c:strCache>
            </c:strRef>
          </c:tx>
          <c:spPr>
            <a:ln w="31750" cap="rnd">
              <a:solidFill>
                <a:schemeClr val="accent2"/>
              </a:solidFill>
              <a:round/>
            </a:ln>
            <a:effectLst/>
          </c:spPr>
          <c:marker>
            <c:symbol val="none"/>
          </c:marker>
          <c:cat>
            <c:strRef>
              <c:f>shushu!$A$2:$A$11</c:f>
              <c:strCache>
                <c:ptCount val="10"/>
                <c:pt idx="0">
                  <c:v>P1</c:v>
                </c:pt>
                <c:pt idx="1">
                  <c:v>P2</c:v>
                </c:pt>
                <c:pt idx="2">
                  <c:v>P3</c:v>
                </c:pt>
                <c:pt idx="3">
                  <c:v>P4</c:v>
                </c:pt>
                <c:pt idx="4">
                  <c:v>P5</c:v>
                </c:pt>
                <c:pt idx="5">
                  <c:v>P6</c:v>
                </c:pt>
                <c:pt idx="6">
                  <c:v>P7</c:v>
                </c:pt>
                <c:pt idx="7">
                  <c:v>P8</c:v>
                </c:pt>
                <c:pt idx="8">
                  <c:v>P9</c:v>
                </c:pt>
                <c:pt idx="9">
                  <c:v>P10</c:v>
                </c:pt>
              </c:strCache>
            </c:strRef>
          </c:cat>
          <c:val>
            <c:numRef>
              <c:f>shushu!$AB$2:$AB$11</c:f>
              <c:numCache>
                <c:formatCode>#,##0.0000</c:formatCode>
                <c:ptCount val="10"/>
                <c:pt idx="0">
                  <c:v>500</c:v>
                </c:pt>
                <c:pt idx="1">
                  <c:v>500</c:v>
                </c:pt>
                <c:pt idx="2">
                  <c:v>500</c:v>
                </c:pt>
                <c:pt idx="3">
                  <c:v>500</c:v>
                </c:pt>
                <c:pt idx="4">
                  <c:v>500</c:v>
                </c:pt>
                <c:pt idx="5">
                  <c:v>500</c:v>
                </c:pt>
                <c:pt idx="6">
                  <c:v>500</c:v>
                </c:pt>
                <c:pt idx="7">
                  <c:v>500</c:v>
                </c:pt>
                <c:pt idx="8">
                  <c:v>500</c:v>
                </c:pt>
                <c:pt idx="9">
                  <c:v>500</c:v>
                </c:pt>
              </c:numCache>
            </c:numRef>
          </c:val>
          <c:smooth val="0"/>
          <c:extLst>
            <c:ext xmlns:c16="http://schemas.microsoft.com/office/drawing/2014/chart" uri="{C3380CC4-5D6E-409C-BE32-E72D297353CC}">
              <c16:uniqueId val="{00000001-B9F7-4639-BEF3-16E5A3EF49F8}"/>
            </c:ext>
          </c:extLst>
        </c:ser>
        <c:dLbls>
          <c:showLegendKey val="0"/>
          <c:showVal val="0"/>
          <c:showCatName val="0"/>
          <c:showSerName val="0"/>
          <c:showPercent val="0"/>
          <c:showBubbleSize val="0"/>
        </c:dLbls>
        <c:smooth val="0"/>
        <c:axId val="214258592"/>
        <c:axId val="214264576"/>
      </c:lineChart>
      <c:catAx>
        <c:axId val="214258592"/>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64576"/>
        <c:crosses val="autoZero"/>
        <c:auto val="1"/>
        <c:lblAlgn val="ctr"/>
        <c:lblOffset val="100"/>
        <c:noMultiLvlLbl val="0"/>
      </c:catAx>
      <c:valAx>
        <c:axId val="214264576"/>
        <c:scaling>
          <c:orientation val="minMax"/>
        </c:scaling>
        <c:delete val="0"/>
        <c:axPos val="l"/>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214258592"/>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legend>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2.png"/></Relationships>
</file>

<file path=ppt/diagrams/_rels/data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610061-BCEC-428B-AD14-F086EAEBF9C1}" type="doc">
      <dgm:prSet loTypeId="urn:microsoft.com/office/officeart/2005/8/layout/gear1" loCatId="cycle" qsTypeId="urn:microsoft.com/office/officeart/2005/8/quickstyle/simple1" qsCatId="simple" csTypeId="urn:microsoft.com/office/officeart/2005/8/colors/accent6_5" csCatId="accent6" phldr="1"/>
      <dgm:spPr/>
    </dgm:pt>
    <dgm:pt modelId="{0EE1AFDD-8F54-4D2A-99C7-51EB25C80595}">
      <dgm:prSet phldrT="[Texto]" custT="1"/>
      <dgm:spPr/>
      <dgm:t>
        <a:bodyPr/>
        <a:lstStyle/>
        <a:p>
          <a:r>
            <a:rPr lang="es-EC" sz="2000" dirty="0">
              <a:solidFill>
                <a:schemeClr val="bg1"/>
              </a:solidFill>
            </a:rPr>
            <a:t>Antecedentes</a:t>
          </a:r>
          <a:endParaRPr lang="es-ES" sz="2000" dirty="0">
            <a:solidFill>
              <a:schemeClr val="bg1"/>
            </a:solidFill>
          </a:endParaRPr>
        </a:p>
      </dgm:t>
    </dgm:pt>
    <dgm:pt modelId="{0AC713B4-DDED-4D70-B16E-651EC5621C89}" type="parTrans" cxnId="{233F7C6B-DCC6-4708-9D4A-9DD7AFDAE152}">
      <dgm:prSet/>
      <dgm:spPr/>
      <dgm:t>
        <a:bodyPr/>
        <a:lstStyle/>
        <a:p>
          <a:endParaRPr lang="es-ES"/>
        </a:p>
      </dgm:t>
    </dgm:pt>
    <dgm:pt modelId="{455A6ACD-9E3B-47A1-B393-A1A81C7802E4}" type="sibTrans" cxnId="{233F7C6B-DCC6-4708-9D4A-9DD7AFDAE152}">
      <dgm:prSet/>
      <dgm:spPr/>
      <dgm:t>
        <a:bodyPr/>
        <a:lstStyle/>
        <a:p>
          <a:endParaRPr lang="es-ES"/>
        </a:p>
      </dgm:t>
    </dgm:pt>
    <dgm:pt modelId="{E2F3B4FE-01EF-464E-9795-5E028C1F8C91}">
      <dgm:prSet phldrT="[Texto]"/>
      <dgm:spPr/>
      <dgm:t>
        <a:bodyPr/>
        <a:lstStyle/>
        <a:p>
          <a:r>
            <a:rPr lang="es-EC" dirty="0">
              <a:solidFill>
                <a:schemeClr val="bg1"/>
              </a:solidFill>
            </a:rPr>
            <a:t>Importancia</a:t>
          </a:r>
          <a:endParaRPr lang="es-ES" dirty="0">
            <a:solidFill>
              <a:schemeClr val="bg1"/>
            </a:solidFill>
          </a:endParaRPr>
        </a:p>
      </dgm:t>
    </dgm:pt>
    <dgm:pt modelId="{55783FEB-0A19-4A67-B801-5BDF1B3F00CD}" type="parTrans" cxnId="{E178C7F9-5037-4B39-BCA9-A4F6810D5B67}">
      <dgm:prSet/>
      <dgm:spPr/>
      <dgm:t>
        <a:bodyPr/>
        <a:lstStyle/>
        <a:p>
          <a:endParaRPr lang="es-ES"/>
        </a:p>
      </dgm:t>
    </dgm:pt>
    <dgm:pt modelId="{24070B32-99A7-4CFC-B9A3-1ED33ED59A23}" type="sibTrans" cxnId="{E178C7F9-5037-4B39-BCA9-A4F6810D5B67}">
      <dgm:prSet/>
      <dgm:spPr/>
      <dgm:t>
        <a:bodyPr/>
        <a:lstStyle/>
        <a:p>
          <a:endParaRPr lang="es-ES"/>
        </a:p>
      </dgm:t>
    </dgm:pt>
    <dgm:pt modelId="{6DEC2443-CF16-481F-891D-02564C2E704D}">
      <dgm:prSet phldrT="[Texto]" custT="1"/>
      <dgm:spPr/>
      <dgm:t>
        <a:bodyPr/>
        <a:lstStyle/>
        <a:p>
          <a:r>
            <a:rPr lang="es-EC" sz="1600" dirty="0">
              <a:solidFill>
                <a:schemeClr val="bg1"/>
              </a:solidFill>
            </a:rPr>
            <a:t>Justificación </a:t>
          </a:r>
          <a:endParaRPr lang="es-ES" sz="1600" dirty="0">
            <a:solidFill>
              <a:schemeClr val="bg1"/>
            </a:solidFill>
          </a:endParaRPr>
        </a:p>
      </dgm:t>
    </dgm:pt>
    <dgm:pt modelId="{DAEFDCFF-1A20-40FD-BB09-198BE2CE8122}" type="parTrans" cxnId="{A90CD6DE-AD38-4628-A393-47CF9997246E}">
      <dgm:prSet/>
      <dgm:spPr/>
      <dgm:t>
        <a:bodyPr/>
        <a:lstStyle/>
        <a:p>
          <a:endParaRPr lang="es-ES"/>
        </a:p>
      </dgm:t>
    </dgm:pt>
    <dgm:pt modelId="{05EAD03B-1011-44F8-8F8D-984692ACF45F}" type="sibTrans" cxnId="{A90CD6DE-AD38-4628-A393-47CF9997246E}">
      <dgm:prSet/>
      <dgm:spPr/>
      <dgm:t>
        <a:bodyPr/>
        <a:lstStyle/>
        <a:p>
          <a:endParaRPr lang="es-ES"/>
        </a:p>
      </dgm:t>
    </dgm:pt>
    <dgm:pt modelId="{E9035D3A-411A-4EEF-B057-1C79C04BBDD0}" type="pres">
      <dgm:prSet presAssocID="{3E610061-BCEC-428B-AD14-F086EAEBF9C1}" presName="composite" presStyleCnt="0">
        <dgm:presLayoutVars>
          <dgm:chMax val="3"/>
          <dgm:animLvl val="lvl"/>
          <dgm:resizeHandles val="exact"/>
        </dgm:presLayoutVars>
      </dgm:prSet>
      <dgm:spPr/>
    </dgm:pt>
    <dgm:pt modelId="{9C74C16D-2DBF-46DA-A2AB-B7E08E08BE11}" type="pres">
      <dgm:prSet presAssocID="{0EE1AFDD-8F54-4D2A-99C7-51EB25C80595}" presName="gear1" presStyleLbl="node1" presStyleIdx="0" presStyleCnt="3" custScaleX="108461" custScaleY="118978">
        <dgm:presLayoutVars>
          <dgm:chMax val="1"/>
          <dgm:bulletEnabled val="1"/>
        </dgm:presLayoutVars>
      </dgm:prSet>
      <dgm:spPr/>
    </dgm:pt>
    <dgm:pt modelId="{9AA25C77-AB4D-47F5-9169-8D28CD550D84}" type="pres">
      <dgm:prSet presAssocID="{0EE1AFDD-8F54-4D2A-99C7-51EB25C80595}" presName="gear1srcNode" presStyleLbl="node1" presStyleIdx="0" presStyleCnt="3"/>
      <dgm:spPr/>
    </dgm:pt>
    <dgm:pt modelId="{A5819CB3-67EA-43B8-8105-F035536E90BE}" type="pres">
      <dgm:prSet presAssocID="{0EE1AFDD-8F54-4D2A-99C7-51EB25C80595}" presName="gear1dstNode" presStyleLbl="node1" presStyleIdx="0" presStyleCnt="3"/>
      <dgm:spPr/>
    </dgm:pt>
    <dgm:pt modelId="{A96C83FA-8A63-4966-8C83-7897DF6C8CFE}" type="pres">
      <dgm:prSet presAssocID="{E2F3B4FE-01EF-464E-9795-5E028C1F8C91}" presName="gear2" presStyleLbl="node1" presStyleIdx="1" presStyleCnt="3">
        <dgm:presLayoutVars>
          <dgm:chMax val="1"/>
          <dgm:bulletEnabled val="1"/>
        </dgm:presLayoutVars>
      </dgm:prSet>
      <dgm:spPr/>
    </dgm:pt>
    <dgm:pt modelId="{13A6590B-ED63-4F41-ACFE-B2CB508871B8}" type="pres">
      <dgm:prSet presAssocID="{E2F3B4FE-01EF-464E-9795-5E028C1F8C91}" presName="gear2srcNode" presStyleLbl="node1" presStyleIdx="1" presStyleCnt="3"/>
      <dgm:spPr/>
    </dgm:pt>
    <dgm:pt modelId="{7DCC145D-7CD1-408C-B7DC-F8F1C2F3D323}" type="pres">
      <dgm:prSet presAssocID="{E2F3B4FE-01EF-464E-9795-5E028C1F8C91}" presName="gear2dstNode" presStyleLbl="node1" presStyleIdx="1" presStyleCnt="3"/>
      <dgm:spPr/>
    </dgm:pt>
    <dgm:pt modelId="{C54A98BA-4F72-45DE-8A09-8F71362CEC4F}" type="pres">
      <dgm:prSet presAssocID="{6DEC2443-CF16-481F-891D-02564C2E704D}" presName="gear3" presStyleLbl="node1" presStyleIdx="2" presStyleCnt="3"/>
      <dgm:spPr/>
    </dgm:pt>
    <dgm:pt modelId="{CFC6FF0A-FF99-4272-BBFC-059E9EF85AC6}" type="pres">
      <dgm:prSet presAssocID="{6DEC2443-CF16-481F-891D-02564C2E704D}" presName="gear3tx" presStyleLbl="node1" presStyleIdx="2" presStyleCnt="3">
        <dgm:presLayoutVars>
          <dgm:chMax val="1"/>
          <dgm:bulletEnabled val="1"/>
        </dgm:presLayoutVars>
      </dgm:prSet>
      <dgm:spPr/>
    </dgm:pt>
    <dgm:pt modelId="{C77A00C2-C054-4025-8608-FDA72D2213B9}" type="pres">
      <dgm:prSet presAssocID="{6DEC2443-CF16-481F-891D-02564C2E704D}" presName="gear3srcNode" presStyleLbl="node1" presStyleIdx="2" presStyleCnt="3"/>
      <dgm:spPr/>
    </dgm:pt>
    <dgm:pt modelId="{5E549F97-ED6A-4740-9C39-70208ECA3A40}" type="pres">
      <dgm:prSet presAssocID="{6DEC2443-CF16-481F-891D-02564C2E704D}" presName="gear3dstNode" presStyleLbl="node1" presStyleIdx="2" presStyleCnt="3"/>
      <dgm:spPr/>
    </dgm:pt>
    <dgm:pt modelId="{FFBDEDC8-0A96-4F5E-B44A-0047C2A029ED}" type="pres">
      <dgm:prSet presAssocID="{455A6ACD-9E3B-47A1-B393-A1A81C7802E4}" presName="connector1" presStyleLbl="sibTrans2D1" presStyleIdx="0" presStyleCnt="3"/>
      <dgm:spPr/>
    </dgm:pt>
    <dgm:pt modelId="{127CD802-02CD-4112-93E5-FF6A33B2453C}" type="pres">
      <dgm:prSet presAssocID="{24070B32-99A7-4CFC-B9A3-1ED33ED59A23}" presName="connector2" presStyleLbl="sibTrans2D1" presStyleIdx="1" presStyleCnt="3"/>
      <dgm:spPr/>
    </dgm:pt>
    <dgm:pt modelId="{53080E07-3207-4DD2-8875-EC2D37D85AF0}" type="pres">
      <dgm:prSet presAssocID="{05EAD03B-1011-44F8-8F8D-984692ACF45F}" presName="connector3" presStyleLbl="sibTrans2D1" presStyleIdx="2" presStyleCnt="3"/>
      <dgm:spPr/>
    </dgm:pt>
  </dgm:ptLst>
  <dgm:cxnLst>
    <dgm:cxn modelId="{092BD501-E542-4CC2-A94C-9EF715FCB249}" type="presOf" srcId="{6DEC2443-CF16-481F-891D-02564C2E704D}" destId="{CFC6FF0A-FF99-4272-BBFC-059E9EF85AC6}" srcOrd="1" destOrd="0" presId="urn:microsoft.com/office/officeart/2005/8/layout/gear1"/>
    <dgm:cxn modelId="{392FBE10-691D-4D48-B6B3-FE362BB10864}" type="presOf" srcId="{E2F3B4FE-01EF-464E-9795-5E028C1F8C91}" destId="{7DCC145D-7CD1-408C-B7DC-F8F1C2F3D323}" srcOrd="2" destOrd="0" presId="urn:microsoft.com/office/officeart/2005/8/layout/gear1"/>
    <dgm:cxn modelId="{7287D329-38BF-43E0-BE05-B3DBAB2225F3}" type="presOf" srcId="{E2F3B4FE-01EF-464E-9795-5E028C1F8C91}" destId="{13A6590B-ED63-4F41-ACFE-B2CB508871B8}" srcOrd="1" destOrd="0" presId="urn:microsoft.com/office/officeart/2005/8/layout/gear1"/>
    <dgm:cxn modelId="{A45ED12D-0D76-4E37-B5EA-CB9C6940602F}" type="presOf" srcId="{3E610061-BCEC-428B-AD14-F086EAEBF9C1}" destId="{E9035D3A-411A-4EEF-B057-1C79C04BBDD0}" srcOrd="0" destOrd="0" presId="urn:microsoft.com/office/officeart/2005/8/layout/gear1"/>
    <dgm:cxn modelId="{A2CA9760-3166-4504-9EEE-9D86A8FDA6F8}" type="presOf" srcId="{6DEC2443-CF16-481F-891D-02564C2E704D}" destId="{C77A00C2-C054-4025-8608-FDA72D2213B9}" srcOrd="2" destOrd="0" presId="urn:microsoft.com/office/officeart/2005/8/layout/gear1"/>
    <dgm:cxn modelId="{233F7C6B-DCC6-4708-9D4A-9DD7AFDAE152}" srcId="{3E610061-BCEC-428B-AD14-F086EAEBF9C1}" destId="{0EE1AFDD-8F54-4D2A-99C7-51EB25C80595}" srcOrd="0" destOrd="0" parTransId="{0AC713B4-DDED-4D70-B16E-651EC5621C89}" sibTransId="{455A6ACD-9E3B-47A1-B393-A1A81C7802E4}"/>
    <dgm:cxn modelId="{5421034F-8D8E-4CFE-BA90-59404D18308B}" type="presOf" srcId="{6DEC2443-CF16-481F-891D-02564C2E704D}" destId="{5E549F97-ED6A-4740-9C39-70208ECA3A40}" srcOrd="3" destOrd="0" presId="urn:microsoft.com/office/officeart/2005/8/layout/gear1"/>
    <dgm:cxn modelId="{3A8FD280-B179-4CE2-B2EE-9F50EAAD481F}" type="presOf" srcId="{0EE1AFDD-8F54-4D2A-99C7-51EB25C80595}" destId="{A5819CB3-67EA-43B8-8105-F035536E90BE}" srcOrd="2" destOrd="0" presId="urn:microsoft.com/office/officeart/2005/8/layout/gear1"/>
    <dgm:cxn modelId="{6DFBC084-A6CC-4C26-9083-18A6AD619207}" type="presOf" srcId="{0EE1AFDD-8F54-4D2A-99C7-51EB25C80595}" destId="{9C74C16D-2DBF-46DA-A2AB-B7E08E08BE11}" srcOrd="0" destOrd="0" presId="urn:microsoft.com/office/officeart/2005/8/layout/gear1"/>
    <dgm:cxn modelId="{1F405CA0-BE98-40E7-8D1F-3E3CFEBFDB9B}" type="presOf" srcId="{6DEC2443-CF16-481F-891D-02564C2E704D}" destId="{C54A98BA-4F72-45DE-8A09-8F71362CEC4F}" srcOrd="0" destOrd="0" presId="urn:microsoft.com/office/officeart/2005/8/layout/gear1"/>
    <dgm:cxn modelId="{C1D31EB6-BFBF-4A70-9C94-A7BA12F94DDE}" type="presOf" srcId="{24070B32-99A7-4CFC-B9A3-1ED33ED59A23}" destId="{127CD802-02CD-4112-93E5-FF6A33B2453C}" srcOrd="0" destOrd="0" presId="urn:microsoft.com/office/officeart/2005/8/layout/gear1"/>
    <dgm:cxn modelId="{F1FC03C8-0A73-4D7F-810F-FBF6CABEB028}" type="presOf" srcId="{455A6ACD-9E3B-47A1-B393-A1A81C7802E4}" destId="{FFBDEDC8-0A96-4F5E-B44A-0047C2A029ED}" srcOrd="0" destOrd="0" presId="urn:microsoft.com/office/officeart/2005/8/layout/gear1"/>
    <dgm:cxn modelId="{B438BFDE-3636-4334-80A9-E41E08B17D4C}" type="presOf" srcId="{05EAD03B-1011-44F8-8F8D-984692ACF45F}" destId="{53080E07-3207-4DD2-8875-EC2D37D85AF0}" srcOrd="0" destOrd="0" presId="urn:microsoft.com/office/officeart/2005/8/layout/gear1"/>
    <dgm:cxn modelId="{A90CD6DE-AD38-4628-A393-47CF9997246E}" srcId="{3E610061-BCEC-428B-AD14-F086EAEBF9C1}" destId="{6DEC2443-CF16-481F-891D-02564C2E704D}" srcOrd="2" destOrd="0" parTransId="{DAEFDCFF-1A20-40FD-BB09-198BE2CE8122}" sibTransId="{05EAD03B-1011-44F8-8F8D-984692ACF45F}"/>
    <dgm:cxn modelId="{01DC5CE2-8836-4811-BBAF-A4A6196B40DB}" type="presOf" srcId="{E2F3B4FE-01EF-464E-9795-5E028C1F8C91}" destId="{A96C83FA-8A63-4966-8C83-7897DF6C8CFE}" srcOrd="0" destOrd="0" presId="urn:microsoft.com/office/officeart/2005/8/layout/gear1"/>
    <dgm:cxn modelId="{E178C7F9-5037-4B39-BCA9-A4F6810D5B67}" srcId="{3E610061-BCEC-428B-AD14-F086EAEBF9C1}" destId="{E2F3B4FE-01EF-464E-9795-5E028C1F8C91}" srcOrd="1" destOrd="0" parTransId="{55783FEB-0A19-4A67-B801-5BDF1B3F00CD}" sibTransId="{24070B32-99A7-4CFC-B9A3-1ED33ED59A23}"/>
    <dgm:cxn modelId="{E5862CFA-A9B1-41B7-B639-29F858D41C50}" type="presOf" srcId="{0EE1AFDD-8F54-4D2A-99C7-51EB25C80595}" destId="{9AA25C77-AB4D-47F5-9169-8D28CD550D84}" srcOrd="1" destOrd="0" presId="urn:microsoft.com/office/officeart/2005/8/layout/gear1"/>
    <dgm:cxn modelId="{0DBB796E-C152-41EB-8AE7-D62672308FBC}" type="presParOf" srcId="{E9035D3A-411A-4EEF-B057-1C79C04BBDD0}" destId="{9C74C16D-2DBF-46DA-A2AB-B7E08E08BE11}" srcOrd="0" destOrd="0" presId="urn:microsoft.com/office/officeart/2005/8/layout/gear1"/>
    <dgm:cxn modelId="{37681750-697E-4076-AAC7-6D61C9708DC3}" type="presParOf" srcId="{E9035D3A-411A-4EEF-B057-1C79C04BBDD0}" destId="{9AA25C77-AB4D-47F5-9169-8D28CD550D84}" srcOrd="1" destOrd="0" presId="urn:microsoft.com/office/officeart/2005/8/layout/gear1"/>
    <dgm:cxn modelId="{8307E1E8-D7D0-48DF-A879-792C988E53F5}" type="presParOf" srcId="{E9035D3A-411A-4EEF-B057-1C79C04BBDD0}" destId="{A5819CB3-67EA-43B8-8105-F035536E90BE}" srcOrd="2" destOrd="0" presId="urn:microsoft.com/office/officeart/2005/8/layout/gear1"/>
    <dgm:cxn modelId="{F9DDCACE-ACCD-4057-9F79-CF6C9AAA86C5}" type="presParOf" srcId="{E9035D3A-411A-4EEF-B057-1C79C04BBDD0}" destId="{A96C83FA-8A63-4966-8C83-7897DF6C8CFE}" srcOrd="3" destOrd="0" presId="urn:microsoft.com/office/officeart/2005/8/layout/gear1"/>
    <dgm:cxn modelId="{13CC86DC-E75E-4D7E-BD6C-9203AD3B86D2}" type="presParOf" srcId="{E9035D3A-411A-4EEF-B057-1C79C04BBDD0}" destId="{13A6590B-ED63-4F41-ACFE-B2CB508871B8}" srcOrd="4" destOrd="0" presId="urn:microsoft.com/office/officeart/2005/8/layout/gear1"/>
    <dgm:cxn modelId="{FE22C938-CEEE-436B-A1A9-B51053C3A84E}" type="presParOf" srcId="{E9035D3A-411A-4EEF-B057-1C79C04BBDD0}" destId="{7DCC145D-7CD1-408C-B7DC-F8F1C2F3D323}" srcOrd="5" destOrd="0" presId="urn:microsoft.com/office/officeart/2005/8/layout/gear1"/>
    <dgm:cxn modelId="{C0D444A9-8E17-4F31-8EFD-ABBE919F12CA}" type="presParOf" srcId="{E9035D3A-411A-4EEF-B057-1C79C04BBDD0}" destId="{C54A98BA-4F72-45DE-8A09-8F71362CEC4F}" srcOrd="6" destOrd="0" presId="urn:microsoft.com/office/officeart/2005/8/layout/gear1"/>
    <dgm:cxn modelId="{0D4E7CD6-65CE-4D3D-B9B9-AAB1DD9BAAA8}" type="presParOf" srcId="{E9035D3A-411A-4EEF-B057-1C79C04BBDD0}" destId="{CFC6FF0A-FF99-4272-BBFC-059E9EF85AC6}" srcOrd="7" destOrd="0" presId="urn:microsoft.com/office/officeart/2005/8/layout/gear1"/>
    <dgm:cxn modelId="{DD053B36-0CAE-48FA-AA1E-2B7695C224D2}" type="presParOf" srcId="{E9035D3A-411A-4EEF-B057-1C79C04BBDD0}" destId="{C77A00C2-C054-4025-8608-FDA72D2213B9}" srcOrd="8" destOrd="0" presId="urn:microsoft.com/office/officeart/2005/8/layout/gear1"/>
    <dgm:cxn modelId="{6AD8CDE9-C9E7-4452-817F-F02D6F2026DB}" type="presParOf" srcId="{E9035D3A-411A-4EEF-B057-1C79C04BBDD0}" destId="{5E549F97-ED6A-4740-9C39-70208ECA3A40}" srcOrd="9" destOrd="0" presId="urn:microsoft.com/office/officeart/2005/8/layout/gear1"/>
    <dgm:cxn modelId="{058F3E73-0847-4957-9338-B4C0DAD12004}" type="presParOf" srcId="{E9035D3A-411A-4EEF-B057-1C79C04BBDD0}" destId="{FFBDEDC8-0A96-4F5E-B44A-0047C2A029ED}" srcOrd="10" destOrd="0" presId="urn:microsoft.com/office/officeart/2005/8/layout/gear1"/>
    <dgm:cxn modelId="{5890CD61-F06E-4FC3-8251-0AA0A3EF72A8}" type="presParOf" srcId="{E9035D3A-411A-4EEF-B057-1C79C04BBDD0}" destId="{127CD802-02CD-4112-93E5-FF6A33B2453C}" srcOrd="11" destOrd="0" presId="urn:microsoft.com/office/officeart/2005/8/layout/gear1"/>
    <dgm:cxn modelId="{0FF22232-A185-4C66-B8BB-DDDD1845B339}" type="presParOf" srcId="{E9035D3A-411A-4EEF-B057-1C79C04BBDD0}" destId="{53080E07-3207-4DD2-8875-EC2D37D85AF0}" srcOrd="12" destOrd="0" presId="urn:microsoft.com/office/officeart/2005/8/layout/gear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93E940-469D-46E2-98CD-C5D16C211E4A}" type="doc">
      <dgm:prSet loTypeId="urn:microsoft.com/office/officeart/2008/layout/AlternatingHexagons" loCatId="list" qsTypeId="urn:microsoft.com/office/officeart/2005/8/quickstyle/simple1" qsCatId="simple" csTypeId="urn:microsoft.com/office/officeart/2005/8/colors/accent6_5" csCatId="accent6" phldr="1"/>
      <dgm:spPr/>
      <dgm:t>
        <a:bodyPr/>
        <a:lstStyle/>
        <a:p>
          <a:endParaRPr lang="es-ES"/>
        </a:p>
      </dgm:t>
    </dgm:pt>
    <dgm:pt modelId="{FD507A8E-8D90-4661-8B2C-4AAB458EBE68}">
      <dgm:prSet phldrT="[Texto]"/>
      <dgm:spPr/>
      <dgm:t>
        <a:bodyPr/>
        <a:lstStyle/>
        <a:p>
          <a:r>
            <a:rPr lang="es-EC" dirty="0"/>
            <a:t>Fenoles</a:t>
          </a:r>
          <a:endParaRPr lang="es-ES" dirty="0"/>
        </a:p>
      </dgm:t>
    </dgm:pt>
    <dgm:pt modelId="{D1CB4ED1-06FC-41DD-BB1C-8B65D481A37E}" type="parTrans" cxnId="{9F0A8580-2570-4568-B818-D3CE19318E0C}">
      <dgm:prSet/>
      <dgm:spPr/>
      <dgm:t>
        <a:bodyPr/>
        <a:lstStyle/>
        <a:p>
          <a:endParaRPr lang="es-ES"/>
        </a:p>
      </dgm:t>
    </dgm:pt>
    <dgm:pt modelId="{77F3429D-297F-40F0-A24B-737881CB16F3}" type="sibTrans" cxnId="{9F0A8580-2570-4568-B818-D3CE19318E0C}">
      <dgm:prSet/>
      <dgm:spPr/>
      <dgm:t>
        <a:bodyPr/>
        <a:lstStyle/>
        <a:p>
          <a:endParaRPr lang="es-ES"/>
        </a:p>
      </dgm:t>
    </dgm:pt>
    <dgm:pt modelId="{BF59D98F-1463-497B-9BFA-19277934E6D5}">
      <dgm:prSet phldrT="[Texto]"/>
      <dgm:spPr/>
      <dgm:t>
        <a:bodyPr/>
        <a:lstStyle/>
        <a:p>
          <a:r>
            <a:rPr lang="es-EC" dirty="0"/>
            <a:t>HAPS</a:t>
          </a:r>
          <a:endParaRPr lang="es-ES" dirty="0"/>
        </a:p>
      </dgm:t>
    </dgm:pt>
    <dgm:pt modelId="{CF93ADB2-51BE-4D37-94DE-88855572D23F}" type="parTrans" cxnId="{EBA635FA-EF00-400C-BBCD-A4B1CA39E49B}">
      <dgm:prSet/>
      <dgm:spPr/>
      <dgm:t>
        <a:bodyPr/>
        <a:lstStyle/>
        <a:p>
          <a:endParaRPr lang="es-ES"/>
        </a:p>
      </dgm:t>
    </dgm:pt>
    <dgm:pt modelId="{EDB16163-ABDD-4E15-8756-FC1336324187}" type="sibTrans" cxnId="{EBA635FA-EF00-400C-BBCD-A4B1CA39E49B}">
      <dgm:prSet/>
      <dgm:spPr/>
      <dgm:t>
        <a:bodyPr/>
        <a:lstStyle/>
        <a:p>
          <a:endParaRPr lang="es-ES"/>
        </a:p>
      </dgm:t>
    </dgm:pt>
    <dgm:pt modelId="{B3172CCE-E971-4E98-A68B-4ED70FA55644}">
      <dgm:prSet phldrT="[Texto]"/>
      <dgm:spPr/>
      <dgm:t>
        <a:bodyPr/>
        <a:lstStyle/>
        <a:p>
          <a:r>
            <a:rPr lang="es-EC" dirty="0"/>
            <a:t>Metales pesados</a:t>
          </a:r>
          <a:endParaRPr lang="es-ES" dirty="0"/>
        </a:p>
      </dgm:t>
    </dgm:pt>
    <dgm:pt modelId="{B48BF065-C3B9-40EE-B508-8C51E86FCA07}" type="parTrans" cxnId="{8853C600-00A9-4507-BAB1-354219ECD37F}">
      <dgm:prSet/>
      <dgm:spPr/>
      <dgm:t>
        <a:bodyPr/>
        <a:lstStyle/>
        <a:p>
          <a:endParaRPr lang="es-ES"/>
        </a:p>
      </dgm:t>
    </dgm:pt>
    <dgm:pt modelId="{D5DEDFB1-A351-450B-8C2E-3E643354AB1A}" type="sibTrans" cxnId="{8853C600-00A9-4507-BAB1-354219ECD37F}">
      <dgm:prSet/>
      <dgm:spPr/>
      <dgm:t>
        <a:bodyPr/>
        <a:lstStyle/>
        <a:p>
          <a:endParaRPr lang="es-ES"/>
        </a:p>
      </dgm:t>
    </dgm:pt>
    <dgm:pt modelId="{23F1BDCF-0DAC-429F-8F8A-9BC1EC437FF5}" type="pres">
      <dgm:prSet presAssocID="{EA93E940-469D-46E2-98CD-C5D16C211E4A}" presName="Name0" presStyleCnt="0">
        <dgm:presLayoutVars>
          <dgm:chMax/>
          <dgm:chPref/>
          <dgm:dir/>
          <dgm:animLvl val="lvl"/>
        </dgm:presLayoutVars>
      </dgm:prSet>
      <dgm:spPr/>
    </dgm:pt>
    <dgm:pt modelId="{F99EF3C7-1CF8-4A35-86F6-87B6CE323F1D}" type="pres">
      <dgm:prSet presAssocID="{FD507A8E-8D90-4661-8B2C-4AAB458EBE68}" presName="composite" presStyleCnt="0"/>
      <dgm:spPr/>
    </dgm:pt>
    <dgm:pt modelId="{FFDC998A-5A95-4A65-A02B-DFEDD5CFCD5D}" type="pres">
      <dgm:prSet presAssocID="{FD507A8E-8D90-4661-8B2C-4AAB458EBE68}" presName="Parent1" presStyleLbl="node1" presStyleIdx="0" presStyleCnt="6">
        <dgm:presLayoutVars>
          <dgm:chMax val="1"/>
          <dgm:chPref val="1"/>
          <dgm:bulletEnabled val="1"/>
        </dgm:presLayoutVars>
      </dgm:prSet>
      <dgm:spPr/>
    </dgm:pt>
    <dgm:pt modelId="{C8A59071-60B2-4839-9E9F-096D11829B22}" type="pres">
      <dgm:prSet presAssocID="{FD507A8E-8D90-4661-8B2C-4AAB458EBE68}" presName="Childtext1" presStyleLbl="revTx" presStyleIdx="0" presStyleCnt="3">
        <dgm:presLayoutVars>
          <dgm:chMax val="0"/>
          <dgm:chPref val="0"/>
          <dgm:bulletEnabled val="1"/>
        </dgm:presLayoutVars>
      </dgm:prSet>
      <dgm:spPr/>
    </dgm:pt>
    <dgm:pt modelId="{90969AAA-9F20-46E6-A023-2BE15E4E321C}" type="pres">
      <dgm:prSet presAssocID="{FD507A8E-8D90-4661-8B2C-4AAB458EBE68}" presName="BalanceSpacing" presStyleCnt="0"/>
      <dgm:spPr/>
    </dgm:pt>
    <dgm:pt modelId="{3CFEFD25-D00E-4C43-86F3-BB31D8F5FF50}" type="pres">
      <dgm:prSet presAssocID="{FD507A8E-8D90-4661-8B2C-4AAB458EBE68}" presName="BalanceSpacing1" presStyleCnt="0"/>
      <dgm:spPr/>
    </dgm:pt>
    <dgm:pt modelId="{8AACF916-A1D1-41A0-9F4B-B3B0D5AC4239}" type="pres">
      <dgm:prSet presAssocID="{77F3429D-297F-40F0-A24B-737881CB16F3}" presName="Accent1Text" presStyleLbl="node1" presStyleIdx="1" presStyleCnt="6"/>
      <dgm:spPr/>
    </dgm:pt>
    <dgm:pt modelId="{D95D08F9-0ED0-466D-80EA-76E57E6DB7E5}" type="pres">
      <dgm:prSet presAssocID="{77F3429D-297F-40F0-A24B-737881CB16F3}" presName="spaceBetweenRectangles" presStyleCnt="0"/>
      <dgm:spPr/>
    </dgm:pt>
    <dgm:pt modelId="{EBBB69E9-4FC3-4BCD-9988-29F026D6BCFB}" type="pres">
      <dgm:prSet presAssocID="{BF59D98F-1463-497B-9BFA-19277934E6D5}" presName="composite" presStyleCnt="0"/>
      <dgm:spPr/>
    </dgm:pt>
    <dgm:pt modelId="{DE6F8949-9948-4FB7-8F1B-FB03EBF8A06D}" type="pres">
      <dgm:prSet presAssocID="{BF59D98F-1463-497B-9BFA-19277934E6D5}" presName="Parent1" presStyleLbl="node1" presStyleIdx="2" presStyleCnt="6">
        <dgm:presLayoutVars>
          <dgm:chMax val="1"/>
          <dgm:chPref val="1"/>
          <dgm:bulletEnabled val="1"/>
        </dgm:presLayoutVars>
      </dgm:prSet>
      <dgm:spPr/>
    </dgm:pt>
    <dgm:pt modelId="{A544F0FA-4A6A-4B0A-9C8D-BE0FF34E695E}" type="pres">
      <dgm:prSet presAssocID="{BF59D98F-1463-497B-9BFA-19277934E6D5}" presName="Childtext1" presStyleLbl="revTx" presStyleIdx="1" presStyleCnt="3">
        <dgm:presLayoutVars>
          <dgm:chMax val="0"/>
          <dgm:chPref val="0"/>
          <dgm:bulletEnabled val="1"/>
        </dgm:presLayoutVars>
      </dgm:prSet>
      <dgm:spPr/>
    </dgm:pt>
    <dgm:pt modelId="{C42BA5E4-2F30-4C61-BB2C-11EF13BBA490}" type="pres">
      <dgm:prSet presAssocID="{BF59D98F-1463-497B-9BFA-19277934E6D5}" presName="BalanceSpacing" presStyleCnt="0"/>
      <dgm:spPr/>
    </dgm:pt>
    <dgm:pt modelId="{AE22255F-563C-483F-A862-18F64688389D}" type="pres">
      <dgm:prSet presAssocID="{BF59D98F-1463-497B-9BFA-19277934E6D5}" presName="BalanceSpacing1" presStyleCnt="0"/>
      <dgm:spPr/>
    </dgm:pt>
    <dgm:pt modelId="{CFA68AA1-ACA3-49C0-AEC9-7B144B919A7A}" type="pres">
      <dgm:prSet presAssocID="{EDB16163-ABDD-4E15-8756-FC1336324187}" presName="Accent1Text" presStyleLbl="node1" presStyleIdx="3" presStyleCnt="6"/>
      <dgm:spPr/>
    </dgm:pt>
    <dgm:pt modelId="{60EA2CC6-7037-42F5-9961-CAF9E9091EFC}" type="pres">
      <dgm:prSet presAssocID="{EDB16163-ABDD-4E15-8756-FC1336324187}" presName="spaceBetweenRectangles" presStyleCnt="0"/>
      <dgm:spPr/>
    </dgm:pt>
    <dgm:pt modelId="{529FB16F-B873-40A1-A773-A00D4A3E4906}" type="pres">
      <dgm:prSet presAssocID="{B3172CCE-E971-4E98-A68B-4ED70FA55644}" presName="composite" presStyleCnt="0"/>
      <dgm:spPr/>
    </dgm:pt>
    <dgm:pt modelId="{6C0B1D44-343C-428A-A4E7-8C26CD9E5B94}" type="pres">
      <dgm:prSet presAssocID="{B3172CCE-E971-4E98-A68B-4ED70FA55644}" presName="Parent1" presStyleLbl="node1" presStyleIdx="4" presStyleCnt="6">
        <dgm:presLayoutVars>
          <dgm:chMax val="1"/>
          <dgm:chPref val="1"/>
          <dgm:bulletEnabled val="1"/>
        </dgm:presLayoutVars>
      </dgm:prSet>
      <dgm:spPr/>
    </dgm:pt>
    <dgm:pt modelId="{32EBA3CE-626C-4445-A9C0-365BD28526F9}" type="pres">
      <dgm:prSet presAssocID="{B3172CCE-E971-4E98-A68B-4ED70FA55644}" presName="Childtext1" presStyleLbl="revTx" presStyleIdx="2" presStyleCnt="3">
        <dgm:presLayoutVars>
          <dgm:chMax val="0"/>
          <dgm:chPref val="0"/>
          <dgm:bulletEnabled val="1"/>
        </dgm:presLayoutVars>
      </dgm:prSet>
      <dgm:spPr/>
    </dgm:pt>
    <dgm:pt modelId="{721121D2-4096-4DE3-864C-5AAD545DA27E}" type="pres">
      <dgm:prSet presAssocID="{B3172CCE-E971-4E98-A68B-4ED70FA55644}" presName="BalanceSpacing" presStyleCnt="0"/>
      <dgm:spPr/>
    </dgm:pt>
    <dgm:pt modelId="{E08AC657-811F-4087-B44B-A7730A864731}" type="pres">
      <dgm:prSet presAssocID="{B3172CCE-E971-4E98-A68B-4ED70FA55644}" presName="BalanceSpacing1" presStyleCnt="0"/>
      <dgm:spPr/>
    </dgm:pt>
    <dgm:pt modelId="{0994BD82-B666-46C4-BC34-7965236D39DE}" type="pres">
      <dgm:prSet presAssocID="{D5DEDFB1-A351-450B-8C2E-3E643354AB1A}" presName="Accent1Text" presStyleLbl="node1" presStyleIdx="5" presStyleCnt="6"/>
      <dgm:spPr/>
    </dgm:pt>
  </dgm:ptLst>
  <dgm:cxnLst>
    <dgm:cxn modelId="{8853C600-00A9-4507-BAB1-354219ECD37F}" srcId="{EA93E940-469D-46E2-98CD-C5D16C211E4A}" destId="{B3172CCE-E971-4E98-A68B-4ED70FA55644}" srcOrd="2" destOrd="0" parTransId="{B48BF065-C3B9-40EE-B508-8C51E86FCA07}" sibTransId="{D5DEDFB1-A351-450B-8C2E-3E643354AB1A}"/>
    <dgm:cxn modelId="{431A5601-7DB5-4B92-8087-49270E9F73F4}" type="presOf" srcId="{B3172CCE-E971-4E98-A68B-4ED70FA55644}" destId="{6C0B1D44-343C-428A-A4E7-8C26CD9E5B94}" srcOrd="0" destOrd="0" presId="urn:microsoft.com/office/officeart/2008/layout/AlternatingHexagons"/>
    <dgm:cxn modelId="{761FD40B-4127-4D44-9BA9-DCAE97D3F5DC}" type="presOf" srcId="{EA93E940-469D-46E2-98CD-C5D16C211E4A}" destId="{23F1BDCF-0DAC-429F-8F8A-9BC1EC437FF5}" srcOrd="0" destOrd="0" presId="urn:microsoft.com/office/officeart/2008/layout/AlternatingHexagons"/>
    <dgm:cxn modelId="{D466C024-6FFD-432C-9A78-88D819B9CDDA}" type="presOf" srcId="{D5DEDFB1-A351-450B-8C2E-3E643354AB1A}" destId="{0994BD82-B666-46C4-BC34-7965236D39DE}" srcOrd="0" destOrd="0" presId="urn:microsoft.com/office/officeart/2008/layout/AlternatingHexagons"/>
    <dgm:cxn modelId="{40F91D2C-66BA-4535-82F9-7A79BFCE5C89}" type="presOf" srcId="{EDB16163-ABDD-4E15-8756-FC1336324187}" destId="{CFA68AA1-ACA3-49C0-AEC9-7B144B919A7A}" srcOrd="0" destOrd="0" presId="urn:microsoft.com/office/officeart/2008/layout/AlternatingHexagons"/>
    <dgm:cxn modelId="{CC2A5A70-51F7-4672-B738-B07FB809813B}" type="presOf" srcId="{BF59D98F-1463-497B-9BFA-19277934E6D5}" destId="{DE6F8949-9948-4FB7-8F1B-FB03EBF8A06D}" srcOrd="0" destOrd="0" presId="urn:microsoft.com/office/officeart/2008/layout/AlternatingHexagons"/>
    <dgm:cxn modelId="{17A62E7B-48D7-4A93-B5AC-6DB34FF59DAC}" type="presOf" srcId="{77F3429D-297F-40F0-A24B-737881CB16F3}" destId="{8AACF916-A1D1-41A0-9F4B-B3B0D5AC4239}" srcOrd="0" destOrd="0" presId="urn:microsoft.com/office/officeart/2008/layout/AlternatingHexagons"/>
    <dgm:cxn modelId="{9F0A8580-2570-4568-B818-D3CE19318E0C}" srcId="{EA93E940-469D-46E2-98CD-C5D16C211E4A}" destId="{FD507A8E-8D90-4661-8B2C-4AAB458EBE68}" srcOrd="0" destOrd="0" parTransId="{D1CB4ED1-06FC-41DD-BB1C-8B65D481A37E}" sibTransId="{77F3429D-297F-40F0-A24B-737881CB16F3}"/>
    <dgm:cxn modelId="{6EF459A9-6FD2-41EB-B4BA-BFE3DF8341E8}" type="presOf" srcId="{FD507A8E-8D90-4661-8B2C-4AAB458EBE68}" destId="{FFDC998A-5A95-4A65-A02B-DFEDD5CFCD5D}" srcOrd="0" destOrd="0" presId="urn:microsoft.com/office/officeart/2008/layout/AlternatingHexagons"/>
    <dgm:cxn modelId="{EBA635FA-EF00-400C-BBCD-A4B1CA39E49B}" srcId="{EA93E940-469D-46E2-98CD-C5D16C211E4A}" destId="{BF59D98F-1463-497B-9BFA-19277934E6D5}" srcOrd="1" destOrd="0" parTransId="{CF93ADB2-51BE-4D37-94DE-88855572D23F}" sibTransId="{EDB16163-ABDD-4E15-8756-FC1336324187}"/>
    <dgm:cxn modelId="{CA0EF2D3-5BC7-4A89-9BF0-E5893D9CF2E0}" type="presParOf" srcId="{23F1BDCF-0DAC-429F-8F8A-9BC1EC437FF5}" destId="{F99EF3C7-1CF8-4A35-86F6-87B6CE323F1D}" srcOrd="0" destOrd="0" presId="urn:microsoft.com/office/officeart/2008/layout/AlternatingHexagons"/>
    <dgm:cxn modelId="{89C9A7C1-05B8-492F-BEF9-8945064813FD}" type="presParOf" srcId="{F99EF3C7-1CF8-4A35-86F6-87B6CE323F1D}" destId="{FFDC998A-5A95-4A65-A02B-DFEDD5CFCD5D}" srcOrd="0" destOrd="0" presId="urn:microsoft.com/office/officeart/2008/layout/AlternatingHexagons"/>
    <dgm:cxn modelId="{085313C9-F36A-4859-ACC0-CF39CF75B7CB}" type="presParOf" srcId="{F99EF3C7-1CF8-4A35-86F6-87B6CE323F1D}" destId="{C8A59071-60B2-4839-9E9F-096D11829B22}" srcOrd="1" destOrd="0" presId="urn:microsoft.com/office/officeart/2008/layout/AlternatingHexagons"/>
    <dgm:cxn modelId="{267D8BDB-31E4-40AF-8276-E9900E4EB6FB}" type="presParOf" srcId="{F99EF3C7-1CF8-4A35-86F6-87B6CE323F1D}" destId="{90969AAA-9F20-46E6-A023-2BE15E4E321C}" srcOrd="2" destOrd="0" presId="urn:microsoft.com/office/officeart/2008/layout/AlternatingHexagons"/>
    <dgm:cxn modelId="{F07F6BF4-EB00-482F-8DED-217C9C94C999}" type="presParOf" srcId="{F99EF3C7-1CF8-4A35-86F6-87B6CE323F1D}" destId="{3CFEFD25-D00E-4C43-86F3-BB31D8F5FF50}" srcOrd="3" destOrd="0" presId="urn:microsoft.com/office/officeart/2008/layout/AlternatingHexagons"/>
    <dgm:cxn modelId="{57A501C6-5B58-48E9-BF3B-2EB498D3F835}" type="presParOf" srcId="{F99EF3C7-1CF8-4A35-86F6-87B6CE323F1D}" destId="{8AACF916-A1D1-41A0-9F4B-B3B0D5AC4239}" srcOrd="4" destOrd="0" presId="urn:microsoft.com/office/officeart/2008/layout/AlternatingHexagons"/>
    <dgm:cxn modelId="{BD03327D-5F68-444A-8C7F-178DFE263E7A}" type="presParOf" srcId="{23F1BDCF-0DAC-429F-8F8A-9BC1EC437FF5}" destId="{D95D08F9-0ED0-466D-80EA-76E57E6DB7E5}" srcOrd="1" destOrd="0" presId="urn:microsoft.com/office/officeart/2008/layout/AlternatingHexagons"/>
    <dgm:cxn modelId="{5FA0118B-4C6C-4C33-B382-9DB4C23F626D}" type="presParOf" srcId="{23F1BDCF-0DAC-429F-8F8A-9BC1EC437FF5}" destId="{EBBB69E9-4FC3-4BCD-9988-29F026D6BCFB}" srcOrd="2" destOrd="0" presId="urn:microsoft.com/office/officeart/2008/layout/AlternatingHexagons"/>
    <dgm:cxn modelId="{23841D99-ED65-4C23-935B-CC930327EB57}" type="presParOf" srcId="{EBBB69E9-4FC3-4BCD-9988-29F026D6BCFB}" destId="{DE6F8949-9948-4FB7-8F1B-FB03EBF8A06D}" srcOrd="0" destOrd="0" presId="urn:microsoft.com/office/officeart/2008/layout/AlternatingHexagons"/>
    <dgm:cxn modelId="{599DDF1D-4E3C-445B-A751-A0FC247CF6DB}" type="presParOf" srcId="{EBBB69E9-4FC3-4BCD-9988-29F026D6BCFB}" destId="{A544F0FA-4A6A-4B0A-9C8D-BE0FF34E695E}" srcOrd="1" destOrd="0" presId="urn:microsoft.com/office/officeart/2008/layout/AlternatingHexagons"/>
    <dgm:cxn modelId="{047080B7-043B-4633-B63E-BDFB0DC7C3BF}" type="presParOf" srcId="{EBBB69E9-4FC3-4BCD-9988-29F026D6BCFB}" destId="{C42BA5E4-2F30-4C61-BB2C-11EF13BBA490}" srcOrd="2" destOrd="0" presId="urn:microsoft.com/office/officeart/2008/layout/AlternatingHexagons"/>
    <dgm:cxn modelId="{B4986AEF-AF6A-4875-99EB-8DEF9B5294A4}" type="presParOf" srcId="{EBBB69E9-4FC3-4BCD-9988-29F026D6BCFB}" destId="{AE22255F-563C-483F-A862-18F64688389D}" srcOrd="3" destOrd="0" presId="urn:microsoft.com/office/officeart/2008/layout/AlternatingHexagons"/>
    <dgm:cxn modelId="{51ED0AA9-BA63-482A-9F83-553EB7B2A93D}" type="presParOf" srcId="{EBBB69E9-4FC3-4BCD-9988-29F026D6BCFB}" destId="{CFA68AA1-ACA3-49C0-AEC9-7B144B919A7A}" srcOrd="4" destOrd="0" presId="urn:microsoft.com/office/officeart/2008/layout/AlternatingHexagons"/>
    <dgm:cxn modelId="{D116879F-F205-4FFB-9DF4-D0EB3F856B86}" type="presParOf" srcId="{23F1BDCF-0DAC-429F-8F8A-9BC1EC437FF5}" destId="{60EA2CC6-7037-42F5-9961-CAF9E9091EFC}" srcOrd="3" destOrd="0" presId="urn:microsoft.com/office/officeart/2008/layout/AlternatingHexagons"/>
    <dgm:cxn modelId="{D993E7B9-6201-4FE9-9E51-4597C02D42E2}" type="presParOf" srcId="{23F1BDCF-0DAC-429F-8F8A-9BC1EC437FF5}" destId="{529FB16F-B873-40A1-A773-A00D4A3E4906}" srcOrd="4" destOrd="0" presId="urn:microsoft.com/office/officeart/2008/layout/AlternatingHexagons"/>
    <dgm:cxn modelId="{8AAD5CDB-37D5-46EF-A068-2002954DBD33}" type="presParOf" srcId="{529FB16F-B873-40A1-A773-A00D4A3E4906}" destId="{6C0B1D44-343C-428A-A4E7-8C26CD9E5B94}" srcOrd="0" destOrd="0" presId="urn:microsoft.com/office/officeart/2008/layout/AlternatingHexagons"/>
    <dgm:cxn modelId="{4828D65B-743D-4595-9485-D8E454F7FE71}" type="presParOf" srcId="{529FB16F-B873-40A1-A773-A00D4A3E4906}" destId="{32EBA3CE-626C-4445-A9C0-365BD28526F9}" srcOrd="1" destOrd="0" presId="urn:microsoft.com/office/officeart/2008/layout/AlternatingHexagons"/>
    <dgm:cxn modelId="{BC9A0C0E-0A20-4A03-9879-81DFEDF16D98}" type="presParOf" srcId="{529FB16F-B873-40A1-A773-A00D4A3E4906}" destId="{721121D2-4096-4DE3-864C-5AAD545DA27E}" srcOrd="2" destOrd="0" presId="urn:microsoft.com/office/officeart/2008/layout/AlternatingHexagons"/>
    <dgm:cxn modelId="{26A49E24-D3BA-48BB-A6C4-8D31E98C06F0}" type="presParOf" srcId="{529FB16F-B873-40A1-A773-A00D4A3E4906}" destId="{E08AC657-811F-4087-B44B-A7730A864731}" srcOrd="3" destOrd="0" presId="urn:microsoft.com/office/officeart/2008/layout/AlternatingHexagons"/>
    <dgm:cxn modelId="{8ADE3AE3-92B6-4A25-9C87-E87309E9B7EC}" type="presParOf" srcId="{529FB16F-B873-40A1-A773-A00D4A3E4906}" destId="{0994BD82-B666-46C4-BC34-7965236D39DE}"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E96059-6BEF-47BE-B559-EB2959F593CC}" type="doc">
      <dgm:prSet loTypeId="urn:microsoft.com/office/officeart/2008/layout/VerticalCurvedList" loCatId="list" qsTypeId="urn:microsoft.com/office/officeart/2005/8/quickstyle/simple4" qsCatId="simple" csTypeId="urn:microsoft.com/office/officeart/2005/8/colors/accent6_4" csCatId="accent6" phldr="1"/>
      <dgm:spPr/>
      <dgm:t>
        <a:bodyPr/>
        <a:lstStyle/>
        <a:p>
          <a:endParaRPr lang="es-ES"/>
        </a:p>
      </dgm:t>
    </dgm:pt>
    <dgm:pt modelId="{C73B4D8F-4950-49F2-A8BB-5492A94732C3}">
      <dgm:prSet phldrT="[Texto]"/>
      <dgm:spPr/>
      <dgm:t>
        <a:bodyPr/>
        <a:lstStyle/>
        <a:p>
          <a:r>
            <a:rPr lang="es-EC" dirty="0"/>
            <a:t>Grupo funcional OH </a:t>
          </a:r>
          <a:endParaRPr lang="es-ES" dirty="0"/>
        </a:p>
      </dgm:t>
    </dgm:pt>
    <dgm:pt modelId="{CB398280-538B-4B09-9F01-4FF2D9313189}" type="parTrans" cxnId="{A97C6D57-DB25-4801-8348-4A236E1DD6EB}">
      <dgm:prSet/>
      <dgm:spPr/>
      <dgm:t>
        <a:bodyPr/>
        <a:lstStyle/>
        <a:p>
          <a:endParaRPr lang="es-ES"/>
        </a:p>
      </dgm:t>
    </dgm:pt>
    <dgm:pt modelId="{50D1D934-C170-4655-9EAF-1AE17C7C1B76}" type="sibTrans" cxnId="{A97C6D57-DB25-4801-8348-4A236E1DD6EB}">
      <dgm:prSet/>
      <dgm:spPr/>
      <dgm:t>
        <a:bodyPr/>
        <a:lstStyle/>
        <a:p>
          <a:endParaRPr lang="es-ES"/>
        </a:p>
      </dgm:t>
    </dgm:pt>
    <dgm:pt modelId="{88CFF03C-CB9A-4AB6-B222-95A0AD8BE911}">
      <dgm:prSet phldrT="[Texto]"/>
      <dgm:spPr/>
      <dgm:t>
        <a:bodyPr/>
        <a:lstStyle/>
        <a:p>
          <a:r>
            <a:rPr lang="es-EC" dirty="0"/>
            <a:t>Sólido Cristalino, incoloro</a:t>
          </a:r>
          <a:endParaRPr lang="es-ES" dirty="0"/>
        </a:p>
      </dgm:t>
    </dgm:pt>
    <dgm:pt modelId="{B9402721-A3E8-4416-9345-A003B5B491E1}" type="parTrans" cxnId="{4FD2D0CC-0E12-4DA5-8CF1-24D6B3C616D0}">
      <dgm:prSet/>
      <dgm:spPr/>
      <dgm:t>
        <a:bodyPr/>
        <a:lstStyle/>
        <a:p>
          <a:endParaRPr lang="es-ES"/>
        </a:p>
      </dgm:t>
    </dgm:pt>
    <dgm:pt modelId="{DF5510FD-F6E2-4A44-8672-DC4570800C57}" type="sibTrans" cxnId="{4FD2D0CC-0E12-4DA5-8CF1-24D6B3C616D0}">
      <dgm:prSet/>
      <dgm:spPr/>
      <dgm:t>
        <a:bodyPr/>
        <a:lstStyle/>
        <a:p>
          <a:endParaRPr lang="es-ES"/>
        </a:p>
      </dgm:t>
    </dgm:pt>
    <dgm:pt modelId="{58675A0C-E0D0-4E8B-BB46-CA0A803E1C10}">
      <dgm:prSet phldrT="[Texto]"/>
      <dgm:spPr/>
      <dgm:t>
        <a:bodyPr/>
        <a:lstStyle/>
        <a:p>
          <a:r>
            <a:rPr lang="es-EC" dirty="0"/>
            <a:t>Toxicidad, persistencia y bio </a:t>
          </a:r>
          <a:r>
            <a:rPr lang="es-EC" dirty="0" err="1"/>
            <a:t>concentrción</a:t>
          </a:r>
          <a:endParaRPr lang="es-ES" dirty="0"/>
        </a:p>
      </dgm:t>
    </dgm:pt>
    <dgm:pt modelId="{3B04351B-7337-4258-A9E3-8529C7C0E468}" type="parTrans" cxnId="{05648DEF-7077-4F9E-A201-9BB44FA5156E}">
      <dgm:prSet/>
      <dgm:spPr/>
      <dgm:t>
        <a:bodyPr/>
        <a:lstStyle/>
        <a:p>
          <a:endParaRPr lang="es-ES"/>
        </a:p>
      </dgm:t>
    </dgm:pt>
    <dgm:pt modelId="{B57018E7-53CD-486F-83E2-7CD1B439BCA3}" type="sibTrans" cxnId="{05648DEF-7077-4F9E-A201-9BB44FA5156E}">
      <dgm:prSet/>
      <dgm:spPr/>
      <dgm:t>
        <a:bodyPr/>
        <a:lstStyle/>
        <a:p>
          <a:endParaRPr lang="es-ES"/>
        </a:p>
      </dgm:t>
    </dgm:pt>
    <dgm:pt modelId="{72E261DE-EE31-4F45-9851-884381F27C8F}" type="pres">
      <dgm:prSet presAssocID="{7EE96059-6BEF-47BE-B559-EB2959F593CC}" presName="Name0" presStyleCnt="0">
        <dgm:presLayoutVars>
          <dgm:chMax val="7"/>
          <dgm:chPref val="7"/>
          <dgm:dir/>
        </dgm:presLayoutVars>
      </dgm:prSet>
      <dgm:spPr/>
    </dgm:pt>
    <dgm:pt modelId="{B98FC500-46F7-43D0-B2F6-AC1FE410B9A3}" type="pres">
      <dgm:prSet presAssocID="{7EE96059-6BEF-47BE-B559-EB2959F593CC}" presName="Name1" presStyleCnt="0"/>
      <dgm:spPr/>
    </dgm:pt>
    <dgm:pt modelId="{9D08FB65-2978-4C3C-A8D0-7BF9FD3BF868}" type="pres">
      <dgm:prSet presAssocID="{7EE96059-6BEF-47BE-B559-EB2959F593CC}" presName="cycle" presStyleCnt="0"/>
      <dgm:spPr/>
    </dgm:pt>
    <dgm:pt modelId="{0B954BB3-BFDE-4878-AA94-712B1539A5F4}" type="pres">
      <dgm:prSet presAssocID="{7EE96059-6BEF-47BE-B559-EB2959F593CC}" presName="srcNode" presStyleLbl="node1" presStyleIdx="0" presStyleCnt="3"/>
      <dgm:spPr/>
    </dgm:pt>
    <dgm:pt modelId="{BACE5CD6-272C-4964-A81A-5BA0BB31B6B8}" type="pres">
      <dgm:prSet presAssocID="{7EE96059-6BEF-47BE-B559-EB2959F593CC}" presName="conn" presStyleLbl="parChTrans1D2" presStyleIdx="0" presStyleCnt="1"/>
      <dgm:spPr/>
    </dgm:pt>
    <dgm:pt modelId="{6817D06E-9D74-47D3-BFA5-1C9A869DC794}" type="pres">
      <dgm:prSet presAssocID="{7EE96059-6BEF-47BE-B559-EB2959F593CC}" presName="extraNode" presStyleLbl="node1" presStyleIdx="0" presStyleCnt="3"/>
      <dgm:spPr/>
    </dgm:pt>
    <dgm:pt modelId="{EE2C504E-FCA5-432D-9D62-E1045209D2F1}" type="pres">
      <dgm:prSet presAssocID="{7EE96059-6BEF-47BE-B559-EB2959F593CC}" presName="dstNode" presStyleLbl="node1" presStyleIdx="0" presStyleCnt="3"/>
      <dgm:spPr/>
    </dgm:pt>
    <dgm:pt modelId="{F1F0DCDC-D9ED-42F5-B9AC-2FE50D046D33}" type="pres">
      <dgm:prSet presAssocID="{C73B4D8F-4950-49F2-A8BB-5492A94732C3}" presName="text_1" presStyleLbl="node1" presStyleIdx="0" presStyleCnt="3">
        <dgm:presLayoutVars>
          <dgm:bulletEnabled val="1"/>
        </dgm:presLayoutVars>
      </dgm:prSet>
      <dgm:spPr/>
    </dgm:pt>
    <dgm:pt modelId="{C9DE2D01-F58E-4412-BD20-823AB99333A2}" type="pres">
      <dgm:prSet presAssocID="{C73B4D8F-4950-49F2-A8BB-5492A94732C3}" presName="accent_1" presStyleCnt="0"/>
      <dgm:spPr/>
    </dgm:pt>
    <dgm:pt modelId="{A696C3C0-4133-45C5-8714-349DF92819C1}" type="pres">
      <dgm:prSet presAssocID="{C73B4D8F-4950-49F2-A8BB-5492A94732C3}" presName="accentRepeatNode" presStyleLbl="solidFgAcc1" presStyleIdx="0" presStyleCnt="3"/>
      <dgm:spPr/>
    </dgm:pt>
    <dgm:pt modelId="{69D142CF-E8EF-4F7A-8787-627CFD723572}" type="pres">
      <dgm:prSet presAssocID="{88CFF03C-CB9A-4AB6-B222-95A0AD8BE911}" presName="text_2" presStyleLbl="node1" presStyleIdx="1" presStyleCnt="3">
        <dgm:presLayoutVars>
          <dgm:bulletEnabled val="1"/>
        </dgm:presLayoutVars>
      </dgm:prSet>
      <dgm:spPr/>
    </dgm:pt>
    <dgm:pt modelId="{AF010829-9A8E-40AC-BA2C-4278B88B096F}" type="pres">
      <dgm:prSet presAssocID="{88CFF03C-CB9A-4AB6-B222-95A0AD8BE911}" presName="accent_2" presStyleCnt="0"/>
      <dgm:spPr/>
    </dgm:pt>
    <dgm:pt modelId="{64483A85-CEB0-45D8-A737-46BF10F265E7}" type="pres">
      <dgm:prSet presAssocID="{88CFF03C-CB9A-4AB6-B222-95A0AD8BE911}" presName="accentRepeatNode" presStyleLbl="solidFgAcc1" presStyleIdx="1" presStyleCnt="3"/>
      <dgm:spPr/>
    </dgm:pt>
    <dgm:pt modelId="{E1E248CA-A864-4FC2-8270-492C3C0C31F5}" type="pres">
      <dgm:prSet presAssocID="{58675A0C-E0D0-4E8B-BB46-CA0A803E1C10}" presName="text_3" presStyleLbl="node1" presStyleIdx="2" presStyleCnt="3">
        <dgm:presLayoutVars>
          <dgm:bulletEnabled val="1"/>
        </dgm:presLayoutVars>
      </dgm:prSet>
      <dgm:spPr/>
    </dgm:pt>
    <dgm:pt modelId="{216BFF81-C5E4-47E5-9281-6A29C6AE3FFF}" type="pres">
      <dgm:prSet presAssocID="{58675A0C-E0D0-4E8B-BB46-CA0A803E1C10}" presName="accent_3" presStyleCnt="0"/>
      <dgm:spPr/>
    </dgm:pt>
    <dgm:pt modelId="{A0E0ACE8-3EA2-4AE7-A528-20AAB3D55A65}" type="pres">
      <dgm:prSet presAssocID="{58675A0C-E0D0-4E8B-BB46-CA0A803E1C10}" presName="accentRepeatNode" presStyleLbl="solidFgAcc1" presStyleIdx="2" presStyleCnt="3"/>
      <dgm:spPr/>
    </dgm:pt>
  </dgm:ptLst>
  <dgm:cxnLst>
    <dgm:cxn modelId="{F784AC0C-A78B-4CEF-985E-A24F078EC39C}" type="presOf" srcId="{7EE96059-6BEF-47BE-B559-EB2959F593CC}" destId="{72E261DE-EE31-4F45-9851-884381F27C8F}" srcOrd="0" destOrd="0" presId="urn:microsoft.com/office/officeart/2008/layout/VerticalCurvedList"/>
    <dgm:cxn modelId="{A97C6D57-DB25-4801-8348-4A236E1DD6EB}" srcId="{7EE96059-6BEF-47BE-B559-EB2959F593CC}" destId="{C73B4D8F-4950-49F2-A8BB-5492A94732C3}" srcOrd="0" destOrd="0" parTransId="{CB398280-538B-4B09-9F01-4FF2D9313189}" sibTransId="{50D1D934-C170-4655-9EAF-1AE17C7C1B76}"/>
    <dgm:cxn modelId="{E8240B82-1D09-40EE-977C-28F376989582}" type="presOf" srcId="{58675A0C-E0D0-4E8B-BB46-CA0A803E1C10}" destId="{E1E248CA-A864-4FC2-8270-492C3C0C31F5}" srcOrd="0" destOrd="0" presId="urn:microsoft.com/office/officeart/2008/layout/VerticalCurvedList"/>
    <dgm:cxn modelId="{4FD2D0CC-0E12-4DA5-8CF1-24D6B3C616D0}" srcId="{7EE96059-6BEF-47BE-B559-EB2959F593CC}" destId="{88CFF03C-CB9A-4AB6-B222-95A0AD8BE911}" srcOrd="1" destOrd="0" parTransId="{B9402721-A3E8-4416-9345-A003B5B491E1}" sibTransId="{DF5510FD-F6E2-4A44-8672-DC4570800C57}"/>
    <dgm:cxn modelId="{B86C2ADC-72C1-44B1-83D0-12285F0E770F}" type="presOf" srcId="{C73B4D8F-4950-49F2-A8BB-5492A94732C3}" destId="{F1F0DCDC-D9ED-42F5-B9AC-2FE50D046D33}" srcOrd="0" destOrd="0" presId="urn:microsoft.com/office/officeart/2008/layout/VerticalCurvedList"/>
    <dgm:cxn modelId="{05648DEF-7077-4F9E-A201-9BB44FA5156E}" srcId="{7EE96059-6BEF-47BE-B559-EB2959F593CC}" destId="{58675A0C-E0D0-4E8B-BB46-CA0A803E1C10}" srcOrd="2" destOrd="0" parTransId="{3B04351B-7337-4258-A9E3-8529C7C0E468}" sibTransId="{B57018E7-53CD-486F-83E2-7CD1B439BCA3}"/>
    <dgm:cxn modelId="{342A06F2-1A1B-4223-B90E-2AAA7C6093F0}" type="presOf" srcId="{88CFF03C-CB9A-4AB6-B222-95A0AD8BE911}" destId="{69D142CF-E8EF-4F7A-8787-627CFD723572}" srcOrd="0" destOrd="0" presId="urn:microsoft.com/office/officeart/2008/layout/VerticalCurvedList"/>
    <dgm:cxn modelId="{2993A9F7-4215-4FA3-AA9C-E069CF616FE0}" type="presOf" srcId="{50D1D934-C170-4655-9EAF-1AE17C7C1B76}" destId="{BACE5CD6-272C-4964-A81A-5BA0BB31B6B8}" srcOrd="0" destOrd="0" presId="urn:microsoft.com/office/officeart/2008/layout/VerticalCurvedList"/>
    <dgm:cxn modelId="{AA071C67-6A5B-4BA2-B15C-D0BB91358031}" type="presParOf" srcId="{72E261DE-EE31-4F45-9851-884381F27C8F}" destId="{B98FC500-46F7-43D0-B2F6-AC1FE410B9A3}" srcOrd="0" destOrd="0" presId="urn:microsoft.com/office/officeart/2008/layout/VerticalCurvedList"/>
    <dgm:cxn modelId="{337BC51A-DA20-42A2-BBAD-A611982ED78F}" type="presParOf" srcId="{B98FC500-46F7-43D0-B2F6-AC1FE410B9A3}" destId="{9D08FB65-2978-4C3C-A8D0-7BF9FD3BF868}" srcOrd="0" destOrd="0" presId="urn:microsoft.com/office/officeart/2008/layout/VerticalCurvedList"/>
    <dgm:cxn modelId="{2B2336AE-C60C-4CC9-BA77-D4DA68D07653}" type="presParOf" srcId="{9D08FB65-2978-4C3C-A8D0-7BF9FD3BF868}" destId="{0B954BB3-BFDE-4878-AA94-712B1539A5F4}" srcOrd="0" destOrd="0" presId="urn:microsoft.com/office/officeart/2008/layout/VerticalCurvedList"/>
    <dgm:cxn modelId="{404E8F57-1151-4018-9FD0-43F2EB3A68B9}" type="presParOf" srcId="{9D08FB65-2978-4C3C-A8D0-7BF9FD3BF868}" destId="{BACE5CD6-272C-4964-A81A-5BA0BB31B6B8}" srcOrd="1" destOrd="0" presId="urn:microsoft.com/office/officeart/2008/layout/VerticalCurvedList"/>
    <dgm:cxn modelId="{B653FED9-0C57-4FF5-8C7E-94E26405E941}" type="presParOf" srcId="{9D08FB65-2978-4C3C-A8D0-7BF9FD3BF868}" destId="{6817D06E-9D74-47D3-BFA5-1C9A869DC794}" srcOrd="2" destOrd="0" presId="urn:microsoft.com/office/officeart/2008/layout/VerticalCurvedList"/>
    <dgm:cxn modelId="{0E5DDA15-0750-4693-901D-E8E26BC7428B}" type="presParOf" srcId="{9D08FB65-2978-4C3C-A8D0-7BF9FD3BF868}" destId="{EE2C504E-FCA5-432D-9D62-E1045209D2F1}" srcOrd="3" destOrd="0" presId="urn:microsoft.com/office/officeart/2008/layout/VerticalCurvedList"/>
    <dgm:cxn modelId="{AF5FD3B2-5440-4462-9B83-32413E5C61DA}" type="presParOf" srcId="{B98FC500-46F7-43D0-B2F6-AC1FE410B9A3}" destId="{F1F0DCDC-D9ED-42F5-B9AC-2FE50D046D33}" srcOrd="1" destOrd="0" presId="urn:microsoft.com/office/officeart/2008/layout/VerticalCurvedList"/>
    <dgm:cxn modelId="{76BE4AF2-1368-4D59-BCF6-468B4AF634E6}" type="presParOf" srcId="{B98FC500-46F7-43D0-B2F6-AC1FE410B9A3}" destId="{C9DE2D01-F58E-4412-BD20-823AB99333A2}" srcOrd="2" destOrd="0" presId="urn:microsoft.com/office/officeart/2008/layout/VerticalCurvedList"/>
    <dgm:cxn modelId="{1ED95AA7-6DE0-4125-8736-F1C2AF1A49A1}" type="presParOf" srcId="{C9DE2D01-F58E-4412-BD20-823AB99333A2}" destId="{A696C3C0-4133-45C5-8714-349DF92819C1}" srcOrd="0" destOrd="0" presId="urn:microsoft.com/office/officeart/2008/layout/VerticalCurvedList"/>
    <dgm:cxn modelId="{57CA3F54-ECE3-4460-B494-83588BFFAA3E}" type="presParOf" srcId="{B98FC500-46F7-43D0-B2F6-AC1FE410B9A3}" destId="{69D142CF-E8EF-4F7A-8787-627CFD723572}" srcOrd="3" destOrd="0" presId="urn:microsoft.com/office/officeart/2008/layout/VerticalCurvedList"/>
    <dgm:cxn modelId="{E58E05CE-EBC0-4372-90A2-D56CD6B0D25D}" type="presParOf" srcId="{B98FC500-46F7-43D0-B2F6-AC1FE410B9A3}" destId="{AF010829-9A8E-40AC-BA2C-4278B88B096F}" srcOrd="4" destOrd="0" presId="urn:microsoft.com/office/officeart/2008/layout/VerticalCurvedList"/>
    <dgm:cxn modelId="{1F898EFE-AE8A-4D2B-8BF4-6BDD1843B391}" type="presParOf" srcId="{AF010829-9A8E-40AC-BA2C-4278B88B096F}" destId="{64483A85-CEB0-45D8-A737-46BF10F265E7}" srcOrd="0" destOrd="0" presId="urn:microsoft.com/office/officeart/2008/layout/VerticalCurvedList"/>
    <dgm:cxn modelId="{C5AFBC60-0F91-4612-BBD9-811B39B7E3BE}" type="presParOf" srcId="{B98FC500-46F7-43D0-B2F6-AC1FE410B9A3}" destId="{E1E248CA-A864-4FC2-8270-492C3C0C31F5}" srcOrd="5" destOrd="0" presId="urn:microsoft.com/office/officeart/2008/layout/VerticalCurvedList"/>
    <dgm:cxn modelId="{FC764188-FECD-4D4F-9AF8-6C204577429F}" type="presParOf" srcId="{B98FC500-46F7-43D0-B2F6-AC1FE410B9A3}" destId="{216BFF81-C5E4-47E5-9281-6A29C6AE3FFF}" srcOrd="6" destOrd="0" presId="urn:microsoft.com/office/officeart/2008/layout/VerticalCurvedList"/>
    <dgm:cxn modelId="{F7C5B2F5-5955-4623-B993-084DDBC73054}" type="presParOf" srcId="{216BFF81-C5E4-47E5-9281-6A29C6AE3FFF}" destId="{A0E0ACE8-3EA2-4AE7-A528-20AAB3D55A6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7C06F4-9F3F-4C21-A77A-4CB85F6EDA20}" type="doc">
      <dgm:prSet loTypeId="urn:microsoft.com/office/officeart/2009/layout/CircleArrowProcess" loCatId="cycle" qsTypeId="urn:microsoft.com/office/officeart/2005/8/quickstyle/simple1" qsCatId="simple" csTypeId="urn:microsoft.com/office/officeart/2005/8/colors/accent6_4" csCatId="accent6" phldr="1"/>
      <dgm:spPr/>
      <dgm:t>
        <a:bodyPr/>
        <a:lstStyle/>
        <a:p>
          <a:endParaRPr lang="es-ES"/>
        </a:p>
      </dgm:t>
    </dgm:pt>
    <dgm:pt modelId="{45CA057F-B908-4F25-8291-10551E0B35F7}">
      <dgm:prSet phldrT="[Texto]"/>
      <dgm:spPr/>
      <dgm:t>
        <a:bodyPr/>
        <a:lstStyle/>
        <a:p>
          <a:r>
            <a:rPr lang="es-EC" dirty="0"/>
            <a:t>Altamente tóxicos </a:t>
          </a:r>
          <a:endParaRPr lang="es-ES" dirty="0"/>
        </a:p>
      </dgm:t>
    </dgm:pt>
    <dgm:pt modelId="{8CF03DF1-21D9-4500-9BB1-F9E9699BCEF1}" type="parTrans" cxnId="{EE7B1E39-69B8-4D6F-A183-CDAA33A97276}">
      <dgm:prSet/>
      <dgm:spPr/>
      <dgm:t>
        <a:bodyPr/>
        <a:lstStyle/>
        <a:p>
          <a:endParaRPr lang="es-ES"/>
        </a:p>
      </dgm:t>
    </dgm:pt>
    <dgm:pt modelId="{76E3BD45-AA55-4A03-B78C-A0A98434ACF1}" type="sibTrans" cxnId="{EE7B1E39-69B8-4D6F-A183-CDAA33A97276}">
      <dgm:prSet/>
      <dgm:spPr/>
      <dgm:t>
        <a:bodyPr/>
        <a:lstStyle/>
        <a:p>
          <a:endParaRPr lang="es-ES"/>
        </a:p>
      </dgm:t>
    </dgm:pt>
    <dgm:pt modelId="{DD72241D-0E38-4AA6-82A2-C2C137B302EC}">
      <dgm:prSet phldrT="[Texto]"/>
      <dgm:spPr/>
      <dgm:t>
        <a:bodyPr/>
        <a:lstStyle/>
        <a:p>
          <a:r>
            <a:rPr lang="es-EC" dirty="0"/>
            <a:t>Especies acuáticas </a:t>
          </a:r>
          <a:endParaRPr lang="es-ES" dirty="0"/>
        </a:p>
      </dgm:t>
    </dgm:pt>
    <dgm:pt modelId="{D568F0EC-3996-4FD3-B6CD-70B90134234A}" type="parTrans" cxnId="{B7AC52D9-6218-47E2-9DBC-F367A26521B9}">
      <dgm:prSet/>
      <dgm:spPr/>
      <dgm:t>
        <a:bodyPr/>
        <a:lstStyle/>
        <a:p>
          <a:endParaRPr lang="es-ES"/>
        </a:p>
      </dgm:t>
    </dgm:pt>
    <dgm:pt modelId="{893ED15D-3587-41F7-9862-7DF3FF546816}" type="sibTrans" cxnId="{B7AC52D9-6218-47E2-9DBC-F367A26521B9}">
      <dgm:prSet/>
      <dgm:spPr/>
      <dgm:t>
        <a:bodyPr/>
        <a:lstStyle/>
        <a:p>
          <a:endParaRPr lang="es-ES"/>
        </a:p>
      </dgm:t>
    </dgm:pt>
    <dgm:pt modelId="{19B2AB60-4DBD-4974-A719-0D51B560DCE3}">
      <dgm:prSet phldrT="[Texto]"/>
      <dgm:spPr/>
      <dgm:t>
        <a:bodyPr/>
        <a:lstStyle/>
        <a:p>
          <a:r>
            <a:rPr lang="es-EC" dirty="0"/>
            <a:t>Documentos normativos </a:t>
          </a:r>
          <a:endParaRPr lang="es-ES" dirty="0"/>
        </a:p>
      </dgm:t>
    </dgm:pt>
    <dgm:pt modelId="{C1796CA7-BC8F-4B84-A651-4CED8BF42F9A}" type="parTrans" cxnId="{F0B0BBBD-D2E4-4428-93E9-D5FFB6443C51}">
      <dgm:prSet/>
      <dgm:spPr/>
      <dgm:t>
        <a:bodyPr/>
        <a:lstStyle/>
        <a:p>
          <a:endParaRPr lang="es-ES"/>
        </a:p>
      </dgm:t>
    </dgm:pt>
    <dgm:pt modelId="{5D58BE4C-225C-43A5-8F54-7CCE86C502E2}" type="sibTrans" cxnId="{F0B0BBBD-D2E4-4428-93E9-D5FFB6443C51}">
      <dgm:prSet/>
      <dgm:spPr/>
      <dgm:t>
        <a:bodyPr/>
        <a:lstStyle/>
        <a:p>
          <a:endParaRPr lang="es-ES"/>
        </a:p>
      </dgm:t>
    </dgm:pt>
    <dgm:pt modelId="{EA601AEA-9916-4594-90D9-11A0466E77A8}" type="pres">
      <dgm:prSet presAssocID="{7D7C06F4-9F3F-4C21-A77A-4CB85F6EDA20}" presName="Name0" presStyleCnt="0">
        <dgm:presLayoutVars>
          <dgm:chMax val="7"/>
          <dgm:chPref val="7"/>
          <dgm:dir/>
          <dgm:animLvl val="lvl"/>
        </dgm:presLayoutVars>
      </dgm:prSet>
      <dgm:spPr/>
    </dgm:pt>
    <dgm:pt modelId="{908DE085-F8C3-4030-A5CD-74FEBE8BCA26}" type="pres">
      <dgm:prSet presAssocID="{45CA057F-B908-4F25-8291-10551E0B35F7}" presName="Accent1" presStyleCnt="0"/>
      <dgm:spPr/>
    </dgm:pt>
    <dgm:pt modelId="{1479E9E1-314D-4AE2-8013-C8772432DBB9}" type="pres">
      <dgm:prSet presAssocID="{45CA057F-B908-4F25-8291-10551E0B35F7}" presName="Accent" presStyleLbl="node1" presStyleIdx="0" presStyleCnt="3"/>
      <dgm:spPr/>
    </dgm:pt>
    <dgm:pt modelId="{2C596B81-4899-439E-87FF-2C8ECC8F8AE0}" type="pres">
      <dgm:prSet presAssocID="{45CA057F-B908-4F25-8291-10551E0B35F7}" presName="Parent1" presStyleLbl="revTx" presStyleIdx="0" presStyleCnt="3">
        <dgm:presLayoutVars>
          <dgm:chMax val="1"/>
          <dgm:chPref val="1"/>
          <dgm:bulletEnabled val="1"/>
        </dgm:presLayoutVars>
      </dgm:prSet>
      <dgm:spPr/>
    </dgm:pt>
    <dgm:pt modelId="{CC913F06-EB6E-4E16-A003-EBD35DE79B6D}" type="pres">
      <dgm:prSet presAssocID="{DD72241D-0E38-4AA6-82A2-C2C137B302EC}" presName="Accent2" presStyleCnt="0"/>
      <dgm:spPr/>
    </dgm:pt>
    <dgm:pt modelId="{DEC53C89-A5E6-4ED5-A9BE-154E6AD440DC}" type="pres">
      <dgm:prSet presAssocID="{DD72241D-0E38-4AA6-82A2-C2C137B302EC}" presName="Accent" presStyleLbl="node1" presStyleIdx="1" presStyleCnt="3"/>
      <dgm:spPr/>
    </dgm:pt>
    <dgm:pt modelId="{5A4932B1-657D-4FD9-977C-4A5793300D12}" type="pres">
      <dgm:prSet presAssocID="{DD72241D-0E38-4AA6-82A2-C2C137B302EC}" presName="Parent2" presStyleLbl="revTx" presStyleIdx="1" presStyleCnt="3">
        <dgm:presLayoutVars>
          <dgm:chMax val="1"/>
          <dgm:chPref val="1"/>
          <dgm:bulletEnabled val="1"/>
        </dgm:presLayoutVars>
      </dgm:prSet>
      <dgm:spPr/>
    </dgm:pt>
    <dgm:pt modelId="{89E470C6-98BA-4E66-A7CB-8850600DFB76}" type="pres">
      <dgm:prSet presAssocID="{19B2AB60-4DBD-4974-A719-0D51B560DCE3}" presName="Accent3" presStyleCnt="0"/>
      <dgm:spPr/>
    </dgm:pt>
    <dgm:pt modelId="{5989D5AB-6719-46E4-A6B1-CA9A388E4759}" type="pres">
      <dgm:prSet presAssocID="{19B2AB60-4DBD-4974-A719-0D51B560DCE3}" presName="Accent" presStyleLbl="node1" presStyleIdx="2" presStyleCnt="3"/>
      <dgm:spPr/>
    </dgm:pt>
    <dgm:pt modelId="{C275D16C-C67B-4A2B-A9E8-0A9663675E47}" type="pres">
      <dgm:prSet presAssocID="{19B2AB60-4DBD-4974-A719-0D51B560DCE3}" presName="Parent3" presStyleLbl="revTx" presStyleIdx="2" presStyleCnt="3">
        <dgm:presLayoutVars>
          <dgm:chMax val="1"/>
          <dgm:chPref val="1"/>
          <dgm:bulletEnabled val="1"/>
        </dgm:presLayoutVars>
      </dgm:prSet>
      <dgm:spPr/>
    </dgm:pt>
  </dgm:ptLst>
  <dgm:cxnLst>
    <dgm:cxn modelId="{EE7B1E39-69B8-4D6F-A183-CDAA33A97276}" srcId="{7D7C06F4-9F3F-4C21-A77A-4CB85F6EDA20}" destId="{45CA057F-B908-4F25-8291-10551E0B35F7}" srcOrd="0" destOrd="0" parTransId="{8CF03DF1-21D9-4500-9BB1-F9E9699BCEF1}" sibTransId="{76E3BD45-AA55-4A03-B78C-A0A98434ACF1}"/>
    <dgm:cxn modelId="{7D276A39-72CA-4A77-BF8B-00A5561C571C}" type="presOf" srcId="{19B2AB60-4DBD-4974-A719-0D51B560DCE3}" destId="{C275D16C-C67B-4A2B-A9E8-0A9663675E47}" srcOrd="0" destOrd="0" presId="urn:microsoft.com/office/officeart/2009/layout/CircleArrowProcess"/>
    <dgm:cxn modelId="{FB14BC45-F8F1-445E-BDA8-2A6295D65835}" type="presOf" srcId="{DD72241D-0E38-4AA6-82A2-C2C137B302EC}" destId="{5A4932B1-657D-4FD9-977C-4A5793300D12}" srcOrd="0" destOrd="0" presId="urn:microsoft.com/office/officeart/2009/layout/CircleArrowProcess"/>
    <dgm:cxn modelId="{6AF0EC95-E135-4B57-881F-36B5814F7C63}" type="presOf" srcId="{45CA057F-B908-4F25-8291-10551E0B35F7}" destId="{2C596B81-4899-439E-87FF-2C8ECC8F8AE0}" srcOrd="0" destOrd="0" presId="urn:microsoft.com/office/officeart/2009/layout/CircleArrowProcess"/>
    <dgm:cxn modelId="{F0B0BBBD-D2E4-4428-93E9-D5FFB6443C51}" srcId="{7D7C06F4-9F3F-4C21-A77A-4CB85F6EDA20}" destId="{19B2AB60-4DBD-4974-A719-0D51B560DCE3}" srcOrd="2" destOrd="0" parTransId="{C1796CA7-BC8F-4B84-A651-4CED8BF42F9A}" sibTransId="{5D58BE4C-225C-43A5-8F54-7CCE86C502E2}"/>
    <dgm:cxn modelId="{A0ECBACD-6A66-4907-8371-4122C312DAC0}" type="presOf" srcId="{7D7C06F4-9F3F-4C21-A77A-4CB85F6EDA20}" destId="{EA601AEA-9916-4594-90D9-11A0466E77A8}" srcOrd="0" destOrd="0" presId="urn:microsoft.com/office/officeart/2009/layout/CircleArrowProcess"/>
    <dgm:cxn modelId="{B7AC52D9-6218-47E2-9DBC-F367A26521B9}" srcId="{7D7C06F4-9F3F-4C21-A77A-4CB85F6EDA20}" destId="{DD72241D-0E38-4AA6-82A2-C2C137B302EC}" srcOrd="1" destOrd="0" parTransId="{D568F0EC-3996-4FD3-B6CD-70B90134234A}" sibTransId="{893ED15D-3587-41F7-9862-7DF3FF546816}"/>
    <dgm:cxn modelId="{E0F7850C-1A49-41AB-B293-827842DB94A7}" type="presParOf" srcId="{EA601AEA-9916-4594-90D9-11A0466E77A8}" destId="{908DE085-F8C3-4030-A5CD-74FEBE8BCA26}" srcOrd="0" destOrd="0" presId="urn:microsoft.com/office/officeart/2009/layout/CircleArrowProcess"/>
    <dgm:cxn modelId="{35A9C211-543A-4E2C-B457-0148A73F54AA}" type="presParOf" srcId="{908DE085-F8C3-4030-A5CD-74FEBE8BCA26}" destId="{1479E9E1-314D-4AE2-8013-C8772432DBB9}" srcOrd="0" destOrd="0" presId="urn:microsoft.com/office/officeart/2009/layout/CircleArrowProcess"/>
    <dgm:cxn modelId="{8E749CFF-8283-4A19-BAFC-AA6A296ABC1A}" type="presParOf" srcId="{EA601AEA-9916-4594-90D9-11A0466E77A8}" destId="{2C596B81-4899-439E-87FF-2C8ECC8F8AE0}" srcOrd="1" destOrd="0" presId="urn:microsoft.com/office/officeart/2009/layout/CircleArrowProcess"/>
    <dgm:cxn modelId="{BE69AE45-01CD-4F41-9354-3F9C7A3B1124}" type="presParOf" srcId="{EA601AEA-9916-4594-90D9-11A0466E77A8}" destId="{CC913F06-EB6E-4E16-A003-EBD35DE79B6D}" srcOrd="2" destOrd="0" presId="urn:microsoft.com/office/officeart/2009/layout/CircleArrowProcess"/>
    <dgm:cxn modelId="{78529CA2-32D6-4F28-85F6-A83BEF9E25AB}" type="presParOf" srcId="{CC913F06-EB6E-4E16-A003-EBD35DE79B6D}" destId="{DEC53C89-A5E6-4ED5-A9BE-154E6AD440DC}" srcOrd="0" destOrd="0" presId="urn:microsoft.com/office/officeart/2009/layout/CircleArrowProcess"/>
    <dgm:cxn modelId="{D25D8D5A-ED00-441E-A5F3-06765E3C7637}" type="presParOf" srcId="{EA601AEA-9916-4594-90D9-11A0466E77A8}" destId="{5A4932B1-657D-4FD9-977C-4A5793300D12}" srcOrd="3" destOrd="0" presId="urn:microsoft.com/office/officeart/2009/layout/CircleArrowProcess"/>
    <dgm:cxn modelId="{1FFA68E3-5C1D-4AB9-B640-EB394A6EC9D3}" type="presParOf" srcId="{EA601AEA-9916-4594-90D9-11A0466E77A8}" destId="{89E470C6-98BA-4E66-A7CB-8850600DFB76}" srcOrd="4" destOrd="0" presId="urn:microsoft.com/office/officeart/2009/layout/CircleArrowProcess"/>
    <dgm:cxn modelId="{DF8D2B59-FB80-4D96-902D-E0552A3FA84C}" type="presParOf" srcId="{89E470C6-98BA-4E66-A7CB-8850600DFB76}" destId="{5989D5AB-6719-46E4-A6B1-CA9A388E4759}" srcOrd="0" destOrd="0" presId="urn:microsoft.com/office/officeart/2009/layout/CircleArrowProcess"/>
    <dgm:cxn modelId="{74E8AA27-F526-4BD1-8881-3CA2431B0921}" type="presParOf" srcId="{EA601AEA-9916-4594-90D9-11A0466E77A8}" destId="{C275D16C-C67B-4A2B-A9E8-0A9663675E47}"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89C2BD-DB1C-46A6-A0D9-03F5DB18A5AE}" type="doc">
      <dgm:prSet loTypeId="urn:microsoft.com/office/officeart/2005/8/layout/hList7" loCatId="list" qsTypeId="urn:microsoft.com/office/officeart/2005/8/quickstyle/simple1" qsCatId="simple" csTypeId="urn:microsoft.com/office/officeart/2005/8/colors/accent6_5" csCatId="accent6" phldr="1"/>
      <dgm:spPr/>
      <dgm:t>
        <a:bodyPr/>
        <a:lstStyle/>
        <a:p>
          <a:endParaRPr lang="es-ES"/>
        </a:p>
      </dgm:t>
    </dgm:pt>
    <dgm:pt modelId="{CA806220-A7E0-4CA0-BF6A-AE7293AA2D7A}">
      <dgm:prSet phldrT="[Texto]" custT="1"/>
      <dgm:spPr/>
      <dgm:t>
        <a:bodyPr/>
        <a:lstStyle/>
        <a:p>
          <a:r>
            <a:rPr lang="es-EC" sz="2800" dirty="0">
              <a:latin typeface="+mj-lt"/>
            </a:rPr>
            <a:t>Interpolación determinísticas </a:t>
          </a:r>
          <a:endParaRPr lang="es-ES" sz="2800" dirty="0">
            <a:latin typeface="+mj-lt"/>
          </a:endParaRPr>
        </a:p>
      </dgm:t>
    </dgm:pt>
    <dgm:pt modelId="{E366D933-4E3F-4EE6-BADF-7D28D36B412D}" type="parTrans" cxnId="{10483066-C239-4E86-8FF2-AD86B0F74884}">
      <dgm:prSet/>
      <dgm:spPr/>
      <dgm:t>
        <a:bodyPr/>
        <a:lstStyle/>
        <a:p>
          <a:endParaRPr lang="es-ES"/>
        </a:p>
      </dgm:t>
    </dgm:pt>
    <dgm:pt modelId="{35FD2FA7-5E2D-428F-8BD3-576A9FD3D13D}" type="sibTrans" cxnId="{10483066-C239-4E86-8FF2-AD86B0F74884}">
      <dgm:prSet/>
      <dgm:spPr/>
      <dgm:t>
        <a:bodyPr/>
        <a:lstStyle/>
        <a:p>
          <a:endParaRPr lang="es-ES"/>
        </a:p>
      </dgm:t>
    </dgm:pt>
    <dgm:pt modelId="{65C64946-C71D-4656-BB62-725CFBBF1DBE}">
      <dgm:prSet phldrT="[Texto]"/>
      <dgm:spPr/>
      <dgm:t>
        <a:bodyPr/>
        <a:lstStyle/>
        <a:p>
          <a:r>
            <a:rPr lang="es-EC" dirty="0"/>
            <a:t>Determina los valores de celda a través de una combinación ponderada linealmente de un conjunto de puntos de muestra</a:t>
          </a:r>
          <a:endParaRPr lang="es-ES" dirty="0"/>
        </a:p>
      </dgm:t>
    </dgm:pt>
    <dgm:pt modelId="{6D431F02-ECE6-4723-8041-E488A111612B}" type="parTrans" cxnId="{C8D5EF04-2791-4C59-82EE-FA51885A8F94}">
      <dgm:prSet/>
      <dgm:spPr/>
      <dgm:t>
        <a:bodyPr/>
        <a:lstStyle/>
        <a:p>
          <a:endParaRPr lang="es-ES"/>
        </a:p>
      </dgm:t>
    </dgm:pt>
    <dgm:pt modelId="{7306236A-BCFE-4A50-8FFA-6215D286A2F7}" type="sibTrans" cxnId="{C8D5EF04-2791-4C59-82EE-FA51885A8F94}">
      <dgm:prSet/>
      <dgm:spPr/>
      <dgm:t>
        <a:bodyPr/>
        <a:lstStyle/>
        <a:p>
          <a:endParaRPr lang="es-ES"/>
        </a:p>
      </dgm:t>
    </dgm:pt>
    <dgm:pt modelId="{6FBA4302-8485-4D71-8D75-355C7EAB8A35}">
      <dgm:prSet phldrT="[Texto]" custT="1"/>
      <dgm:spPr/>
      <dgm:t>
        <a:bodyPr/>
        <a:lstStyle/>
        <a:p>
          <a:r>
            <a:rPr lang="es-EC" sz="3200" dirty="0">
              <a:latin typeface="+mj-lt"/>
            </a:rPr>
            <a:t>IDW</a:t>
          </a:r>
          <a:r>
            <a:rPr lang="es-EC" sz="2100" dirty="0">
              <a:latin typeface="Times New Roman" panose="02020603050405020304" pitchFamily="18" charset="0"/>
            </a:rPr>
            <a:t> </a:t>
          </a:r>
          <a:endParaRPr lang="es-ES" sz="2100" dirty="0"/>
        </a:p>
      </dgm:t>
    </dgm:pt>
    <dgm:pt modelId="{F0BA6BE3-B364-4384-9175-7DD26A549D90}" type="parTrans" cxnId="{C058B935-4571-49A5-A917-8A65A98CB9E2}">
      <dgm:prSet/>
      <dgm:spPr/>
      <dgm:t>
        <a:bodyPr/>
        <a:lstStyle/>
        <a:p>
          <a:endParaRPr lang="es-ES"/>
        </a:p>
      </dgm:t>
    </dgm:pt>
    <dgm:pt modelId="{3CCC0263-C253-4C2D-B933-B50AD7D95F8E}" type="sibTrans" cxnId="{C058B935-4571-49A5-A917-8A65A98CB9E2}">
      <dgm:prSet/>
      <dgm:spPr/>
      <dgm:t>
        <a:bodyPr/>
        <a:lstStyle/>
        <a:p>
          <a:endParaRPr lang="es-ES"/>
        </a:p>
      </dgm:t>
    </dgm:pt>
    <dgm:pt modelId="{E1EDA98E-F545-4C92-87E3-3D2C03D39F42}" type="pres">
      <dgm:prSet presAssocID="{C289C2BD-DB1C-46A6-A0D9-03F5DB18A5AE}" presName="Name0" presStyleCnt="0">
        <dgm:presLayoutVars>
          <dgm:dir/>
          <dgm:resizeHandles val="exact"/>
        </dgm:presLayoutVars>
      </dgm:prSet>
      <dgm:spPr/>
    </dgm:pt>
    <dgm:pt modelId="{2C5BCFB4-9C3E-4D4A-95A7-EE2A078A870B}" type="pres">
      <dgm:prSet presAssocID="{C289C2BD-DB1C-46A6-A0D9-03F5DB18A5AE}" presName="fgShape" presStyleLbl="fgShp" presStyleIdx="0" presStyleCnt="1"/>
      <dgm:spPr/>
    </dgm:pt>
    <dgm:pt modelId="{641CF806-27EA-4CE0-8FF2-73B9135D016F}" type="pres">
      <dgm:prSet presAssocID="{C289C2BD-DB1C-46A6-A0D9-03F5DB18A5AE}" presName="linComp" presStyleCnt="0"/>
      <dgm:spPr/>
    </dgm:pt>
    <dgm:pt modelId="{F65F37BF-92B4-4BDE-9E2B-C3A16F83C53B}" type="pres">
      <dgm:prSet presAssocID="{CA806220-A7E0-4CA0-BF6A-AE7293AA2D7A}" presName="compNode" presStyleCnt="0"/>
      <dgm:spPr/>
    </dgm:pt>
    <dgm:pt modelId="{1ADE442D-41FF-42C6-99F3-3A3FFAD940C8}" type="pres">
      <dgm:prSet presAssocID="{CA806220-A7E0-4CA0-BF6A-AE7293AA2D7A}" presName="bkgdShape" presStyleLbl="node1" presStyleIdx="0" presStyleCnt="3"/>
      <dgm:spPr/>
    </dgm:pt>
    <dgm:pt modelId="{20D7AF56-64E5-493A-A7AC-AC76D7956A9A}" type="pres">
      <dgm:prSet presAssocID="{CA806220-A7E0-4CA0-BF6A-AE7293AA2D7A}" presName="nodeTx" presStyleLbl="node1" presStyleIdx="0" presStyleCnt="3">
        <dgm:presLayoutVars>
          <dgm:bulletEnabled val="1"/>
        </dgm:presLayoutVars>
      </dgm:prSet>
      <dgm:spPr/>
    </dgm:pt>
    <dgm:pt modelId="{12A3F486-16CC-4D29-98B8-1115AF499730}" type="pres">
      <dgm:prSet presAssocID="{CA806220-A7E0-4CA0-BF6A-AE7293AA2D7A}" presName="invisiNode" presStyleLbl="node1" presStyleIdx="0" presStyleCnt="3"/>
      <dgm:spPr/>
    </dgm:pt>
    <dgm:pt modelId="{76A13AC4-21DC-4FD3-893A-25344AD46E72}" type="pres">
      <dgm:prSet presAssocID="{CA806220-A7E0-4CA0-BF6A-AE7293AA2D7A}" presName="imagNode" presStyleLbl="fgImgPlace1" presStyleIdx="0" presStyleCnt="3"/>
      <dgm:spPr>
        <a:blipFill rotWithShape="1">
          <a:blip xmlns:r="http://schemas.openxmlformats.org/officeDocument/2006/relationships" r:embed="rId1"/>
          <a:srcRect/>
          <a:stretch>
            <a:fillRect l="-59000" r="-59000"/>
          </a:stretch>
        </a:blipFill>
      </dgm:spPr>
    </dgm:pt>
    <dgm:pt modelId="{8424FC5F-878F-4CE7-915E-CEE7A8FF78F7}" type="pres">
      <dgm:prSet presAssocID="{35FD2FA7-5E2D-428F-8BD3-576A9FD3D13D}" presName="sibTrans" presStyleLbl="sibTrans2D1" presStyleIdx="0" presStyleCnt="0"/>
      <dgm:spPr/>
    </dgm:pt>
    <dgm:pt modelId="{1EB6A026-5A50-4034-A200-1732C0B0C1D1}" type="pres">
      <dgm:prSet presAssocID="{65C64946-C71D-4656-BB62-725CFBBF1DBE}" presName="compNode" presStyleCnt="0"/>
      <dgm:spPr/>
    </dgm:pt>
    <dgm:pt modelId="{65E39C37-EB9D-4A86-A8B5-4FA27A4139B9}" type="pres">
      <dgm:prSet presAssocID="{65C64946-C71D-4656-BB62-725CFBBF1DBE}" presName="bkgdShape" presStyleLbl="node1" presStyleIdx="1" presStyleCnt="3"/>
      <dgm:spPr/>
    </dgm:pt>
    <dgm:pt modelId="{79805A54-0CD7-4919-81D0-ED8464ECCBAB}" type="pres">
      <dgm:prSet presAssocID="{65C64946-C71D-4656-BB62-725CFBBF1DBE}" presName="nodeTx" presStyleLbl="node1" presStyleIdx="1" presStyleCnt="3">
        <dgm:presLayoutVars>
          <dgm:bulletEnabled val="1"/>
        </dgm:presLayoutVars>
      </dgm:prSet>
      <dgm:spPr/>
    </dgm:pt>
    <dgm:pt modelId="{D3DCA53A-2838-4999-BC78-57EEFFC0CB12}" type="pres">
      <dgm:prSet presAssocID="{65C64946-C71D-4656-BB62-725CFBBF1DBE}" presName="invisiNode" presStyleLbl="node1" presStyleIdx="1" presStyleCnt="3"/>
      <dgm:spPr/>
    </dgm:pt>
    <dgm:pt modelId="{6E20DDEF-95EA-487A-B2A3-BF4F2C8A5223}" type="pres">
      <dgm:prSet presAssocID="{65C64946-C71D-4656-BB62-725CFBBF1DBE}" presName="imagNode" presStyleLbl="fgImgPlace1" presStyleIdx="1" presStyleCnt="3"/>
      <dgm:spPr>
        <a:blipFill rotWithShape="1">
          <a:blip xmlns:r="http://schemas.openxmlformats.org/officeDocument/2006/relationships" r:embed="rId2"/>
          <a:srcRect/>
          <a:stretch>
            <a:fillRect l="-25000" r="-25000"/>
          </a:stretch>
        </a:blipFill>
      </dgm:spPr>
    </dgm:pt>
    <dgm:pt modelId="{8CE7445B-246F-4AC5-9B60-57F42FB0303D}" type="pres">
      <dgm:prSet presAssocID="{7306236A-BCFE-4A50-8FFA-6215D286A2F7}" presName="sibTrans" presStyleLbl="sibTrans2D1" presStyleIdx="0" presStyleCnt="0"/>
      <dgm:spPr/>
    </dgm:pt>
    <dgm:pt modelId="{8A74BA7E-2164-4E71-B774-9BD8C32AAC63}" type="pres">
      <dgm:prSet presAssocID="{6FBA4302-8485-4D71-8D75-355C7EAB8A35}" presName="compNode" presStyleCnt="0"/>
      <dgm:spPr/>
    </dgm:pt>
    <dgm:pt modelId="{C0C90030-FD35-449D-98FB-186D0BDB59C2}" type="pres">
      <dgm:prSet presAssocID="{6FBA4302-8485-4D71-8D75-355C7EAB8A35}" presName="bkgdShape" presStyleLbl="node1" presStyleIdx="2" presStyleCnt="3" custLinFactNeighborX="696"/>
      <dgm:spPr/>
    </dgm:pt>
    <dgm:pt modelId="{56F9F29D-5DEA-40CB-8E8E-35437258AA95}" type="pres">
      <dgm:prSet presAssocID="{6FBA4302-8485-4D71-8D75-355C7EAB8A35}" presName="nodeTx" presStyleLbl="node1" presStyleIdx="2" presStyleCnt="3">
        <dgm:presLayoutVars>
          <dgm:bulletEnabled val="1"/>
        </dgm:presLayoutVars>
      </dgm:prSet>
      <dgm:spPr/>
    </dgm:pt>
    <dgm:pt modelId="{C95B4EFD-5B97-431D-B8AA-FA03334D77C9}" type="pres">
      <dgm:prSet presAssocID="{6FBA4302-8485-4D71-8D75-355C7EAB8A35}" presName="invisiNode" presStyleLbl="node1" presStyleIdx="2" presStyleCnt="3"/>
      <dgm:spPr/>
    </dgm:pt>
    <dgm:pt modelId="{00270ECE-6C1B-42EF-8277-CBE76294F4FB}" type="pres">
      <dgm:prSet presAssocID="{6FBA4302-8485-4D71-8D75-355C7EAB8A35}" presName="imagNode" presStyleLbl="fgImgPlace1" presStyleIdx="2" presStyleCnt="3"/>
      <dgm:spPr>
        <a:blipFill rotWithShape="1">
          <a:blip xmlns:r="http://schemas.openxmlformats.org/officeDocument/2006/relationships" r:embed="rId3"/>
          <a:srcRect/>
          <a:stretch>
            <a:fillRect l="-9000" r="-9000"/>
          </a:stretch>
        </a:blipFill>
      </dgm:spPr>
    </dgm:pt>
  </dgm:ptLst>
  <dgm:cxnLst>
    <dgm:cxn modelId="{3A952D04-CE89-4E77-AD16-22FB639A4B53}" type="presOf" srcId="{CA806220-A7E0-4CA0-BF6A-AE7293AA2D7A}" destId="{1ADE442D-41FF-42C6-99F3-3A3FFAD940C8}" srcOrd="0" destOrd="0" presId="urn:microsoft.com/office/officeart/2005/8/layout/hList7"/>
    <dgm:cxn modelId="{C8D5EF04-2791-4C59-82EE-FA51885A8F94}" srcId="{C289C2BD-DB1C-46A6-A0D9-03F5DB18A5AE}" destId="{65C64946-C71D-4656-BB62-725CFBBF1DBE}" srcOrd="1" destOrd="0" parTransId="{6D431F02-ECE6-4723-8041-E488A111612B}" sibTransId="{7306236A-BCFE-4A50-8FFA-6215D286A2F7}"/>
    <dgm:cxn modelId="{6FA51409-C405-41FA-9466-ECB7C93EC9DE}" type="presOf" srcId="{65C64946-C71D-4656-BB62-725CFBBF1DBE}" destId="{65E39C37-EB9D-4A86-A8B5-4FA27A4139B9}" srcOrd="0" destOrd="0" presId="urn:microsoft.com/office/officeart/2005/8/layout/hList7"/>
    <dgm:cxn modelId="{DAEB121B-4C3B-44CD-8551-D1E7AD6FBF0E}" type="presOf" srcId="{35FD2FA7-5E2D-428F-8BD3-576A9FD3D13D}" destId="{8424FC5F-878F-4CE7-915E-CEE7A8FF78F7}" srcOrd="0" destOrd="0" presId="urn:microsoft.com/office/officeart/2005/8/layout/hList7"/>
    <dgm:cxn modelId="{C058B935-4571-49A5-A917-8A65A98CB9E2}" srcId="{C289C2BD-DB1C-46A6-A0D9-03F5DB18A5AE}" destId="{6FBA4302-8485-4D71-8D75-355C7EAB8A35}" srcOrd="2" destOrd="0" parTransId="{F0BA6BE3-B364-4384-9175-7DD26A549D90}" sibTransId="{3CCC0263-C253-4C2D-B933-B50AD7D95F8E}"/>
    <dgm:cxn modelId="{C7704560-08A3-4A21-9D26-1F09B354728C}" type="presOf" srcId="{CA806220-A7E0-4CA0-BF6A-AE7293AA2D7A}" destId="{20D7AF56-64E5-493A-A7AC-AC76D7956A9A}" srcOrd="1" destOrd="0" presId="urn:microsoft.com/office/officeart/2005/8/layout/hList7"/>
    <dgm:cxn modelId="{10483066-C239-4E86-8FF2-AD86B0F74884}" srcId="{C289C2BD-DB1C-46A6-A0D9-03F5DB18A5AE}" destId="{CA806220-A7E0-4CA0-BF6A-AE7293AA2D7A}" srcOrd="0" destOrd="0" parTransId="{E366D933-4E3F-4EE6-BADF-7D28D36B412D}" sibTransId="{35FD2FA7-5E2D-428F-8BD3-576A9FD3D13D}"/>
    <dgm:cxn modelId="{184AA357-701A-45D1-AC3E-E8482769A8FD}" type="presOf" srcId="{7306236A-BCFE-4A50-8FFA-6215D286A2F7}" destId="{8CE7445B-246F-4AC5-9B60-57F42FB0303D}" srcOrd="0" destOrd="0" presId="urn:microsoft.com/office/officeart/2005/8/layout/hList7"/>
    <dgm:cxn modelId="{8AF59BA5-77A0-4414-9383-A8244E667571}" type="presOf" srcId="{C289C2BD-DB1C-46A6-A0D9-03F5DB18A5AE}" destId="{E1EDA98E-F545-4C92-87E3-3D2C03D39F42}" srcOrd="0" destOrd="0" presId="urn:microsoft.com/office/officeart/2005/8/layout/hList7"/>
    <dgm:cxn modelId="{55A09FB1-AB30-4166-A49F-4676E206D228}" type="presOf" srcId="{6FBA4302-8485-4D71-8D75-355C7EAB8A35}" destId="{C0C90030-FD35-449D-98FB-186D0BDB59C2}" srcOrd="0" destOrd="0" presId="urn:microsoft.com/office/officeart/2005/8/layout/hList7"/>
    <dgm:cxn modelId="{3F1706B8-8C33-4ACD-BD1C-DE2C0F9C74B8}" type="presOf" srcId="{65C64946-C71D-4656-BB62-725CFBBF1DBE}" destId="{79805A54-0CD7-4919-81D0-ED8464ECCBAB}" srcOrd="1" destOrd="0" presId="urn:microsoft.com/office/officeart/2005/8/layout/hList7"/>
    <dgm:cxn modelId="{00E63DE8-F320-4339-874D-83BA7630E1E0}" type="presOf" srcId="{6FBA4302-8485-4D71-8D75-355C7EAB8A35}" destId="{56F9F29D-5DEA-40CB-8E8E-35437258AA95}" srcOrd="1" destOrd="0" presId="urn:microsoft.com/office/officeart/2005/8/layout/hList7"/>
    <dgm:cxn modelId="{3EE0E230-3097-41A4-B74A-B73B3B385757}" type="presParOf" srcId="{E1EDA98E-F545-4C92-87E3-3D2C03D39F42}" destId="{2C5BCFB4-9C3E-4D4A-95A7-EE2A078A870B}" srcOrd="0" destOrd="0" presId="urn:microsoft.com/office/officeart/2005/8/layout/hList7"/>
    <dgm:cxn modelId="{DB0224A5-060E-40D3-BD30-C7E5529FF639}" type="presParOf" srcId="{E1EDA98E-F545-4C92-87E3-3D2C03D39F42}" destId="{641CF806-27EA-4CE0-8FF2-73B9135D016F}" srcOrd="1" destOrd="0" presId="urn:microsoft.com/office/officeart/2005/8/layout/hList7"/>
    <dgm:cxn modelId="{30CE4206-9878-4AB6-871E-4857F6A6EDD2}" type="presParOf" srcId="{641CF806-27EA-4CE0-8FF2-73B9135D016F}" destId="{F65F37BF-92B4-4BDE-9E2B-C3A16F83C53B}" srcOrd="0" destOrd="0" presId="urn:microsoft.com/office/officeart/2005/8/layout/hList7"/>
    <dgm:cxn modelId="{EBBBA4D4-7F36-49AC-8FE1-AC9CC4C00354}" type="presParOf" srcId="{F65F37BF-92B4-4BDE-9E2B-C3A16F83C53B}" destId="{1ADE442D-41FF-42C6-99F3-3A3FFAD940C8}" srcOrd="0" destOrd="0" presId="urn:microsoft.com/office/officeart/2005/8/layout/hList7"/>
    <dgm:cxn modelId="{F0C7B614-3108-451F-A96E-51EDE1BB7C94}" type="presParOf" srcId="{F65F37BF-92B4-4BDE-9E2B-C3A16F83C53B}" destId="{20D7AF56-64E5-493A-A7AC-AC76D7956A9A}" srcOrd="1" destOrd="0" presId="urn:microsoft.com/office/officeart/2005/8/layout/hList7"/>
    <dgm:cxn modelId="{46E96442-8CA7-4DDC-A7FB-4B5E80C612F1}" type="presParOf" srcId="{F65F37BF-92B4-4BDE-9E2B-C3A16F83C53B}" destId="{12A3F486-16CC-4D29-98B8-1115AF499730}" srcOrd="2" destOrd="0" presId="urn:microsoft.com/office/officeart/2005/8/layout/hList7"/>
    <dgm:cxn modelId="{22DAF7A8-1236-4170-BBAD-710189B48046}" type="presParOf" srcId="{F65F37BF-92B4-4BDE-9E2B-C3A16F83C53B}" destId="{76A13AC4-21DC-4FD3-893A-25344AD46E72}" srcOrd="3" destOrd="0" presId="urn:microsoft.com/office/officeart/2005/8/layout/hList7"/>
    <dgm:cxn modelId="{1AA78A52-CD3E-4A69-8838-66CD5601507A}" type="presParOf" srcId="{641CF806-27EA-4CE0-8FF2-73B9135D016F}" destId="{8424FC5F-878F-4CE7-915E-CEE7A8FF78F7}" srcOrd="1" destOrd="0" presId="urn:microsoft.com/office/officeart/2005/8/layout/hList7"/>
    <dgm:cxn modelId="{20DA273C-756A-4DDF-BEDE-9AF7E2FBD5BC}" type="presParOf" srcId="{641CF806-27EA-4CE0-8FF2-73B9135D016F}" destId="{1EB6A026-5A50-4034-A200-1732C0B0C1D1}" srcOrd="2" destOrd="0" presId="urn:microsoft.com/office/officeart/2005/8/layout/hList7"/>
    <dgm:cxn modelId="{70B5163D-D51C-40A7-BF4F-005EF3D201C8}" type="presParOf" srcId="{1EB6A026-5A50-4034-A200-1732C0B0C1D1}" destId="{65E39C37-EB9D-4A86-A8B5-4FA27A4139B9}" srcOrd="0" destOrd="0" presId="urn:microsoft.com/office/officeart/2005/8/layout/hList7"/>
    <dgm:cxn modelId="{B7ECAE8C-0E25-41A8-8C11-C4A840BF752D}" type="presParOf" srcId="{1EB6A026-5A50-4034-A200-1732C0B0C1D1}" destId="{79805A54-0CD7-4919-81D0-ED8464ECCBAB}" srcOrd="1" destOrd="0" presId="urn:microsoft.com/office/officeart/2005/8/layout/hList7"/>
    <dgm:cxn modelId="{C5AFB3FB-EEBD-452A-9DE2-C6A6FEF12BAA}" type="presParOf" srcId="{1EB6A026-5A50-4034-A200-1732C0B0C1D1}" destId="{D3DCA53A-2838-4999-BC78-57EEFFC0CB12}" srcOrd="2" destOrd="0" presId="urn:microsoft.com/office/officeart/2005/8/layout/hList7"/>
    <dgm:cxn modelId="{E1EBF26B-192E-4AD5-83DD-E40880C66A13}" type="presParOf" srcId="{1EB6A026-5A50-4034-A200-1732C0B0C1D1}" destId="{6E20DDEF-95EA-487A-B2A3-BF4F2C8A5223}" srcOrd="3" destOrd="0" presId="urn:microsoft.com/office/officeart/2005/8/layout/hList7"/>
    <dgm:cxn modelId="{F4ED7520-4CEF-4B92-A88A-E4573B1D1E04}" type="presParOf" srcId="{641CF806-27EA-4CE0-8FF2-73B9135D016F}" destId="{8CE7445B-246F-4AC5-9B60-57F42FB0303D}" srcOrd="3" destOrd="0" presId="urn:microsoft.com/office/officeart/2005/8/layout/hList7"/>
    <dgm:cxn modelId="{9C5A393F-5AFF-4FE4-9EF6-5F5CEB4AFAE1}" type="presParOf" srcId="{641CF806-27EA-4CE0-8FF2-73B9135D016F}" destId="{8A74BA7E-2164-4E71-B774-9BD8C32AAC63}" srcOrd="4" destOrd="0" presId="urn:microsoft.com/office/officeart/2005/8/layout/hList7"/>
    <dgm:cxn modelId="{10D7B7CD-E6FB-48C7-BA99-16AD902D44A7}" type="presParOf" srcId="{8A74BA7E-2164-4E71-B774-9BD8C32AAC63}" destId="{C0C90030-FD35-449D-98FB-186D0BDB59C2}" srcOrd="0" destOrd="0" presId="urn:microsoft.com/office/officeart/2005/8/layout/hList7"/>
    <dgm:cxn modelId="{5CAE7B20-A3AB-4344-8495-91CED88BD146}" type="presParOf" srcId="{8A74BA7E-2164-4E71-B774-9BD8C32AAC63}" destId="{56F9F29D-5DEA-40CB-8E8E-35437258AA95}" srcOrd="1" destOrd="0" presId="urn:microsoft.com/office/officeart/2005/8/layout/hList7"/>
    <dgm:cxn modelId="{FCE91320-E5E0-4409-8199-A612D8CBE201}" type="presParOf" srcId="{8A74BA7E-2164-4E71-B774-9BD8C32AAC63}" destId="{C95B4EFD-5B97-431D-B8AA-FA03334D77C9}" srcOrd="2" destOrd="0" presId="urn:microsoft.com/office/officeart/2005/8/layout/hList7"/>
    <dgm:cxn modelId="{0E5A256E-AB27-4541-AF30-4A9FBB983C5F}" type="presParOf" srcId="{8A74BA7E-2164-4E71-B774-9BD8C32AAC63}" destId="{00270ECE-6C1B-42EF-8277-CBE76294F4FB}"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4C16D-2DBF-46DA-A2AB-B7E08E08BE11}">
      <dsp:nvSpPr>
        <dsp:cNvPr id="0" name=""/>
        <dsp:cNvSpPr/>
      </dsp:nvSpPr>
      <dsp:spPr>
        <a:xfrm>
          <a:off x="5614972" y="2106027"/>
          <a:ext cx="3379787" cy="3707511"/>
        </a:xfrm>
        <a:prstGeom prst="gear9">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C" sz="2000" kern="1200" dirty="0">
              <a:solidFill>
                <a:schemeClr val="bg1"/>
              </a:solidFill>
            </a:rPr>
            <a:t>Antecedentes</a:t>
          </a:r>
          <a:endParaRPr lang="es-ES" sz="2000" kern="1200" dirty="0">
            <a:solidFill>
              <a:schemeClr val="bg1"/>
            </a:solidFill>
          </a:endParaRPr>
        </a:p>
      </dsp:txBody>
      <dsp:txXfrm>
        <a:off x="6294460" y="2952720"/>
        <a:ext cx="2020811" cy="1947852"/>
      </dsp:txXfrm>
    </dsp:sp>
    <dsp:sp modelId="{A96C83FA-8A63-4966-8C83-7897DF6C8CFE}">
      <dsp:nvSpPr>
        <dsp:cNvPr id="0" name=""/>
        <dsp:cNvSpPr/>
      </dsp:nvSpPr>
      <dsp:spPr>
        <a:xfrm>
          <a:off x="3933778" y="1665177"/>
          <a:ext cx="2266277" cy="2266277"/>
        </a:xfrm>
        <a:prstGeom prst="gear6">
          <a:avLst/>
        </a:prstGeom>
        <a:solidFill>
          <a:schemeClr val="accent6">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C" sz="1700" kern="1200" dirty="0">
              <a:solidFill>
                <a:schemeClr val="bg1"/>
              </a:solidFill>
            </a:rPr>
            <a:t>Importancia</a:t>
          </a:r>
          <a:endParaRPr lang="es-ES" sz="1700" kern="1200" dirty="0">
            <a:solidFill>
              <a:schemeClr val="bg1"/>
            </a:solidFill>
          </a:endParaRPr>
        </a:p>
      </dsp:txBody>
      <dsp:txXfrm>
        <a:off x="4504320" y="2239167"/>
        <a:ext cx="1125193" cy="1118297"/>
      </dsp:txXfrm>
    </dsp:sp>
    <dsp:sp modelId="{C54A98BA-4F72-45DE-8A09-8F71362CEC4F}">
      <dsp:nvSpPr>
        <dsp:cNvPr id="0" name=""/>
        <dsp:cNvSpPr/>
      </dsp:nvSpPr>
      <dsp:spPr>
        <a:xfrm rot="20700000">
          <a:off x="5203125" y="101676"/>
          <a:ext cx="2220489" cy="2220489"/>
        </a:xfrm>
        <a:prstGeom prst="gear6">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bg1"/>
              </a:solidFill>
            </a:rPr>
            <a:t>Justificación </a:t>
          </a:r>
          <a:endParaRPr lang="es-ES" sz="1600" kern="1200" dirty="0">
            <a:solidFill>
              <a:schemeClr val="bg1"/>
            </a:solidFill>
          </a:endParaRPr>
        </a:p>
      </dsp:txBody>
      <dsp:txXfrm rot="-20700000">
        <a:off x="5690143" y="588695"/>
        <a:ext cx="1246452" cy="1246452"/>
      </dsp:txXfrm>
    </dsp:sp>
    <dsp:sp modelId="{FFBDEDC8-0A96-4F5E-B44A-0047C2A029ED}">
      <dsp:nvSpPr>
        <dsp:cNvPr id="0" name=""/>
        <dsp:cNvSpPr/>
      </dsp:nvSpPr>
      <dsp:spPr>
        <a:xfrm>
          <a:off x="5523673" y="1922065"/>
          <a:ext cx="3988648" cy="3988648"/>
        </a:xfrm>
        <a:prstGeom prst="circularArrow">
          <a:avLst>
            <a:gd name="adj1" fmla="val 4688"/>
            <a:gd name="adj2" fmla="val 299029"/>
            <a:gd name="adj3" fmla="val 2542857"/>
            <a:gd name="adj4" fmla="val 15804931"/>
            <a:gd name="adj5" fmla="val 5469"/>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7CD802-02CD-4112-93E5-FF6A33B2453C}">
      <dsp:nvSpPr>
        <dsp:cNvPr id="0" name=""/>
        <dsp:cNvSpPr/>
      </dsp:nvSpPr>
      <dsp:spPr>
        <a:xfrm>
          <a:off x="3532425" y="1157421"/>
          <a:ext cx="2898002" cy="2898002"/>
        </a:xfrm>
        <a:prstGeom prst="leftCircularArrow">
          <a:avLst>
            <a:gd name="adj1" fmla="val 6452"/>
            <a:gd name="adj2" fmla="val 429999"/>
            <a:gd name="adj3" fmla="val 10489124"/>
            <a:gd name="adj4" fmla="val 14837806"/>
            <a:gd name="adj5" fmla="val 7527"/>
          </a:avLst>
        </a:prstGeom>
        <a:solidFill>
          <a:schemeClr val="accent6">
            <a:shade val="90000"/>
            <a:hueOff val="189935"/>
            <a:satOff val="-7587"/>
            <a:lumOff val="1759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080E07-3207-4DD2-8875-EC2D37D85AF0}">
      <dsp:nvSpPr>
        <dsp:cNvPr id="0" name=""/>
        <dsp:cNvSpPr/>
      </dsp:nvSpPr>
      <dsp:spPr>
        <a:xfrm>
          <a:off x="4689503" y="-391008"/>
          <a:ext cx="3124630" cy="3124630"/>
        </a:xfrm>
        <a:prstGeom prst="circularArrow">
          <a:avLst>
            <a:gd name="adj1" fmla="val 5984"/>
            <a:gd name="adj2" fmla="val 394124"/>
            <a:gd name="adj3" fmla="val 13313824"/>
            <a:gd name="adj4" fmla="val 10508221"/>
            <a:gd name="adj5" fmla="val 6981"/>
          </a:avLst>
        </a:prstGeom>
        <a:solidFill>
          <a:schemeClr val="accent6">
            <a:shade val="90000"/>
            <a:hueOff val="379870"/>
            <a:satOff val="-15173"/>
            <a:lumOff val="3519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C998A-5A95-4A65-A02B-DFEDD5CFCD5D}">
      <dsp:nvSpPr>
        <dsp:cNvPr id="0" name=""/>
        <dsp:cNvSpPr/>
      </dsp:nvSpPr>
      <dsp:spPr>
        <a:xfrm rot="5400000">
          <a:off x="4810718" y="106588"/>
          <a:ext cx="1611684" cy="1402165"/>
        </a:xfrm>
        <a:prstGeom prst="hexagon">
          <a:avLst>
            <a:gd name="adj" fmla="val 25000"/>
            <a:gd name="vf" fmla="val 115470"/>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t>Fenoles</a:t>
          </a:r>
          <a:endParaRPr lang="es-ES" sz="1900" kern="1200" dirty="0"/>
        </a:p>
      </dsp:txBody>
      <dsp:txXfrm rot="-5400000">
        <a:off x="5133981" y="252983"/>
        <a:ext cx="965157" cy="1109376"/>
      </dsp:txXfrm>
    </dsp:sp>
    <dsp:sp modelId="{C8A59071-60B2-4839-9E9F-096D11829B22}">
      <dsp:nvSpPr>
        <dsp:cNvPr id="0" name=""/>
        <dsp:cNvSpPr/>
      </dsp:nvSpPr>
      <dsp:spPr>
        <a:xfrm>
          <a:off x="6360192" y="324165"/>
          <a:ext cx="1798639" cy="967010"/>
        </a:xfrm>
        <a:prstGeom prst="rect">
          <a:avLst/>
        </a:prstGeom>
        <a:noFill/>
        <a:ln>
          <a:noFill/>
        </a:ln>
        <a:effectLst/>
      </dsp:spPr>
      <dsp:style>
        <a:lnRef idx="0">
          <a:scrgbClr r="0" g="0" b="0"/>
        </a:lnRef>
        <a:fillRef idx="0">
          <a:scrgbClr r="0" g="0" b="0"/>
        </a:fillRef>
        <a:effectRef idx="0">
          <a:scrgbClr r="0" g="0" b="0"/>
        </a:effectRef>
        <a:fontRef idx="minor"/>
      </dsp:style>
    </dsp:sp>
    <dsp:sp modelId="{8AACF916-A1D1-41A0-9F4B-B3B0D5AC4239}">
      <dsp:nvSpPr>
        <dsp:cNvPr id="0" name=""/>
        <dsp:cNvSpPr/>
      </dsp:nvSpPr>
      <dsp:spPr>
        <a:xfrm rot="5400000">
          <a:off x="3296379" y="106588"/>
          <a:ext cx="1611684" cy="1402165"/>
        </a:xfrm>
        <a:prstGeom prst="hexagon">
          <a:avLst>
            <a:gd name="adj" fmla="val 25000"/>
            <a:gd name="vf" fmla="val 115470"/>
          </a:avLst>
        </a:prstGeom>
        <a:solidFill>
          <a:schemeClr val="accent6">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S" sz="3600" kern="1200"/>
        </a:p>
      </dsp:txBody>
      <dsp:txXfrm rot="-5400000">
        <a:off x="3619642" y="252983"/>
        <a:ext cx="965157" cy="1109376"/>
      </dsp:txXfrm>
    </dsp:sp>
    <dsp:sp modelId="{DE6F8949-9948-4FB7-8F1B-FB03EBF8A06D}">
      <dsp:nvSpPr>
        <dsp:cNvPr id="0" name=""/>
        <dsp:cNvSpPr/>
      </dsp:nvSpPr>
      <dsp:spPr>
        <a:xfrm rot="5400000">
          <a:off x="4050648" y="1474586"/>
          <a:ext cx="1611684" cy="1402165"/>
        </a:xfrm>
        <a:prstGeom prst="hexagon">
          <a:avLst>
            <a:gd name="adj" fmla="val 25000"/>
            <a:gd name="vf" fmla="val 115470"/>
          </a:avLst>
        </a:prstGeom>
        <a:solidFill>
          <a:schemeClr val="accent6">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t>HAPS</a:t>
          </a:r>
          <a:endParaRPr lang="es-ES" sz="1900" kern="1200" dirty="0"/>
        </a:p>
      </dsp:txBody>
      <dsp:txXfrm rot="-5400000">
        <a:off x="4373911" y="1620981"/>
        <a:ext cx="965157" cy="1109376"/>
      </dsp:txXfrm>
    </dsp:sp>
    <dsp:sp modelId="{A544F0FA-4A6A-4B0A-9C8D-BE0FF34E695E}">
      <dsp:nvSpPr>
        <dsp:cNvPr id="0" name=""/>
        <dsp:cNvSpPr/>
      </dsp:nvSpPr>
      <dsp:spPr>
        <a:xfrm>
          <a:off x="2356767" y="1692163"/>
          <a:ext cx="1740619" cy="967010"/>
        </a:xfrm>
        <a:prstGeom prst="rect">
          <a:avLst/>
        </a:prstGeom>
        <a:noFill/>
        <a:ln>
          <a:noFill/>
        </a:ln>
        <a:effectLst/>
      </dsp:spPr>
      <dsp:style>
        <a:lnRef idx="0">
          <a:scrgbClr r="0" g="0" b="0"/>
        </a:lnRef>
        <a:fillRef idx="0">
          <a:scrgbClr r="0" g="0" b="0"/>
        </a:fillRef>
        <a:effectRef idx="0">
          <a:scrgbClr r="0" g="0" b="0"/>
        </a:effectRef>
        <a:fontRef idx="minor"/>
      </dsp:style>
    </dsp:sp>
    <dsp:sp modelId="{CFA68AA1-ACA3-49C0-AEC9-7B144B919A7A}">
      <dsp:nvSpPr>
        <dsp:cNvPr id="0" name=""/>
        <dsp:cNvSpPr/>
      </dsp:nvSpPr>
      <dsp:spPr>
        <a:xfrm rot="5400000">
          <a:off x="5564987" y="1474586"/>
          <a:ext cx="1611684" cy="1402165"/>
        </a:xfrm>
        <a:prstGeom prst="hexagon">
          <a:avLst>
            <a:gd name="adj" fmla="val 25000"/>
            <a:gd name="vf" fmla="val 115470"/>
          </a:avLst>
        </a:prstGeom>
        <a:solidFill>
          <a:schemeClr val="accent6">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S" sz="3600" kern="1200"/>
        </a:p>
      </dsp:txBody>
      <dsp:txXfrm rot="-5400000">
        <a:off x="5888250" y="1620981"/>
        <a:ext cx="965157" cy="1109376"/>
      </dsp:txXfrm>
    </dsp:sp>
    <dsp:sp modelId="{6C0B1D44-343C-428A-A4E7-8C26CD9E5B94}">
      <dsp:nvSpPr>
        <dsp:cNvPr id="0" name=""/>
        <dsp:cNvSpPr/>
      </dsp:nvSpPr>
      <dsp:spPr>
        <a:xfrm rot="5400000">
          <a:off x="4810718" y="2842584"/>
          <a:ext cx="1611684" cy="1402165"/>
        </a:xfrm>
        <a:prstGeom prst="hexagon">
          <a:avLst>
            <a:gd name="adj" fmla="val 25000"/>
            <a:gd name="vf" fmla="val 115470"/>
          </a:avLst>
        </a:prstGeom>
        <a:solidFill>
          <a:schemeClr val="accent6">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t>Metales pesados</a:t>
          </a:r>
          <a:endParaRPr lang="es-ES" sz="1900" kern="1200" dirty="0"/>
        </a:p>
      </dsp:txBody>
      <dsp:txXfrm rot="-5400000">
        <a:off x="5133981" y="2988979"/>
        <a:ext cx="965157" cy="1109376"/>
      </dsp:txXfrm>
    </dsp:sp>
    <dsp:sp modelId="{32EBA3CE-626C-4445-A9C0-365BD28526F9}">
      <dsp:nvSpPr>
        <dsp:cNvPr id="0" name=""/>
        <dsp:cNvSpPr/>
      </dsp:nvSpPr>
      <dsp:spPr>
        <a:xfrm>
          <a:off x="6360192" y="3060161"/>
          <a:ext cx="1798639" cy="967010"/>
        </a:xfrm>
        <a:prstGeom prst="rect">
          <a:avLst/>
        </a:prstGeom>
        <a:noFill/>
        <a:ln>
          <a:noFill/>
        </a:ln>
        <a:effectLst/>
      </dsp:spPr>
      <dsp:style>
        <a:lnRef idx="0">
          <a:scrgbClr r="0" g="0" b="0"/>
        </a:lnRef>
        <a:fillRef idx="0">
          <a:scrgbClr r="0" g="0" b="0"/>
        </a:fillRef>
        <a:effectRef idx="0">
          <a:scrgbClr r="0" g="0" b="0"/>
        </a:effectRef>
        <a:fontRef idx="minor"/>
      </dsp:style>
    </dsp:sp>
    <dsp:sp modelId="{0994BD82-B666-46C4-BC34-7965236D39DE}">
      <dsp:nvSpPr>
        <dsp:cNvPr id="0" name=""/>
        <dsp:cNvSpPr/>
      </dsp:nvSpPr>
      <dsp:spPr>
        <a:xfrm rot="5400000">
          <a:off x="3296379" y="2842584"/>
          <a:ext cx="1611684" cy="1402165"/>
        </a:xfrm>
        <a:prstGeom prst="hexagon">
          <a:avLst>
            <a:gd name="adj" fmla="val 25000"/>
            <a:gd name="vf" fmla="val 115470"/>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S" sz="3600" kern="1200"/>
        </a:p>
      </dsp:txBody>
      <dsp:txXfrm rot="-5400000">
        <a:off x="3619642" y="2988979"/>
        <a:ext cx="965157" cy="11093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E5CD6-272C-4964-A81A-5BA0BB31B6B8}">
      <dsp:nvSpPr>
        <dsp:cNvPr id="0" name=""/>
        <dsp:cNvSpPr/>
      </dsp:nvSpPr>
      <dsp:spPr>
        <a:xfrm>
          <a:off x="-6125176" y="-937410"/>
          <a:ext cx="7293488" cy="7293488"/>
        </a:xfrm>
        <a:prstGeom prst="blockArc">
          <a:avLst>
            <a:gd name="adj1" fmla="val 18900000"/>
            <a:gd name="adj2" fmla="val 2700000"/>
            <a:gd name="adj3" fmla="val 296"/>
          </a:avLst>
        </a:prstGeom>
        <a:noFill/>
        <a:ln w="6350" cap="flat" cmpd="sng" algn="ctr">
          <a:solidFill>
            <a:schemeClr val="accent6">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1F0DCDC-D9ED-42F5-B9AC-2FE50D046D33}">
      <dsp:nvSpPr>
        <dsp:cNvPr id="0" name=""/>
        <dsp:cNvSpPr/>
      </dsp:nvSpPr>
      <dsp:spPr>
        <a:xfrm>
          <a:off x="752110" y="541866"/>
          <a:ext cx="7301111" cy="1083733"/>
        </a:xfrm>
        <a:prstGeom prst="rect">
          <a:avLst/>
        </a:prstGeom>
        <a:gradFill rotWithShape="0">
          <a:gsLst>
            <a:gs pos="0">
              <a:schemeClr val="accent6">
                <a:shade val="50000"/>
                <a:hueOff val="0"/>
                <a:satOff val="0"/>
                <a:lumOff val="0"/>
                <a:alphaOff val="0"/>
                <a:satMod val="103000"/>
                <a:lumMod val="102000"/>
                <a:tint val="94000"/>
              </a:schemeClr>
            </a:gs>
            <a:gs pos="50000">
              <a:schemeClr val="accent6">
                <a:shade val="50000"/>
                <a:hueOff val="0"/>
                <a:satOff val="0"/>
                <a:lumOff val="0"/>
                <a:alphaOff val="0"/>
                <a:satMod val="110000"/>
                <a:lumMod val="100000"/>
                <a:shade val="100000"/>
              </a:schemeClr>
            </a:gs>
            <a:gs pos="100000">
              <a:schemeClr val="accent6">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es-EC" sz="3200" kern="1200" dirty="0"/>
            <a:t>Grupo funcional OH </a:t>
          </a:r>
          <a:endParaRPr lang="es-ES" sz="3200" kern="1200" dirty="0"/>
        </a:p>
      </dsp:txBody>
      <dsp:txXfrm>
        <a:off x="752110" y="541866"/>
        <a:ext cx="7301111" cy="1083733"/>
      </dsp:txXfrm>
    </dsp:sp>
    <dsp:sp modelId="{A696C3C0-4133-45C5-8714-349DF92819C1}">
      <dsp:nvSpPr>
        <dsp:cNvPr id="0" name=""/>
        <dsp:cNvSpPr/>
      </dsp:nvSpPr>
      <dsp:spPr>
        <a:xfrm>
          <a:off x="74777" y="406400"/>
          <a:ext cx="1354666" cy="1354666"/>
        </a:xfrm>
        <a:prstGeom prst="ellipse">
          <a:avLst/>
        </a:prstGeom>
        <a:solidFill>
          <a:schemeClr val="lt1">
            <a:hueOff val="0"/>
            <a:satOff val="0"/>
            <a:lumOff val="0"/>
            <a:alphaOff val="0"/>
          </a:schemeClr>
        </a:solidFill>
        <a:ln w="6350" cap="flat" cmpd="sng" algn="ctr">
          <a:solidFill>
            <a:schemeClr val="accent6">
              <a:shade val="5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9D142CF-E8EF-4F7A-8787-627CFD723572}">
      <dsp:nvSpPr>
        <dsp:cNvPr id="0" name=""/>
        <dsp:cNvSpPr/>
      </dsp:nvSpPr>
      <dsp:spPr>
        <a:xfrm>
          <a:off x="1146048" y="2167466"/>
          <a:ext cx="6907174" cy="1083733"/>
        </a:xfrm>
        <a:prstGeom prst="rect">
          <a:avLst/>
        </a:prstGeom>
        <a:gradFill rotWithShape="0">
          <a:gsLst>
            <a:gs pos="0">
              <a:schemeClr val="accent6">
                <a:shade val="50000"/>
                <a:hueOff val="245616"/>
                <a:satOff val="-10737"/>
                <a:lumOff val="29307"/>
                <a:alphaOff val="0"/>
                <a:satMod val="103000"/>
                <a:lumMod val="102000"/>
                <a:tint val="94000"/>
              </a:schemeClr>
            </a:gs>
            <a:gs pos="50000">
              <a:schemeClr val="accent6">
                <a:shade val="50000"/>
                <a:hueOff val="245616"/>
                <a:satOff val="-10737"/>
                <a:lumOff val="29307"/>
                <a:alphaOff val="0"/>
                <a:satMod val="110000"/>
                <a:lumMod val="100000"/>
                <a:shade val="100000"/>
              </a:schemeClr>
            </a:gs>
            <a:gs pos="100000">
              <a:schemeClr val="accent6">
                <a:shade val="50000"/>
                <a:hueOff val="245616"/>
                <a:satOff val="-10737"/>
                <a:lumOff val="29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es-EC" sz="3200" kern="1200" dirty="0"/>
            <a:t>Sólido Cristalino, incoloro</a:t>
          </a:r>
          <a:endParaRPr lang="es-ES" sz="3200" kern="1200" dirty="0"/>
        </a:p>
      </dsp:txBody>
      <dsp:txXfrm>
        <a:off x="1146048" y="2167466"/>
        <a:ext cx="6907174" cy="1083733"/>
      </dsp:txXfrm>
    </dsp:sp>
    <dsp:sp modelId="{64483A85-CEB0-45D8-A737-46BF10F265E7}">
      <dsp:nvSpPr>
        <dsp:cNvPr id="0" name=""/>
        <dsp:cNvSpPr/>
      </dsp:nvSpPr>
      <dsp:spPr>
        <a:xfrm>
          <a:off x="468714" y="2032000"/>
          <a:ext cx="1354666" cy="1354666"/>
        </a:xfrm>
        <a:prstGeom prst="ellipse">
          <a:avLst/>
        </a:prstGeom>
        <a:solidFill>
          <a:schemeClr val="lt1">
            <a:hueOff val="0"/>
            <a:satOff val="0"/>
            <a:lumOff val="0"/>
            <a:alphaOff val="0"/>
          </a:schemeClr>
        </a:solidFill>
        <a:ln w="6350" cap="flat" cmpd="sng" algn="ctr">
          <a:solidFill>
            <a:schemeClr val="accent6">
              <a:shade val="50000"/>
              <a:hueOff val="245616"/>
              <a:satOff val="-10737"/>
              <a:lumOff val="29307"/>
              <a:alphaOff val="0"/>
            </a:schemeClr>
          </a:solidFill>
          <a:prstDash val="solid"/>
          <a:miter lim="800000"/>
        </a:ln>
        <a:effectLst/>
      </dsp:spPr>
      <dsp:style>
        <a:lnRef idx="1">
          <a:scrgbClr r="0" g="0" b="0"/>
        </a:lnRef>
        <a:fillRef idx="1">
          <a:scrgbClr r="0" g="0" b="0"/>
        </a:fillRef>
        <a:effectRef idx="0">
          <a:scrgbClr r="0" g="0" b="0"/>
        </a:effectRef>
        <a:fontRef idx="minor"/>
      </dsp:style>
    </dsp:sp>
    <dsp:sp modelId="{E1E248CA-A864-4FC2-8270-492C3C0C31F5}">
      <dsp:nvSpPr>
        <dsp:cNvPr id="0" name=""/>
        <dsp:cNvSpPr/>
      </dsp:nvSpPr>
      <dsp:spPr>
        <a:xfrm>
          <a:off x="752110" y="3793066"/>
          <a:ext cx="7301111" cy="1083733"/>
        </a:xfrm>
        <a:prstGeom prst="rect">
          <a:avLst/>
        </a:prstGeom>
        <a:gradFill rotWithShape="0">
          <a:gsLst>
            <a:gs pos="0">
              <a:schemeClr val="accent6">
                <a:shade val="50000"/>
                <a:hueOff val="245616"/>
                <a:satOff val="-10737"/>
                <a:lumOff val="29307"/>
                <a:alphaOff val="0"/>
                <a:satMod val="103000"/>
                <a:lumMod val="102000"/>
                <a:tint val="94000"/>
              </a:schemeClr>
            </a:gs>
            <a:gs pos="50000">
              <a:schemeClr val="accent6">
                <a:shade val="50000"/>
                <a:hueOff val="245616"/>
                <a:satOff val="-10737"/>
                <a:lumOff val="29307"/>
                <a:alphaOff val="0"/>
                <a:satMod val="110000"/>
                <a:lumMod val="100000"/>
                <a:shade val="100000"/>
              </a:schemeClr>
            </a:gs>
            <a:gs pos="100000">
              <a:schemeClr val="accent6">
                <a:shade val="50000"/>
                <a:hueOff val="245616"/>
                <a:satOff val="-10737"/>
                <a:lumOff val="29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es-EC" sz="3200" kern="1200" dirty="0"/>
            <a:t>Toxicidad, persistencia y bio </a:t>
          </a:r>
          <a:r>
            <a:rPr lang="es-EC" sz="3200" kern="1200" dirty="0" err="1"/>
            <a:t>concentrción</a:t>
          </a:r>
          <a:endParaRPr lang="es-ES" sz="3200" kern="1200" dirty="0"/>
        </a:p>
      </dsp:txBody>
      <dsp:txXfrm>
        <a:off x="752110" y="3793066"/>
        <a:ext cx="7301111" cy="1083733"/>
      </dsp:txXfrm>
    </dsp:sp>
    <dsp:sp modelId="{A0E0ACE8-3EA2-4AE7-A528-20AAB3D55A65}">
      <dsp:nvSpPr>
        <dsp:cNvPr id="0" name=""/>
        <dsp:cNvSpPr/>
      </dsp:nvSpPr>
      <dsp:spPr>
        <a:xfrm>
          <a:off x="74777" y="3657600"/>
          <a:ext cx="1354666" cy="1354666"/>
        </a:xfrm>
        <a:prstGeom prst="ellipse">
          <a:avLst/>
        </a:prstGeom>
        <a:solidFill>
          <a:schemeClr val="lt1">
            <a:hueOff val="0"/>
            <a:satOff val="0"/>
            <a:lumOff val="0"/>
            <a:alphaOff val="0"/>
          </a:schemeClr>
        </a:solidFill>
        <a:ln w="6350" cap="flat" cmpd="sng" algn="ctr">
          <a:solidFill>
            <a:schemeClr val="accent6">
              <a:shade val="50000"/>
              <a:hueOff val="245616"/>
              <a:satOff val="-10737"/>
              <a:lumOff val="29307"/>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9E9E1-314D-4AE2-8013-C8772432DBB9}">
      <dsp:nvSpPr>
        <dsp:cNvPr id="0" name=""/>
        <dsp:cNvSpPr/>
      </dsp:nvSpPr>
      <dsp:spPr>
        <a:xfrm>
          <a:off x="2243671" y="0"/>
          <a:ext cx="1927585" cy="1927878"/>
        </a:xfrm>
        <a:prstGeom prst="circularArrow">
          <a:avLst>
            <a:gd name="adj1" fmla="val 10980"/>
            <a:gd name="adj2" fmla="val 1142322"/>
            <a:gd name="adj3" fmla="val 4500000"/>
            <a:gd name="adj4" fmla="val 10800000"/>
            <a:gd name="adj5" fmla="val 12500"/>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596B81-4899-439E-87FF-2C8ECC8F8AE0}">
      <dsp:nvSpPr>
        <dsp:cNvPr id="0" name=""/>
        <dsp:cNvSpPr/>
      </dsp:nvSpPr>
      <dsp:spPr>
        <a:xfrm>
          <a:off x="2669731" y="696022"/>
          <a:ext cx="1071121" cy="535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Altamente tóxicos </a:t>
          </a:r>
          <a:endParaRPr lang="es-ES" sz="1600" kern="1200" dirty="0"/>
        </a:p>
      </dsp:txBody>
      <dsp:txXfrm>
        <a:off x="2669731" y="696022"/>
        <a:ext cx="1071121" cy="535432"/>
      </dsp:txXfrm>
    </dsp:sp>
    <dsp:sp modelId="{DEC53C89-A5E6-4ED5-A9BE-154E6AD440DC}">
      <dsp:nvSpPr>
        <dsp:cNvPr id="0" name=""/>
        <dsp:cNvSpPr/>
      </dsp:nvSpPr>
      <dsp:spPr>
        <a:xfrm>
          <a:off x="1708291" y="1107709"/>
          <a:ext cx="1927585" cy="1927878"/>
        </a:xfrm>
        <a:prstGeom prst="leftCircularArrow">
          <a:avLst>
            <a:gd name="adj1" fmla="val 10980"/>
            <a:gd name="adj2" fmla="val 1142322"/>
            <a:gd name="adj3" fmla="val 6300000"/>
            <a:gd name="adj4" fmla="val 18900000"/>
            <a:gd name="adj5" fmla="val 12500"/>
          </a:avLst>
        </a:prstGeom>
        <a:solidFill>
          <a:schemeClr val="accent6">
            <a:shade val="50000"/>
            <a:hueOff val="245616"/>
            <a:satOff val="-10737"/>
            <a:lumOff val="29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4932B1-657D-4FD9-977C-4A5793300D12}">
      <dsp:nvSpPr>
        <dsp:cNvPr id="0" name=""/>
        <dsp:cNvSpPr/>
      </dsp:nvSpPr>
      <dsp:spPr>
        <a:xfrm>
          <a:off x="2136523" y="1810139"/>
          <a:ext cx="1071121" cy="535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Especies acuáticas </a:t>
          </a:r>
          <a:endParaRPr lang="es-ES" sz="1600" kern="1200" dirty="0"/>
        </a:p>
      </dsp:txBody>
      <dsp:txXfrm>
        <a:off x="2136523" y="1810139"/>
        <a:ext cx="1071121" cy="535432"/>
      </dsp:txXfrm>
    </dsp:sp>
    <dsp:sp modelId="{5989D5AB-6719-46E4-A6B1-CA9A388E4759}">
      <dsp:nvSpPr>
        <dsp:cNvPr id="0" name=""/>
        <dsp:cNvSpPr/>
      </dsp:nvSpPr>
      <dsp:spPr>
        <a:xfrm>
          <a:off x="2380864" y="2347974"/>
          <a:ext cx="1656094" cy="1656758"/>
        </a:xfrm>
        <a:prstGeom prst="blockArc">
          <a:avLst>
            <a:gd name="adj1" fmla="val 13500000"/>
            <a:gd name="adj2" fmla="val 10800000"/>
            <a:gd name="adj3" fmla="val 12740"/>
          </a:avLst>
        </a:prstGeom>
        <a:solidFill>
          <a:schemeClr val="accent6">
            <a:shade val="50000"/>
            <a:hueOff val="245616"/>
            <a:satOff val="-10737"/>
            <a:lumOff val="29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75D16C-C67B-4A2B-A9E8-0A9663675E47}">
      <dsp:nvSpPr>
        <dsp:cNvPr id="0" name=""/>
        <dsp:cNvSpPr/>
      </dsp:nvSpPr>
      <dsp:spPr>
        <a:xfrm>
          <a:off x="2672265" y="2925857"/>
          <a:ext cx="1071121" cy="535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Documentos normativos </a:t>
          </a:r>
          <a:endParaRPr lang="es-ES" sz="1600" kern="1200" dirty="0"/>
        </a:p>
      </dsp:txBody>
      <dsp:txXfrm>
        <a:off x="2672265" y="2925857"/>
        <a:ext cx="1071121" cy="5354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E442D-41FF-42C6-99F3-3A3FFAD940C8}">
      <dsp:nvSpPr>
        <dsp:cNvPr id="0" name=""/>
        <dsp:cNvSpPr/>
      </dsp:nvSpPr>
      <dsp:spPr>
        <a:xfrm>
          <a:off x="1824" y="0"/>
          <a:ext cx="2838607" cy="5770780"/>
        </a:xfrm>
        <a:prstGeom prst="roundRect">
          <a:avLst>
            <a:gd name="adj" fmla="val 10000"/>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EC" sz="2800" kern="1200" dirty="0">
              <a:latin typeface="+mj-lt"/>
            </a:rPr>
            <a:t>Interpolación determinísticas </a:t>
          </a:r>
          <a:endParaRPr lang="es-ES" sz="2800" kern="1200" dirty="0">
            <a:latin typeface="+mj-lt"/>
          </a:endParaRPr>
        </a:p>
      </dsp:txBody>
      <dsp:txXfrm>
        <a:off x="1824" y="2308312"/>
        <a:ext cx="2838607" cy="2308312"/>
      </dsp:txXfrm>
    </dsp:sp>
    <dsp:sp modelId="{76A13AC4-21DC-4FD3-893A-25344AD46E72}">
      <dsp:nvSpPr>
        <dsp:cNvPr id="0" name=""/>
        <dsp:cNvSpPr/>
      </dsp:nvSpPr>
      <dsp:spPr>
        <a:xfrm>
          <a:off x="460293" y="346246"/>
          <a:ext cx="1921669" cy="1921669"/>
        </a:xfrm>
        <a:prstGeom prst="ellipse">
          <a:avLst/>
        </a:prstGeom>
        <a:blipFill rotWithShape="1">
          <a:blip xmlns:r="http://schemas.openxmlformats.org/officeDocument/2006/relationships" r:embed="rId1"/>
          <a:srcRect/>
          <a:stretch>
            <a:fillRect l="-59000" r="-5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E39C37-EB9D-4A86-A8B5-4FA27A4139B9}">
      <dsp:nvSpPr>
        <dsp:cNvPr id="0" name=""/>
        <dsp:cNvSpPr/>
      </dsp:nvSpPr>
      <dsp:spPr>
        <a:xfrm>
          <a:off x="2925590" y="0"/>
          <a:ext cx="2838607" cy="5770780"/>
        </a:xfrm>
        <a:prstGeom prst="roundRect">
          <a:avLst>
            <a:gd name="adj" fmla="val 10000"/>
          </a:avLst>
        </a:prstGeom>
        <a:solidFill>
          <a:schemeClr val="accent6">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EC" sz="2100" kern="1200" dirty="0"/>
            <a:t>Determina los valores de celda a través de una combinación ponderada linealmente de un conjunto de puntos de muestra</a:t>
          </a:r>
          <a:endParaRPr lang="es-ES" sz="2100" kern="1200" dirty="0"/>
        </a:p>
      </dsp:txBody>
      <dsp:txXfrm>
        <a:off x="2925590" y="2308312"/>
        <a:ext cx="2838607" cy="2308312"/>
      </dsp:txXfrm>
    </dsp:sp>
    <dsp:sp modelId="{6E20DDEF-95EA-487A-B2A3-BF4F2C8A5223}">
      <dsp:nvSpPr>
        <dsp:cNvPr id="0" name=""/>
        <dsp:cNvSpPr/>
      </dsp:nvSpPr>
      <dsp:spPr>
        <a:xfrm>
          <a:off x="3384059" y="346246"/>
          <a:ext cx="1921669" cy="1921669"/>
        </a:xfrm>
        <a:prstGeom prst="ellipse">
          <a:avLst/>
        </a:prstGeom>
        <a:blipFill rotWithShape="1">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C90030-FD35-449D-98FB-186D0BDB59C2}">
      <dsp:nvSpPr>
        <dsp:cNvPr id="0" name=""/>
        <dsp:cNvSpPr/>
      </dsp:nvSpPr>
      <dsp:spPr>
        <a:xfrm>
          <a:off x="5851180" y="0"/>
          <a:ext cx="2838607" cy="5770780"/>
        </a:xfrm>
        <a:prstGeom prst="roundRect">
          <a:avLst>
            <a:gd name="adj" fmla="val 10000"/>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s-EC" sz="3200" kern="1200" dirty="0">
              <a:latin typeface="+mj-lt"/>
            </a:rPr>
            <a:t>IDW</a:t>
          </a:r>
          <a:r>
            <a:rPr lang="es-EC" sz="2100" kern="1200" dirty="0">
              <a:latin typeface="Times New Roman" panose="02020603050405020304" pitchFamily="18" charset="0"/>
            </a:rPr>
            <a:t> </a:t>
          </a:r>
          <a:endParaRPr lang="es-ES" sz="2100" kern="1200" dirty="0"/>
        </a:p>
      </dsp:txBody>
      <dsp:txXfrm>
        <a:off x="5851180" y="2308312"/>
        <a:ext cx="2838607" cy="2308312"/>
      </dsp:txXfrm>
    </dsp:sp>
    <dsp:sp modelId="{00270ECE-6C1B-42EF-8277-CBE76294F4FB}">
      <dsp:nvSpPr>
        <dsp:cNvPr id="0" name=""/>
        <dsp:cNvSpPr/>
      </dsp:nvSpPr>
      <dsp:spPr>
        <a:xfrm>
          <a:off x="6307824" y="346246"/>
          <a:ext cx="1921669" cy="1921669"/>
        </a:xfrm>
        <a:prstGeom prst="ellipse">
          <a:avLst/>
        </a:prstGeom>
        <a:blipFill rotWithShape="1">
          <a:blip xmlns:r="http://schemas.openxmlformats.org/officeDocument/2006/relationships" r:embed="rId3"/>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5BCFB4-9C3E-4D4A-95A7-EE2A078A870B}">
      <dsp:nvSpPr>
        <dsp:cNvPr id="0" name=""/>
        <dsp:cNvSpPr/>
      </dsp:nvSpPr>
      <dsp:spPr>
        <a:xfrm>
          <a:off x="347591" y="4616624"/>
          <a:ext cx="7994604" cy="865617"/>
        </a:xfrm>
        <a:prstGeom prst="leftRightArrow">
          <a:avLst/>
        </a:prstGeom>
        <a:solidFill>
          <a:schemeClr val="accent6">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2D17C484-0B51-44EF-B485-FA0105ED7B78}"/>
              </a:ext>
            </a:extLst>
          </p:cNvPr>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ABD68133-DD32-455B-AD61-177110188D2E}"/>
              </a:ext>
            </a:extLst>
          </p:cNvPr>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E0A9C2BF-C54A-4DE6-B893-BFD26A256458}" type="datetimeFigureOut">
              <a:rPr lang="es-ES" smtClean="0"/>
              <a:t>14/08/2017</a:t>
            </a:fld>
            <a:endParaRPr lang="es-ES"/>
          </a:p>
        </p:txBody>
      </p:sp>
      <p:sp>
        <p:nvSpPr>
          <p:cNvPr id="4" name="Marcador de pie de página 3">
            <a:extLst>
              <a:ext uri="{FF2B5EF4-FFF2-40B4-BE49-F238E27FC236}">
                <a16:creationId xmlns:a16="http://schemas.microsoft.com/office/drawing/2014/main" id="{F28CEB74-E327-437E-8BB5-A1CA3A73480A}"/>
              </a:ext>
            </a:extLst>
          </p:cNvPr>
          <p:cNvSpPr>
            <a:spLocks noGrp="1"/>
          </p:cNvSpPr>
          <p:nvPr>
            <p:ph type="ftr" sz="quarter" idx="2"/>
          </p:nvPr>
        </p:nvSpPr>
        <p:spPr>
          <a:xfrm>
            <a:off x="0" y="9518650"/>
            <a:ext cx="2984500" cy="50165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53789352-0346-4959-A232-B4DDD49C8DD5}"/>
              </a:ext>
            </a:extLst>
          </p:cNvPr>
          <p:cNvSpPr>
            <a:spLocks noGrp="1"/>
          </p:cNvSpPr>
          <p:nvPr>
            <p:ph type="sldNum" sz="quarter" idx="3"/>
          </p:nvPr>
        </p:nvSpPr>
        <p:spPr>
          <a:xfrm>
            <a:off x="3902075" y="9518650"/>
            <a:ext cx="2984500" cy="501650"/>
          </a:xfrm>
          <a:prstGeom prst="rect">
            <a:avLst/>
          </a:prstGeom>
        </p:spPr>
        <p:txBody>
          <a:bodyPr vert="horz" lIns="91440" tIns="45720" rIns="91440" bIns="45720" rtlCol="0" anchor="b"/>
          <a:lstStyle>
            <a:lvl1pPr algn="r">
              <a:defRPr sz="1200"/>
            </a:lvl1pPr>
          </a:lstStyle>
          <a:p>
            <a:fld id="{5C9FDE2D-7FCA-4B01-B885-5676B32221E7}" type="slidenum">
              <a:rPr lang="es-ES" smtClean="0"/>
              <a:t>‹Nº›</a:t>
            </a:fld>
            <a:endParaRPr lang="es-ES"/>
          </a:p>
        </p:txBody>
      </p:sp>
    </p:spTree>
    <p:extLst>
      <p:ext uri="{BB962C8B-B14F-4D97-AF65-F5344CB8AC3E}">
        <p14:creationId xmlns:p14="http://schemas.microsoft.com/office/powerpoint/2010/main" val="1164720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s-ES"/>
          </a:p>
        </p:txBody>
      </p:sp>
      <p:sp>
        <p:nvSpPr>
          <p:cNvPr id="3" name="Marcador de fecha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B566E072-22E1-4446-A841-FDBE0153C6A9}" type="datetimeFigureOut">
              <a:rPr lang="es-ES" smtClean="0"/>
              <a:t>14/08/2017</a:t>
            </a:fld>
            <a:endParaRPr lang="es-ES"/>
          </a:p>
        </p:txBody>
      </p:sp>
      <p:sp>
        <p:nvSpPr>
          <p:cNvPr id="4" name="Marcador de imagen de diapositiva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s-ES"/>
          </a:p>
        </p:txBody>
      </p:sp>
      <p:sp>
        <p:nvSpPr>
          <p:cNvPr id="5" name="Marcador de notas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C3FEF7DA-5330-450A-B0E1-78E994D62C7F}" type="slidenum">
              <a:rPr lang="es-ES" smtClean="0"/>
              <a:t>‹Nº›</a:t>
            </a:fld>
            <a:endParaRPr lang="es-ES"/>
          </a:p>
        </p:txBody>
      </p:sp>
    </p:spTree>
    <p:extLst>
      <p:ext uri="{BB962C8B-B14F-4D97-AF65-F5344CB8AC3E}">
        <p14:creationId xmlns:p14="http://schemas.microsoft.com/office/powerpoint/2010/main" val="152242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1</a:t>
            </a:fld>
            <a:endParaRPr lang="es-ES"/>
          </a:p>
        </p:txBody>
      </p:sp>
    </p:spTree>
    <p:extLst>
      <p:ext uri="{BB962C8B-B14F-4D97-AF65-F5344CB8AC3E}">
        <p14:creationId xmlns:p14="http://schemas.microsoft.com/office/powerpoint/2010/main" val="1199477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10</a:t>
            </a:fld>
            <a:endParaRPr lang="es-ES"/>
          </a:p>
        </p:txBody>
      </p:sp>
    </p:spTree>
    <p:extLst>
      <p:ext uri="{BB962C8B-B14F-4D97-AF65-F5344CB8AC3E}">
        <p14:creationId xmlns:p14="http://schemas.microsoft.com/office/powerpoint/2010/main" val="129900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11</a:t>
            </a:fld>
            <a:endParaRPr lang="es-ES"/>
          </a:p>
        </p:txBody>
      </p:sp>
    </p:spTree>
    <p:extLst>
      <p:ext uri="{BB962C8B-B14F-4D97-AF65-F5344CB8AC3E}">
        <p14:creationId xmlns:p14="http://schemas.microsoft.com/office/powerpoint/2010/main" val="3324642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12</a:t>
            </a:fld>
            <a:endParaRPr lang="es-ES"/>
          </a:p>
        </p:txBody>
      </p:sp>
    </p:spTree>
    <p:extLst>
      <p:ext uri="{BB962C8B-B14F-4D97-AF65-F5344CB8AC3E}">
        <p14:creationId xmlns:p14="http://schemas.microsoft.com/office/powerpoint/2010/main" val="2750384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13</a:t>
            </a:fld>
            <a:endParaRPr lang="es-ES"/>
          </a:p>
        </p:txBody>
      </p:sp>
    </p:spTree>
    <p:extLst>
      <p:ext uri="{BB962C8B-B14F-4D97-AF65-F5344CB8AC3E}">
        <p14:creationId xmlns:p14="http://schemas.microsoft.com/office/powerpoint/2010/main" val="25960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14</a:t>
            </a:fld>
            <a:endParaRPr lang="es-ES"/>
          </a:p>
        </p:txBody>
      </p:sp>
    </p:spTree>
    <p:extLst>
      <p:ext uri="{BB962C8B-B14F-4D97-AF65-F5344CB8AC3E}">
        <p14:creationId xmlns:p14="http://schemas.microsoft.com/office/powerpoint/2010/main" val="2649488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300" dirty="0"/>
              <a:t>investigación es cuantitativa de tipo experimental, donde se evaluó la remoción de fenol por la aplicación de nanopartículas de hierro, con el fin de determinar el mayor porcentaje de remoción del contaminante. Las síntesis de nanopartículas, y las pruebas experimentales se realizaron en el Laboratorio de Medio Ambiente de la Carrera de Ingeniería Geográfica y del Medio Ambiente, y el Centro de Nano ciencia y Nanotecnología de la Universidad de las Fuerzas ESPE </a:t>
            </a:r>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15</a:t>
            </a:fld>
            <a:endParaRPr lang="es-ES"/>
          </a:p>
        </p:txBody>
      </p:sp>
    </p:spTree>
    <p:extLst>
      <p:ext uri="{BB962C8B-B14F-4D97-AF65-F5344CB8AC3E}">
        <p14:creationId xmlns:p14="http://schemas.microsoft.com/office/powerpoint/2010/main" val="3917369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Los polifenoles son agentes estabilizadores y reductores </a:t>
            </a:r>
            <a:r>
              <a:rPr lang="es-ES" sz="1300" dirty="0"/>
              <a:t>aquel que cede electrones</a:t>
            </a:r>
            <a:endParaRPr lang="es-EC" dirty="0"/>
          </a:p>
          <a:p>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16</a:t>
            </a:fld>
            <a:endParaRPr lang="es-ES"/>
          </a:p>
        </p:txBody>
      </p:sp>
    </p:spTree>
    <p:extLst>
      <p:ext uri="{BB962C8B-B14F-4D97-AF65-F5344CB8AC3E}">
        <p14:creationId xmlns:p14="http://schemas.microsoft.com/office/powerpoint/2010/main" val="1529592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17</a:t>
            </a:fld>
            <a:endParaRPr lang="es-ES"/>
          </a:p>
        </p:txBody>
      </p:sp>
    </p:spTree>
    <p:extLst>
      <p:ext uri="{BB962C8B-B14F-4D97-AF65-F5344CB8AC3E}">
        <p14:creationId xmlns:p14="http://schemas.microsoft.com/office/powerpoint/2010/main" val="3541675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18</a:t>
            </a:fld>
            <a:endParaRPr lang="es-ES"/>
          </a:p>
        </p:txBody>
      </p:sp>
    </p:spTree>
    <p:extLst>
      <p:ext uri="{BB962C8B-B14F-4D97-AF65-F5344CB8AC3E}">
        <p14:creationId xmlns:p14="http://schemas.microsoft.com/office/powerpoint/2010/main" val="957300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19</a:t>
            </a:fld>
            <a:endParaRPr lang="es-ES"/>
          </a:p>
        </p:txBody>
      </p:sp>
    </p:spTree>
    <p:extLst>
      <p:ext uri="{BB962C8B-B14F-4D97-AF65-F5344CB8AC3E}">
        <p14:creationId xmlns:p14="http://schemas.microsoft.com/office/powerpoint/2010/main" val="3687112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155"/>
            <a:r>
              <a:rPr lang="es-EC" sz="1300" dirty="0"/>
              <a:t>La información geográfica puede incorporarse a un SIG para generar mapas temáticos o coberturas. Por ejemplo, los tipos de suelo, las clases de cultivos, o las densidades de insectos pueden mostrarse en unos mapas independientes. Además, los mapas temáticos pueden combinarse con el fin de analizar las posibles interacciones entre las diversas variables. </a:t>
            </a:r>
            <a:endParaRPr lang="es-ES" dirty="0"/>
          </a:p>
          <a:p>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2</a:t>
            </a:fld>
            <a:endParaRPr lang="es-ES"/>
          </a:p>
        </p:txBody>
      </p:sp>
    </p:spTree>
    <p:extLst>
      <p:ext uri="{BB962C8B-B14F-4D97-AF65-F5344CB8AC3E}">
        <p14:creationId xmlns:p14="http://schemas.microsoft.com/office/powerpoint/2010/main" val="3119408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20</a:t>
            </a:fld>
            <a:endParaRPr lang="es-ES"/>
          </a:p>
        </p:txBody>
      </p:sp>
    </p:spTree>
    <p:extLst>
      <p:ext uri="{BB962C8B-B14F-4D97-AF65-F5344CB8AC3E}">
        <p14:creationId xmlns:p14="http://schemas.microsoft.com/office/powerpoint/2010/main" val="3803398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300" dirty="0"/>
              <a:t>obtener el porcentaje de remoción se trabajó con 3 tratamientos es decir 27 unidades experimentales, (ver tabla 5). Para el tratamiento No1 se utilizó 0,5 g de nanopartículas, para el tratamiento No 2 se utilizó 1 g y para el tratamiento No.3 se utilizó 1,5 gramos de nanopartículas. </a:t>
            </a:r>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21</a:t>
            </a:fld>
            <a:endParaRPr lang="es-ES"/>
          </a:p>
        </p:txBody>
      </p:sp>
    </p:spTree>
    <p:extLst>
      <p:ext uri="{BB962C8B-B14F-4D97-AF65-F5344CB8AC3E}">
        <p14:creationId xmlns:p14="http://schemas.microsoft.com/office/powerpoint/2010/main" val="644925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22</a:t>
            </a:fld>
            <a:endParaRPr lang="es-ES"/>
          </a:p>
        </p:txBody>
      </p:sp>
    </p:spTree>
    <p:extLst>
      <p:ext uri="{BB962C8B-B14F-4D97-AF65-F5344CB8AC3E}">
        <p14:creationId xmlns:p14="http://schemas.microsoft.com/office/powerpoint/2010/main" val="412018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23</a:t>
            </a:fld>
            <a:endParaRPr lang="es-ES"/>
          </a:p>
        </p:txBody>
      </p:sp>
    </p:spTree>
    <p:extLst>
      <p:ext uri="{BB962C8B-B14F-4D97-AF65-F5344CB8AC3E}">
        <p14:creationId xmlns:p14="http://schemas.microsoft.com/office/powerpoint/2010/main" val="3010423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24</a:t>
            </a:fld>
            <a:endParaRPr lang="es-ES"/>
          </a:p>
        </p:txBody>
      </p:sp>
    </p:spTree>
    <p:extLst>
      <p:ext uri="{BB962C8B-B14F-4D97-AF65-F5344CB8AC3E}">
        <p14:creationId xmlns:p14="http://schemas.microsoft.com/office/powerpoint/2010/main" val="1999410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26</a:t>
            </a:fld>
            <a:endParaRPr lang="es-ES"/>
          </a:p>
        </p:txBody>
      </p:sp>
    </p:spTree>
    <p:extLst>
      <p:ext uri="{BB962C8B-B14F-4D97-AF65-F5344CB8AC3E}">
        <p14:creationId xmlns:p14="http://schemas.microsoft.com/office/powerpoint/2010/main" val="2474351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27</a:t>
            </a:fld>
            <a:endParaRPr lang="es-ES"/>
          </a:p>
        </p:txBody>
      </p:sp>
    </p:spTree>
    <p:extLst>
      <p:ext uri="{BB962C8B-B14F-4D97-AF65-F5344CB8AC3E}">
        <p14:creationId xmlns:p14="http://schemas.microsoft.com/office/powerpoint/2010/main" val="1332452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28</a:t>
            </a:fld>
            <a:endParaRPr lang="es-ES"/>
          </a:p>
        </p:txBody>
      </p:sp>
    </p:spTree>
    <p:extLst>
      <p:ext uri="{BB962C8B-B14F-4D97-AF65-F5344CB8AC3E}">
        <p14:creationId xmlns:p14="http://schemas.microsoft.com/office/powerpoint/2010/main" val="3454866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300" dirty="0"/>
              <a:t>Al utilizar 0,5 g de nano partículas, durante 4 horas en agitación orbital a  100rpm con concentraciones de 10ppm, 5ppm y 3ppm el porcentaje de remoción no es significativamente diferente a un nivel de confianza del 95% </a:t>
            </a:r>
          </a:p>
          <a:p>
            <a:endParaRPr lang="es-EC" sz="1300" dirty="0"/>
          </a:p>
          <a:p>
            <a:r>
              <a:rPr lang="es-EC" sz="1300" dirty="0"/>
              <a:t>Al aplicar 1 gramo de nanopartículas, en agitación orbital a 100 rpm, por 4 horas con concentraciones de 10ppm, 5ppm y 3ppmº, el porcentaje de remoción en concentraciones de 3ppm y 5 ppm es significativamente diferente a la de 10ppm, al 95% de confianza </a:t>
            </a:r>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29</a:t>
            </a:fld>
            <a:endParaRPr lang="es-ES"/>
          </a:p>
        </p:txBody>
      </p:sp>
    </p:spTree>
    <p:extLst>
      <p:ext uri="{BB962C8B-B14F-4D97-AF65-F5344CB8AC3E}">
        <p14:creationId xmlns:p14="http://schemas.microsoft.com/office/powerpoint/2010/main" val="246321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300" dirty="0"/>
              <a:t>Al utilizar 1,5 g de nano partículas durante 4 horas en agitación orbital a  100rpm con concentraciones de 10ppm y 5ppm el porcentaje de remoción no es significativamente diferente a un nivel de confianza del 95%</a:t>
            </a:r>
            <a:r>
              <a:rPr lang="es-EC" sz="1300" b="1" dirty="0"/>
              <a:t> </a:t>
            </a:r>
          </a:p>
          <a:p>
            <a:r>
              <a:rPr lang="es-ES" sz="1300" dirty="0"/>
              <a:t>El porcentaje de remoción para una concentración de 10 ppm no es significativamente diferente, utilizando los tres tratamientos </a:t>
            </a:r>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30</a:t>
            </a:fld>
            <a:endParaRPr lang="es-ES"/>
          </a:p>
        </p:txBody>
      </p:sp>
    </p:spTree>
    <p:extLst>
      <p:ext uri="{BB962C8B-B14F-4D97-AF65-F5344CB8AC3E}">
        <p14:creationId xmlns:p14="http://schemas.microsoft.com/office/powerpoint/2010/main" val="281823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300" dirty="0"/>
              <a:t>Efluentes de las microcuencas del Río “La Sur” y Río “Shushufindi” </a:t>
            </a:r>
          </a:p>
          <a:p>
            <a:r>
              <a:rPr lang="es-EC" sz="1300" dirty="0"/>
              <a:t>Sub Cuenca del Río Aguarico, aguas abajo de la Refinería de Shushufindi </a:t>
            </a:r>
          </a:p>
          <a:p>
            <a:r>
              <a:rPr lang="es-EC" sz="1300" dirty="0"/>
              <a:t>El área de estudio es la Cuenca del Río Napo. </a:t>
            </a:r>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3</a:t>
            </a:fld>
            <a:endParaRPr lang="es-ES"/>
          </a:p>
        </p:txBody>
      </p:sp>
    </p:spTree>
    <p:extLst>
      <p:ext uri="{BB962C8B-B14F-4D97-AF65-F5344CB8AC3E}">
        <p14:creationId xmlns:p14="http://schemas.microsoft.com/office/powerpoint/2010/main" val="1563677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300" dirty="0"/>
              <a:t>Al aplicar los tres tratamientos en una concentración de 5 ppm, el porcentaje de remoción no es significativamente diferente entre el tratamiento 1 y 3 mientras que el tratamiento 2 es significativamente diferente a los otros dos </a:t>
            </a:r>
          </a:p>
          <a:p>
            <a:r>
              <a:rPr lang="es-ES" sz="1300" dirty="0"/>
              <a:t>El porcentaje de remoción no es significativamente diferente para ninguno de los tratamientos. </a:t>
            </a:r>
            <a:r>
              <a:rPr lang="es-EC" sz="1300" dirty="0"/>
              <a:t>Para concentraciones de 3 ppm  es suficiente utilizar 0,5g de nanopartículas para optimizar su remoción </a:t>
            </a:r>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31</a:t>
            </a:fld>
            <a:endParaRPr lang="es-ES"/>
          </a:p>
        </p:txBody>
      </p:sp>
    </p:spTree>
    <p:extLst>
      <p:ext uri="{BB962C8B-B14F-4D97-AF65-F5344CB8AC3E}">
        <p14:creationId xmlns:p14="http://schemas.microsoft.com/office/powerpoint/2010/main" val="120220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32</a:t>
            </a:fld>
            <a:endParaRPr lang="es-ES"/>
          </a:p>
        </p:txBody>
      </p:sp>
    </p:spTree>
    <p:extLst>
      <p:ext uri="{BB962C8B-B14F-4D97-AF65-F5344CB8AC3E}">
        <p14:creationId xmlns:p14="http://schemas.microsoft.com/office/powerpoint/2010/main" val="2985300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33</a:t>
            </a:fld>
            <a:endParaRPr lang="es-ES"/>
          </a:p>
        </p:txBody>
      </p:sp>
    </p:spTree>
    <p:extLst>
      <p:ext uri="{BB962C8B-B14F-4D97-AF65-F5344CB8AC3E}">
        <p14:creationId xmlns:p14="http://schemas.microsoft.com/office/powerpoint/2010/main" val="1915250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34</a:t>
            </a:fld>
            <a:endParaRPr lang="es-ES"/>
          </a:p>
        </p:txBody>
      </p:sp>
    </p:spTree>
    <p:extLst>
      <p:ext uri="{BB962C8B-B14F-4D97-AF65-F5344CB8AC3E}">
        <p14:creationId xmlns:p14="http://schemas.microsoft.com/office/powerpoint/2010/main" val="2576337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35</a:t>
            </a:fld>
            <a:endParaRPr lang="es-ES"/>
          </a:p>
        </p:txBody>
      </p:sp>
    </p:spTree>
    <p:extLst>
      <p:ext uri="{BB962C8B-B14F-4D97-AF65-F5344CB8AC3E}">
        <p14:creationId xmlns:p14="http://schemas.microsoft.com/office/powerpoint/2010/main" val="3481734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300" b="1" dirty="0"/>
              <a:t>define como la </a:t>
            </a:r>
            <a:r>
              <a:rPr lang="es-EC" sz="1300" b="1" dirty="0" err="1"/>
              <a:t>concentraciónde</a:t>
            </a:r>
            <a:r>
              <a:rPr lang="es-EC" sz="1300" b="1" dirty="0"/>
              <a:t> todos los cationes metálicos no </a:t>
            </a:r>
            <a:r>
              <a:rPr lang="es-EC" sz="1300" b="1" dirty="0" err="1"/>
              <a:t>alcalinospresentes</a:t>
            </a:r>
            <a:r>
              <a:rPr lang="es-EC" sz="1300" b="1" dirty="0"/>
              <a:t> (iones de calcio, estroncio, bario </a:t>
            </a:r>
            <a:r>
              <a:rPr lang="es-EC" sz="1300" b="1" dirty="0" err="1"/>
              <a:t>ymagnesio</a:t>
            </a:r>
            <a:r>
              <a:rPr lang="es-EC" sz="1300" b="1" dirty="0"/>
              <a:t> en forma de carbonatos o bicarbonatos)y se expresa en equivalentes de carbonato de </a:t>
            </a:r>
            <a:r>
              <a:rPr lang="es-EC" sz="1300" b="1" dirty="0" err="1"/>
              <a:t>calcioy</a:t>
            </a:r>
            <a:r>
              <a:rPr lang="es-EC" sz="1300" b="1" dirty="0"/>
              <a:t> constituye un parámetro muy significativo en </a:t>
            </a:r>
            <a:r>
              <a:rPr lang="es-EC" sz="1300" b="1" dirty="0" err="1"/>
              <a:t>lacalidad</a:t>
            </a:r>
            <a:r>
              <a:rPr lang="es-EC" sz="1300" b="1" dirty="0"/>
              <a:t> del agua</a:t>
            </a:r>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36</a:t>
            </a:fld>
            <a:endParaRPr lang="es-ES"/>
          </a:p>
        </p:txBody>
      </p:sp>
    </p:spTree>
    <p:extLst>
      <p:ext uri="{BB962C8B-B14F-4D97-AF65-F5344CB8AC3E}">
        <p14:creationId xmlns:p14="http://schemas.microsoft.com/office/powerpoint/2010/main" val="1775112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37</a:t>
            </a:fld>
            <a:endParaRPr lang="es-ES"/>
          </a:p>
        </p:txBody>
      </p:sp>
    </p:spTree>
    <p:extLst>
      <p:ext uri="{BB962C8B-B14F-4D97-AF65-F5344CB8AC3E}">
        <p14:creationId xmlns:p14="http://schemas.microsoft.com/office/powerpoint/2010/main" val="3110872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155"/>
            <a:r>
              <a:rPr lang="es-EC" sz="1300" dirty="0" err="1"/>
              <a:t>lcalinidad</a:t>
            </a:r>
            <a:r>
              <a:rPr lang="es-EC" sz="1300" dirty="0"/>
              <a:t> del agua se </a:t>
            </a:r>
            <a:r>
              <a:rPr lang="es-EC" sz="1300" dirty="0" err="1"/>
              <a:t>principalmentea</a:t>
            </a:r>
            <a:r>
              <a:rPr lang="es-EC" sz="1300" dirty="0"/>
              <a:t> sales de ácidos débiles y bases fuertes y, </a:t>
            </a:r>
            <a:r>
              <a:rPr lang="es-EC" sz="1300" dirty="0" err="1"/>
              <a:t>estassustancias</a:t>
            </a:r>
            <a:r>
              <a:rPr lang="es-EC" sz="1300" dirty="0"/>
              <a:t> actúan como amortiguadoras para resistir </a:t>
            </a:r>
            <a:r>
              <a:rPr lang="es-EC" sz="1300" dirty="0" err="1"/>
              <a:t>lacaída</a:t>
            </a:r>
            <a:r>
              <a:rPr lang="es-EC" sz="1300" dirty="0"/>
              <a:t> de pH resultante a la adición de ácidos. Alcalinidad de 20 para </a:t>
            </a:r>
            <a:r>
              <a:rPr lang="es-EC" sz="1300" dirty="0" err="1"/>
              <a:t>madnter</a:t>
            </a:r>
            <a:r>
              <a:rPr lang="es-EC" sz="1300" dirty="0"/>
              <a:t> la vida </a:t>
            </a:r>
            <a:r>
              <a:rPr lang="es-EC" sz="1300" dirty="0" err="1"/>
              <a:t>acuatic</a:t>
            </a:r>
            <a:endParaRPr lang="es-EC" sz="1300" dirty="0"/>
          </a:p>
          <a:p>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38</a:t>
            </a:fld>
            <a:endParaRPr lang="es-ES"/>
          </a:p>
        </p:txBody>
      </p:sp>
    </p:spTree>
    <p:extLst>
      <p:ext uri="{BB962C8B-B14F-4D97-AF65-F5344CB8AC3E}">
        <p14:creationId xmlns:p14="http://schemas.microsoft.com/office/powerpoint/2010/main" val="401021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300" dirty="0"/>
              <a:t>hidróxidos, carbonatos </a:t>
            </a:r>
            <a:r>
              <a:rPr lang="es-EC" sz="1300" dirty="0" err="1"/>
              <a:t>ybicarbonatos</a:t>
            </a:r>
            <a:r>
              <a:rPr lang="es-EC" sz="1300" dirty="0"/>
              <a:t>) producen en el agua un efecto tampón </a:t>
            </a:r>
            <a:r>
              <a:rPr lang="es-EC" sz="1300" dirty="0" err="1"/>
              <a:t>yaque</a:t>
            </a:r>
            <a:r>
              <a:rPr lang="es-EC" sz="1300" dirty="0"/>
              <a:t> absorben protones manteniendo el pH</a:t>
            </a:r>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39</a:t>
            </a:fld>
            <a:endParaRPr lang="es-ES"/>
          </a:p>
        </p:txBody>
      </p:sp>
    </p:spTree>
    <p:extLst>
      <p:ext uri="{BB962C8B-B14F-4D97-AF65-F5344CB8AC3E}">
        <p14:creationId xmlns:p14="http://schemas.microsoft.com/office/powerpoint/2010/main" val="4150219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El contaminante más común del mundo es la tierra en forma de TSS</a:t>
            </a:r>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40</a:t>
            </a:fld>
            <a:endParaRPr lang="es-ES"/>
          </a:p>
        </p:txBody>
      </p:sp>
    </p:spTree>
    <p:extLst>
      <p:ext uri="{BB962C8B-B14F-4D97-AF65-F5344CB8AC3E}">
        <p14:creationId xmlns:p14="http://schemas.microsoft.com/office/powerpoint/2010/main" val="1268980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300" dirty="0"/>
              <a:t>La contaminación del agua por las descargas de la industria petrolera han dejado grandes hectáreas de terreno destruido y sin tratamiento. Como consecuencia de la falta de conciencia ambiental de las industrias petroleras, las familias ecuatorianas hasta la actualidad presentan enfermedades derivadas de esta contaminación, resultados del consumo de agua contaminada o el contacto con la misma. </a:t>
            </a:r>
          </a:p>
          <a:p>
            <a:r>
              <a:rPr lang="es-EC" sz="1300" dirty="0"/>
              <a:t>En este contexto, la contaminación ambiental como consecuencia de los procesos productivos de la extracción del petróleo exponen a los habitantes cercanos a la refinería de Shushufindi, a compuestos químicos nocivos para su salud y su bienestar. </a:t>
            </a:r>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4</a:t>
            </a:fld>
            <a:endParaRPr lang="es-ES"/>
          </a:p>
        </p:txBody>
      </p:sp>
    </p:spTree>
    <p:extLst>
      <p:ext uri="{BB962C8B-B14F-4D97-AF65-F5344CB8AC3E}">
        <p14:creationId xmlns:p14="http://schemas.microsoft.com/office/powerpoint/2010/main" val="3371476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41</a:t>
            </a:fld>
            <a:endParaRPr lang="es-ES"/>
          </a:p>
        </p:txBody>
      </p:sp>
    </p:spTree>
    <p:extLst>
      <p:ext uri="{BB962C8B-B14F-4D97-AF65-F5344CB8AC3E}">
        <p14:creationId xmlns:p14="http://schemas.microsoft.com/office/powerpoint/2010/main" val="4169237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42</a:t>
            </a:fld>
            <a:endParaRPr lang="es-ES"/>
          </a:p>
        </p:txBody>
      </p:sp>
    </p:spTree>
    <p:extLst>
      <p:ext uri="{BB962C8B-B14F-4D97-AF65-F5344CB8AC3E}">
        <p14:creationId xmlns:p14="http://schemas.microsoft.com/office/powerpoint/2010/main" val="3298886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43</a:t>
            </a:fld>
            <a:endParaRPr lang="es-ES"/>
          </a:p>
        </p:txBody>
      </p:sp>
    </p:spTree>
    <p:extLst>
      <p:ext uri="{BB962C8B-B14F-4D97-AF65-F5344CB8AC3E}">
        <p14:creationId xmlns:p14="http://schemas.microsoft.com/office/powerpoint/2010/main" val="2195451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44</a:t>
            </a:fld>
            <a:endParaRPr lang="es-ES"/>
          </a:p>
        </p:txBody>
      </p:sp>
    </p:spTree>
    <p:extLst>
      <p:ext uri="{BB962C8B-B14F-4D97-AF65-F5344CB8AC3E}">
        <p14:creationId xmlns:p14="http://schemas.microsoft.com/office/powerpoint/2010/main" val="2178610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45</a:t>
            </a:fld>
            <a:endParaRPr lang="es-ES"/>
          </a:p>
        </p:txBody>
      </p:sp>
    </p:spTree>
    <p:extLst>
      <p:ext uri="{BB962C8B-B14F-4D97-AF65-F5344CB8AC3E}">
        <p14:creationId xmlns:p14="http://schemas.microsoft.com/office/powerpoint/2010/main" val="19977789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46</a:t>
            </a:fld>
            <a:endParaRPr lang="es-ES"/>
          </a:p>
        </p:txBody>
      </p:sp>
    </p:spTree>
    <p:extLst>
      <p:ext uri="{BB962C8B-B14F-4D97-AF65-F5344CB8AC3E}">
        <p14:creationId xmlns:p14="http://schemas.microsoft.com/office/powerpoint/2010/main" val="3234715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47</a:t>
            </a:fld>
            <a:endParaRPr lang="es-ES"/>
          </a:p>
        </p:txBody>
      </p:sp>
    </p:spTree>
    <p:extLst>
      <p:ext uri="{BB962C8B-B14F-4D97-AF65-F5344CB8AC3E}">
        <p14:creationId xmlns:p14="http://schemas.microsoft.com/office/powerpoint/2010/main" val="12034800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48</a:t>
            </a:fld>
            <a:endParaRPr lang="es-ES"/>
          </a:p>
        </p:txBody>
      </p:sp>
    </p:spTree>
    <p:extLst>
      <p:ext uri="{BB962C8B-B14F-4D97-AF65-F5344CB8AC3E}">
        <p14:creationId xmlns:p14="http://schemas.microsoft.com/office/powerpoint/2010/main" val="1783754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49</a:t>
            </a:fld>
            <a:endParaRPr lang="es-ES"/>
          </a:p>
        </p:txBody>
      </p:sp>
    </p:spTree>
    <p:extLst>
      <p:ext uri="{BB962C8B-B14F-4D97-AF65-F5344CB8AC3E}">
        <p14:creationId xmlns:p14="http://schemas.microsoft.com/office/powerpoint/2010/main" val="12852928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50</a:t>
            </a:fld>
            <a:endParaRPr lang="es-ES"/>
          </a:p>
        </p:txBody>
      </p:sp>
    </p:spTree>
    <p:extLst>
      <p:ext uri="{BB962C8B-B14F-4D97-AF65-F5344CB8AC3E}">
        <p14:creationId xmlns:p14="http://schemas.microsoft.com/office/powerpoint/2010/main" val="136129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300" dirty="0"/>
              <a:t>El crudo contiene miles de compuestos químicos diferentes que varían dependiendo de la procedencia del mismo. </a:t>
            </a:r>
          </a:p>
          <a:p>
            <a:r>
              <a:rPr lang="es-EC" sz="1300" dirty="0"/>
              <a:t>Los principales compuestos de las aguas residuales de refinería son los fenoles, hidrocarburos aromáticos policíclicos (HAP) y metales pesados </a:t>
            </a:r>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5</a:t>
            </a:fld>
            <a:endParaRPr lang="es-ES"/>
          </a:p>
        </p:txBody>
      </p:sp>
    </p:spTree>
    <p:extLst>
      <p:ext uri="{BB962C8B-B14F-4D97-AF65-F5344CB8AC3E}">
        <p14:creationId xmlns:p14="http://schemas.microsoft.com/office/powerpoint/2010/main" val="1033145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300" dirty="0"/>
              <a:t>El fenol es la sustancia madre de una serie homóloga de compuestos que contienen un grupo hidroxilo unido directamente al anillo aromático. Pertenece a la familia de alcoholes debido a la presencia del grupo OH y es de hecho el miembro aromático más simple de esta familia. </a:t>
            </a:r>
          </a:p>
          <a:p>
            <a:r>
              <a:rPr lang="es-EC" sz="1300" dirty="0"/>
              <a:t>encuentra puro, se trata de un sólido cristalino entre incoloro y blanco, que posee un olor característico dulce y alquitranado; a temperatura ambiente se encuentra también como un polvo blanco; </a:t>
            </a:r>
          </a:p>
          <a:p>
            <a:r>
              <a:rPr lang="es-EC" sz="1300" dirty="0"/>
              <a:t>Son un centro de atención permanente de distintas ramas de la ciencia debido a su persistencia, toxicidad y capacidad de bioconcentración en las aguas, el suelo, los alimentos, los animales (terrestres y marinos) y el hombre son un centro de atención permanente en las distintas ramas de la ciencia. </a:t>
            </a:r>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6</a:t>
            </a:fld>
            <a:endParaRPr lang="es-ES"/>
          </a:p>
        </p:txBody>
      </p:sp>
    </p:spTree>
    <p:extLst>
      <p:ext uri="{BB962C8B-B14F-4D97-AF65-F5344CB8AC3E}">
        <p14:creationId xmlns:p14="http://schemas.microsoft.com/office/powerpoint/2010/main" val="3543754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300" dirty="0"/>
              <a:t>Los fenoles son compuestos altamente tóxicos para las especies acuáticas y que no puede ser degradado biológicamente. Por este motivo, son considerados en la inmensa mayoría de los documentos normativos de la calidad del agua </a:t>
            </a:r>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7</a:t>
            </a:fld>
            <a:endParaRPr lang="es-ES"/>
          </a:p>
        </p:txBody>
      </p:sp>
    </p:spTree>
    <p:extLst>
      <p:ext uri="{BB962C8B-B14F-4D97-AF65-F5344CB8AC3E}">
        <p14:creationId xmlns:p14="http://schemas.microsoft.com/office/powerpoint/2010/main" val="3172014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3FEF7DA-5330-450A-B0E1-78E994D62C7F}" type="slidenum">
              <a:rPr lang="es-ES" smtClean="0"/>
              <a:t>8</a:t>
            </a:fld>
            <a:endParaRPr lang="es-ES"/>
          </a:p>
        </p:txBody>
      </p:sp>
    </p:spTree>
    <p:extLst>
      <p:ext uri="{BB962C8B-B14F-4D97-AF65-F5344CB8AC3E}">
        <p14:creationId xmlns:p14="http://schemas.microsoft.com/office/powerpoint/2010/main" val="3214542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3FEF7DA-5330-450A-B0E1-78E994D62C7F}" type="slidenum">
              <a:rPr lang="es-ES" smtClean="0"/>
              <a:t>9</a:t>
            </a:fld>
            <a:endParaRPr lang="es-ES"/>
          </a:p>
        </p:txBody>
      </p:sp>
    </p:spTree>
    <p:extLst>
      <p:ext uri="{BB962C8B-B14F-4D97-AF65-F5344CB8AC3E}">
        <p14:creationId xmlns:p14="http://schemas.microsoft.com/office/powerpoint/2010/main" val="1554917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20AAA4F0-837D-4630-9ACD-C37E1DF09AFF}" type="datetimeFigureOut">
              <a:rPr lang="es-ES" smtClean="0"/>
              <a:t>14/08/2017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DF6DEE0-5BAE-4D04-8F8F-EA3EB7C3E81F}" type="slidenum">
              <a:rPr lang="es-ES" smtClean="0"/>
              <a:t>‹Nº›</a:t>
            </a:fld>
            <a:endParaRPr lang="es-ES"/>
          </a:p>
        </p:txBody>
      </p:sp>
    </p:spTree>
    <p:extLst>
      <p:ext uri="{BB962C8B-B14F-4D97-AF65-F5344CB8AC3E}">
        <p14:creationId xmlns:p14="http://schemas.microsoft.com/office/powerpoint/2010/main" val="322586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0AAA4F0-837D-4630-9ACD-C37E1DF09AFF}" type="datetimeFigureOut">
              <a:rPr lang="es-ES" smtClean="0"/>
              <a:t>14/08/2017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DF6DEE0-5BAE-4D04-8F8F-EA3EB7C3E81F}" type="slidenum">
              <a:rPr lang="es-ES" smtClean="0"/>
              <a:t>‹Nº›</a:t>
            </a:fld>
            <a:endParaRPr lang="es-ES"/>
          </a:p>
        </p:txBody>
      </p:sp>
    </p:spTree>
    <p:extLst>
      <p:ext uri="{BB962C8B-B14F-4D97-AF65-F5344CB8AC3E}">
        <p14:creationId xmlns:p14="http://schemas.microsoft.com/office/powerpoint/2010/main" val="378968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0AAA4F0-837D-4630-9ACD-C37E1DF09AFF}" type="datetimeFigureOut">
              <a:rPr lang="es-ES" smtClean="0"/>
              <a:t>14/08/2017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DF6DEE0-5BAE-4D04-8F8F-EA3EB7C3E81F}" type="slidenum">
              <a:rPr lang="es-ES" smtClean="0"/>
              <a:t>‹Nº›</a:t>
            </a:fld>
            <a:endParaRPr lang="es-ES"/>
          </a:p>
        </p:txBody>
      </p:sp>
    </p:spTree>
    <p:extLst>
      <p:ext uri="{BB962C8B-B14F-4D97-AF65-F5344CB8AC3E}">
        <p14:creationId xmlns:p14="http://schemas.microsoft.com/office/powerpoint/2010/main" val="149620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0AAA4F0-837D-4630-9ACD-C37E1DF09AFF}" type="datetimeFigureOut">
              <a:rPr lang="es-ES" smtClean="0"/>
              <a:t>14/08/2017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DF6DEE0-5BAE-4D04-8F8F-EA3EB7C3E81F}" type="slidenum">
              <a:rPr lang="es-ES" smtClean="0"/>
              <a:t>‹Nº›</a:t>
            </a:fld>
            <a:endParaRPr lang="es-ES"/>
          </a:p>
        </p:txBody>
      </p:sp>
    </p:spTree>
    <p:extLst>
      <p:ext uri="{BB962C8B-B14F-4D97-AF65-F5344CB8AC3E}">
        <p14:creationId xmlns:p14="http://schemas.microsoft.com/office/powerpoint/2010/main" val="391307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20AAA4F0-837D-4630-9ACD-C37E1DF09AFF}" type="datetimeFigureOut">
              <a:rPr lang="es-ES" smtClean="0"/>
              <a:t>14/08/2017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DF6DEE0-5BAE-4D04-8F8F-EA3EB7C3E81F}" type="slidenum">
              <a:rPr lang="es-ES" smtClean="0"/>
              <a:t>‹Nº›</a:t>
            </a:fld>
            <a:endParaRPr lang="es-ES"/>
          </a:p>
        </p:txBody>
      </p:sp>
    </p:spTree>
    <p:extLst>
      <p:ext uri="{BB962C8B-B14F-4D97-AF65-F5344CB8AC3E}">
        <p14:creationId xmlns:p14="http://schemas.microsoft.com/office/powerpoint/2010/main" val="246781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0AAA4F0-837D-4630-9ACD-C37E1DF09AFF}" type="datetimeFigureOut">
              <a:rPr lang="es-ES" smtClean="0"/>
              <a:t>14/08/2017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DF6DEE0-5BAE-4D04-8F8F-EA3EB7C3E81F}" type="slidenum">
              <a:rPr lang="es-ES" smtClean="0"/>
              <a:t>‹Nº›</a:t>
            </a:fld>
            <a:endParaRPr lang="es-ES"/>
          </a:p>
        </p:txBody>
      </p:sp>
    </p:spTree>
    <p:extLst>
      <p:ext uri="{BB962C8B-B14F-4D97-AF65-F5344CB8AC3E}">
        <p14:creationId xmlns:p14="http://schemas.microsoft.com/office/powerpoint/2010/main" val="315410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0AAA4F0-837D-4630-9ACD-C37E1DF09AFF}" type="datetimeFigureOut">
              <a:rPr lang="es-ES" smtClean="0"/>
              <a:t>14/08/2017</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DF6DEE0-5BAE-4D04-8F8F-EA3EB7C3E81F}" type="slidenum">
              <a:rPr lang="es-ES" smtClean="0"/>
              <a:t>‹Nº›</a:t>
            </a:fld>
            <a:endParaRPr lang="es-ES"/>
          </a:p>
        </p:txBody>
      </p:sp>
    </p:spTree>
    <p:extLst>
      <p:ext uri="{BB962C8B-B14F-4D97-AF65-F5344CB8AC3E}">
        <p14:creationId xmlns:p14="http://schemas.microsoft.com/office/powerpoint/2010/main" val="232681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0AAA4F0-837D-4630-9ACD-C37E1DF09AFF}" type="datetimeFigureOut">
              <a:rPr lang="es-ES" smtClean="0"/>
              <a:t>14/08/2017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DF6DEE0-5BAE-4D04-8F8F-EA3EB7C3E81F}" type="slidenum">
              <a:rPr lang="es-ES" smtClean="0"/>
              <a:t>‹Nº›</a:t>
            </a:fld>
            <a:endParaRPr lang="es-ES"/>
          </a:p>
        </p:txBody>
      </p:sp>
    </p:spTree>
    <p:extLst>
      <p:ext uri="{BB962C8B-B14F-4D97-AF65-F5344CB8AC3E}">
        <p14:creationId xmlns:p14="http://schemas.microsoft.com/office/powerpoint/2010/main" val="283264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AA4F0-837D-4630-9ACD-C37E1DF09AFF}" type="datetimeFigureOut">
              <a:rPr lang="es-ES" smtClean="0"/>
              <a:t>14/08/2017</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DF6DEE0-5BAE-4D04-8F8F-EA3EB7C3E81F}" type="slidenum">
              <a:rPr lang="es-ES" smtClean="0"/>
              <a:t>‹Nº›</a:t>
            </a:fld>
            <a:endParaRPr lang="es-ES"/>
          </a:p>
        </p:txBody>
      </p:sp>
    </p:spTree>
    <p:extLst>
      <p:ext uri="{BB962C8B-B14F-4D97-AF65-F5344CB8AC3E}">
        <p14:creationId xmlns:p14="http://schemas.microsoft.com/office/powerpoint/2010/main" val="126418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20AAA4F0-837D-4630-9ACD-C37E1DF09AFF}" type="datetimeFigureOut">
              <a:rPr lang="es-ES" smtClean="0"/>
              <a:t>14/08/2017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DF6DEE0-5BAE-4D04-8F8F-EA3EB7C3E81F}" type="slidenum">
              <a:rPr lang="es-ES" smtClean="0"/>
              <a:t>‹Nº›</a:t>
            </a:fld>
            <a:endParaRPr lang="es-ES"/>
          </a:p>
        </p:txBody>
      </p:sp>
    </p:spTree>
    <p:extLst>
      <p:ext uri="{BB962C8B-B14F-4D97-AF65-F5344CB8AC3E}">
        <p14:creationId xmlns:p14="http://schemas.microsoft.com/office/powerpoint/2010/main" val="320296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20AAA4F0-837D-4630-9ACD-C37E1DF09AFF}" type="datetimeFigureOut">
              <a:rPr lang="es-ES" smtClean="0"/>
              <a:t>14/08/2017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DF6DEE0-5BAE-4D04-8F8F-EA3EB7C3E81F}" type="slidenum">
              <a:rPr lang="es-ES" smtClean="0"/>
              <a:t>‹Nº›</a:t>
            </a:fld>
            <a:endParaRPr lang="es-ES"/>
          </a:p>
        </p:txBody>
      </p:sp>
    </p:spTree>
    <p:extLst>
      <p:ext uri="{BB962C8B-B14F-4D97-AF65-F5344CB8AC3E}">
        <p14:creationId xmlns:p14="http://schemas.microsoft.com/office/powerpoint/2010/main" val="19544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AA4F0-837D-4630-9ACD-C37E1DF09AFF}" type="datetimeFigureOut">
              <a:rPr lang="es-ES" smtClean="0"/>
              <a:t>14/08/2017</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6DEE0-5BAE-4D04-8F8F-EA3EB7C3E81F}" type="slidenum">
              <a:rPr lang="es-ES" smtClean="0"/>
              <a:t>‹Nº›</a:t>
            </a:fld>
            <a:endParaRPr lang="es-ES"/>
          </a:p>
        </p:txBody>
      </p:sp>
    </p:spTree>
    <p:extLst>
      <p:ext uri="{BB962C8B-B14F-4D97-AF65-F5344CB8AC3E}">
        <p14:creationId xmlns:p14="http://schemas.microsoft.com/office/powerpoint/2010/main" val="2728073631"/>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4.JP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390.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chart" Target="../charts/chart5.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chart" Target="../charts/chart9.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chart" Target="../charts/char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JP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7E706A-9084-46E7-A0AB-F85D672D66FF}"/>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057C30D6-AEB1-492C-9894-2D6D3DF742D0}"/>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DDF858EC-3372-4D70-980D-66F1261A4172}"/>
              </a:ext>
            </a:extLst>
          </p:cNvPr>
          <p:cNvPicPr>
            <a:picLocks noChangeAspect="1"/>
          </p:cNvPicPr>
          <p:nvPr/>
        </p:nvPicPr>
        <p:blipFill>
          <a:blip r:embed="rId3"/>
          <a:stretch>
            <a:fillRect/>
          </a:stretch>
        </p:blipFill>
        <p:spPr>
          <a:xfrm>
            <a:off x="0" y="1673"/>
            <a:ext cx="12192000" cy="6854653"/>
          </a:xfrm>
          <a:prstGeom prst="rect">
            <a:avLst/>
          </a:prstGeom>
        </p:spPr>
      </p:pic>
    </p:spTree>
    <p:extLst>
      <p:ext uri="{BB962C8B-B14F-4D97-AF65-F5344CB8AC3E}">
        <p14:creationId xmlns:p14="http://schemas.microsoft.com/office/powerpoint/2010/main" val="194679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a:extLst>
              <a:ext uri="{FF2B5EF4-FFF2-40B4-BE49-F238E27FC236}">
                <a16:creationId xmlns:a16="http://schemas.microsoft.com/office/drawing/2014/main" id="{C4075169-3382-4970-9CFF-F2948D3CBC0E}"/>
              </a:ext>
            </a:extLst>
          </p:cNvPr>
          <p:cNvSpPr/>
          <p:nvPr/>
        </p:nvSpPr>
        <p:spPr>
          <a:xfrm>
            <a:off x="207090" y="1"/>
            <a:ext cx="5597362" cy="2998154"/>
          </a:xfrm>
          <a:prstGeom prst="ellipse">
            <a:avLst/>
          </a:prstGeom>
          <a:solidFill>
            <a:srgbClr val="7CE71B"/>
          </a:solidFill>
          <a:ln w="762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s-EC" sz="3600" dirty="0"/>
              <a:t>NANOTECNOLOGÍA</a:t>
            </a:r>
            <a:endParaRPr lang="es-ES" sz="3600" dirty="0">
              <a:solidFill>
                <a:schemeClr val="bg1"/>
              </a:solidFill>
            </a:endParaRPr>
          </a:p>
        </p:txBody>
      </p:sp>
      <p:pic>
        <p:nvPicPr>
          <p:cNvPr id="7" name="Imagen 6">
            <a:extLst>
              <a:ext uri="{FF2B5EF4-FFF2-40B4-BE49-F238E27FC236}">
                <a16:creationId xmlns:a16="http://schemas.microsoft.com/office/drawing/2014/main" id="{35333126-3D58-4755-9DF9-728DA1C13A2A}"/>
              </a:ext>
            </a:extLst>
          </p:cNvPr>
          <p:cNvPicPr>
            <a:picLocks noChangeAspect="1"/>
          </p:cNvPicPr>
          <p:nvPr/>
        </p:nvPicPr>
        <p:blipFill>
          <a:blip r:embed="rId3"/>
          <a:stretch>
            <a:fillRect/>
          </a:stretch>
        </p:blipFill>
        <p:spPr>
          <a:xfrm>
            <a:off x="6291618" y="348287"/>
            <a:ext cx="3163750" cy="18109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BEE1837A-889B-4A5B-9440-A06858724E68}"/>
              </a:ext>
            </a:extLst>
          </p:cNvPr>
          <p:cNvPicPr>
            <a:picLocks noChangeAspect="1"/>
          </p:cNvPicPr>
          <p:nvPr/>
        </p:nvPicPr>
        <p:blipFill>
          <a:blip r:embed="rId4"/>
          <a:stretch>
            <a:fillRect/>
          </a:stretch>
        </p:blipFill>
        <p:spPr>
          <a:xfrm>
            <a:off x="4189272" y="2998155"/>
            <a:ext cx="2600325" cy="1752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a:extLst>
              <a:ext uri="{FF2B5EF4-FFF2-40B4-BE49-F238E27FC236}">
                <a16:creationId xmlns:a16="http://schemas.microsoft.com/office/drawing/2014/main" id="{5CE2690A-312B-415E-94B0-EF7F04C3D611}"/>
              </a:ext>
            </a:extLst>
          </p:cNvPr>
          <p:cNvPicPr>
            <a:picLocks noChangeAspect="1"/>
          </p:cNvPicPr>
          <p:nvPr/>
        </p:nvPicPr>
        <p:blipFill rotWithShape="1">
          <a:blip r:embed="rId5"/>
          <a:srcRect l="29891" t="29168" r="36304" b="15925"/>
          <a:stretch/>
        </p:blipFill>
        <p:spPr>
          <a:xfrm>
            <a:off x="861050" y="3131123"/>
            <a:ext cx="1998222" cy="18247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Marcador de contenido 11">
            <a:extLst>
              <a:ext uri="{FF2B5EF4-FFF2-40B4-BE49-F238E27FC236}">
                <a16:creationId xmlns:a16="http://schemas.microsoft.com/office/drawing/2014/main" id="{18299F74-C515-45D4-AD8F-C6577ABC2CDE}"/>
              </a:ext>
            </a:extLst>
          </p:cNvPr>
          <p:cNvSpPr>
            <a:spLocks noGrp="1"/>
          </p:cNvSpPr>
          <p:nvPr>
            <p:ph idx="1"/>
          </p:nvPr>
        </p:nvSpPr>
        <p:spPr>
          <a:xfrm>
            <a:off x="7383207" y="3313676"/>
            <a:ext cx="4557002" cy="3284380"/>
          </a:xfrm>
        </p:spPr>
        <p:txBody>
          <a:bodyPr>
            <a:normAutofit fontScale="92500" lnSpcReduction="10000"/>
          </a:bodyPr>
          <a:lstStyle/>
          <a:p>
            <a:pPr marL="0" indent="0" algn="just">
              <a:buNone/>
            </a:pPr>
            <a:r>
              <a:rPr lang="es-EC" dirty="0"/>
              <a:t>Real Sociedad de Londres para el avance de la ciencia define a la nanotecnología como “el diseño, caracterización y aplicación de estructuras, dispositivos y sistemas complejos mediante el control de la forma, el tamaño y las propiedades de la materia a escala nanométrica”.</a:t>
            </a:r>
            <a:endParaRPr lang="es-ES" dirty="0"/>
          </a:p>
          <a:p>
            <a:pPr algn="just"/>
            <a:endParaRPr lang="es-ES" dirty="0"/>
          </a:p>
        </p:txBody>
      </p:sp>
    </p:spTree>
    <p:extLst>
      <p:ext uri="{BB962C8B-B14F-4D97-AF65-F5344CB8AC3E}">
        <p14:creationId xmlns:p14="http://schemas.microsoft.com/office/powerpoint/2010/main" val="353968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FEC1F23-4ED1-43AD-81FF-DBC3D50E2E00}"/>
              </a:ext>
            </a:extLst>
          </p:cNvPr>
          <p:cNvSpPr>
            <a:spLocks noGrp="1"/>
          </p:cNvSpPr>
          <p:nvPr>
            <p:ph idx="1"/>
          </p:nvPr>
        </p:nvSpPr>
        <p:spPr>
          <a:xfrm>
            <a:off x="5552661" y="4548483"/>
            <a:ext cx="6423991" cy="2029032"/>
          </a:xfrm>
        </p:spPr>
        <p:txBody>
          <a:bodyPr/>
          <a:lstStyle/>
          <a:p>
            <a:pPr marL="0" indent="0" algn="just">
              <a:buNone/>
            </a:pPr>
            <a:r>
              <a:rPr lang="es-EC" dirty="0"/>
              <a:t>Las partículas de hierro a escala nanométrica son muy eficaces para la transformación y la desintoxicación de una amplia variedad de contaminantes ambientales (Zhang, 2003)</a:t>
            </a:r>
            <a:r>
              <a:rPr lang="es-EC" i="1" dirty="0"/>
              <a:t>.</a:t>
            </a:r>
            <a:endParaRPr lang="es-ES" dirty="0"/>
          </a:p>
          <a:p>
            <a:pPr algn="just"/>
            <a:endParaRPr lang="es-ES" dirty="0"/>
          </a:p>
        </p:txBody>
      </p:sp>
      <p:sp>
        <p:nvSpPr>
          <p:cNvPr id="4" name="Elipse 3">
            <a:extLst>
              <a:ext uri="{FF2B5EF4-FFF2-40B4-BE49-F238E27FC236}">
                <a16:creationId xmlns:a16="http://schemas.microsoft.com/office/drawing/2014/main" id="{ECC7C121-3A03-437B-9FC7-60F3903FF442}"/>
              </a:ext>
            </a:extLst>
          </p:cNvPr>
          <p:cNvSpPr/>
          <p:nvPr/>
        </p:nvSpPr>
        <p:spPr>
          <a:xfrm>
            <a:off x="646248" y="287820"/>
            <a:ext cx="4508848" cy="3144493"/>
          </a:xfrm>
          <a:prstGeom prst="ellipse">
            <a:avLst/>
          </a:prstGeom>
          <a:solidFill>
            <a:srgbClr val="7CE71B"/>
          </a:solidFill>
          <a:ln w="762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F"/>
              </a:rPr>
              <a:t>Nanopartículas</a:t>
            </a:r>
            <a:endParaRPr lang="es-ES" sz="3600" dirty="0">
              <a:solidFill>
                <a:schemeClr val="bg1"/>
              </a:solidFill>
            </a:endParaRPr>
          </a:p>
        </p:txBody>
      </p:sp>
      <p:pic>
        <p:nvPicPr>
          <p:cNvPr id="7" name="Imagen 6">
            <a:extLst>
              <a:ext uri="{FF2B5EF4-FFF2-40B4-BE49-F238E27FC236}">
                <a16:creationId xmlns:a16="http://schemas.microsoft.com/office/drawing/2014/main" id="{B2134F87-A9B4-4F4C-85E8-F1BAE674BB8B}"/>
              </a:ext>
            </a:extLst>
          </p:cNvPr>
          <p:cNvPicPr>
            <a:picLocks noChangeAspect="1"/>
          </p:cNvPicPr>
          <p:nvPr/>
        </p:nvPicPr>
        <p:blipFill rotWithShape="1">
          <a:blip r:embed="rId3"/>
          <a:srcRect t="-9845" b="-1"/>
          <a:stretch/>
        </p:blipFill>
        <p:spPr>
          <a:xfrm>
            <a:off x="7484060" y="1860066"/>
            <a:ext cx="2259705" cy="18851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Elipse 7">
            <a:extLst>
              <a:ext uri="{FF2B5EF4-FFF2-40B4-BE49-F238E27FC236}">
                <a16:creationId xmlns:a16="http://schemas.microsoft.com/office/drawing/2014/main" id="{B9003EE8-B59C-400A-A412-C8146F85B490}"/>
              </a:ext>
            </a:extLst>
          </p:cNvPr>
          <p:cNvSpPr/>
          <p:nvPr/>
        </p:nvSpPr>
        <p:spPr>
          <a:xfrm>
            <a:off x="5078894" y="86286"/>
            <a:ext cx="1789044" cy="1508204"/>
          </a:xfrm>
          <a:prstGeom prst="ellipse">
            <a:avLst/>
          </a:prstGeom>
          <a:solidFill>
            <a:schemeClr val="tx1">
              <a:lumMod val="95000"/>
            </a:schemeClr>
          </a:solidFill>
          <a:ln w="76200">
            <a:solidFill>
              <a:schemeClr val="accent6">
                <a:lumMod val="75000"/>
              </a:schemeClr>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r>
              <a:rPr lang="es-EC" sz="2400" dirty="0"/>
              <a:t>Forma esférica</a:t>
            </a:r>
            <a:endParaRPr lang="es-ES" sz="2400" dirty="0">
              <a:solidFill>
                <a:schemeClr val="bg1"/>
              </a:solidFill>
            </a:endParaRPr>
          </a:p>
        </p:txBody>
      </p:sp>
      <p:sp>
        <p:nvSpPr>
          <p:cNvPr id="9" name="Elipse 8">
            <a:extLst>
              <a:ext uri="{FF2B5EF4-FFF2-40B4-BE49-F238E27FC236}">
                <a16:creationId xmlns:a16="http://schemas.microsoft.com/office/drawing/2014/main" id="{6FC845AF-C853-4875-94A7-EC7753AE220F}"/>
              </a:ext>
            </a:extLst>
          </p:cNvPr>
          <p:cNvSpPr/>
          <p:nvPr/>
        </p:nvSpPr>
        <p:spPr>
          <a:xfrm>
            <a:off x="4976191" y="1996269"/>
            <a:ext cx="2231433" cy="1754095"/>
          </a:xfrm>
          <a:prstGeom prst="ellipse">
            <a:avLst/>
          </a:prstGeom>
          <a:solidFill>
            <a:schemeClr val="tx1">
              <a:lumMod val="95000"/>
            </a:schemeClr>
          </a:solidFill>
          <a:ln w="76200">
            <a:solidFill>
              <a:schemeClr val="accent6">
                <a:lumMod val="75000"/>
              </a:schemeClr>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r>
              <a:rPr lang="es-EC" sz="2400" dirty="0"/>
              <a:t>1 y 100 nm</a:t>
            </a:r>
          </a:p>
        </p:txBody>
      </p:sp>
      <p:sp>
        <p:nvSpPr>
          <p:cNvPr id="10" name="Elipse 9">
            <a:extLst>
              <a:ext uri="{FF2B5EF4-FFF2-40B4-BE49-F238E27FC236}">
                <a16:creationId xmlns:a16="http://schemas.microsoft.com/office/drawing/2014/main" id="{30F144E2-CA8C-4DE9-B61B-468FFA7C2CA7}"/>
              </a:ext>
            </a:extLst>
          </p:cNvPr>
          <p:cNvSpPr/>
          <p:nvPr/>
        </p:nvSpPr>
        <p:spPr>
          <a:xfrm>
            <a:off x="2965070" y="3638153"/>
            <a:ext cx="2190026" cy="1820660"/>
          </a:xfrm>
          <a:prstGeom prst="ellipse">
            <a:avLst/>
          </a:prstGeom>
          <a:solidFill>
            <a:schemeClr val="tx1">
              <a:lumMod val="95000"/>
            </a:schemeClr>
          </a:solidFill>
          <a:ln w="76200">
            <a:solidFill>
              <a:schemeClr val="accent6">
                <a:lumMod val="75000"/>
              </a:schemeClr>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r>
              <a:rPr lang="es-EC" sz="2400" dirty="0"/>
              <a:t>Au, Ag, Pt, Fe y Pd</a:t>
            </a:r>
          </a:p>
        </p:txBody>
      </p:sp>
    </p:spTree>
    <p:extLst>
      <p:ext uri="{BB962C8B-B14F-4D97-AF65-F5344CB8AC3E}">
        <p14:creationId xmlns:p14="http://schemas.microsoft.com/office/powerpoint/2010/main" val="161340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a:extLst>
              <a:ext uri="{FF2B5EF4-FFF2-40B4-BE49-F238E27FC236}">
                <a16:creationId xmlns:a16="http://schemas.microsoft.com/office/drawing/2014/main" id="{D4EFE29C-E2D9-4378-9AA5-1CCD84FAE74B}"/>
              </a:ext>
            </a:extLst>
          </p:cNvPr>
          <p:cNvSpPr/>
          <p:nvPr/>
        </p:nvSpPr>
        <p:spPr>
          <a:xfrm>
            <a:off x="2896771" y="606278"/>
            <a:ext cx="5910471" cy="5584378"/>
          </a:xfrm>
          <a:prstGeom prst="ellipse">
            <a:avLst/>
          </a:prstGeom>
          <a:solidFill>
            <a:srgbClr val="7CE71B"/>
          </a:solidFill>
          <a:ln w="76200">
            <a:solidFill>
              <a:schemeClr val="accent6">
                <a:lumMod val="75000"/>
              </a:schemeClr>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r>
              <a:rPr lang="es-EC" sz="5400" dirty="0">
                <a:solidFill>
                  <a:schemeClr val="bg1"/>
                </a:solidFill>
              </a:rPr>
              <a:t>Objetivos</a:t>
            </a:r>
            <a:endParaRPr lang="es-ES" sz="5400" dirty="0">
              <a:solidFill>
                <a:schemeClr val="bg1"/>
              </a:solidFill>
            </a:endParaRPr>
          </a:p>
        </p:txBody>
      </p:sp>
    </p:spTree>
    <p:extLst>
      <p:ext uri="{BB962C8B-B14F-4D97-AF65-F5344CB8AC3E}">
        <p14:creationId xmlns:p14="http://schemas.microsoft.com/office/powerpoint/2010/main" val="53804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283381-709B-4BC9-9FEC-4B21861C8D1D}"/>
              </a:ext>
            </a:extLst>
          </p:cNvPr>
          <p:cNvSpPr>
            <a:spLocks noGrp="1"/>
          </p:cNvSpPr>
          <p:nvPr>
            <p:ph idx="1"/>
          </p:nvPr>
        </p:nvSpPr>
        <p:spPr>
          <a:xfrm>
            <a:off x="838200" y="901148"/>
            <a:ext cx="10515600" cy="5275815"/>
          </a:xfrm>
        </p:spPr>
        <p:txBody>
          <a:bodyPr/>
          <a:lstStyle/>
          <a:p>
            <a:r>
              <a:rPr lang="es-EC" dirty="0"/>
              <a:t>Determinar la distribución espacial de fenoles en el área de influencia de la refinería de Shushufindi que comprenda las microcuencas “La Sur y Shushufindi” para su remoción con nanopartículas metálicas.</a:t>
            </a:r>
            <a:endParaRPr lang="es-ES" dirty="0"/>
          </a:p>
          <a:p>
            <a:endParaRPr lang="es-ES" dirty="0"/>
          </a:p>
        </p:txBody>
      </p:sp>
      <p:sp>
        <p:nvSpPr>
          <p:cNvPr id="4" name="Elipse 3">
            <a:extLst>
              <a:ext uri="{FF2B5EF4-FFF2-40B4-BE49-F238E27FC236}">
                <a16:creationId xmlns:a16="http://schemas.microsoft.com/office/drawing/2014/main" id="{97B53FC3-052B-4E31-84E7-D8AE04E6194E}"/>
              </a:ext>
            </a:extLst>
          </p:cNvPr>
          <p:cNvSpPr/>
          <p:nvPr/>
        </p:nvSpPr>
        <p:spPr>
          <a:xfrm>
            <a:off x="838200" y="2618754"/>
            <a:ext cx="4280453" cy="3558209"/>
          </a:xfrm>
          <a:prstGeom prst="ellipse">
            <a:avLst/>
          </a:prstGeom>
          <a:solidFill>
            <a:srgbClr val="7CE71B"/>
          </a:solidFill>
          <a:ln w="76200">
            <a:solidFill>
              <a:schemeClr val="accent6">
                <a:lumMod val="75000"/>
              </a:schemeClr>
            </a:solid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sz="5400" dirty="0">
                <a:solidFill>
                  <a:schemeClr val="bg1"/>
                </a:solidFill>
              </a:rPr>
              <a:t>Objetivo General</a:t>
            </a:r>
            <a:endParaRPr lang="es-ES" sz="5400" dirty="0">
              <a:solidFill>
                <a:schemeClr val="bg1"/>
              </a:solidFill>
            </a:endParaRPr>
          </a:p>
        </p:txBody>
      </p:sp>
      <p:pic>
        <p:nvPicPr>
          <p:cNvPr id="7" name="Imagen 6">
            <a:extLst>
              <a:ext uri="{FF2B5EF4-FFF2-40B4-BE49-F238E27FC236}">
                <a16:creationId xmlns:a16="http://schemas.microsoft.com/office/drawing/2014/main" id="{3C9770B1-F5EC-4621-8840-F8E07DC5ED31}"/>
              </a:ext>
            </a:extLst>
          </p:cNvPr>
          <p:cNvPicPr>
            <a:picLocks noChangeAspect="1"/>
          </p:cNvPicPr>
          <p:nvPr/>
        </p:nvPicPr>
        <p:blipFill>
          <a:blip r:embed="rId3"/>
          <a:stretch>
            <a:fillRect/>
          </a:stretch>
        </p:blipFill>
        <p:spPr>
          <a:xfrm>
            <a:off x="5860556" y="2600825"/>
            <a:ext cx="6277657" cy="4215653"/>
          </a:xfrm>
          <a:prstGeom prst="rect">
            <a:avLst/>
          </a:prstGeom>
          <a:ln>
            <a:solidFill>
              <a:schemeClr val="tx1"/>
            </a:solidFill>
          </a:ln>
        </p:spPr>
      </p:pic>
    </p:spTree>
    <p:extLst>
      <p:ext uri="{BB962C8B-B14F-4D97-AF65-F5344CB8AC3E}">
        <p14:creationId xmlns:p14="http://schemas.microsoft.com/office/powerpoint/2010/main" val="187889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9C400C5-FEC2-4A3A-9C24-5E642A439B5C}"/>
              </a:ext>
            </a:extLst>
          </p:cNvPr>
          <p:cNvSpPr>
            <a:spLocks noGrp="1"/>
          </p:cNvSpPr>
          <p:nvPr>
            <p:ph idx="1"/>
          </p:nvPr>
        </p:nvSpPr>
        <p:spPr>
          <a:xfrm>
            <a:off x="268357" y="566668"/>
            <a:ext cx="10515600" cy="4351338"/>
          </a:xfrm>
        </p:spPr>
        <p:txBody>
          <a:bodyPr>
            <a:normAutofit/>
          </a:bodyPr>
          <a:lstStyle/>
          <a:p>
            <a:pPr lvl="0" algn="just"/>
            <a:r>
              <a:rPr lang="es-EC" dirty="0"/>
              <a:t>Obtener de un modelo de focos de contaminación por fenoles en la zona de estudio.</a:t>
            </a:r>
            <a:endParaRPr lang="es-ES" dirty="0"/>
          </a:p>
          <a:p>
            <a:pPr lvl="0" algn="just"/>
            <a:r>
              <a:rPr lang="es-EC" dirty="0"/>
              <a:t>Sintetizar nanopartículas de hierro cero Valente, con extractos de frutas nativas del Ecuador </a:t>
            </a:r>
            <a:r>
              <a:rPr lang="es-ES" dirty="0"/>
              <a:t>(</a:t>
            </a:r>
            <a:r>
              <a:rPr lang="es-ES" i="1" dirty="0" err="1"/>
              <a:t>Vaccinium</a:t>
            </a:r>
            <a:r>
              <a:rPr lang="es-ES" i="1" dirty="0"/>
              <a:t> </a:t>
            </a:r>
            <a:r>
              <a:rPr lang="es-ES" i="1" dirty="0" err="1"/>
              <a:t>floribundum</a:t>
            </a:r>
            <a:r>
              <a:rPr lang="es-ES" dirty="0"/>
              <a:t>) </a:t>
            </a:r>
          </a:p>
          <a:p>
            <a:r>
              <a:rPr lang="es-EC" dirty="0"/>
              <a:t>Evaluar la efectividad y los mecanismos de las nanopartículas metálicas en la remoción de fenoles y la viabilidad del tratamiento. </a:t>
            </a:r>
          </a:p>
          <a:p>
            <a:pPr lvl="0" algn="just"/>
            <a:r>
              <a:rPr lang="es-EC" dirty="0"/>
              <a:t>Determinar la cinética de remoción en aguas a nivel de laboratorio y aplicación en aguas naturales del estero ubicado en la Refinería Shushufindi.</a:t>
            </a:r>
            <a:endParaRPr lang="es-ES" dirty="0"/>
          </a:p>
          <a:p>
            <a:endParaRPr lang="es-ES" dirty="0"/>
          </a:p>
        </p:txBody>
      </p:sp>
      <p:sp>
        <p:nvSpPr>
          <p:cNvPr id="4" name="Elipse 3">
            <a:extLst>
              <a:ext uri="{FF2B5EF4-FFF2-40B4-BE49-F238E27FC236}">
                <a16:creationId xmlns:a16="http://schemas.microsoft.com/office/drawing/2014/main" id="{CAB51FCA-9C27-417F-AC94-343292CB83B6}"/>
              </a:ext>
            </a:extLst>
          </p:cNvPr>
          <p:cNvSpPr/>
          <p:nvPr/>
        </p:nvSpPr>
        <p:spPr>
          <a:xfrm>
            <a:off x="7763498" y="4161182"/>
            <a:ext cx="4214190" cy="2696818"/>
          </a:xfrm>
          <a:prstGeom prst="ellipse">
            <a:avLst/>
          </a:prstGeom>
          <a:solidFill>
            <a:srgbClr val="7CE71B"/>
          </a:solidFill>
          <a:ln w="76200">
            <a:solidFill>
              <a:schemeClr val="accent6">
                <a:lumMod val="75000"/>
              </a:schemeClr>
            </a:solidFill>
          </a:ln>
          <a:scene3d>
            <a:camera prst="orthographicFront"/>
            <a:lightRig rig="threePt" dir="t"/>
          </a:scene3d>
          <a:sp3d>
            <a:bevelT/>
          </a:sp3d>
        </p:spPr>
        <p:style>
          <a:lnRef idx="3">
            <a:schemeClr val="lt1"/>
          </a:lnRef>
          <a:fillRef idx="1">
            <a:schemeClr val="accent3"/>
          </a:fillRef>
          <a:effectRef idx="1">
            <a:schemeClr val="accent3"/>
          </a:effectRef>
          <a:fontRef idx="minor">
            <a:schemeClr val="lt1"/>
          </a:fontRef>
        </p:style>
        <p:txBody>
          <a:bodyPr rtlCol="0" anchor="ctr"/>
          <a:lstStyle/>
          <a:p>
            <a:pPr algn="ctr"/>
            <a:r>
              <a:rPr lang="es-EC" sz="4800" dirty="0">
                <a:solidFill>
                  <a:schemeClr val="bg1"/>
                </a:solidFill>
              </a:rPr>
              <a:t>Objetivos Específicos</a:t>
            </a:r>
            <a:endParaRPr lang="es-ES" sz="4800" dirty="0">
              <a:solidFill>
                <a:schemeClr val="bg1"/>
              </a:solidFill>
            </a:endParaRPr>
          </a:p>
        </p:txBody>
      </p:sp>
    </p:spTree>
    <p:extLst>
      <p:ext uri="{BB962C8B-B14F-4D97-AF65-F5344CB8AC3E}">
        <p14:creationId xmlns:p14="http://schemas.microsoft.com/office/powerpoint/2010/main" val="93297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26BE535B-AFA1-48B2-AB06-B81EA7C8A6BA}"/>
              </a:ext>
            </a:extLst>
          </p:cNvPr>
          <p:cNvSpPr/>
          <p:nvPr/>
        </p:nvSpPr>
        <p:spPr>
          <a:xfrm>
            <a:off x="6874769" y="314325"/>
            <a:ext cx="2997069" cy="2752495"/>
          </a:xfrm>
          <a:prstGeom prst="ellipse">
            <a:avLst/>
          </a:prstGeom>
          <a:solidFill>
            <a:srgbClr val="7CE71B"/>
          </a:solidFill>
          <a:ln w="762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F"/>
              </a:rPr>
              <a:t>Ambiental</a:t>
            </a:r>
          </a:p>
        </p:txBody>
      </p:sp>
      <p:sp>
        <p:nvSpPr>
          <p:cNvPr id="5" name="Elipse 4">
            <a:extLst>
              <a:ext uri="{FF2B5EF4-FFF2-40B4-BE49-F238E27FC236}">
                <a16:creationId xmlns:a16="http://schemas.microsoft.com/office/drawing/2014/main" id="{D4EFE29C-E2D9-4378-9AA5-1CCD84FAE74B}"/>
              </a:ext>
            </a:extLst>
          </p:cNvPr>
          <p:cNvSpPr/>
          <p:nvPr/>
        </p:nvSpPr>
        <p:spPr>
          <a:xfrm>
            <a:off x="520562" y="785812"/>
            <a:ext cx="5910471" cy="5584378"/>
          </a:xfrm>
          <a:prstGeom prst="ellipse">
            <a:avLst/>
          </a:prstGeom>
          <a:solidFill>
            <a:schemeClr val="tx1">
              <a:lumMod val="95000"/>
            </a:schemeClr>
          </a:solidFill>
          <a:ln w="76200">
            <a:solidFill>
              <a:schemeClr val="accent6">
                <a:lumMod val="75000"/>
              </a:schemeClr>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r>
              <a:rPr lang="es-EC" sz="5400" dirty="0">
                <a:solidFill>
                  <a:schemeClr val="bg1"/>
                </a:solidFill>
              </a:rPr>
              <a:t>Metodología</a:t>
            </a:r>
          </a:p>
          <a:p>
            <a:pPr algn="ctr"/>
            <a:endParaRPr lang="es-EC" sz="2800" dirty="0">
              <a:solidFill>
                <a:schemeClr val="bg1"/>
              </a:solidFill>
            </a:endParaRPr>
          </a:p>
          <a:p>
            <a:pPr algn="ctr"/>
            <a:endParaRPr lang="es-EC" sz="2800" dirty="0">
              <a:solidFill>
                <a:schemeClr val="bg1"/>
              </a:solidFill>
            </a:endParaRPr>
          </a:p>
          <a:p>
            <a:pPr algn="ctr"/>
            <a:r>
              <a:rPr lang="es-EC" sz="2800" dirty="0">
                <a:solidFill>
                  <a:schemeClr val="bg1"/>
                </a:solidFill>
              </a:rPr>
              <a:t>Fuentes de información</a:t>
            </a:r>
          </a:p>
          <a:p>
            <a:pPr algn="ctr"/>
            <a:r>
              <a:rPr lang="es-EC" sz="2800" dirty="0">
                <a:solidFill>
                  <a:schemeClr val="bg1"/>
                </a:solidFill>
              </a:rPr>
              <a:t> primaria</a:t>
            </a:r>
          </a:p>
          <a:p>
            <a:pPr algn="ctr"/>
            <a:r>
              <a:rPr lang="es-EC" sz="2800" dirty="0">
                <a:solidFill>
                  <a:schemeClr val="bg1"/>
                </a:solidFill>
              </a:rPr>
              <a:t>y secundaria</a:t>
            </a:r>
            <a:endParaRPr lang="es-ES" sz="3600" dirty="0">
              <a:solidFill>
                <a:schemeClr val="bg1"/>
              </a:solidFill>
            </a:endParaRPr>
          </a:p>
        </p:txBody>
      </p:sp>
      <p:sp>
        <p:nvSpPr>
          <p:cNvPr id="6" name="Elipse 5">
            <a:extLst>
              <a:ext uri="{FF2B5EF4-FFF2-40B4-BE49-F238E27FC236}">
                <a16:creationId xmlns:a16="http://schemas.microsoft.com/office/drawing/2014/main" id="{C10F6730-51FC-4781-A3B0-D6AD4676CF5A}"/>
              </a:ext>
            </a:extLst>
          </p:cNvPr>
          <p:cNvSpPr/>
          <p:nvPr/>
        </p:nvSpPr>
        <p:spPr>
          <a:xfrm>
            <a:off x="6745359" y="3814763"/>
            <a:ext cx="3284466" cy="2859094"/>
          </a:xfrm>
          <a:prstGeom prst="ellipse">
            <a:avLst/>
          </a:prstGeom>
          <a:solidFill>
            <a:srgbClr val="7CE71B"/>
          </a:solidFill>
          <a:ln w="762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latin typeface="F"/>
              </a:rPr>
              <a:t>Para la </a:t>
            </a:r>
            <a:r>
              <a:rPr lang="en-US" sz="3600" dirty="0" err="1">
                <a:solidFill>
                  <a:schemeClr val="bg1"/>
                </a:solidFill>
                <a:latin typeface="F"/>
              </a:rPr>
              <a:t>generación</a:t>
            </a:r>
            <a:r>
              <a:rPr lang="en-US" sz="3600" dirty="0">
                <a:solidFill>
                  <a:schemeClr val="bg1"/>
                </a:solidFill>
                <a:latin typeface="F"/>
              </a:rPr>
              <a:t> del </a:t>
            </a:r>
            <a:r>
              <a:rPr lang="en-US" sz="3600" dirty="0" err="1">
                <a:solidFill>
                  <a:schemeClr val="bg1"/>
                </a:solidFill>
                <a:latin typeface="F"/>
              </a:rPr>
              <a:t>modelo</a:t>
            </a:r>
            <a:endParaRPr lang="es-ES" sz="3600" dirty="0">
              <a:solidFill>
                <a:schemeClr val="bg1"/>
              </a:solidFill>
            </a:endParaRPr>
          </a:p>
        </p:txBody>
      </p:sp>
    </p:spTree>
    <p:extLst>
      <p:ext uri="{BB962C8B-B14F-4D97-AF65-F5344CB8AC3E}">
        <p14:creationId xmlns:p14="http://schemas.microsoft.com/office/powerpoint/2010/main" val="116482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952F90-D4C8-40AF-90AA-BAB5881CBD04}"/>
              </a:ext>
            </a:extLst>
          </p:cNvPr>
          <p:cNvSpPr>
            <a:spLocks noGrp="1"/>
          </p:cNvSpPr>
          <p:nvPr>
            <p:ph type="title"/>
          </p:nvPr>
        </p:nvSpPr>
        <p:spPr/>
        <p:txBody>
          <a:bodyPr>
            <a:normAutofit/>
          </a:bodyPr>
          <a:lstStyle/>
          <a:p>
            <a:r>
              <a:rPr lang="es-EC" b="1" dirty="0"/>
              <a:t>Procedimientos de la fase ambiental</a:t>
            </a:r>
            <a:br>
              <a:rPr lang="es-ES" b="1" dirty="0"/>
            </a:br>
            <a:endParaRPr lang="es-ES" dirty="0"/>
          </a:p>
        </p:txBody>
      </p:sp>
      <p:sp>
        <p:nvSpPr>
          <p:cNvPr id="4" name="Marcador de texto 3">
            <a:extLst>
              <a:ext uri="{FF2B5EF4-FFF2-40B4-BE49-F238E27FC236}">
                <a16:creationId xmlns:a16="http://schemas.microsoft.com/office/drawing/2014/main" id="{D0DADBE3-D708-4663-8AE2-C96A91A0FB2B}"/>
              </a:ext>
            </a:extLst>
          </p:cNvPr>
          <p:cNvSpPr>
            <a:spLocks noGrp="1"/>
          </p:cNvSpPr>
          <p:nvPr>
            <p:ph type="body" idx="1"/>
          </p:nvPr>
        </p:nvSpPr>
        <p:spPr/>
        <p:txBody>
          <a:bodyPr/>
          <a:lstStyle/>
          <a:p>
            <a:r>
              <a:rPr lang="es-EC" dirty="0"/>
              <a:t>Compra y almacenamiento de la fruta</a:t>
            </a:r>
            <a:endParaRPr lang="es-ES" dirty="0"/>
          </a:p>
          <a:p>
            <a:endParaRPr lang="es-ES" dirty="0"/>
          </a:p>
        </p:txBody>
      </p:sp>
      <p:sp>
        <p:nvSpPr>
          <p:cNvPr id="5" name="Marcador de texto 4">
            <a:extLst>
              <a:ext uri="{FF2B5EF4-FFF2-40B4-BE49-F238E27FC236}">
                <a16:creationId xmlns:a16="http://schemas.microsoft.com/office/drawing/2014/main" id="{BB53EE7C-2E04-4ACB-95D0-1994A71A1AC1}"/>
              </a:ext>
            </a:extLst>
          </p:cNvPr>
          <p:cNvSpPr>
            <a:spLocks noGrp="1"/>
          </p:cNvSpPr>
          <p:nvPr>
            <p:ph type="body" sz="quarter" idx="3"/>
          </p:nvPr>
        </p:nvSpPr>
        <p:spPr/>
        <p:txBody>
          <a:bodyPr/>
          <a:lstStyle/>
          <a:p>
            <a:pPr algn="ctr"/>
            <a:r>
              <a:rPr lang="es-EC" dirty="0"/>
              <a:t>Extracción de los polifenoles del mortiño </a:t>
            </a:r>
          </a:p>
          <a:p>
            <a:endParaRPr lang="es-ES" dirty="0"/>
          </a:p>
        </p:txBody>
      </p:sp>
      <p:pic>
        <p:nvPicPr>
          <p:cNvPr id="8" name="Marcador de contenido 7" descr="Imagen que contiene interior, copa, pared, sentado&#10;&#10;Descripción generada con confianza alta">
            <a:extLst>
              <a:ext uri="{FF2B5EF4-FFF2-40B4-BE49-F238E27FC236}">
                <a16:creationId xmlns:a16="http://schemas.microsoft.com/office/drawing/2014/main" id="{EA7F5ED5-EAC3-421A-82A8-93C8A11F8990}"/>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175494" y="2297065"/>
            <a:ext cx="3644984" cy="2050303"/>
          </a:xfrm>
          <a:ln>
            <a:solidFill>
              <a:schemeClr val="tx1"/>
            </a:solidFill>
          </a:ln>
        </p:spPr>
      </p:pic>
      <p:pic>
        <p:nvPicPr>
          <p:cNvPr id="8194" name="Picture 2" descr="Imagen relacionada">
            <a:extLst>
              <a:ext uri="{FF2B5EF4-FFF2-40B4-BE49-F238E27FC236}">
                <a16:creationId xmlns:a16="http://schemas.microsoft.com/office/drawing/2014/main" id="{1B3200E2-2F6E-4487-9207-5B6CDCD2C0A6}"/>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839788" y="2914650"/>
            <a:ext cx="5157787" cy="28654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Imagen 9" descr="Imagen que contiene interior, mesa, suelo, ventana&#10;&#10;Descripción generada con confianza muy alta">
            <a:extLst>
              <a:ext uri="{FF2B5EF4-FFF2-40B4-BE49-F238E27FC236}">
                <a16:creationId xmlns:a16="http://schemas.microsoft.com/office/drawing/2014/main" id="{9FDA8D6E-5197-43F7-99E1-AA3018F94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5494" y="4347368"/>
            <a:ext cx="3644984" cy="2050303"/>
          </a:xfrm>
          <a:prstGeom prst="rect">
            <a:avLst/>
          </a:prstGeom>
          <a:ln>
            <a:solidFill>
              <a:schemeClr val="tx1"/>
            </a:solidFill>
          </a:ln>
        </p:spPr>
      </p:pic>
      <p:sp>
        <p:nvSpPr>
          <p:cNvPr id="9" name="CuadroTexto 8">
            <a:extLst>
              <a:ext uri="{FF2B5EF4-FFF2-40B4-BE49-F238E27FC236}">
                <a16:creationId xmlns:a16="http://schemas.microsoft.com/office/drawing/2014/main" id="{F403ECDC-6984-4B0C-92D4-A1BE24C47DF5}"/>
              </a:ext>
            </a:extLst>
          </p:cNvPr>
          <p:cNvSpPr txBox="1"/>
          <p:nvPr/>
        </p:nvSpPr>
        <p:spPr>
          <a:xfrm>
            <a:off x="5246457" y="6397671"/>
            <a:ext cx="1702261" cy="369332"/>
          </a:xfrm>
          <a:prstGeom prst="rect">
            <a:avLst/>
          </a:prstGeom>
          <a:noFill/>
        </p:spPr>
        <p:txBody>
          <a:bodyPr wrap="none" rtlCol="0">
            <a:spAutoFit/>
          </a:bodyPr>
          <a:lstStyle/>
          <a:p>
            <a:r>
              <a:rPr lang="es-EC" dirty="0"/>
              <a:t>Fuente: El Autor</a:t>
            </a:r>
            <a:endParaRPr lang="es-ES" dirty="0"/>
          </a:p>
        </p:txBody>
      </p:sp>
    </p:spTree>
    <p:extLst>
      <p:ext uri="{BB962C8B-B14F-4D97-AF65-F5344CB8AC3E}">
        <p14:creationId xmlns:p14="http://schemas.microsoft.com/office/powerpoint/2010/main" val="229783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11">
            <a:extLst>
              <a:ext uri="{FF2B5EF4-FFF2-40B4-BE49-F238E27FC236}">
                <a16:creationId xmlns:a16="http://schemas.microsoft.com/office/drawing/2014/main" id="{830A5CD6-33B9-471E-B946-D424526E7C19}"/>
              </a:ext>
            </a:extLst>
          </p:cNvPr>
          <p:cNvSpPr>
            <a:spLocks noGrp="1"/>
          </p:cNvSpPr>
          <p:nvPr>
            <p:ph type="body" idx="1"/>
          </p:nvPr>
        </p:nvSpPr>
        <p:spPr>
          <a:xfrm>
            <a:off x="4253302" y="309563"/>
            <a:ext cx="3811587" cy="823912"/>
          </a:xfrm>
        </p:spPr>
        <p:txBody>
          <a:bodyPr/>
          <a:lstStyle/>
          <a:p>
            <a:r>
              <a:rPr lang="es-EC" dirty="0"/>
              <a:t>Síntesis de nanopartículas</a:t>
            </a:r>
          </a:p>
          <a:p>
            <a:endParaRPr lang="es-ES" dirty="0"/>
          </a:p>
        </p:txBody>
      </p:sp>
      <p:sp>
        <p:nvSpPr>
          <p:cNvPr id="3" name="Marcador de contenido 2">
            <a:extLst>
              <a:ext uri="{FF2B5EF4-FFF2-40B4-BE49-F238E27FC236}">
                <a16:creationId xmlns:a16="http://schemas.microsoft.com/office/drawing/2014/main" id="{D1DE3FF2-573A-49FF-97FD-A476714DE4A2}"/>
              </a:ext>
            </a:extLst>
          </p:cNvPr>
          <p:cNvSpPr>
            <a:spLocks noGrp="1"/>
          </p:cNvSpPr>
          <p:nvPr>
            <p:ph sz="half" idx="2"/>
          </p:nvPr>
        </p:nvSpPr>
        <p:spPr>
          <a:xfrm>
            <a:off x="725488" y="1133475"/>
            <a:ext cx="5157787" cy="3684588"/>
          </a:xfrm>
        </p:spPr>
        <p:txBody>
          <a:bodyPr/>
          <a:lstStyle/>
          <a:p>
            <a:r>
              <a:rPr lang="es-ES" dirty="0"/>
              <a:t>FeCl3 </a:t>
            </a:r>
            <a:endParaRPr lang="es-EC" dirty="0"/>
          </a:p>
          <a:p>
            <a:r>
              <a:rPr lang="es-EC" dirty="0"/>
              <a:t>2:1 (V/V) </a:t>
            </a:r>
            <a:endParaRPr lang="es-ES" dirty="0"/>
          </a:p>
        </p:txBody>
      </p:sp>
      <p:pic>
        <p:nvPicPr>
          <p:cNvPr id="16" name="Marcador de contenido 15" descr="Imagen que contiene mesa, cosa, interior, sentado&#10;&#10;Descripción generada con confianza alta">
            <a:extLst>
              <a:ext uri="{FF2B5EF4-FFF2-40B4-BE49-F238E27FC236}">
                <a16:creationId xmlns:a16="http://schemas.microsoft.com/office/drawing/2014/main" id="{394695FE-82C1-4ABC-9BC4-D5B9F36CEBE1}"/>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24509" y="1177553"/>
            <a:ext cx="4828410" cy="2715980"/>
          </a:xfrm>
          <a:ln>
            <a:solidFill>
              <a:schemeClr val="tx1"/>
            </a:solidFill>
          </a:ln>
        </p:spPr>
      </p:pic>
      <p:pic>
        <p:nvPicPr>
          <p:cNvPr id="20" name="Imagen 19" descr="Imagen que contiene interior, pared, persona&#10;&#10;Descripción generada con confianza alta">
            <a:extLst>
              <a:ext uri="{FF2B5EF4-FFF2-40B4-BE49-F238E27FC236}">
                <a16:creationId xmlns:a16="http://schemas.microsoft.com/office/drawing/2014/main" id="{4C25521A-28D1-4FFE-B46B-173826CA4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63074" y="2331220"/>
            <a:ext cx="5326636" cy="2996234"/>
          </a:xfrm>
          <a:prstGeom prst="rect">
            <a:avLst/>
          </a:prstGeom>
          <a:ln>
            <a:solidFill>
              <a:schemeClr val="tx1"/>
            </a:solidFill>
          </a:ln>
        </p:spPr>
      </p:pic>
      <p:pic>
        <p:nvPicPr>
          <p:cNvPr id="25" name="Imagen 24" descr="Imagen que contiene pared, interior, refrigerador, armario&#10;&#10;Descripción generada con confianza muy alta">
            <a:extLst>
              <a:ext uri="{FF2B5EF4-FFF2-40B4-BE49-F238E27FC236}">
                <a16:creationId xmlns:a16="http://schemas.microsoft.com/office/drawing/2014/main" id="{A6C902C1-7FD7-433E-8534-2439799A6347}"/>
              </a:ext>
            </a:extLst>
          </p:cNvPr>
          <p:cNvPicPr>
            <a:picLocks noChangeAspect="1"/>
          </p:cNvPicPr>
          <p:nvPr/>
        </p:nvPicPr>
        <p:blipFill rotWithShape="1">
          <a:blip r:embed="rId5">
            <a:extLst>
              <a:ext uri="{28A0092B-C50C-407E-A947-70E740481C1C}">
                <a14:useLocalDpi xmlns:a14="http://schemas.microsoft.com/office/drawing/2010/main" val="0"/>
              </a:ext>
            </a:extLst>
          </a:blip>
          <a:srcRect l="24375" t="4321" r="19583" b="6049"/>
          <a:stretch/>
        </p:blipFill>
        <p:spPr>
          <a:xfrm rot="5400000">
            <a:off x="7877391" y="3917129"/>
            <a:ext cx="2599122" cy="2551931"/>
          </a:xfrm>
          <a:prstGeom prst="rect">
            <a:avLst/>
          </a:prstGeom>
          <a:ln>
            <a:solidFill>
              <a:schemeClr val="tx1"/>
            </a:solidFill>
          </a:ln>
        </p:spPr>
      </p:pic>
      <p:pic>
        <p:nvPicPr>
          <p:cNvPr id="27" name="Imagen 26" descr="Imagen que contiene cosa, pared, interior, objeto&#10;&#10;Descripción generada con confianza muy alta">
            <a:extLst>
              <a:ext uri="{FF2B5EF4-FFF2-40B4-BE49-F238E27FC236}">
                <a16:creationId xmlns:a16="http://schemas.microsoft.com/office/drawing/2014/main" id="{1F7B2F8D-BAE0-4C16-BA4C-EECBDDCD9CD8}"/>
              </a:ext>
            </a:extLst>
          </p:cNvPr>
          <p:cNvPicPr>
            <a:picLocks noChangeAspect="1"/>
          </p:cNvPicPr>
          <p:nvPr/>
        </p:nvPicPr>
        <p:blipFill rotWithShape="1">
          <a:blip r:embed="rId6">
            <a:extLst>
              <a:ext uri="{28A0092B-C50C-407E-A947-70E740481C1C}">
                <a14:useLocalDpi xmlns:a14="http://schemas.microsoft.com/office/drawing/2010/main" val="0"/>
              </a:ext>
            </a:extLst>
          </a:blip>
          <a:srcRect l="17454" t="3144" r="4411"/>
          <a:stretch/>
        </p:blipFill>
        <p:spPr>
          <a:xfrm rot="5400000">
            <a:off x="5467142" y="4058812"/>
            <a:ext cx="2591211" cy="2276479"/>
          </a:xfrm>
          <a:prstGeom prst="rect">
            <a:avLst/>
          </a:prstGeom>
          <a:ln>
            <a:solidFill>
              <a:schemeClr val="tx1"/>
            </a:solidFill>
          </a:ln>
        </p:spPr>
      </p:pic>
      <p:sp>
        <p:nvSpPr>
          <p:cNvPr id="8" name="CuadroTexto 7">
            <a:extLst>
              <a:ext uri="{FF2B5EF4-FFF2-40B4-BE49-F238E27FC236}">
                <a16:creationId xmlns:a16="http://schemas.microsoft.com/office/drawing/2014/main" id="{AA63BA98-60D3-449A-8785-310BA01D616B}"/>
              </a:ext>
            </a:extLst>
          </p:cNvPr>
          <p:cNvSpPr txBox="1"/>
          <p:nvPr/>
        </p:nvSpPr>
        <p:spPr>
          <a:xfrm>
            <a:off x="10452918" y="6240181"/>
            <a:ext cx="1702261" cy="369332"/>
          </a:xfrm>
          <a:prstGeom prst="rect">
            <a:avLst/>
          </a:prstGeom>
          <a:noFill/>
        </p:spPr>
        <p:txBody>
          <a:bodyPr wrap="none" rtlCol="0">
            <a:spAutoFit/>
          </a:bodyPr>
          <a:lstStyle/>
          <a:p>
            <a:r>
              <a:rPr lang="es-EC" dirty="0"/>
              <a:t>Fuente: El Autor</a:t>
            </a:r>
            <a:endParaRPr lang="es-ES" dirty="0"/>
          </a:p>
        </p:txBody>
      </p:sp>
    </p:spTree>
    <p:extLst>
      <p:ext uri="{BB962C8B-B14F-4D97-AF65-F5344CB8AC3E}">
        <p14:creationId xmlns:p14="http://schemas.microsoft.com/office/powerpoint/2010/main" val="257798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79EAC95-A9AA-486B-ACBC-1A666A3F2D60}"/>
              </a:ext>
            </a:extLst>
          </p:cNvPr>
          <p:cNvSpPr>
            <a:spLocks noGrp="1"/>
          </p:cNvSpPr>
          <p:nvPr>
            <p:ph type="body" idx="1"/>
          </p:nvPr>
        </p:nvSpPr>
        <p:spPr>
          <a:xfrm>
            <a:off x="3922669" y="526676"/>
            <a:ext cx="5157787" cy="823912"/>
          </a:xfrm>
        </p:spPr>
        <p:txBody>
          <a:bodyPr/>
          <a:lstStyle/>
          <a:p>
            <a:pPr algn="ctr"/>
            <a:r>
              <a:rPr lang="es-EC" dirty="0"/>
              <a:t>Preparación de nanopartículas sólidas.</a:t>
            </a:r>
            <a:endParaRPr lang="es-ES" dirty="0"/>
          </a:p>
        </p:txBody>
      </p:sp>
      <p:pic>
        <p:nvPicPr>
          <p:cNvPr id="4098" name="Picture 2" descr="https://scontent-mia3-1.xx.fbcdn.net/v/t35.0-12/20543194_10212418485549636_1685282098_o.jpg?oh=dc1f78c64b5450d27f1f059c2db3405d&amp;oe=59824B19">
            <a:extLst>
              <a:ext uri="{FF2B5EF4-FFF2-40B4-BE49-F238E27FC236}">
                <a16:creationId xmlns:a16="http://schemas.microsoft.com/office/drawing/2014/main" id="{344C7F1B-3DA0-488D-ADB8-5D88B5E63CF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868706" y="1949210"/>
            <a:ext cx="6874161" cy="38667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B6200A5-FC16-4EE4-B71C-4163F2BE691B}"/>
              </a:ext>
            </a:extLst>
          </p:cNvPr>
          <p:cNvSpPr txBox="1"/>
          <p:nvPr/>
        </p:nvSpPr>
        <p:spPr>
          <a:xfrm>
            <a:off x="5650431" y="6076114"/>
            <a:ext cx="1702261" cy="369332"/>
          </a:xfrm>
          <a:prstGeom prst="rect">
            <a:avLst/>
          </a:prstGeom>
          <a:noFill/>
        </p:spPr>
        <p:txBody>
          <a:bodyPr wrap="none" rtlCol="0">
            <a:spAutoFit/>
          </a:bodyPr>
          <a:lstStyle/>
          <a:p>
            <a:r>
              <a:rPr lang="es-EC" dirty="0"/>
              <a:t>Fuente: El Autor</a:t>
            </a:r>
            <a:endParaRPr lang="es-ES" dirty="0"/>
          </a:p>
        </p:txBody>
      </p:sp>
    </p:spTree>
    <p:extLst>
      <p:ext uri="{BB962C8B-B14F-4D97-AF65-F5344CB8AC3E}">
        <p14:creationId xmlns:p14="http://schemas.microsoft.com/office/powerpoint/2010/main" val="273482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520DE8E-3163-42FD-BF3D-3846B52A89E1}"/>
              </a:ext>
            </a:extLst>
          </p:cNvPr>
          <p:cNvSpPr>
            <a:spLocks noGrp="1"/>
          </p:cNvSpPr>
          <p:nvPr>
            <p:ph type="body" idx="1"/>
          </p:nvPr>
        </p:nvSpPr>
        <p:spPr>
          <a:xfrm>
            <a:off x="839787" y="857251"/>
            <a:ext cx="5157787" cy="823912"/>
          </a:xfrm>
        </p:spPr>
        <p:txBody>
          <a:bodyPr/>
          <a:lstStyle/>
          <a:p>
            <a:pPr algn="ctr"/>
            <a:r>
              <a:rPr lang="es-EC" dirty="0"/>
              <a:t>Determinación del contenido de polifenoles. </a:t>
            </a:r>
          </a:p>
          <a:p>
            <a:endParaRPr lang="es-ES" dirty="0"/>
          </a:p>
        </p:txBody>
      </p:sp>
      <p:sp>
        <p:nvSpPr>
          <p:cNvPr id="4" name="Marcador de contenido 3">
            <a:extLst>
              <a:ext uri="{FF2B5EF4-FFF2-40B4-BE49-F238E27FC236}">
                <a16:creationId xmlns:a16="http://schemas.microsoft.com/office/drawing/2014/main" id="{A5DFA2F0-43E9-4FCD-868A-EF48ED685CC6}"/>
              </a:ext>
            </a:extLst>
          </p:cNvPr>
          <p:cNvSpPr>
            <a:spLocks noGrp="1"/>
          </p:cNvSpPr>
          <p:nvPr>
            <p:ph sz="half" idx="2"/>
          </p:nvPr>
        </p:nvSpPr>
        <p:spPr>
          <a:xfrm>
            <a:off x="839786" y="1576387"/>
            <a:ext cx="5157787" cy="3684588"/>
          </a:xfrm>
        </p:spPr>
        <p:txBody>
          <a:bodyPr/>
          <a:lstStyle/>
          <a:p>
            <a:pPr marL="0" indent="0" algn="ctr">
              <a:buNone/>
            </a:pPr>
            <a:r>
              <a:rPr lang="es-ES" dirty="0" err="1"/>
              <a:t>Folin-Ciocalteu</a:t>
            </a:r>
            <a:endParaRPr lang="es-ES" dirty="0"/>
          </a:p>
        </p:txBody>
      </p:sp>
      <p:sp>
        <p:nvSpPr>
          <p:cNvPr id="5" name="Marcador de texto 4">
            <a:extLst>
              <a:ext uri="{FF2B5EF4-FFF2-40B4-BE49-F238E27FC236}">
                <a16:creationId xmlns:a16="http://schemas.microsoft.com/office/drawing/2014/main" id="{E085697E-4601-4572-8D0C-E89A5AF6843D}"/>
              </a:ext>
            </a:extLst>
          </p:cNvPr>
          <p:cNvSpPr>
            <a:spLocks noGrp="1"/>
          </p:cNvSpPr>
          <p:nvPr>
            <p:ph type="body" sz="quarter" idx="3"/>
          </p:nvPr>
        </p:nvSpPr>
        <p:spPr>
          <a:xfrm>
            <a:off x="6172200" y="445295"/>
            <a:ext cx="5183188" cy="823912"/>
          </a:xfrm>
        </p:spPr>
        <p:txBody>
          <a:bodyPr/>
          <a:lstStyle/>
          <a:p>
            <a:pPr algn="ctr"/>
            <a:r>
              <a:rPr lang="es-EC" dirty="0"/>
              <a:t>Caracterización de nanopartículas</a:t>
            </a:r>
          </a:p>
          <a:p>
            <a:endParaRPr lang="es-ES" dirty="0"/>
          </a:p>
        </p:txBody>
      </p:sp>
      <p:sp>
        <p:nvSpPr>
          <p:cNvPr id="6" name="Marcador de contenido 5">
            <a:extLst>
              <a:ext uri="{FF2B5EF4-FFF2-40B4-BE49-F238E27FC236}">
                <a16:creationId xmlns:a16="http://schemas.microsoft.com/office/drawing/2014/main" id="{FCA9D653-C768-4FBA-89C4-907E0E9893BE}"/>
              </a:ext>
            </a:extLst>
          </p:cNvPr>
          <p:cNvSpPr>
            <a:spLocks noGrp="1"/>
          </p:cNvSpPr>
          <p:nvPr>
            <p:ph sz="quarter" idx="4"/>
          </p:nvPr>
        </p:nvSpPr>
        <p:spPr>
          <a:xfrm>
            <a:off x="6172200" y="1576387"/>
            <a:ext cx="5183188" cy="3684588"/>
          </a:xfrm>
        </p:spPr>
        <p:txBody>
          <a:bodyPr/>
          <a:lstStyle/>
          <a:p>
            <a:pPr marL="0" indent="0" algn="just">
              <a:buNone/>
            </a:pPr>
            <a:r>
              <a:rPr lang="es-EC" dirty="0"/>
              <a:t>Los datos de la caracterización de nanopartículas se los obtuvo de  la investigación realizada por </a:t>
            </a:r>
            <a:r>
              <a:rPr lang="es-EC" dirty="0" err="1"/>
              <a:t>Murgueitio</a:t>
            </a:r>
            <a:r>
              <a:rPr lang="es-EC" dirty="0"/>
              <a:t> </a:t>
            </a:r>
            <a:r>
              <a:rPr lang="es-EC" i="1" dirty="0"/>
              <a:t>et al</a:t>
            </a:r>
            <a:r>
              <a:rPr lang="es-EC" dirty="0"/>
              <a:t>. en el 2016.</a:t>
            </a:r>
            <a:endParaRPr lang="es-ES" dirty="0"/>
          </a:p>
          <a:p>
            <a:endParaRPr lang="es-ES" dirty="0"/>
          </a:p>
        </p:txBody>
      </p:sp>
      <p:pic>
        <p:nvPicPr>
          <p:cNvPr id="7" name="Marcador de contenido 13" descr="Imagen que contiene pared, interior&#10;&#10;Descripción generada con confianza muy alta">
            <a:extLst>
              <a:ext uri="{FF2B5EF4-FFF2-40B4-BE49-F238E27FC236}">
                <a16:creationId xmlns:a16="http://schemas.microsoft.com/office/drawing/2014/main" id="{DDD2DC75-CD5C-4D71-A53D-65C5B23CE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74814" y="3250740"/>
            <a:ext cx="3887728" cy="2186847"/>
          </a:xfrm>
          <a:prstGeom prst="rect">
            <a:avLst/>
          </a:prstGeom>
          <a:ln>
            <a:solidFill>
              <a:schemeClr val="tx1"/>
            </a:solidFill>
          </a:ln>
        </p:spPr>
      </p:pic>
      <p:sp>
        <p:nvSpPr>
          <p:cNvPr id="8" name="CuadroTexto 7">
            <a:extLst>
              <a:ext uri="{FF2B5EF4-FFF2-40B4-BE49-F238E27FC236}">
                <a16:creationId xmlns:a16="http://schemas.microsoft.com/office/drawing/2014/main" id="{F3E5CBD5-55CB-4B0B-9732-A0B850D03D2B}"/>
              </a:ext>
            </a:extLst>
          </p:cNvPr>
          <p:cNvSpPr txBox="1"/>
          <p:nvPr/>
        </p:nvSpPr>
        <p:spPr>
          <a:xfrm>
            <a:off x="2701446" y="6288028"/>
            <a:ext cx="1702261" cy="369332"/>
          </a:xfrm>
          <a:prstGeom prst="rect">
            <a:avLst/>
          </a:prstGeom>
          <a:noFill/>
        </p:spPr>
        <p:txBody>
          <a:bodyPr wrap="none" rtlCol="0">
            <a:spAutoFit/>
          </a:bodyPr>
          <a:lstStyle/>
          <a:p>
            <a:r>
              <a:rPr lang="es-EC" dirty="0"/>
              <a:t>Fuente: El Autor</a:t>
            </a:r>
            <a:endParaRPr lang="es-ES" dirty="0"/>
          </a:p>
        </p:txBody>
      </p:sp>
    </p:spTree>
    <p:extLst>
      <p:ext uri="{BB962C8B-B14F-4D97-AF65-F5344CB8AC3E}">
        <p14:creationId xmlns:p14="http://schemas.microsoft.com/office/powerpoint/2010/main" val="225669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D667AB-B580-4174-BE6E-B8DA4ACDF8BD}"/>
              </a:ext>
            </a:extLst>
          </p:cNvPr>
          <p:cNvSpPr>
            <a:spLocks noGrp="1"/>
          </p:cNvSpPr>
          <p:nvPr>
            <p:ph type="title"/>
          </p:nvPr>
        </p:nvSpPr>
        <p:spPr/>
        <p:txBody>
          <a:bodyPr/>
          <a:lstStyle/>
          <a:p>
            <a:r>
              <a:rPr lang="es-EC" dirty="0"/>
              <a:t>ASPECTOS GENERALES</a:t>
            </a:r>
            <a:endParaRPr lang="es-ES" dirty="0"/>
          </a:p>
        </p:txBody>
      </p:sp>
      <p:graphicFrame>
        <p:nvGraphicFramePr>
          <p:cNvPr id="4" name="Marcador de contenido 3">
            <a:extLst>
              <a:ext uri="{FF2B5EF4-FFF2-40B4-BE49-F238E27FC236}">
                <a16:creationId xmlns:a16="http://schemas.microsoft.com/office/drawing/2014/main" id="{F798F437-85A8-4E3E-8A25-B223F9E2FF36}"/>
              </a:ext>
            </a:extLst>
          </p:cNvPr>
          <p:cNvGraphicFramePr>
            <a:graphicFrameLocks noGrp="1"/>
          </p:cNvGraphicFramePr>
          <p:nvPr>
            <p:ph idx="1"/>
            <p:extLst>
              <p:ext uri="{D42A27DB-BD31-4B8C-83A1-F6EECF244321}">
                <p14:modId xmlns:p14="http://schemas.microsoft.com/office/powerpoint/2010/main" val="579113866"/>
              </p:ext>
            </p:extLst>
          </p:nvPr>
        </p:nvGraphicFramePr>
        <p:xfrm>
          <a:off x="0" y="1326777"/>
          <a:ext cx="12191999" cy="5665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838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1E1673-BEAE-4E53-AFE5-33BD2893B982}"/>
              </a:ext>
            </a:extLst>
          </p:cNvPr>
          <p:cNvSpPr>
            <a:spLocks noGrp="1"/>
          </p:cNvSpPr>
          <p:nvPr>
            <p:ph type="title"/>
          </p:nvPr>
        </p:nvSpPr>
        <p:spPr/>
        <p:txBody>
          <a:bodyPr/>
          <a:lstStyle/>
          <a:p>
            <a:r>
              <a:rPr lang="es-EC" dirty="0"/>
              <a:t>Diseño Experimental</a:t>
            </a:r>
            <a:endParaRPr lang="es-ES" dirty="0"/>
          </a:p>
        </p:txBody>
      </p:sp>
      <p:sp>
        <p:nvSpPr>
          <p:cNvPr id="5" name="Marcador de texto 4">
            <a:extLst>
              <a:ext uri="{FF2B5EF4-FFF2-40B4-BE49-F238E27FC236}">
                <a16:creationId xmlns:a16="http://schemas.microsoft.com/office/drawing/2014/main" id="{9305AE9B-126E-40B4-9FAB-B56E82A95D92}"/>
              </a:ext>
            </a:extLst>
          </p:cNvPr>
          <p:cNvSpPr>
            <a:spLocks noGrp="1"/>
          </p:cNvSpPr>
          <p:nvPr>
            <p:ph type="body" idx="1"/>
          </p:nvPr>
        </p:nvSpPr>
        <p:spPr>
          <a:xfrm>
            <a:off x="839788" y="1802297"/>
            <a:ext cx="4564061" cy="823912"/>
          </a:xfrm>
        </p:spPr>
        <p:txBody>
          <a:bodyPr/>
          <a:lstStyle/>
          <a:p>
            <a:pPr algn="ctr"/>
            <a:r>
              <a:rPr lang="es-EC" dirty="0"/>
              <a:t>Primera fase de tratamiento</a:t>
            </a:r>
            <a:endParaRPr lang="es-ES" dirty="0"/>
          </a:p>
          <a:p>
            <a:pPr algn="ctr"/>
            <a:endParaRPr lang="es-ES" dirty="0"/>
          </a:p>
        </p:txBody>
      </p:sp>
      <p:sp>
        <p:nvSpPr>
          <p:cNvPr id="6" name="Marcador de texto 5">
            <a:extLst>
              <a:ext uri="{FF2B5EF4-FFF2-40B4-BE49-F238E27FC236}">
                <a16:creationId xmlns:a16="http://schemas.microsoft.com/office/drawing/2014/main" id="{0A4783D1-303E-4720-B9CB-1863D37BF3B5}"/>
              </a:ext>
            </a:extLst>
          </p:cNvPr>
          <p:cNvSpPr>
            <a:spLocks noGrp="1"/>
          </p:cNvSpPr>
          <p:nvPr>
            <p:ph type="body" sz="quarter" idx="3"/>
          </p:nvPr>
        </p:nvSpPr>
        <p:spPr>
          <a:xfrm>
            <a:off x="6915151" y="905546"/>
            <a:ext cx="4440238" cy="1106581"/>
          </a:xfrm>
        </p:spPr>
        <p:txBody>
          <a:bodyPr/>
          <a:lstStyle/>
          <a:p>
            <a:pPr algn="ctr"/>
            <a:r>
              <a:rPr lang="es-EC" dirty="0"/>
              <a:t>Cinética de Remoción</a:t>
            </a:r>
            <a:endParaRPr lang="es-ES" dirty="0"/>
          </a:p>
          <a:p>
            <a:pPr algn="ctr"/>
            <a:endParaRPr lang="es-ES" dirty="0"/>
          </a:p>
        </p:txBody>
      </p:sp>
      <p:graphicFrame>
        <p:nvGraphicFramePr>
          <p:cNvPr id="8" name="Marcador de contenido 7">
            <a:extLst>
              <a:ext uri="{FF2B5EF4-FFF2-40B4-BE49-F238E27FC236}">
                <a16:creationId xmlns:a16="http://schemas.microsoft.com/office/drawing/2014/main" id="{6ABD5B23-C63C-4FA0-8072-D8F8E11DEBE8}"/>
              </a:ext>
            </a:extLst>
          </p:cNvPr>
          <p:cNvGraphicFramePr>
            <a:graphicFrameLocks noGrp="1"/>
          </p:cNvGraphicFramePr>
          <p:nvPr>
            <p:ph sz="quarter" idx="4"/>
            <p:extLst>
              <p:ext uri="{D42A27DB-BD31-4B8C-83A1-F6EECF244321}">
                <p14:modId xmlns:p14="http://schemas.microsoft.com/office/powerpoint/2010/main" val="2972448115"/>
              </p:ext>
            </p:extLst>
          </p:nvPr>
        </p:nvGraphicFramePr>
        <p:xfrm>
          <a:off x="6915151" y="1770471"/>
          <a:ext cx="4756898" cy="5349240"/>
        </p:xfrm>
        <a:graphic>
          <a:graphicData uri="http://schemas.openxmlformats.org/drawingml/2006/table">
            <a:tbl>
              <a:tblPr firstRow="1" firstCol="1" bandRow="1">
                <a:tableStyleId>{93296810-A885-4BE3-A3E7-6D5BEEA58F35}</a:tableStyleId>
              </a:tblPr>
              <a:tblGrid>
                <a:gridCol w="1965055">
                  <a:extLst>
                    <a:ext uri="{9D8B030D-6E8A-4147-A177-3AD203B41FA5}">
                      <a16:colId xmlns:a16="http://schemas.microsoft.com/office/drawing/2014/main" val="1246154342"/>
                    </a:ext>
                  </a:extLst>
                </a:gridCol>
                <a:gridCol w="1279238">
                  <a:extLst>
                    <a:ext uri="{9D8B030D-6E8A-4147-A177-3AD203B41FA5}">
                      <a16:colId xmlns:a16="http://schemas.microsoft.com/office/drawing/2014/main" val="2531087344"/>
                    </a:ext>
                  </a:extLst>
                </a:gridCol>
                <a:gridCol w="1512605">
                  <a:extLst>
                    <a:ext uri="{9D8B030D-6E8A-4147-A177-3AD203B41FA5}">
                      <a16:colId xmlns:a16="http://schemas.microsoft.com/office/drawing/2014/main" val="2010367920"/>
                    </a:ext>
                  </a:extLst>
                </a:gridCol>
              </a:tblGrid>
              <a:tr h="826240">
                <a:tc>
                  <a:txBody>
                    <a:bodyPr/>
                    <a:lstStyle/>
                    <a:p>
                      <a:pPr indent="215900" algn="ctr">
                        <a:lnSpc>
                          <a:spcPct val="150000"/>
                        </a:lnSpc>
                        <a:spcAft>
                          <a:spcPts val="0"/>
                        </a:spcAft>
                      </a:pPr>
                      <a:r>
                        <a:rPr lang="es-ES" sz="2100" dirty="0">
                          <a:effectLst/>
                        </a:rPr>
                        <a:t>Concentración</a:t>
                      </a:r>
                    </a:p>
                    <a:p>
                      <a:pPr indent="215900" algn="ctr">
                        <a:lnSpc>
                          <a:spcPct val="150000"/>
                        </a:lnSpc>
                        <a:spcAft>
                          <a:spcPts val="0"/>
                        </a:spcAft>
                      </a:pPr>
                      <a:r>
                        <a:rPr lang="es-ES" sz="2100" dirty="0">
                          <a:effectLst/>
                        </a:rPr>
                        <a:t>ppm </a:t>
                      </a:r>
                      <a:endParaRPr lang="es-E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100" dirty="0">
                          <a:effectLst/>
                        </a:rPr>
                        <a:t>Tiempo</a:t>
                      </a:r>
                    </a:p>
                    <a:p>
                      <a:pPr indent="215900" algn="just">
                        <a:lnSpc>
                          <a:spcPct val="150000"/>
                        </a:lnSpc>
                        <a:spcAft>
                          <a:spcPts val="0"/>
                        </a:spcAft>
                      </a:pPr>
                      <a:r>
                        <a:rPr lang="es-ES" sz="2100" dirty="0">
                          <a:effectLst/>
                        </a:rPr>
                        <a:t>horas</a:t>
                      </a:r>
                      <a:endParaRPr lang="es-E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40" algn="ctr">
                        <a:lnSpc>
                          <a:spcPct val="150000"/>
                        </a:lnSpc>
                        <a:spcAft>
                          <a:spcPts val="0"/>
                        </a:spcAft>
                      </a:pPr>
                      <a:r>
                        <a:rPr lang="es-ES" sz="2100">
                          <a:effectLst/>
                        </a:rPr>
                        <a:t>Np</a:t>
                      </a:r>
                    </a:p>
                    <a:p>
                      <a:pPr indent="17145" algn="ctr">
                        <a:lnSpc>
                          <a:spcPct val="150000"/>
                        </a:lnSpc>
                        <a:spcAft>
                          <a:spcPts val="0"/>
                        </a:spcAft>
                      </a:pPr>
                      <a:r>
                        <a:rPr lang="es-ES" sz="2100">
                          <a:effectLst/>
                        </a:rPr>
                        <a:t>g</a:t>
                      </a:r>
                      <a:endParaRPr lang="es-ES" sz="2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1460125"/>
                  </a:ext>
                </a:extLst>
              </a:tr>
              <a:tr h="389835">
                <a:tc>
                  <a:txBody>
                    <a:bodyPr/>
                    <a:lstStyle/>
                    <a:p>
                      <a:pPr indent="215900" algn="ctr">
                        <a:lnSpc>
                          <a:spcPct val="150000"/>
                        </a:lnSpc>
                        <a:spcAft>
                          <a:spcPts val="0"/>
                        </a:spcAft>
                      </a:pPr>
                      <a:r>
                        <a:rPr lang="es-ES" sz="2400" dirty="0">
                          <a:effectLst/>
                        </a:rPr>
                        <a:t>10</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400">
                          <a:effectLst/>
                        </a:rPr>
                        <a:t>2</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7145" algn="ctr">
                        <a:lnSpc>
                          <a:spcPct val="150000"/>
                        </a:lnSpc>
                        <a:spcAft>
                          <a:spcPts val="0"/>
                        </a:spcAft>
                      </a:pPr>
                      <a:r>
                        <a:rPr lang="es-ES" sz="2400">
                          <a:effectLst/>
                        </a:rPr>
                        <a:t>1</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4380519"/>
                  </a:ext>
                </a:extLst>
              </a:tr>
              <a:tr h="389835">
                <a:tc>
                  <a:txBody>
                    <a:bodyPr/>
                    <a:lstStyle/>
                    <a:p>
                      <a:pPr indent="215900" algn="ctr">
                        <a:lnSpc>
                          <a:spcPct val="150000"/>
                        </a:lnSpc>
                        <a:spcAft>
                          <a:spcPts val="0"/>
                        </a:spcAft>
                      </a:pPr>
                      <a:r>
                        <a:rPr lang="es-ES" sz="2400" dirty="0">
                          <a:effectLst/>
                        </a:rPr>
                        <a:t>10</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400" dirty="0">
                          <a:effectLst/>
                        </a:rPr>
                        <a:t>4 </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7145" algn="ctr">
                        <a:lnSpc>
                          <a:spcPct val="150000"/>
                        </a:lnSpc>
                        <a:spcAft>
                          <a:spcPts val="0"/>
                        </a:spcAft>
                      </a:pPr>
                      <a:r>
                        <a:rPr lang="es-ES" sz="2400">
                          <a:effectLst/>
                        </a:rPr>
                        <a:t>1</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0763254"/>
                  </a:ext>
                </a:extLst>
              </a:tr>
              <a:tr h="389835">
                <a:tc>
                  <a:txBody>
                    <a:bodyPr/>
                    <a:lstStyle/>
                    <a:p>
                      <a:pPr indent="215900" algn="ctr">
                        <a:lnSpc>
                          <a:spcPct val="150000"/>
                        </a:lnSpc>
                        <a:spcAft>
                          <a:spcPts val="0"/>
                        </a:spcAft>
                      </a:pPr>
                      <a:r>
                        <a:rPr lang="es-ES" sz="2400" dirty="0">
                          <a:effectLst/>
                        </a:rPr>
                        <a:t>10</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400" dirty="0">
                          <a:effectLst/>
                        </a:rPr>
                        <a:t>6 </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7145" algn="ctr">
                        <a:lnSpc>
                          <a:spcPct val="150000"/>
                        </a:lnSpc>
                        <a:spcAft>
                          <a:spcPts val="0"/>
                        </a:spcAft>
                      </a:pPr>
                      <a:r>
                        <a:rPr lang="es-ES" sz="2400">
                          <a:effectLst/>
                        </a:rPr>
                        <a:t>1</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59606637"/>
                  </a:ext>
                </a:extLst>
              </a:tr>
              <a:tr h="389835">
                <a:tc>
                  <a:txBody>
                    <a:bodyPr/>
                    <a:lstStyle/>
                    <a:p>
                      <a:pPr indent="215900" algn="ctr">
                        <a:lnSpc>
                          <a:spcPct val="150000"/>
                        </a:lnSpc>
                        <a:spcAft>
                          <a:spcPts val="0"/>
                        </a:spcAft>
                      </a:pPr>
                      <a:r>
                        <a:rPr lang="es-ES" sz="2400">
                          <a:effectLst/>
                        </a:rPr>
                        <a:t>10</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400" dirty="0">
                          <a:effectLst/>
                        </a:rPr>
                        <a:t>12 </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7145" algn="ctr">
                        <a:lnSpc>
                          <a:spcPct val="150000"/>
                        </a:lnSpc>
                        <a:spcAft>
                          <a:spcPts val="0"/>
                        </a:spcAft>
                      </a:pPr>
                      <a:r>
                        <a:rPr lang="es-ES" sz="2400">
                          <a:effectLst/>
                        </a:rPr>
                        <a:t>1</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2796636"/>
                  </a:ext>
                </a:extLst>
              </a:tr>
              <a:tr h="389835">
                <a:tc>
                  <a:txBody>
                    <a:bodyPr/>
                    <a:lstStyle/>
                    <a:p>
                      <a:pPr indent="215900" algn="ctr">
                        <a:lnSpc>
                          <a:spcPct val="150000"/>
                        </a:lnSpc>
                        <a:spcAft>
                          <a:spcPts val="0"/>
                        </a:spcAft>
                      </a:pPr>
                      <a:r>
                        <a:rPr lang="es-ES" sz="2400">
                          <a:effectLst/>
                        </a:rPr>
                        <a:t>10</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400" dirty="0">
                          <a:effectLst/>
                        </a:rPr>
                        <a:t>2 </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7145" algn="ctr">
                        <a:lnSpc>
                          <a:spcPct val="150000"/>
                        </a:lnSpc>
                        <a:spcAft>
                          <a:spcPts val="0"/>
                        </a:spcAft>
                      </a:pPr>
                      <a:r>
                        <a:rPr lang="es-ES" sz="2400" dirty="0">
                          <a:effectLst/>
                        </a:rPr>
                        <a:t>0,5</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458905"/>
                  </a:ext>
                </a:extLst>
              </a:tr>
              <a:tr h="389835">
                <a:tc>
                  <a:txBody>
                    <a:bodyPr/>
                    <a:lstStyle/>
                    <a:p>
                      <a:pPr indent="215900" algn="ctr">
                        <a:lnSpc>
                          <a:spcPct val="150000"/>
                        </a:lnSpc>
                        <a:spcAft>
                          <a:spcPts val="0"/>
                        </a:spcAft>
                      </a:pPr>
                      <a:r>
                        <a:rPr lang="es-ES" sz="2400">
                          <a:effectLst/>
                        </a:rPr>
                        <a:t>10</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400" dirty="0">
                          <a:effectLst/>
                        </a:rPr>
                        <a:t>4</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7145" algn="ctr">
                        <a:lnSpc>
                          <a:spcPct val="150000"/>
                        </a:lnSpc>
                        <a:spcAft>
                          <a:spcPts val="0"/>
                        </a:spcAft>
                      </a:pPr>
                      <a:r>
                        <a:rPr lang="es-ES" sz="2400" dirty="0">
                          <a:effectLst/>
                        </a:rPr>
                        <a:t>0,5</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6575844"/>
                  </a:ext>
                </a:extLst>
              </a:tr>
              <a:tr h="389835">
                <a:tc>
                  <a:txBody>
                    <a:bodyPr/>
                    <a:lstStyle/>
                    <a:p>
                      <a:pPr indent="215900" algn="ctr">
                        <a:lnSpc>
                          <a:spcPct val="150000"/>
                        </a:lnSpc>
                        <a:spcAft>
                          <a:spcPts val="0"/>
                        </a:spcAft>
                      </a:pPr>
                      <a:r>
                        <a:rPr lang="es-ES" sz="2400">
                          <a:effectLst/>
                        </a:rPr>
                        <a:t>10</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400">
                          <a:effectLst/>
                        </a:rPr>
                        <a:t>6 </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7145" algn="ctr">
                        <a:lnSpc>
                          <a:spcPct val="150000"/>
                        </a:lnSpc>
                        <a:spcAft>
                          <a:spcPts val="0"/>
                        </a:spcAft>
                      </a:pPr>
                      <a:r>
                        <a:rPr lang="es-ES" sz="2400" dirty="0">
                          <a:effectLst/>
                        </a:rPr>
                        <a:t>0,5</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6877917"/>
                  </a:ext>
                </a:extLst>
              </a:tr>
              <a:tr h="389835">
                <a:tc>
                  <a:txBody>
                    <a:bodyPr/>
                    <a:lstStyle/>
                    <a:p>
                      <a:pPr indent="215900" algn="ctr">
                        <a:lnSpc>
                          <a:spcPct val="150000"/>
                        </a:lnSpc>
                        <a:spcAft>
                          <a:spcPts val="0"/>
                        </a:spcAft>
                      </a:pPr>
                      <a:r>
                        <a:rPr lang="es-ES" sz="2400">
                          <a:effectLst/>
                        </a:rPr>
                        <a:t>10</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400">
                          <a:effectLst/>
                        </a:rPr>
                        <a:t>12</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7145" algn="ctr">
                        <a:lnSpc>
                          <a:spcPct val="150000"/>
                        </a:lnSpc>
                        <a:spcAft>
                          <a:spcPts val="0"/>
                        </a:spcAft>
                      </a:pPr>
                      <a:r>
                        <a:rPr lang="es-ES" sz="2400" dirty="0">
                          <a:effectLst/>
                        </a:rPr>
                        <a:t>0,5</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6236314"/>
                  </a:ext>
                </a:extLst>
              </a:tr>
            </a:tbl>
          </a:graphicData>
        </a:graphic>
      </p:graphicFrame>
      <p:graphicFrame>
        <p:nvGraphicFramePr>
          <p:cNvPr id="4" name="Tabla 3">
            <a:extLst>
              <a:ext uri="{FF2B5EF4-FFF2-40B4-BE49-F238E27FC236}">
                <a16:creationId xmlns:a16="http://schemas.microsoft.com/office/drawing/2014/main" id="{ECA6FF41-A647-46B1-B617-5EB1A46FA035}"/>
              </a:ext>
            </a:extLst>
          </p:cNvPr>
          <p:cNvGraphicFramePr>
            <a:graphicFrameLocks noGrp="1"/>
          </p:cNvGraphicFramePr>
          <p:nvPr>
            <p:extLst>
              <p:ext uri="{D42A27DB-BD31-4B8C-83A1-F6EECF244321}">
                <p14:modId xmlns:p14="http://schemas.microsoft.com/office/powerpoint/2010/main" val="2307868002"/>
              </p:ext>
            </p:extLst>
          </p:nvPr>
        </p:nvGraphicFramePr>
        <p:xfrm>
          <a:off x="430306" y="2588121"/>
          <a:ext cx="4973544" cy="3200400"/>
        </p:xfrm>
        <a:graphic>
          <a:graphicData uri="http://schemas.openxmlformats.org/drawingml/2006/table">
            <a:tbl>
              <a:tblPr firstRow="1" firstCol="1" bandRow="1">
                <a:tableStyleId>{93296810-A885-4BE3-A3E7-6D5BEEA58F35}</a:tableStyleId>
              </a:tblPr>
              <a:tblGrid>
                <a:gridCol w="1233440">
                  <a:extLst>
                    <a:ext uri="{9D8B030D-6E8A-4147-A177-3AD203B41FA5}">
                      <a16:colId xmlns:a16="http://schemas.microsoft.com/office/drawing/2014/main" val="2706767039"/>
                    </a:ext>
                  </a:extLst>
                </a:gridCol>
                <a:gridCol w="1455470">
                  <a:extLst>
                    <a:ext uri="{9D8B030D-6E8A-4147-A177-3AD203B41FA5}">
                      <a16:colId xmlns:a16="http://schemas.microsoft.com/office/drawing/2014/main" val="732154502"/>
                    </a:ext>
                  </a:extLst>
                </a:gridCol>
                <a:gridCol w="1123978">
                  <a:extLst>
                    <a:ext uri="{9D8B030D-6E8A-4147-A177-3AD203B41FA5}">
                      <a16:colId xmlns:a16="http://schemas.microsoft.com/office/drawing/2014/main" val="4175782066"/>
                    </a:ext>
                  </a:extLst>
                </a:gridCol>
                <a:gridCol w="1160656">
                  <a:extLst>
                    <a:ext uri="{9D8B030D-6E8A-4147-A177-3AD203B41FA5}">
                      <a16:colId xmlns:a16="http://schemas.microsoft.com/office/drawing/2014/main" val="2934453557"/>
                    </a:ext>
                  </a:extLst>
                </a:gridCol>
              </a:tblGrid>
              <a:tr h="904580">
                <a:tc>
                  <a:txBody>
                    <a:bodyPr/>
                    <a:lstStyle/>
                    <a:p>
                      <a:pPr indent="215900" algn="ctr">
                        <a:lnSpc>
                          <a:spcPct val="150000"/>
                        </a:lnSpc>
                        <a:spcAft>
                          <a:spcPts val="0"/>
                        </a:spcAft>
                      </a:pPr>
                      <a:r>
                        <a:rPr lang="es-ES" sz="2400" dirty="0">
                          <a:effectLst/>
                        </a:rPr>
                        <a:t>Concentración</a:t>
                      </a:r>
                      <a:endParaRPr lang="es-ES" sz="2000" dirty="0">
                        <a:effectLst/>
                      </a:endParaRPr>
                    </a:p>
                    <a:p>
                      <a:pPr indent="215900" algn="ctr">
                        <a:lnSpc>
                          <a:spcPct val="150000"/>
                        </a:lnSpc>
                        <a:spcAft>
                          <a:spcPts val="0"/>
                        </a:spcAft>
                      </a:pPr>
                      <a:r>
                        <a:rPr lang="es-ES" sz="2000" dirty="0">
                          <a:effectLst/>
                        </a:rPr>
                        <a:t>ppm</a:t>
                      </a:r>
                      <a:endParaRPr lang="es-E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6510" algn="ctr">
                        <a:lnSpc>
                          <a:spcPct val="150000"/>
                        </a:lnSpc>
                        <a:spcAft>
                          <a:spcPts val="0"/>
                        </a:spcAft>
                      </a:pPr>
                      <a:r>
                        <a:rPr lang="es-ES" sz="2000" dirty="0">
                          <a:effectLst/>
                        </a:rPr>
                        <a:t>Agitación </a:t>
                      </a:r>
                      <a:endParaRPr lang="es-E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6035" algn="ctr">
                        <a:lnSpc>
                          <a:spcPct val="150000"/>
                        </a:lnSpc>
                        <a:spcAft>
                          <a:spcPts val="0"/>
                        </a:spcAft>
                      </a:pPr>
                      <a:r>
                        <a:rPr lang="es-ES" sz="2000" dirty="0">
                          <a:effectLst/>
                        </a:rPr>
                        <a:t>Tiempo</a:t>
                      </a:r>
                    </a:p>
                    <a:p>
                      <a:pPr indent="26035" algn="ctr">
                        <a:lnSpc>
                          <a:spcPct val="150000"/>
                        </a:lnSpc>
                        <a:spcAft>
                          <a:spcPts val="0"/>
                        </a:spcAft>
                      </a:pPr>
                      <a:r>
                        <a:rPr lang="es-ES" sz="2000" dirty="0">
                          <a:effectLst/>
                        </a:rPr>
                        <a:t>      h</a:t>
                      </a:r>
                      <a:endParaRPr lang="es-E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540" algn="ctr">
                        <a:lnSpc>
                          <a:spcPct val="150000"/>
                        </a:lnSpc>
                        <a:spcAft>
                          <a:spcPts val="0"/>
                        </a:spcAft>
                      </a:pPr>
                      <a:r>
                        <a:rPr lang="es-ES" sz="2000" dirty="0">
                          <a:effectLst/>
                        </a:rPr>
                        <a:t>Np</a:t>
                      </a:r>
                    </a:p>
                    <a:p>
                      <a:pPr indent="-2540" algn="ctr">
                        <a:lnSpc>
                          <a:spcPct val="150000"/>
                        </a:lnSpc>
                        <a:spcAft>
                          <a:spcPts val="0"/>
                        </a:spcAft>
                      </a:pPr>
                      <a:r>
                        <a:rPr lang="es-ES" sz="2000" dirty="0">
                          <a:effectLst/>
                        </a:rPr>
                        <a:t>g</a:t>
                      </a:r>
                      <a:endParaRPr lang="es-E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5490136"/>
                  </a:ext>
                </a:extLst>
              </a:tr>
              <a:tr h="515105">
                <a:tc>
                  <a:txBody>
                    <a:bodyPr/>
                    <a:lstStyle/>
                    <a:p>
                      <a:pPr indent="215900" algn="ctr">
                        <a:lnSpc>
                          <a:spcPct val="150000"/>
                        </a:lnSpc>
                        <a:spcAft>
                          <a:spcPts val="0"/>
                        </a:spcAft>
                      </a:pPr>
                      <a:r>
                        <a:rPr lang="es-ES" sz="2400" dirty="0">
                          <a:effectLst/>
                        </a:rPr>
                        <a:t>10 </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400" dirty="0">
                          <a:effectLst/>
                        </a:rPr>
                        <a:t>Manual</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400" dirty="0">
                          <a:effectLst/>
                        </a:rPr>
                        <a:t>0,5 h</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400" dirty="0">
                          <a:effectLst/>
                        </a:rPr>
                        <a:t>1</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7673264"/>
                  </a:ext>
                </a:extLst>
              </a:tr>
              <a:tr h="426799">
                <a:tc>
                  <a:txBody>
                    <a:bodyPr/>
                    <a:lstStyle/>
                    <a:p>
                      <a:pPr indent="215900" algn="ctr">
                        <a:lnSpc>
                          <a:spcPct val="150000"/>
                        </a:lnSpc>
                        <a:spcAft>
                          <a:spcPts val="0"/>
                        </a:spcAft>
                      </a:pPr>
                      <a:r>
                        <a:rPr lang="es-ES" sz="2400">
                          <a:effectLst/>
                        </a:rPr>
                        <a:t>10 </a:t>
                      </a:r>
                      <a:endParaRPr lang="es-E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400" dirty="0">
                          <a:effectLst/>
                        </a:rPr>
                        <a:t>Orbital</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400" dirty="0">
                          <a:effectLst/>
                        </a:rPr>
                        <a:t>4 h</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400" dirty="0">
                          <a:effectLst/>
                        </a:rPr>
                        <a:t>1</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5220905"/>
                  </a:ext>
                </a:extLst>
              </a:tr>
              <a:tr h="426799">
                <a:tc>
                  <a:txBody>
                    <a:bodyPr/>
                    <a:lstStyle/>
                    <a:p>
                      <a:pPr indent="215900" algn="ctr">
                        <a:lnSpc>
                          <a:spcPct val="150000"/>
                        </a:lnSpc>
                        <a:spcAft>
                          <a:spcPts val="0"/>
                        </a:spcAft>
                      </a:pPr>
                      <a:r>
                        <a:rPr lang="es-ES" sz="2400">
                          <a:effectLst/>
                        </a:rPr>
                        <a:t>10 </a:t>
                      </a:r>
                      <a:endParaRPr lang="es-E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400" dirty="0">
                          <a:effectLst/>
                        </a:rPr>
                        <a:t>Orbital</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400" dirty="0">
                          <a:effectLst/>
                        </a:rPr>
                        <a:t>4 h</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400" dirty="0">
                          <a:effectLst/>
                        </a:rPr>
                        <a:t>0,5</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1801581"/>
                  </a:ext>
                </a:extLst>
              </a:tr>
            </a:tbl>
          </a:graphicData>
        </a:graphic>
      </p:graphicFrame>
    </p:spTree>
    <p:extLst>
      <p:ext uri="{BB962C8B-B14F-4D97-AF65-F5344CB8AC3E}">
        <p14:creationId xmlns:p14="http://schemas.microsoft.com/office/powerpoint/2010/main" val="330436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67028737-A213-48AF-87E0-B8AF2CC57D81}"/>
              </a:ext>
            </a:extLst>
          </p:cNvPr>
          <p:cNvSpPr>
            <a:spLocks noGrp="1"/>
          </p:cNvSpPr>
          <p:nvPr>
            <p:ph type="body" idx="1"/>
          </p:nvPr>
        </p:nvSpPr>
        <p:spPr>
          <a:xfrm>
            <a:off x="839788" y="881064"/>
            <a:ext cx="5157787" cy="823912"/>
          </a:xfrm>
        </p:spPr>
        <p:txBody>
          <a:bodyPr/>
          <a:lstStyle/>
          <a:p>
            <a:r>
              <a:rPr lang="es-EC" dirty="0"/>
              <a:t>Tratamientos de remoción de fenol </a:t>
            </a:r>
            <a:endParaRPr lang="es-ES" dirty="0"/>
          </a:p>
          <a:p>
            <a:endParaRPr lang="es-ES" dirty="0"/>
          </a:p>
        </p:txBody>
      </p:sp>
      <p:graphicFrame>
        <p:nvGraphicFramePr>
          <p:cNvPr id="7" name="Marcador de contenido 6">
            <a:extLst>
              <a:ext uri="{FF2B5EF4-FFF2-40B4-BE49-F238E27FC236}">
                <a16:creationId xmlns:a16="http://schemas.microsoft.com/office/drawing/2014/main" id="{523E4B79-6E54-4417-AC2B-5ADD26C82B2E}"/>
              </a:ext>
            </a:extLst>
          </p:cNvPr>
          <p:cNvGraphicFramePr>
            <a:graphicFrameLocks noGrp="1"/>
          </p:cNvGraphicFramePr>
          <p:nvPr>
            <p:ph sz="half" idx="2"/>
            <p:extLst>
              <p:ext uri="{D42A27DB-BD31-4B8C-83A1-F6EECF244321}">
                <p14:modId xmlns:p14="http://schemas.microsoft.com/office/powerpoint/2010/main" val="1595827013"/>
              </p:ext>
            </p:extLst>
          </p:nvPr>
        </p:nvGraphicFramePr>
        <p:xfrm>
          <a:off x="839203" y="1480657"/>
          <a:ext cx="5158372" cy="5431372"/>
        </p:xfrm>
        <a:graphic>
          <a:graphicData uri="http://schemas.openxmlformats.org/drawingml/2006/table">
            <a:tbl>
              <a:tblPr firstRow="1" firstCol="1" bandRow="1">
                <a:tableStyleId>{93296810-A885-4BE3-A3E7-6D5BEEA58F35}</a:tableStyleId>
              </a:tblPr>
              <a:tblGrid>
                <a:gridCol w="1245184">
                  <a:extLst>
                    <a:ext uri="{9D8B030D-6E8A-4147-A177-3AD203B41FA5}">
                      <a16:colId xmlns:a16="http://schemas.microsoft.com/office/drawing/2014/main" val="683301685"/>
                    </a:ext>
                  </a:extLst>
                </a:gridCol>
                <a:gridCol w="2355472">
                  <a:extLst>
                    <a:ext uri="{9D8B030D-6E8A-4147-A177-3AD203B41FA5}">
                      <a16:colId xmlns:a16="http://schemas.microsoft.com/office/drawing/2014/main" val="3191826365"/>
                    </a:ext>
                  </a:extLst>
                </a:gridCol>
                <a:gridCol w="1557716">
                  <a:extLst>
                    <a:ext uri="{9D8B030D-6E8A-4147-A177-3AD203B41FA5}">
                      <a16:colId xmlns:a16="http://schemas.microsoft.com/office/drawing/2014/main" val="1752999052"/>
                    </a:ext>
                  </a:extLst>
                </a:gridCol>
              </a:tblGrid>
              <a:tr h="493612">
                <a:tc rowSpan="10">
                  <a:txBody>
                    <a:bodyPr/>
                    <a:lstStyle/>
                    <a:p>
                      <a:pPr indent="70485" algn="ctr">
                        <a:lnSpc>
                          <a:spcPct val="150000"/>
                        </a:lnSpc>
                        <a:spcAft>
                          <a:spcPts val="0"/>
                        </a:spcAft>
                      </a:pPr>
                      <a:r>
                        <a:rPr lang="es-ES" sz="1800" dirty="0">
                          <a:effectLst/>
                        </a:rPr>
                        <a:t>Diseño Experimental</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nchor="ctr"/>
                </a:tc>
                <a:tc>
                  <a:txBody>
                    <a:bodyPr/>
                    <a:lstStyle/>
                    <a:p>
                      <a:pPr indent="215900" algn="ctr">
                        <a:lnSpc>
                          <a:spcPct val="150000"/>
                        </a:lnSpc>
                        <a:spcAft>
                          <a:spcPts val="0"/>
                        </a:spcAft>
                      </a:pPr>
                      <a:r>
                        <a:rPr lang="es-ES" sz="1800">
                          <a:effectLst/>
                        </a:rPr>
                        <a:t>Concentración</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tc>
                  <a:txBody>
                    <a:bodyPr/>
                    <a:lstStyle/>
                    <a:p>
                      <a:pPr indent="215900" algn="ctr">
                        <a:lnSpc>
                          <a:spcPct val="150000"/>
                        </a:lnSpc>
                        <a:spcAft>
                          <a:spcPts val="0"/>
                        </a:spcAft>
                      </a:pPr>
                      <a:r>
                        <a:rPr lang="es-ES" sz="1800">
                          <a:effectLst/>
                        </a:rPr>
                        <a:t>Np g</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extLst>
                  <a:ext uri="{0D108BD9-81ED-4DB2-BD59-A6C34878D82A}">
                    <a16:rowId xmlns:a16="http://schemas.microsoft.com/office/drawing/2014/main" val="543247962"/>
                  </a:ext>
                </a:extLst>
              </a:tr>
              <a:tr h="330130">
                <a:tc vMerge="1">
                  <a:txBody>
                    <a:bodyPr/>
                    <a:lstStyle/>
                    <a:p>
                      <a:endParaRPr lang="es-ES"/>
                    </a:p>
                  </a:txBody>
                  <a:tcPr/>
                </a:tc>
                <a:tc>
                  <a:txBody>
                    <a:bodyPr/>
                    <a:lstStyle/>
                    <a:p>
                      <a:pPr indent="215900" algn="ctr">
                        <a:lnSpc>
                          <a:spcPct val="150000"/>
                        </a:lnSpc>
                        <a:spcAft>
                          <a:spcPts val="0"/>
                        </a:spcAft>
                      </a:pPr>
                      <a:r>
                        <a:rPr lang="es-ES" sz="2400" dirty="0">
                          <a:effectLst/>
                        </a:rPr>
                        <a:t>10 ppm</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tc>
                  <a:txBody>
                    <a:bodyPr/>
                    <a:lstStyle/>
                    <a:p>
                      <a:pPr indent="215900" algn="ctr">
                        <a:lnSpc>
                          <a:spcPct val="150000"/>
                        </a:lnSpc>
                        <a:spcAft>
                          <a:spcPts val="0"/>
                        </a:spcAft>
                      </a:pPr>
                      <a:r>
                        <a:rPr lang="es-ES" sz="2400">
                          <a:effectLst/>
                        </a:rPr>
                        <a:t>0,5</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extLst>
                  <a:ext uri="{0D108BD9-81ED-4DB2-BD59-A6C34878D82A}">
                    <a16:rowId xmlns:a16="http://schemas.microsoft.com/office/drawing/2014/main" val="2324782824"/>
                  </a:ext>
                </a:extLst>
              </a:tr>
              <a:tr h="330130">
                <a:tc vMerge="1">
                  <a:txBody>
                    <a:bodyPr/>
                    <a:lstStyle/>
                    <a:p>
                      <a:endParaRPr lang="es-ES"/>
                    </a:p>
                  </a:txBody>
                  <a:tcPr/>
                </a:tc>
                <a:tc>
                  <a:txBody>
                    <a:bodyPr/>
                    <a:lstStyle/>
                    <a:p>
                      <a:pPr indent="215900" algn="ctr">
                        <a:lnSpc>
                          <a:spcPct val="150000"/>
                        </a:lnSpc>
                        <a:spcAft>
                          <a:spcPts val="0"/>
                        </a:spcAft>
                      </a:pPr>
                      <a:r>
                        <a:rPr lang="es-ES" sz="2400" dirty="0">
                          <a:effectLst/>
                        </a:rPr>
                        <a:t>5 ppm</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tc>
                  <a:txBody>
                    <a:bodyPr/>
                    <a:lstStyle/>
                    <a:p>
                      <a:pPr indent="215900" algn="ctr">
                        <a:lnSpc>
                          <a:spcPct val="150000"/>
                        </a:lnSpc>
                        <a:spcAft>
                          <a:spcPts val="0"/>
                        </a:spcAft>
                      </a:pPr>
                      <a:r>
                        <a:rPr lang="es-ES" sz="2400">
                          <a:effectLst/>
                        </a:rPr>
                        <a:t>0,5</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extLst>
                  <a:ext uri="{0D108BD9-81ED-4DB2-BD59-A6C34878D82A}">
                    <a16:rowId xmlns:a16="http://schemas.microsoft.com/office/drawing/2014/main" val="2040727663"/>
                  </a:ext>
                </a:extLst>
              </a:tr>
              <a:tr h="330130">
                <a:tc vMerge="1">
                  <a:txBody>
                    <a:bodyPr/>
                    <a:lstStyle/>
                    <a:p>
                      <a:endParaRPr lang="es-ES"/>
                    </a:p>
                  </a:txBody>
                  <a:tcPr/>
                </a:tc>
                <a:tc>
                  <a:txBody>
                    <a:bodyPr/>
                    <a:lstStyle/>
                    <a:p>
                      <a:pPr indent="215900" algn="ctr">
                        <a:lnSpc>
                          <a:spcPct val="150000"/>
                        </a:lnSpc>
                        <a:spcAft>
                          <a:spcPts val="0"/>
                        </a:spcAft>
                      </a:pPr>
                      <a:r>
                        <a:rPr lang="es-ES" sz="2400" dirty="0">
                          <a:effectLst/>
                        </a:rPr>
                        <a:t>3 ppm</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tc>
                  <a:txBody>
                    <a:bodyPr/>
                    <a:lstStyle/>
                    <a:p>
                      <a:pPr indent="215900" algn="ctr">
                        <a:lnSpc>
                          <a:spcPct val="150000"/>
                        </a:lnSpc>
                        <a:spcAft>
                          <a:spcPts val="0"/>
                        </a:spcAft>
                      </a:pPr>
                      <a:r>
                        <a:rPr lang="es-ES" sz="2400">
                          <a:effectLst/>
                        </a:rPr>
                        <a:t>0,5</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extLst>
                  <a:ext uri="{0D108BD9-81ED-4DB2-BD59-A6C34878D82A}">
                    <a16:rowId xmlns:a16="http://schemas.microsoft.com/office/drawing/2014/main" val="1370994958"/>
                  </a:ext>
                </a:extLst>
              </a:tr>
              <a:tr h="330130">
                <a:tc vMerge="1">
                  <a:txBody>
                    <a:bodyPr/>
                    <a:lstStyle/>
                    <a:p>
                      <a:endParaRPr lang="es-ES"/>
                    </a:p>
                  </a:txBody>
                  <a:tcPr/>
                </a:tc>
                <a:tc>
                  <a:txBody>
                    <a:bodyPr/>
                    <a:lstStyle/>
                    <a:p>
                      <a:pPr indent="215900" algn="ctr">
                        <a:lnSpc>
                          <a:spcPct val="150000"/>
                        </a:lnSpc>
                        <a:spcAft>
                          <a:spcPts val="0"/>
                        </a:spcAft>
                      </a:pPr>
                      <a:r>
                        <a:rPr lang="es-ES" sz="2400" dirty="0">
                          <a:effectLst/>
                        </a:rPr>
                        <a:t>10 ppm </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tc>
                  <a:txBody>
                    <a:bodyPr/>
                    <a:lstStyle/>
                    <a:p>
                      <a:pPr indent="215900" algn="ctr">
                        <a:lnSpc>
                          <a:spcPct val="150000"/>
                        </a:lnSpc>
                        <a:spcAft>
                          <a:spcPts val="0"/>
                        </a:spcAft>
                      </a:pPr>
                      <a:r>
                        <a:rPr lang="es-ES" sz="2400">
                          <a:effectLst/>
                        </a:rPr>
                        <a:t>1</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extLst>
                  <a:ext uri="{0D108BD9-81ED-4DB2-BD59-A6C34878D82A}">
                    <a16:rowId xmlns:a16="http://schemas.microsoft.com/office/drawing/2014/main" val="3944625807"/>
                  </a:ext>
                </a:extLst>
              </a:tr>
              <a:tr h="330130">
                <a:tc vMerge="1">
                  <a:txBody>
                    <a:bodyPr/>
                    <a:lstStyle/>
                    <a:p>
                      <a:endParaRPr lang="es-ES"/>
                    </a:p>
                  </a:txBody>
                  <a:tcPr/>
                </a:tc>
                <a:tc>
                  <a:txBody>
                    <a:bodyPr/>
                    <a:lstStyle/>
                    <a:p>
                      <a:pPr indent="215900" algn="ctr">
                        <a:lnSpc>
                          <a:spcPct val="150000"/>
                        </a:lnSpc>
                        <a:spcAft>
                          <a:spcPts val="0"/>
                        </a:spcAft>
                      </a:pPr>
                      <a:r>
                        <a:rPr lang="es-ES" sz="2400" dirty="0">
                          <a:effectLst/>
                        </a:rPr>
                        <a:t>5 ppm</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tc>
                  <a:txBody>
                    <a:bodyPr/>
                    <a:lstStyle/>
                    <a:p>
                      <a:pPr indent="215900" algn="ctr">
                        <a:lnSpc>
                          <a:spcPct val="150000"/>
                        </a:lnSpc>
                        <a:spcAft>
                          <a:spcPts val="0"/>
                        </a:spcAft>
                      </a:pPr>
                      <a:r>
                        <a:rPr lang="es-ES" sz="2400" dirty="0">
                          <a:effectLst/>
                        </a:rPr>
                        <a:t>1</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extLst>
                  <a:ext uri="{0D108BD9-81ED-4DB2-BD59-A6C34878D82A}">
                    <a16:rowId xmlns:a16="http://schemas.microsoft.com/office/drawing/2014/main" val="1608482167"/>
                  </a:ext>
                </a:extLst>
              </a:tr>
              <a:tr h="330130">
                <a:tc vMerge="1">
                  <a:txBody>
                    <a:bodyPr/>
                    <a:lstStyle/>
                    <a:p>
                      <a:endParaRPr lang="es-ES"/>
                    </a:p>
                  </a:txBody>
                  <a:tcPr/>
                </a:tc>
                <a:tc>
                  <a:txBody>
                    <a:bodyPr/>
                    <a:lstStyle/>
                    <a:p>
                      <a:pPr indent="215900" algn="ctr">
                        <a:lnSpc>
                          <a:spcPct val="150000"/>
                        </a:lnSpc>
                        <a:spcAft>
                          <a:spcPts val="0"/>
                        </a:spcAft>
                      </a:pPr>
                      <a:r>
                        <a:rPr lang="es-ES" sz="2400" dirty="0">
                          <a:effectLst/>
                        </a:rPr>
                        <a:t>3 ppm</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tc>
                  <a:txBody>
                    <a:bodyPr/>
                    <a:lstStyle/>
                    <a:p>
                      <a:pPr indent="215900" algn="ctr">
                        <a:lnSpc>
                          <a:spcPct val="150000"/>
                        </a:lnSpc>
                        <a:spcAft>
                          <a:spcPts val="0"/>
                        </a:spcAft>
                      </a:pPr>
                      <a:r>
                        <a:rPr lang="es-ES" sz="2400" dirty="0">
                          <a:effectLst/>
                        </a:rPr>
                        <a:t>1</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extLst>
                  <a:ext uri="{0D108BD9-81ED-4DB2-BD59-A6C34878D82A}">
                    <a16:rowId xmlns:a16="http://schemas.microsoft.com/office/drawing/2014/main" val="1640617123"/>
                  </a:ext>
                </a:extLst>
              </a:tr>
              <a:tr h="330130">
                <a:tc vMerge="1">
                  <a:txBody>
                    <a:bodyPr/>
                    <a:lstStyle/>
                    <a:p>
                      <a:endParaRPr lang="es-ES"/>
                    </a:p>
                  </a:txBody>
                  <a:tcPr/>
                </a:tc>
                <a:tc>
                  <a:txBody>
                    <a:bodyPr/>
                    <a:lstStyle/>
                    <a:p>
                      <a:pPr indent="215900" algn="ctr">
                        <a:lnSpc>
                          <a:spcPct val="150000"/>
                        </a:lnSpc>
                        <a:spcAft>
                          <a:spcPts val="0"/>
                        </a:spcAft>
                      </a:pPr>
                      <a:r>
                        <a:rPr lang="es-ES" sz="2400" dirty="0">
                          <a:effectLst/>
                        </a:rPr>
                        <a:t>10 ppm</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tc>
                  <a:txBody>
                    <a:bodyPr/>
                    <a:lstStyle/>
                    <a:p>
                      <a:pPr indent="215900" algn="ctr">
                        <a:lnSpc>
                          <a:spcPct val="150000"/>
                        </a:lnSpc>
                        <a:spcAft>
                          <a:spcPts val="0"/>
                        </a:spcAft>
                      </a:pPr>
                      <a:r>
                        <a:rPr lang="es-ES" sz="2400" dirty="0">
                          <a:effectLst/>
                        </a:rPr>
                        <a:t>1,5</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extLst>
                  <a:ext uri="{0D108BD9-81ED-4DB2-BD59-A6C34878D82A}">
                    <a16:rowId xmlns:a16="http://schemas.microsoft.com/office/drawing/2014/main" val="4156374945"/>
                  </a:ext>
                </a:extLst>
              </a:tr>
              <a:tr h="330130">
                <a:tc vMerge="1">
                  <a:txBody>
                    <a:bodyPr/>
                    <a:lstStyle/>
                    <a:p>
                      <a:endParaRPr lang="es-ES"/>
                    </a:p>
                  </a:txBody>
                  <a:tcPr/>
                </a:tc>
                <a:tc>
                  <a:txBody>
                    <a:bodyPr/>
                    <a:lstStyle/>
                    <a:p>
                      <a:pPr indent="215900" algn="ctr">
                        <a:lnSpc>
                          <a:spcPct val="150000"/>
                        </a:lnSpc>
                        <a:spcAft>
                          <a:spcPts val="0"/>
                        </a:spcAft>
                      </a:pPr>
                      <a:r>
                        <a:rPr lang="es-ES" sz="2400">
                          <a:effectLst/>
                        </a:rPr>
                        <a:t>5 ppm</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tc>
                  <a:txBody>
                    <a:bodyPr/>
                    <a:lstStyle/>
                    <a:p>
                      <a:pPr indent="215900" algn="ctr">
                        <a:lnSpc>
                          <a:spcPct val="150000"/>
                        </a:lnSpc>
                        <a:spcAft>
                          <a:spcPts val="0"/>
                        </a:spcAft>
                      </a:pPr>
                      <a:r>
                        <a:rPr lang="es-ES" sz="2400" dirty="0">
                          <a:effectLst/>
                        </a:rPr>
                        <a:t>1,5</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extLst>
                  <a:ext uri="{0D108BD9-81ED-4DB2-BD59-A6C34878D82A}">
                    <a16:rowId xmlns:a16="http://schemas.microsoft.com/office/drawing/2014/main" val="1217852429"/>
                  </a:ext>
                </a:extLst>
              </a:tr>
              <a:tr h="330130">
                <a:tc vMerge="1">
                  <a:txBody>
                    <a:bodyPr/>
                    <a:lstStyle/>
                    <a:p>
                      <a:endParaRPr lang="es-ES"/>
                    </a:p>
                  </a:txBody>
                  <a:tcPr/>
                </a:tc>
                <a:tc>
                  <a:txBody>
                    <a:bodyPr/>
                    <a:lstStyle/>
                    <a:p>
                      <a:pPr indent="215900" algn="ctr">
                        <a:lnSpc>
                          <a:spcPct val="150000"/>
                        </a:lnSpc>
                        <a:spcAft>
                          <a:spcPts val="0"/>
                        </a:spcAft>
                      </a:pPr>
                      <a:r>
                        <a:rPr lang="es-ES" sz="2400">
                          <a:effectLst/>
                        </a:rPr>
                        <a:t>3 ppm</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tc>
                  <a:txBody>
                    <a:bodyPr/>
                    <a:lstStyle/>
                    <a:p>
                      <a:pPr indent="215900" algn="ctr">
                        <a:lnSpc>
                          <a:spcPct val="150000"/>
                        </a:lnSpc>
                        <a:spcAft>
                          <a:spcPts val="0"/>
                        </a:spcAft>
                      </a:pPr>
                      <a:r>
                        <a:rPr lang="es-ES" sz="2400" dirty="0">
                          <a:effectLst/>
                        </a:rPr>
                        <a:t>1,5</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103" marR="63103" marT="0" marB="0"/>
                </a:tc>
                <a:extLst>
                  <a:ext uri="{0D108BD9-81ED-4DB2-BD59-A6C34878D82A}">
                    <a16:rowId xmlns:a16="http://schemas.microsoft.com/office/drawing/2014/main" val="1048133900"/>
                  </a:ext>
                </a:extLst>
              </a:tr>
            </a:tbl>
          </a:graphicData>
        </a:graphic>
      </p:graphicFrame>
      <p:sp>
        <p:nvSpPr>
          <p:cNvPr id="9" name="Marcador de texto 8">
            <a:extLst>
              <a:ext uri="{FF2B5EF4-FFF2-40B4-BE49-F238E27FC236}">
                <a16:creationId xmlns:a16="http://schemas.microsoft.com/office/drawing/2014/main" id="{6CEC6CA5-AC32-4E24-9AB7-5560CEF05A49}"/>
              </a:ext>
            </a:extLst>
          </p:cNvPr>
          <p:cNvSpPr>
            <a:spLocks noGrp="1"/>
          </p:cNvSpPr>
          <p:nvPr>
            <p:ph type="body" sz="quarter" idx="3"/>
          </p:nvPr>
        </p:nvSpPr>
        <p:spPr>
          <a:xfrm>
            <a:off x="6372225" y="881064"/>
            <a:ext cx="5183188" cy="1235868"/>
          </a:xfrm>
        </p:spPr>
        <p:txBody>
          <a:bodyPr>
            <a:normAutofit/>
          </a:bodyPr>
          <a:lstStyle/>
          <a:p>
            <a:pPr algn="ctr"/>
            <a:r>
              <a:rPr lang="es-EC" dirty="0"/>
              <a:t>Evaluación de la remoción de los fenoles</a:t>
            </a:r>
            <a:endParaRPr lang="es-ES" dirty="0"/>
          </a:p>
          <a:p>
            <a:pPr algn="ctr"/>
            <a:r>
              <a:rPr lang="es-ES" b="0" dirty="0"/>
              <a:t>Método </a:t>
            </a:r>
            <a:r>
              <a:rPr lang="es-ES" b="0" dirty="0" err="1"/>
              <a:t>Phenol</a:t>
            </a:r>
            <a:r>
              <a:rPr lang="es-ES" b="0" dirty="0"/>
              <a:t> 8047. </a:t>
            </a:r>
            <a:endParaRPr lang="es-ES" dirty="0"/>
          </a:p>
        </p:txBody>
      </p:sp>
      <p:pic>
        <p:nvPicPr>
          <p:cNvPr id="18" name="Marcador de contenido 17" descr="Imagen que contiene interior, pared, cuarto de baño&#10;&#10;Descripción generada con confianza muy alta">
            <a:extLst>
              <a:ext uri="{FF2B5EF4-FFF2-40B4-BE49-F238E27FC236}">
                <a16:creationId xmlns:a16="http://schemas.microsoft.com/office/drawing/2014/main" id="{52E1FB43-9783-4AA1-AAFF-D99D270011F4}"/>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rot="5400000">
            <a:off x="5942995" y="3020184"/>
            <a:ext cx="3684588" cy="2072580"/>
          </a:xfrm>
        </p:spPr>
      </p:pic>
      <p:pic>
        <p:nvPicPr>
          <p:cNvPr id="20" name="Imagen 19" descr="Imagen que contiene interior&#10;&#10;Descripción generada con confianza alta">
            <a:extLst>
              <a:ext uri="{FF2B5EF4-FFF2-40B4-BE49-F238E27FC236}">
                <a16:creationId xmlns:a16="http://schemas.microsoft.com/office/drawing/2014/main" id="{A1357FD2-C8C8-4D6E-8BD6-3BCFC204F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015574" y="3020186"/>
            <a:ext cx="3684587" cy="2072580"/>
          </a:xfrm>
          <a:prstGeom prst="rect">
            <a:avLst/>
          </a:prstGeom>
        </p:spPr>
      </p:pic>
      <p:sp>
        <p:nvSpPr>
          <p:cNvPr id="10" name="CuadroTexto 9">
            <a:extLst>
              <a:ext uri="{FF2B5EF4-FFF2-40B4-BE49-F238E27FC236}">
                <a16:creationId xmlns:a16="http://schemas.microsoft.com/office/drawing/2014/main" id="{C3EB2283-AAB3-4CA8-A711-D98347220C8D}"/>
              </a:ext>
            </a:extLst>
          </p:cNvPr>
          <p:cNvSpPr txBox="1"/>
          <p:nvPr/>
        </p:nvSpPr>
        <p:spPr>
          <a:xfrm>
            <a:off x="7970446" y="5996016"/>
            <a:ext cx="1702261" cy="369332"/>
          </a:xfrm>
          <a:prstGeom prst="rect">
            <a:avLst/>
          </a:prstGeom>
          <a:noFill/>
        </p:spPr>
        <p:txBody>
          <a:bodyPr wrap="none" rtlCol="0">
            <a:spAutoFit/>
          </a:bodyPr>
          <a:lstStyle/>
          <a:p>
            <a:r>
              <a:rPr lang="es-EC" dirty="0"/>
              <a:t>Fuente: El Autor</a:t>
            </a:r>
            <a:endParaRPr lang="es-ES" dirty="0"/>
          </a:p>
        </p:txBody>
      </p:sp>
    </p:spTree>
    <p:extLst>
      <p:ext uri="{BB962C8B-B14F-4D97-AF65-F5344CB8AC3E}">
        <p14:creationId xmlns:p14="http://schemas.microsoft.com/office/powerpoint/2010/main" val="141950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árbol, exterior, agua, río&#10;&#10;Descripción generada con confianza muy alta">
            <a:extLst>
              <a:ext uri="{FF2B5EF4-FFF2-40B4-BE49-F238E27FC236}">
                <a16:creationId xmlns:a16="http://schemas.microsoft.com/office/drawing/2014/main" id="{ADE60C18-4BB3-4B6B-A9BC-BE3DF9496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906D85CB-8D11-4C86-B4AC-AD6278532B75}"/>
              </a:ext>
            </a:extLst>
          </p:cNvPr>
          <p:cNvSpPr>
            <a:spLocks noGrp="1"/>
          </p:cNvSpPr>
          <p:nvPr>
            <p:ph type="title"/>
          </p:nvPr>
        </p:nvSpPr>
        <p:spPr>
          <a:xfrm>
            <a:off x="695325" y="885825"/>
            <a:ext cx="10515600" cy="1325563"/>
          </a:xfrm>
        </p:spPr>
        <p:txBody>
          <a:bodyPr>
            <a:normAutofit fontScale="90000"/>
          </a:bodyPr>
          <a:lstStyle/>
          <a:p>
            <a:pPr algn="ctr"/>
            <a:r>
              <a:rPr lang="es-EC" sz="5300" b="1" dirty="0">
                <a:ln w="3175">
                  <a:solidFill>
                    <a:schemeClr val="bg1"/>
                  </a:solidFill>
                  <a:prstDash val="solid"/>
                </a:ln>
                <a:latin typeface="+mn-lt"/>
                <a:ea typeface="+mn-ea"/>
                <a:cs typeface="+mn-cs"/>
              </a:rPr>
              <a:t>Muestro en campo.</a:t>
            </a:r>
            <a:br>
              <a:rPr lang="es-ES" b="1" dirty="0"/>
            </a:br>
            <a:endParaRPr lang="es-ES" dirty="0"/>
          </a:p>
        </p:txBody>
      </p:sp>
      <p:sp>
        <p:nvSpPr>
          <p:cNvPr id="3" name="Marcador de contenido 2">
            <a:extLst>
              <a:ext uri="{FF2B5EF4-FFF2-40B4-BE49-F238E27FC236}">
                <a16:creationId xmlns:a16="http://schemas.microsoft.com/office/drawing/2014/main" id="{74A0C187-F056-4D5F-8BC5-1CC68AB205A9}"/>
              </a:ext>
            </a:extLst>
          </p:cNvPr>
          <p:cNvSpPr>
            <a:spLocks noGrp="1"/>
          </p:cNvSpPr>
          <p:nvPr>
            <p:ph idx="1"/>
          </p:nvPr>
        </p:nvSpPr>
        <p:spPr>
          <a:xfrm>
            <a:off x="838200" y="3097212"/>
            <a:ext cx="10515600" cy="3146425"/>
          </a:xfrm>
        </p:spPr>
        <p:txBody>
          <a:bodyPr/>
          <a:lstStyle/>
          <a:p>
            <a:pPr marL="0" indent="0" algn="just">
              <a:buNone/>
            </a:pPr>
            <a:r>
              <a:rPr lang="es-EC" b="1" dirty="0">
                <a:ln w="3175">
                  <a:solidFill>
                    <a:schemeClr val="bg1"/>
                  </a:solidFill>
                  <a:prstDash val="solid"/>
                </a:ln>
              </a:rPr>
              <a:t>Método aleatorio de muestro, tomando en cuenta la accesibilidad para cada punto de muestreo.  Las coordenadas fueron obtenidas con un navegador GARMIN MAP62S</a:t>
            </a:r>
          </a:p>
          <a:p>
            <a:pPr marL="0" indent="0" algn="just">
              <a:buNone/>
            </a:pPr>
            <a:r>
              <a:rPr lang="es-EC" b="1" dirty="0">
                <a:ln w="3175">
                  <a:solidFill>
                    <a:schemeClr val="bg1"/>
                  </a:solidFill>
                  <a:prstDash val="solid"/>
                </a:ln>
              </a:rPr>
              <a:t>INEC2169:98. Agua: Calidad del agua, muestreo, manejo y conservación de muestras. </a:t>
            </a:r>
          </a:p>
          <a:p>
            <a:pPr algn="just"/>
            <a:r>
              <a:rPr lang="es-EC" b="1" dirty="0">
                <a:ln w="3175">
                  <a:solidFill>
                    <a:schemeClr val="bg1"/>
                  </a:solidFill>
                  <a:prstDash val="solid"/>
                </a:ln>
              </a:rPr>
              <a:t>Los parámetros a analizados “</a:t>
            </a:r>
            <a:r>
              <a:rPr lang="es-EC" b="1" dirty="0" err="1">
                <a:ln w="3175">
                  <a:solidFill>
                    <a:schemeClr val="bg1"/>
                  </a:solidFill>
                  <a:prstDash val="solid"/>
                </a:ln>
              </a:rPr>
              <a:t>insitu</a:t>
            </a:r>
            <a:r>
              <a:rPr lang="es-EC" b="1" dirty="0">
                <a:ln w="3175">
                  <a:solidFill>
                    <a:schemeClr val="bg1"/>
                  </a:solidFill>
                  <a:prstDash val="solid"/>
                </a:ln>
              </a:rPr>
              <a:t>” fueron: pH, conductividad, oxígeno disuelto, potencial redox</a:t>
            </a:r>
            <a:endParaRPr lang="es-ES" b="1" dirty="0">
              <a:ln w="3175">
                <a:solidFill>
                  <a:schemeClr val="bg1"/>
                </a:solidFill>
                <a:prstDash val="solid"/>
              </a:ln>
            </a:endParaRPr>
          </a:p>
          <a:p>
            <a:endParaRPr lang="es-EC" b="1" dirty="0"/>
          </a:p>
          <a:p>
            <a:endParaRPr lang="es-EC" b="1" dirty="0">
              <a:ln w="3175">
                <a:solidFill>
                  <a:schemeClr val="bg1"/>
                </a:solidFill>
                <a:prstDash val="solid"/>
              </a:ln>
            </a:endParaRPr>
          </a:p>
          <a:p>
            <a:endParaRPr lang="es-ES" b="1" dirty="0">
              <a:ln w="3175">
                <a:solidFill>
                  <a:schemeClr val="bg1"/>
                </a:solidFill>
                <a:prstDash val="solid"/>
              </a:ln>
            </a:endParaRPr>
          </a:p>
        </p:txBody>
      </p:sp>
    </p:spTree>
    <p:extLst>
      <p:ext uri="{BB962C8B-B14F-4D97-AF65-F5344CB8AC3E}">
        <p14:creationId xmlns:p14="http://schemas.microsoft.com/office/powerpoint/2010/main" val="299117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pared, interior, armario, cocina&#10;&#10;Descripción generada con confianza muy alta">
            <a:extLst>
              <a:ext uri="{FF2B5EF4-FFF2-40B4-BE49-F238E27FC236}">
                <a16:creationId xmlns:a16="http://schemas.microsoft.com/office/drawing/2014/main" id="{6A59CA35-D934-4295-B508-B65DC4E2F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41FCB73C-D761-441C-B05A-1619882B05E1}"/>
              </a:ext>
            </a:extLst>
          </p:cNvPr>
          <p:cNvSpPr>
            <a:spLocks noGrp="1"/>
          </p:cNvSpPr>
          <p:nvPr>
            <p:ph type="title"/>
          </p:nvPr>
        </p:nvSpPr>
        <p:spPr/>
        <p:txBody>
          <a:bodyPr/>
          <a:lstStyle/>
          <a:p>
            <a:r>
              <a:rPr lang="es-EC" b="1" dirty="0">
                <a:ln w="3175">
                  <a:solidFill>
                    <a:schemeClr val="bg1"/>
                  </a:solidFill>
                  <a:prstDash val="solid"/>
                </a:ln>
              </a:rPr>
              <a:t>Análisis en laboratorio</a:t>
            </a:r>
            <a:br>
              <a:rPr lang="es-ES" b="1" dirty="0">
                <a:ln w="3175">
                  <a:solidFill>
                    <a:schemeClr val="bg1"/>
                  </a:solidFill>
                  <a:prstDash val="solid"/>
                </a:ln>
              </a:rPr>
            </a:br>
            <a:endParaRPr lang="es-ES" dirty="0"/>
          </a:p>
        </p:txBody>
      </p:sp>
      <p:sp>
        <p:nvSpPr>
          <p:cNvPr id="3" name="Marcador de contenido 2">
            <a:extLst>
              <a:ext uri="{FF2B5EF4-FFF2-40B4-BE49-F238E27FC236}">
                <a16:creationId xmlns:a16="http://schemas.microsoft.com/office/drawing/2014/main" id="{478FF377-9F90-4DF5-A7B0-7AC665F664D4}"/>
              </a:ext>
            </a:extLst>
          </p:cNvPr>
          <p:cNvSpPr>
            <a:spLocks noGrp="1"/>
          </p:cNvSpPr>
          <p:nvPr>
            <p:ph idx="1"/>
          </p:nvPr>
        </p:nvSpPr>
        <p:spPr>
          <a:xfrm>
            <a:off x="1061720" y="4682331"/>
            <a:ext cx="10515600" cy="4351338"/>
          </a:xfrm>
        </p:spPr>
        <p:txBody>
          <a:bodyPr/>
          <a:lstStyle/>
          <a:p>
            <a:pPr marL="0" indent="0">
              <a:buNone/>
            </a:pPr>
            <a:r>
              <a:rPr lang="es-EC" b="1" dirty="0">
                <a:ln w="3175">
                  <a:solidFill>
                    <a:schemeClr val="bg1"/>
                  </a:solidFill>
                  <a:prstDash val="solid"/>
                </a:ln>
              </a:rPr>
              <a:t> </a:t>
            </a:r>
            <a:endParaRPr lang="es-ES" b="1" dirty="0">
              <a:ln w="3175">
                <a:solidFill>
                  <a:schemeClr val="bg1"/>
                </a:solidFill>
                <a:prstDash val="solid"/>
              </a:ln>
            </a:endParaRPr>
          </a:p>
          <a:p>
            <a:r>
              <a:rPr lang="es-EC" b="1" dirty="0">
                <a:ln w="3175">
                  <a:solidFill>
                    <a:schemeClr val="bg1"/>
                  </a:solidFill>
                  <a:prstDash val="solid"/>
                </a:ln>
              </a:rPr>
              <a:t>Los análisis físico químicos realizados en laboratorio fueron: solidos totales disueltos, dureza total, alcalinidad, aceites y grasas y fenoles. </a:t>
            </a:r>
            <a:endParaRPr lang="es-ES" b="1" dirty="0">
              <a:ln w="3175">
                <a:solidFill>
                  <a:schemeClr val="bg1"/>
                </a:solidFill>
                <a:prstDash val="solid"/>
              </a:ln>
            </a:endParaRPr>
          </a:p>
          <a:p>
            <a:endParaRPr lang="es-ES" dirty="0"/>
          </a:p>
        </p:txBody>
      </p:sp>
    </p:spTree>
    <p:extLst>
      <p:ext uri="{BB962C8B-B14F-4D97-AF65-F5344CB8AC3E}">
        <p14:creationId xmlns:p14="http://schemas.microsoft.com/office/powerpoint/2010/main" val="340426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208BD4-A64A-4392-99BA-54048245F4D0}"/>
              </a:ext>
            </a:extLst>
          </p:cNvPr>
          <p:cNvSpPr>
            <a:spLocks noGrp="1"/>
          </p:cNvSpPr>
          <p:nvPr>
            <p:ph type="title"/>
          </p:nvPr>
        </p:nvSpPr>
        <p:spPr>
          <a:xfrm>
            <a:off x="2613212" y="221690"/>
            <a:ext cx="10515600" cy="1325563"/>
          </a:xfrm>
        </p:spPr>
        <p:txBody>
          <a:bodyPr/>
          <a:lstStyle/>
          <a:p>
            <a:pPr lvl="2" algn="ctr"/>
            <a:r>
              <a:rPr lang="es-EC" b="1" dirty="0"/>
              <a:t>Toma de puntos de muestreo</a:t>
            </a:r>
            <a:br>
              <a:rPr lang="es-ES" b="1" dirty="0"/>
            </a:br>
            <a:r>
              <a:rPr lang="es-EC" sz="2400" b="1" dirty="0">
                <a:solidFill>
                  <a:schemeClr val="tx1"/>
                </a:solidFill>
              </a:rPr>
              <a:t>Análisis exploratorio datos </a:t>
            </a:r>
            <a:br>
              <a:rPr lang="es-ES" sz="1800" b="1" dirty="0"/>
            </a:br>
            <a:br>
              <a:rPr lang="es-ES" dirty="0"/>
            </a:br>
            <a:endParaRPr lang="es-ES" dirty="0"/>
          </a:p>
        </p:txBody>
      </p:sp>
      <p:pic>
        <p:nvPicPr>
          <p:cNvPr id="4" name="Marcador de contenido 3">
            <a:extLst>
              <a:ext uri="{FF2B5EF4-FFF2-40B4-BE49-F238E27FC236}">
                <a16:creationId xmlns:a16="http://schemas.microsoft.com/office/drawing/2014/main" id="{06EA867F-1EA8-42CC-A886-91750949F77A}"/>
              </a:ext>
            </a:extLst>
          </p:cNvPr>
          <p:cNvPicPr>
            <a:picLocks noGrp="1"/>
          </p:cNvPicPr>
          <p:nvPr>
            <p:ph idx="1"/>
          </p:nvPr>
        </p:nvPicPr>
        <p:blipFill rotWithShape="1">
          <a:blip r:embed="rId3"/>
          <a:srcRect l="46317" t="17953" r="29264" b="29042"/>
          <a:stretch/>
        </p:blipFill>
        <p:spPr bwMode="auto">
          <a:xfrm>
            <a:off x="764227" y="1819567"/>
            <a:ext cx="3697970" cy="4538726"/>
          </a:xfrm>
          <a:prstGeom prst="rect">
            <a:avLst/>
          </a:prstGeom>
          <a:ln>
            <a:noFill/>
          </a:ln>
          <a:extLst>
            <a:ext uri="{53640926-AAD7-44D8-BBD7-CCE9431645EC}">
              <a14:shadowObscured xmlns:a14="http://schemas.microsoft.com/office/drawing/2010/main"/>
            </a:ext>
          </a:extLst>
        </p:spPr>
      </p:pic>
      <p:graphicFrame>
        <p:nvGraphicFramePr>
          <p:cNvPr id="5" name="Tabla 4">
            <a:extLst>
              <a:ext uri="{FF2B5EF4-FFF2-40B4-BE49-F238E27FC236}">
                <a16:creationId xmlns:a16="http://schemas.microsoft.com/office/drawing/2014/main" id="{E26E0F61-7FE9-4FB7-BA49-3692736D79EE}"/>
              </a:ext>
            </a:extLst>
          </p:cNvPr>
          <p:cNvGraphicFramePr>
            <a:graphicFrameLocks noGrp="1"/>
          </p:cNvGraphicFramePr>
          <p:nvPr>
            <p:extLst>
              <p:ext uri="{D42A27DB-BD31-4B8C-83A1-F6EECF244321}">
                <p14:modId xmlns:p14="http://schemas.microsoft.com/office/powerpoint/2010/main" val="4119394557"/>
              </p:ext>
            </p:extLst>
          </p:nvPr>
        </p:nvGraphicFramePr>
        <p:xfrm>
          <a:off x="5021796" y="1819567"/>
          <a:ext cx="2849216" cy="4023360"/>
        </p:xfrm>
        <a:graphic>
          <a:graphicData uri="http://schemas.openxmlformats.org/drawingml/2006/table">
            <a:tbl>
              <a:tblPr firstRow="1" firstCol="1" bandRow="1">
                <a:tableStyleId>{93296810-A885-4BE3-A3E7-6D5BEEA58F35}</a:tableStyleId>
              </a:tblPr>
              <a:tblGrid>
                <a:gridCol w="1719695">
                  <a:extLst>
                    <a:ext uri="{9D8B030D-6E8A-4147-A177-3AD203B41FA5}">
                      <a16:colId xmlns:a16="http://schemas.microsoft.com/office/drawing/2014/main" val="3038112648"/>
                    </a:ext>
                  </a:extLst>
                </a:gridCol>
                <a:gridCol w="1129521">
                  <a:extLst>
                    <a:ext uri="{9D8B030D-6E8A-4147-A177-3AD203B41FA5}">
                      <a16:colId xmlns:a16="http://schemas.microsoft.com/office/drawing/2014/main" val="2544100904"/>
                    </a:ext>
                  </a:extLst>
                </a:gridCol>
              </a:tblGrid>
              <a:tr h="276959">
                <a:tc>
                  <a:txBody>
                    <a:bodyPr/>
                    <a:lstStyle/>
                    <a:p>
                      <a:pPr indent="215900" algn="just">
                        <a:lnSpc>
                          <a:spcPct val="150000"/>
                        </a:lnSpc>
                        <a:spcAft>
                          <a:spcPts val="0"/>
                        </a:spcAft>
                      </a:pPr>
                      <a:r>
                        <a:rPr lang="es-ES" sz="2000" dirty="0">
                          <a:effectLst/>
                        </a:rPr>
                        <a:t>Media</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r">
                        <a:lnSpc>
                          <a:spcPct val="150000"/>
                        </a:lnSpc>
                        <a:spcAft>
                          <a:spcPts val="0"/>
                        </a:spcAft>
                      </a:pPr>
                      <a:r>
                        <a:rPr lang="es-ES" sz="2400" dirty="0">
                          <a:effectLst/>
                        </a:rPr>
                        <a:t>0,032</a:t>
                      </a:r>
                      <a:endPar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7509560"/>
                  </a:ext>
                </a:extLst>
              </a:tr>
              <a:tr h="276959">
                <a:tc>
                  <a:txBody>
                    <a:bodyPr/>
                    <a:lstStyle/>
                    <a:p>
                      <a:pPr indent="215900" algn="just">
                        <a:lnSpc>
                          <a:spcPct val="150000"/>
                        </a:lnSpc>
                        <a:spcAft>
                          <a:spcPts val="0"/>
                        </a:spcAft>
                      </a:pPr>
                      <a:r>
                        <a:rPr lang="es-ES" sz="2000" dirty="0">
                          <a:effectLst/>
                        </a:rPr>
                        <a:t>Mínimo </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r">
                        <a:lnSpc>
                          <a:spcPct val="150000"/>
                        </a:lnSpc>
                        <a:spcAft>
                          <a:spcPts val="0"/>
                        </a:spcAft>
                      </a:pPr>
                      <a:r>
                        <a:rPr lang="es-ES" sz="2400" dirty="0">
                          <a:effectLst/>
                        </a:rPr>
                        <a:t>0,015</a:t>
                      </a:r>
                      <a:endPar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9269212"/>
                  </a:ext>
                </a:extLst>
              </a:tr>
              <a:tr h="276959">
                <a:tc>
                  <a:txBody>
                    <a:bodyPr/>
                    <a:lstStyle/>
                    <a:p>
                      <a:pPr indent="215900" algn="just">
                        <a:lnSpc>
                          <a:spcPct val="150000"/>
                        </a:lnSpc>
                        <a:spcAft>
                          <a:spcPts val="0"/>
                        </a:spcAft>
                      </a:pPr>
                      <a:r>
                        <a:rPr lang="es-ES" sz="2000" dirty="0">
                          <a:effectLst/>
                        </a:rPr>
                        <a:t>Máximo </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r">
                        <a:lnSpc>
                          <a:spcPct val="150000"/>
                        </a:lnSpc>
                        <a:spcAft>
                          <a:spcPts val="0"/>
                        </a:spcAft>
                      </a:pPr>
                      <a:r>
                        <a:rPr lang="es-ES" sz="2400" dirty="0">
                          <a:effectLst/>
                        </a:rPr>
                        <a:t>0,073</a:t>
                      </a:r>
                      <a:endPar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5691493"/>
                  </a:ext>
                </a:extLst>
              </a:tr>
              <a:tr h="553918">
                <a:tc>
                  <a:txBody>
                    <a:bodyPr/>
                    <a:lstStyle/>
                    <a:p>
                      <a:pPr marL="127000" indent="88900" algn="just">
                        <a:lnSpc>
                          <a:spcPct val="150000"/>
                        </a:lnSpc>
                        <a:spcAft>
                          <a:spcPts val="0"/>
                        </a:spcAft>
                      </a:pPr>
                      <a:r>
                        <a:rPr lang="es-ES" sz="2000" dirty="0">
                          <a:effectLst/>
                        </a:rPr>
                        <a:t>Desviación Estándar</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r">
                        <a:lnSpc>
                          <a:spcPct val="150000"/>
                        </a:lnSpc>
                        <a:spcAft>
                          <a:spcPts val="0"/>
                        </a:spcAft>
                      </a:pPr>
                      <a:r>
                        <a:rPr lang="es-ES" sz="2400" dirty="0">
                          <a:effectLst/>
                        </a:rPr>
                        <a:t>0,014</a:t>
                      </a:r>
                      <a:endPar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1966525"/>
                  </a:ext>
                </a:extLst>
              </a:tr>
              <a:tr h="276959">
                <a:tc>
                  <a:txBody>
                    <a:bodyPr/>
                    <a:lstStyle/>
                    <a:p>
                      <a:pPr indent="215900" algn="just">
                        <a:lnSpc>
                          <a:spcPct val="150000"/>
                        </a:lnSpc>
                        <a:spcAft>
                          <a:spcPts val="0"/>
                        </a:spcAft>
                      </a:pPr>
                      <a:r>
                        <a:rPr lang="es-ES" sz="2000" dirty="0">
                          <a:effectLst/>
                        </a:rPr>
                        <a:t>Mediana</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r">
                        <a:lnSpc>
                          <a:spcPct val="150000"/>
                        </a:lnSpc>
                        <a:spcAft>
                          <a:spcPts val="0"/>
                        </a:spcAft>
                      </a:pPr>
                      <a:r>
                        <a:rPr lang="es-ES" sz="2400" dirty="0">
                          <a:effectLst/>
                        </a:rPr>
                        <a:t>0,027</a:t>
                      </a:r>
                      <a:endPar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3285158"/>
                  </a:ext>
                </a:extLst>
              </a:tr>
              <a:tr h="553918">
                <a:tc>
                  <a:txBody>
                    <a:bodyPr/>
                    <a:lstStyle/>
                    <a:p>
                      <a:pPr marL="127000" indent="88900" algn="just">
                        <a:lnSpc>
                          <a:spcPct val="150000"/>
                        </a:lnSpc>
                        <a:spcAft>
                          <a:spcPts val="0"/>
                        </a:spcAft>
                      </a:pPr>
                      <a:r>
                        <a:rPr lang="es-ES" sz="2000">
                          <a:effectLst/>
                        </a:rPr>
                        <a:t>Coeficiente     de variación </a:t>
                      </a:r>
                      <a:endParaRPr lang="es-E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r">
                        <a:lnSpc>
                          <a:spcPct val="150000"/>
                        </a:lnSpc>
                        <a:spcAft>
                          <a:spcPts val="0"/>
                        </a:spcAft>
                      </a:pPr>
                      <a:r>
                        <a:rPr lang="es-ES" sz="2400" dirty="0">
                          <a:effectLst/>
                        </a:rPr>
                        <a:t>42,32</a:t>
                      </a:r>
                      <a:endPar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7990221"/>
                  </a:ext>
                </a:extLst>
              </a:tr>
            </a:tbl>
          </a:graphicData>
        </a:graphic>
      </p:graphicFrame>
      <p:graphicFrame>
        <p:nvGraphicFramePr>
          <p:cNvPr id="3" name="Tabla 2">
            <a:extLst>
              <a:ext uri="{FF2B5EF4-FFF2-40B4-BE49-F238E27FC236}">
                <a16:creationId xmlns:a16="http://schemas.microsoft.com/office/drawing/2014/main" id="{BFF8080A-7B12-408F-88C0-2EE01C7079DB}"/>
              </a:ext>
            </a:extLst>
          </p:cNvPr>
          <p:cNvGraphicFramePr>
            <a:graphicFrameLocks noGrp="1"/>
          </p:cNvGraphicFramePr>
          <p:nvPr>
            <p:extLst>
              <p:ext uri="{D42A27DB-BD31-4B8C-83A1-F6EECF244321}">
                <p14:modId xmlns:p14="http://schemas.microsoft.com/office/powerpoint/2010/main" val="2490984179"/>
              </p:ext>
            </p:extLst>
          </p:nvPr>
        </p:nvGraphicFramePr>
        <p:xfrm>
          <a:off x="8430611" y="1819567"/>
          <a:ext cx="3331083" cy="3840480"/>
        </p:xfrm>
        <a:graphic>
          <a:graphicData uri="http://schemas.openxmlformats.org/drawingml/2006/table">
            <a:tbl>
              <a:tblPr firstRow="1" firstCol="1" bandRow="1">
                <a:tableStyleId>{93296810-A885-4BE3-A3E7-6D5BEEA58F35}</a:tableStyleId>
              </a:tblPr>
              <a:tblGrid>
                <a:gridCol w="1860871">
                  <a:extLst>
                    <a:ext uri="{9D8B030D-6E8A-4147-A177-3AD203B41FA5}">
                      <a16:colId xmlns:a16="http://schemas.microsoft.com/office/drawing/2014/main" val="1455854797"/>
                    </a:ext>
                  </a:extLst>
                </a:gridCol>
                <a:gridCol w="1470212">
                  <a:extLst>
                    <a:ext uri="{9D8B030D-6E8A-4147-A177-3AD203B41FA5}">
                      <a16:colId xmlns:a16="http://schemas.microsoft.com/office/drawing/2014/main" val="2272725427"/>
                    </a:ext>
                  </a:extLst>
                </a:gridCol>
              </a:tblGrid>
              <a:tr h="560705">
                <a:tc>
                  <a:txBody>
                    <a:bodyPr/>
                    <a:lstStyle/>
                    <a:p>
                      <a:pPr indent="215900" algn="just">
                        <a:lnSpc>
                          <a:spcPct val="150000"/>
                        </a:lnSpc>
                        <a:spcAft>
                          <a:spcPts val="0"/>
                        </a:spcAft>
                      </a:pPr>
                      <a:r>
                        <a:rPr lang="es-ES" sz="2000" dirty="0">
                          <a:effectLst/>
                        </a:rPr>
                        <a:t>Moda</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r">
                        <a:lnSpc>
                          <a:spcPct val="150000"/>
                        </a:lnSpc>
                        <a:spcAft>
                          <a:spcPts val="0"/>
                        </a:spcAft>
                      </a:pPr>
                      <a:r>
                        <a:rPr lang="es-ES" sz="2800" dirty="0">
                          <a:effectLst/>
                        </a:rPr>
                        <a:t>0,049</a:t>
                      </a:r>
                      <a:endParaRPr lang="es-E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5411896"/>
                  </a:ext>
                </a:extLst>
              </a:tr>
              <a:tr h="560705">
                <a:tc>
                  <a:txBody>
                    <a:bodyPr/>
                    <a:lstStyle/>
                    <a:p>
                      <a:pPr indent="215900" algn="just">
                        <a:lnSpc>
                          <a:spcPct val="150000"/>
                        </a:lnSpc>
                        <a:spcAft>
                          <a:spcPts val="0"/>
                        </a:spcAft>
                      </a:pPr>
                      <a:r>
                        <a:rPr lang="es-ES" sz="2000" dirty="0">
                          <a:effectLst/>
                        </a:rPr>
                        <a:t>Asimetría</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r">
                        <a:lnSpc>
                          <a:spcPct val="150000"/>
                        </a:lnSpc>
                        <a:spcAft>
                          <a:spcPts val="0"/>
                        </a:spcAft>
                      </a:pPr>
                      <a:r>
                        <a:rPr lang="es-ES" sz="2800" dirty="0">
                          <a:effectLst/>
                        </a:rPr>
                        <a:t>1,42</a:t>
                      </a:r>
                      <a:endParaRPr lang="es-E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2948290"/>
                  </a:ext>
                </a:extLst>
              </a:tr>
              <a:tr h="560705">
                <a:tc>
                  <a:txBody>
                    <a:bodyPr/>
                    <a:lstStyle/>
                    <a:p>
                      <a:pPr indent="215900" algn="just">
                        <a:lnSpc>
                          <a:spcPct val="150000"/>
                        </a:lnSpc>
                        <a:spcAft>
                          <a:spcPts val="0"/>
                        </a:spcAft>
                      </a:pPr>
                      <a:r>
                        <a:rPr lang="es-ES" sz="2000" dirty="0">
                          <a:effectLst/>
                        </a:rPr>
                        <a:t>Curtosis</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r">
                        <a:lnSpc>
                          <a:spcPct val="150000"/>
                        </a:lnSpc>
                        <a:spcAft>
                          <a:spcPts val="0"/>
                        </a:spcAft>
                      </a:pPr>
                      <a:r>
                        <a:rPr lang="es-ES" sz="2800" dirty="0">
                          <a:effectLst/>
                        </a:rPr>
                        <a:t>5,05</a:t>
                      </a:r>
                      <a:endParaRPr lang="es-E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5742779"/>
                  </a:ext>
                </a:extLst>
              </a:tr>
              <a:tr h="560705">
                <a:tc>
                  <a:txBody>
                    <a:bodyPr/>
                    <a:lstStyle/>
                    <a:p>
                      <a:pPr indent="215900" algn="just">
                        <a:lnSpc>
                          <a:spcPct val="150000"/>
                        </a:lnSpc>
                        <a:spcAft>
                          <a:spcPts val="0"/>
                        </a:spcAft>
                      </a:pPr>
                      <a:r>
                        <a:rPr lang="es-ES" sz="2000">
                          <a:effectLst/>
                        </a:rPr>
                        <a:t>1er Cuartil</a:t>
                      </a:r>
                      <a:endParaRPr lang="es-E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r">
                        <a:lnSpc>
                          <a:spcPct val="150000"/>
                        </a:lnSpc>
                        <a:spcAft>
                          <a:spcPts val="0"/>
                        </a:spcAft>
                      </a:pPr>
                      <a:r>
                        <a:rPr lang="es-ES" sz="2800" dirty="0">
                          <a:effectLst/>
                        </a:rPr>
                        <a:t>0,025</a:t>
                      </a:r>
                      <a:endParaRPr lang="es-E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9330647"/>
                  </a:ext>
                </a:extLst>
              </a:tr>
              <a:tr h="560705">
                <a:tc>
                  <a:txBody>
                    <a:bodyPr/>
                    <a:lstStyle/>
                    <a:p>
                      <a:pPr indent="215900" algn="just">
                        <a:lnSpc>
                          <a:spcPct val="150000"/>
                        </a:lnSpc>
                        <a:spcAft>
                          <a:spcPts val="0"/>
                        </a:spcAft>
                      </a:pPr>
                      <a:r>
                        <a:rPr lang="es-ES" sz="2000" dirty="0">
                          <a:effectLst/>
                        </a:rPr>
                        <a:t>3er Cuartil </a:t>
                      </a:r>
                      <a:endParaRPr lang="es-E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r">
                        <a:lnSpc>
                          <a:spcPct val="150000"/>
                        </a:lnSpc>
                        <a:spcAft>
                          <a:spcPts val="0"/>
                        </a:spcAft>
                      </a:pPr>
                      <a:r>
                        <a:rPr lang="es-ES" sz="2800" dirty="0">
                          <a:effectLst/>
                        </a:rPr>
                        <a:t>0,039</a:t>
                      </a:r>
                      <a:endParaRPr lang="es-E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412195"/>
                  </a:ext>
                </a:extLst>
              </a:tr>
              <a:tr h="560705">
                <a:tc>
                  <a:txBody>
                    <a:bodyPr/>
                    <a:lstStyle/>
                    <a:p>
                      <a:pPr indent="215900" algn="just">
                        <a:lnSpc>
                          <a:spcPct val="150000"/>
                        </a:lnSpc>
                        <a:spcAft>
                          <a:spcPts val="0"/>
                        </a:spcAft>
                      </a:pPr>
                      <a:r>
                        <a:rPr lang="es-ES" sz="2000">
                          <a:effectLst/>
                        </a:rPr>
                        <a:t>n</a:t>
                      </a:r>
                      <a:endParaRPr lang="es-E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r">
                        <a:lnSpc>
                          <a:spcPct val="150000"/>
                        </a:lnSpc>
                        <a:spcAft>
                          <a:spcPts val="0"/>
                        </a:spcAft>
                      </a:pPr>
                      <a:r>
                        <a:rPr lang="es-ES" sz="2800" dirty="0">
                          <a:effectLst/>
                        </a:rPr>
                        <a:t>20</a:t>
                      </a:r>
                      <a:endParaRPr lang="es-E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3978301"/>
                  </a:ext>
                </a:extLst>
              </a:tr>
            </a:tbl>
          </a:graphicData>
        </a:graphic>
      </p:graphicFrame>
    </p:spTree>
    <p:extLst>
      <p:ext uri="{BB962C8B-B14F-4D97-AF65-F5344CB8AC3E}">
        <p14:creationId xmlns:p14="http://schemas.microsoft.com/office/powerpoint/2010/main" val="37679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E9783628-1E56-49E9-8C44-AA575877D5FE}"/>
              </a:ext>
            </a:extLst>
          </p:cNvPr>
          <p:cNvGraphicFramePr/>
          <p:nvPr>
            <p:extLst>
              <p:ext uri="{D42A27DB-BD31-4B8C-83A1-F6EECF244321}">
                <p14:modId xmlns:p14="http://schemas.microsoft.com/office/powerpoint/2010/main" val="2485151201"/>
              </p:ext>
            </p:extLst>
          </p:nvPr>
        </p:nvGraphicFramePr>
        <p:xfrm>
          <a:off x="2121648" y="432796"/>
          <a:ext cx="8689788" cy="5770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69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99755B16-B83A-4BDE-A052-59571243AF90}"/>
              </a:ext>
            </a:extLst>
          </p:cNvPr>
          <p:cNvSpPr/>
          <p:nvPr/>
        </p:nvSpPr>
        <p:spPr>
          <a:xfrm>
            <a:off x="3049450" y="700087"/>
            <a:ext cx="5910471" cy="5584378"/>
          </a:xfrm>
          <a:prstGeom prst="ellipse">
            <a:avLst/>
          </a:prstGeom>
          <a:solidFill>
            <a:srgbClr val="7CE71B"/>
          </a:solidFill>
          <a:ln w="76200">
            <a:solidFill>
              <a:schemeClr val="accent6">
                <a:lumMod val="75000"/>
              </a:schemeClr>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r>
              <a:rPr lang="es-EC" sz="5400" dirty="0">
                <a:solidFill>
                  <a:schemeClr val="bg1"/>
                </a:solidFill>
              </a:rPr>
              <a:t>Resultados</a:t>
            </a:r>
            <a:endParaRPr lang="es-ES" sz="5400" dirty="0">
              <a:solidFill>
                <a:schemeClr val="bg1"/>
              </a:solidFill>
            </a:endParaRPr>
          </a:p>
        </p:txBody>
      </p:sp>
    </p:spTree>
    <p:extLst>
      <p:ext uri="{BB962C8B-B14F-4D97-AF65-F5344CB8AC3E}">
        <p14:creationId xmlns:p14="http://schemas.microsoft.com/office/powerpoint/2010/main" val="392801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56144804-D417-4C00-B0B0-B1DF2277A5D0}"/>
              </a:ext>
            </a:extLst>
          </p:cNvPr>
          <p:cNvGraphicFramePr>
            <a:graphicFrameLocks noGrp="1"/>
          </p:cNvGraphicFramePr>
          <p:nvPr>
            <p:ph idx="1"/>
            <p:extLst>
              <p:ext uri="{D42A27DB-BD31-4B8C-83A1-F6EECF244321}">
                <p14:modId xmlns:p14="http://schemas.microsoft.com/office/powerpoint/2010/main" val="266537869"/>
              </p:ext>
            </p:extLst>
          </p:nvPr>
        </p:nvGraphicFramePr>
        <p:xfrm>
          <a:off x="568745" y="1596864"/>
          <a:ext cx="5248274" cy="4434840"/>
        </p:xfrm>
        <a:graphic>
          <a:graphicData uri="http://schemas.openxmlformats.org/drawingml/2006/table">
            <a:tbl>
              <a:tblPr firstRow="1" firstCol="1" bandRow="1">
                <a:tableStyleId>{93296810-A885-4BE3-A3E7-6D5BEEA58F35}</a:tableStyleId>
              </a:tblPr>
              <a:tblGrid>
                <a:gridCol w="1170408">
                  <a:extLst>
                    <a:ext uri="{9D8B030D-6E8A-4147-A177-3AD203B41FA5}">
                      <a16:colId xmlns:a16="http://schemas.microsoft.com/office/drawing/2014/main" val="3274818968"/>
                    </a:ext>
                  </a:extLst>
                </a:gridCol>
                <a:gridCol w="1631576">
                  <a:extLst>
                    <a:ext uri="{9D8B030D-6E8A-4147-A177-3AD203B41FA5}">
                      <a16:colId xmlns:a16="http://schemas.microsoft.com/office/drawing/2014/main" val="488092657"/>
                    </a:ext>
                  </a:extLst>
                </a:gridCol>
                <a:gridCol w="2446290">
                  <a:extLst>
                    <a:ext uri="{9D8B030D-6E8A-4147-A177-3AD203B41FA5}">
                      <a16:colId xmlns:a16="http://schemas.microsoft.com/office/drawing/2014/main" val="335115333"/>
                    </a:ext>
                  </a:extLst>
                </a:gridCol>
              </a:tblGrid>
              <a:tr h="1179756">
                <a:tc>
                  <a:txBody>
                    <a:bodyPr/>
                    <a:lstStyle/>
                    <a:p>
                      <a:pPr marL="25400" indent="4445" algn="ctr">
                        <a:lnSpc>
                          <a:spcPct val="150000"/>
                        </a:lnSpc>
                        <a:spcAft>
                          <a:spcPts val="0"/>
                        </a:spcAft>
                      </a:pPr>
                      <a:r>
                        <a:rPr lang="es-ES" sz="1800" dirty="0">
                          <a:effectLst/>
                        </a:rPr>
                        <a:t>Número de muestra</a:t>
                      </a:r>
                      <a:endPar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905" algn="ctr">
                        <a:lnSpc>
                          <a:spcPct val="150000"/>
                        </a:lnSpc>
                        <a:spcAft>
                          <a:spcPts val="0"/>
                        </a:spcAft>
                      </a:pPr>
                      <a:r>
                        <a:rPr lang="es-ES" sz="1800">
                          <a:effectLst/>
                        </a:rPr>
                        <a:t>Repetición</a:t>
                      </a:r>
                      <a:endParaRPr lang="es-E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8415" indent="29845" algn="ctr">
                        <a:lnSpc>
                          <a:spcPct val="150000"/>
                        </a:lnSpc>
                        <a:spcAft>
                          <a:spcPts val="0"/>
                        </a:spcAft>
                      </a:pPr>
                      <a:r>
                        <a:rPr lang="es-ES" sz="1800" dirty="0">
                          <a:effectLst/>
                        </a:rPr>
                        <a:t>Concentración mg/L ácido gálico en 100g de muestra</a:t>
                      </a:r>
                      <a:endPar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1639696"/>
                  </a:ext>
                </a:extLst>
              </a:tr>
              <a:tr h="295740">
                <a:tc rowSpan="2">
                  <a:txBody>
                    <a:bodyPr/>
                    <a:lstStyle/>
                    <a:p>
                      <a:pPr marL="25400" indent="4445" algn="ctr">
                        <a:lnSpc>
                          <a:spcPct val="150000"/>
                        </a:lnSpc>
                        <a:spcAft>
                          <a:spcPts val="0"/>
                        </a:spcAft>
                      </a:pPr>
                      <a:r>
                        <a:rPr lang="es-ES" sz="2800" dirty="0">
                          <a:effectLst/>
                        </a:rPr>
                        <a:t>1</a:t>
                      </a:r>
                      <a:endPar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905" algn="r">
                        <a:lnSpc>
                          <a:spcPct val="150000"/>
                        </a:lnSpc>
                        <a:spcAft>
                          <a:spcPts val="0"/>
                        </a:spcAft>
                      </a:pPr>
                      <a:r>
                        <a:rPr lang="es-ES" sz="2800" dirty="0">
                          <a:effectLst/>
                        </a:rPr>
                        <a:t>1</a:t>
                      </a:r>
                      <a:endPar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8415" indent="29845" algn="r">
                        <a:lnSpc>
                          <a:spcPct val="150000"/>
                        </a:lnSpc>
                        <a:spcAft>
                          <a:spcPts val="0"/>
                        </a:spcAft>
                      </a:pPr>
                      <a:r>
                        <a:rPr lang="es-EC" sz="2800">
                          <a:effectLst/>
                        </a:rPr>
                        <a:t>2028,39</a:t>
                      </a:r>
                      <a:endParaRPr lang="es-E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65000624"/>
                  </a:ext>
                </a:extLst>
              </a:tr>
              <a:tr h="295740">
                <a:tc vMerge="1">
                  <a:txBody>
                    <a:bodyPr/>
                    <a:lstStyle/>
                    <a:p>
                      <a:endParaRPr lang="es-ES"/>
                    </a:p>
                  </a:txBody>
                  <a:tcPr/>
                </a:tc>
                <a:tc>
                  <a:txBody>
                    <a:bodyPr/>
                    <a:lstStyle/>
                    <a:p>
                      <a:pPr indent="1905" algn="r">
                        <a:lnSpc>
                          <a:spcPct val="150000"/>
                        </a:lnSpc>
                        <a:spcAft>
                          <a:spcPts val="0"/>
                        </a:spcAft>
                      </a:pPr>
                      <a:r>
                        <a:rPr lang="es-ES" sz="2800" dirty="0">
                          <a:effectLst/>
                        </a:rPr>
                        <a:t>2</a:t>
                      </a:r>
                      <a:endPar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8415" indent="29845" algn="r">
                        <a:lnSpc>
                          <a:spcPct val="150000"/>
                        </a:lnSpc>
                        <a:spcAft>
                          <a:spcPts val="0"/>
                        </a:spcAft>
                      </a:pPr>
                      <a:r>
                        <a:rPr lang="es-EC" sz="2800">
                          <a:effectLst/>
                        </a:rPr>
                        <a:t>1608,39</a:t>
                      </a:r>
                      <a:endParaRPr lang="es-E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3322855"/>
                  </a:ext>
                </a:extLst>
              </a:tr>
              <a:tr h="295740">
                <a:tc rowSpan="3">
                  <a:txBody>
                    <a:bodyPr/>
                    <a:lstStyle/>
                    <a:p>
                      <a:pPr marL="25400" indent="4445" algn="ctr">
                        <a:lnSpc>
                          <a:spcPct val="150000"/>
                        </a:lnSpc>
                        <a:spcAft>
                          <a:spcPts val="0"/>
                        </a:spcAft>
                      </a:pPr>
                      <a:r>
                        <a:rPr lang="es-ES" sz="2800">
                          <a:effectLst/>
                        </a:rPr>
                        <a:t>2</a:t>
                      </a:r>
                      <a:endParaRPr lang="es-E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905" algn="r">
                        <a:lnSpc>
                          <a:spcPct val="150000"/>
                        </a:lnSpc>
                        <a:spcAft>
                          <a:spcPts val="0"/>
                        </a:spcAft>
                      </a:pPr>
                      <a:r>
                        <a:rPr lang="es-ES" sz="2800" dirty="0">
                          <a:effectLst/>
                        </a:rPr>
                        <a:t>1</a:t>
                      </a:r>
                      <a:endPar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8415" indent="29845" algn="r">
                        <a:lnSpc>
                          <a:spcPct val="150000"/>
                        </a:lnSpc>
                        <a:spcAft>
                          <a:spcPts val="0"/>
                        </a:spcAft>
                      </a:pPr>
                      <a:r>
                        <a:rPr lang="es-EC" sz="2800" dirty="0">
                          <a:effectLst/>
                        </a:rPr>
                        <a:t>2232,09</a:t>
                      </a:r>
                      <a:endPar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0742662"/>
                  </a:ext>
                </a:extLst>
              </a:tr>
              <a:tr h="295740">
                <a:tc vMerge="1">
                  <a:txBody>
                    <a:bodyPr/>
                    <a:lstStyle/>
                    <a:p>
                      <a:endParaRPr lang="es-ES"/>
                    </a:p>
                  </a:txBody>
                  <a:tcPr/>
                </a:tc>
                <a:tc>
                  <a:txBody>
                    <a:bodyPr/>
                    <a:lstStyle/>
                    <a:p>
                      <a:pPr indent="1905" algn="r">
                        <a:lnSpc>
                          <a:spcPct val="150000"/>
                        </a:lnSpc>
                        <a:spcAft>
                          <a:spcPts val="0"/>
                        </a:spcAft>
                      </a:pPr>
                      <a:r>
                        <a:rPr lang="es-ES" sz="2800" dirty="0">
                          <a:effectLst/>
                        </a:rPr>
                        <a:t>2</a:t>
                      </a:r>
                      <a:endPar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8415" indent="29845" algn="r">
                        <a:lnSpc>
                          <a:spcPct val="150000"/>
                        </a:lnSpc>
                        <a:spcAft>
                          <a:spcPts val="0"/>
                        </a:spcAft>
                      </a:pPr>
                      <a:r>
                        <a:rPr lang="es-EC" sz="2800" dirty="0">
                          <a:effectLst/>
                        </a:rPr>
                        <a:t>1425,27</a:t>
                      </a:r>
                      <a:endPar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4405102"/>
                  </a:ext>
                </a:extLst>
              </a:tr>
              <a:tr h="295740">
                <a:tc vMerge="1">
                  <a:txBody>
                    <a:bodyPr/>
                    <a:lstStyle/>
                    <a:p>
                      <a:endParaRPr lang="es-ES"/>
                    </a:p>
                  </a:txBody>
                  <a:tcPr/>
                </a:tc>
                <a:tc>
                  <a:txBody>
                    <a:bodyPr/>
                    <a:lstStyle/>
                    <a:p>
                      <a:pPr indent="1905" algn="r">
                        <a:lnSpc>
                          <a:spcPct val="150000"/>
                        </a:lnSpc>
                        <a:spcAft>
                          <a:spcPts val="0"/>
                        </a:spcAft>
                      </a:pPr>
                      <a:r>
                        <a:rPr lang="es-ES" sz="2800">
                          <a:effectLst/>
                        </a:rPr>
                        <a:t>3</a:t>
                      </a:r>
                      <a:endParaRPr lang="es-E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8415" indent="29845" algn="r">
                        <a:lnSpc>
                          <a:spcPct val="150000"/>
                        </a:lnSpc>
                        <a:spcAft>
                          <a:spcPts val="0"/>
                        </a:spcAft>
                      </a:pPr>
                      <a:r>
                        <a:rPr lang="es-EC" sz="2800" dirty="0">
                          <a:effectLst/>
                        </a:rPr>
                        <a:t>1478,61</a:t>
                      </a:r>
                      <a:endParaRPr lang="es-E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7524669"/>
                  </a:ext>
                </a:extLst>
              </a:tr>
            </a:tbl>
          </a:graphicData>
        </a:graphic>
      </p:graphicFrame>
      <p:sp>
        <p:nvSpPr>
          <p:cNvPr id="5" name="Rectangle 1">
            <a:extLst>
              <a:ext uri="{FF2B5EF4-FFF2-40B4-BE49-F238E27FC236}">
                <a16:creationId xmlns:a16="http://schemas.microsoft.com/office/drawing/2014/main" id="{AD9F18C0-56E2-4CEE-884D-CDD086EBB171}"/>
              </a:ext>
            </a:extLst>
          </p:cNvPr>
          <p:cNvSpPr>
            <a:spLocks noChangeArrowheads="1"/>
          </p:cNvSpPr>
          <p:nvPr/>
        </p:nvSpPr>
        <p:spPr bwMode="auto">
          <a:xfrm>
            <a:off x="838200" y="728603"/>
            <a:ext cx="470936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01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15900" algn="ctr" defTabSz="914400" rtl="0" eaLnBrk="0" fontAlgn="base" latinLnBrk="0" hangingPunct="0">
              <a:lnSpc>
                <a:spcPct val="100000"/>
              </a:lnSpc>
              <a:spcBef>
                <a:spcPct val="0"/>
              </a:spcBef>
              <a:spcAft>
                <a:spcPct val="0"/>
              </a:spcAft>
              <a:buClrTx/>
              <a:buSzTx/>
              <a:buFontTx/>
              <a:buNone/>
              <a:tabLst/>
            </a:pPr>
            <a:r>
              <a:rPr kumimoji="0" lang="es-EC" altLang="es-ES" sz="2400" b="0" i="0" u="none" strike="noStrike" cap="none" normalizeH="0" baseline="0" dirty="0" bmk="_Toc487578177">
                <a:ln>
                  <a:noFill/>
                </a:ln>
                <a:effectLst/>
                <a:latin typeface="+mn-lt"/>
                <a:ea typeface="Calibri" panose="020F0502020204030204" pitchFamily="34" charset="0"/>
                <a:cs typeface="Arial" panose="020B0604020202020204" pitchFamily="34" charset="0"/>
              </a:rPr>
              <a:t>Concentración de polifenoles en el extracto de mortiño</a:t>
            </a:r>
            <a:endParaRPr kumimoji="0" lang="es-ES" altLang="es-ES" sz="2000" b="0" i="0" u="none" strike="noStrike" cap="none" normalizeH="0" baseline="0" dirty="0">
              <a:ln>
                <a:noFill/>
              </a:ln>
              <a:effectLst/>
              <a:latin typeface="+mn-lt"/>
              <a:cs typeface="Arial" panose="020B0604020202020204" pitchFamily="34" charset="0"/>
            </a:endParaRPr>
          </a:p>
          <a:p>
            <a:pPr marL="0" marR="0" lvl="0" indent="215900" algn="ctr" defTabSz="914400" rtl="0" eaLnBrk="0" fontAlgn="base" latinLnBrk="0" hangingPunct="0">
              <a:lnSpc>
                <a:spcPct val="100000"/>
              </a:lnSpc>
              <a:spcBef>
                <a:spcPct val="0"/>
              </a:spcBef>
              <a:spcAft>
                <a:spcPct val="0"/>
              </a:spcAft>
              <a:buClrTx/>
              <a:buSzTx/>
              <a:buFontTx/>
              <a:buNone/>
              <a:tabLst/>
            </a:pPr>
            <a:endParaRPr kumimoji="0" lang="es-ES" altLang="es-ES" sz="2800" b="0" i="0" u="none" strike="noStrike" cap="none" normalizeH="0" baseline="0" dirty="0">
              <a:ln>
                <a:noFill/>
              </a:ln>
              <a:effectLst/>
              <a:latin typeface="+mn-lt"/>
              <a:cs typeface="Arial" panose="020B0604020202020204" pitchFamily="34" charset="0"/>
            </a:endParaRPr>
          </a:p>
        </p:txBody>
      </p:sp>
      <p:sp>
        <p:nvSpPr>
          <p:cNvPr id="6" name="Rectángulo 5">
            <a:extLst>
              <a:ext uri="{FF2B5EF4-FFF2-40B4-BE49-F238E27FC236}">
                <a16:creationId xmlns:a16="http://schemas.microsoft.com/office/drawing/2014/main" id="{EF6D9B86-B370-4FFC-8F87-6BFB5BED6603}"/>
              </a:ext>
            </a:extLst>
          </p:cNvPr>
          <p:cNvSpPr/>
          <p:nvPr/>
        </p:nvSpPr>
        <p:spPr>
          <a:xfrm>
            <a:off x="1024371" y="6229184"/>
            <a:ext cx="4337021" cy="507831"/>
          </a:xfrm>
          <a:prstGeom prst="rect">
            <a:avLst/>
          </a:prstGeom>
        </p:spPr>
        <p:txBody>
          <a:bodyPr wrap="none">
            <a:spAutoFit/>
          </a:bodyPr>
          <a:lstStyle/>
          <a:p>
            <a:pPr lvl="0" algn="just">
              <a:lnSpc>
                <a:spcPct val="150000"/>
              </a:lnSpc>
              <a:spcBef>
                <a:spcPts val="1200"/>
              </a:spcBef>
              <a:spcAft>
                <a:spcPts val="1000"/>
              </a:spcAft>
            </a:pPr>
            <a:r>
              <a:rPr lang="es-ES" dirty="0">
                <a:ea typeface="Calibri" panose="020F0502020204030204" pitchFamily="34" charset="0"/>
              </a:rPr>
              <a:t>1754,55 mg/L± 356,70 mg/L de ácido gálico.</a:t>
            </a:r>
          </a:p>
        </p:txBody>
      </p:sp>
      <p:sp>
        <p:nvSpPr>
          <p:cNvPr id="7" name="Rectángulo 6">
            <a:extLst>
              <a:ext uri="{FF2B5EF4-FFF2-40B4-BE49-F238E27FC236}">
                <a16:creationId xmlns:a16="http://schemas.microsoft.com/office/drawing/2014/main" id="{4EB70186-ADA7-4501-93DD-B6F988550730}"/>
              </a:ext>
            </a:extLst>
          </p:cNvPr>
          <p:cNvSpPr/>
          <p:nvPr/>
        </p:nvSpPr>
        <p:spPr>
          <a:xfrm>
            <a:off x="6086474" y="1411069"/>
            <a:ext cx="5672137" cy="646331"/>
          </a:xfrm>
          <a:prstGeom prst="rect">
            <a:avLst/>
          </a:prstGeom>
        </p:spPr>
        <p:txBody>
          <a:bodyPr wrap="square">
            <a:spAutoFit/>
          </a:bodyPr>
          <a:lstStyle/>
          <a:p>
            <a:pPr algn="ctr"/>
            <a:r>
              <a:rPr lang="es-EC" dirty="0">
                <a:ea typeface="Calibri" panose="020F0502020204030204" pitchFamily="34" charset="0"/>
              </a:rPr>
              <a:t>El diámetro de las nanopartículas es de 13.2 nm ± 5.9 nm, redondez de 0,85 ± 0,14</a:t>
            </a:r>
            <a:endParaRPr lang="es-ES" dirty="0"/>
          </a:p>
        </p:txBody>
      </p:sp>
      <p:pic>
        <p:nvPicPr>
          <p:cNvPr id="8" name="Imagen 7">
            <a:extLst>
              <a:ext uri="{FF2B5EF4-FFF2-40B4-BE49-F238E27FC236}">
                <a16:creationId xmlns:a16="http://schemas.microsoft.com/office/drawing/2014/main" id="{DB76AA62-4207-429B-9C97-ADB9A7BB0724}"/>
              </a:ext>
            </a:extLst>
          </p:cNvPr>
          <p:cNvPicPr/>
          <p:nvPr/>
        </p:nvPicPr>
        <p:blipFill>
          <a:blip r:embed="rId3">
            <a:extLst>
              <a:ext uri="{28A0092B-C50C-407E-A947-70E740481C1C}">
                <a14:useLocalDpi xmlns:a14="http://schemas.microsoft.com/office/drawing/2010/main" val="0"/>
              </a:ext>
            </a:extLst>
          </a:blip>
          <a:srcRect l="29637" t="22882" r="35197" b="19199"/>
          <a:stretch>
            <a:fillRect/>
          </a:stretch>
        </p:blipFill>
        <p:spPr bwMode="auto">
          <a:xfrm>
            <a:off x="6915151" y="2278201"/>
            <a:ext cx="3700462" cy="3574850"/>
          </a:xfrm>
          <a:prstGeom prst="rect">
            <a:avLst/>
          </a:prstGeom>
          <a:noFill/>
          <a:ln>
            <a:noFill/>
          </a:ln>
        </p:spPr>
      </p:pic>
      <p:sp>
        <p:nvSpPr>
          <p:cNvPr id="15" name="CuadroTexto 14">
            <a:extLst>
              <a:ext uri="{FF2B5EF4-FFF2-40B4-BE49-F238E27FC236}">
                <a16:creationId xmlns:a16="http://schemas.microsoft.com/office/drawing/2014/main" id="{B79DF436-7B5D-4D32-8714-161A1B8E9EBA}"/>
              </a:ext>
            </a:extLst>
          </p:cNvPr>
          <p:cNvSpPr txBox="1"/>
          <p:nvPr/>
        </p:nvSpPr>
        <p:spPr>
          <a:xfrm>
            <a:off x="6086474" y="728603"/>
            <a:ext cx="4844275" cy="461665"/>
          </a:xfrm>
          <a:prstGeom prst="rect">
            <a:avLst/>
          </a:prstGeom>
          <a:noFill/>
        </p:spPr>
        <p:txBody>
          <a:bodyPr wrap="none" rtlCol="0">
            <a:spAutoFit/>
          </a:bodyPr>
          <a:lstStyle/>
          <a:p>
            <a:pPr algn="ctr"/>
            <a:r>
              <a:rPr lang="es-EC" sz="2400" dirty="0"/>
              <a:t>Caracterización de las Nanopartículas</a:t>
            </a:r>
            <a:endParaRPr lang="es-ES" sz="2400" dirty="0"/>
          </a:p>
        </p:txBody>
      </p:sp>
      <p:sp>
        <p:nvSpPr>
          <p:cNvPr id="2" name="Rectángulo 1">
            <a:extLst>
              <a:ext uri="{FF2B5EF4-FFF2-40B4-BE49-F238E27FC236}">
                <a16:creationId xmlns:a16="http://schemas.microsoft.com/office/drawing/2014/main" id="{4391BC68-706B-4247-912B-64818C976993}"/>
              </a:ext>
            </a:extLst>
          </p:cNvPr>
          <p:cNvSpPr/>
          <p:nvPr/>
        </p:nvSpPr>
        <p:spPr>
          <a:xfrm>
            <a:off x="7734332" y="6073852"/>
            <a:ext cx="2376420" cy="369332"/>
          </a:xfrm>
          <a:prstGeom prst="rect">
            <a:avLst/>
          </a:prstGeom>
        </p:spPr>
        <p:txBody>
          <a:bodyPr wrap="none">
            <a:spAutoFit/>
          </a:bodyPr>
          <a:lstStyle/>
          <a:p>
            <a:r>
              <a:rPr lang="es-ES" dirty="0" err="1"/>
              <a:t>Murgueitio</a:t>
            </a:r>
            <a:r>
              <a:rPr lang="es-ES" dirty="0"/>
              <a:t> </a:t>
            </a:r>
            <a:r>
              <a:rPr lang="es-ES" i="1" dirty="0"/>
              <a:t>et al </a:t>
            </a:r>
            <a:r>
              <a:rPr lang="es-ES" dirty="0"/>
              <a:t>, 2016 </a:t>
            </a:r>
          </a:p>
        </p:txBody>
      </p:sp>
    </p:spTree>
    <p:extLst>
      <p:ext uri="{BB962C8B-B14F-4D97-AF65-F5344CB8AC3E}">
        <p14:creationId xmlns:p14="http://schemas.microsoft.com/office/powerpoint/2010/main" val="121035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BB42C6-2CAF-4FBC-8006-263178B238E3}"/>
              </a:ext>
            </a:extLst>
          </p:cNvPr>
          <p:cNvSpPr>
            <a:spLocks noGrp="1"/>
          </p:cNvSpPr>
          <p:nvPr>
            <p:ph type="title"/>
          </p:nvPr>
        </p:nvSpPr>
        <p:spPr/>
        <p:txBody>
          <a:bodyPr/>
          <a:lstStyle/>
          <a:p>
            <a:pPr algn="ctr"/>
            <a:r>
              <a:rPr lang="es-EC" dirty="0"/>
              <a:t>Cinética de remoción</a:t>
            </a:r>
            <a:endParaRPr lang="es-ES" dirty="0"/>
          </a:p>
        </p:txBody>
      </p:sp>
      <p:graphicFrame>
        <p:nvGraphicFramePr>
          <p:cNvPr id="4" name="Marcador de contenido 3">
            <a:extLst>
              <a:ext uri="{FF2B5EF4-FFF2-40B4-BE49-F238E27FC236}">
                <a16:creationId xmlns:a16="http://schemas.microsoft.com/office/drawing/2014/main" id="{696E1BFC-293E-4156-A3D1-D003E49C4982}"/>
              </a:ext>
            </a:extLst>
          </p:cNvPr>
          <p:cNvGraphicFramePr>
            <a:graphicFrameLocks noGrp="1"/>
          </p:cNvGraphicFramePr>
          <p:nvPr>
            <p:ph idx="1"/>
            <p:extLst>
              <p:ext uri="{D42A27DB-BD31-4B8C-83A1-F6EECF244321}">
                <p14:modId xmlns:p14="http://schemas.microsoft.com/office/powerpoint/2010/main" val="859474693"/>
              </p:ext>
            </p:extLst>
          </p:nvPr>
        </p:nvGraphicFramePr>
        <p:xfrm>
          <a:off x="838199" y="2008094"/>
          <a:ext cx="3931025" cy="4607770"/>
        </p:xfrm>
        <a:graphic>
          <a:graphicData uri="http://schemas.openxmlformats.org/drawingml/2006/table">
            <a:tbl>
              <a:tblPr firstRow="1" firstCol="1" bandRow="1">
                <a:tableStyleId>{93296810-A885-4BE3-A3E7-6D5BEEA58F35}</a:tableStyleId>
              </a:tblPr>
              <a:tblGrid>
                <a:gridCol w="1711624">
                  <a:extLst>
                    <a:ext uri="{9D8B030D-6E8A-4147-A177-3AD203B41FA5}">
                      <a16:colId xmlns:a16="http://schemas.microsoft.com/office/drawing/2014/main" val="3762741115"/>
                    </a:ext>
                  </a:extLst>
                </a:gridCol>
                <a:gridCol w="2219401">
                  <a:extLst>
                    <a:ext uri="{9D8B030D-6E8A-4147-A177-3AD203B41FA5}">
                      <a16:colId xmlns:a16="http://schemas.microsoft.com/office/drawing/2014/main" val="2877047535"/>
                    </a:ext>
                  </a:extLst>
                </a:gridCol>
              </a:tblGrid>
              <a:tr h="2047450">
                <a:tc>
                  <a:txBody>
                    <a:bodyPr/>
                    <a:lstStyle/>
                    <a:p>
                      <a:pPr indent="215900" algn="just">
                        <a:lnSpc>
                          <a:spcPct val="150000"/>
                        </a:lnSpc>
                        <a:spcAft>
                          <a:spcPts val="0"/>
                        </a:spcAft>
                      </a:pPr>
                      <a:r>
                        <a:rPr lang="es-ES" sz="2400" dirty="0">
                          <a:effectLst/>
                        </a:rPr>
                        <a:t>Tiempo</a:t>
                      </a:r>
                    </a:p>
                    <a:p>
                      <a:pPr indent="215900" algn="ctr">
                        <a:lnSpc>
                          <a:spcPct val="150000"/>
                        </a:lnSpc>
                        <a:spcAft>
                          <a:spcPts val="0"/>
                        </a:spcAft>
                      </a:pPr>
                      <a:r>
                        <a:rPr lang="es-ES" sz="2400" dirty="0">
                          <a:effectLst/>
                        </a:rPr>
                        <a:t>Horas</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400">
                          <a:effectLst/>
                        </a:rPr>
                        <a:t>Concentración</a:t>
                      </a:r>
                    </a:p>
                    <a:p>
                      <a:pPr indent="215900" algn="ctr">
                        <a:lnSpc>
                          <a:spcPct val="150000"/>
                        </a:lnSpc>
                        <a:spcAft>
                          <a:spcPts val="0"/>
                        </a:spcAft>
                      </a:pPr>
                      <a:r>
                        <a:rPr lang="es-ES" sz="2400">
                          <a:effectLst/>
                        </a:rPr>
                        <a:t>ppm</a:t>
                      </a:r>
                      <a:endParaRPr lang="es-E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2194101"/>
                  </a:ext>
                </a:extLst>
              </a:tr>
              <a:tr h="469773">
                <a:tc>
                  <a:txBody>
                    <a:bodyPr/>
                    <a:lstStyle/>
                    <a:p>
                      <a:pPr indent="215900" algn="ctr">
                        <a:lnSpc>
                          <a:spcPct val="150000"/>
                        </a:lnSpc>
                        <a:spcAft>
                          <a:spcPts val="0"/>
                        </a:spcAft>
                      </a:pPr>
                      <a:r>
                        <a:rPr lang="es-ES" sz="2800" dirty="0">
                          <a:effectLst/>
                        </a:rPr>
                        <a:t>2</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r">
                        <a:lnSpc>
                          <a:spcPct val="150000"/>
                        </a:lnSpc>
                        <a:spcAft>
                          <a:spcPts val="0"/>
                        </a:spcAft>
                      </a:pPr>
                      <a:r>
                        <a:rPr lang="es-ES" sz="2800" dirty="0">
                          <a:effectLst/>
                        </a:rPr>
                        <a:t>6,88</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2432042"/>
                  </a:ext>
                </a:extLst>
              </a:tr>
              <a:tr h="469773">
                <a:tc>
                  <a:txBody>
                    <a:bodyPr/>
                    <a:lstStyle/>
                    <a:p>
                      <a:pPr indent="215900" algn="ctr">
                        <a:lnSpc>
                          <a:spcPct val="150000"/>
                        </a:lnSpc>
                        <a:spcAft>
                          <a:spcPts val="0"/>
                        </a:spcAft>
                      </a:pPr>
                      <a:r>
                        <a:rPr lang="es-ES" sz="2800" dirty="0">
                          <a:effectLst/>
                        </a:rPr>
                        <a:t>4</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r">
                        <a:lnSpc>
                          <a:spcPct val="150000"/>
                        </a:lnSpc>
                        <a:spcAft>
                          <a:spcPts val="0"/>
                        </a:spcAft>
                      </a:pPr>
                      <a:r>
                        <a:rPr lang="es-ES" sz="2800" dirty="0">
                          <a:effectLst/>
                        </a:rPr>
                        <a:t>4,18</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6246512"/>
                  </a:ext>
                </a:extLst>
              </a:tr>
              <a:tr h="469773">
                <a:tc>
                  <a:txBody>
                    <a:bodyPr/>
                    <a:lstStyle/>
                    <a:p>
                      <a:pPr indent="215900" algn="ctr">
                        <a:lnSpc>
                          <a:spcPct val="150000"/>
                        </a:lnSpc>
                        <a:spcAft>
                          <a:spcPts val="0"/>
                        </a:spcAft>
                      </a:pPr>
                      <a:r>
                        <a:rPr lang="es-ES" sz="2800" dirty="0">
                          <a:effectLst/>
                        </a:rPr>
                        <a:t>6</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r">
                        <a:lnSpc>
                          <a:spcPct val="150000"/>
                        </a:lnSpc>
                        <a:spcAft>
                          <a:spcPts val="0"/>
                        </a:spcAft>
                      </a:pPr>
                      <a:r>
                        <a:rPr lang="es-ES" sz="2800" dirty="0">
                          <a:effectLst/>
                        </a:rPr>
                        <a:t>3,85</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1844282"/>
                  </a:ext>
                </a:extLst>
              </a:tr>
              <a:tr h="469773">
                <a:tc>
                  <a:txBody>
                    <a:bodyPr/>
                    <a:lstStyle/>
                    <a:p>
                      <a:pPr indent="215900" algn="ctr">
                        <a:lnSpc>
                          <a:spcPct val="150000"/>
                        </a:lnSpc>
                        <a:spcAft>
                          <a:spcPts val="0"/>
                        </a:spcAft>
                      </a:pPr>
                      <a:r>
                        <a:rPr lang="es-ES" sz="2800" dirty="0">
                          <a:effectLst/>
                        </a:rPr>
                        <a:t>12</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r">
                        <a:lnSpc>
                          <a:spcPct val="150000"/>
                        </a:lnSpc>
                        <a:spcAft>
                          <a:spcPts val="0"/>
                        </a:spcAft>
                      </a:pPr>
                      <a:r>
                        <a:rPr lang="es-ES" sz="2800" dirty="0">
                          <a:effectLst/>
                        </a:rPr>
                        <a:t>3,41</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8993522"/>
                  </a:ext>
                </a:extLst>
              </a:tr>
            </a:tbl>
          </a:graphicData>
        </a:graphic>
      </p:graphicFrame>
      <p:graphicFrame>
        <p:nvGraphicFramePr>
          <p:cNvPr id="9" name="Gráfico 8">
            <a:extLst>
              <a:ext uri="{FF2B5EF4-FFF2-40B4-BE49-F238E27FC236}">
                <a16:creationId xmlns:a16="http://schemas.microsoft.com/office/drawing/2014/main" id="{34ADFFF0-BED8-4DB0-B48C-AAA6B6C3361B}"/>
              </a:ext>
            </a:extLst>
          </p:cNvPr>
          <p:cNvGraphicFramePr>
            <a:graphicFrameLocks/>
          </p:cNvGraphicFramePr>
          <p:nvPr>
            <p:extLst>
              <p:ext uri="{D42A27DB-BD31-4B8C-83A1-F6EECF244321}">
                <p14:modId xmlns:p14="http://schemas.microsoft.com/office/powerpoint/2010/main" val="386982155"/>
              </p:ext>
            </p:extLst>
          </p:nvPr>
        </p:nvGraphicFramePr>
        <p:xfrm>
          <a:off x="5522260" y="2008094"/>
          <a:ext cx="6113928" cy="42420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285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F6A509-3CEE-4D13-9194-046D7B49F121}"/>
              </a:ext>
            </a:extLst>
          </p:cNvPr>
          <p:cNvSpPr>
            <a:spLocks noGrp="1"/>
          </p:cNvSpPr>
          <p:nvPr>
            <p:ph type="title"/>
          </p:nvPr>
        </p:nvSpPr>
        <p:spPr/>
        <p:txBody>
          <a:bodyPr>
            <a:normAutofit fontScale="90000"/>
          </a:bodyPr>
          <a:lstStyle/>
          <a:p>
            <a:pPr algn="ctr"/>
            <a:r>
              <a:rPr lang="es-EC" b="1" dirty="0"/>
              <a:t>Prueba estadística de Tukey </a:t>
            </a:r>
            <a:br>
              <a:rPr lang="es-ES" b="1" dirty="0"/>
            </a:br>
            <a:r>
              <a:rPr lang="es-EC" dirty="0"/>
              <a:t> </a:t>
            </a:r>
            <a:br>
              <a:rPr lang="es-ES" dirty="0"/>
            </a:br>
            <a:endParaRPr lang="es-ES" dirty="0"/>
          </a:p>
        </p:txBody>
      </p:sp>
      <p:sp>
        <p:nvSpPr>
          <p:cNvPr id="6" name="Marcador de texto 5">
            <a:extLst>
              <a:ext uri="{FF2B5EF4-FFF2-40B4-BE49-F238E27FC236}">
                <a16:creationId xmlns:a16="http://schemas.microsoft.com/office/drawing/2014/main" id="{380F10B3-0A89-41CD-9BEF-458491920198}"/>
              </a:ext>
            </a:extLst>
          </p:cNvPr>
          <p:cNvSpPr>
            <a:spLocks noGrp="1"/>
          </p:cNvSpPr>
          <p:nvPr>
            <p:ph type="body" idx="1"/>
          </p:nvPr>
        </p:nvSpPr>
        <p:spPr>
          <a:xfrm>
            <a:off x="678424" y="1657931"/>
            <a:ext cx="5157787" cy="823912"/>
          </a:xfrm>
        </p:spPr>
        <p:txBody>
          <a:bodyPr>
            <a:normAutofit fontScale="92500" lnSpcReduction="20000"/>
          </a:bodyPr>
          <a:lstStyle/>
          <a:p>
            <a:pPr algn="ctr"/>
            <a:r>
              <a:rPr lang="es-ES" dirty="0"/>
              <a:t>Comparación de porcentaje de remoción clasificado por concentración al utilizar el Tratamiento 1.</a:t>
            </a:r>
          </a:p>
          <a:p>
            <a:endParaRPr lang="es-ES" dirty="0"/>
          </a:p>
        </p:txBody>
      </p:sp>
      <p:sp>
        <p:nvSpPr>
          <p:cNvPr id="7" name="Marcador de texto 6">
            <a:extLst>
              <a:ext uri="{FF2B5EF4-FFF2-40B4-BE49-F238E27FC236}">
                <a16:creationId xmlns:a16="http://schemas.microsoft.com/office/drawing/2014/main" id="{BAF288BA-09EA-4810-BC6B-100559A99E08}"/>
              </a:ext>
            </a:extLst>
          </p:cNvPr>
          <p:cNvSpPr>
            <a:spLocks noGrp="1"/>
          </p:cNvSpPr>
          <p:nvPr>
            <p:ph type="body" sz="quarter" idx="3"/>
          </p:nvPr>
        </p:nvSpPr>
        <p:spPr>
          <a:xfrm>
            <a:off x="6333564" y="1262354"/>
            <a:ext cx="5183188" cy="823912"/>
          </a:xfrm>
        </p:spPr>
        <p:txBody>
          <a:bodyPr>
            <a:normAutofit fontScale="92500" lnSpcReduction="20000"/>
          </a:bodyPr>
          <a:lstStyle/>
          <a:p>
            <a:pPr algn="ctr"/>
            <a:r>
              <a:rPr lang="es-EC" dirty="0"/>
              <a:t>Comparación de porcentaje de remoción clasificado por concentración al utilizar el tratamiento 2</a:t>
            </a:r>
            <a:endParaRPr lang="es-ES" dirty="0"/>
          </a:p>
        </p:txBody>
      </p:sp>
      <p:graphicFrame>
        <p:nvGraphicFramePr>
          <p:cNvPr id="9" name="Marcador de contenido 8">
            <a:extLst>
              <a:ext uri="{FF2B5EF4-FFF2-40B4-BE49-F238E27FC236}">
                <a16:creationId xmlns:a16="http://schemas.microsoft.com/office/drawing/2014/main" id="{5801E479-5B4C-4197-A853-F754B18184F6}"/>
              </a:ext>
            </a:extLst>
          </p:cNvPr>
          <p:cNvGraphicFramePr>
            <a:graphicFrameLocks noGrp="1"/>
          </p:cNvGraphicFramePr>
          <p:nvPr>
            <p:ph sz="quarter" idx="4"/>
            <p:extLst>
              <p:ext uri="{D42A27DB-BD31-4B8C-83A1-F6EECF244321}">
                <p14:modId xmlns:p14="http://schemas.microsoft.com/office/powerpoint/2010/main" val="2886940022"/>
              </p:ext>
            </p:extLst>
          </p:nvPr>
        </p:nvGraphicFramePr>
        <p:xfrm>
          <a:off x="6723530" y="2952604"/>
          <a:ext cx="4631858" cy="5346739"/>
        </p:xfrm>
        <a:graphic>
          <a:graphicData uri="http://schemas.openxmlformats.org/drawingml/2006/table">
            <a:tbl>
              <a:tblPr firstRow="1" firstCol="1" bandRow="1">
                <a:tableStyleId>{93296810-A885-4BE3-A3E7-6D5BEEA58F35}</a:tableStyleId>
              </a:tblPr>
              <a:tblGrid>
                <a:gridCol w="2008094">
                  <a:extLst>
                    <a:ext uri="{9D8B030D-6E8A-4147-A177-3AD203B41FA5}">
                      <a16:colId xmlns:a16="http://schemas.microsoft.com/office/drawing/2014/main" val="1208062708"/>
                    </a:ext>
                  </a:extLst>
                </a:gridCol>
                <a:gridCol w="1078558">
                  <a:extLst>
                    <a:ext uri="{9D8B030D-6E8A-4147-A177-3AD203B41FA5}">
                      <a16:colId xmlns:a16="http://schemas.microsoft.com/office/drawing/2014/main" val="563738443"/>
                    </a:ext>
                  </a:extLst>
                </a:gridCol>
                <a:gridCol w="1545206">
                  <a:extLst>
                    <a:ext uri="{9D8B030D-6E8A-4147-A177-3AD203B41FA5}">
                      <a16:colId xmlns:a16="http://schemas.microsoft.com/office/drawing/2014/main" val="3384440582"/>
                    </a:ext>
                  </a:extLst>
                </a:gridCol>
              </a:tblGrid>
              <a:tr h="1506259">
                <a:tc>
                  <a:txBody>
                    <a:bodyPr/>
                    <a:lstStyle/>
                    <a:p>
                      <a:pPr indent="215900" algn="ctr">
                        <a:lnSpc>
                          <a:spcPct val="150000"/>
                        </a:lnSpc>
                        <a:spcAft>
                          <a:spcPts val="0"/>
                        </a:spcAft>
                      </a:pPr>
                      <a:r>
                        <a:rPr lang="es-EC" sz="2000" dirty="0">
                          <a:effectLst/>
                        </a:rPr>
                        <a:t>Concentración ppm</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000" dirty="0">
                          <a:effectLst/>
                        </a:rPr>
                        <a:t>Media</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000" dirty="0">
                          <a:effectLst/>
                        </a:rPr>
                        <a:t>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2696142"/>
                  </a:ext>
                </a:extLst>
              </a:tr>
              <a:tr h="582795">
                <a:tc>
                  <a:txBody>
                    <a:bodyPr/>
                    <a:lstStyle/>
                    <a:p>
                      <a:pPr indent="215900" algn="just">
                        <a:lnSpc>
                          <a:spcPct val="150000"/>
                        </a:lnSpc>
                        <a:spcAft>
                          <a:spcPts val="0"/>
                        </a:spcAft>
                      </a:pPr>
                      <a:r>
                        <a:rPr lang="es-EC" sz="2800" dirty="0">
                          <a:effectLst/>
                        </a:rPr>
                        <a:t>3</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800" dirty="0">
                          <a:effectLst/>
                        </a:rPr>
                        <a:t>17,67</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800" dirty="0">
                          <a:effectLst/>
                        </a:rPr>
                        <a:t>A</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9029019"/>
                  </a:ext>
                </a:extLst>
              </a:tr>
              <a:tr h="582795">
                <a:tc>
                  <a:txBody>
                    <a:bodyPr/>
                    <a:lstStyle/>
                    <a:p>
                      <a:pPr indent="215900" algn="just">
                        <a:lnSpc>
                          <a:spcPct val="150000"/>
                        </a:lnSpc>
                        <a:spcAft>
                          <a:spcPts val="0"/>
                        </a:spcAft>
                      </a:pPr>
                      <a:r>
                        <a:rPr lang="es-EC" sz="2800" dirty="0">
                          <a:effectLst/>
                        </a:rPr>
                        <a:t>5</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800" dirty="0">
                          <a:effectLst/>
                        </a:rPr>
                        <a:t>31,28</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800" dirty="0">
                          <a:effectLst/>
                        </a:rPr>
                        <a:t>A</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7868400"/>
                  </a:ext>
                </a:extLst>
              </a:tr>
              <a:tr h="582795">
                <a:tc>
                  <a:txBody>
                    <a:bodyPr/>
                    <a:lstStyle/>
                    <a:p>
                      <a:pPr indent="215900" algn="just">
                        <a:lnSpc>
                          <a:spcPct val="150000"/>
                        </a:lnSpc>
                        <a:spcAft>
                          <a:spcPts val="0"/>
                        </a:spcAft>
                      </a:pPr>
                      <a:r>
                        <a:rPr lang="es-EC" sz="2800">
                          <a:effectLst/>
                        </a:rPr>
                        <a:t>10</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800" dirty="0">
                          <a:effectLst/>
                        </a:rPr>
                        <a:t>65,71</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800" dirty="0">
                          <a:effectLst/>
                        </a:rPr>
                        <a:t>B</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406076"/>
                  </a:ext>
                </a:extLst>
              </a:tr>
            </a:tbl>
          </a:graphicData>
        </a:graphic>
      </p:graphicFrame>
      <p:graphicFrame>
        <p:nvGraphicFramePr>
          <p:cNvPr id="4" name="Tabla 3">
            <a:extLst>
              <a:ext uri="{FF2B5EF4-FFF2-40B4-BE49-F238E27FC236}">
                <a16:creationId xmlns:a16="http://schemas.microsoft.com/office/drawing/2014/main" id="{9883310E-3E0A-404E-A0F3-C923BCC171C6}"/>
              </a:ext>
            </a:extLst>
          </p:cNvPr>
          <p:cNvGraphicFramePr>
            <a:graphicFrameLocks noGrp="1"/>
          </p:cNvGraphicFramePr>
          <p:nvPr>
            <p:extLst>
              <p:ext uri="{D42A27DB-BD31-4B8C-83A1-F6EECF244321}">
                <p14:modId xmlns:p14="http://schemas.microsoft.com/office/powerpoint/2010/main" val="3204243803"/>
              </p:ext>
            </p:extLst>
          </p:nvPr>
        </p:nvGraphicFramePr>
        <p:xfrm>
          <a:off x="839788" y="3006726"/>
          <a:ext cx="4401950" cy="3254642"/>
        </p:xfrm>
        <a:graphic>
          <a:graphicData uri="http://schemas.openxmlformats.org/drawingml/2006/table">
            <a:tbl>
              <a:tblPr firstRow="1" firstCol="1" bandRow="1">
                <a:tableStyleId>{93296810-A885-4BE3-A3E7-6D5BEEA58F35}</a:tableStyleId>
              </a:tblPr>
              <a:tblGrid>
                <a:gridCol w="1873279">
                  <a:extLst>
                    <a:ext uri="{9D8B030D-6E8A-4147-A177-3AD203B41FA5}">
                      <a16:colId xmlns:a16="http://schemas.microsoft.com/office/drawing/2014/main" val="3685996637"/>
                    </a:ext>
                  </a:extLst>
                </a:gridCol>
                <a:gridCol w="1263698">
                  <a:extLst>
                    <a:ext uri="{9D8B030D-6E8A-4147-A177-3AD203B41FA5}">
                      <a16:colId xmlns:a16="http://schemas.microsoft.com/office/drawing/2014/main" val="1048245947"/>
                    </a:ext>
                  </a:extLst>
                </a:gridCol>
                <a:gridCol w="1264973">
                  <a:extLst>
                    <a:ext uri="{9D8B030D-6E8A-4147-A177-3AD203B41FA5}">
                      <a16:colId xmlns:a16="http://schemas.microsoft.com/office/drawing/2014/main" val="1775041512"/>
                    </a:ext>
                  </a:extLst>
                </a:gridCol>
              </a:tblGrid>
              <a:tr h="1322705">
                <a:tc>
                  <a:txBody>
                    <a:bodyPr/>
                    <a:lstStyle/>
                    <a:p>
                      <a:pPr indent="215900" algn="ctr">
                        <a:lnSpc>
                          <a:spcPct val="150000"/>
                        </a:lnSpc>
                        <a:spcAft>
                          <a:spcPts val="0"/>
                        </a:spcAft>
                      </a:pPr>
                      <a:r>
                        <a:rPr lang="es-ES" sz="2000" dirty="0">
                          <a:effectLst/>
                        </a:rPr>
                        <a:t>Concentración</a:t>
                      </a:r>
                    </a:p>
                    <a:p>
                      <a:pPr indent="215900" algn="ctr">
                        <a:lnSpc>
                          <a:spcPct val="150000"/>
                        </a:lnSpc>
                        <a:spcAft>
                          <a:spcPts val="0"/>
                        </a:spcAft>
                      </a:pPr>
                      <a:r>
                        <a:rPr lang="es-ES" sz="2000" dirty="0">
                          <a:effectLst/>
                        </a:rPr>
                        <a:t>ppm</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000" dirty="0">
                          <a:effectLst/>
                        </a:rPr>
                        <a:t>Media</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000" dirty="0">
                          <a:effectLst/>
                        </a:rPr>
                        <a:t>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2746150"/>
                  </a:ext>
                </a:extLst>
              </a:tr>
              <a:tr h="643979">
                <a:tc>
                  <a:txBody>
                    <a:bodyPr/>
                    <a:lstStyle/>
                    <a:p>
                      <a:pPr indent="215900" algn="ctr">
                        <a:lnSpc>
                          <a:spcPct val="150000"/>
                        </a:lnSpc>
                        <a:spcAft>
                          <a:spcPts val="0"/>
                        </a:spcAft>
                      </a:pPr>
                      <a:r>
                        <a:rPr lang="es-ES" sz="2800" dirty="0">
                          <a:effectLst/>
                        </a:rPr>
                        <a:t>5</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800">
                          <a:effectLst/>
                        </a:rPr>
                        <a:t>40,18</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800" dirty="0">
                          <a:effectLst/>
                        </a:rPr>
                        <a:t>A</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5830790"/>
                  </a:ext>
                </a:extLst>
              </a:tr>
              <a:tr h="643979">
                <a:tc>
                  <a:txBody>
                    <a:bodyPr/>
                    <a:lstStyle/>
                    <a:p>
                      <a:pPr indent="215900" algn="ctr">
                        <a:lnSpc>
                          <a:spcPct val="150000"/>
                        </a:lnSpc>
                        <a:spcAft>
                          <a:spcPts val="0"/>
                        </a:spcAft>
                      </a:pPr>
                      <a:r>
                        <a:rPr lang="es-ES" sz="2800" dirty="0">
                          <a:effectLst/>
                        </a:rPr>
                        <a:t>3</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800" dirty="0">
                          <a:effectLst/>
                        </a:rPr>
                        <a:t>49,76</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800" dirty="0">
                          <a:effectLst/>
                        </a:rPr>
                        <a:t>A</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1645308"/>
                  </a:ext>
                </a:extLst>
              </a:tr>
              <a:tr h="643979">
                <a:tc>
                  <a:txBody>
                    <a:bodyPr/>
                    <a:lstStyle/>
                    <a:p>
                      <a:pPr indent="215900" algn="ctr">
                        <a:lnSpc>
                          <a:spcPct val="150000"/>
                        </a:lnSpc>
                        <a:spcAft>
                          <a:spcPts val="0"/>
                        </a:spcAft>
                      </a:pPr>
                      <a:r>
                        <a:rPr lang="es-ES" sz="2800">
                          <a:effectLst/>
                        </a:rPr>
                        <a:t>10</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800" dirty="0">
                          <a:effectLst/>
                        </a:rPr>
                        <a:t>53,69</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800" dirty="0">
                          <a:effectLst/>
                        </a:rPr>
                        <a:t>A</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925788"/>
                  </a:ext>
                </a:extLst>
              </a:tr>
            </a:tbl>
          </a:graphicData>
        </a:graphic>
      </p:graphicFrame>
    </p:spTree>
    <p:extLst>
      <p:ext uri="{BB962C8B-B14F-4D97-AF65-F5344CB8AC3E}">
        <p14:creationId xmlns:p14="http://schemas.microsoft.com/office/powerpoint/2010/main" val="326829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C9725EE-C5BC-43DC-82C1-9E75C5C3231E}"/>
              </a:ext>
            </a:extLst>
          </p:cNvPr>
          <p:cNvPicPr/>
          <p:nvPr/>
        </p:nvPicPr>
        <p:blipFill rotWithShape="1">
          <a:blip r:embed="rId3" cstate="print">
            <a:extLst>
              <a:ext uri="{28A0092B-C50C-407E-A947-70E740481C1C}">
                <a14:useLocalDpi xmlns:a14="http://schemas.microsoft.com/office/drawing/2010/main" val="0"/>
              </a:ext>
            </a:extLst>
          </a:blip>
          <a:srcRect l="2026" t="4329" r="3085" b="2050"/>
          <a:stretch/>
        </p:blipFill>
        <p:spPr>
          <a:xfrm>
            <a:off x="-15240" y="-1"/>
            <a:ext cx="10707094" cy="6440557"/>
          </a:xfrm>
          <a:prstGeom prst="rect">
            <a:avLst/>
          </a:prstGeom>
        </p:spPr>
      </p:pic>
      <p:sp>
        <p:nvSpPr>
          <p:cNvPr id="5" name="Flecha: a la derecha 4">
            <a:extLst>
              <a:ext uri="{FF2B5EF4-FFF2-40B4-BE49-F238E27FC236}">
                <a16:creationId xmlns:a16="http://schemas.microsoft.com/office/drawing/2014/main" id="{27C1DECC-CA32-4AAC-9D5A-3C3DC7750C0C}"/>
              </a:ext>
            </a:extLst>
          </p:cNvPr>
          <p:cNvSpPr/>
          <p:nvPr/>
        </p:nvSpPr>
        <p:spPr>
          <a:xfrm>
            <a:off x="1313596" y="1174143"/>
            <a:ext cx="1055077" cy="10128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lipse 24">
            <a:extLst>
              <a:ext uri="{FF2B5EF4-FFF2-40B4-BE49-F238E27FC236}">
                <a16:creationId xmlns:a16="http://schemas.microsoft.com/office/drawing/2014/main" id="{E2BFD40F-E960-4E50-B7FC-58A09BB6477C}"/>
              </a:ext>
            </a:extLst>
          </p:cNvPr>
          <p:cNvSpPr/>
          <p:nvPr/>
        </p:nvSpPr>
        <p:spPr>
          <a:xfrm>
            <a:off x="10434918" y="10805"/>
            <a:ext cx="1757082" cy="1800065"/>
          </a:xfrm>
          <a:prstGeom prst="ellipse">
            <a:avLst/>
          </a:prstGeom>
          <a:solidFill>
            <a:srgbClr val="7CE71B"/>
          </a:solidFill>
          <a:ln w="762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just"/>
            <a:r>
              <a:rPr lang="en-US" sz="2400" dirty="0">
                <a:solidFill>
                  <a:schemeClr val="bg1"/>
                </a:solidFill>
                <a:latin typeface="F"/>
              </a:rPr>
              <a:t>Zona</a:t>
            </a:r>
            <a:r>
              <a:rPr lang="en-US" sz="4000" dirty="0">
                <a:solidFill>
                  <a:schemeClr val="bg1"/>
                </a:solidFill>
                <a:latin typeface="F"/>
              </a:rPr>
              <a:t> </a:t>
            </a:r>
            <a:r>
              <a:rPr lang="en-US" sz="2400" dirty="0">
                <a:solidFill>
                  <a:schemeClr val="bg1"/>
                </a:solidFill>
                <a:latin typeface="F"/>
              </a:rPr>
              <a:t>de</a:t>
            </a:r>
            <a:r>
              <a:rPr lang="en-US" sz="4000" dirty="0">
                <a:solidFill>
                  <a:schemeClr val="bg1"/>
                </a:solidFill>
                <a:latin typeface="F"/>
              </a:rPr>
              <a:t> </a:t>
            </a:r>
            <a:r>
              <a:rPr lang="en-US" sz="2400" dirty="0" err="1">
                <a:solidFill>
                  <a:schemeClr val="bg1"/>
                </a:solidFill>
                <a:latin typeface="F"/>
              </a:rPr>
              <a:t>Estudio</a:t>
            </a:r>
            <a:endParaRPr lang="es-ES" sz="2400" dirty="0">
              <a:solidFill>
                <a:schemeClr val="bg1"/>
              </a:solidFill>
            </a:endParaRPr>
          </a:p>
        </p:txBody>
      </p:sp>
    </p:spTree>
    <p:extLst>
      <p:ext uri="{BB962C8B-B14F-4D97-AF65-F5344CB8AC3E}">
        <p14:creationId xmlns:p14="http://schemas.microsoft.com/office/powerpoint/2010/main" val="283782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1BFE4B0-3D03-47E7-BA44-96A65EFF7C1D}"/>
              </a:ext>
            </a:extLst>
          </p:cNvPr>
          <p:cNvSpPr>
            <a:spLocks noGrp="1"/>
          </p:cNvSpPr>
          <p:nvPr>
            <p:ph type="body" idx="1"/>
          </p:nvPr>
        </p:nvSpPr>
        <p:spPr>
          <a:xfrm>
            <a:off x="636104" y="906531"/>
            <a:ext cx="5157787" cy="1163604"/>
          </a:xfrm>
        </p:spPr>
        <p:txBody>
          <a:bodyPr vert="horz" lIns="91440" tIns="45720" rIns="91440" bIns="45720" rtlCol="0" anchor="b">
            <a:noAutofit/>
          </a:bodyPr>
          <a:lstStyle/>
          <a:p>
            <a:pPr algn="ctr"/>
            <a:r>
              <a:rPr lang="es-ES" sz="2200" dirty="0"/>
              <a:t> </a:t>
            </a:r>
          </a:p>
          <a:p>
            <a:pPr algn="ctr"/>
            <a:r>
              <a:rPr lang="es-ES" sz="2200" dirty="0"/>
              <a:t>Comparación de porcentaje de remoción clasificado por concentración al utilizar el tratamiento 3 </a:t>
            </a:r>
          </a:p>
          <a:p>
            <a:pPr algn="ctr"/>
            <a:endParaRPr lang="es-ES" sz="2200" dirty="0"/>
          </a:p>
        </p:txBody>
      </p:sp>
      <p:graphicFrame>
        <p:nvGraphicFramePr>
          <p:cNvPr id="7" name="Marcador de contenido 6">
            <a:extLst>
              <a:ext uri="{FF2B5EF4-FFF2-40B4-BE49-F238E27FC236}">
                <a16:creationId xmlns:a16="http://schemas.microsoft.com/office/drawing/2014/main" id="{DEBB49B2-8C1B-4298-9C7D-CBF1F3EAE82D}"/>
              </a:ext>
            </a:extLst>
          </p:cNvPr>
          <p:cNvGraphicFramePr>
            <a:graphicFrameLocks noGrp="1"/>
          </p:cNvGraphicFramePr>
          <p:nvPr>
            <p:ph sz="half" idx="2"/>
            <p:extLst>
              <p:ext uri="{D42A27DB-BD31-4B8C-83A1-F6EECF244321}">
                <p14:modId xmlns:p14="http://schemas.microsoft.com/office/powerpoint/2010/main" val="3716439463"/>
              </p:ext>
            </p:extLst>
          </p:nvPr>
        </p:nvGraphicFramePr>
        <p:xfrm>
          <a:off x="636104" y="2728544"/>
          <a:ext cx="4653073" cy="3098515"/>
        </p:xfrm>
        <a:graphic>
          <a:graphicData uri="http://schemas.openxmlformats.org/drawingml/2006/table">
            <a:tbl>
              <a:tblPr firstRow="1" firstCol="1" bandRow="1">
                <a:tableStyleId>{93296810-A885-4BE3-A3E7-6D5BEEA58F35}</a:tableStyleId>
              </a:tblPr>
              <a:tblGrid>
                <a:gridCol w="2074308">
                  <a:extLst>
                    <a:ext uri="{9D8B030D-6E8A-4147-A177-3AD203B41FA5}">
                      <a16:colId xmlns:a16="http://schemas.microsoft.com/office/drawing/2014/main" val="2959579708"/>
                    </a:ext>
                  </a:extLst>
                </a:gridCol>
                <a:gridCol w="1288741">
                  <a:extLst>
                    <a:ext uri="{9D8B030D-6E8A-4147-A177-3AD203B41FA5}">
                      <a16:colId xmlns:a16="http://schemas.microsoft.com/office/drawing/2014/main" val="2274363312"/>
                    </a:ext>
                  </a:extLst>
                </a:gridCol>
                <a:gridCol w="1290024">
                  <a:extLst>
                    <a:ext uri="{9D8B030D-6E8A-4147-A177-3AD203B41FA5}">
                      <a16:colId xmlns:a16="http://schemas.microsoft.com/office/drawing/2014/main" val="3438334664"/>
                    </a:ext>
                  </a:extLst>
                </a:gridCol>
              </a:tblGrid>
              <a:tr h="1084600">
                <a:tc>
                  <a:txBody>
                    <a:bodyPr/>
                    <a:lstStyle/>
                    <a:p>
                      <a:pPr indent="215900" algn="ctr">
                        <a:lnSpc>
                          <a:spcPct val="150000"/>
                        </a:lnSpc>
                        <a:spcAft>
                          <a:spcPts val="0"/>
                        </a:spcAft>
                      </a:pPr>
                      <a:r>
                        <a:rPr lang="es-EC" sz="2000" dirty="0">
                          <a:effectLst/>
                        </a:rPr>
                        <a:t>Concentración ppm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C" sz="2000" dirty="0">
                          <a:effectLst/>
                        </a:rPr>
                        <a:t>Medias</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C" sz="2000" dirty="0">
                          <a:effectLst/>
                        </a:rPr>
                        <a:t>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767770"/>
                  </a:ext>
                </a:extLst>
              </a:tr>
              <a:tr h="671305">
                <a:tc>
                  <a:txBody>
                    <a:bodyPr/>
                    <a:lstStyle/>
                    <a:p>
                      <a:pPr indent="215900" algn="ctr">
                        <a:lnSpc>
                          <a:spcPct val="150000"/>
                        </a:lnSpc>
                        <a:spcAft>
                          <a:spcPts val="0"/>
                        </a:spcAft>
                      </a:pPr>
                      <a:r>
                        <a:rPr lang="es-EC" sz="2800" dirty="0">
                          <a:effectLst/>
                        </a:rPr>
                        <a:t>3</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C" sz="2800">
                          <a:effectLst/>
                        </a:rPr>
                        <a:t>30,86</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C" sz="2800">
                          <a:effectLst/>
                        </a:rPr>
                        <a:t>A</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946496"/>
                  </a:ext>
                </a:extLst>
              </a:tr>
              <a:tr h="671305">
                <a:tc>
                  <a:txBody>
                    <a:bodyPr/>
                    <a:lstStyle/>
                    <a:p>
                      <a:pPr indent="215900" algn="ctr">
                        <a:lnSpc>
                          <a:spcPct val="150000"/>
                        </a:lnSpc>
                        <a:spcAft>
                          <a:spcPts val="0"/>
                        </a:spcAft>
                      </a:pPr>
                      <a:r>
                        <a:rPr lang="es-EC" sz="2800" dirty="0">
                          <a:effectLst/>
                        </a:rPr>
                        <a:t>5</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C" sz="2800" dirty="0">
                          <a:effectLst/>
                        </a:rPr>
                        <a:t>51,52</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C" sz="2800">
                          <a:effectLst/>
                        </a:rPr>
                        <a:t>B</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5158338"/>
                  </a:ext>
                </a:extLst>
              </a:tr>
              <a:tr h="671305">
                <a:tc>
                  <a:txBody>
                    <a:bodyPr/>
                    <a:lstStyle/>
                    <a:p>
                      <a:pPr indent="215900" algn="ctr">
                        <a:lnSpc>
                          <a:spcPct val="150000"/>
                        </a:lnSpc>
                        <a:spcAft>
                          <a:spcPts val="0"/>
                        </a:spcAft>
                      </a:pPr>
                      <a:r>
                        <a:rPr lang="es-EC" sz="2800">
                          <a:effectLst/>
                        </a:rPr>
                        <a:t>10</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C" sz="2800" dirty="0">
                          <a:effectLst/>
                        </a:rPr>
                        <a:t>55,82</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C" sz="2800" dirty="0">
                          <a:effectLst/>
                        </a:rPr>
                        <a:t>B</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4077027"/>
                  </a:ext>
                </a:extLst>
              </a:tr>
            </a:tbl>
          </a:graphicData>
        </a:graphic>
      </p:graphicFrame>
      <p:sp>
        <p:nvSpPr>
          <p:cNvPr id="5" name="Marcador de texto 4">
            <a:extLst>
              <a:ext uri="{FF2B5EF4-FFF2-40B4-BE49-F238E27FC236}">
                <a16:creationId xmlns:a16="http://schemas.microsoft.com/office/drawing/2014/main" id="{94C55639-CC34-48A7-8250-CAD508F572C6}"/>
              </a:ext>
            </a:extLst>
          </p:cNvPr>
          <p:cNvSpPr>
            <a:spLocks noGrp="1"/>
          </p:cNvSpPr>
          <p:nvPr>
            <p:ph type="body" sz="quarter" idx="3"/>
          </p:nvPr>
        </p:nvSpPr>
        <p:spPr>
          <a:xfrm>
            <a:off x="6348181" y="1246223"/>
            <a:ext cx="5183188" cy="823912"/>
          </a:xfrm>
        </p:spPr>
        <p:txBody>
          <a:bodyPr>
            <a:noAutofit/>
          </a:bodyPr>
          <a:lstStyle/>
          <a:p>
            <a:endParaRPr lang="es-ES" sz="2200" dirty="0"/>
          </a:p>
          <a:p>
            <a:pPr algn="ctr"/>
            <a:r>
              <a:rPr lang="es-ES" sz="2200" dirty="0"/>
              <a:t>Comparación de porcentaje de remoción clasificado con los gramos de nano para 10ppm </a:t>
            </a:r>
          </a:p>
          <a:p>
            <a:endParaRPr lang="es-ES" sz="2200" dirty="0"/>
          </a:p>
        </p:txBody>
      </p:sp>
      <p:graphicFrame>
        <p:nvGraphicFramePr>
          <p:cNvPr id="8" name="Marcador de contenido 7">
            <a:extLst>
              <a:ext uri="{FF2B5EF4-FFF2-40B4-BE49-F238E27FC236}">
                <a16:creationId xmlns:a16="http://schemas.microsoft.com/office/drawing/2014/main" id="{2FAE0316-A2D5-4C56-AB6E-2EA0FC825695}"/>
              </a:ext>
            </a:extLst>
          </p:cNvPr>
          <p:cNvGraphicFramePr>
            <a:graphicFrameLocks noGrp="1"/>
          </p:cNvGraphicFramePr>
          <p:nvPr>
            <p:ph sz="quarter" idx="4"/>
            <p:extLst>
              <p:ext uri="{D42A27DB-BD31-4B8C-83A1-F6EECF244321}">
                <p14:modId xmlns:p14="http://schemas.microsoft.com/office/powerpoint/2010/main" val="2942598967"/>
              </p:ext>
            </p:extLst>
          </p:nvPr>
        </p:nvGraphicFramePr>
        <p:xfrm>
          <a:off x="6800399" y="2728544"/>
          <a:ext cx="4530990" cy="3167877"/>
        </p:xfrm>
        <a:graphic>
          <a:graphicData uri="http://schemas.openxmlformats.org/drawingml/2006/table">
            <a:tbl>
              <a:tblPr firstRow="1" firstCol="1" bandRow="1">
                <a:tableStyleId>{93296810-A885-4BE3-A3E7-6D5BEEA58F35}</a:tableStyleId>
              </a:tblPr>
              <a:tblGrid>
                <a:gridCol w="1529006">
                  <a:extLst>
                    <a:ext uri="{9D8B030D-6E8A-4147-A177-3AD203B41FA5}">
                      <a16:colId xmlns:a16="http://schemas.microsoft.com/office/drawing/2014/main" val="3370281144"/>
                    </a:ext>
                  </a:extLst>
                </a:gridCol>
                <a:gridCol w="1524583">
                  <a:extLst>
                    <a:ext uri="{9D8B030D-6E8A-4147-A177-3AD203B41FA5}">
                      <a16:colId xmlns:a16="http://schemas.microsoft.com/office/drawing/2014/main" val="1467426320"/>
                    </a:ext>
                  </a:extLst>
                </a:gridCol>
                <a:gridCol w="1477401">
                  <a:extLst>
                    <a:ext uri="{9D8B030D-6E8A-4147-A177-3AD203B41FA5}">
                      <a16:colId xmlns:a16="http://schemas.microsoft.com/office/drawing/2014/main" val="2451118504"/>
                    </a:ext>
                  </a:extLst>
                </a:gridCol>
              </a:tblGrid>
              <a:tr h="845037">
                <a:tc>
                  <a:txBody>
                    <a:bodyPr/>
                    <a:lstStyle/>
                    <a:p>
                      <a:pPr indent="215900" algn="ctr">
                        <a:lnSpc>
                          <a:spcPct val="150000"/>
                        </a:lnSpc>
                        <a:spcAft>
                          <a:spcPts val="0"/>
                        </a:spcAft>
                      </a:pPr>
                      <a:r>
                        <a:rPr lang="es-EC" sz="2000" dirty="0">
                          <a:effectLst/>
                        </a:rPr>
                        <a:t> </a:t>
                      </a:r>
                      <a:r>
                        <a:rPr lang="en-US" sz="2000" dirty="0">
                          <a:effectLst/>
                        </a:rPr>
                        <a:t>Np </a:t>
                      </a:r>
                      <a:endParaRPr lang="es-ES" sz="2000" dirty="0">
                        <a:effectLst/>
                      </a:endParaRPr>
                    </a:p>
                    <a:p>
                      <a:pPr indent="215900" algn="ctr">
                        <a:lnSpc>
                          <a:spcPct val="150000"/>
                        </a:lnSpc>
                        <a:spcAft>
                          <a:spcPts val="0"/>
                        </a:spcAft>
                      </a:pPr>
                      <a:r>
                        <a:rPr lang="en-US" sz="2000" dirty="0">
                          <a:effectLst/>
                        </a:rPr>
                        <a:t>g</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n-US" sz="2000" dirty="0">
                          <a:effectLst/>
                        </a:rPr>
                        <a:t>Medias</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n-US" sz="2000" dirty="0">
                          <a:effectLst/>
                        </a:rPr>
                        <a:t>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4020670"/>
                  </a:ext>
                </a:extLst>
              </a:tr>
              <a:tr h="751159">
                <a:tc>
                  <a:txBody>
                    <a:bodyPr/>
                    <a:lstStyle/>
                    <a:p>
                      <a:pPr indent="215900" algn="ctr">
                        <a:lnSpc>
                          <a:spcPct val="150000"/>
                        </a:lnSpc>
                        <a:spcAft>
                          <a:spcPts val="0"/>
                        </a:spcAft>
                      </a:pPr>
                      <a:r>
                        <a:rPr lang="en-US" sz="2800" dirty="0">
                          <a:effectLst/>
                        </a:rPr>
                        <a:t>0,5</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n-US" sz="2800" dirty="0">
                          <a:effectLst/>
                        </a:rPr>
                        <a:t>53,69</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n-US" sz="2800" dirty="0">
                          <a:effectLst/>
                        </a:rPr>
                        <a:t>A</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5249182"/>
                  </a:ext>
                </a:extLst>
              </a:tr>
              <a:tr h="751159">
                <a:tc>
                  <a:txBody>
                    <a:bodyPr/>
                    <a:lstStyle/>
                    <a:p>
                      <a:pPr indent="215900" algn="ctr">
                        <a:lnSpc>
                          <a:spcPct val="150000"/>
                        </a:lnSpc>
                        <a:spcAft>
                          <a:spcPts val="0"/>
                        </a:spcAft>
                      </a:pPr>
                      <a:r>
                        <a:rPr lang="en-US" sz="2800">
                          <a:effectLst/>
                        </a:rPr>
                        <a:t>1</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n-US" sz="2800" dirty="0">
                          <a:effectLst/>
                        </a:rPr>
                        <a:t>65,71</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n-US" sz="2800" dirty="0">
                          <a:effectLst/>
                        </a:rPr>
                        <a:t>A</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3889666"/>
                  </a:ext>
                </a:extLst>
              </a:tr>
              <a:tr h="751159">
                <a:tc>
                  <a:txBody>
                    <a:bodyPr/>
                    <a:lstStyle/>
                    <a:p>
                      <a:pPr indent="215900" algn="ctr">
                        <a:lnSpc>
                          <a:spcPct val="150000"/>
                        </a:lnSpc>
                        <a:spcAft>
                          <a:spcPts val="0"/>
                        </a:spcAft>
                      </a:pPr>
                      <a:r>
                        <a:rPr lang="en-US" sz="2800">
                          <a:effectLst/>
                        </a:rPr>
                        <a:t>1,5</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n-US" sz="2800">
                          <a:effectLst/>
                        </a:rPr>
                        <a:t>55,82</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n-US" sz="2800" dirty="0">
                          <a:effectLst/>
                        </a:rPr>
                        <a:t>A</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6356371"/>
                  </a:ext>
                </a:extLst>
              </a:tr>
            </a:tbl>
          </a:graphicData>
        </a:graphic>
      </p:graphicFrame>
    </p:spTree>
    <p:extLst>
      <p:ext uri="{BB962C8B-B14F-4D97-AF65-F5344CB8AC3E}">
        <p14:creationId xmlns:p14="http://schemas.microsoft.com/office/powerpoint/2010/main" val="295724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D110E7FC-D6FB-447C-A5ED-40E8BCD120E3}"/>
              </a:ext>
            </a:extLst>
          </p:cNvPr>
          <p:cNvSpPr>
            <a:spLocks noGrp="1"/>
          </p:cNvSpPr>
          <p:nvPr>
            <p:ph type="body" idx="1"/>
          </p:nvPr>
        </p:nvSpPr>
        <p:spPr>
          <a:xfrm>
            <a:off x="98990" y="1269207"/>
            <a:ext cx="5157787" cy="823912"/>
          </a:xfrm>
        </p:spPr>
        <p:txBody>
          <a:bodyPr>
            <a:normAutofit fontScale="92500" lnSpcReduction="20000"/>
          </a:bodyPr>
          <a:lstStyle/>
          <a:p>
            <a:pPr algn="ctr"/>
            <a:r>
              <a:rPr lang="es-EC" dirty="0"/>
              <a:t>Comparación de porcentaje de remoción clasificado con los gramos de nano para 5ppm </a:t>
            </a:r>
            <a:endParaRPr lang="es-ES" dirty="0"/>
          </a:p>
          <a:p>
            <a:endParaRPr lang="es-ES" dirty="0"/>
          </a:p>
        </p:txBody>
      </p:sp>
      <p:graphicFrame>
        <p:nvGraphicFramePr>
          <p:cNvPr id="7" name="Marcador de contenido 6">
            <a:extLst>
              <a:ext uri="{FF2B5EF4-FFF2-40B4-BE49-F238E27FC236}">
                <a16:creationId xmlns:a16="http://schemas.microsoft.com/office/drawing/2014/main" id="{3D3DA670-0788-48AE-BB0D-3C923CBBC710}"/>
              </a:ext>
            </a:extLst>
          </p:cNvPr>
          <p:cNvGraphicFramePr>
            <a:graphicFrameLocks noGrp="1"/>
          </p:cNvGraphicFramePr>
          <p:nvPr>
            <p:ph sz="half" idx="2"/>
            <p:extLst>
              <p:ext uri="{D42A27DB-BD31-4B8C-83A1-F6EECF244321}">
                <p14:modId xmlns:p14="http://schemas.microsoft.com/office/powerpoint/2010/main" val="1554933106"/>
              </p:ext>
            </p:extLst>
          </p:nvPr>
        </p:nvGraphicFramePr>
        <p:xfrm>
          <a:off x="640331" y="2412310"/>
          <a:ext cx="4616445" cy="3608599"/>
        </p:xfrm>
        <a:graphic>
          <a:graphicData uri="http://schemas.openxmlformats.org/drawingml/2006/table">
            <a:tbl>
              <a:tblPr firstRow="1" firstCol="1" bandRow="1">
                <a:tableStyleId>{93296810-A885-4BE3-A3E7-6D5BEEA58F35}</a:tableStyleId>
              </a:tblPr>
              <a:tblGrid>
                <a:gridCol w="1557842">
                  <a:extLst>
                    <a:ext uri="{9D8B030D-6E8A-4147-A177-3AD203B41FA5}">
                      <a16:colId xmlns:a16="http://schemas.microsoft.com/office/drawing/2014/main" val="4193261197"/>
                    </a:ext>
                  </a:extLst>
                </a:gridCol>
                <a:gridCol w="1553337">
                  <a:extLst>
                    <a:ext uri="{9D8B030D-6E8A-4147-A177-3AD203B41FA5}">
                      <a16:colId xmlns:a16="http://schemas.microsoft.com/office/drawing/2014/main" val="3241913197"/>
                    </a:ext>
                  </a:extLst>
                </a:gridCol>
                <a:gridCol w="1505266">
                  <a:extLst>
                    <a:ext uri="{9D8B030D-6E8A-4147-A177-3AD203B41FA5}">
                      <a16:colId xmlns:a16="http://schemas.microsoft.com/office/drawing/2014/main" val="3588399775"/>
                    </a:ext>
                  </a:extLst>
                </a:gridCol>
              </a:tblGrid>
              <a:tr h="1155571">
                <a:tc>
                  <a:txBody>
                    <a:bodyPr/>
                    <a:lstStyle/>
                    <a:p>
                      <a:pPr indent="215900" algn="just">
                        <a:lnSpc>
                          <a:spcPct val="150000"/>
                        </a:lnSpc>
                        <a:spcAft>
                          <a:spcPts val="0"/>
                        </a:spcAft>
                      </a:pPr>
                      <a:r>
                        <a:rPr lang="es-ES" sz="2400" dirty="0">
                          <a:effectLst/>
                        </a:rPr>
                        <a:t>Np  g</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400" dirty="0">
                          <a:effectLst/>
                        </a:rPr>
                        <a:t>Media</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400" dirty="0">
                          <a:effectLst/>
                        </a:rPr>
                        <a:t> </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1610096"/>
                  </a:ext>
                </a:extLst>
              </a:tr>
              <a:tr h="817676">
                <a:tc>
                  <a:txBody>
                    <a:bodyPr/>
                    <a:lstStyle/>
                    <a:p>
                      <a:pPr indent="215900" algn="just">
                        <a:lnSpc>
                          <a:spcPct val="150000"/>
                        </a:lnSpc>
                        <a:spcAft>
                          <a:spcPts val="0"/>
                        </a:spcAft>
                      </a:pPr>
                      <a:r>
                        <a:rPr lang="es-ES" sz="2800" dirty="0">
                          <a:effectLst/>
                        </a:rPr>
                        <a:t>0,5</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800" dirty="0">
                          <a:effectLst/>
                        </a:rPr>
                        <a:t>40,18</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800">
                          <a:effectLst/>
                        </a:rPr>
                        <a:t>B</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1909737"/>
                  </a:ext>
                </a:extLst>
              </a:tr>
              <a:tr h="817676">
                <a:tc>
                  <a:txBody>
                    <a:bodyPr/>
                    <a:lstStyle/>
                    <a:p>
                      <a:pPr indent="215900" algn="just">
                        <a:lnSpc>
                          <a:spcPct val="150000"/>
                        </a:lnSpc>
                        <a:spcAft>
                          <a:spcPts val="0"/>
                        </a:spcAft>
                      </a:pPr>
                      <a:r>
                        <a:rPr lang="es-ES" sz="2800">
                          <a:effectLst/>
                        </a:rPr>
                        <a:t>1</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800" dirty="0">
                          <a:effectLst/>
                        </a:rPr>
                        <a:t>31,28</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800" dirty="0">
                          <a:effectLst/>
                        </a:rPr>
                        <a:t>A</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0936545"/>
                  </a:ext>
                </a:extLst>
              </a:tr>
              <a:tr h="817676">
                <a:tc>
                  <a:txBody>
                    <a:bodyPr/>
                    <a:lstStyle/>
                    <a:p>
                      <a:pPr indent="215900" algn="just">
                        <a:lnSpc>
                          <a:spcPct val="150000"/>
                        </a:lnSpc>
                        <a:spcAft>
                          <a:spcPts val="0"/>
                        </a:spcAft>
                      </a:pPr>
                      <a:r>
                        <a:rPr lang="es-ES" sz="2800">
                          <a:effectLst/>
                        </a:rPr>
                        <a:t>1,5</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800">
                          <a:effectLst/>
                        </a:rPr>
                        <a:t>51,52</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S" sz="2800" dirty="0">
                          <a:effectLst/>
                        </a:rPr>
                        <a:t>B</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1339913"/>
                  </a:ext>
                </a:extLst>
              </a:tr>
            </a:tbl>
          </a:graphicData>
        </a:graphic>
      </p:graphicFrame>
      <p:sp>
        <p:nvSpPr>
          <p:cNvPr id="5" name="Marcador de texto 4">
            <a:extLst>
              <a:ext uri="{FF2B5EF4-FFF2-40B4-BE49-F238E27FC236}">
                <a16:creationId xmlns:a16="http://schemas.microsoft.com/office/drawing/2014/main" id="{15629EBA-BF21-47A1-AE0D-1700901AFCCD}"/>
              </a:ext>
            </a:extLst>
          </p:cNvPr>
          <p:cNvSpPr>
            <a:spLocks noGrp="1"/>
          </p:cNvSpPr>
          <p:nvPr>
            <p:ph type="body" sz="quarter" idx="3"/>
          </p:nvPr>
        </p:nvSpPr>
        <p:spPr>
          <a:xfrm>
            <a:off x="6423991" y="1247496"/>
            <a:ext cx="5183188" cy="823912"/>
          </a:xfrm>
        </p:spPr>
        <p:txBody>
          <a:bodyPr>
            <a:normAutofit fontScale="92500" lnSpcReduction="20000"/>
          </a:bodyPr>
          <a:lstStyle/>
          <a:p>
            <a:pPr algn="ctr"/>
            <a:r>
              <a:rPr lang="es-ES" dirty="0"/>
              <a:t>Comparación de porcentaje de remoción clasificado con los gramos de nano para 3ppm </a:t>
            </a:r>
          </a:p>
          <a:p>
            <a:endParaRPr lang="es-ES" dirty="0"/>
          </a:p>
        </p:txBody>
      </p:sp>
      <p:graphicFrame>
        <p:nvGraphicFramePr>
          <p:cNvPr id="8" name="Marcador de contenido 7">
            <a:extLst>
              <a:ext uri="{FF2B5EF4-FFF2-40B4-BE49-F238E27FC236}">
                <a16:creationId xmlns:a16="http://schemas.microsoft.com/office/drawing/2014/main" id="{6E212CEC-91B4-405B-94CB-8AF3CD19C6FB}"/>
              </a:ext>
            </a:extLst>
          </p:cNvPr>
          <p:cNvGraphicFramePr>
            <a:graphicFrameLocks noGrp="1"/>
          </p:cNvGraphicFramePr>
          <p:nvPr>
            <p:ph sz="quarter" idx="4"/>
            <p:extLst>
              <p:ext uri="{D42A27DB-BD31-4B8C-83A1-F6EECF244321}">
                <p14:modId xmlns:p14="http://schemas.microsoft.com/office/powerpoint/2010/main" val="1419902885"/>
              </p:ext>
            </p:extLst>
          </p:nvPr>
        </p:nvGraphicFramePr>
        <p:xfrm>
          <a:off x="7028329" y="2412311"/>
          <a:ext cx="4087906" cy="3608599"/>
        </p:xfrm>
        <a:graphic>
          <a:graphicData uri="http://schemas.openxmlformats.org/drawingml/2006/table">
            <a:tbl>
              <a:tblPr firstRow="1" firstCol="1" bandRow="1">
                <a:tableStyleId>{93296810-A885-4BE3-A3E7-6D5BEEA58F35}</a:tableStyleId>
              </a:tblPr>
              <a:tblGrid>
                <a:gridCol w="1379484">
                  <a:extLst>
                    <a:ext uri="{9D8B030D-6E8A-4147-A177-3AD203B41FA5}">
                      <a16:colId xmlns:a16="http://schemas.microsoft.com/office/drawing/2014/main" val="3283879273"/>
                    </a:ext>
                  </a:extLst>
                </a:gridCol>
                <a:gridCol w="1375497">
                  <a:extLst>
                    <a:ext uri="{9D8B030D-6E8A-4147-A177-3AD203B41FA5}">
                      <a16:colId xmlns:a16="http://schemas.microsoft.com/office/drawing/2014/main" val="1931576787"/>
                    </a:ext>
                  </a:extLst>
                </a:gridCol>
                <a:gridCol w="1332925">
                  <a:extLst>
                    <a:ext uri="{9D8B030D-6E8A-4147-A177-3AD203B41FA5}">
                      <a16:colId xmlns:a16="http://schemas.microsoft.com/office/drawing/2014/main" val="2491788224"/>
                    </a:ext>
                  </a:extLst>
                </a:gridCol>
              </a:tblGrid>
              <a:tr h="1038670">
                <a:tc>
                  <a:txBody>
                    <a:bodyPr/>
                    <a:lstStyle/>
                    <a:p>
                      <a:pPr indent="215900" algn="ctr">
                        <a:lnSpc>
                          <a:spcPct val="150000"/>
                        </a:lnSpc>
                        <a:spcAft>
                          <a:spcPts val="0"/>
                        </a:spcAft>
                      </a:pPr>
                      <a:r>
                        <a:rPr lang="en-US" sz="2400" dirty="0">
                          <a:effectLst/>
                        </a:rPr>
                        <a:t>Np</a:t>
                      </a:r>
                      <a:r>
                        <a:rPr lang="es-ES" sz="2400" dirty="0">
                          <a:effectLst/>
                        </a:rPr>
                        <a:t> </a:t>
                      </a:r>
                      <a:r>
                        <a:rPr lang="en-US" sz="2400" dirty="0">
                          <a:effectLst/>
                        </a:rPr>
                        <a:t>g</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n-US" sz="2400" dirty="0">
                          <a:effectLst/>
                        </a:rPr>
                        <a:t>Media</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n-US" sz="2400" dirty="0">
                          <a:effectLst/>
                        </a:rPr>
                        <a:t> </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2710985"/>
                  </a:ext>
                </a:extLst>
              </a:tr>
              <a:tr h="856643">
                <a:tc>
                  <a:txBody>
                    <a:bodyPr/>
                    <a:lstStyle/>
                    <a:p>
                      <a:pPr indent="215900" algn="ctr">
                        <a:lnSpc>
                          <a:spcPct val="150000"/>
                        </a:lnSpc>
                        <a:spcAft>
                          <a:spcPts val="0"/>
                        </a:spcAft>
                      </a:pPr>
                      <a:r>
                        <a:rPr lang="en-US" sz="2800" dirty="0">
                          <a:effectLst/>
                        </a:rPr>
                        <a:t>0,5</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n-US" sz="2800" dirty="0">
                          <a:effectLst/>
                        </a:rPr>
                        <a:t>39,96</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n-US" sz="2800">
                          <a:effectLst/>
                        </a:rPr>
                        <a:t>A</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1071571"/>
                  </a:ext>
                </a:extLst>
              </a:tr>
              <a:tr h="856643">
                <a:tc>
                  <a:txBody>
                    <a:bodyPr/>
                    <a:lstStyle/>
                    <a:p>
                      <a:pPr indent="215900" algn="ctr">
                        <a:lnSpc>
                          <a:spcPct val="150000"/>
                        </a:lnSpc>
                        <a:spcAft>
                          <a:spcPts val="0"/>
                        </a:spcAft>
                      </a:pPr>
                      <a:r>
                        <a:rPr lang="en-US" sz="2800">
                          <a:effectLst/>
                        </a:rPr>
                        <a:t>1</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n-US" sz="2800" dirty="0">
                          <a:effectLst/>
                        </a:rPr>
                        <a:t>17,67</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n-US" sz="2800" dirty="0">
                          <a:effectLst/>
                        </a:rPr>
                        <a:t>A</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52591715"/>
                  </a:ext>
                </a:extLst>
              </a:tr>
              <a:tr h="856643">
                <a:tc>
                  <a:txBody>
                    <a:bodyPr/>
                    <a:lstStyle/>
                    <a:p>
                      <a:pPr indent="215900" algn="ctr">
                        <a:lnSpc>
                          <a:spcPct val="150000"/>
                        </a:lnSpc>
                        <a:spcAft>
                          <a:spcPts val="0"/>
                        </a:spcAft>
                      </a:pPr>
                      <a:r>
                        <a:rPr lang="en-US" sz="2800">
                          <a:effectLst/>
                        </a:rPr>
                        <a:t>1,5</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n-US" sz="2800">
                          <a:effectLst/>
                        </a:rPr>
                        <a:t>30,86</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n-US" sz="2800" dirty="0">
                          <a:effectLst/>
                        </a:rPr>
                        <a:t>A</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5993642"/>
                  </a:ext>
                </a:extLst>
              </a:tr>
            </a:tbl>
          </a:graphicData>
        </a:graphic>
      </p:graphicFrame>
    </p:spTree>
    <p:extLst>
      <p:ext uri="{BB962C8B-B14F-4D97-AF65-F5344CB8AC3E}">
        <p14:creationId xmlns:p14="http://schemas.microsoft.com/office/powerpoint/2010/main" val="237761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23FC34-41D2-4671-A214-EC6FBE57A7A6}"/>
              </a:ext>
            </a:extLst>
          </p:cNvPr>
          <p:cNvSpPr>
            <a:spLocks noGrp="1"/>
          </p:cNvSpPr>
          <p:nvPr>
            <p:ph type="title"/>
          </p:nvPr>
        </p:nvSpPr>
        <p:spPr/>
        <p:txBody>
          <a:bodyPr/>
          <a:lstStyle/>
          <a:p>
            <a:pPr algn="ctr"/>
            <a:r>
              <a:rPr lang="es-EC" dirty="0"/>
              <a:t>Remoción en agua natural</a:t>
            </a:r>
            <a:endParaRPr lang="es-ES" dirty="0"/>
          </a:p>
        </p:txBody>
      </p:sp>
      <p:graphicFrame>
        <p:nvGraphicFramePr>
          <p:cNvPr id="5" name="Marcador de contenido 4">
            <a:extLst>
              <a:ext uri="{FF2B5EF4-FFF2-40B4-BE49-F238E27FC236}">
                <a16:creationId xmlns:a16="http://schemas.microsoft.com/office/drawing/2014/main" id="{4B88BE86-A927-42A9-BA08-97B2E8E85452}"/>
              </a:ext>
            </a:extLst>
          </p:cNvPr>
          <p:cNvGraphicFramePr>
            <a:graphicFrameLocks noGrp="1"/>
          </p:cNvGraphicFramePr>
          <p:nvPr>
            <p:ph sz="half" idx="1"/>
            <p:extLst>
              <p:ext uri="{D42A27DB-BD31-4B8C-83A1-F6EECF244321}">
                <p14:modId xmlns:p14="http://schemas.microsoft.com/office/powerpoint/2010/main" val="2935765522"/>
              </p:ext>
            </p:extLst>
          </p:nvPr>
        </p:nvGraphicFramePr>
        <p:xfrm>
          <a:off x="2877671" y="2139057"/>
          <a:ext cx="6436658" cy="3840480"/>
        </p:xfrm>
        <a:graphic>
          <a:graphicData uri="http://schemas.openxmlformats.org/drawingml/2006/table">
            <a:tbl>
              <a:tblPr firstRow="1" firstCol="1" bandRow="1">
                <a:tableStyleId>{93296810-A885-4BE3-A3E7-6D5BEEA58F35}</a:tableStyleId>
              </a:tblPr>
              <a:tblGrid>
                <a:gridCol w="1195622">
                  <a:extLst>
                    <a:ext uri="{9D8B030D-6E8A-4147-A177-3AD203B41FA5}">
                      <a16:colId xmlns:a16="http://schemas.microsoft.com/office/drawing/2014/main" val="3408043893"/>
                    </a:ext>
                  </a:extLst>
                </a:gridCol>
                <a:gridCol w="2901841">
                  <a:extLst>
                    <a:ext uri="{9D8B030D-6E8A-4147-A177-3AD203B41FA5}">
                      <a16:colId xmlns:a16="http://schemas.microsoft.com/office/drawing/2014/main" val="3716350994"/>
                    </a:ext>
                  </a:extLst>
                </a:gridCol>
                <a:gridCol w="2339195">
                  <a:extLst>
                    <a:ext uri="{9D8B030D-6E8A-4147-A177-3AD203B41FA5}">
                      <a16:colId xmlns:a16="http://schemas.microsoft.com/office/drawing/2014/main" val="3578716140"/>
                    </a:ext>
                  </a:extLst>
                </a:gridCol>
              </a:tblGrid>
              <a:tr h="982158">
                <a:tc>
                  <a:txBody>
                    <a:bodyPr/>
                    <a:lstStyle/>
                    <a:p>
                      <a:pPr algn="ctr"/>
                      <a:endParaRPr lang="es-ES" sz="1800">
                        <a:effectLst/>
                        <a:latin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800" dirty="0">
                          <a:effectLst/>
                        </a:rPr>
                        <a:t>Concentración ppm</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800" dirty="0">
                          <a:effectLst/>
                        </a:rPr>
                        <a:t>Porcentaje de Remoción </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6642953"/>
                  </a:ext>
                </a:extLst>
              </a:tr>
              <a:tr h="471436">
                <a:tc>
                  <a:txBody>
                    <a:bodyPr/>
                    <a:lstStyle/>
                    <a:p>
                      <a:pPr indent="215900" algn="ctr">
                        <a:lnSpc>
                          <a:spcPct val="150000"/>
                        </a:lnSpc>
                        <a:spcAft>
                          <a:spcPts val="0"/>
                        </a:spcAft>
                      </a:pPr>
                      <a:r>
                        <a:rPr lang="es-ES" sz="2800">
                          <a:effectLst/>
                        </a:rPr>
                        <a:t>Co</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S" sz="2800" dirty="0">
                          <a:effectLst/>
                        </a:rPr>
                        <a:t>0,073</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s-ES" sz="18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2641539"/>
                  </a:ext>
                </a:extLst>
              </a:tr>
              <a:tr h="471436">
                <a:tc>
                  <a:txBody>
                    <a:bodyPr/>
                    <a:lstStyle/>
                    <a:p>
                      <a:pPr indent="215900" algn="ctr">
                        <a:lnSpc>
                          <a:spcPct val="150000"/>
                        </a:lnSpc>
                        <a:spcAft>
                          <a:spcPts val="0"/>
                        </a:spcAft>
                      </a:pPr>
                      <a:r>
                        <a:rPr lang="es-ES" sz="2800">
                          <a:effectLst/>
                        </a:rPr>
                        <a:t>R1</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C" sz="2800">
                          <a:effectLst/>
                        </a:rPr>
                        <a:t>0,043</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C" sz="2800" dirty="0">
                          <a:effectLst/>
                        </a:rPr>
                        <a:t>41,10%</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6305401"/>
                  </a:ext>
                </a:extLst>
              </a:tr>
              <a:tr h="471436">
                <a:tc>
                  <a:txBody>
                    <a:bodyPr/>
                    <a:lstStyle/>
                    <a:p>
                      <a:pPr indent="215900" algn="ctr">
                        <a:lnSpc>
                          <a:spcPct val="150000"/>
                        </a:lnSpc>
                        <a:spcAft>
                          <a:spcPts val="0"/>
                        </a:spcAft>
                      </a:pPr>
                      <a:r>
                        <a:rPr lang="es-ES" sz="2800">
                          <a:effectLst/>
                        </a:rPr>
                        <a:t>R2</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C" sz="2800" dirty="0">
                          <a:effectLst/>
                        </a:rPr>
                        <a:t>0,047</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C" sz="2800" dirty="0">
                          <a:effectLst/>
                        </a:rPr>
                        <a:t>35,62%</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0286657"/>
                  </a:ext>
                </a:extLst>
              </a:tr>
              <a:tr h="471436">
                <a:tc>
                  <a:txBody>
                    <a:bodyPr/>
                    <a:lstStyle/>
                    <a:p>
                      <a:pPr indent="215900" algn="ctr">
                        <a:lnSpc>
                          <a:spcPct val="150000"/>
                        </a:lnSpc>
                        <a:spcAft>
                          <a:spcPts val="0"/>
                        </a:spcAft>
                      </a:pPr>
                      <a:r>
                        <a:rPr lang="es-ES" sz="2800" dirty="0">
                          <a:effectLst/>
                        </a:rPr>
                        <a:t>R3</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C" sz="2800" dirty="0">
                          <a:effectLst/>
                        </a:rPr>
                        <a:t>0,051</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ctr">
                        <a:lnSpc>
                          <a:spcPct val="150000"/>
                        </a:lnSpc>
                        <a:spcAft>
                          <a:spcPts val="0"/>
                        </a:spcAft>
                      </a:pPr>
                      <a:r>
                        <a:rPr lang="es-EC" sz="2800" dirty="0">
                          <a:effectLst/>
                        </a:rPr>
                        <a:t>30,14%</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4958129"/>
                  </a:ext>
                </a:extLst>
              </a:tr>
            </a:tbl>
          </a:graphicData>
        </a:graphic>
      </p:graphicFrame>
    </p:spTree>
    <p:extLst>
      <p:ext uri="{BB962C8B-B14F-4D97-AF65-F5344CB8AC3E}">
        <p14:creationId xmlns:p14="http://schemas.microsoft.com/office/powerpoint/2010/main" val="189487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AC606D-E59E-4B2F-8343-B761987C9949}"/>
              </a:ext>
            </a:extLst>
          </p:cNvPr>
          <p:cNvSpPr>
            <a:spLocks noGrp="1"/>
          </p:cNvSpPr>
          <p:nvPr>
            <p:ph type="title"/>
          </p:nvPr>
        </p:nvSpPr>
        <p:spPr/>
        <p:txBody>
          <a:bodyPr/>
          <a:lstStyle/>
          <a:p>
            <a:pPr algn="ctr"/>
            <a:r>
              <a:rPr lang="es-EC" b="1" dirty="0"/>
              <a:t>Análisis Físico Químicos</a:t>
            </a:r>
            <a:endParaRPr lang="es-ES" dirty="0"/>
          </a:p>
        </p:txBody>
      </p:sp>
      <p:sp>
        <p:nvSpPr>
          <p:cNvPr id="3" name="Marcador de contenido 2">
            <a:extLst>
              <a:ext uri="{FF2B5EF4-FFF2-40B4-BE49-F238E27FC236}">
                <a16:creationId xmlns:a16="http://schemas.microsoft.com/office/drawing/2014/main" id="{E7A9EF03-6312-417F-8717-81AC9C965425}"/>
              </a:ext>
            </a:extLst>
          </p:cNvPr>
          <p:cNvSpPr>
            <a:spLocks noGrp="1"/>
          </p:cNvSpPr>
          <p:nvPr>
            <p:ph sz="half" idx="1"/>
          </p:nvPr>
        </p:nvSpPr>
        <p:spPr>
          <a:xfrm>
            <a:off x="6849035" y="1861483"/>
            <a:ext cx="4648200" cy="2124916"/>
          </a:xfrm>
        </p:spPr>
        <p:style>
          <a:lnRef idx="2">
            <a:schemeClr val="accent6">
              <a:shade val="50000"/>
            </a:schemeClr>
          </a:lnRef>
          <a:fillRef idx="1">
            <a:schemeClr val="accent6"/>
          </a:fillRef>
          <a:effectRef idx="0">
            <a:schemeClr val="accent6"/>
          </a:effectRef>
          <a:fontRef idx="minor">
            <a:schemeClr val="lt1"/>
          </a:fontRef>
        </p:style>
        <p:txBody>
          <a:bodyPr>
            <a:normAutofit fontScale="92500"/>
          </a:bodyPr>
          <a:lstStyle/>
          <a:p>
            <a:pPr marL="0" indent="0">
              <a:buNone/>
            </a:pPr>
            <a:r>
              <a:rPr lang="es-EC" dirty="0"/>
              <a:t>TABLA 3. Criterios de Calidad admisibles para la preservación de la flora y fauna en aguas dulces, frías o cálidas, y en aguas marinas y de estuario. </a:t>
            </a:r>
            <a:endParaRPr lang="es-ES" dirty="0"/>
          </a:p>
        </p:txBody>
      </p:sp>
      <p:sp>
        <p:nvSpPr>
          <p:cNvPr id="4" name="Marcador de contenido 3">
            <a:extLst>
              <a:ext uri="{FF2B5EF4-FFF2-40B4-BE49-F238E27FC236}">
                <a16:creationId xmlns:a16="http://schemas.microsoft.com/office/drawing/2014/main" id="{13D6CE5C-DACB-4C6F-9DFF-DCFE0F947FA9}"/>
              </a:ext>
            </a:extLst>
          </p:cNvPr>
          <p:cNvSpPr>
            <a:spLocks noGrp="1"/>
          </p:cNvSpPr>
          <p:nvPr>
            <p:ph sz="half" idx="2"/>
          </p:nvPr>
        </p:nvSpPr>
        <p:spPr>
          <a:xfrm>
            <a:off x="914400" y="1861483"/>
            <a:ext cx="4177553" cy="1527176"/>
          </a:xfrm>
        </p:spPr>
        <p:style>
          <a:lnRef idx="2">
            <a:schemeClr val="accent6">
              <a:shade val="50000"/>
            </a:schemeClr>
          </a:lnRef>
          <a:fillRef idx="1">
            <a:schemeClr val="accent6"/>
          </a:fillRef>
          <a:effectRef idx="0">
            <a:schemeClr val="accent6"/>
          </a:effectRef>
          <a:fontRef idx="minor">
            <a:schemeClr val="lt1"/>
          </a:fontRef>
        </p:style>
        <p:txBody>
          <a:bodyPr/>
          <a:lstStyle/>
          <a:p>
            <a:pPr marL="0" indent="0">
              <a:buNone/>
            </a:pPr>
            <a:r>
              <a:rPr lang="en-US" dirty="0"/>
              <a:t>Standard Methods for the Examination of Water and Wastewater</a:t>
            </a:r>
            <a:endParaRPr lang="es-ES" dirty="0"/>
          </a:p>
        </p:txBody>
      </p:sp>
      <p:sp>
        <p:nvSpPr>
          <p:cNvPr id="5" name="CuadroTexto 4">
            <a:extLst>
              <a:ext uri="{FF2B5EF4-FFF2-40B4-BE49-F238E27FC236}">
                <a16:creationId xmlns:a16="http://schemas.microsoft.com/office/drawing/2014/main" id="{D3CE0DF2-7D82-499B-946C-830D818F7CA8}"/>
              </a:ext>
            </a:extLst>
          </p:cNvPr>
          <p:cNvSpPr txBox="1"/>
          <p:nvPr/>
        </p:nvSpPr>
        <p:spPr>
          <a:xfrm>
            <a:off x="3003176" y="5056093"/>
            <a:ext cx="5809128" cy="120032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C" sz="2400" dirty="0"/>
              <a:t>A1 Agua superficial </a:t>
            </a:r>
          </a:p>
          <a:p>
            <a:pPr algn="ctr"/>
            <a:r>
              <a:rPr lang="es-EC" sz="2400" dirty="0"/>
              <a:t>A2 Agua de baño</a:t>
            </a:r>
          </a:p>
          <a:p>
            <a:pPr algn="ctr"/>
            <a:r>
              <a:rPr lang="es-EC" sz="2400" dirty="0"/>
              <a:t>A3 Sustancia peligrosa</a:t>
            </a:r>
            <a:endParaRPr lang="es-ES" sz="2400" dirty="0"/>
          </a:p>
        </p:txBody>
      </p:sp>
    </p:spTree>
    <p:extLst>
      <p:ext uri="{BB962C8B-B14F-4D97-AF65-F5344CB8AC3E}">
        <p14:creationId xmlns:p14="http://schemas.microsoft.com/office/powerpoint/2010/main" val="178700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6D32C4-A539-4847-9E87-59ECF53A9BB7}"/>
              </a:ext>
            </a:extLst>
          </p:cNvPr>
          <p:cNvSpPr>
            <a:spLocks noGrp="1"/>
          </p:cNvSpPr>
          <p:nvPr>
            <p:ph type="title"/>
          </p:nvPr>
        </p:nvSpPr>
        <p:spPr/>
        <p:txBody>
          <a:bodyPr>
            <a:normAutofit fontScale="90000"/>
          </a:bodyPr>
          <a:lstStyle/>
          <a:p>
            <a:pPr algn="ctr"/>
            <a:r>
              <a:rPr lang="es-EC" b="1" dirty="0"/>
              <a:t>Análisis Físico Químicos</a:t>
            </a:r>
            <a:br>
              <a:rPr lang="es-ES" b="1" dirty="0"/>
            </a:br>
            <a:r>
              <a:rPr lang="es-EC" dirty="0"/>
              <a:t> </a:t>
            </a:r>
            <a:br>
              <a:rPr lang="es-ES" dirty="0"/>
            </a:br>
            <a:endParaRPr lang="es-ES" dirty="0"/>
          </a:p>
        </p:txBody>
      </p:sp>
      <p:graphicFrame>
        <p:nvGraphicFramePr>
          <p:cNvPr id="7" name="Marcador de contenido 6">
            <a:extLst>
              <a:ext uri="{FF2B5EF4-FFF2-40B4-BE49-F238E27FC236}">
                <a16:creationId xmlns:a16="http://schemas.microsoft.com/office/drawing/2014/main" id="{FCE4EC26-0712-48C7-B48D-5E21212FD5C9}"/>
              </a:ext>
            </a:extLst>
          </p:cNvPr>
          <p:cNvGraphicFramePr>
            <a:graphicFrameLocks noGrp="1"/>
          </p:cNvGraphicFramePr>
          <p:nvPr>
            <p:ph sz="half" idx="2"/>
            <p:extLst>
              <p:ext uri="{D42A27DB-BD31-4B8C-83A1-F6EECF244321}">
                <p14:modId xmlns:p14="http://schemas.microsoft.com/office/powerpoint/2010/main" val="1918906479"/>
              </p:ext>
            </p:extLst>
          </p:nvPr>
        </p:nvGraphicFramePr>
        <p:xfrm>
          <a:off x="466165" y="1690687"/>
          <a:ext cx="5432610" cy="47280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Marcador de contenido 7">
            <a:extLst>
              <a:ext uri="{FF2B5EF4-FFF2-40B4-BE49-F238E27FC236}">
                <a16:creationId xmlns:a16="http://schemas.microsoft.com/office/drawing/2014/main" id="{AC6334AE-B80E-4017-851B-4FE569A4DD44}"/>
              </a:ext>
            </a:extLst>
          </p:cNvPr>
          <p:cNvGraphicFramePr>
            <a:graphicFrameLocks noGrp="1"/>
          </p:cNvGraphicFramePr>
          <p:nvPr>
            <p:ph sz="quarter" idx="4"/>
            <p:extLst>
              <p:ext uri="{D42A27DB-BD31-4B8C-83A1-F6EECF244321}">
                <p14:modId xmlns:p14="http://schemas.microsoft.com/office/powerpoint/2010/main" val="272446222"/>
              </p:ext>
            </p:extLst>
          </p:nvPr>
        </p:nvGraphicFramePr>
        <p:xfrm>
          <a:off x="6272399" y="1690687"/>
          <a:ext cx="5440798" cy="4728042"/>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ángulo 10">
            <a:extLst>
              <a:ext uri="{FF2B5EF4-FFF2-40B4-BE49-F238E27FC236}">
                <a16:creationId xmlns:a16="http://schemas.microsoft.com/office/drawing/2014/main" id="{0705C91E-93D0-4043-810C-389CDFEE685C}"/>
              </a:ext>
            </a:extLst>
          </p:cNvPr>
          <p:cNvSpPr/>
          <p:nvPr/>
        </p:nvSpPr>
        <p:spPr>
          <a:xfrm>
            <a:off x="4831857" y="843240"/>
            <a:ext cx="2531462" cy="369332"/>
          </a:xfrm>
          <a:prstGeom prst="rect">
            <a:avLst/>
          </a:prstGeom>
        </p:spPr>
        <p:txBody>
          <a:bodyPr wrap="none">
            <a:spAutoFit/>
          </a:bodyPr>
          <a:lstStyle/>
          <a:p>
            <a:r>
              <a:rPr lang="es-ES" dirty="0">
                <a:ea typeface="Calibri" panose="020F0502020204030204" pitchFamily="34" charset="0"/>
              </a:rPr>
              <a:t>Electrométrico No 23108</a:t>
            </a:r>
            <a:endParaRPr lang="es-ES" dirty="0"/>
          </a:p>
        </p:txBody>
      </p:sp>
    </p:spTree>
    <p:extLst>
      <p:ext uri="{BB962C8B-B14F-4D97-AF65-F5344CB8AC3E}">
        <p14:creationId xmlns:p14="http://schemas.microsoft.com/office/powerpoint/2010/main" val="405627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BCA227F-C3D9-4FFF-A8D8-67F96C0C077A}"/>
              </a:ext>
            </a:extLst>
          </p:cNvPr>
          <p:cNvPicPr/>
          <p:nvPr/>
        </p:nvPicPr>
        <p:blipFill rotWithShape="1">
          <a:blip r:embed="rId3">
            <a:extLst>
              <a:ext uri="{28A0092B-C50C-407E-A947-70E740481C1C}">
                <a14:useLocalDpi xmlns:a14="http://schemas.microsoft.com/office/drawing/2010/main" val="0"/>
              </a:ext>
            </a:extLst>
          </a:blip>
          <a:srcRect l="3742" t="3661" r="2738" b="1960"/>
          <a:stretch/>
        </p:blipFill>
        <p:spPr bwMode="auto">
          <a:xfrm>
            <a:off x="850869" y="125506"/>
            <a:ext cx="10596282" cy="6472517"/>
          </a:xfrm>
          <a:prstGeom prst="rect">
            <a:avLst/>
          </a:prstGeom>
          <a:noFill/>
          <a:ln>
            <a:noFill/>
          </a:ln>
        </p:spPr>
      </p:pic>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9FF45278-3875-4038-9D95-1B0188769883}"/>
                  </a:ext>
                </a:extLst>
              </p:cNvPr>
              <p:cNvSpPr/>
              <p:nvPr/>
            </p:nvSpPr>
            <p:spPr>
              <a:xfrm>
                <a:off x="1372769" y="731207"/>
                <a:ext cx="1060175" cy="369332"/>
              </a:xfrm>
              <a:prstGeom prst="rect">
                <a:avLst/>
              </a:prstGeom>
              <a:solidFill>
                <a:schemeClr val="tx1"/>
              </a:solidFill>
            </p:spPr>
            <p:txBody>
              <a:bodyPr wrap="square">
                <a:spAutoFit/>
              </a:bodyPr>
              <a:lstStyle/>
              <a:p>
                <a:pPr algn="just"/>
                <a14:m>
                  <m:oMath xmlns:m="http://schemas.openxmlformats.org/officeDocument/2006/math">
                    <m:acc>
                      <m:accPr>
                        <m:chr m:val="̅"/>
                        <m:ctrlPr>
                          <a:rPr lang="es-EC" i="1" smtClean="0">
                            <a:solidFill>
                              <a:schemeClr val="bg1"/>
                            </a:solidFill>
                            <a:latin typeface="Cambria Math" panose="02040503050406030204" pitchFamily="18" charset="0"/>
                          </a:rPr>
                        </m:ctrlPr>
                      </m:accPr>
                      <m:e>
                        <m:r>
                          <a:rPr lang="es-EC" i="1" smtClean="0">
                            <a:solidFill>
                              <a:schemeClr val="bg1"/>
                            </a:solidFill>
                            <a:latin typeface="Cambria Math" panose="02040503050406030204" pitchFamily="18" charset="0"/>
                          </a:rPr>
                          <m:t>𝑥</m:t>
                        </m:r>
                      </m:e>
                    </m:acc>
                  </m:oMath>
                </a14:m>
                <a:r>
                  <a:rPr lang="es-EC" dirty="0">
                    <a:solidFill>
                      <a:schemeClr val="bg1"/>
                    </a:solidFill>
                  </a:rPr>
                  <a:t>= 7,778</a:t>
                </a:r>
                <a:endParaRPr lang="es-ES" dirty="0">
                  <a:solidFill>
                    <a:schemeClr val="bg1"/>
                  </a:solidFill>
                </a:endParaRPr>
              </a:p>
            </p:txBody>
          </p:sp>
        </mc:Choice>
        <mc:Fallback xmlns="">
          <p:sp>
            <p:nvSpPr>
              <p:cNvPr id="8" name="Rectángulo 7">
                <a:extLst>
                  <a:ext uri="{FF2B5EF4-FFF2-40B4-BE49-F238E27FC236}">
                    <a16:creationId xmlns:a16="http://schemas.microsoft.com/office/drawing/2014/main" id="{9FF45278-3875-4038-9D95-1B0188769883}"/>
                  </a:ext>
                </a:extLst>
              </p:cNvPr>
              <p:cNvSpPr>
                <a:spLocks noRot="1" noChangeAspect="1" noMove="1" noResize="1" noEditPoints="1" noAdjustHandles="1" noChangeArrowheads="1" noChangeShapeType="1" noTextEdit="1"/>
              </p:cNvSpPr>
              <p:nvPr/>
            </p:nvSpPr>
            <p:spPr>
              <a:xfrm>
                <a:off x="1372769" y="731207"/>
                <a:ext cx="1060175" cy="369332"/>
              </a:xfrm>
              <a:prstGeom prst="rect">
                <a:avLst/>
              </a:prstGeom>
              <a:blipFill>
                <a:blip r:embed="rId4"/>
                <a:stretch>
                  <a:fillRect t="-9836" b="-2459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D014014B-EABF-47CA-9E4A-917CA533CE97}"/>
                  </a:ext>
                </a:extLst>
              </p:cNvPr>
              <p:cNvSpPr/>
              <p:nvPr/>
            </p:nvSpPr>
            <p:spPr>
              <a:xfrm>
                <a:off x="6851375" y="3711279"/>
                <a:ext cx="1033670" cy="646331"/>
              </a:xfrm>
              <a:prstGeom prst="rect">
                <a:avLst/>
              </a:prstGeom>
              <a:solidFill>
                <a:schemeClr val="tx1"/>
              </a:solidFill>
            </p:spPr>
            <p:txBody>
              <a:bodyPr wrap="square">
                <a:spAutoFit/>
              </a:bodyPr>
              <a:lstStyle/>
              <a:p>
                <a14:m>
                  <m:oMath xmlns:m="http://schemas.openxmlformats.org/officeDocument/2006/math">
                    <m:acc>
                      <m:accPr>
                        <m:chr m:val="̅"/>
                        <m:ctrlPr>
                          <a:rPr lang="es-EC" i="1">
                            <a:solidFill>
                              <a:schemeClr val="bg1"/>
                            </a:solidFill>
                            <a:latin typeface="Cambria Math" panose="02040503050406030204" pitchFamily="18" charset="0"/>
                          </a:rPr>
                        </m:ctrlPr>
                      </m:accPr>
                      <m:e>
                        <m:r>
                          <a:rPr lang="es-EC" i="1">
                            <a:solidFill>
                              <a:schemeClr val="bg1"/>
                            </a:solidFill>
                            <a:latin typeface="Cambria Math" panose="02040503050406030204" pitchFamily="18" charset="0"/>
                          </a:rPr>
                          <m:t>𝑥</m:t>
                        </m:r>
                      </m:e>
                    </m:acc>
                  </m:oMath>
                </a14:m>
                <a:r>
                  <a:rPr lang="es-EC" dirty="0">
                    <a:solidFill>
                      <a:schemeClr val="bg1"/>
                    </a:solidFill>
                  </a:rPr>
                  <a:t>=</a:t>
                </a:r>
                <a:r>
                  <a:rPr lang="es-EC" dirty="0">
                    <a:solidFill>
                      <a:srgbClr val="000000"/>
                    </a:solidFill>
                    <a:latin typeface="Times New Roman" panose="02020603050405020304" pitchFamily="18" charset="0"/>
                    <a:ea typeface="Calibri" panose="020F0502020204030204" pitchFamily="34" charset="0"/>
                  </a:rPr>
                  <a:t>7,358</a:t>
                </a:r>
                <a:endParaRPr lang="es-ES" dirty="0"/>
              </a:p>
              <a:p>
                <a:r>
                  <a:rPr lang="es-EC" dirty="0">
                    <a:solidFill>
                      <a:schemeClr val="bg1"/>
                    </a:solidFill>
                  </a:rPr>
                  <a:t> </a:t>
                </a:r>
                <a:endParaRPr lang="es-ES" dirty="0"/>
              </a:p>
            </p:txBody>
          </p:sp>
        </mc:Choice>
        <mc:Fallback xmlns="">
          <p:sp>
            <p:nvSpPr>
              <p:cNvPr id="10" name="Rectángulo 9">
                <a:extLst>
                  <a:ext uri="{FF2B5EF4-FFF2-40B4-BE49-F238E27FC236}">
                    <a16:creationId xmlns:a16="http://schemas.microsoft.com/office/drawing/2014/main" id="{D014014B-EABF-47CA-9E4A-917CA533CE97}"/>
                  </a:ext>
                </a:extLst>
              </p:cNvPr>
              <p:cNvSpPr>
                <a:spLocks noRot="1" noChangeAspect="1" noMove="1" noResize="1" noEditPoints="1" noAdjustHandles="1" noChangeArrowheads="1" noChangeShapeType="1" noTextEdit="1"/>
              </p:cNvSpPr>
              <p:nvPr/>
            </p:nvSpPr>
            <p:spPr>
              <a:xfrm>
                <a:off x="6851375" y="3711279"/>
                <a:ext cx="1033670" cy="646331"/>
              </a:xfrm>
              <a:prstGeom prst="rect">
                <a:avLst/>
              </a:prstGeom>
              <a:blipFill>
                <a:blip r:embed="rId5"/>
                <a:stretch>
                  <a:fillRect t="-6604"/>
                </a:stretch>
              </a:blipFill>
            </p:spPr>
            <p:txBody>
              <a:bodyPr/>
              <a:lstStyle/>
              <a:p>
                <a:r>
                  <a:rPr lang="es-ES">
                    <a:noFill/>
                  </a:rPr>
                  <a:t> </a:t>
                </a:r>
              </a:p>
            </p:txBody>
          </p:sp>
        </mc:Fallback>
      </mc:AlternateContent>
    </p:spTree>
    <p:extLst>
      <p:ext uri="{BB962C8B-B14F-4D97-AF65-F5344CB8AC3E}">
        <p14:creationId xmlns:p14="http://schemas.microsoft.com/office/powerpoint/2010/main" val="424066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a:extLst>
              <a:ext uri="{FF2B5EF4-FFF2-40B4-BE49-F238E27FC236}">
                <a16:creationId xmlns:a16="http://schemas.microsoft.com/office/drawing/2014/main" id="{76C3E529-A4CC-4A53-AED6-2E5060DA2A2C}"/>
              </a:ext>
            </a:extLst>
          </p:cNvPr>
          <p:cNvGraphicFramePr>
            <a:graphicFrameLocks noGrp="1"/>
          </p:cNvGraphicFramePr>
          <p:nvPr>
            <p:ph sz="quarter" idx="4"/>
            <p:extLst>
              <p:ext uri="{D42A27DB-BD31-4B8C-83A1-F6EECF244321}">
                <p14:modId xmlns:p14="http://schemas.microsoft.com/office/powerpoint/2010/main" val="2140419792"/>
              </p:ext>
            </p:extLst>
          </p:nvPr>
        </p:nvGraphicFramePr>
        <p:xfrm>
          <a:off x="6441142" y="537882"/>
          <a:ext cx="5183188" cy="47373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Marcador de contenido 7">
            <a:extLst>
              <a:ext uri="{FF2B5EF4-FFF2-40B4-BE49-F238E27FC236}">
                <a16:creationId xmlns:a16="http://schemas.microsoft.com/office/drawing/2014/main" id="{1658D297-987A-4476-97F5-C495DD446010}"/>
              </a:ext>
            </a:extLst>
          </p:cNvPr>
          <p:cNvGraphicFramePr>
            <a:graphicFrameLocks noGrp="1"/>
          </p:cNvGraphicFramePr>
          <p:nvPr>
            <p:ph sz="half" idx="2"/>
            <p:extLst>
              <p:ext uri="{D42A27DB-BD31-4B8C-83A1-F6EECF244321}">
                <p14:modId xmlns:p14="http://schemas.microsoft.com/office/powerpoint/2010/main" val="1886903176"/>
              </p:ext>
            </p:extLst>
          </p:nvPr>
        </p:nvGraphicFramePr>
        <p:xfrm>
          <a:off x="463270" y="537882"/>
          <a:ext cx="5292071" cy="4737381"/>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ángulo 8">
            <a:extLst>
              <a:ext uri="{FF2B5EF4-FFF2-40B4-BE49-F238E27FC236}">
                <a16:creationId xmlns:a16="http://schemas.microsoft.com/office/drawing/2014/main" id="{CE1ADC73-70B6-427A-B213-FD82E3D7FD68}"/>
              </a:ext>
            </a:extLst>
          </p:cNvPr>
          <p:cNvSpPr/>
          <p:nvPr/>
        </p:nvSpPr>
        <p:spPr>
          <a:xfrm>
            <a:off x="1650339" y="5664805"/>
            <a:ext cx="2783647" cy="461665"/>
          </a:xfrm>
          <a:prstGeom prst="rect">
            <a:avLst/>
          </a:prstGeom>
        </p:spPr>
        <p:txBody>
          <a:bodyPr wrap="none">
            <a:spAutoFit/>
          </a:bodyPr>
          <a:lstStyle/>
          <a:p>
            <a:r>
              <a:rPr lang="es-ES" sz="2400" dirty="0"/>
              <a:t>318,28 CaCO3 mg /L </a:t>
            </a:r>
          </a:p>
        </p:txBody>
      </p:sp>
      <p:sp>
        <p:nvSpPr>
          <p:cNvPr id="2" name="Rectángulo 1">
            <a:extLst>
              <a:ext uri="{FF2B5EF4-FFF2-40B4-BE49-F238E27FC236}">
                <a16:creationId xmlns:a16="http://schemas.microsoft.com/office/drawing/2014/main" id="{EB70343A-4324-4FEE-87F2-A905FD911F8C}"/>
              </a:ext>
            </a:extLst>
          </p:cNvPr>
          <p:cNvSpPr/>
          <p:nvPr/>
        </p:nvSpPr>
        <p:spPr>
          <a:xfrm>
            <a:off x="7861902" y="5664805"/>
            <a:ext cx="2341667" cy="461665"/>
          </a:xfrm>
          <a:prstGeom prst="rect">
            <a:avLst/>
          </a:prstGeom>
        </p:spPr>
        <p:txBody>
          <a:bodyPr wrap="none">
            <a:spAutoFit/>
          </a:bodyPr>
          <a:lstStyle/>
          <a:p>
            <a:r>
              <a:rPr lang="es-ES" sz="2400" dirty="0">
                <a:latin typeface="+mj-lt"/>
              </a:rPr>
              <a:t>332,30</a:t>
            </a:r>
            <a:r>
              <a:rPr lang="es-ES" dirty="0">
                <a:latin typeface="+mj-lt"/>
              </a:rPr>
              <a:t> CaCO3 mg /L </a:t>
            </a:r>
          </a:p>
        </p:txBody>
      </p:sp>
    </p:spTree>
    <p:extLst>
      <p:ext uri="{BB962C8B-B14F-4D97-AF65-F5344CB8AC3E}">
        <p14:creationId xmlns:p14="http://schemas.microsoft.com/office/powerpoint/2010/main" val="417059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3CF15AC-707F-499D-8639-C7F13E077E6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5774" y="0"/>
            <a:ext cx="12337774" cy="6858000"/>
          </a:xfrm>
          <a:prstGeom prst="rect">
            <a:avLst/>
          </a:prstGeom>
          <a:noFill/>
          <a:ln>
            <a:noFill/>
          </a:ln>
        </p:spPr>
      </p:pic>
    </p:spTree>
    <p:extLst>
      <p:ext uri="{BB962C8B-B14F-4D97-AF65-F5344CB8AC3E}">
        <p14:creationId xmlns:p14="http://schemas.microsoft.com/office/powerpoint/2010/main" val="87348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DEE0201A-B91D-433E-91B2-EF3F41B74E94}"/>
              </a:ext>
            </a:extLst>
          </p:cNvPr>
          <p:cNvGraphicFramePr>
            <a:graphicFrameLocks/>
          </p:cNvGraphicFramePr>
          <p:nvPr>
            <p:extLst>
              <p:ext uri="{D42A27DB-BD31-4B8C-83A1-F6EECF244321}">
                <p14:modId xmlns:p14="http://schemas.microsoft.com/office/powerpoint/2010/main" val="3468400356"/>
              </p:ext>
            </p:extLst>
          </p:nvPr>
        </p:nvGraphicFramePr>
        <p:xfrm>
          <a:off x="561189" y="1039907"/>
          <a:ext cx="5068645" cy="50740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áfico 2">
            <a:extLst>
              <a:ext uri="{FF2B5EF4-FFF2-40B4-BE49-F238E27FC236}">
                <a16:creationId xmlns:a16="http://schemas.microsoft.com/office/drawing/2014/main" id="{C778F27C-0552-43E4-8D5C-7D7730173347}"/>
              </a:ext>
            </a:extLst>
          </p:cNvPr>
          <p:cNvGraphicFramePr>
            <a:graphicFrameLocks/>
          </p:cNvGraphicFramePr>
          <p:nvPr>
            <p:extLst>
              <p:ext uri="{D42A27DB-BD31-4B8C-83A1-F6EECF244321}">
                <p14:modId xmlns:p14="http://schemas.microsoft.com/office/powerpoint/2010/main" val="674862015"/>
              </p:ext>
            </p:extLst>
          </p:nvPr>
        </p:nvGraphicFramePr>
        <p:xfrm>
          <a:off x="6669740" y="1039907"/>
          <a:ext cx="4984378" cy="50740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4136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texto, mapa&#10;&#10;Descripción generada con confianza alta">
            <a:extLst>
              <a:ext uri="{FF2B5EF4-FFF2-40B4-BE49-F238E27FC236}">
                <a16:creationId xmlns:a16="http://schemas.microsoft.com/office/drawing/2014/main" id="{A3EC671B-9B16-468D-967C-E6E4ACF67502}"/>
              </a:ext>
            </a:extLst>
          </p:cNvPr>
          <p:cNvPicPr>
            <a:picLocks noChangeAspect="1"/>
          </p:cNvPicPr>
          <p:nvPr/>
        </p:nvPicPr>
        <p:blipFill rotWithShape="1">
          <a:blip r:embed="rId3">
            <a:extLst>
              <a:ext uri="{28A0092B-C50C-407E-A947-70E740481C1C}">
                <a14:useLocalDpi xmlns:a14="http://schemas.microsoft.com/office/drawing/2010/main" val="0"/>
              </a:ext>
            </a:extLst>
          </a:blip>
          <a:srcRect l="1533" t="4183" r="2456" b="1961"/>
          <a:stretch/>
        </p:blipFill>
        <p:spPr>
          <a:xfrm>
            <a:off x="1398494" y="286870"/>
            <a:ext cx="9305365" cy="6436659"/>
          </a:xfrm>
          <a:prstGeom prst="rect">
            <a:avLst/>
          </a:prstGeom>
        </p:spPr>
      </p:pic>
      <p:sp>
        <p:nvSpPr>
          <p:cNvPr id="2" name="Rectángulo 1">
            <a:extLst>
              <a:ext uri="{FF2B5EF4-FFF2-40B4-BE49-F238E27FC236}">
                <a16:creationId xmlns:a16="http://schemas.microsoft.com/office/drawing/2014/main" id="{ACB22FA9-122A-43F8-BE1C-68B8ABE3033F}"/>
              </a:ext>
            </a:extLst>
          </p:cNvPr>
          <p:cNvSpPr/>
          <p:nvPr/>
        </p:nvSpPr>
        <p:spPr>
          <a:xfrm>
            <a:off x="6051176" y="3782216"/>
            <a:ext cx="960712" cy="369332"/>
          </a:xfrm>
          <a:prstGeom prst="rect">
            <a:avLst/>
          </a:prstGeom>
        </p:spPr>
        <p:txBody>
          <a:bodyPr wrap="none">
            <a:spAutoFit/>
          </a:bodyPr>
          <a:lstStyle/>
          <a:p>
            <a:r>
              <a:rPr lang="es-ES" dirty="0"/>
              <a:t>98mg/L </a:t>
            </a:r>
          </a:p>
        </p:txBody>
      </p:sp>
      <p:sp>
        <p:nvSpPr>
          <p:cNvPr id="4" name="Rectángulo 3">
            <a:extLst>
              <a:ext uri="{FF2B5EF4-FFF2-40B4-BE49-F238E27FC236}">
                <a16:creationId xmlns:a16="http://schemas.microsoft.com/office/drawing/2014/main" id="{6D2F4A68-B1AF-4958-AD8E-E180BF43AF32}"/>
              </a:ext>
            </a:extLst>
          </p:cNvPr>
          <p:cNvSpPr/>
          <p:nvPr/>
        </p:nvSpPr>
        <p:spPr>
          <a:xfrm>
            <a:off x="4677375" y="1110734"/>
            <a:ext cx="1080167" cy="369332"/>
          </a:xfrm>
          <a:prstGeom prst="rect">
            <a:avLst/>
          </a:prstGeom>
        </p:spPr>
        <p:txBody>
          <a:bodyPr wrap="none">
            <a:spAutoFit/>
          </a:bodyPr>
          <a:lstStyle/>
          <a:p>
            <a:r>
              <a:rPr lang="es-ES" dirty="0">
                <a:latin typeface="Times New Roman" panose="02020603050405020304" pitchFamily="18" charset="0"/>
              </a:rPr>
              <a:t>107mg/L </a:t>
            </a:r>
            <a:endParaRPr lang="es-ES" dirty="0"/>
          </a:p>
        </p:txBody>
      </p:sp>
    </p:spTree>
    <p:extLst>
      <p:ext uri="{BB962C8B-B14F-4D97-AF65-F5344CB8AC3E}">
        <p14:creationId xmlns:p14="http://schemas.microsoft.com/office/powerpoint/2010/main" val="321620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árbol, exterior, carretera, cielo&#10;&#10;Descripción generada con confianza muy alta">
            <a:extLst>
              <a:ext uri="{FF2B5EF4-FFF2-40B4-BE49-F238E27FC236}">
                <a16:creationId xmlns:a16="http://schemas.microsoft.com/office/drawing/2014/main" id="{63FFBA66-DD9B-452D-8806-F17CFDD770E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7154"/>
          <a:stretch/>
        </p:blipFill>
        <p:spPr>
          <a:xfrm>
            <a:off x="0" y="0"/>
            <a:ext cx="12199480" cy="2888974"/>
          </a:xfrm>
        </p:spPr>
      </p:pic>
      <p:pic>
        <p:nvPicPr>
          <p:cNvPr id="4" name="Marcador de contenido 4" descr="Imagen que contiene árbol, exterior, agua&#10;&#10;Descripción generada con confianza muy alta">
            <a:extLst>
              <a:ext uri="{FF2B5EF4-FFF2-40B4-BE49-F238E27FC236}">
                <a16:creationId xmlns:a16="http://schemas.microsoft.com/office/drawing/2014/main" id="{19199A55-1E19-427C-8805-B76C1052B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740407"/>
            <a:ext cx="7288981" cy="4100052"/>
          </a:xfrm>
          <a:prstGeom prst="rect">
            <a:avLst/>
          </a:prstGeom>
        </p:spPr>
      </p:pic>
      <p:sp>
        <p:nvSpPr>
          <p:cNvPr id="6" name="Elipse 5">
            <a:extLst>
              <a:ext uri="{FF2B5EF4-FFF2-40B4-BE49-F238E27FC236}">
                <a16:creationId xmlns:a16="http://schemas.microsoft.com/office/drawing/2014/main" id="{773CE1A3-22D6-45BE-B586-17368DF0BFB3}"/>
              </a:ext>
            </a:extLst>
          </p:cNvPr>
          <p:cNvSpPr/>
          <p:nvPr/>
        </p:nvSpPr>
        <p:spPr>
          <a:xfrm>
            <a:off x="7845287" y="3326296"/>
            <a:ext cx="4055165" cy="3061251"/>
          </a:xfrm>
          <a:prstGeom prst="ellipse">
            <a:avLst/>
          </a:prstGeom>
          <a:solidFill>
            <a:srgbClr val="7CE71B"/>
          </a:solidFill>
          <a:ln w="762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s-EC" sz="3600" dirty="0"/>
              <a:t>Refinería de Shushufindi</a:t>
            </a:r>
            <a:endParaRPr lang="es-ES" sz="3600" dirty="0">
              <a:solidFill>
                <a:schemeClr val="bg1"/>
              </a:solidFill>
            </a:endParaRPr>
          </a:p>
        </p:txBody>
      </p:sp>
      <p:sp>
        <p:nvSpPr>
          <p:cNvPr id="2" name="CuadroTexto 1">
            <a:extLst>
              <a:ext uri="{FF2B5EF4-FFF2-40B4-BE49-F238E27FC236}">
                <a16:creationId xmlns:a16="http://schemas.microsoft.com/office/drawing/2014/main" id="{CA4B1254-A686-40A4-B858-361B422F69B7}"/>
              </a:ext>
            </a:extLst>
          </p:cNvPr>
          <p:cNvSpPr txBox="1"/>
          <p:nvPr/>
        </p:nvSpPr>
        <p:spPr>
          <a:xfrm>
            <a:off x="5076002" y="6202881"/>
            <a:ext cx="2212978" cy="369332"/>
          </a:xfrm>
          <a:prstGeom prst="rect">
            <a:avLst/>
          </a:prstGeom>
          <a:noFill/>
        </p:spPr>
        <p:txBody>
          <a:bodyPr wrap="none" rtlCol="0">
            <a:spAutoFit/>
          </a:bodyPr>
          <a:lstStyle/>
          <a:p>
            <a:r>
              <a:rPr lang="es-EC" dirty="0"/>
              <a:t>Industria del petróleo</a:t>
            </a:r>
            <a:endParaRPr lang="es-ES" dirty="0"/>
          </a:p>
        </p:txBody>
      </p:sp>
      <p:sp>
        <p:nvSpPr>
          <p:cNvPr id="3" name="CuadroTexto 2">
            <a:extLst>
              <a:ext uri="{FF2B5EF4-FFF2-40B4-BE49-F238E27FC236}">
                <a16:creationId xmlns:a16="http://schemas.microsoft.com/office/drawing/2014/main" id="{597E8CF7-51EF-4C95-9CC6-038D96597850}"/>
              </a:ext>
            </a:extLst>
          </p:cNvPr>
          <p:cNvSpPr txBox="1"/>
          <p:nvPr/>
        </p:nvSpPr>
        <p:spPr>
          <a:xfrm>
            <a:off x="5356848" y="5547762"/>
            <a:ext cx="1651286" cy="369332"/>
          </a:xfrm>
          <a:prstGeom prst="rect">
            <a:avLst/>
          </a:prstGeom>
          <a:noFill/>
        </p:spPr>
        <p:txBody>
          <a:bodyPr wrap="none" rtlCol="0">
            <a:spAutoFit/>
          </a:bodyPr>
          <a:lstStyle/>
          <a:p>
            <a:r>
              <a:rPr lang="es-EC" dirty="0"/>
              <a:t>Contaminación </a:t>
            </a:r>
            <a:endParaRPr lang="es-ES" dirty="0"/>
          </a:p>
        </p:txBody>
      </p:sp>
      <p:sp>
        <p:nvSpPr>
          <p:cNvPr id="7" name="AutoShape 2" descr="Resultado de imagen para gis">
            <a:extLst>
              <a:ext uri="{FF2B5EF4-FFF2-40B4-BE49-F238E27FC236}">
                <a16:creationId xmlns:a16="http://schemas.microsoft.com/office/drawing/2014/main" id="{63B8BB06-40FF-49BB-881A-B4D859FA3535}"/>
              </a:ext>
            </a:extLst>
          </p:cNvPr>
          <p:cNvSpPr>
            <a:spLocks noChangeAspect="1" noChangeArrowheads="1"/>
          </p:cNvSpPr>
          <p:nvPr/>
        </p:nvSpPr>
        <p:spPr bwMode="auto">
          <a:xfrm>
            <a:off x="5943600" y="325905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 name="CuadroTexto 7">
            <a:extLst>
              <a:ext uri="{FF2B5EF4-FFF2-40B4-BE49-F238E27FC236}">
                <a16:creationId xmlns:a16="http://schemas.microsoft.com/office/drawing/2014/main" id="{2618936D-0396-4517-A54B-C83B547FFF80}"/>
              </a:ext>
            </a:extLst>
          </p:cNvPr>
          <p:cNvSpPr txBox="1"/>
          <p:nvPr/>
        </p:nvSpPr>
        <p:spPr>
          <a:xfrm>
            <a:off x="5556871" y="4872877"/>
            <a:ext cx="1251240" cy="369332"/>
          </a:xfrm>
          <a:prstGeom prst="rect">
            <a:avLst/>
          </a:prstGeom>
          <a:noFill/>
        </p:spPr>
        <p:txBody>
          <a:bodyPr wrap="none" rtlCol="0">
            <a:spAutoFit/>
          </a:bodyPr>
          <a:lstStyle/>
          <a:p>
            <a:r>
              <a:rPr lang="es-EC" dirty="0"/>
              <a:t>Habitantes </a:t>
            </a:r>
            <a:endParaRPr lang="es-ES" dirty="0"/>
          </a:p>
        </p:txBody>
      </p:sp>
    </p:spTree>
    <p:extLst>
      <p:ext uri="{BB962C8B-B14F-4D97-AF65-F5344CB8AC3E}">
        <p14:creationId xmlns:p14="http://schemas.microsoft.com/office/powerpoint/2010/main" val="255938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Marcador de contenido 8">
            <a:extLst>
              <a:ext uri="{FF2B5EF4-FFF2-40B4-BE49-F238E27FC236}">
                <a16:creationId xmlns:a16="http://schemas.microsoft.com/office/drawing/2014/main" id="{3A660908-0AC6-4391-9B70-13B3CD57381C}"/>
              </a:ext>
            </a:extLst>
          </p:cNvPr>
          <p:cNvGraphicFramePr>
            <a:graphicFrameLocks noGrp="1"/>
          </p:cNvGraphicFramePr>
          <p:nvPr>
            <p:ph sz="quarter" idx="4"/>
            <p:extLst>
              <p:ext uri="{D42A27DB-BD31-4B8C-83A1-F6EECF244321}">
                <p14:modId xmlns:p14="http://schemas.microsoft.com/office/powerpoint/2010/main" val="436727657"/>
              </p:ext>
            </p:extLst>
          </p:nvPr>
        </p:nvGraphicFramePr>
        <p:xfrm>
          <a:off x="6172199" y="896471"/>
          <a:ext cx="5195047" cy="52931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Marcador de contenido 11">
            <a:extLst>
              <a:ext uri="{FF2B5EF4-FFF2-40B4-BE49-F238E27FC236}">
                <a16:creationId xmlns:a16="http://schemas.microsoft.com/office/drawing/2014/main" id="{DD8C2090-7D13-4B20-956F-D24651DE074A}"/>
              </a:ext>
            </a:extLst>
          </p:cNvPr>
          <p:cNvGraphicFramePr>
            <a:graphicFrameLocks noGrp="1"/>
          </p:cNvGraphicFramePr>
          <p:nvPr>
            <p:ph sz="half" idx="2"/>
            <p:extLst>
              <p:ext uri="{D42A27DB-BD31-4B8C-83A1-F6EECF244321}">
                <p14:modId xmlns:p14="http://schemas.microsoft.com/office/powerpoint/2010/main" val="2709213872"/>
              </p:ext>
            </p:extLst>
          </p:nvPr>
        </p:nvGraphicFramePr>
        <p:xfrm>
          <a:off x="681318" y="896471"/>
          <a:ext cx="5316257" cy="52931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766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EF4364E-F3E0-44B7-8982-680EAF2C814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6017" y="0"/>
            <a:ext cx="12298017" cy="6858000"/>
          </a:xfrm>
          <a:prstGeom prst="rect">
            <a:avLst/>
          </a:prstGeom>
          <a:noFill/>
          <a:ln>
            <a:noFill/>
          </a:ln>
        </p:spPr>
      </p:pic>
      <p:sp>
        <p:nvSpPr>
          <p:cNvPr id="2" name="Rectángulo 1">
            <a:extLst>
              <a:ext uri="{FF2B5EF4-FFF2-40B4-BE49-F238E27FC236}">
                <a16:creationId xmlns:a16="http://schemas.microsoft.com/office/drawing/2014/main" id="{495E6C79-D369-4CCE-9EA7-F111111F7679}"/>
              </a:ext>
            </a:extLst>
          </p:cNvPr>
          <p:cNvSpPr/>
          <p:nvPr/>
        </p:nvSpPr>
        <p:spPr>
          <a:xfrm>
            <a:off x="5638259" y="3764286"/>
            <a:ext cx="1173270" cy="400110"/>
          </a:xfrm>
          <a:prstGeom prst="rect">
            <a:avLst/>
          </a:prstGeom>
        </p:spPr>
        <p:txBody>
          <a:bodyPr wrap="none">
            <a:spAutoFit/>
          </a:bodyPr>
          <a:lstStyle/>
          <a:p>
            <a:r>
              <a:rPr lang="es-ES" sz="2000" dirty="0"/>
              <a:t>310 mg/L</a:t>
            </a:r>
          </a:p>
        </p:txBody>
      </p:sp>
      <p:sp>
        <p:nvSpPr>
          <p:cNvPr id="3" name="Rectángulo 2">
            <a:extLst>
              <a:ext uri="{FF2B5EF4-FFF2-40B4-BE49-F238E27FC236}">
                <a16:creationId xmlns:a16="http://schemas.microsoft.com/office/drawing/2014/main" id="{8AD938BF-9C11-4B7C-AD72-05FBF4E443B9}"/>
              </a:ext>
            </a:extLst>
          </p:cNvPr>
          <p:cNvSpPr/>
          <p:nvPr/>
        </p:nvSpPr>
        <p:spPr>
          <a:xfrm>
            <a:off x="4475133" y="1039904"/>
            <a:ext cx="1670394" cy="461665"/>
          </a:xfrm>
          <a:prstGeom prst="rect">
            <a:avLst/>
          </a:prstGeom>
        </p:spPr>
        <p:txBody>
          <a:bodyPr wrap="none">
            <a:spAutoFit/>
          </a:bodyPr>
          <a:lstStyle/>
          <a:p>
            <a:r>
              <a:rPr lang="es-ES" sz="2400" dirty="0"/>
              <a:t>206,4 mg/L </a:t>
            </a:r>
          </a:p>
        </p:txBody>
      </p:sp>
    </p:spTree>
    <p:extLst>
      <p:ext uri="{BB962C8B-B14F-4D97-AF65-F5344CB8AC3E}">
        <p14:creationId xmlns:p14="http://schemas.microsoft.com/office/powerpoint/2010/main" val="337878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Marcador de contenido 6">
            <a:extLst>
              <a:ext uri="{FF2B5EF4-FFF2-40B4-BE49-F238E27FC236}">
                <a16:creationId xmlns:a16="http://schemas.microsoft.com/office/drawing/2014/main" id="{67A3FAC1-1030-4435-95AC-2CF766B5D414}"/>
              </a:ext>
            </a:extLst>
          </p:cNvPr>
          <p:cNvGraphicFramePr>
            <a:graphicFrameLocks/>
          </p:cNvGraphicFramePr>
          <p:nvPr>
            <p:extLst>
              <p:ext uri="{D42A27DB-BD31-4B8C-83A1-F6EECF244321}">
                <p14:modId xmlns:p14="http://schemas.microsoft.com/office/powerpoint/2010/main" val="3310903176"/>
              </p:ext>
            </p:extLst>
          </p:nvPr>
        </p:nvGraphicFramePr>
        <p:xfrm>
          <a:off x="6796640" y="753035"/>
          <a:ext cx="5157787" cy="54366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Marcador de contenido 9">
            <a:extLst>
              <a:ext uri="{FF2B5EF4-FFF2-40B4-BE49-F238E27FC236}">
                <a16:creationId xmlns:a16="http://schemas.microsoft.com/office/drawing/2014/main" id="{94F0066B-C13F-4D22-9BCC-C163023593D7}"/>
              </a:ext>
            </a:extLst>
          </p:cNvPr>
          <p:cNvGraphicFramePr>
            <a:graphicFrameLocks noGrp="1"/>
          </p:cNvGraphicFramePr>
          <p:nvPr>
            <p:ph sz="half" idx="2"/>
            <p:extLst>
              <p:ext uri="{D42A27DB-BD31-4B8C-83A1-F6EECF244321}">
                <p14:modId xmlns:p14="http://schemas.microsoft.com/office/powerpoint/2010/main" val="3064038653"/>
              </p:ext>
            </p:extLst>
          </p:nvPr>
        </p:nvGraphicFramePr>
        <p:xfrm>
          <a:off x="750141" y="753035"/>
          <a:ext cx="5157787" cy="54366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8783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B1F1224-D845-4712-B287-EDE82D38CCB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ln>
            <a:noFill/>
          </a:ln>
        </p:spPr>
      </p:pic>
      <p:sp>
        <p:nvSpPr>
          <p:cNvPr id="2" name="Rectángulo 1">
            <a:extLst>
              <a:ext uri="{FF2B5EF4-FFF2-40B4-BE49-F238E27FC236}">
                <a16:creationId xmlns:a16="http://schemas.microsoft.com/office/drawing/2014/main" id="{CD51E6B0-A223-42A0-8CA9-12CDB1237183}"/>
              </a:ext>
            </a:extLst>
          </p:cNvPr>
          <p:cNvSpPr/>
          <p:nvPr/>
        </p:nvSpPr>
        <p:spPr>
          <a:xfrm>
            <a:off x="5655814" y="3728428"/>
            <a:ext cx="1825884" cy="461665"/>
          </a:xfrm>
          <a:prstGeom prst="rect">
            <a:avLst/>
          </a:prstGeom>
        </p:spPr>
        <p:txBody>
          <a:bodyPr wrap="none">
            <a:spAutoFit/>
          </a:bodyPr>
          <a:lstStyle/>
          <a:p>
            <a:r>
              <a:rPr lang="es-ES" sz="2400" dirty="0"/>
              <a:t>0,1833 mg/L </a:t>
            </a:r>
          </a:p>
        </p:txBody>
      </p:sp>
      <p:sp>
        <p:nvSpPr>
          <p:cNvPr id="3" name="Rectángulo 2">
            <a:extLst>
              <a:ext uri="{FF2B5EF4-FFF2-40B4-BE49-F238E27FC236}">
                <a16:creationId xmlns:a16="http://schemas.microsoft.com/office/drawing/2014/main" id="{B7F24CB0-81D6-4D32-8251-D15F50E58997}"/>
              </a:ext>
            </a:extLst>
          </p:cNvPr>
          <p:cNvSpPr/>
          <p:nvPr/>
        </p:nvSpPr>
        <p:spPr>
          <a:xfrm>
            <a:off x="4628241" y="911714"/>
            <a:ext cx="1841723" cy="400110"/>
          </a:xfrm>
          <a:prstGeom prst="rect">
            <a:avLst/>
          </a:prstGeom>
        </p:spPr>
        <p:txBody>
          <a:bodyPr wrap="none">
            <a:spAutoFit/>
          </a:bodyPr>
          <a:lstStyle/>
          <a:p>
            <a:r>
              <a:rPr lang="es-ES" sz="2000" dirty="0"/>
              <a:t>0,0741 mg/L se </a:t>
            </a:r>
          </a:p>
        </p:txBody>
      </p:sp>
    </p:spTree>
    <p:extLst>
      <p:ext uri="{BB962C8B-B14F-4D97-AF65-F5344CB8AC3E}">
        <p14:creationId xmlns:p14="http://schemas.microsoft.com/office/powerpoint/2010/main" val="421738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9F8C5FBD-09CF-4A2B-9933-CF9DECB427C8}"/>
              </a:ext>
            </a:extLst>
          </p:cNvPr>
          <p:cNvSpPr>
            <a:spLocks noGrp="1"/>
          </p:cNvSpPr>
          <p:nvPr>
            <p:ph type="title"/>
          </p:nvPr>
        </p:nvSpPr>
        <p:spPr/>
        <p:txBody>
          <a:bodyPr/>
          <a:lstStyle/>
          <a:p>
            <a:r>
              <a:rPr lang="es-EC" dirty="0"/>
              <a:t>Análisis de la presencia de Fenol en el agua por punto de muestreo.</a:t>
            </a:r>
            <a:endParaRPr lang="es-ES" dirty="0"/>
          </a:p>
        </p:txBody>
      </p:sp>
      <p:graphicFrame>
        <p:nvGraphicFramePr>
          <p:cNvPr id="9" name="Marcador de contenido 8">
            <a:extLst>
              <a:ext uri="{FF2B5EF4-FFF2-40B4-BE49-F238E27FC236}">
                <a16:creationId xmlns:a16="http://schemas.microsoft.com/office/drawing/2014/main" id="{F7331B4C-4EE5-49F6-AAA2-3B0C56783CA1}"/>
              </a:ext>
            </a:extLst>
          </p:cNvPr>
          <p:cNvGraphicFramePr>
            <a:graphicFrameLocks noGrp="1"/>
          </p:cNvGraphicFramePr>
          <p:nvPr>
            <p:ph sz="half" idx="1"/>
            <p:extLst>
              <p:ext uri="{D42A27DB-BD31-4B8C-83A1-F6EECF244321}">
                <p14:modId xmlns:p14="http://schemas.microsoft.com/office/powerpoint/2010/main" val="4227909921"/>
              </p:ext>
            </p:extLst>
          </p:nvPr>
        </p:nvGraphicFramePr>
        <p:xfrm>
          <a:off x="838199" y="1825623"/>
          <a:ext cx="2726635" cy="4190862"/>
        </p:xfrm>
        <a:graphic>
          <a:graphicData uri="http://schemas.openxmlformats.org/drawingml/2006/table">
            <a:tbl>
              <a:tblPr firstRow="1" firstCol="1" bandRow="1">
                <a:tableStyleId>{93296810-A885-4BE3-A3E7-6D5BEEA58F35}</a:tableStyleId>
              </a:tblPr>
              <a:tblGrid>
                <a:gridCol w="1397337">
                  <a:extLst>
                    <a:ext uri="{9D8B030D-6E8A-4147-A177-3AD203B41FA5}">
                      <a16:colId xmlns:a16="http://schemas.microsoft.com/office/drawing/2014/main" val="2327621880"/>
                    </a:ext>
                  </a:extLst>
                </a:gridCol>
                <a:gridCol w="1329298">
                  <a:extLst>
                    <a:ext uri="{9D8B030D-6E8A-4147-A177-3AD203B41FA5}">
                      <a16:colId xmlns:a16="http://schemas.microsoft.com/office/drawing/2014/main" val="215010536"/>
                    </a:ext>
                  </a:extLst>
                </a:gridCol>
              </a:tblGrid>
              <a:tr h="722562">
                <a:tc>
                  <a:txBody>
                    <a:bodyPr/>
                    <a:lstStyle/>
                    <a:p>
                      <a:pPr indent="215900" algn="just">
                        <a:lnSpc>
                          <a:spcPct val="150000"/>
                        </a:lnSpc>
                        <a:spcAft>
                          <a:spcPts val="0"/>
                        </a:spcAft>
                      </a:pPr>
                      <a:r>
                        <a:rPr lang="es-ES" sz="1400">
                          <a:effectLst/>
                        </a:rPr>
                        <a:t>Nombre del punto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tc>
                  <a:txBody>
                    <a:bodyPr/>
                    <a:lstStyle/>
                    <a:p>
                      <a:pPr indent="215900" algn="just">
                        <a:lnSpc>
                          <a:spcPct val="150000"/>
                        </a:lnSpc>
                        <a:spcAft>
                          <a:spcPts val="0"/>
                        </a:spcAft>
                      </a:pPr>
                      <a:r>
                        <a:rPr lang="es-ES" sz="1400">
                          <a:effectLst/>
                        </a:rPr>
                        <a:t>fenoles</a:t>
                      </a:r>
                    </a:p>
                    <a:p>
                      <a:pPr indent="215900" algn="ctr">
                        <a:lnSpc>
                          <a:spcPct val="150000"/>
                        </a:lnSpc>
                        <a:spcAft>
                          <a:spcPts val="0"/>
                        </a:spcAft>
                      </a:pPr>
                      <a:r>
                        <a:rPr lang="es-ES" sz="1400">
                          <a:effectLst/>
                        </a:rPr>
                        <a:t>ppm</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extLst>
                  <a:ext uri="{0D108BD9-81ED-4DB2-BD59-A6C34878D82A}">
                    <a16:rowId xmlns:a16="http://schemas.microsoft.com/office/drawing/2014/main" val="1512186057"/>
                  </a:ext>
                </a:extLst>
              </a:tr>
              <a:tr h="346830">
                <a:tc>
                  <a:txBody>
                    <a:bodyPr/>
                    <a:lstStyle/>
                    <a:p>
                      <a:pPr indent="215900" algn="just">
                        <a:lnSpc>
                          <a:spcPct val="150000"/>
                        </a:lnSpc>
                        <a:spcAft>
                          <a:spcPts val="0"/>
                        </a:spcAft>
                      </a:pPr>
                      <a:r>
                        <a:rPr lang="es-ES" sz="1400">
                          <a:effectLst/>
                        </a:rPr>
                        <a:t>P1</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tc>
                  <a:txBody>
                    <a:bodyPr/>
                    <a:lstStyle/>
                    <a:p>
                      <a:pPr indent="215900" algn="r">
                        <a:lnSpc>
                          <a:spcPct val="150000"/>
                        </a:lnSpc>
                        <a:spcAft>
                          <a:spcPts val="0"/>
                        </a:spcAft>
                      </a:pPr>
                      <a:r>
                        <a:rPr lang="es-ES" sz="1400">
                          <a:effectLst/>
                        </a:rPr>
                        <a:t>0,049</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extLst>
                  <a:ext uri="{0D108BD9-81ED-4DB2-BD59-A6C34878D82A}">
                    <a16:rowId xmlns:a16="http://schemas.microsoft.com/office/drawing/2014/main" val="2317517476"/>
                  </a:ext>
                </a:extLst>
              </a:tr>
              <a:tr h="346830">
                <a:tc>
                  <a:txBody>
                    <a:bodyPr/>
                    <a:lstStyle/>
                    <a:p>
                      <a:pPr indent="215900" algn="just">
                        <a:lnSpc>
                          <a:spcPct val="150000"/>
                        </a:lnSpc>
                        <a:spcAft>
                          <a:spcPts val="0"/>
                        </a:spcAft>
                      </a:pPr>
                      <a:r>
                        <a:rPr lang="es-ES" sz="1400">
                          <a:effectLst/>
                        </a:rPr>
                        <a:t>P2</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tc>
                  <a:txBody>
                    <a:bodyPr/>
                    <a:lstStyle/>
                    <a:p>
                      <a:pPr indent="215900" algn="r">
                        <a:lnSpc>
                          <a:spcPct val="150000"/>
                        </a:lnSpc>
                        <a:spcAft>
                          <a:spcPts val="0"/>
                        </a:spcAft>
                      </a:pPr>
                      <a:r>
                        <a:rPr lang="es-ES" sz="1400">
                          <a:effectLst/>
                        </a:rPr>
                        <a:t>0,015</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extLst>
                  <a:ext uri="{0D108BD9-81ED-4DB2-BD59-A6C34878D82A}">
                    <a16:rowId xmlns:a16="http://schemas.microsoft.com/office/drawing/2014/main" val="3481544908"/>
                  </a:ext>
                </a:extLst>
              </a:tr>
              <a:tr h="346830">
                <a:tc>
                  <a:txBody>
                    <a:bodyPr/>
                    <a:lstStyle/>
                    <a:p>
                      <a:pPr indent="215900" algn="just">
                        <a:lnSpc>
                          <a:spcPct val="150000"/>
                        </a:lnSpc>
                        <a:spcAft>
                          <a:spcPts val="0"/>
                        </a:spcAft>
                      </a:pPr>
                      <a:r>
                        <a:rPr lang="es-ES" sz="1400">
                          <a:effectLst/>
                        </a:rPr>
                        <a:t>P3</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tc>
                  <a:txBody>
                    <a:bodyPr/>
                    <a:lstStyle/>
                    <a:p>
                      <a:pPr indent="215900" algn="r">
                        <a:lnSpc>
                          <a:spcPct val="150000"/>
                        </a:lnSpc>
                        <a:spcAft>
                          <a:spcPts val="0"/>
                        </a:spcAft>
                      </a:pPr>
                      <a:r>
                        <a:rPr lang="es-ES" sz="1400">
                          <a:effectLst/>
                        </a:rPr>
                        <a:t>0,073</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extLst>
                  <a:ext uri="{0D108BD9-81ED-4DB2-BD59-A6C34878D82A}">
                    <a16:rowId xmlns:a16="http://schemas.microsoft.com/office/drawing/2014/main" val="3412217273"/>
                  </a:ext>
                </a:extLst>
              </a:tr>
              <a:tr h="346830">
                <a:tc>
                  <a:txBody>
                    <a:bodyPr/>
                    <a:lstStyle/>
                    <a:p>
                      <a:pPr indent="215900" algn="just">
                        <a:lnSpc>
                          <a:spcPct val="150000"/>
                        </a:lnSpc>
                        <a:spcAft>
                          <a:spcPts val="0"/>
                        </a:spcAft>
                      </a:pPr>
                      <a:r>
                        <a:rPr lang="es-ES" sz="1400">
                          <a:effectLst/>
                        </a:rPr>
                        <a:t>P4</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tc>
                  <a:txBody>
                    <a:bodyPr/>
                    <a:lstStyle/>
                    <a:p>
                      <a:pPr indent="215900" algn="r">
                        <a:lnSpc>
                          <a:spcPct val="150000"/>
                        </a:lnSpc>
                        <a:spcAft>
                          <a:spcPts val="0"/>
                        </a:spcAft>
                      </a:pPr>
                      <a:r>
                        <a:rPr lang="es-ES" sz="1400">
                          <a:effectLst/>
                        </a:rPr>
                        <a:t>0,023</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extLst>
                  <a:ext uri="{0D108BD9-81ED-4DB2-BD59-A6C34878D82A}">
                    <a16:rowId xmlns:a16="http://schemas.microsoft.com/office/drawing/2014/main" val="4132785941"/>
                  </a:ext>
                </a:extLst>
              </a:tr>
              <a:tr h="346830">
                <a:tc>
                  <a:txBody>
                    <a:bodyPr/>
                    <a:lstStyle/>
                    <a:p>
                      <a:pPr indent="215900" algn="just">
                        <a:lnSpc>
                          <a:spcPct val="150000"/>
                        </a:lnSpc>
                        <a:spcAft>
                          <a:spcPts val="0"/>
                        </a:spcAft>
                      </a:pPr>
                      <a:r>
                        <a:rPr lang="es-ES" sz="1400">
                          <a:effectLst/>
                        </a:rPr>
                        <a:t>P5</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tc>
                  <a:txBody>
                    <a:bodyPr/>
                    <a:lstStyle/>
                    <a:p>
                      <a:pPr indent="215900" algn="r">
                        <a:lnSpc>
                          <a:spcPct val="150000"/>
                        </a:lnSpc>
                        <a:spcAft>
                          <a:spcPts val="0"/>
                        </a:spcAft>
                      </a:pPr>
                      <a:r>
                        <a:rPr lang="es-ES" sz="1400">
                          <a:effectLst/>
                        </a:rPr>
                        <a:t>0,035</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extLst>
                  <a:ext uri="{0D108BD9-81ED-4DB2-BD59-A6C34878D82A}">
                    <a16:rowId xmlns:a16="http://schemas.microsoft.com/office/drawing/2014/main" val="3377046037"/>
                  </a:ext>
                </a:extLst>
              </a:tr>
              <a:tr h="346830">
                <a:tc>
                  <a:txBody>
                    <a:bodyPr/>
                    <a:lstStyle/>
                    <a:p>
                      <a:pPr indent="215900" algn="just">
                        <a:lnSpc>
                          <a:spcPct val="150000"/>
                        </a:lnSpc>
                        <a:spcAft>
                          <a:spcPts val="0"/>
                        </a:spcAft>
                      </a:pPr>
                      <a:r>
                        <a:rPr lang="es-ES" sz="1400">
                          <a:effectLst/>
                        </a:rPr>
                        <a:t>P6</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tc>
                  <a:txBody>
                    <a:bodyPr/>
                    <a:lstStyle/>
                    <a:p>
                      <a:pPr indent="215900" algn="r">
                        <a:lnSpc>
                          <a:spcPct val="150000"/>
                        </a:lnSpc>
                        <a:spcAft>
                          <a:spcPts val="0"/>
                        </a:spcAft>
                      </a:pPr>
                      <a:r>
                        <a:rPr lang="es-ES" sz="1400">
                          <a:effectLst/>
                        </a:rPr>
                        <a:t>0,02</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extLst>
                  <a:ext uri="{0D108BD9-81ED-4DB2-BD59-A6C34878D82A}">
                    <a16:rowId xmlns:a16="http://schemas.microsoft.com/office/drawing/2014/main" val="437583262"/>
                  </a:ext>
                </a:extLst>
              </a:tr>
              <a:tr h="346830">
                <a:tc>
                  <a:txBody>
                    <a:bodyPr/>
                    <a:lstStyle/>
                    <a:p>
                      <a:pPr indent="215900" algn="just">
                        <a:lnSpc>
                          <a:spcPct val="150000"/>
                        </a:lnSpc>
                        <a:spcAft>
                          <a:spcPts val="0"/>
                        </a:spcAft>
                      </a:pPr>
                      <a:r>
                        <a:rPr lang="es-ES" sz="1400">
                          <a:effectLst/>
                        </a:rPr>
                        <a:t>P7</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tc>
                  <a:txBody>
                    <a:bodyPr/>
                    <a:lstStyle/>
                    <a:p>
                      <a:pPr indent="215900" algn="r">
                        <a:lnSpc>
                          <a:spcPct val="150000"/>
                        </a:lnSpc>
                        <a:spcAft>
                          <a:spcPts val="0"/>
                        </a:spcAft>
                      </a:pPr>
                      <a:r>
                        <a:rPr lang="es-ES" sz="1400">
                          <a:effectLst/>
                        </a:rPr>
                        <a:t>0,027</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extLst>
                  <a:ext uri="{0D108BD9-81ED-4DB2-BD59-A6C34878D82A}">
                    <a16:rowId xmlns:a16="http://schemas.microsoft.com/office/drawing/2014/main" val="3269921763"/>
                  </a:ext>
                </a:extLst>
              </a:tr>
              <a:tr h="346830">
                <a:tc>
                  <a:txBody>
                    <a:bodyPr/>
                    <a:lstStyle/>
                    <a:p>
                      <a:pPr indent="215900" algn="just">
                        <a:lnSpc>
                          <a:spcPct val="150000"/>
                        </a:lnSpc>
                        <a:spcAft>
                          <a:spcPts val="0"/>
                        </a:spcAft>
                      </a:pPr>
                      <a:r>
                        <a:rPr lang="es-ES" sz="1400">
                          <a:effectLst/>
                        </a:rPr>
                        <a:t>P8</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tc>
                  <a:txBody>
                    <a:bodyPr/>
                    <a:lstStyle/>
                    <a:p>
                      <a:pPr indent="215900" algn="r">
                        <a:lnSpc>
                          <a:spcPct val="150000"/>
                        </a:lnSpc>
                        <a:spcAft>
                          <a:spcPts val="0"/>
                        </a:spcAft>
                      </a:pPr>
                      <a:r>
                        <a:rPr lang="es-ES" sz="1400">
                          <a:effectLst/>
                        </a:rPr>
                        <a:t>0,026</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extLst>
                  <a:ext uri="{0D108BD9-81ED-4DB2-BD59-A6C34878D82A}">
                    <a16:rowId xmlns:a16="http://schemas.microsoft.com/office/drawing/2014/main" val="373032333"/>
                  </a:ext>
                </a:extLst>
              </a:tr>
              <a:tr h="346830">
                <a:tc>
                  <a:txBody>
                    <a:bodyPr/>
                    <a:lstStyle/>
                    <a:p>
                      <a:pPr indent="215900" algn="just">
                        <a:lnSpc>
                          <a:spcPct val="150000"/>
                        </a:lnSpc>
                        <a:spcAft>
                          <a:spcPts val="0"/>
                        </a:spcAft>
                      </a:pPr>
                      <a:r>
                        <a:rPr lang="es-ES" sz="1400">
                          <a:effectLst/>
                        </a:rPr>
                        <a:t>P9</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tc>
                  <a:txBody>
                    <a:bodyPr/>
                    <a:lstStyle/>
                    <a:p>
                      <a:pPr indent="215900" algn="r">
                        <a:lnSpc>
                          <a:spcPct val="150000"/>
                        </a:lnSpc>
                        <a:spcAft>
                          <a:spcPts val="0"/>
                        </a:spcAft>
                      </a:pPr>
                      <a:r>
                        <a:rPr lang="es-ES" sz="1400">
                          <a:effectLst/>
                        </a:rPr>
                        <a:t>0,042</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extLst>
                  <a:ext uri="{0D108BD9-81ED-4DB2-BD59-A6C34878D82A}">
                    <a16:rowId xmlns:a16="http://schemas.microsoft.com/office/drawing/2014/main" val="2007926984"/>
                  </a:ext>
                </a:extLst>
              </a:tr>
              <a:tr h="346830">
                <a:tc>
                  <a:txBody>
                    <a:bodyPr/>
                    <a:lstStyle/>
                    <a:p>
                      <a:pPr indent="215900" algn="just">
                        <a:lnSpc>
                          <a:spcPct val="150000"/>
                        </a:lnSpc>
                        <a:spcAft>
                          <a:spcPts val="0"/>
                        </a:spcAft>
                      </a:pPr>
                      <a:r>
                        <a:rPr lang="es-ES" sz="1400">
                          <a:effectLst/>
                        </a:rPr>
                        <a:t>P10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tc>
                  <a:txBody>
                    <a:bodyPr/>
                    <a:lstStyle/>
                    <a:p>
                      <a:pPr indent="215900" algn="r">
                        <a:lnSpc>
                          <a:spcPct val="150000"/>
                        </a:lnSpc>
                        <a:spcAft>
                          <a:spcPts val="0"/>
                        </a:spcAft>
                      </a:pPr>
                      <a:r>
                        <a:rPr lang="es-ES" sz="1400" dirty="0">
                          <a:effectLst/>
                        </a:rPr>
                        <a:t>0,016</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0232" marR="150232" marT="0" marB="0"/>
                </a:tc>
                <a:extLst>
                  <a:ext uri="{0D108BD9-81ED-4DB2-BD59-A6C34878D82A}">
                    <a16:rowId xmlns:a16="http://schemas.microsoft.com/office/drawing/2014/main" val="3801580403"/>
                  </a:ext>
                </a:extLst>
              </a:tr>
            </a:tbl>
          </a:graphicData>
        </a:graphic>
      </p:graphicFrame>
      <p:graphicFrame>
        <p:nvGraphicFramePr>
          <p:cNvPr id="12" name="Marcador de contenido 11">
            <a:extLst>
              <a:ext uri="{FF2B5EF4-FFF2-40B4-BE49-F238E27FC236}">
                <a16:creationId xmlns:a16="http://schemas.microsoft.com/office/drawing/2014/main" id="{7FFF4FE0-B72D-4F34-94E3-5B9C37B63152}"/>
              </a:ext>
            </a:extLst>
          </p:cNvPr>
          <p:cNvGraphicFramePr>
            <a:graphicFrameLocks noGrp="1"/>
          </p:cNvGraphicFramePr>
          <p:nvPr>
            <p:ph sz="half" idx="2"/>
            <p:extLst>
              <p:ext uri="{D42A27DB-BD31-4B8C-83A1-F6EECF244321}">
                <p14:modId xmlns:p14="http://schemas.microsoft.com/office/powerpoint/2010/main" val="1651295038"/>
              </p:ext>
            </p:extLst>
          </p:nvPr>
        </p:nvGraphicFramePr>
        <p:xfrm>
          <a:off x="4996070" y="1690688"/>
          <a:ext cx="6357730" cy="44715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7576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1E4A01-963F-4343-A018-F50E2F715975}"/>
              </a:ext>
            </a:extLst>
          </p:cNvPr>
          <p:cNvSpPr>
            <a:spLocks noGrp="1"/>
          </p:cNvSpPr>
          <p:nvPr>
            <p:ph type="title"/>
          </p:nvPr>
        </p:nvSpPr>
        <p:spPr/>
        <p:txBody>
          <a:bodyPr/>
          <a:lstStyle/>
          <a:p>
            <a:pPr algn="ctr"/>
            <a:r>
              <a:rPr lang="es-EC" dirty="0"/>
              <a:t>Concentración de Fenol Río La Sur</a:t>
            </a:r>
            <a:endParaRPr lang="es-ES" dirty="0"/>
          </a:p>
        </p:txBody>
      </p:sp>
      <p:graphicFrame>
        <p:nvGraphicFramePr>
          <p:cNvPr id="5" name="Marcador de contenido 4">
            <a:extLst>
              <a:ext uri="{FF2B5EF4-FFF2-40B4-BE49-F238E27FC236}">
                <a16:creationId xmlns:a16="http://schemas.microsoft.com/office/drawing/2014/main" id="{3DCB1DE3-96BE-4E4D-A2F0-B46087FC0B65}"/>
              </a:ext>
            </a:extLst>
          </p:cNvPr>
          <p:cNvGraphicFramePr>
            <a:graphicFrameLocks noGrp="1"/>
          </p:cNvGraphicFramePr>
          <p:nvPr>
            <p:ph sz="half" idx="1"/>
            <p:extLst>
              <p:ext uri="{D42A27DB-BD31-4B8C-83A1-F6EECF244321}">
                <p14:modId xmlns:p14="http://schemas.microsoft.com/office/powerpoint/2010/main" val="3232566767"/>
              </p:ext>
            </p:extLst>
          </p:nvPr>
        </p:nvGraphicFramePr>
        <p:xfrm>
          <a:off x="838200" y="1398017"/>
          <a:ext cx="3321424" cy="5806440"/>
        </p:xfrm>
        <a:graphic>
          <a:graphicData uri="http://schemas.openxmlformats.org/drawingml/2006/table">
            <a:tbl>
              <a:tblPr firstRow="1" firstCol="1" bandRow="1">
                <a:tableStyleId>{93296810-A885-4BE3-A3E7-6D5BEEA58F35}</a:tableStyleId>
              </a:tblPr>
              <a:tblGrid>
                <a:gridCol w="1483832">
                  <a:extLst>
                    <a:ext uri="{9D8B030D-6E8A-4147-A177-3AD203B41FA5}">
                      <a16:colId xmlns:a16="http://schemas.microsoft.com/office/drawing/2014/main" val="3073825278"/>
                    </a:ext>
                  </a:extLst>
                </a:gridCol>
                <a:gridCol w="1837592">
                  <a:extLst>
                    <a:ext uri="{9D8B030D-6E8A-4147-A177-3AD203B41FA5}">
                      <a16:colId xmlns:a16="http://schemas.microsoft.com/office/drawing/2014/main" val="708441840"/>
                    </a:ext>
                  </a:extLst>
                </a:gridCol>
              </a:tblGrid>
              <a:tr h="1031344">
                <a:tc>
                  <a:txBody>
                    <a:bodyPr/>
                    <a:lstStyle/>
                    <a:p>
                      <a:pPr indent="215900" algn="just">
                        <a:lnSpc>
                          <a:spcPct val="150000"/>
                        </a:lnSpc>
                        <a:spcAft>
                          <a:spcPts val="0"/>
                        </a:spcAft>
                      </a:pPr>
                      <a:r>
                        <a:rPr lang="es-EC" sz="1800">
                          <a:effectLst/>
                        </a:rPr>
                        <a:t>Nombre del punto de muestreo</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1800">
                          <a:effectLst/>
                        </a:rPr>
                        <a:t>Fenoles</a:t>
                      </a:r>
                      <a:endParaRPr lang="es-ES" sz="1800">
                        <a:effectLst/>
                      </a:endParaRPr>
                    </a:p>
                    <a:p>
                      <a:pPr indent="215900" algn="just">
                        <a:lnSpc>
                          <a:spcPct val="150000"/>
                        </a:lnSpc>
                        <a:spcAft>
                          <a:spcPts val="0"/>
                        </a:spcAft>
                      </a:pPr>
                      <a:r>
                        <a:rPr lang="es-EC" sz="1800">
                          <a:effectLst/>
                        </a:rPr>
                        <a:t>ppm</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9180228"/>
                  </a:ext>
                </a:extLst>
              </a:tr>
              <a:tr h="343781">
                <a:tc>
                  <a:txBody>
                    <a:bodyPr/>
                    <a:lstStyle/>
                    <a:p>
                      <a:pPr indent="215900" algn="just">
                        <a:lnSpc>
                          <a:spcPct val="150000"/>
                        </a:lnSpc>
                        <a:spcAft>
                          <a:spcPts val="0"/>
                        </a:spcAft>
                      </a:pPr>
                      <a:r>
                        <a:rPr lang="es-EC" sz="2000">
                          <a:effectLst/>
                        </a:rPr>
                        <a:t>1L</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000">
                          <a:effectLst/>
                        </a:rPr>
                        <a:t>0,027</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2111753"/>
                  </a:ext>
                </a:extLst>
              </a:tr>
              <a:tr h="343781">
                <a:tc>
                  <a:txBody>
                    <a:bodyPr/>
                    <a:lstStyle/>
                    <a:p>
                      <a:pPr indent="215900" algn="just">
                        <a:lnSpc>
                          <a:spcPct val="150000"/>
                        </a:lnSpc>
                        <a:spcAft>
                          <a:spcPts val="0"/>
                        </a:spcAft>
                      </a:pPr>
                      <a:r>
                        <a:rPr lang="es-EC" sz="2000">
                          <a:effectLst/>
                        </a:rPr>
                        <a:t>2L</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000">
                          <a:effectLst/>
                        </a:rPr>
                        <a:t>0,025</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5474360"/>
                  </a:ext>
                </a:extLst>
              </a:tr>
              <a:tr h="343781">
                <a:tc>
                  <a:txBody>
                    <a:bodyPr/>
                    <a:lstStyle/>
                    <a:p>
                      <a:pPr indent="215900" algn="just">
                        <a:lnSpc>
                          <a:spcPct val="150000"/>
                        </a:lnSpc>
                        <a:spcAft>
                          <a:spcPts val="0"/>
                        </a:spcAft>
                      </a:pPr>
                      <a:r>
                        <a:rPr lang="es-EC" sz="2000">
                          <a:effectLst/>
                        </a:rPr>
                        <a:t>3L</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000">
                          <a:effectLst/>
                        </a:rPr>
                        <a:t>0,033</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3104202"/>
                  </a:ext>
                </a:extLst>
              </a:tr>
              <a:tr h="343781">
                <a:tc>
                  <a:txBody>
                    <a:bodyPr/>
                    <a:lstStyle/>
                    <a:p>
                      <a:pPr indent="215900" algn="just">
                        <a:lnSpc>
                          <a:spcPct val="150000"/>
                        </a:lnSpc>
                        <a:spcAft>
                          <a:spcPts val="0"/>
                        </a:spcAft>
                      </a:pPr>
                      <a:r>
                        <a:rPr lang="es-EC" sz="2000">
                          <a:effectLst/>
                        </a:rPr>
                        <a:t>4L</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000">
                          <a:effectLst/>
                        </a:rPr>
                        <a:t>0,043</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662390"/>
                  </a:ext>
                </a:extLst>
              </a:tr>
              <a:tr h="343781">
                <a:tc>
                  <a:txBody>
                    <a:bodyPr/>
                    <a:lstStyle/>
                    <a:p>
                      <a:pPr indent="215900" algn="just">
                        <a:lnSpc>
                          <a:spcPct val="150000"/>
                        </a:lnSpc>
                        <a:spcAft>
                          <a:spcPts val="0"/>
                        </a:spcAft>
                      </a:pPr>
                      <a:r>
                        <a:rPr lang="es-EC" sz="2000">
                          <a:effectLst/>
                        </a:rPr>
                        <a:t>5L</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000">
                          <a:effectLst/>
                        </a:rPr>
                        <a:t>0,029</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6402030"/>
                  </a:ext>
                </a:extLst>
              </a:tr>
              <a:tr h="343781">
                <a:tc>
                  <a:txBody>
                    <a:bodyPr/>
                    <a:lstStyle/>
                    <a:p>
                      <a:pPr indent="215900" algn="just">
                        <a:lnSpc>
                          <a:spcPct val="150000"/>
                        </a:lnSpc>
                        <a:spcAft>
                          <a:spcPts val="0"/>
                        </a:spcAft>
                      </a:pPr>
                      <a:r>
                        <a:rPr lang="es-EC" sz="2000">
                          <a:effectLst/>
                        </a:rPr>
                        <a:t>6L</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000">
                          <a:effectLst/>
                        </a:rPr>
                        <a:t>0,025</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1223269"/>
                  </a:ext>
                </a:extLst>
              </a:tr>
              <a:tr h="343781">
                <a:tc>
                  <a:txBody>
                    <a:bodyPr/>
                    <a:lstStyle/>
                    <a:p>
                      <a:pPr indent="215900" algn="just">
                        <a:lnSpc>
                          <a:spcPct val="150000"/>
                        </a:lnSpc>
                        <a:spcAft>
                          <a:spcPts val="0"/>
                        </a:spcAft>
                      </a:pPr>
                      <a:r>
                        <a:rPr lang="es-EC" sz="2000">
                          <a:effectLst/>
                        </a:rPr>
                        <a:t>7L</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000">
                          <a:effectLst/>
                        </a:rPr>
                        <a:t>0,024</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1360763"/>
                  </a:ext>
                </a:extLst>
              </a:tr>
              <a:tr h="343781">
                <a:tc>
                  <a:txBody>
                    <a:bodyPr/>
                    <a:lstStyle/>
                    <a:p>
                      <a:pPr indent="215900" algn="just">
                        <a:lnSpc>
                          <a:spcPct val="150000"/>
                        </a:lnSpc>
                        <a:spcAft>
                          <a:spcPts val="0"/>
                        </a:spcAft>
                      </a:pPr>
                      <a:r>
                        <a:rPr lang="es-EC" sz="2000">
                          <a:effectLst/>
                        </a:rPr>
                        <a:t>8L</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000">
                          <a:effectLst/>
                        </a:rPr>
                        <a:t>0,026</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0823199"/>
                  </a:ext>
                </a:extLst>
              </a:tr>
              <a:tr h="343781">
                <a:tc>
                  <a:txBody>
                    <a:bodyPr/>
                    <a:lstStyle/>
                    <a:p>
                      <a:pPr indent="215900" algn="just">
                        <a:lnSpc>
                          <a:spcPct val="150000"/>
                        </a:lnSpc>
                        <a:spcAft>
                          <a:spcPts val="0"/>
                        </a:spcAft>
                      </a:pPr>
                      <a:r>
                        <a:rPr lang="es-EC" sz="2000">
                          <a:effectLst/>
                        </a:rPr>
                        <a:t>9L</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000">
                          <a:effectLst/>
                        </a:rPr>
                        <a:t>0,034</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8378364"/>
                  </a:ext>
                </a:extLst>
              </a:tr>
              <a:tr h="343781">
                <a:tc>
                  <a:txBody>
                    <a:bodyPr/>
                    <a:lstStyle/>
                    <a:p>
                      <a:pPr indent="215900" algn="just">
                        <a:lnSpc>
                          <a:spcPct val="150000"/>
                        </a:lnSpc>
                        <a:spcAft>
                          <a:spcPts val="0"/>
                        </a:spcAft>
                      </a:pPr>
                      <a:r>
                        <a:rPr lang="es-EC" sz="2000">
                          <a:effectLst/>
                        </a:rPr>
                        <a:t>10L</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215900" algn="just">
                        <a:lnSpc>
                          <a:spcPct val="150000"/>
                        </a:lnSpc>
                        <a:spcAft>
                          <a:spcPts val="0"/>
                        </a:spcAft>
                      </a:pPr>
                      <a:r>
                        <a:rPr lang="es-EC" sz="2000" dirty="0">
                          <a:effectLst/>
                        </a:rPr>
                        <a:t>0,049</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3445619"/>
                  </a:ext>
                </a:extLst>
              </a:tr>
            </a:tbl>
          </a:graphicData>
        </a:graphic>
      </p:graphicFrame>
      <p:graphicFrame>
        <p:nvGraphicFramePr>
          <p:cNvPr id="6" name="Marcador de contenido 5">
            <a:extLst>
              <a:ext uri="{FF2B5EF4-FFF2-40B4-BE49-F238E27FC236}">
                <a16:creationId xmlns:a16="http://schemas.microsoft.com/office/drawing/2014/main" id="{BB2D4178-F98E-418D-A6D9-D7CD8471CEFB}"/>
              </a:ext>
            </a:extLst>
          </p:cNvPr>
          <p:cNvGraphicFramePr>
            <a:graphicFrameLocks noGrp="1"/>
          </p:cNvGraphicFramePr>
          <p:nvPr>
            <p:ph sz="half" idx="2"/>
            <p:extLst>
              <p:ext uri="{D42A27DB-BD31-4B8C-83A1-F6EECF244321}">
                <p14:modId xmlns:p14="http://schemas.microsoft.com/office/powerpoint/2010/main" val="3467234693"/>
              </p:ext>
            </p:extLst>
          </p:nvPr>
        </p:nvGraphicFramePr>
        <p:xfrm>
          <a:off x="4751294" y="1690687"/>
          <a:ext cx="6831106" cy="47639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071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7C95B6DE-67FF-450D-AD97-69436D1329DD}"/>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1834" t="2500" r="2625" b="4383"/>
          <a:stretch/>
        </p:blipFill>
        <p:spPr>
          <a:xfrm>
            <a:off x="0" y="0"/>
            <a:ext cx="12192000" cy="6858001"/>
          </a:xfrm>
          <a:prstGeom prst="rect">
            <a:avLst/>
          </a:prstGeom>
        </p:spPr>
      </p:pic>
    </p:spTree>
    <p:extLst>
      <p:ext uri="{BB962C8B-B14F-4D97-AF65-F5344CB8AC3E}">
        <p14:creationId xmlns:p14="http://schemas.microsoft.com/office/powerpoint/2010/main" val="32948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665A8D-E52E-436E-AC86-4B9A76B3B8A6}"/>
              </a:ext>
            </a:extLst>
          </p:cNvPr>
          <p:cNvSpPr>
            <a:spLocks noGrp="1"/>
          </p:cNvSpPr>
          <p:nvPr>
            <p:ph type="title"/>
          </p:nvPr>
        </p:nvSpPr>
        <p:spPr/>
        <p:txBody>
          <a:bodyPr/>
          <a:lstStyle/>
          <a:p>
            <a:r>
              <a:rPr lang="es-EC" dirty="0"/>
              <a:t>Conclusiones</a:t>
            </a:r>
            <a:endParaRPr lang="es-ES" dirty="0"/>
          </a:p>
        </p:txBody>
      </p:sp>
      <p:sp>
        <p:nvSpPr>
          <p:cNvPr id="3" name="Marcador de contenido 2">
            <a:extLst>
              <a:ext uri="{FF2B5EF4-FFF2-40B4-BE49-F238E27FC236}">
                <a16:creationId xmlns:a16="http://schemas.microsoft.com/office/drawing/2014/main" id="{7B8F9CEF-CBA6-45F7-9640-11C0ECD0F99F}"/>
              </a:ext>
            </a:extLst>
          </p:cNvPr>
          <p:cNvSpPr>
            <a:spLocks noGrp="1"/>
          </p:cNvSpPr>
          <p:nvPr>
            <p:ph idx="1"/>
          </p:nvPr>
        </p:nvSpPr>
        <p:spPr>
          <a:xfrm>
            <a:off x="838200" y="1690688"/>
            <a:ext cx="10515600" cy="4734201"/>
          </a:xfrm>
        </p:spPr>
        <p:txBody>
          <a:bodyPr>
            <a:normAutofit/>
          </a:bodyPr>
          <a:lstStyle/>
          <a:p>
            <a:pPr lvl="0" algn="just"/>
            <a:r>
              <a:rPr lang="es-ES" dirty="0"/>
              <a:t>Alternativa eco amigable y económicamente viable, para el tratamiento de aguas contaminadas con fenol. Es una tecnología de remoción verde, que no emplea productos de contaminen el ambiente. </a:t>
            </a:r>
          </a:p>
          <a:p>
            <a:pPr lvl="0" algn="just"/>
            <a:endParaRPr lang="es-ES" dirty="0"/>
          </a:p>
          <a:p>
            <a:pPr lvl="0" algn="just"/>
            <a:r>
              <a:rPr lang="es-ES" dirty="0"/>
              <a:t>El análisis estadístico permitió establecer que al aplicar nanopartículas metálicas para una concentración de 10 ppm remueve en un 58,4%, para una concentración de 5 ppm remueve en un 40,18% utilizando 1 g de nanopartículas  y para una concentración de 3 ppm remueve en un 39,96% utilizando 0,5g. </a:t>
            </a:r>
          </a:p>
        </p:txBody>
      </p:sp>
    </p:spTree>
    <p:extLst>
      <p:ext uri="{BB962C8B-B14F-4D97-AF65-F5344CB8AC3E}">
        <p14:creationId xmlns:p14="http://schemas.microsoft.com/office/powerpoint/2010/main" val="87481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7541E58-6C6F-4499-8B18-1673948A1880}"/>
              </a:ext>
            </a:extLst>
          </p:cNvPr>
          <p:cNvSpPr>
            <a:spLocks noGrp="1"/>
          </p:cNvSpPr>
          <p:nvPr>
            <p:ph idx="1"/>
          </p:nvPr>
        </p:nvSpPr>
        <p:spPr>
          <a:xfrm>
            <a:off x="851452" y="818460"/>
            <a:ext cx="10515600" cy="5608844"/>
          </a:xfrm>
        </p:spPr>
        <p:txBody>
          <a:bodyPr>
            <a:normAutofit/>
          </a:bodyPr>
          <a:lstStyle/>
          <a:p>
            <a:pPr lvl="0" algn="just"/>
            <a:r>
              <a:rPr lang="es-EC" dirty="0"/>
              <a:t>Al utilizar 0.5 g, el porcentaje de remoción no varía, es decir no depende el rango en el que se encuentre la concentración. El porcentaje de remoción obtenido con 1,5g de nanopartículas no es significativamente diferente a los otros tratamientos.</a:t>
            </a:r>
          </a:p>
          <a:p>
            <a:pPr marL="0" lvl="0" indent="0" algn="just">
              <a:buNone/>
            </a:pPr>
            <a:endParaRPr lang="es-ES" dirty="0"/>
          </a:p>
          <a:p>
            <a:pPr lvl="0" algn="just"/>
            <a:r>
              <a:rPr lang="es-EC" dirty="0"/>
              <a:t>La concentración de fenol encontrada en toda la zona de estudio se encuentra fuera de lo límites permisibles establecidos en el TULSMA, anexo I.</a:t>
            </a:r>
            <a:endParaRPr lang="es-ES" dirty="0"/>
          </a:p>
        </p:txBody>
      </p:sp>
    </p:spTree>
    <p:extLst>
      <p:ext uri="{BB962C8B-B14F-4D97-AF65-F5344CB8AC3E}">
        <p14:creationId xmlns:p14="http://schemas.microsoft.com/office/powerpoint/2010/main" val="165361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FE2AB9-7063-4289-9C0C-E5772E99DE80}"/>
              </a:ext>
            </a:extLst>
          </p:cNvPr>
          <p:cNvSpPr>
            <a:spLocks noGrp="1"/>
          </p:cNvSpPr>
          <p:nvPr>
            <p:ph type="title"/>
          </p:nvPr>
        </p:nvSpPr>
        <p:spPr/>
        <p:txBody>
          <a:bodyPr/>
          <a:lstStyle/>
          <a:p>
            <a:r>
              <a:rPr lang="es-EC" dirty="0"/>
              <a:t>Recomendaciones</a:t>
            </a:r>
            <a:endParaRPr lang="es-ES" dirty="0"/>
          </a:p>
        </p:txBody>
      </p:sp>
      <p:sp>
        <p:nvSpPr>
          <p:cNvPr id="3" name="Marcador de contenido 2">
            <a:extLst>
              <a:ext uri="{FF2B5EF4-FFF2-40B4-BE49-F238E27FC236}">
                <a16:creationId xmlns:a16="http://schemas.microsoft.com/office/drawing/2014/main" id="{811D5F35-D6B8-4CCA-8718-E42F7BEC8D61}"/>
              </a:ext>
            </a:extLst>
          </p:cNvPr>
          <p:cNvSpPr>
            <a:spLocks noGrp="1"/>
          </p:cNvSpPr>
          <p:nvPr>
            <p:ph idx="1"/>
          </p:nvPr>
        </p:nvSpPr>
        <p:spPr/>
        <p:txBody>
          <a:bodyPr/>
          <a:lstStyle/>
          <a:p>
            <a:pPr lvl="0" algn="just"/>
            <a:r>
              <a:rPr lang="es-EC" dirty="0"/>
              <a:t>Considerar un estudio de cromatografía para la lectura de concentración de fenol, ya que se podría considerar que existe degradación del fenol. </a:t>
            </a:r>
            <a:endParaRPr lang="es-ES" dirty="0"/>
          </a:p>
          <a:p>
            <a:pPr algn="just"/>
            <a:endParaRPr lang="es-ES" dirty="0"/>
          </a:p>
          <a:p>
            <a:pPr lvl="0" algn="just"/>
            <a:r>
              <a:rPr lang="es-EC" dirty="0"/>
              <a:t>Realizar una investigación de suelos en la zona de estudio ya que las concentraciones bajan según el cauce del río. </a:t>
            </a:r>
            <a:endParaRPr lang="es-ES" dirty="0"/>
          </a:p>
          <a:p>
            <a:pPr algn="just"/>
            <a:endParaRPr lang="es-ES" dirty="0"/>
          </a:p>
        </p:txBody>
      </p:sp>
    </p:spTree>
    <p:extLst>
      <p:ext uri="{BB962C8B-B14F-4D97-AF65-F5344CB8AC3E}">
        <p14:creationId xmlns:p14="http://schemas.microsoft.com/office/powerpoint/2010/main" val="293056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297C46-A14B-4FE8-A9BD-8832A8708E7E}"/>
              </a:ext>
            </a:extLst>
          </p:cNvPr>
          <p:cNvSpPr>
            <a:spLocks noGrp="1"/>
          </p:cNvSpPr>
          <p:nvPr>
            <p:ph type="title"/>
          </p:nvPr>
        </p:nvSpPr>
        <p:spPr/>
        <p:txBody>
          <a:bodyPr/>
          <a:lstStyle/>
          <a:p>
            <a:pPr algn="ctr"/>
            <a:r>
              <a:rPr lang="es-EC" dirty="0"/>
              <a:t>Contaminantes comunes en la industria del petróleo</a:t>
            </a:r>
            <a:endParaRPr lang="es-ES" dirty="0"/>
          </a:p>
        </p:txBody>
      </p:sp>
      <p:graphicFrame>
        <p:nvGraphicFramePr>
          <p:cNvPr id="4" name="Marcador de contenido 3">
            <a:extLst>
              <a:ext uri="{FF2B5EF4-FFF2-40B4-BE49-F238E27FC236}">
                <a16:creationId xmlns:a16="http://schemas.microsoft.com/office/drawing/2014/main" id="{DAA4BE2F-64A9-4D25-BFE1-3F304BC67643}"/>
              </a:ext>
            </a:extLst>
          </p:cNvPr>
          <p:cNvGraphicFramePr>
            <a:graphicFrameLocks noGrp="1"/>
          </p:cNvGraphicFramePr>
          <p:nvPr>
            <p:ph idx="1"/>
            <p:extLst>
              <p:ext uri="{D42A27DB-BD31-4B8C-83A1-F6EECF244321}">
                <p14:modId xmlns:p14="http://schemas.microsoft.com/office/powerpoint/2010/main" val="164218261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a:extLst>
              <a:ext uri="{FF2B5EF4-FFF2-40B4-BE49-F238E27FC236}">
                <a16:creationId xmlns:a16="http://schemas.microsoft.com/office/drawing/2014/main" id="{ECFB7481-7DE6-4A57-A27D-90C5B818004C}"/>
              </a:ext>
            </a:extLst>
          </p:cNvPr>
          <p:cNvSpPr/>
          <p:nvPr/>
        </p:nvSpPr>
        <p:spPr>
          <a:xfrm>
            <a:off x="7239252" y="4976634"/>
            <a:ext cx="1259290" cy="1200329"/>
          </a:xfrm>
          <a:prstGeom prst="rect">
            <a:avLst/>
          </a:prstGeom>
        </p:spPr>
        <p:txBody>
          <a:bodyPr wrap="square">
            <a:spAutoFit/>
          </a:bodyPr>
          <a:lstStyle/>
          <a:p>
            <a:r>
              <a:rPr lang="es-EC" dirty="0"/>
              <a:t>V</a:t>
            </a:r>
          </a:p>
          <a:p>
            <a:r>
              <a:rPr lang="es-EC" dirty="0"/>
              <a:t>Ni </a:t>
            </a:r>
          </a:p>
          <a:p>
            <a:r>
              <a:rPr lang="es-EC" dirty="0"/>
              <a:t>Cu </a:t>
            </a:r>
          </a:p>
          <a:p>
            <a:r>
              <a:rPr lang="es-EC" dirty="0"/>
              <a:t>Fe </a:t>
            </a:r>
            <a:endParaRPr lang="es-ES" dirty="0"/>
          </a:p>
        </p:txBody>
      </p:sp>
      <p:sp>
        <p:nvSpPr>
          <p:cNvPr id="5" name="CuadroTexto 4">
            <a:extLst>
              <a:ext uri="{FF2B5EF4-FFF2-40B4-BE49-F238E27FC236}">
                <a16:creationId xmlns:a16="http://schemas.microsoft.com/office/drawing/2014/main" id="{A21EAF2F-82DB-4AA2-BA6F-F11CF1901966}"/>
              </a:ext>
            </a:extLst>
          </p:cNvPr>
          <p:cNvSpPr txBox="1"/>
          <p:nvPr/>
        </p:nvSpPr>
        <p:spPr>
          <a:xfrm>
            <a:off x="8498542" y="5807631"/>
            <a:ext cx="1160895" cy="369332"/>
          </a:xfrm>
          <a:prstGeom prst="rect">
            <a:avLst/>
          </a:prstGeom>
          <a:noFill/>
        </p:spPr>
        <p:txBody>
          <a:bodyPr wrap="none" rtlCol="0">
            <a:spAutoFit/>
          </a:bodyPr>
          <a:lstStyle/>
          <a:p>
            <a:r>
              <a:rPr lang="es-EC" dirty="0"/>
              <a:t>Diaz, 2002</a:t>
            </a:r>
            <a:endParaRPr lang="es-ES" dirty="0"/>
          </a:p>
        </p:txBody>
      </p:sp>
    </p:spTree>
    <p:extLst>
      <p:ext uri="{BB962C8B-B14F-4D97-AF65-F5344CB8AC3E}">
        <p14:creationId xmlns:p14="http://schemas.microsoft.com/office/powerpoint/2010/main" val="403787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CFBDAF1-20DE-4593-ABF4-94E2DA4EF128}"/>
              </a:ext>
            </a:extLst>
          </p:cNvPr>
          <p:cNvSpPr>
            <a:spLocks noGrp="1"/>
          </p:cNvSpPr>
          <p:nvPr>
            <p:ph idx="1"/>
          </p:nvPr>
        </p:nvSpPr>
        <p:spPr>
          <a:xfrm>
            <a:off x="838200" y="1129553"/>
            <a:ext cx="10515600" cy="5047410"/>
          </a:xfrm>
        </p:spPr>
        <p:txBody>
          <a:bodyPr>
            <a:normAutofit/>
          </a:bodyPr>
          <a:lstStyle/>
          <a:p>
            <a:pPr marL="0" indent="0" algn="ctr">
              <a:buNone/>
            </a:pPr>
            <a:r>
              <a:rPr lang="es-EC" sz="8800" dirty="0"/>
              <a:t>Gracias</a:t>
            </a:r>
          </a:p>
          <a:p>
            <a:pPr marL="0" indent="0" algn="ctr">
              <a:buNone/>
            </a:pPr>
            <a:r>
              <a:rPr lang="es-EC" sz="8800" dirty="0"/>
              <a:t>Alguna pregunta ????</a:t>
            </a:r>
            <a:endParaRPr lang="es-ES" sz="8800" dirty="0"/>
          </a:p>
        </p:txBody>
      </p:sp>
    </p:spTree>
    <p:extLst>
      <p:ext uri="{BB962C8B-B14F-4D97-AF65-F5344CB8AC3E}">
        <p14:creationId xmlns:p14="http://schemas.microsoft.com/office/powerpoint/2010/main" val="3899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AFC41EA-3881-4358-AAA5-0C61C04A6EF7}"/>
              </a:ext>
            </a:extLst>
          </p:cNvPr>
          <p:cNvGraphicFramePr/>
          <p:nvPr>
            <p:extLst>
              <p:ext uri="{D42A27DB-BD31-4B8C-83A1-F6EECF244321}">
                <p14:modId xmlns:p14="http://schemas.microsoft.com/office/powerpoint/2010/main" val="3991525711"/>
              </p:ext>
            </p:extLst>
          </p:nvPr>
        </p:nvGraphicFramePr>
        <p:xfrm>
          <a:off x="3448424" y="48658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upo 2">
            <a:extLst>
              <a:ext uri="{FF2B5EF4-FFF2-40B4-BE49-F238E27FC236}">
                <a16:creationId xmlns:a16="http://schemas.microsoft.com/office/drawing/2014/main" id="{DBD300C5-A864-4495-AD5D-F6AD7BAE55BE}"/>
              </a:ext>
            </a:extLst>
          </p:cNvPr>
          <p:cNvGrpSpPr>
            <a:grpSpLocks/>
          </p:cNvGrpSpPr>
          <p:nvPr/>
        </p:nvGrpSpPr>
        <p:grpSpPr>
          <a:xfrm>
            <a:off x="610948" y="1758446"/>
            <a:ext cx="3178135" cy="2874941"/>
            <a:chOff x="0" y="-102441"/>
            <a:chExt cx="2122759" cy="1731216"/>
          </a:xfrm>
          <a:noFill/>
        </p:grpSpPr>
        <p:grpSp>
          <p:nvGrpSpPr>
            <p:cNvPr id="4" name="Grupo 3">
              <a:extLst>
                <a:ext uri="{FF2B5EF4-FFF2-40B4-BE49-F238E27FC236}">
                  <a16:creationId xmlns:a16="http://schemas.microsoft.com/office/drawing/2014/main" id="{1C4F5939-0CB2-4303-99D4-F27C37CFBA43}"/>
                </a:ext>
              </a:extLst>
            </p:cNvPr>
            <p:cNvGrpSpPr/>
            <p:nvPr/>
          </p:nvGrpSpPr>
          <p:grpSpPr>
            <a:xfrm>
              <a:off x="0" y="161925"/>
              <a:ext cx="1543050" cy="1466850"/>
              <a:chOff x="0" y="0"/>
              <a:chExt cx="1543050" cy="1466850"/>
            </a:xfrm>
            <a:grpFill/>
          </p:grpSpPr>
          <p:grpSp>
            <p:nvGrpSpPr>
              <p:cNvPr id="6" name="Grupo 5">
                <a:extLst>
                  <a:ext uri="{FF2B5EF4-FFF2-40B4-BE49-F238E27FC236}">
                    <a16:creationId xmlns:a16="http://schemas.microsoft.com/office/drawing/2014/main" id="{A8B5EC52-6CC1-4F21-A1FD-0D74BCBBFB2F}"/>
                  </a:ext>
                </a:extLst>
              </p:cNvPr>
              <p:cNvGrpSpPr/>
              <p:nvPr/>
            </p:nvGrpSpPr>
            <p:grpSpPr>
              <a:xfrm>
                <a:off x="0" y="180975"/>
                <a:ext cx="1543050" cy="1285875"/>
                <a:chOff x="0" y="0"/>
                <a:chExt cx="1543050" cy="1285875"/>
              </a:xfrm>
              <a:grpFill/>
            </p:grpSpPr>
            <p:sp>
              <p:nvSpPr>
                <p:cNvPr id="8" name="Hexágono 7">
                  <a:extLst>
                    <a:ext uri="{FF2B5EF4-FFF2-40B4-BE49-F238E27FC236}">
                      <a16:creationId xmlns:a16="http://schemas.microsoft.com/office/drawing/2014/main" id="{1755E281-309B-4C51-B45C-5F20905322F5}"/>
                    </a:ext>
                  </a:extLst>
                </p:cNvPr>
                <p:cNvSpPr/>
                <p:nvPr/>
              </p:nvSpPr>
              <p:spPr>
                <a:xfrm>
                  <a:off x="0" y="0"/>
                  <a:ext cx="1543050" cy="1285875"/>
                </a:xfrm>
                <a:prstGeom prst="hexagon">
                  <a:avLst/>
                </a:prstGeom>
                <a:grpFill/>
                <a:ln w="38100" cap="flat" cmpd="sng" algn="ctr">
                  <a:solidFill>
                    <a:srgbClr val="27EB1D"/>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dirty="0"/>
                </a:p>
              </p:txBody>
            </p:sp>
            <p:sp>
              <p:nvSpPr>
                <p:cNvPr id="9" name="Elipse 8">
                  <a:extLst>
                    <a:ext uri="{FF2B5EF4-FFF2-40B4-BE49-F238E27FC236}">
                      <a16:creationId xmlns:a16="http://schemas.microsoft.com/office/drawing/2014/main" id="{D5406E5F-5592-4E89-8ED9-A7F11FD4FAF5}"/>
                    </a:ext>
                  </a:extLst>
                </p:cNvPr>
                <p:cNvSpPr/>
                <p:nvPr/>
              </p:nvSpPr>
              <p:spPr>
                <a:xfrm>
                  <a:off x="361950" y="228600"/>
                  <a:ext cx="781050" cy="809625"/>
                </a:xfrm>
                <a:prstGeom prst="ellipse">
                  <a:avLst/>
                </a:prstGeom>
                <a:grpFill/>
                <a:ln w="28575" cap="flat" cmpd="sng" algn="ctr">
                  <a:solidFill>
                    <a:srgbClr val="27EB1D"/>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cxnSp>
            <p:nvCxnSpPr>
              <p:cNvPr id="7" name="Conector recto 6">
                <a:extLst>
                  <a:ext uri="{FF2B5EF4-FFF2-40B4-BE49-F238E27FC236}">
                    <a16:creationId xmlns:a16="http://schemas.microsoft.com/office/drawing/2014/main" id="{A7E51280-D422-4D8A-B9A1-48B21FBF68EA}"/>
                  </a:ext>
                </a:extLst>
              </p:cNvPr>
              <p:cNvCxnSpPr/>
              <p:nvPr/>
            </p:nvCxnSpPr>
            <p:spPr>
              <a:xfrm flipV="1">
                <a:off x="1162050" y="0"/>
                <a:ext cx="295275" cy="190500"/>
              </a:xfrm>
              <a:prstGeom prst="line">
                <a:avLst/>
              </a:prstGeom>
              <a:grpFill/>
              <a:ln w="28575" cap="flat" cmpd="sng" algn="ctr">
                <a:solidFill>
                  <a:srgbClr val="27EB1D"/>
                </a:solidFill>
                <a:prstDash val="solid"/>
                <a:miter lim="800000"/>
              </a:ln>
              <a:effectLst/>
            </p:spPr>
          </p:cxnSp>
        </p:grpSp>
        <p:sp>
          <p:nvSpPr>
            <p:cNvPr id="5" name="Cuadro de texto 8">
              <a:extLst>
                <a:ext uri="{FF2B5EF4-FFF2-40B4-BE49-F238E27FC236}">
                  <a16:creationId xmlns:a16="http://schemas.microsoft.com/office/drawing/2014/main" id="{A8B3204E-4EE5-48BC-B31A-B79BDFFE8E0C}"/>
                </a:ext>
              </a:extLst>
            </p:cNvPr>
            <p:cNvSpPr txBox="1"/>
            <p:nvPr/>
          </p:nvSpPr>
          <p:spPr>
            <a:xfrm>
              <a:off x="1290720" y="-102441"/>
              <a:ext cx="832039" cy="454866"/>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215900" algn="just">
                <a:lnSpc>
                  <a:spcPct val="150000"/>
                </a:lnSpc>
                <a:spcAft>
                  <a:spcPts val="800"/>
                </a:spcAft>
              </a:pPr>
              <a:r>
                <a:rPr lang="es-EC" sz="2400" dirty="0">
                  <a:solidFill>
                    <a:srgbClr val="27EB1D"/>
                  </a:solidFill>
                  <a:effectLst/>
                  <a:latin typeface="Times New Roman" panose="02020603050405020304" pitchFamily="18" charset="0"/>
                  <a:ea typeface="Calibri" panose="020F0502020204030204" pitchFamily="34" charset="0"/>
                </a:rPr>
                <a:t>OH</a:t>
              </a:r>
              <a:endParaRPr lang="es-ES" sz="2000" dirty="0">
                <a:solidFill>
                  <a:srgbClr val="27EB1D"/>
                </a:solidFill>
                <a:effectLst/>
                <a:latin typeface="Times New Roman" panose="02020603050405020304" pitchFamily="18" charset="0"/>
                <a:ea typeface="Calibri" panose="020F0502020204030204" pitchFamily="34" charset="0"/>
              </a:endParaRPr>
            </a:p>
          </p:txBody>
        </p:sp>
      </p:grpSp>
      <p:sp>
        <p:nvSpPr>
          <p:cNvPr id="10" name="Rectángulo 9">
            <a:extLst>
              <a:ext uri="{FF2B5EF4-FFF2-40B4-BE49-F238E27FC236}">
                <a16:creationId xmlns:a16="http://schemas.microsoft.com/office/drawing/2014/main" id="{3C3DC0E2-3FFC-4530-B145-07C6E21280AE}"/>
              </a:ext>
            </a:extLst>
          </p:cNvPr>
          <p:cNvSpPr/>
          <p:nvPr/>
        </p:nvSpPr>
        <p:spPr>
          <a:xfrm>
            <a:off x="211781" y="4888704"/>
            <a:ext cx="3108543" cy="458074"/>
          </a:xfrm>
          <a:prstGeom prst="rect">
            <a:avLst/>
          </a:prstGeom>
        </p:spPr>
        <p:txBody>
          <a:bodyPr wrap="none">
            <a:spAutoFit/>
          </a:bodyPr>
          <a:lstStyle/>
          <a:p>
            <a:pPr indent="215900" algn="just">
              <a:lnSpc>
                <a:spcPct val="150000"/>
              </a:lnSpc>
              <a:spcAft>
                <a:spcPts val="0"/>
              </a:spcAft>
            </a:pPr>
            <a:r>
              <a:rPr lang="es-EC" b="1" dirty="0">
                <a:solidFill>
                  <a:srgbClr val="27EB1D"/>
                </a:solidFill>
                <a:latin typeface="Times New Roman" panose="02020603050405020304" pitchFamily="18" charset="0"/>
                <a:ea typeface="Times New Roman" panose="02020603050405020304" pitchFamily="18" charset="0"/>
              </a:rPr>
              <a:t>Fórmula Molecular: </a:t>
            </a:r>
            <a:r>
              <a:rPr lang="es-EC" dirty="0">
                <a:solidFill>
                  <a:srgbClr val="27EB1D"/>
                </a:solidFill>
                <a:latin typeface="Times New Roman" panose="02020603050405020304" pitchFamily="18" charset="0"/>
                <a:ea typeface="Times New Roman" panose="02020603050405020304" pitchFamily="18" charset="0"/>
              </a:rPr>
              <a:t>C</a:t>
            </a:r>
            <a:r>
              <a:rPr lang="es-EC" baseline="-25000" dirty="0">
                <a:solidFill>
                  <a:srgbClr val="27EB1D"/>
                </a:solidFill>
                <a:latin typeface="Times New Roman" panose="02020603050405020304" pitchFamily="18" charset="0"/>
                <a:ea typeface="Times New Roman" panose="02020603050405020304" pitchFamily="18" charset="0"/>
              </a:rPr>
              <a:t>6</a:t>
            </a:r>
            <a:r>
              <a:rPr lang="es-EC" dirty="0">
                <a:solidFill>
                  <a:srgbClr val="27EB1D"/>
                </a:solidFill>
                <a:latin typeface="Times New Roman" panose="02020603050405020304" pitchFamily="18" charset="0"/>
                <a:ea typeface="Times New Roman" panose="02020603050405020304" pitchFamily="18" charset="0"/>
              </a:rPr>
              <a:t>H</a:t>
            </a:r>
            <a:r>
              <a:rPr lang="es-EC" baseline="-25000" dirty="0">
                <a:solidFill>
                  <a:srgbClr val="27EB1D"/>
                </a:solidFill>
                <a:latin typeface="Times New Roman" panose="02020603050405020304" pitchFamily="18" charset="0"/>
                <a:ea typeface="Times New Roman" panose="02020603050405020304" pitchFamily="18" charset="0"/>
              </a:rPr>
              <a:t>6</a:t>
            </a:r>
            <a:r>
              <a:rPr lang="es-EC" dirty="0">
                <a:solidFill>
                  <a:srgbClr val="27EB1D"/>
                </a:solidFill>
                <a:latin typeface="Times New Roman" panose="02020603050405020304" pitchFamily="18" charset="0"/>
                <a:ea typeface="Times New Roman" panose="02020603050405020304" pitchFamily="18" charset="0"/>
              </a:rPr>
              <a:t>O</a:t>
            </a:r>
            <a:endParaRPr lang="es-ES" dirty="0">
              <a:solidFill>
                <a:srgbClr val="27EB1D"/>
              </a:solidFill>
              <a:latin typeface="Times New Roman" panose="02020603050405020304" pitchFamily="18" charset="0"/>
              <a:ea typeface="Calibri" panose="020F0502020204030204" pitchFamily="34" charset="0"/>
            </a:endParaRPr>
          </a:p>
        </p:txBody>
      </p:sp>
      <p:sp>
        <p:nvSpPr>
          <p:cNvPr id="11" name="CuadroTexto 10">
            <a:extLst>
              <a:ext uri="{FF2B5EF4-FFF2-40B4-BE49-F238E27FC236}">
                <a16:creationId xmlns:a16="http://schemas.microsoft.com/office/drawing/2014/main" id="{0B4875F3-A3B6-449C-B3D7-7EA7BA9FD0DC}"/>
              </a:ext>
            </a:extLst>
          </p:cNvPr>
          <p:cNvSpPr txBox="1"/>
          <p:nvPr/>
        </p:nvSpPr>
        <p:spPr>
          <a:xfrm>
            <a:off x="1152848" y="753035"/>
            <a:ext cx="1639965" cy="707886"/>
          </a:xfrm>
          <a:prstGeom prst="rect">
            <a:avLst/>
          </a:prstGeom>
          <a:noFill/>
        </p:spPr>
        <p:txBody>
          <a:bodyPr wrap="square" rtlCol="0">
            <a:spAutoFit/>
          </a:bodyPr>
          <a:lstStyle/>
          <a:p>
            <a:pPr algn="ctr"/>
            <a:r>
              <a:rPr lang="es-EC" sz="4000" dirty="0">
                <a:solidFill>
                  <a:srgbClr val="27EB1D"/>
                </a:solidFill>
              </a:rPr>
              <a:t>FENOL</a:t>
            </a:r>
            <a:endParaRPr lang="es-ES" sz="4000" dirty="0">
              <a:solidFill>
                <a:srgbClr val="27EB1D"/>
              </a:solidFill>
            </a:endParaRPr>
          </a:p>
        </p:txBody>
      </p:sp>
    </p:spTree>
    <p:extLst>
      <p:ext uri="{BB962C8B-B14F-4D97-AF65-F5344CB8AC3E}">
        <p14:creationId xmlns:p14="http://schemas.microsoft.com/office/powerpoint/2010/main" val="259174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80A378F-4CB1-4F54-B998-442665F42193}"/>
              </a:ext>
            </a:extLst>
          </p:cNvPr>
          <p:cNvSpPr>
            <a:spLocks noGrp="1"/>
          </p:cNvSpPr>
          <p:nvPr>
            <p:ph type="title"/>
          </p:nvPr>
        </p:nvSpPr>
        <p:spPr/>
        <p:txBody>
          <a:bodyPr/>
          <a:lstStyle/>
          <a:p>
            <a:pPr algn="ctr"/>
            <a:r>
              <a:rPr lang="es-EC" dirty="0"/>
              <a:t>Contaminación por fenol en sistemas acuáticos</a:t>
            </a:r>
            <a:endParaRPr lang="es-ES" dirty="0"/>
          </a:p>
        </p:txBody>
      </p:sp>
      <p:pic>
        <p:nvPicPr>
          <p:cNvPr id="5" name="Marcador de contenido 4" descr="Imagen que contiene árbol, valla, exterior, amarillo&#10;&#10;Descripción generada con confianza muy alta">
            <a:extLst>
              <a:ext uri="{FF2B5EF4-FFF2-40B4-BE49-F238E27FC236}">
                <a16:creationId xmlns:a16="http://schemas.microsoft.com/office/drawing/2014/main" id="{ED03D1EA-D223-4069-B6E5-1F6CF1D47D9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90600" y="1987377"/>
            <a:ext cx="6592076" cy="3708043"/>
          </a:xfrm>
          <a:ln>
            <a:solidFill>
              <a:schemeClr val="tx1"/>
            </a:solidFill>
          </a:ln>
        </p:spPr>
      </p:pic>
      <p:graphicFrame>
        <p:nvGraphicFramePr>
          <p:cNvPr id="6" name="Diagrama 5">
            <a:extLst>
              <a:ext uri="{FF2B5EF4-FFF2-40B4-BE49-F238E27FC236}">
                <a16:creationId xmlns:a16="http://schemas.microsoft.com/office/drawing/2014/main" id="{8DAE00E8-998A-4B15-9EF8-D6A235D74A7F}"/>
              </a:ext>
            </a:extLst>
          </p:cNvPr>
          <p:cNvGraphicFramePr/>
          <p:nvPr>
            <p:extLst>
              <p:ext uri="{D42A27DB-BD31-4B8C-83A1-F6EECF244321}">
                <p14:modId xmlns:p14="http://schemas.microsoft.com/office/powerpoint/2010/main" val="4000354270"/>
              </p:ext>
            </p:extLst>
          </p:nvPr>
        </p:nvGraphicFramePr>
        <p:xfrm>
          <a:off x="6172200" y="1690688"/>
          <a:ext cx="5879548" cy="40047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A0873446-AD87-4EA2-BD2E-667A3BA8D60C}"/>
              </a:ext>
            </a:extLst>
          </p:cNvPr>
          <p:cNvSpPr txBox="1"/>
          <p:nvPr/>
        </p:nvSpPr>
        <p:spPr>
          <a:xfrm>
            <a:off x="3435507" y="5992109"/>
            <a:ext cx="1702261" cy="369332"/>
          </a:xfrm>
          <a:prstGeom prst="rect">
            <a:avLst/>
          </a:prstGeom>
          <a:noFill/>
        </p:spPr>
        <p:txBody>
          <a:bodyPr wrap="none" rtlCol="0">
            <a:spAutoFit/>
          </a:bodyPr>
          <a:lstStyle/>
          <a:p>
            <a:r>
              <a:rPr lang="es-EC" dirty="0"/>
              <a:t>Fuente: El Autor</a:t>
            </a:r>
            <a:endParaRPr lang="es-ES" dirty="0"/>
          </a:p>
        </p:txBody>
      </p:sp>
    </p:spTree>
    <p:extLst>
      <p:ext uri="{BB962C8B-B14F-4D97-AF65-F5344CB8AC3E}">
        <p14:creationId xmlns:p14="http://schemas.microsoft.com/office/powerpoint/2010/main" val="9270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5816378-5234-4AFB-A9B7-381D3BE0D4D7}"/>
              </a:ext>
            </a:extLst>
          </p:cNvPr>
          <p:cNvPicPr>
            <a:picLocks noChangeAspect="1"/>
          </p:cNvPicPr>
          <p:nvPr/>
        </p:nvPicPr>
        <p:blipFill rotWithShape="1">
          <a:blip r:embed="rId3"/>
          <a:srcRect l="36847" t="26655" r="20598" b="24045"/>
          <a:stretch/>
        </p:blipFill>
        <p:spPr>
          <a:xfrm>
            <a:off x="740516" y="2550752"/>
            <a:ext cx="3969813" cy="2585702"/>
          </a:xfrm>
          <a:prstGeom prst="rect">
            <a:avLst/>
          </a:prstGeom>
        </p:spPr>
      </p:pic>
      <p:sp>
        <p:nvSpPr>
          <p:cNvPr id="5" name="CuadroTexto 4">
            <a:extLst>
              <a:ext uri="{FF2B5EF4-FFF2-40B4-BE49-F238E27FC236}">
                <a16:creationId xmlns:a16="http://schemas.microsoft.com/office/drawing/2014/main" id="{71C2B42D-951D-4307-9697-FF112D96F6C6}"/>
              </a:ext>
            </a:extLst>
          </p:cNvPr>
          <p:cNvSpPr txBox="1"/>
          <p:nvPr/>
        </p:nvSpPr>
        <p:spPr>
          <a:xfrm>
            <a:off x="1283483" y="5415005"/>
            <a:ext cx="2883877" cy="369332"/>
          </a:xfrm>
          <a:prstGeom prst="rect">
            <a:avLst/>
          </a:prstGeom>
          <a:noFill/>
        </p:spPr>
        <p:txBody>
          <a:bodyPr wrap="square" rtlCol="0">
            <a:spAutoFit/>
          </a:bodyPr>
          <a:lstStyle/>
          <a:p>
            <a:r>
              <a:rPr lang="es-EC" dirty="0">
                <a:latin typeface="F"/>
              </a:rPr>
              <a:t>Fuente: </a:t>
            </a:r>
            <a:r>
              <a:rPr lang="es-EC" dirty="0" err="1">
                <a:latin typeface="F"/>
              </a:rPr>
              <a:t>ChevronToxic</a:t>
            </a:r>
            <a:r>
              <a:rPr lang="es-EC" dirty="0">
                <a:latin typeface="F"/>
              </a:rPr>
              <a:t>, 2005</a:t>
            </a:r>
            <a:endParaRPr lang="es-ES" dirty="0">
              <a:latin typeface="F"/>
            </a:endParaRPr>
          </a:p>
        </p:txBody>
      </p:sp>
      <p:sp>
        <p:nvSpPr>
          <p:cNvPr id="6" name="Rectángulo 5">
            <a:extLst>
              <a:ext uri="{FF2B5EF4-FFF2-40B4-BE49-F238E27FC236}">
                <a16:creationId xmlns:a16="http://schemas.microsoft.com/office/drawing/2014/main" id="{E2FE9863-DED3-4BDF-9DED-0766F875EB11}"/>
              </a:ext>
            </a:extLst>
          </p:cNvPr>
          <p:cNvSpPr/>
          <p:nvPr/>
        </p:nvSpPr>
        <p:spPr>
          <a:xfrm>
            <a:off x="613763" y="1071872"/>
            <a:ext cx="4509075" cy="1200329"/>
          </a:xfrm>
          <a:prstGeom prst="rect">
            <a:avLst/>
          </a:prstGeom>
        </p:spPr>
        <p:txBody>
          <a:bodyPr wrap="square">
            <a:spAutoFit/>
          </a:bodyPr>
          <a:lstStyle/>
          <a:p>
            <a:pPr algn="just"/>
            <a:r>
              <a:rPr lang="es-EC" dirty="0">
                <a:latin typeface="F"/>
              </a:rPr>
              <a:t>Se comprueba que luego del tratamiento permanecen Hidrocarburos de Petróleo Totales (</a:t>
            </a:r>
            <a:r>
              <a:rPr lang="es-EC" dirty="0" err="1">
                <a:latin typeface="F"/>
              </a:rPr>
              <a:t>TPHs</a:t>
            </a:r>
            <a:r>
              <a:rPr lang="es-EC" dirty="0">
                <a:latin typeface="F"/>
              </a:rPr>
              <a:t>), fenoles y metales pesados en el efluente.</a:t>
            </a:r>
            <a:endParaRPr lang="es-ES" dirty="0">
              <a:latin typeface="F"/>
            </a:endParaRPr>
          </a:p>
        </p:txBody>
      </p:sp>
      <p:pic>
        <p:nvPicPr>
          <p:cNvPr id="3" name="Imagen 2" descr="Imagen que contiene hierba, árbol, exterior, cielo&#10;&#10;Descripción generada con confianza muy alta">
            <a:extLst>
              <a:ext uri="{FF2B5EF4-FFF2-40B4-BE49-F238E27FC236}">
                <a16:creationId xmlns:a16="http://schemas.microsoft.com/office/drawing/2014/main" id="{64459BDA-ED8D-416F-946D-E380088A7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2838" y="1536020"/>
            <a:ext cx="6772275" cy="3809405"/>
          </a:xfrm>
          <a:prstGeom prst="rect">
            <a:avLst/>
          </a:prstGeom>
          <a:ln>
            <a:solidFill>
              <a:schemeClr val="tx1"/>
            </a:solidFill>
          </a:ln>
        </p:spPr>
      </p:pic>
      <p:sp>
        <p:nvSpPr>
          <p:cNvPr id="7" name="CuadroTexto 6">
            <a:extLst>
              <a:ext uri="{FF2B5EF4-FFF2-40B4-BE49-F238E27FC236}">
                <a16:creationId xmlns:a16="http://schemas.microsoft.com/office/drawing/2014/main" id="{6842D606-3CC6-49F2-B2BA-3BF630BE366D}"/>
              </a:ext>
            </a:extLst>
          </p:cNvPr>
          <p:cNvSpPr txBox="1"/>
          <p:nvPr/>
        </p:nvSpPr>
        <p:spPr>
          <a:xfrm>
            <a:off x="7657844" y="5590384"/>
            <a:ext cx="1702261" cy="369332"/>
          </a:xfrm>
          <a:prstGeom prst="rect">
            <a:avLst/>
          </a:prstGeom>
          <a:noFill/>
        </p:spPr>
        <p:txBody>
          <a:bodyPr wrap="none" rtlCol="0">
            <a:spAutoFit/>
          </a:bodyPr>
          <a:lstStyle/>
          <a:p>
            <a:r>
              <a:rPr lang="es-EC" dirty="0"/>
              <a:t>Fuente: El Autor</a:t>
            </a:r>
            <a:endParaRPr lang="es-ES" dirty="0"/>
          </a:p>
        </p:txBody>
      </p:sp>
    </p:spTree>
    <p:extLst>
      <p:ext uri="{BB962C8B-B14F-4D97-AF65-F5344CB8AC3E}">
        <p14:creationId xmlns:p14="http://schemas.microsoft.com/office/powerpoint/2010/main" val="348534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7FEA0A80-C6DF-43BB-BD0B-289EF66CF469}"/>
              </a:ext>
            </a:extLst>
          </p:cNvPr>
          <p:cNvSpPr/>
          <p:nvPr/>
        </p:nvSpPr>
        <p:spPr>
          <a:xfrm>
            <a:off x="207090" y="3534167"/>
            <a:ext cx="2822712" cy="2900276"/>
          </a:xfrm>
          <a:prstGeom prst="ellipse">
            <a:avLst/>
          </a:prstGeom>
          <a:solidFill>
            <a:schemeClr val="tx1">
              <a:lumMod val="95000"/>
            </a:schemeClr>
          </a:solidFill>
          <a:ln w="76200">
            <a:solidFill>
              <a:schemeClr val="accent6">
                <a:lumMod val="75000"/>
              </a:schemeClr>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r>
              <a:rPr lang="es-EC" sz="2400" dirty="0">
                <a:solidFill>
                  <a:schemeClr val="bg1"/>
                </a:solidFill>
              </a:rPr>
              <a:t>Tratamientos</a:t>
            </a:r>
            <a:endParaRPr lang="es-ES" sz="2400" dirty="0">
              <a:solidFill>
                <a:schemeClr val="bg1"/>
              </a:solidFill>
            </a:endParaRPr>
          </a:p>
        </p:txBody>
      </p:sp>
      <p:sp>
        <p:nvSpPr>
          <p:cNvPr id="7" name="Elipse 6">
            <a:extLst>
              <a:ext uri="{FF2B5EF4-FFF2-40B4-BE49-F238E27FC236}">
                <a16:creationId xmlns:a16="http://schemas.microsoft.com/office/drawing/2014/main" id="{A2166691-EC4C-4DD1-B09D-B035666FF9DA}"/>
              </a:ext>
            </a:extLst>
          </p:cNvPr>
          <p:cNvSpPr/>
          <p:nvPr/>
        </p:nvSpPr>
        <p:spPr>
          <a:xfrm>
            <a:off x="207090" y="1596788"/>
            <a:ext cx="1727105" cy="1633378"/>
          </a:xfrm>
          <a:prstGeom prst="ellipse">
            <a:avLst/>
          </a:prstGeom>
          <a:solidFill>
            <a:srgbClr val="7CE71B"/>
          </a:solidFill>
          <a:ln w="762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s-EC" sz="3600" dirty="0">
                <a:solidFill>
                  <a:schemeClr val="bg1"/>
                </a:solidFill>
              </a:rPr>
              <a:t>Físico</a:t>
            </a:r>
            <a:endParaRPr lang="es-ES" sz="3600" dirty="0">
              <a:solidFill>
                <a:schemeClr val="bg1"/>
              </a:solidFill>
            </a:endParaRPr>
          </a:p>
        </p:txBody>
      </p:sp>
      <p:sp>
        <p:nvSpPr>
          <p:cNvPr id="9" name="Elipse 8">
            <a:extLst>
              <a:ext uri="{FF2B5EF4-FFF2-40B4-BE49-F238E27FC236}">
                <a16:creationId xmlns:a16="http://schemas.microsoft.com/office/drawing/2014/main" id="{5688C3FD-81BD-402E-B107-79F1D56AB87E}"/>
              </a:ext>
            </a:extLst>
          </p:cNvPr>
          <p:cNvSpPr/>
          <p:nvPr/>
        </p:nvSpPr>
        <p:spPr>
          <a:xfrm>
            <a:off x="2244685" y="1998247"/>
            <a:ext cx="1735117" cy="1691720"/>
          </a:xfrm>
          <a:prstGeom prst="ellipse">
            <a:avLst/>
          </a:prstGeom>
          <a:solidFill>
            <a:srgbClr val="7CE71B"/>
          </a:solidFill>
          <a:ln w="762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s-EC" sz="2400" dirty="0">
                <a:solidFill>
                  <a:schemeClr val="bg1"/>
                </a:solidFill>
              </a:rPr>
              <a:t>Químico </a:t>
            </a:r>
            <a:endParaRPr lang="es-ES" sz="2400" dirty="0">
              <a:solidFill>
                <a:schemeClr val="bg1"/>
              </a:solidFill>
            </a:endParaRPr>
          </a:p>
        </p:txBody>
      </p:sp>
      <p:sp>
        <p:nvSpPr>
          <p:cNvPr id="10" name="Elipse 9">
            <a:extLst>
              <a:ext uri="{FF2B5EF4-FFF2-40B4-BE49-F238E27FC236}">
                <a16:creationId xmlns:a16="http://schemas.microsoft.com/office/drawing/2014/main" id="{BCBA12C5-6741-4CD3-B55D-45BEF62C16A1}"/>
              </a:ext>
            </a:extLst>
          </p:cNvPr>
          <p:cNvSpPr/>
          <p:nvPr/>
        </p:nvSpPr>
        <p:spPr>
          <a:xfrm>
            <a:off x="3465716" y="3534167"/>
            <a:ext cx="1901414" cy="1527946"/>
          </a:xfrm>
          <a:prstGeom prst="ellipse">
            <a:avLst/>
          </a:prstGeom>
          <a:solidFill>
            <a:srgbClr val="7CE71B"/>
          </a:solidFill>
          <a:ln w="762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s-EC" sz="2400" dirty="0">
                <a:solidFill>
                  <a:schemeClr val="bg1"/>
                </a:solidFill>
              </a:rPr>
              <a:t>Biológico</a:t>
            </a:r>
            <a:endParaRPr lang="es-ES" sz="2400" dirty="0">
              <a:solidFill>
                <a:schemeClr val="bg1"/>
              </a:solidFill>
            </a:endParaRPr>
          </a:p>
        </p:txBody>
      </p:sp>
      <p:sp>
        <p:nvSpPr>
          <p:cNvPr id="11" name="Elipse 10">
            <a:extLst>
              <a:ext uri="{FF2B5EF4-FFF2-40B4-BE49-F238E27FC236}">
                <a16:creationId xmlns:a16="http://schemas.microsoft.com/office/drawing/2014/main" id="{37C84F13-7E7E-4E56-8BC6-1A211F2B4475}"/>
              </a:ext>
            </a:extLst>
          </p:cNvPr>
          <p:cNvSpPr/>
          <p:nvPr/>
        </p:nvSpPr>
        <p:spPr>
          <a:xfrm>
            <a:off x="3112243" y="5225887"/>
            <a:ext cx="1649151" cy="1527946"/>
          </a:xfrm>
          <a:prstGeom prst="ellipse">
            <a:avLst/>
          </a:prstGeom>
          <a:solidFill>
            <a:srgbClr val="7CE71B"/>
          </a:solidFill>
          <a:ln w="762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s-EC" sz="2400" dirty="0">
                <a:solidFill>
                  <a:schemeClr val="bg1"/>
                </a:solidFill>
              </a:rPr>
              <a:t>Térmico</a:t>
            </a:r>
            <a:endParaRPr lang="es-ES" sz="2400" dirty="0">
              <a:solidFill>
                <a:schemeClr val="bg1"/>
              </a:solidFill>
            </a:endParaRPr>
          </a:p>
        </p:txBody>
      </p:sp>
      <p:sp>
        <p:nvSpPr>
          <p:cNvPr id="12" name="Elipse 11">
            <a:extLst>
              <a:ext uri="{FF2B5EF4-FFF2-40B4-BE49-F238E27FC236}">
                <a16:creationId xmlns:a16="http://schemas.microsoft.com/office/drawing/2014/main" id="{9F41ECF0-2EC8-49D3-AA5B-0F2F79EC6F86}"/>
              </a:ext>
            </a:extLst>
          </p:cNvPr>
          <p:cNvSpPr/>
          <p:nvPr/>
        </p:nvSpPr>
        <p:spPr>
          <a:xfrm>
            <a:off x="9750562" y="95534"/>
            <a:ext cx="2441438" cy="2101754"/>
          </a:xfrm>
          <a:prstGeom prst="ellipse">
            <a:avLst/>
          </a:prstGeom>
          <a:solidFill>
            <a:srgbClr val="7CE71B"/>
          </a:solidFill>
          <a:ln w="762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s-EC" sz="2400" dirty="0">
                <a:solidFill>
                  <a:schemeClr val="bg1"/>
                </a:solidFill>
              </a:rPr>
              <a:t>Desventajas</a:t>
            </a:r>
            <a:endParaRPr lang="es-ES" sz="2400" dirty="0">
              <a:solidFill>
                <a:schemeClr val="bg1"/>
              </a:solidFill>
            </a:endParaRPr>
          </a:p>
        </p:txBody>
      </p:sp>
      <p:sp>
        <p:nvSpPr>
          <p:cNvPr id="13" name="Elipse 12">
            <a:extLst>
              <a:ext uri="{FF2B5EF4-FFF2-40B4-BE49-F238E27FC236}">
                <a16:creationId xmlns:a16="http://schemas.microsoft.com/office/drawing/2014/main" id="{B04C98D7-2694-4289-B5D5-E73F12CDA896}"/>
              </a:ext>
            </a:extLst>
          </p:cNvPr>
          <p:cNvSpPr/>
          <p:nvPr/>
        </p:nvSpPr>
        <p:spPr>
          <a:xfrm>
            <a:off x="7596920" y="341194"/>
            <a:ext cx="1588022" cy="1508204"/>
          </a:xfrm>
          <a:prstGeom prst="ellipse">
            <a:avLst/>
          </a:prstGeom>
          <a:solidFill>
            <a:schemeClr val="tx1">
              <a:lumMod val="95000"/>
            </a:schemeClr>
          </a:solidFill>
          <a:ln w="76200">
            <a:solidFill>
              <a:schemeClr val="accent6">
                <a:lumMod val="75000"/>
              </a:schemeClr>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r>
              <a:rPr lang="es-EC" sz="2400" dirty="0"/>
              <a:t>Costos</a:t>
            </a:r>
            <a:endParaRPr lang="es-ES" sz="2400" dirty="0">
              <a:solidFill>
                <a:schemeClr val="bg1"/>
              </a:solidFill>
            </a:endParaRPr>
          </a:p>
        </p:txBody>
      </p:sp>
      <p:sp>
        <p:nvSpPr>
          <p:cNvPr id="14" name="Elipse 13">
            <a:extLst>
              <a:ext uri="{FF2B5EF4-FFF2-40B4-BE49-F238E27FC236}">
                <a16:creationId xmlns:a16="http://schemas.microsoft.com/office/drawing/2014/main" id="{1C24AE0F-4684-4E93-933A-46A9E7C05816}"/>
              </a:ext>
            </a:extLst>
          </p:cNvPr>
          <p:cNvSpPr/>
          <p:nvPr/>
        </p:nvSpPr>
        <p:spPr>
          <a:xfrm>
            <a:off x="8126922" y="2096517"/>
            <a:ext cx="1869745" cy="1571518"/>
          </a:xfrm>
          <a:prstGeom prst="ellipse">
            <a:avLst/>
          </a:prstGeom>
          <a:solidFill>
            <a:schemeClr val="tx1">
              <a:lumMod val="95000"/>
            </a:schemeClr>
          </a:solidFill>
          <a:ln w="76200">
            <a:solidFill>
              <a:schemeClr val="accent6">
                <a:lumMod val="75000"/>
              </a:schemeClr>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r>
              <a:rPr lang="es-EC" sz="2400" dirty="0"/>
              <a:t>Residuos</a:t>
            </a:r>
            <a:endParaRPr lang="es-ES" sz="2400" dirty="0">
              <a:solidFill>
                <a:schemeClr val="bg1"/>
              </a:solidFill>
            </a:endParaRPr>
          </a:p>
        </p:txBody>
      </p:sp>
      <p:sp>
        <p:nvSpPr>
          <p:cNvPr id="15" name="Elipse 14">
            <a:extLst>
              <a:ext uri="{FF2B5EF4-FFF2-40B4-BE49-F238E27FC236}">
                <a16:creationId xmlns:a16="http://schemas.microsoft.com/office/drawing/2014/main" id="{C25BC6BA-64DE-4871-A236-87BA32EFF78A}"/>
              </a:ext>
            </a:extLst>
          </p:cNvPr>
          <p:cNvSpPr/>
          <p:nvPr/>
        </p:nvSpPr>
        <p:spPr>
          <a:xfrm>
            <a:off x="10211987" y="2882276"/>
            <a:ext cx="1869745" cy="1571518"/>
          </a:xfrm>
          <a:prstGeom prst="ellipse">
            <a:avLst/>
          </a:prstGeom>
          <a:solidFill>
            <a:schemeClr val="tx1">
              <a:lumMod val="95000"/>
            </a:schemeClr>
          </a:solidFill>
          <a:ln w="76200">
            <a:solidFill>
              <a:schemeClr val="accent6">
                <a:lumMod val="75000"/>
              </a:schemeClr>
            </a:solid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r>
              <a:rPr lang="es-EC" sz="2400" dirty="0"/>
              <a:t>Tiempo</a:t>
            </a:r>
            <a:endParaRPr lang="es-ES" sz="2400" dirty="0">
              <a:solidFill>
                <a:schemeClr val="bg1"/>
              </a:solidFill>
            </a:endParaRPr>
          </a:p>
        </p:txBody>
      </p:sp>
      <p:pic>
        <p:nvPicPr>
          <p:cNvPr id="18" name="Gráfico 17" descr="Monedas">
            <a:extLst>
              <a:ext uri="{FF2B5EF4-FFF2-40B4-BE49-F238E27FC236}">
                <a16:creationId xmlns:a16="http://schemas.microsoft.com/office/drawing/2014/main" id="{2F83A3B7-0C0E-4713-BDDF-A8CA4CEF74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2971800"/>
            <a:ext cx="914400" cy="914400"/>
          </a:xfrm>
          <a:prstGeom prst="rect">
            <a:avLst/>
          </a:prstGeom>
        </p:spPr>
      </p:pic>
      <p:pic>
        <p:nvPicPr>
          <p:cNvPr id="20" name="Gráfico 19" descr="Monedas">
            <a:extLst>
              <a:ext uri="{FF2B5EF4-FFF2-40B4-BE49-F238E27FC236}">
                <a16:creationId xmlns:a16="http://schemas.microsoft.com/office/drawing/2014/main" id="{9A209980-3EFE-4BB5-A761-3B73C89FAE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15326" y="1596788"/>
            <a:ext cx="914400" cy="914400"/>
          </a:xfrm>
          <a:prstGeom prst="rect">
            <a:avLst/>
          </a:prstGeom>
        </p:spPr>
      </p:pic>
      <p:pic>
        <p:nvPicPr>
          <p:cNvPr id="22" name="Gráfico 21" descr="Dinero">
            <a:extLst>
              <a:ext uri="{FF2B5EF4-FFF2-40B4-BE49-F238E27FC236}">
                <a16:creationId xmlns:a16="http://schemas.microsoft.com/office/drawing/2014/main" id="{EAB7079F-E458-4880-9E76-23E2CA8FC5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59132" y="734484"/>
            <a:ext cx="914400" cy="914400"/>
          </a:xfrm>
          <a:prstGeom prst="rect">
            <a:avLst/>
          </a:prstGeom>
        </p:spPr>
      </p:pic>
      <p:pic>
        <p:nvPicPr>
          <p:cNvPr id="24" name="Gráfico 23" descr="Hoja">
            <a:extLst>
              <a:ext uri="{FF2B5EF4-FFF2-40B4-BE49-F238E27FC236}">
                <a16:creationId xmlns:a16="http://schemas.microsoft.com/office/drawing/2014/main" id="{155DFDA4-0AA0-44EA-BF07-26B20F6C06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38800" y="2971800"/>
            <a:ext cx="914400" cy="914400"/>
          </a:xfrm>
          <a:prstGeom prst="rect">
            <a:avLst/>
          </a:prstGeom>
        </p:spPr>
      </p:pic>
    </p:spTree>
    <p:extLst>
      <p:ext uri="{BB962C8B-B14F-4D97-AF65-F5344CB8AC3E}">
        <p14:creationId xmlns:p14="http://schemas.microsoft.com/office/powerpoint/2010/main" val="172944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1560</TotalTime>
  <Words>2207</Words>
  <Application>Microsoft Office PowerPoint</Application>
  <PresentationFormat>Panorámica</PresentationFormat>
  <Paragraphs>491</Paragraphs>
  <Slides>50</Slides>
  <Notes>49</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50</vt:i4>
      </vt:variant>
    </vt:vector>
  </HeadingPairs>
  <TitlesOfParts>
    <vt:vector size="57" baseType="lpstr">
      <vt:lpstr>Arial</vt:lpstr>
      <vt:lpstr>Calibri</vt:lpstr>
      <vt:lpstr>Calibri Light</vt:lpstr>
      <vt:lpstr>Cambria Math</vt:lpstr>
      <vt:lpstr>F</vt:lpstr>
      <vt:lpstr>Times New Roman</vt:lpstr>
      <vt:lpstr>Office Theme</vt:lpstr>
      <vt:lpstr>Presentación de PowerPoint</vt:lpstr>
      <vt:lpstr>ASPECTOS GENERALES</vt:lpstr>
      <vt:lpstr>Presentación de PowerPoint</vt:lpstr>
      <vt:lpstr>Presentación de PowerPoint</vt:lpstr>
      <vt:lpstr>Contaminantes comunes en la industria del petróleo</vt:lpstr>
      <vt:lpstr>Presentación de PowerPoint</vt:lpstr>
      <vt:lpstr>Contaminación por fenol en sistemas acuáticos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Procedimientos de la fase ambiental </vt:lpstr>
      <vt:lpstr>Presentación de PowerPoint</vt:lpstr>
      <vt:lpstr>Presentación de PowerPoint</vt:lpstr>
      <vt:lpstr>Presentación de PowerPoint</vt:lpstr>
      <vt:lpstr>Diseño Experimental</vt:lpstr>
      <vt:lpstr>Presentación de PowerPoint</vt:lpstr>
      <vt:lpstr>Muestro en campo. </vt:lpstr>
      <vt:lpstr>Análisis en laboratorio </vt:lpstr>
      <vt:lpstr>Toma de puntos de muestreo Análisis exploratorio datos   </vt:lpstr>
      <vt:lpstr>Presentación de PowerPoint</vt:lpstr>
      <vt:lpstr>Presentación de PowerPoint</vt:lpstr>
      <vt:lpstr>Presentación de PowerPoint</vt:lpstr>
      <vt:lpstr>Cinética de remoción</vt:lpstr>
      <vt:lpstr>Prueba estadística de Tukey    </vt:lpstr>
      <vt:lpstr>Presentación de PowerPoint</vt:lpstr>
      <vt:lpstr>Presentación de PowerPoint</vt:lpstr>
      <vt:lpstr>Remoción en agua natural</vt:lpstr>
      <vt:lpstr>Análisis Físico Químicos</vt:lpstr>
      <vt:lpstr>Análisis Físico Químicos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de la presencia de Fenol en el agua por punto de muestreo.</vt:lpstr>
      <vt:lpstr>Concentración de Fenol Río La Sur</vt:lpstr>
      <vt:lpstr>Presentación de PowerPoint</vt:lpstr>
      <vt:lpstr>Conclusiones</vt:lpstr>
      <vt:lpstr>Presentación de PowerPoint</vt:lpstr>
      <vt:lpstr>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Lorena Caiza</dc:creator>
  <cp:lastModifiedBy>Lorena Caiza</cp:lastModifiedBy>
  <cp:revision>82</cp:revision>
  <cp:lastPrinted>2017-07-31T22:29:38Z</cp:lastPrinted>
  <dcterms:created xsi:type="dcterms:W3CDTF">2017-07-31T05:42:24Z</dcterms:created>
  <dcterms:modified xsi:type="dcterms:W3CDTF">2017-08-14T16:05:07Z</dcterms:modified>
</cp:coreProperties>
</file>