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303" r:id="rId4"/>
    <p:sldId id="280" r:id="rId5"/>
    <p:sldId id="273" r:id="rId6"/>
    <p:sldId id="266" r:id="rId7"/>
    <p:sldId id="267" r:id="rId8"/>
    <p:sldId id="275" r:id="rId9"/>
    <p:sldId id="270" r:id="rId10"/>
    <p:sldId id="304" r:id="rId11"/>
    <p:sldId id="277" r:id="rId12"/>
    <p:sldId id="285" r:id="rId13"/>
    <p:sldId id="286" r:id="rId14"/>
    <p:sldId id="287" r:id="rId15"/>
    <p:sldId id="295" r:id="rId16"/>
    <p:sldId id="288" r:id="rId17"/>
    <p:sldId id="297" r:id="rId18"/>
    <p:sldId id="290" r:id="rId19"/>
    <p:sldId id="299" r:id="rId20"/>
    <p:sldId id="305" r:id="rId21"/>
    <p:sldId id="263" r:id="rId22"/>
    <p:sldId id="300" r:id="rId23"/>
    <p:sldId id="301" r:id="rId24"/>
    <p:sldId id="307" r:id="rId25"/>
    <p:sldId id="308" r:id="rId26"/>
    <p:sldId id="302" r:id="rId27"/>
    <p:sldId id="278" r:id="rId28"/>
    <p:sldId id="259" r:id="rId29"/>
    <p:sldId id="279" r:id="rId30"/>
    <p:sldId id="261" r:id="rId31"/>
    <p:sldId id="262" r:id="rId32"/>
    <p:sldId id="25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C18"/>
    <a:srgbClr val="42BE98"/>
    <a:srgbClr val="CCFF33"/>
    <a:srgbClr val="6699FF"/>
    <a:srgbClr val="3399FF"/>
    <a:srgbClr val="CC3300"/>
    <a:srgbClr val="CE8F32"/>
    <a:srgbClr val="EE9512"/>
    <a:srgbClr val="EAB216"/>
    <a:srgbClr val="FAB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ny\Downloads\Categorias%202001-2015%20y%20&#225;re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ny\Downloads\Categorias%202001-2015%20y%20&#225;re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ny\Desktop\Categorias%202001-2015%20y%20&#225;re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ny\Downloads\Categorias%202001-2015%20y%20&#225;re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ny\Downloads\Categorias%202001-2015%20y%20&#225;re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ny\Downloads\Categorias%202001-2015%20y%20&#225;re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ny\Desktop\tablas%20t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Extensión de las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Protección Ecológica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01779728570772"/>
          <c:y val="8.8517482383026189E-2"/>
          <c:w val="0.69284038874771581"/>
          <c:h val="0.80097733213269795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9B073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86B9F6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378FF9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44BF23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EE9512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FD4A03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6,6 %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21,6 %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30,7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4,9</a:t>
                    </a:r>
                    <a:r>
                      <a:rPr lang="en-US" baseline="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Hoja1!$D$1:$D$7</c:f>
              <c:strCache>
                <c:ptCount val="7"/>
                <c:pt idx="0">
                  <c:v>APC</c:v>
                </c:pt>
                <c:pt idx="1">
                  <c:v>Quebradas Vivas</c:v>
                </c:pt>
                <c:pt idx="2">
                  <c:v>Corredor Ecológico</c:v>
                </c:pt>
                <c:pt idx="3">
                  <c:v>APH</c:v>
                </c:pt>
                <c:pt idx="4">
                  <c:v>Bosques y Vegetación Protectora</c:v>
                </c:pt>
                <c:pt idx="5">
                  <c:v>SMAP</c:v>
                </c:pt>
                <c:pt idx="6">
                  <c:v>PANE</c:v>
                </c:pt>
              </c:strCache>
            </c:strRef>
          </c:cat>
          <c:val>
            <c:numRef>
              <c:f>Hoja1!$E$1:$E$7</c:f>
              <c:numCache>
                <c:formatCode>#,##0</c:formatCode>
                <c:ptCount val="7"/>
                <c:pt idx="0">
                  <c:v>18711</c:v>
                </c:pt>
                <c:pt idx="1">
                  <c:v>25915</c:v>
                </c:pt>
                <c:pt idx="2">
                  <c:v>61573</c:v>
                </c:pt>
                <c:pt idx="3">
                  <c:v>22830</c:v>
                </c:pt>
                <c:pt idx="4">
                  <c:v>54448</c:v>
                </c:pt>
                <c:pt idx="5">
                  <c:v>87691</c:v>
                </c:pt>
                <c:pt idx="6">
                  <c:v>14189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3029312"/>
        <c:axId val="323027352"/>
        <c:axId val="0"/>
      </c:bar3DChart>
      <c:catAx>
        <c:axId val="32302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23027352"/>
        <c:crosses val="autoZero"/>
        <c:auto val="1"/>
        <c:lblAlgn val="ctr"/>
        <c:lblOffset val="100"/>
        <c:noMultiLvlLbl val="0"/>
      </c:catAx>
      <c:valAx>
        <c:axId val="323027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2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CATEGORIAS DE LAS APE 2001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847429967167373"/>
          <c:w val="0.66337380342077124"/>
          <c:h val="0.81152570032832638"/>
        </c:manualLayout>
      </c:layout>
      <c:pie3DChart>
        <c:varyColors val="1"/>
        <c:ser>
          <c:idx val="0"/>
          <c:order val="0"/>
          <c:tx>
            <c:strRef>
              <c:f>'[Categorias 2001-2015 y áreas.xlsx]Hoja2'!$H$20</c:f>
              <c:strCache>
                <c:ptCount val="1"/>
                <c:pt idx="0">
                  <c:v>PORCENTAJE %</c:v>
                </c:pt>
              </c:strCache>
            </c:strRef>
          </c:tx>
          <c:dPt>
            <c:idx val="0"/>
            <c:bubble3D val="0"/>
            <c:spPr>
              <a:solidFill>
                <a:srgbClr val="26C11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C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6.6615094165860853E-2"/>
                  <c:y val="3.88466030247207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525193064809206"/>
                  <c:y val="8.4646583841819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641028789529961E-2"/>
                  <c:y val="0.11057259795383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151059333957524E-2"/>
                  <c:y val="8.85070355852311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83739313287642E-2"/>
                  <c:y val="0.290978129387048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'[Categorias 2001-2015 y áreas.xlsx]Hoja2'!$F$21:$F$26</c:f>
              <c:strCache>
                <c:ptCount val="6"/>
                <c:pt idx="0">
                  <c:v>Vegetacion Natural</c:v>
                </c:pt>
                <c:pt idx="1">
                  <c:v>Bosques y Areas Seminaturales</c:v>
                </c:pt>
                <c:pt idx="2">
                  <c:v>Cuerpos de Agua</c:v>
                </c:pt>
                <c:pt idx="3">
                  <c:v>Espacios Abiertos</c:v>
                </c:pt>
                <c:pt idx="4">
                  <c:v>Areas Cultivadas</c:v>
                </c:pt>
                <c:pt idx="5">
                  <c:v>Areas Artificiales</c:v>
                </c:pt>
              </c:strCache>
            </c:strRef>
          </c:cat>
          <c:val>
            <c:numRef>
              <c:f>'[Categorias 2001-2015 y áreas.xlsx]Hoja2'!$H$21:$H$26</c:f>
              <c:numCache>
                <c:formatCode>0.00</c:formatCode>
                <c:ptCount val="6"/>
                <c:pt idx="0">
                  <c:v>81.088854417730701</c:v>
                </c:pt>
                <c:pt idx="1">
                  <c:v>5.9480766012390704</c:v>
                </c:pt>
                <c:pt idx="2">
                  <c:v>0.14077448801742629</c:v>
                </c:pt>
                <c:pt idx="3">
                  <c:v>0.61148065311054567</c:v>
                </c:pt>
                <c:pt idx="4">
                  <c:v>12.030377253260539</c:v>
                </c:pt>
                <c:pt idx="5">
                  <c:v>0.18043658664171464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76801938219261"/>
          <c:y val="0.20521228087476345"/>
          <c:w val="0.38329849305370961"/>
          <c:h val="0.626476879440617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CATEGORIAS DE LAS APE 2009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'[Categorias 2001-2015 y áreas.xlsx]Hoja2'!$I$50</c:f>
              <c:strCache>
                <c:ptCount val="1"/>
                <c:pt idx="0">
                  <c:v>PORCENTAJE %</c:v>
                </c:pt>
              </c:strCache>
            </c:strRef>
          </c:tx>
          <c:dPt>
            <c:idx val="0"/>
            <c:bubble3D val="0"/>
            <c:spPr>
              <a:solidFill>
                <a:srgbClr val="26C11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C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0.11596069432646562"/>
                  <c:y val="3.97622030765767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090831423613131E-2"/>
                  <c:y val="6.05100623427932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772385009250893"/>
                  <c:y val="0.155167269307782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'[Categorias 2001-2015 y áreas.xlsx]Hoja2'!$G$51:$G$56</c:f>
              <c:strCache>
                <c:ptCount val="6"/>
                <c:pt idx="0">
                  <c:v>Vegetacion Natural</c:v>
                </c:pt>
                <c:pt idx="1">
                  <c:v>Bosques y Areas Seminaturales</c:v>
                </c:pt>
                <c:pt idx="2">
                  <c:v>Cuerpos de Agua</c:v>
                </c:pt>
                <c:pt idx="3">
                  <c:v>Espacios Abiertos</c:v>
                </c:pt>
                <c:pt idx="4">
                  <c:v>Areas Cultivadas</c:v>
                </c:pt>
                <c:pt idx="5">
                  <c:v>Areas Artificiales</c:v>
                </c:pt>
              </c:strCache>
            </c:strRef>
          </c:cat>
          <c:val>
            <c:numRef>
              <c:f>'[Categorias 2001-2015 y áreas.xlsx]Hoja2'!$I$51:$I$56</c:f>
              <c:numCache>
                <c:formatCode>0.00</c:formatCode>
                <c:ptCount val="6"/>
                <c:pt idx="0">
                  <c:v>71.00893827419182</c:v>
                </c:pt>
                <c:pt idx="1">
                  <c:v>13.038426255465547</c:v>
                </c:pt>
                <c:pt idx="2">
                  <c:v>0.27007533521143923</c:v>
                </c:pt>
                <c:pt idx="3">
                  <c:v>1.9653927111404137</c:v>
                </c:pt>
                <c:pt idx="4">
                  <c:v>13.038426255465547</c:v>
                </c:pt>
                <c:pt idx="5">
                  <c:v>0.67874116852524791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87236984577849"/>
          <c:y val="0.18802883318357852"/>
          <c:w val="0.28368207890462777"/>
          <c:h val="0.740846298721133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CATEGORIAS </a:t>
            </a:r>
            <a:r>
              <a:rPr lang="en-US" dirty="0" smtClean="0"/>
              <a:t>DE</a:t>
            </a:r>
            <a:r>
              <a:rPr lang="en-US" baseline="0" dirty="0" smtClean="0"/>
              <a:t> LAS APE</a:t>
            </a:r>
            <a:r>
              <a:rPr lang="en-US" dirty="0" smtClean="0"/>
              <a:t> </a:t>
            </a:r>
            <a:r>
              <a:rPr lang="en-US" dirty="0"/>
              <a:t>2015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Hoja2!$H$34</c:f>
              <c:strCache>
                <c:ptCount val="1"/>
                <c:pt idx="0">
                  <c:v>PORCENTAJE %</c:v>
                </c:pt>
              </c:strCache>
            </c:strRef>
          </c:tx>
          <c:dPt>
            <c:idx val="0"/>
            <c:bubble3D val="0"/>
            <c:spPr>
              <a:solidFill>
                <a:srgbClr val="26C11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E5DEB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0.12575"/>
                  <c:y val="6.0622630504520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0,3%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127077865266845E-2"/>
                  <c:y val="9.11792796733741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655293088363958E-3"/>
                  <c:y val="0.153937736949547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Hoja2!$F$35:$F$40</c:f>
              <c:strCache>
                <c:ptCount val="6"/>
                <c:pt idx="0">
                  <c:v>Vegetacion Natural</c:v>
                </c:pt>
                <c:pt idx="1">
                  <c:v>Bosques y Areas Seminaturales</c:v>
                </c:pt>
                <c:pt idx="2">
                  <c:v>Cuerpos de Agua</c:v>
                </c:pt>
                <c:pt idx="3">
                  <c:v>Espacios Abiertos</c:v>
                </c:pt>
                <c:pt idx="4">
                  <c:v>Areas Cultivadas</c:v>
                </c:pt>
                <c:pt idx="5">
                  <c:v>Areas Artificiales</c:v>
                </c:pt>
              </c:strCache>
            </c:strRef>
          </c:cat>
          <c:val>
            <c:numRef>
              <c:f>Hoja2!$H$35:$H$40</c:f>
              <c:numCache>
                <c:formatCode>General</c:formatCode>
                <c:ptCount val="6"/>
                <c:pt idx="0">
                  <c:v>72.478041577312197</c:v>
                </c:pt>
                <c:pt idx="1">
                  <c:v>12.6676563591469</c:v>
                </c:pt>
                <c:pt idx="2">
                  <c:v>0.27225644424762702</c:v>
                </c:pt>
                <c:pt idx="3">
                  <c:v>1.2920696231064155</c:v>
                </c:pt>
                <c:pt idx="4">
                  <c:v>12.700737120670972</c:v>
                </c:pt>
                <c:pt idx="5">
                  <c:v>0.5892388755158765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97080602130865"/>
          <c:y val="0.19868862428781769"/>
          <c:w val="0.31261069400448999"/>
          <c:h val="0.75262275142436463"/>
        </c:manualLayout>
      </c:layout>
      <c:overlay val="0"/>
      <c:spPr>
        <a:solidFill>
          <a:srgbClr val="D4DBF8">
            <a:alpha val="38824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1400" dirty="0"/>
              <a:t>COMPARACIÓN SUPERFICIES AÑOS 2001-2009-2015</a:t>
            </a:r>
          </a:p>
        </c:rich>
      </c:tx>
      <c:layout>
        <c:manualLayout>
          <c:xMode val="edge"/>
          <c:yMode val="edge"/>
          <c:x val="0.22428891390474243"/>
          <c:y val="4.113793048089096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14996905874571"/>
          <c:y val="0.15733333333333333"/>
          <c:w val="0.86000179245886943"/>
          <c:h val="0.682792650918635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'[Categorias 2001-2015 y áreas.xlsx]Hoja1'!$E$21</c:f>
              <c:strCache>
                <c:ptCount val="1"/>
                <c:pt idx="0">
                  <c:v>SUPERFICIE (ha) 2001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E5DEB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invertIfNegative val="0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cat>
            <c:strRef>
              <c:f>'[Categorias 2001-2015 y áreas.xlsx]Hoja1'!$D$22:$D$27</c:f>
              <c:strCache>
                <c:ptCount val="6"/>
                <c:pt idx="0">
                  <c:v>Vegetacion Natural</c:v>
                </c:pt>
                <c:pt idx="1">
                  <c:v>Bosques y Areas Seminaturales</c:v>
                </c:pt>
                <c:pt idx="2">
                  <c:v>Cuerpos de Agua</c:v>
                </c:pt>
                <c:pt idx="3">
                  <c:v>Espacios Abiertos</c:v>
                </c:pt>
                <c:pt idx="4">
                  <c:v>Areas Cultivadas</c:v>
                </c:pt>
                <c:pt idx="5">
                  <c:v>Areas Artificiales</c:v>
                </c:pt>
              </c:strCache>
            </c:strRef>
          </c:cat>
          <c:val>
            <c:numRef>
              <c:f>'[Categorias 2001-2015 y áreas.xlsx]Hoja1'!$E$22:$E$27</c:f>
              <c:numCache>
                <c:formatCode>0.00</c:formatCode>
                <c:ptCount val="6"/>
                <c:pt idx="0">
                  <c:v>121810.85</c:v>
                </c:pt>
                <c:pt idx="1">
                  <c:v>8935.14</c:v>
                </c:pt>
                <c:pt idx="2">
                  <c:v>211.47</c:v>
                </c:pt>
                <c:pt idx="3">
                  <c:v>918.56</c:v>
                </c:pt>
                <c:pt idx="4">
                  <c:v>18071.91</c:v>
                </c:pt>
                <c:pt idx="5">
                  <c:v>271.05</c:v>
                </c:pt>
              </c:numCache>
            </c:numRef>
          </c:val>
        </c:ser>
        <c:ser>
          <c:idx val="1"/>
          <c:order val="1"/>
          <c:tx>
            <c:strRef>
              <c:f>'[Categorias 2001-2015 y áreas.xlsx]Hoja1'!$F$21</c:f>
              <c:strCache>
                <c:ptCount val="1"/>
                <c:pt idx="0">
                  <c:v>SUPERFICIE (ha) 2009</c:v>
                </c:pt>
              </c:strCache>
            </c:strRef>
          </c:tx>
          <c:spPr>
            <a:pattFill prst="dkHorz">
              <a:fgClr>
                <a:srgbClr val="33CC33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pattFill prst="dkHorz">
                <a:fgClr>
                  <a:srgbClr val="0066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pattFill prst="dkHorz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pattFill prst="dkHorz">
                <a:fgClr>
                  <a:srgbClr val="E5DEB3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pattFill prst="dkHorz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invertIfNegative val="0"/>
            <c:bubble3D val="0"/>
            <c:spPr>
              <a:pattFill prst="dkHorz">
                <a:fgClr>
                  <a:srgbClr val="6633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cat>
            <c:strRef>
              <c:f>'[Categorias 2001-2015 y áreas.xlsx]Hoja1'!$D$22:$D$27</c:f>
              <c:strCache>
                <c:ptCount val="6"/>
                <c:pt idx="0">
                  <c:v>Vegetacion Natural</c:v>
                </c:pt>
                <c:pt idx="1">
                  <c:v>Bosques y Areas Seminaturales</c:v>
                </c:pt>
                <c:pt idx="2">
                  <c:v>Cuerpos de Agua</c:v>
                </c:pt>
                <c:pt idx="3">
                  <c:v>Espacios Abiertos</c:v>
                </c:pt>
                <c:pt idx="4">
                  <c:v>Areas Cultivadas</c:v>
                </c:pt>
                <c:pt idx="5">
                  <c:v>Areas Artificiales</c:v>
                </c:pt>
              </c:strCache>
            </c:strRef>
          </c:cat>
          <c:val>
            <c:numRef>
              <c:f>'[Categorias 2001-2015 y áreas.xlsx]Hoja1'!$F$22:$F$27</c:f>
              <c:numCache>
                <c:formatCode>General</c:formatCode>
                <c:ptCount val="6"/>
                <c:pt idx="0">
                  <c:v>117745.11</c:v>
                </c:pt>
                <c:pt idx="1">
                  <c:v>8257.56</c:v>
                </c:pt>
                <c:pt idx="2">
                  <c:v>292.25</c:v>
                </c:pt>
                <c:pt idx="3">
                  <c:v>3410.92</c:v>
                </c:pt>
                <c:pt idx="4">
                  <c:v>19790.68</c:v>
                </c:pt>
                <c:pt idx="5" formatCode="0.00">
                  <c:v>742.46</c:v>
                </c:pt>
              </c:numCache>
            </c:numRef>
          </c:val>
        </c:ser>
        <c:ser>
          <c:idx val="2"/>
          <c:order val="2"/>
          <c:tx>
            <c:strRef>
              <c:f>'[Categorias 2001-2015 y áreas.xlsx]Hoja1'!$G$21</c:f>
              <c:strCache>
                <c:ptCount val="1"/>
                <c:pt idx="0">
                  <c:v>SUPERFICIE (ha) 2015</c:v>
                </c:pt>
              </c:strCache>
            </c:strRef>
          </c:tx>
          <c:spPr>
            <a:pattFill prst="pct25">
              <a:fgClr>
                <a:srgbClr val="33CC33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val="33CC33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pattFill prst="pct75">
                <a:fgClr>
                  <a:srgbClr val="0066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pattFill prst="pct75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pattFill prst="pct75">
                <a:fgClr>
                  <a:srgbClr val="E5DEB3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pattFill prst="pct75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invertIfNegative val="0"/>
            <c:bubble3D val="0"/>
            <c:spPr>
              <a:pattFill prst="pct75">
                <a:fgClr>
                  <a:srgbClr val="6633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cat>
            <c:strRef>
              <c:f>'[Categorias 2001-2015 y áreas.xlsx]Hoja1'!$D$22:$D$27</c:f>
              <c:strCache>
                <c:ptCount val="6"/>
                <c:pt idx="0">
                  <c:v>Vegetacion Natural</c:v>
                </c:pt>
                <c:pt idx="1">
                  <c:v>Bosques y Areas Seminaturales</c:v>
                </c:pt>
                <c:pt idx="2">
                  <c:v>Cuerpos de Agua</c:v>
                </c:pt>
                <c:pt idx="3">
                  <c:v>Espacios Abiertos</c:v>
                </c:pt>
                <c:pt idx="4">
                  <c:v>Areas Cultivadas</c:v>
                </c:pt>
                <c:pt idx="5">
                  <c:v>Areas Artificiales</c:v>
                </c:pt>
              </c:strCache>
            </c:strRef>
          </c:cat>
          <c:val>
            <c:numRef>
              <c:f>'[Categorias 2001-2015 y áreas.xlsx]Hoja1'!$G$22:$G$27</c:f>
              <c:numCache>
                <c:formatCode>0.00</c:formatCode>
                <c:ptCount val="6"/>
                <c:pt idx="0">
                  <c:v>115525.87</c:v>
                </c:pt>
                <c:pt idx="1">
                  <c:v>8213.44</c:v>
                </c:pt>
                <c:pt idx="2" formatCode="General">
                  <c:v>336.2</c:v>
                </c:pt>
                <c:pt idx="3" formatCode="General">
                  <c:v>3400.11</c:v>
                </c:pt>
                <c:pt idx="4" formatCode="General">
                  <c:v>21613.75</c:v>
                </c:pt>
                <c:pt idx="5" formatCode="General">
                  <c:v>1123.74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790096"/>
        <c:axId val="322789704"/>
        <c:axId val="0"/>
      </c:bar3DChart>
      <c:catAx>
        <c:axId val="32279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789704"/>
        <c:crosses val="autoZero"/>
        <c:auto val="1"/>
        <c:lblAlgn val="ctr"/>
        <c:lblOffset val="100"/>
        <c:noMultiLvlLbl val="0"/>
      </c:catAx>
      <c:valAx>
        <c:axId val="32278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79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#</a:t>
            </a:r>
            <a:r>
              <a:rPr lang="es-ES" baseline="0"/>
              <a:t> DE BARRIOS Y SUPERFICIE DE LOS AÑOS 2001  y 2015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'[Categorias 2001-2015 y áreas.xlsx]Hoja5'!$B$1</c:f>
              <c:strCache>
                <c:ptCount val="1"/>
                <c:pt idx="0">
                  <c:v># DE BARRIOS EN ARÉAS ARTIFICIALES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'[Categorias 2001-2015 y áreas.xlsx]Hoja5'!$A$2:$A$4</c:f>
              <c:strCache>
                <c:ptCount val="3"/>
                <c:pt idx="1">
                  <c:v>AÑO 2001</c:v>
                </c:pt>
                <c:pt idx="2">
                  <c:v>AÑO 2015</c:v>
                </c:pt>
              </c:strCache>
            </c:strRef>
          </c:cat>
          <c:val>
            <c:numRef>
              <c:f>'[Categorias 2001-2015 y áreas.xlsx]Hoja5'!$B$2:$B$4</c:f>
              <c:numCache>
                <c:formatCode>General</c:formatCode>
                <c:ptCount val="3"/>
                <c:pt idx="1">
                  <c:v>145</c:v>
                </c:pt>
                <c:pt idx="2">
                  <c:v>824</c:v>
                </c:pt>
              </c:numCache>
            </c:numRef>
          </c:val>
        </c:ser>
        <c:ser>
          <c:idx val="1"/>
          <c:order val="1"/>
          <c:tx>
            <c:strRef>
              <c:f>'[Categorias 2001-2015 y áreas.xlsx]Hoja5'!$C$1</c:f>
              <c:strCache>
                <c:ptCount val="1"/>
                <c:pt idx="0">
                  <c:v>SUPERFICIE(ha)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1.380,48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'[Categorias 2001-2015 y áreas.xlsx]Hoja5'!$A$2:$A$4</c:f>
              <c:strCache>
                <c:ptCount val="3"/>
                <c:pt idx="1">
                  <c:v>AÑO 2001</c:v>
                </c:pt>
                <c:pt idx="2">
                  <c:v>AÑO 2015</c:v>
                </c:pt>
              </c:strCache>
            </c:strRef>
          </c:cat>
          <c:val>
            <c:numRef>
              <c:f>'[Categorias 2001-2015 y áreas.xlsx]Hoja5'!$C$2:$C$4</c:f>
              <c:numCache>
                <c:formatCode>General</c:formatCode>
                <c:ptCount val="3"/>
                <c:pt idx="1">
                  <c:v>272.31900000000002</c:v>
                </c:pt>
                <c:pt idx="2">
                  <c:v>1380.4880000000001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0237080"/>
        <c:axId val="440235512"/>
        <c:axId val="234158000"/>
      </c:bar3DChart>
      <c:catAx>
        <c:axId val="44023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0235512"/>
        <c:crosses val="autoZero"/>
        <c:auto val="1"/>
        <c:lblAlgn val="ctr"/>
        <c:lblOffset val="100"/>
        <c:noMultiLvlLbl val="0"/>
      </c:catAx>
      <c:valAx>
        <c:axId val="44023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0237080"/>
        <c:crosses val="autoZero"/>
        <c:crossBetween val="between"/>
      </c:valAx>
      <c:serAx>
        <c:axId val="234158000"/>
        <c:scaling>
          <c:orientation val="minMax"/>
        </c:scaling>
        <c:delete val="1"/>
        <c:axPos val="b"/>
        <c:majorTickMark val="none"/>
        <c:minorTickMark val="none"/>
        <c:tickLblPos val="nextTo"/>
        <c:crossAx val="44023551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PORCENTAJE DE</a:t>
            </a:r>
            <a:r>
              <a:rPr lang="en-US" baseline="0"/>
              <a:t> LA SUPERFICIE DEL MAPA DE CAMBIOS 2001-2015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'[Categorias 2001-2015 y áreas.xlsx]Hoja3'!$C$9</c:f>
              <c:strCache>
                <c:ptCount val="1"/>
                <c:pt idx="0">
                  <c:v>PORCENTAJE %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A44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7BE5A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'[Categorias 2001-2015 y áreas.xlsx]Hoja3'!$B$10:$B$12</c:f>
              <c:strCache>
                <c:ptCount val="3"/>
                <c:pt idx="0">
                  <c:v>Con Cambios en Cobertura Vegetal</c:v>
                </c:pt>
                <c:pt idx="1">
                  <c:v>Sin Cambios en Cobertura Vegetal</c:v>
                </c:pt>
                <c:pt idx="2">
                  <c:v>Nuevas Areas de Proteccion Ecologica</c:v>
                </c:pt>
              </c:strCache>
            </c:strRef>
          </c:cat>
          <c:val>
            <c:numRef>
              <c:f>'[Categorias 2001-2015 y áreas.xlsx]Hoja3'!$C$10:$C$12</c:f>
              <c:numCache>
                <c:formatCode>0.00</c:formatCode>
                <c:ptCount val="3"/>
                <c:pt idx="0">
                  <c:v>8.32</c:v>
                </c:pt>
                <c:pt idx="1">
                  <c:v>56.7</c:v>
                </c:pt>
                <c:pt idx="2">
                  <c:v>34.979999999999997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91429205466996"/>
          <c:y val="0.33906517032741257"/>
          <c:w val="0.37736021704288075"/>
          <c:h val="0.402269773763146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PRINCIPALES CAMBIOS</a:t>
            </a:r>
            <a:r>
              <a:rPr lang="es-ES" baseline="0" dirty="0" smtClean="0"/>
              <a:t>  </a:t>
            </a:r>
            <a:r>
              <a:rPr lang="es-ES" baseline="0" dirty="0"/>
              <a:t>DE </a:t>
            </a:r>
            <a:r>
              <a:rPr lang="es-ES" baseline="0" dirty="0" smtClean="0"/>
              <a:t>LA COBERTURA </a:t>
            </a:r>
            <a:r>
              <a:rPr lang="es-ES" baseline="0" dirty="0"/>
              <a:t>VEGETAL 2001-2015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070502998148857E-2"/>
          <c:y val="0.14239350017553537"/>
          <c:w val="0.89331123083298802"/>
          <c:h val="0.649518193943614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DF1C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6633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2.613,27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2.043,23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1.046,01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Hoja3!$G$12:$G$16</c:f>
              <c:strCache>
                <c:ptCount val="5"/>
                <c:pt idx="0">
                  <c:v>Vegetación Natural -  Áreas Cultivadas</c:v>
                </c:pt>
                <c:pt idx="1">
                  <c:v>Vegetación Natural - Espacios Abiertos</c:v>
                </c:pt>
                <c:pt idx="2">
                  <c:v>Vegetación Natural - Bosques y Áreas Seminaturales</c:v>
                </c:pt>
                <c:pt idx="3">
                  <c:v>Vegetación Natural - Áreas Artificiales</c:v>
                </c:pt>
                <c:pt idx="4">
                  <c:v>Bosques y Áreas Seminaturales - Áreas Cultivadas</c:v>
                </c:pt>
              </c:strCache>
            </c:strRef>
          </c:cat>
          <c:val>
            <c:numRef>
              <c:f>Hoja3!$H$12:$H$16</c:f>
              <c:numCache>
                <c:formatCode>General</c:formatCode>
                <c:ptCount val="5"/>
                <c:pt idx="0">
                  <c:v>2913.27</c:v>
                </c:pt>
                <c:pt idx="1">
                  <c:v>2143.23</c:v>
                </c:pt>
                <c:pt idx="2">
                  <c:v>1146.01</c:v>
                </c:pt>
                <c:pt idx="3">
                  <c:v>805.34</c:v>
                </c:pt>
                <c:pt idx="4">
                  <c:v>517.53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8123888"/>
        <c:axId val="318123496"/>
      </c:barChart>
      <c:catAx>
        <c:axId val="31812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8123496"/>
        <c:crosses val="autoZero"/>
        <c:auto val="1"/>
        <c:lblAlgn val="ctr"/>
        <c:lblOffset val="100"/>
        <c:noMultiLvlLbl val="0"/>
      </c:catAx>
      <c:valAx>
        <c:axId val="31812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812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43843-4E4F-4EF5-AC01-B3D007A7F549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7808A1F-7127-4962-8716-AAED65446462}">
      <dgm:prSet phldrT="[Texto]" custT="1"/>
      <dgm:spPr/>
      <dgm:t>
        <a:bodyPr/>
        <a:lstStyle/>
        <a:p>
          <a:pPr algn="ctr"/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Recopilación de Información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insumos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cartográficos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4A628-51CF-4199-85DC-C33669FEEEE8}" type="parTrans" cxnId="{9B8797C1-B0D7-41E9-9225-F788C876B9FE}">
      <dgm:prSet/>
      <dgm:spPr/>
      <dgm:t>
        <a:bodyPr/>
        <a:lstStyle/>
        <a:p>
          <a:endParaRPr lang="es-ES"/>
        </a:p>
      </dgm:t>
    </dgm:pt>
    <dgm:pt modelId="{4F727E48-B633-4E6B-A4AB-6475C64EC46B}" type="sibTrans" cxnId="{9B8797C1-B0D7-41E9-9225-F788C876B9FE}">
      <dgm:prSet/>
      <dgm:spPr/>
      <dgm:t>
        <a:bodyPr/>
        <a:lstStyle/>
        <a:p>
          <a:endParaRPr lang="es-ES"/>
        </a:p>
      </dgm:t>
    </dgm:pt>
    <dgm:pt modelId="{0F886304-7E58-4269-957A-12754F49D5A8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Generación de la Cartografía a partir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Sistemas de Información Geográfica (SIG)</a:t>
          </a:r>
        </a:p>
      </dgm:t>
    </dgm:pt>
    <dgm:pt modelId="{4A8C7CBE-9B87-4EF0-90EA-11BD26FFA377}" type="parTrans" cxnId="{F15E4245-CA41-4923-98BE-A9124E530AE5}">
      <dgm:prSet/>
      <dgm:spPr/>
      <dgm:t>
        <a:bodyPr/>
        <a:lstStyle/>
        <a:p>
          <a:endParaRPr lang="es-ES"/>
        </a:p>
      </dgm:t>
    </dgm:pt>
    <dgm:pt modelId="{BA732338-7F51-457B-80A2-05A5E2037F03}" type="sibTrans" cxnId="{F15E4245-CA41-4923-98BE-A9124E530AE5}">
      <dgm:prSet/>
      <dgm:spPr/>
      <dgm:t>
        <a:bodyPr/>
        <a:lstStyle/>
        <a:p>
          <a:endParaRPr lang="es-ES"/>
        </a:p>
      </dgm:t>
    </dgm:pt>
    <dgm:pt modelId="{2E68A040-6E25-4E8E-964D-2358AED6DFEC}">
      <dgm:prSet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Cálculo 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 la tasa promedio anual de deforestación</a:t>
          </a:r>
        </a:p>
      </dgm:t>
    </dgm:pt>
    <dgm:pt modelId="{47C2682F-0C9A-4BBD-9E76-07A29D8AC8B3}" type="parTrans" cxnId="{FD9AA79A-BBCA-4F56-9F39-91D395A7DBD5}">
      <dgm:prSet/>
      <dgm:spPr/>
      <dgm:t>
        <a:bodyPr/>
        <a:lstStyle/>
        <a:p>
          <a:endParaRPr lang="es-ES"/>
        </a:p>
      </dgm:t>
    </dgm:pt>
    <dgm:pt modelId="{22117B9B-E2AA-429C-9F0B-FDAEE22F6F91}" type="sibTrans" cxnId="{FD9AA79A-BBCA-4F56-9F39-91D395A7DBD5}">
      <dgm:prSet/>
      <dgm:spPr/>
      <dgm:t>
        <a:bodyPr/>
        <a:lstStyle/>
        <a:p>
          <a:endParaRPr lang="es-ES"/>
        </a:p>
      </dgm:t>
    </dgm:pt>
    <dgm:pt modelId="{1FC634A2-D793-4B08-8D53-0BB86C28010A}">
      <dgm:prSet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Análisis estadístico y </a:t>
          </a:r>
          <a:r>
            <a:rPr lang="es-E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multitemporal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3729A-1B5E-44E9-B26C-94F10BEC620D}" type="parTrans" cxnId="{B5FC6593-0F06-4F2A-861C-D2E41CB5C19D}">
      <dgm:prSet/>
      <dgm:spPr/>
      <dgm:t>
        <a:bodyPr/>
        <a:lstStyle/>
        <a:p>
          <a:endParaRPr lang="es-ES"/>
        </a:p>
      </dgm:t>
    </dgm:pt>
    <dgm:pt modelId="{35285A97-4094-462B-ABA8-C7BD3C8D0C6D}" type="sibTrans" cxnId="{B5FC6593-0F06-4F2A-861C-D2E41CB5C19D}">
      <dgm:prSet/>
      <dgm:spPr/>
      <dgm:t>
        <a:bodyPr/>
        <a:lstStyle/>
        <a:p>
          <a:endParaRPr lang="es-ES"/>
        </a:p>
      </dgm:t>
    </dgm:pt>
    <dgm:pt modelId="{CC026FED-F316-42BE-9D04-ED2750525BFA}">
      <dgm:prSet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cuantitativo - comparativo</a:t>
          </a:r>
        </a:p>
      </dgm:t>
    </dgm:pt>
    <dgm:pt modelId="{6F227B63-6719-42A3-9DB2-39479E3F6D31}" type="sibTrans" cxnId="{F544B90F-6B3A-4DE3-B3FC-E14BAD0070CB}">
      <dgm:prSet/>
      <dgm:spPr/>
      <dgm:t>
        <a:bodyPr/>
        <a:lstStyle/>
        <a:p>
          <a:endParaRPr lang="es-ES"/>
        </a:p>
      </dgm:t>
    </dgm:pt>
    <dgm:pt modelId="{B220DDD8-F595-4D3F-99BD-6B21977BA0E8}" type="parTrans" cxnId="{F544B90F-6B3A-4DE3-B3FC-E14BAD0070CB}">
      <dgm:prSet/>
      <dgm:spPr/>
      <dgm:t>
        <a:bodyPr/>
        <a:lstStyle/>
        <a:p>
          <a:endParaRPr lang="es-ES"/>
        </a:p>
      </dgm:t>
    </dgm:pt>
    <dgm:pt modelId="{97CADDCE-D668-44E3-8818-59FD8D19224F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sz="2000" dirty="0"/>
        </a:p>
      </dgm:t>
    </dgm:pt>
    <dgm:pt modelId="{2FB94BDC-397A-4FB7-A95E-5402E73B6CE8}" type="sibTrans" cxnId="{EDA16741-D7F8-48D7-8A33-49BB0B3918BC}">
      <dgm:prSet/>
      <dgm:spPr/>
      <dgm:t>
        <a:bodyPr/>
        <a:lstStyle/>
        <a:p>
          <a:endParaRPr lang="es-ES"/>
        </a:p>
      </dgm:t>
    </dgm:pt>
    <dgm:pt modelId="{87581F58-28A3-4926-ABBA-0D15544849A0}" type="parTrans" cxnId="{EDA16741-D7F8-48D7-8A33-49BB0B3918BC}">
      <dgm:prSet/>
      <dgm:spPr/>
      <dgm:t>
        <a:bodyPr/>
        <a:lstStyle/>
        <a:p>
          <a:endParaRPr lang="es-ES"/>
        </a:p>
      </dgm:t>
    </dgm:pt>
    <dgm:pt modelId="{1D0919A3-C03F-4EB2-9AF5-022D7CA26B92}" type="pres">
      <dgm:prSet presAssocID="{03D43843-4E4F-4EF5-AC01-B3D007A7F5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99EBEF-1C70-45A8-9075-094AD6085527}" type="pres">
      <dgm:prSet presAssocID="{C7808A1F-7127-4962-8716-AAED65446462}" presName="node" presStyleLbl="node1" presStyleIdx="0" presStyleCnt="6" custScaleX="107578" custScaleY="99931" custLinFactNeighborX="-164" custLinFactNeighborY="33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23C272-23E5-49C2-9985-A26ABCB914AE}" type="pres">
      <dgm:prSet presAssocID="{4F727E48-B633-4E6B-A4AB-6475C64EC46B}" presName="sibTrans" presStyleLbl="sibTrans2D1" presStyleIdx="0" presStyleCnt="5"/>
      <dgm:spPr/>
      <dgm:t>
        <a:bodyPr/>
        <a:lstStyle/>
        <a:p>
          <a:endParaRPr lang="es-ES"/>
        </a:p>
      </dgm:t>
    </dgm:pt>
    <dgm:pt modelId="{E1046EEB-355C-41D0-A68D-529D1672A030}" type="pres">
      <dgm:prSet presAssocID="{4F727E48-B633-4E6B-A4AB-6475C64EC46B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7F3D2552-5972-4BE2-94CA-85213EF09770}" type="pres">
      <dgm:prSet presAssocID="{0F886304-7E58-4269-957A-12754F49D5A8}" presName="node" presStyleLbl="node1" presStyleIdx="1" presStyleCnt="6" custScaleX="100709" custScaleY="1207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762639-BC02-4B7F-ADE2-BFE5F297D1A8}" type="pres">
      <dgm:prSet presAssocID="{BA732338-7F51-457B-80A2-05A5E2037F03}" presName="sibTrans" presStyleLbl="sibTrans2D1" presStyleIdx="1" presStyleCnt="5"/>
      <dgm:spPr/>
      <dgm:t>
        <a:bodyPr/>
        <a:lstStyle/>
        <a:p>
          <a:endParaRPr lang="es-ES"/>
        </a:p>
      </dgm:t>
    </dgm:pt>
    <dgm:pt modelId="{B4888416-5919-4DE2-8836-8FF59E089000}" type="pres">
      <dgm:prSet presAssocID="{BA732338-7F51-457B-80A2-05A5E2037F03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D7306061-30D1-4F7A-AE66-88D191172088}" type="pres">
      <dgm:prSet presAssocID="{1FC634A2-D793-4B08-8D53-0BB86C2801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462A95-246F-4C07-9C69-6F8CD3CC2C85}" type="pres">
      <dgm:prSet presAssocID="{35285A97-4094-462B-ABA8-C7BD3C8D0C6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4DF24645-0F60-4566-84F4-00ECEA27DEA8}" type="pres">
      <dgm:prSet presAssocID="{35285A97-4094-462B-ABA8-C7BD3C8D0C6D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F226F2A9-5A09-4875-BC92-5A59FE0B8677}" type="pres">
      <dgm:prSet presAssocID="{2E68A040-6E25-4E8E-964D-2358AED6DFE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30BC0-12EB-4627-A1B0-9B8F2BEAEDB6}" type="pres">
      <dgm:prSet presAssocID="{22117B9B-E2AA-429C-9F0B-FDAEE22F6F91}" presName="sibTrans" presStyleLbl="sibTrans2D1" presStyleIdx="3" presStyleCnt="5"/>
      <dgm:spPr/>
      <dgm:t>
        <a:bodyPr/>
        <a:lstStyle/>
        <a:p>
          <a:endParaRPr lang="es-ES"/>
        </a:p>
      </dgm:t>
    </dgm:pt>
    <dgm:pt modelId="{8BD64F37-86D2-4E29-9DA2-00AD2B4A3187}" type="pres">
      <dgm:prSet presAssocID="{22117B9B-E2AA-429C-9F0B-FDAEE22F6F91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80EC62B6-9E5E-430B-BD60-99A2551C4BA9}" type="pres">
      <dgm:prSet presAssocID="{CC026FED-F316-42BE-9D04-ED2750525B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63910-8085-4AFA-9ACF-D15F2B84AA3D}" type="pres">
      <dgm:prSet presAssocID="{6F227B63-6719-42A3-9DB2-39479E3F6D31}" presName="sibTrans" presStyleLbl="sibTrans2D1" presStyleIdx="4" presStyleCnt="5"/>
      <dgm:spPr/>
      <dgm:t>
        <a:bodyPr/>
        <a:lstStyle/>
        <a:p>
          <a:endParaRPr lang="es-ES"/>
        </a:p>
      </dgm:t>
    </dgm:pt>
    <dgm:pt modelId="{B1F98930-1F90-48CE-99BA-8E4F3C2D128B}" type="pres">
      <dgm:prSet presAssocID="{6F227B63-6719-42A3-9DB2-39479E3F6D31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C1B79AFB-27D7-4473-B361-86E56FA8B037}" type="pres">
      <dgm:prSet presAssocID="{97CADDCE-D668-44E3-8818-59FD8D1922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AF923E-8380-4731-B36C-97925B91FA53}" type="presOf" srcId="{4F727E48-B633-4E6B-A4AB-6475C64EC46B}" destId="{C223C272-23E5-49C2-9985-A26ABCB914AE}" srcOrd="0" destOrd="0" presId="urn:microsoft.com/office/officeart/2005/8/layout/process5"/>
    <dgm:cxn modelId="{EB487DA8-9F81-4F6C-B004-3AD8031EBDC0}" type="presOf" srcId="{0F886304-7E58-4269-957A-12754F49D5A8}" destId="{7F3D2552-5972-4BE2-94CA-85213EF09770}" srcOrd="0" destOrd="0" presId="urn:microsoft.com/office/officeart/2005/8/layout/process5"/>
    <dgm:cxn modelId="{F1BC44DB-623B-4456-AF79-05260140CA22}" type="presOf" srcId="{CC026FED-F316-42BE-9D04-ED2750525BFA}" destId="{80EC62B6-9E5E-430B-BD60-99A2551C4BA9}" srcOrd="0" destOrd="0" presId="urn:microsoft.com/office/officeart/2005/8/layout/process5"/>
    <dgm:cxn modelId="{8FEC93A1-A296-4B73-B446-814179B51F11}" type="presOf" srcId="{6F227B63-6719-42A3-9DB2-39479E3F6D31}" destId="{1EA63910-8085-4AFA-9ACF-D15F2B84AA3D}" srcOrd="0" destOrd="0" presId="urn:microsoft.com/office/officeart/2005/8/layout/process5"/>
    <dgm:cxn modelId="{DD09FB9D-942C-4223-A67B-333294F8136C}" type="presOf" srcId="{03D43843-4E4F-4EF5-AC01-B3D007A7F549}" destId="{1D0919A3-C03F-4EB2-9AF5-022D7CA26B92}" srcOrd="0" destOrd="0" presId="urn:microsoft.com/office/officeart/2005/8/layout/process5"/>
    <dgm:cxn modelId="{C1E469A2-659C-4C06-879F-8723D1DB5BBE}" type="presOf" srcId="{22117B9B-E2AA-429C-9F0B-FDAEE22F6F91}" destId="{8BD64F37-86D2-4E29-9DA2-00AD2B4A3187}" srcOrd="1" destOrd="0" presId="urn:microsoft.com/office/officeart/2005/8/layout/process5"/>
    <dgm:cxn modelId="{CBBDCB64-A68D-4035-9883-006B9DE0A3E1}" type="presOf" srcId="{BA732338-7F51-457B-80A2-05A5E2037F03}" destId="{B4888416-5919-4DE2-8836-8FF59E089000}" srcOrd="1" destOrd="0" presId="urn:microsoft.com/office/officeart/2005/8/layout/process5"/>
    <dgm:cxn modelId="{0A582894-12C6-4F11-92AD-27AD21C134F3}" type="presOf" srcId="{35285A97-4094-462B-ABA8-C7BD3C8D0C6D}" destId="{7C462A95-246F-4C07-9C69-6F8CD3CC2C85}" srcOrd="0" destOrd="0" presId="urn:microsoft.com/office/officeart/2005/8/layout/process5"/>
    <dgm:cxn modelId="{F544B90F-6B3A-4DE3-B3FC-E14BAD0070CB}" srcId="{03D43843-4E4F-4EF5-AC01-B3D007A7F549}" destId="{CC026FED-F316-42BE-9D04-ED2750525BFA}" srcOrd="4" destOrd="0" parTransId="{B220DDD8-F595-4D3F-99BD-6B21977BA0E8}" sibTransId="{6F227B63-6719-42A3-9DB2-39479E3F6D31}"/>
    <dgm:cxn modelId="{2A887519-EDA7-4011-AFD9-281B5797F62B}" type="presOf" srcId="{97CADDCE-D668-44E3-8818-59FD8D19224F}" destId="{C1B79AFB-27D7-4473-B361-86E56FA8B037}" srcOrd="0" destOrd="0" presId="urn:microsoft.com/office/officeart/2005/8/layout/process5"/>
    <dgm:cxn modelId="{87290297-F1B3-480C-BACA-8B9C745FDB87}" type="presOf" srcId="{BA732338-7F51-457B-80A2-05A5E2037F03}" destId="{10762639-BC02-4B7F-ADE2-BFE5F297D1A8}" srcOrd="0" destOrd="0" presId="urn:microsoft.com/office/officeart/2005/8/layout/process5"/>
    <dgm:cxn modelId="{FD9AA79A-BBCA-4F56-9F39-91D395A7DBD5}" srcId="{03D43843-4E4F-4EF5-AC01-B3D007A7F549}" destId="{2E68A040-6E25-4E8E-964D-2358AED6DFEC}" srcOrd="3" destOrd="0" parTransId="{47C2682F-0C9A-4BBD-9E76-07A29D8AC8B3}" sibTransId="{22117B9B-E2AA-429C-9F0B-FDAEE22F6F91}"/>
    <dgm:cxn modelId="{9B8797C1-B0D7-41E9-9225-F788C876B9FE}" srcId="{03D43843-4E4F-4EF5-AC01-B3D007A7F549}" destId="{C7808A1F-7127-4962-8716-AAED65446462}" srcOrd="0" destOrd="0" parTransId="{26C4A628-51CF-4199-85DC-C33669FEEEE8}" sibTransId="{4F727E48-B633-4E6B-A4AB-6475C64EC46B}"/>
    <dgm:cxn modelId="{9D72D49E-A21F-4DD5-931E-7473E2F94850}" type="presOf" srcId="{22117B9B-E2AA-429C-9F0B-FDAEE22F6F91}" destId="{76230BC0-12EB-4627-A1B0-9B8F2BEAEDB6}" srcOrd="0" destOrd="0" presId="urn:microsoft.com/office/officeart/2005/8/layout/process5"/>
    <dgm:cxn modelId="{EDA16741-D7F8-48D7-8A33-49BB0B3918BC}" srcId="{03D43843-4E4F-4EF5-AC01-B3D007A7F549}" destId="{97CADDCE-D668-44E3-8818-59FD8D19224F}" srcOrd="5" destOrd="0" parTransId="{87581F58-28A3-4926-ABBA-0D15544849A0}" sibTransId="{2FB94BDC-397A-4FB7-A95E-5402E73B6CE8}"/>
    <dgm:cxn modelId="{AD9E6E07-2522-4431-BCCE-EB489FCF3E6F}" type="presOf" srcId="{4F727E48-B633-4E6B-A4AB-6475C64EC46B}" destId="{E1046EEB-355C-41D0-A68D-529D1672A030}" srcOrd="1" destOrd="0" presId="urn:microsoft.com/office/officeart/2005/8/layout/process5"/>
    <dgm:cxn modelId="{B5FC6593-0F06-4F2A-861C-D2E41CB5C19D}" srcId="{03D43843-4E4F-4EF5-AC01-B3D007A7F549}" destId="{1FC634A2-D793-4B08-8D53-0BB86C28010A}" srcOrd="2" destOrd="0" parTransId="{4FB3729A-1B5E-44E9-B26C-94F10BEC620D}" sibTransId="{35285A97-4094-462B-ABA8-C7BD3C8D0C6D}"/>
    <dgm:cxn modelId="{87735E78-62F2-4D6E-9585-72E0F23DA435}" type="presOf" srcId="{2E68A040-6E25-4E8E-964D-2358AED6DFEC}" destId="{F226F2A9-5A09-4875-BC92-5A59FE0B8677}" srcOrd="0" destOrd="0" presId="urn:microsoft.com/office/officeart/2005/8/layout/process5"/>
    <dgm:cxn modelId="{F15E4245-CA41-4923-98BE-A9124E530AE5}" srcId="{03D43843-4E4F-4EF5-AC01-B3D007A7F549}" destId="{0F886304-7E58-4269-957A-12754F49D5A8}" srcOrd="1" destOrd="0" parTransId="{4A8C7CBE-9B87-4EF0-90EA-11BD26FFA377}" sibTransId="{BA732338-7F51-457B-80A2-05A5E2037F03}"/>
    <dgm:cxn modelId="{A8A46CA0-FC89-4786-B24B-28E9E7D5DE0F}" type="presOf" srcId="{35285A97-4094-462B-ABA8-C7BD3C8D0C6D}" destId="{4DF24645-0F60-4566-84F4-00ECEA27DEA8}" srcOrd="1" destOrd="0" presId="urn:microsoft.com/office/officeart/2005/8/layout/process5"/>
    <dgm:cxn modelId="{6FD9FFB6-7782-4C06-B471-1B4826B34E10}" type="presOf" srcId="{1FC634A2-D793-4B08-8D53-0BB86C28010A}" destId="{D7306061-30D1-4F7A-AE66-88D191172088}" srcOrd="0" destOrd="0" presId="urn:microsoft.com/office/officeart/2005/8/layout/process5"/>
    <dgm:cxn modelId="{637DCB81-1E78-4899-B9D3-327577B629BB}" type="presOf" srcId="{6F227B63-6719-42A3-9DB2-39479E3F6D31}" destId="{B1F98930-1F90-48CE-99BA-8E4F3C2D128B}" srcOrd="1" destOrd="0" presId="urn:microsoft.com/office/officeart/2005/8/layout/process5"/>
    <dgm:cxn modelId="{085E7648-2D58-4E77-9ADF-F308103BEEF0}" type="presOf" srcId="{C7808A1F-7127-4962-8716-AAED65446462}" destId="{1899EBEF-1C70-45A8-9075-094AD6085527}" srcOrd="0" destOrd="0" presId="urn:microsoft.com/office/officeart/2005/8/layout/process5"/>
    <dgm:cxn modelId="{344F9762-B031-4E82-9D07-5ED9B655B964}" type="presParOf" srcId="{1D0919A3-C03F-4EB2-9AF5-022D7CA26B92}" destId="{1899EBEF-1C70-45A8-9075-094AD6085527}" srcOrd="0" destOrd="0" presId="urn:microsoft.com/office/officeart/2005/8/layout/process5"/>
    <dgm:cxn modelId="{2FD326C5-BB1F-40A1-88D1-B99715C21496}" type="presParOf" srcId="{1D0919A3-C03F-4EB2-9AF5-022D7CA26B92}" destId="{C223C272-23E5-49C2-9985-A26ABCB914AE}" srcOrd="1" destOrd="0" presId="urn:microsoft.com/office/officeart/2005/8/layout/process5"/>
    <dgm:cxn modelId="{73F830C3-C6B8-4D4E-813E-A48CCBA7D71D}" type="presParOf" srcId="{C223C272-23E5-49C2-9985-A26ABCB914AE}" destId="{E1046EEB-355C-41D0-A68D-529D1672A030}" srcOrd="0" destOrd="0" presId="urn:microsoft.com/office/officeart/2005/8/layout/process5"/>
    <dgm:cxn modelId="{00B36DEE-3194-4D8A-848F-6C1956B8E8C0}" type="presParOf" srcId="{1D0919A3-C03F-4EB2-9AF5-022D7CA26B92}" destId="{7F3D2552-5972-4BE2-94CA-85213EF09770}" srcOrd="2" destOrd="0" presId="urn:microsoft.com/office/officeart/2005/8/layout/process5"/>
    <dgm:cxn modelId="{E2A43097-62AF-41AE-8E63-E9B83D21D7E9}" type="presParOf" srcId="{1D0919A3-C03F-4EB2-9AF5-022D7CA26B92}" destId="{10762639-BC02-4B7F-ADE2-BFE5F297D1A8}" srcOrd="3" destOrd="0" presId="urn:microsoft.com/office/officeart/2005/8/layout/process5"/>
    <dgm:cxn modelId="{943BE772-4FD3-41DB-8CC8-38ADC385E991}" type="presParOf" srcId="{10762639-BC02-4B7F-ADE2-BFE5F297D1A8}" destId="{B4888416-5919-4DE2-8836-8FF59E089000}" srcOrd="0" destOrd="0" presId="urn:microsoft.com/office/officeart/2005/8/layout/process5"/>
    <dgm:cxn modelId="{0360CDD8-B4DE-4BB9-9A50-E6B83F371BA4}" type="presParOf" srcId="{1D0919A3-C03F-4EB2-9AF5-022D7CA26B92}" destId="{D7306061-30D1-4F7A-AE66-88D191172088}" srcOrd="4" destOrd="0" presId="urn:microsoft.com/office/officeart/2005/8/layout/process5"/>
    <dgm:cxn modelId="{AE3C7538-0D50-4E05-8FE4-B9F9D806F1EF}" type="presParOf" srcId="{1D0919A3-C03F-4EB2-9AF5-022D7CA26B92}" destId="{7C462A95-246F-4C07-9C69-6F8CD3CC2C85}" srcOrd="5" destOrd="0" presId="urn:microsoft.com/office/officeart/2005/8/layout/process5"/>
    <dgm:cxn modelId="{A8D6383D-7BC1-466C-8C66-8178EF8B9967}" type="presParOf" srcId="{7C462A95-246F-4C07-9C69-6F8CD3CC2C85}" destId="{4DF24645-0F60-4566-84F4-00ECEA27DEA8}" srcOrd="0" destOrd="0" presId="urn:microsoft.com/office/officeart/2005/8/layout/process5"/>
    <dgm:cxn modelId="{EE121E6E-8C9F-403E-A73C-187B2D8B083E}" type="presParOf" srcId="{1D0919A3-C03F-4EB2-9AF5-022D7CA26B92}" destId="{F226F2A9-5A09-4875-BC92-5A59FE0B8677}" srcOrd="6" destOrd="0" presId="urn:microsoft.com/office/officeart/2005/8/layout/process5"/>
    <dgm:cxn modelId="{0FBAC4E8-C306-4A88-9CC5-4F2564C748E0}" type="presParOf" srcId="{1D0919A3-C03F-4EB2-9AF5-022D7CA26B92}" destId="{76230BC0-12EB-4627-A1B0-9B8F2BEAEDB6}" srcOrd="7" destOrd="0" presId="urn:microsoft.com/office/officeart/2005/8/layout/process5"/>
    <dgm:cxn modelId="{5078BF19-CA1B-49E8-B86E-A8456BAC1D6E}" type="presParOf" srcId="{76230BC0-12EB-4627-A1B0-9B8F2BEAEDB6}" destId="{8BD64F37-86D2-4E29-9DA2-00AD2B4A3187}" srcOrd="0" destOrd="0" presId="urn:microsoft.com/office/officeart/2005/8/layout/process5"/>
    <dgm:cxn modelId="{C1B8AFAC-7EB1-4328-BC7F-A0A557C5B925}" type="presParOf" srcId="{1D0919A3-C03F-4EB2-9AF5-022D7CA26B92}" destId="{80EC62B6-9E5E-430B-BD60-99A2551C4BA9}" srcOrd="8" destOrd="0" presId="urn:microsoft.com/office/officeart/2005/8/layout/process5"/>
    <dgm:cxn modelId="{23AC9A09-D41D-4B0D-BE71-B14258EA5752}" type="presParOf" srcId="{1D0919A3-C03F-4EB2-9AF5-022D7CA26B92}" destId="{1EA63910-8085-4AFA-9ACF-D15F2B84AA3D}" srcOrd="9" destOrd="0" presId="urn:microsoft.com/office/officeart/2005/8/layout/process5"/>
    <dgm:cxn modelId="{71093650-359F-48DA-8D0A-EC91ECDCF915}" type="presParOf" srcId="{1EA63910-8085-4AFA-9ACF-D15F2B84AA3D}" destId="{B1F98930-1F90-48CE-99BA-8E4F3C2D128B}" srcOrd="0" destOrd="0" presId="urn:microsoft.com/office/officeart/2005/8/layout/process5"/>
    <dgm:cxn modelId="{683973A5-22A9-44F4-8602-A59C2717E079}" type="presParOf" srcId="{1D0919A3-C03F-4EB2-9AF5-022D7CA26B92}" destId="{C1B79AFB-27D7-4473-B361-86E56FA8B03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EBEF-1C70-45A8-9075-094AD6085527}">
      <dsp:nvSpPr>
        <dsp:cNvPr id="0" name=""/>
        <dsp:cNvSpPr/>
      </dsp:nvSpPr>
      <dsp:spPr>
        <a:xfrm>
          <a:off x="0" y="623609"/>
          <a:ext cx="2379667" cy="1326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Recopilación de Información 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insumos 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cartográficos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46" y="662455"/>
        <a:ext cx="2301975" cy="1248615"/>
      </dsp:txXfrm>
    </dsp:sp>
    <dsp:sp modelId="{C223C272-23E5-49C2-9985-A26ABCB914AE}">
      <dsp:nvSpPr>
        <dsp:cNvPr id="0" name=""/>
        <dsp:cNvSpPr/>
      </dsp:nvSpPr>
      <dsp:spPr>
        <a:xfrm rot="21552535">
          <a:off x="2575102" y="990091"/>
          <a:ext cx="470918" cy="54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2575109" y="1100783"/>
        <a:ext cx="329643" cy="329151"/>
      </dsp:txXfrm>
    </dsp:sp>
    <dsp:sp modelId="{7F3D2552-5972-4BE2-94CA-85213EF09770}">
      <dsp:nvSpPr>
        <dsp:cNvPr id="0" name=""/>
        <dsp:cNvSpPr/>
      </dsp:nvSpPr>
      <dsp:spPr>
        <a:xfrm>
          <a:off x="3268108" y="441209"/>
          <a:ext cx="2227722" cy="1602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Generación de la Cartografía a partir 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Sistemas de Información Geográfica (SIG)</a:t>
          </a:r>
        </a:p>
      </dsp:txBody>
      <dsp:txXfrm>
        <a:off x="3315057" y="488158"/>
        <a:ext cx="2133824" cy="1509056"/>
      </dsp:txXfrm>
    </dsp:sp>
    <dsp:sp modelId="{10762639-BC02-4B7F-ADE2-BFE5F297D1A8}">
      <dsp:nvSpPr>
        <dsp:cNvPr id="0" name=""/>
        <dsp:cNvSpPr/>
      </dsp:nvSpPr>
      <dsp:spPr>
        <a:xfrm>
          <a:off x="5690490" y="968393"/>
          <a:ext cx="468952" cy="54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5690490" y="1078110"/>
        <a:ext cx="328266" cy="329151"/>
      </dsp:txXfrm>
    </dsp:sp>
    <dsp:sp modelId="{D7306061-30D1-4F7A-AE66-88D191172088}">
      <dsp:nvSpPr>
        <dsp:cNvPr id="0" name=""/>
        <dsp:cNvSpPr/>
      </dsp:nvSpPr>
      <dsp:spPr>
        <a:xfrm>
          <a:off x="6380647" y="579074"/>
          <a:ext cx="2212039" cy="1327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Análisis estadístico y </a:t>
          </a:r>
          <a:r>
            <a:rPr lang="es-E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multitemporal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9520" y="617947"/>
        <a:ext cx="2134293" cy="1249477"/>
      </dsp:txXfrm>
    </dsp:sp>
    <dsp:sp modelId="{7C462A95-246F-4C07-9C69-6F8CD3CC2C85}">
      <dsp:nvSpPr>
        <dsp:cNvPr id="0" name=""/>
        <dsp:cNvSpPr/>
      </dsp:nvSpPr>
      <dsp:spPr>
        <a:xfrm rot="5400000">
          <a:off x="7215656" y="2128005"/>
          <a:ext cx="542020" cy="54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 rot="-5400000">
        <a:off x="7322090" y="2131288"/>
        <a:ext cx="329151" cy="379414"/>
      </dsp:txXfrm>
    </dsp:sp>
    <dsp:sp modelId="{F226F2A9-5A09-4875-BC92-5A59FE0B8677}">
      <dsp:nvSpPr>
        <dsp:cNvPr id="0" name=""/>
        <dsp:cNvSpPr/>
      </dsp:nvSpPr>
      <dsp:spPr>
        <a:xfrm>
          <a:off x="6380647" y="2928979"/>
          <a:ext cx="2212039" cy="1327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Cálculo 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la tasa promedio anual de deforestación</a:t>
          </a:r>
        </a:p>
      </dsp:txBody>
      <dsp:txXfrm>
        <a:off x="6419520" y="2967852"/>
        <a:ext cx="2134293" cy="1249477"/>
      </dsp:txXfrm>
    </dsp:sp>
    <dsp:sp modelId="{76230BC0-12EB-4627-A1B0-9B8F2BEAEDB6}">
      <dsp:nvSpPr>
        <dsp:cNvPr id="0" name=""/>
        <dsp:cNvSpPr/>
      </dsp:nvSpPr>
      <dsp:spPr>
        <a:xfrm rot="10800000">
          <a:off x="5717035" y="3318298"/>
          <a:ext cx="468952" cy="54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 rot="10800000">
        <a:off x="5857721" y="3428015"/>
        <a:ext cx="328266" cy="329151"/>
      </dsp:txXfrm>
    </dsp:sp>
    <dsp:sp modelId="{80EC62B6-9E5E-430B-BD60-99A2551C4BA9}">
      <dsp:nvSpPr>
        <dsp:cNvPr id="0" name=""/>
        <dsp:cNvSpPr/>
      </dsp:nvSpPr>
      <dsp:spPr>
        <a:xfrm>
          <a:off x="3283792" y="2928979"/>
          <a:ext cx="2212039" cy="1327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cuantitativo - comparativo</a:t>
          </a:r>
        </a:p>
      </dsp:txBody>
      <dsp:txXfrm>
        <a:off x="3322665" y="2967852"/>
        <a:ext cx="2134293" cy="1249477"/>
      </dsp:txXfrm>
    </dsp:sp>
    <dsp:sp modelId="{1EA63910-8085-4AFA-9ACF-D15F2B84AA3D}">
      <dsp:nvSpPr>
        <dsp:cNvPr id="0" name=""/>
        <dsp:cNvSpPr/>
      </dsp:nvSpPr>
      <dsp:spPr>
        <a:xfrm rot="10800000">
          <a:off x="2620180" y="3318298"/>
          <a:ext cx="468952" cy="54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 rot="10800000">
        <a:off x="2760866" y="3428015"/>
        <a:ext cx="328266" cy="329151"/>
      </dsp:txXfrm>
    </dsp:sp>
    <dsp:sp modelId="{C1B79AFB-27D7-4473-B361-86E56FA8B037}">
      <dsp:nvSpPr>
        <dsp:cNvPr id="0" name=""/>
        <dsp:cNvSpPr/>
      </dsp:nvSpPr>
      <dsp:spPr>
        <a:xfrm>
          <a:off x="186937" y="2928979"/>
          <a:ext cx="2212039" cy="13272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sz="2000" kern="1200" dirty="0"/>
        </a:p>
      </dsp:txBody>
      <dsp:txXfrm>
        <a:off x="225810" y="2967852"/>
        <a:ext cx="2134293" cy="124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2884" y="1796750"/>
            <a:ext cx="9211236" cy="6441140"/>
          </a:xfrm>
        </p:spPr>
        <p:txBody>
          <a:bodyPr/>
          <a:lstStyle/>
          <a:p>
            <a:pPr algn="ctr"/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/>
              <a:t/>
            </a:r>
            <a:br>
              <a:rPr lang="es-ES" sz="1200" dirty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“ESTUDIO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MULTITEMPORAL PARA DETERMINAR EL CAMBIO EN EL USO DEL SUELO Y LA COBERTURA VEGETAL EN ÁREAS DE PROTECCIÓN ECOLÓGICA DEL DISTRITO METROPOLITANO DE QUITO PERÍODO 2001-2015”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DEFENSA DEL PROYECTO </a:t>
            </a:r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TITULACIÓN </a:t>
            </a:r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PREVIO A LA OBTENCIÓN DEL </a:t>
            </a:r>
            <a:r>
              <a:rPr lang="es-E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</a:t>
            </a:r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DE: INGENIERO GEÓGRAFO Y DEL MEDIO </a:t>
            </a:r>
            <a:r>
              <a:rPr lang="es-E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AMBIENTE</a:t>
            </a:r>
            <a:r>
              <a:rPr lang="es-ES" sz="1700" dirty="0" smtClean="0"/>
              <a:t/>
            </a:r>
            <a:br>
              <a:rPr lang="es-ES" sz="1700" dirty="0" smtClean="0"/>
            </a:br>
            <a:r>
              <a:rPr lang="es-ES" sz="1700" dirty="0"/>
              <a:t/>
            </a:r>
            <a:br>
              <a:rPr lang="es-ES" sz="1700" dirty="0"/>
            </a:br>
            <a:r>
              <a:rPr lang="es-ES" sz="1700" b="1" dirty="0">
                <a:solidFill>
                  <a:schemeClr val="tx1"/>
                </a:solidFill>
              </a:rPr>
              <a:t>AUTOR</a:t>
            </a:r>
            <a:r>
              <a:rPr lang="es-ES" sz="1700" b="1" dirty="0" smtClean="0">
                <a:solidFill>
                  <a:schemeClr val="tx1"/>
                </a:solidFill>
              </a:rPr>
              <a:t>: NATALIA CAROLINA MOSQUERA MONTALVO  </a:t>
            </a:r>
            <a:r>
              <a:rPr lang="es-ES" sz="1700" b="1" dirty="0" smtClean="0"/>
              <a:t/>
            </a:r>
            <a:br>
              <a:rPr lang="es-ES" sz="1700" b="1" dirty="0" smtClean="0"/>
            </a:br>
            <a:r>
              <a:rPr lang="es-ES" sz="1700" b="1" dirty="0"/>
              <a:t/>
            </a:r>
            <a:br>
              <a:rPr lang="es-ES" sz="1700" b="1" dirty="0"/>
            </a:br>
            <a:r>
              <a:rPr lang="es-ES" sz="1500" dirty="0" smtClean="0">
                <a:solidFill>
                  <a:schemeClr val="tx1"/>
                </a:solidFill>
              </a:rPr>
              <a:t>DIRECTOR DEL PROYECTO: PhD. </a:t>
            </a:r>
            <a:r>
              <a:rPr lang="es-ES" sz="1500" dirty="0">
                <a:solidFill>
                  <a:schemeClr val="tx1"/>
                </a:solidFill>
              </a:rPr>
              <a:t>DÉBORA SIMÓN </a:t>
            </a:r>
            <a:r>
              <a:rPr lang="es-ES" sz="1500" dirty="0" smtClean="0">
                <a:solidFill>
                  <a:schemeClr val="tx1"/>
                </a:solidFill>
              </a:rPr>
              <a:t>BAILE</a:t>
            </a:r>
            <a:br>
              <a:rPr lang="es-ES" sz="1500" dirty="0" smtClean="0">
                <a:solidFill>
                  <a:schemeClr val="tx1"/>
                </a:solidFill>
              </a:rPr>
            </a:br>
            <a:r>
              <a:rPr lang="es-ES" sz="1500" dirty="0" smtClean="0">
                <a:solidFill>
                  <a:schemeClr val="tx1"/>
                </a:solidFill>
              </a:rPr>
              <a:t/>
            </a:r>
            <a:br>
              <a:rPr lang="es-ES" sz="1500" dirty="0" smtClean="0">
                <a:solidFill>
                  <a:schemeClr val="tx1"/>
                </a:solidFill>
              </a:rPr>
            </a:br>
            <a:r>
              <a:rPr lang="es-ES" sz="1500" dirty="0" smtClean="0">
                <a:solidFill>
                  <a:schemeClr val="tx1"/>
                </a:solidFill>
              </a:rPr>
              <a:t>DIRECTOR </a:t>
            </a:r>
            <a:r>
              <a:rPr lang="es-ES" sz="1500" dirty="0">
                <a:solidFill>
                  <a:schemeClr val="tx1"/>
                </a:solidFill>
              </a:rPr>
              <a:t>DE CARRERA:  ING. WILSON </a:t>
            </a:r>
            <a:r>
              <a:rPr lang="es-ES" sz="1500" dirty="0" smtClean="0">
                <a:solidFill>
                  <a:schemeClr val="tx1"/>
                </a:solidFill>
              </a:rPr>
              <a:t>JÁCOME, Mg.         OPONENTE: ING. RICARDO </a:t>
            </a:r>
            <a:r>
              <a:rPr lang="es-ES" sz="1500" dirty="0" err="1" smtClean="0">
                <a:solidFill>
                  <a:schemeClr val="tx1"/>
                </a:solidFill>
              </a:rPr>
              <a:t>PACHACAMA,Mg</a:t>
            </a:r>
            <a:r>
              <a:rPr lang="es-ES" sz="1500" dirty="0" smtClean="0">
                <a:solidFill>
                  <a:schemeClr val="tx1"/>
                </a:solidFill>
              </a:rPr>
              <a:t>.</a:t>
            </a:r>
            <a:br>
              <a:rPr lang="es-ES" sz="1500" dirty="0" smtClean="0">
                <a:solidFill>
                  <a:schemeClr val="tx1"/>
                </a:solidFill>
              </a:rPr>
            </a:br>
            <a:r>
              <a:rPr lang="es-ES" sz="1500" dirty="0" smtClean="0">
                <a:solidFill>
                  <a:schemeClr val="tx1"/>
                </a:solidFill>
              </a:rPr>
              <a:t/>
            </a:r>
            <a:br>
              <a:rPr lang="es-ES" sz="1500" dirty="0" smtClean="0">
                <a:solidFill>
                  <a:schemeClr val="tx1"/>
                </a:solidFill>
              </a:rPr>
            </a:br>
            <a:r>
              <a:rPr lang="es-ES" sz="1500" dirty="0" smtClean="0">
                <a:solidFill>
                  <a:schemeClr val="tx1"/>
                </a:solidFill>
              </a:rPr>
              <a:t>SECRETARIO ACADEMICO: DR. MARCELO MEJÍA</a:t>
            </a:r>
            <a:br>
              <a:rPr lang="es-ES" sz="1500" dirty="0" smtClean="0">
                <a:solidFill>
                  <a:schemeClr val="tx1"/>
                </a:solidFill>
              </a:rPr>
            </a:br>
            <a:r>
              <a:rPr lang="es-ES" sz="1500" dirty="0" smtClean="0">
                <a:solidFill>
                  <a:schemeClr val="tx1"/>
                </a:solidFill>
              </a:rPr>
              <a:t/>
            </a:r>
            <a:br>
              <a:rPr lang="es-ES" sz="1500" dirty="0" smtClean="0">
                <a:solidFill>
                  <a:schemeClr val="tx1"/>
                </a:solidFill>
              </a:rPr>
            </a:br>
            <a:r>
              <a:rPr lang="es-ES" sz="1500" dirty="0" smtClean="0">
                <a:solidFill>
                  <a:schemeClr val="tx1"/>
                </a:solidFill>
              </a:rPr>
              <a:t>SANGOLQUÍ - 2017</a:t>
            </a:r>
            <a:r>
              <a:rPr lang="es-ES" sz="1700" dirty="0">
                <a:solidFill>
                  <a:schemeClr val="tx1"/>
                </a:solidFill>
              </a:rPr>
              <a:t/>
            </a:r>
            <a:br>
              <a:rPr lang="es-ES" sz="1700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 descr="C:\Users\JouEspinoza\Desktop\LOGO-PRINCIPAL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69" y="315929"/>
            <a:ext cx="6755466" cy="1277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163" y="232229"/>
            <a:ext cx="8596668" cy="551543"/>
          </a:xfrm>
        </p:spPr>
        <p:txBody>
          <a:bodyPr>
            <a:normAutofit fontScale="90000"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LA INFORMACIÓN</a:t>
            </a:r>
            <a:endParaRPr lang="es-EC" dirty="0"/>
          </a:p>
        </p:txBody>
      </p:sp>
      <p:pic>
        <p:nvPicPr>
          <p:cNvPr id="5" name="Picture 4" descr="Resultado de imagen para secretaria de territorio hábitat y vivi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0" y="4021021"/>
            <a:ext cx="1447673" cy="8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n para M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60" y="2015791"/>
            <a:ext cx="1609843" cy="8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66" y="3241733"/>
            <a:ext cx="1505442" cy="7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inec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95" y="4938130"/>
            <a:ext cx="1065942" cy="7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Resultado de imagen para instituto geografico milit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73" y="5914767"/>
            <a:ext cx="193018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96942"/>
              </p:ext>
            </p:extLst>
          </p:nvPr>
        </p:nvGraphicFramePr>
        <p:xfrm>
          <a:off x="670789" y="1139374"/>
          <a:ext cx="7678269" cy="530879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53358"/>
                <a:gridCol w="1283629"/>
                <a:gridCol w="1994144"/>
                <a:gridCol w="1947138"/>
              </a:tblGrid>
              <a:tr h="592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SHAPES</a:t>
                      </a:r>
                      <a:endParaRPr lang="es-ES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S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</a:t>
                      </a:r>
                      <a:endParaRPr lang="es-ES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LOGO</a:t>
                      </a:r>
                      <a:endParaRPr lang="es-ES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Ministerio del Ambiente (MAE)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Bosques Protectores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Vegetal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7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de Protección Ecológica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7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Protegidas del DMQ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Secretaria de Ambiente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Vegetal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 y 2015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7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PUOS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2001,2009 y 2015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Secretaría de Territorio, Hábitat y Vivienda (STHV)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Barrio-Sector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 y 2015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7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Límite Provincial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Nacional de Estadísticas y Censos INEC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1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 Parroquial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7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Shapes mapa base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s-ES" sz="14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Geográfico Militar IGM</a:t>
                      </a:r>
                      <a:endParaRPr lang="es-ES" sz="14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2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11941"/>
            <a:ext cx="8596668" cy="4669762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LA INFORMACIÓN</a:t>
            </a:r>
          </a:p>
          <a:p>
            <a:r>
              <a:rPr lang="es-EC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65" t="10268" r="16981" b="5208"/>
          <a:stretch/>
        </p:blipFill>
        <p:spPr>
          <a:xfrm>
            <a:off x="0" y="0"/>
            <a:ext cx="9405256" cy="6655547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75385515"/>
              </p:ext>
            </p:extLst>
          </p:nvPr>
        </p:nvGraphicFramePr>
        <p:xfrm>
          <a:off x="6908800" y="3381829"/>
          <a:ext cx="5283200" cy="347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75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200" t="11260" r="17427" b="5407"/>
          <a:stretch/>
        </p:blipFill>
        <p:spPr>
          <a:xfrm>
            <a:off x="0" y="0"/>
            <a:ext cx="9479039" cy="6691086"/>
          </a:xfrm>
          <a:prstGeom prst="rect">
            <a:avLst/>
          </a:prstGeo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542876759"/>
              </p:ext>
            </p:extLst>
          </p:nvPr>
        </p:nvGraphicFramePr>
        <p:xfrm>
          <a:off x="6877958" y="3410857"/>
          <a:ext cx="5314042" cy="344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37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311" t="10665" r="17315" b="5406"/>
          <a:stretch/>
        </p:blipFill>
        <p:spPr>
          <a:xfrm>
            <a:off x="0" y="0"/>
            <a:ext cx="9442434" cy="6712857"/>
          </a:xfrm>
          <a:prstGeom prst="rect">
            <a:avLst/>
          </a:prstGeo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641181845"/>
              </p:ext>
            </p:extLst>
          </p:nvPr>
        </p:nvGraphicFramePr>
        <p:xfrm>
          <a:off x="6966857" y="3356428"/>
          <a:ext cx="5225144" cy="350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17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064520013"/>
              </p:ext>
            </p:extLst>
          </p:nvPr>
        </p:nvGraphicFramePr>
        <p:xfrm>
          <a:off x="1696129" y="3239178"/>
          <a:ext cx="7012442" cy="361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14250"/>
              </p:ext>
            </p:extLst>
          </p:nvPr>
        </p:nvGraphicFramePr>
        <p:xfrm>
          <a:off x="2407532" y="130629"/>
          <a:ext cx="5778525" cy="3017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24"/>
                <a:gridCol w="1045028"/>
                <a:gridCol w="1175659"/>
                <a:gridCol w="1103086"/>
                <a:gridCol w="1248228"/>
              </a:tblGrid>
              <a:tr h="522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SUPERFICIE (ha) 2001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SUPERFICIE (ha) 2009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SUPERFICIE (ha) 2015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 (ha) (2001-2015)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3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Vegetación Natural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121810,85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117745,11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115525,87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BE2C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- 6484,98</a:t>
                      </a:r>
                      <a:endParaRPr lang="es-ES" sz="1200" b="1" dirty="0">
                        <a:solidFill>
                          <a:srgbClr val="BE2C1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0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Bosques y Áreas Seminaturales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8935,14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8257,56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8213,44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- 721,7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3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Cuerpos de Agua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211,47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292,25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+ 124,73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3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Espacios Abiertos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918,56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3410,92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3400,11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BE2C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s-ES" sz="1200" b="1" dirty="0" smtClean="0">
                          <a:solidFill>
                            <a:srgbClr val="BE2C1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2231,55</a:t>
                      </a:r>
                      <a:endParaRPr lang="es-ES" sz="1200" b="1" dirty="0">
                        <a:solidFill>
                          <a:srgbClr val="BE2C1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3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Cultivadas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18071,91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19790,68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21613,75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3341,84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3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Artificiales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271,05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742,46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1123,74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42" marR="50242" marT="69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812,69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5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200" t="10664" r="34926" b="5605"/>
          <a:stretch/>
        </p:blipFill>
        <p:spPr>
          <a:xfrm>
            <a:off x="159657" y="301342"/>
            <a:ext cx="5533878" cy="53302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865" t="10267" r="34704" b="5804"/>
          <a:stretch/>
        </p:blipFill>
        <p:spPr>
          <a:xfrm>
            <a:off x="6371773" y="301342"/>
            <a:ext cx="5583723" cy="5330202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1874135"/>
              </p:ext>
            </p:extLst>
          </p:nvPr>
        </p:nvGraphicFramePr>
        <p:xfrm>
          <a:off x="4982334" y="4245428"/>
          <a:ext cx="4393893" cy="261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58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81944"/>
              </p:ext>
            </p:extLst>
          </p:nvPr>
        </p:nvGraphicFramePr>
        <p:xfrm>
          <a:off x="1335315" y="449943"/>
          <a:ext cx="7503885" cy="59077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472395"/>
                <a:gridCol w="976431"/>
                <a:gridCol w="1456898"/>
                <a:gridCol w="1115922"/>
                <a:gridCol w="1348405"/>
                <a:gridCol w="1133834"/>
              </a:tblGrid>
              <a:tr h="551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BARRIOS 2001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AREA(ha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BARRIOS 2015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AREA(ha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CRECIMIENTO  2001-2015 (ha)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VECES QUE AUMENTÓ EL ÁREA 2001-2015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1ro Mayo Monjas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1ro Mayo Monjas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Barrio Central C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Barrio Central C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Bellavista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Bellavista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Buenos Aires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Buenos Aires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Carcelen</a:t>
                      </a: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Bajo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Carcelen Bajo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Caspigas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1,86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Caspigas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Cebollar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Cebollar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 Militar Pary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 Militar </a:t>
                      </a:r>
                      <a:r>
                        <a:rPr lang="es-E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Pary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Collacoto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2,53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Collacoto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s-E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Comin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Comin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Gualo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Gualo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Jardines </a:t>
                      </a:r>
                      <a:r>
                        <a:rPr lang="es-E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Conocoto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Jardines Conocoto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Primavera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Primavera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Tola Alta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Tola Alta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lang="es-E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Bromelias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Bromelias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398,63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Palmas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Palmas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Marquesa de Sola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Marquesa de Sola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299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Obrero Independiente 1.2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Obrero Independiente 1.2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Pisuli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Pisuli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5,366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chillogallo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chillogallo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Condado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2,27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Condado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La Mena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La Mena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San Juan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2,03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San Juan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Clara Milan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Clara Milan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  <a:tr h="199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José del Valle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José del Valle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478,83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00" marR="36200" marT="0" marB="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3932"/>
              </p:ext>
            </p:extLst>
          </p:nvPr>
        </p:nvGraphicFramePr>
        <p:xfrm>
          <a:off x="1074058" y="4467791"/>
          <a:ext cx="8084460" cy="539638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1306285"/>
                <a:gridCol w="1306286"/>
                <a:gridCol w="1329152"/>
                <a:gridCol w="1135022"/>
                <a:gridCol w="1583796"/>
                <a:gridCol w="1423919"/>
              </a:tblGrid>
              <a:tr h="539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Obrero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Independiente 1.2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Obrero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Independiente 1.2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20821"/>
              </p:ext>
            </p:extLst>
          </p:nvPr>
        </p:nvGraphicFramePr>
        <p:xfrm>
          <a:off x="1117600" y="5268685"/>
          <a:ext cx="8026400" cy="922678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1183492"/>
                <a:gridCol w="1047043"/>
                <a:gridCol w="1682880"/>
                <a:gridCol w="1126871"/>
                <a:gridCol w="1572421"/>
                <a:gridCol w="1413693"/>
              </a:tblGrid>
              <a:tr h="461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Condado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2,27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Condado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21,71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19,44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9,57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1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La Mena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 La Mena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30,12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29,81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98,42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0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088" t="10664" r="17203" b="5605"/>
          <a:stretch/>
        </p:blipFill>
        <p:spPr>
          <a:xfrm>
            <a:off x="0" y="0"/>
            <a:ext cx="9695543" cy="6842006"/>
          </a:xfrm>
          <a:prstGeom prst="rect">
            <a:avLst/>
          </a:prstGeo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489094248"/>
              </p:ext>
            </p:extLst>
          </p:nvPr>
        </p:nvGraphicFramePr>
        <p:xfrm>
          <a:off x="6952342" y="3483429"/>
          <a:ext cx="5239657" cy="335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11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6112"/>
              </p:ext>
            </p:extLst>
          </p:nvPr>
        </p:nvGraphicFramePr>
        <p:xfrm>
          <a:off x="178214" y="1439916"/>
          <a:ext cx="5751098" cy="382176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901573"/>
                <a:gridCol w="1515074"/>
                <a:gridCol w="1082196"/>
                <a:gridCol w="1252255"/>
              </a:tblGrid>
              <a:tr h="871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CAMBIO </a:t>
                      </a:r>
                      <a:r>
                        <a:rPr lang="es-E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E95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CAMBIO </a:t>
                      </a:r>
                      <a:r>
                        <a:rPr lang="es-E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E95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Superficie </a:t>
                      </a:r>
                      <a:r>
                        <a:rPr lang="es-E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(ha)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E95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</a:t>
                      </a:r>
                      <a:r>
                        <a:rPr lang="es-E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(respecto al total de cambios)</a:t>
                      </a:r>
                      <a:endParaRPr lang="es-E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E9512"/>
                    </a:solidFill>
                  </a:tcPr>
                </a:tc>
              </a:tr>
              <a:tr h="536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Vegetación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Cultivadas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2.613,27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Vegetación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Espacios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Abiertos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2.043,23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Vegetación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Bosques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Áreas </a:t>
                      </a:r>
                      <a:r>
                        <a:rPr lang="es-E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Seminaturales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1.046,01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Vegetación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Artificiales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805,34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Bosques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Áreas </a:t>
                      </a:r>
                      <a:r>
                        <a:rPr lang="es-E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Seminaturales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Cultivadas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517,53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16798556"/>
              </p:ext>
            </p:extLst>
          </p:nvPr>
        </p:nvGraphicFramePr>
        <p:xfrm>
          <a:off x="5800725" y="3097211"/>
          <a:ext cx="6286500" cy="366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520170" y="166688"/>
            <a:ext cx="10479523" cy="6678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3200" dirty="0" smtClean="0"/>
              <a:t>PRINCIPALES CAMBIOS DE LA COBERTURA VEGETAL </a:t>
            </a:r>
          </a:p>
          <a:p>
            <a:pPr algn="ctr"/>
            <a:r>
              <a:rPr lang="es-EC" sz="3200" dirty="0" smtClean="0"/>
              <a:t>EN LOS AÑOS 2001-2015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6759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11941"/>
            <a:ext cx="8596668" cy="4669762"/>
          </a:xfrm>
        </p:spPr>
        <p:txBody>
          <a:bodyPr>
            <a:normAutofit/>
          </a:bodyPr>
          <a:lstStyle/>
          <a:p>
            <a:r>
              <a:rPr lang="es-EC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11941"/>
            <a:ext cx="8596668" cy="4669762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LA INFORMACIÓN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r>
              <a:rPr lang="es-EC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871"/>
          </a:xfrm>
        </p:spPr>
        <p:txBody>
          <a:bodyPr>
            <a:normAutofit fontScale="90000"/>
          </a:bodyPr>
          <a:lstStyle/>
          <a:p>
            <a:r>
              <a:rPr lang="es-EC" sz="4000" dirty="0" smtClean="0"/>
              <a:t>DISCUSIÓN</a:t>
            </a:r>
            <a:endParaRPr lang="es-EC" sz="4000" dirty="0"/>
          </a:p>
        </p:txBody>
      </p:sp>
      <p:pic>
        <p:nvPicPr>
          <p:cNvPr id="1026" name="Picture 2" descr="Resultado de imagen para crecimiento poblacio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3" y="3110706"/>
            <a:ext cx="369722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92422" y="1743485"/>
            <a:ext cx="4087905" cy="8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elevado crecimiento de la población en el mundo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"/>
          <a:stretch/>
        </p:blipFill>
        <p:spPr bwMode="auto">
          <a:xfrm>
            <a:off x="5551293" y="609600"/>
            <a:ext cx="3511429" cy="34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551293" y="4854238"/>
            <a:ext cx="4087905" cy="8471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expansión demográfica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296" y="195262"/>
            <a:ext cx="8596668" cy="1320800"/>
          </a:xfrm>
        </p:spPr>
        <p:txBody>
          <a:bodyPr/>
          <a:lstStyle/>
          <a:p>
            <a:r>
              <a:rPr lang="es-EC" dirty="0" smtClean="0"/>
              <a:t>Cambio a: Áreas Cultivadas </a:t>
            </a:r>
            <a:br>
              <a:rPr lang="es-EC" dirty="0" smtClean="0"/>
            </a:br>
            <a:r>
              <a:rPr lang="es-EC" dirty="0" smtClean="0"/>
              <a:t>Causa: Expansión de Frontera Agrícola </a:t>
            </a:r>
            <a:endParaRPr lang="es-EC" dirty="0"/>
          </a:p>
        </p:txBody>
      </p:sp>
      <p:pic>
        <p:nvPicPr>
          <p:cNvPr id="4" name="Picture 2" descr="Imagen relacionad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372099"/>
            <a:ext cx="3465513" cy="18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177442" y="4104753"/>
            <a:ext cx="2400101" cy="69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Expansión de la frontera agrícola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2422" y="1743486"/>
            <a:ext cx="4765404" cy="1639408"/>
          </a:xfrm>
          <a:prstGeom prst="rect">
            <a:avLst/>
          </a:prstGeom>
          <a:solidFill>
            <a:srgbClr val="EE95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el caso de nuestro estudio en el DMQ,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2.913,27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de vegetación natural y de bosques y áreas </a:t>
            </a:r>
            <a:r>
              <a:rPr lang="es-E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seminaturales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dentro de Áreas de Protección Ecológicas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 sido convertidas a áreas cultivadas en 14 años.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2422" y="3611109"/>
            <a:ext cx="4765404" cy="1231078"/>
          </a:xfrm>
          <a:prstGeom prst="rect">
            <a:avLst/>
          </a:prstGeom>
          <a:solidFill>
            <a:srgbClr val="EE95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</a:t>
            </a:r>
            <a:r>
              <a:rPr lang="es-E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Paruelo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(2015), en Argentina casi 600.000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hectáreas de bosque cambiaron su cobertura vegetal a agricultura en los últimos treinta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años.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2421" y="5154466"/>
            <a:ext cx="6551342" cy="1374268"/>
          </a:xfrm>
          <a:prstGeom prst="rect">
            <a:avLst/>
          </a:prstGeom>
          <a:solidFill>
            <a:srgbClr val="EE95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Gasparri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(2010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menciona que en Argentina una de las causas de expansión de frontera agrícola es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rentabilidad del cultivo, en este caso de la soja frente a la baja rentabilidad de la vegetación natural.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584" y="146076"/>
            <a:ext cx="8596668" cy="1320800"/>
          </a:xfrm>
        </p:spPr>
        <p:txBody>
          <a:bodyPr/>
          <a:lstStyle/>
          <a:p>
            <a:r>
              <a:rPr lang="es-EC" dirty="0" smtClean="0"/>
              <a:t>Cambio a: Espacios Abiertos            Causa: Incendios Forestales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16075"/>
            <a:ext cx="8596668" cy="4425287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008997" y="2988112"/>
            <a:ext cx="5729288" cy="1812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Moscoso (2007), menciona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los suelos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desnudos presionan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superficies naturales, es decir,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existe una gran pérdida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superficies anteriormente cubiertas por áreas verdes remanentes y de espacios abiertos de poca vegetación.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94996" y="1461382"/>
            <a:ext cx="5686425" cy="132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nuestro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cambio de vegetación natural a espacios abiertos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 de 2.143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con un porcentaje del 16 %.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Resultado de imagen para incendios forestales en el d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2806648"/>
            <a:ext cx="3790775" cy="25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018943" y="2359175"/>
            <a:ext cx="2510117" cy="6947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Incendios Forestales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31020" y="5156399"/>
            <a:ext cx="6371820" cy="1528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Constitución (2008),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 en el Capítulo IV del Título V que “Gestionar los servicios de prevención, protección, socorro y extinción de incendios es una competencia exclusiva de los gobiernos autónomos municipales.</a:t>
            </a:r>
            <a:endPara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86600" y="551329"/>
            <a:ext cx="4598894" cy="1465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año 2015 el 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Prevención y Respuesta ante incendios forestales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contó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1.067 efectivos municipales de varias instituciones, destinando </a:t>
            </a:r>
            <a:r>
              <a:rPr lang="es-E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1´937.000 </a:t>
            </a:r>
            <a:r>
              <a:rPr lang="es-E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dólares.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05727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Cálculo de la Tasa Promedio Anual de Deforestación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7334" y="1485900"/>
            <a:ext cx="4366154" cy="49291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de cálculo es:</a:t>
            </a:r>
          </a:p>
          <a:p>
            <a:pPr marL="0" indent="0">
              <a:buNone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Donde:</a:t>
            </a:r>
          </a:p>
          <a:p>
            <a:pPr marL="0" indent="0">
              <a:buNone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TMAD jt1-t2, es la tasa promedio anual de deforestación entre los momentos t1 (2001) y t2 (2015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ABjt1, es la superficie cubierta por la cobertura vegetal de vegetación natural y bosques y áreas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seminaturales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el momento t1 (2001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ABjt2, es la superficie cubierta por la cobertura vegetal de vegetación natural y bosques y áreas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seminaturales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el momento t2 (2015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es la diferencia de años entre el momento t1 y el momento t2, en nuestro caso es 14</a:t>
            </a:r>
          </a:p>
          <a:p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75707" y="1485899"/>
                <a:ext cx="4682682" cy="455546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s-E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Datos:</a:t>
                </a:r>
              </a:p>
              <a:p>
                <a:pPr marL="0" indent="0">
                  <a:buNone/>
                </a:pPr>
                <a:r>
                  <a:rPr lang="es-EC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300" i="1"/>
                        </m:ctrlPr>
                      </m:sSubPr>
                      <m:e>
                        <m:r>
                          <a:rPr lang="es-EC" sz="2300" i="1"/>
                          <m:t>𝐴𝐵</m:t>
                        </m:r>
                      </m:e>
                      <m:sub>
                        <m:r>
                          <a:rPr lang="es-EC" sz="2300" i="1"/>
                          <m:t>𝑗</m:t>
                        </m:r>
                        <m:r>
                          <a:rPr lang="es-EC" sz="2300" i="1"/>
                          <m:t>2001 =</m:t>
                        </m:r>
                      </m:sub>
                    </m:sSub>
                  </m:oMath>
                </a14:m>
                <a:r>
                  <a:rPr lang="es-EC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130.745,99 </a:t>
                </a:r>
                <a:r>
                  <a:rPr lang="es-EC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</a:t>
                </a:r>
                <a:endParaRPr lang="es-E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300" i="1"/>
                        </m:ctrlPr>
                      </m:sSubPr>
                      <m:e>
                        <m:r>
                          <a:rPr lang="es-EC" sz="2300" i="1"/>
                          <m:t>𝐴𝐵</m:t>
                        </m:r>
                      </m:e>
                      <m:sub>
                        <m:r>
                          <a:rPr lang="es-EC" sz="2300" i="1"/>
                          <m:t>𝑗</m:t>
                        </m:r>
                        <m:r>
                          <a:rPr lang="es-EC" sz="2300" i="1"/>
                          <m:t>2015 =</m:t>
                        </m:r>
                      </m:sub>
                    </m:sSub>
                  </m:oMath>
                </a14:m>
                <a:r>
                  <a:rPr lang="es-EC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123.739,31 ha</a:t>
                </a:r>
                <a:endParaRPr lang="es-E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C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s-EC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s-EC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 años</a:t>
                </a:r>
                <a:endParaRPr lang="es-E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C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300" i="1"/>
                          </m:ctrlPr>
                        </m:sSubPr>
                        <m:e>
                          <m:r>
                            <a:rPr lang="es-EC" sz="2300" i="1"/>
                            <m:t>𝑇𝑀𝐴𝐷</m:t>
                          </m:r>
                        </m:e>
                        <m:sub>
                          <m:r>
                            <a:rPr lang="es-EC" sz="2300" i="1"/>
                            <m:t>𝐽𝑡</m:t>
                          </m:r>
                          <m:r>
                            <a:rPr lang="es-EC" sz="2300" i="1"/>
                            <m:t>2001−</m:t>
                          </m:r>
                          <m:r>
                            <a:rPr lang="es-EC" sz="2300" i="1"/>
                            <m:t>𝑡</m:t>
                          </m:r>
                          <m:r>
                            <a:rPr lang="es-EC" sz="2300" i="1"/>
                            <m:t>2015</m:t>
                          </m:r>
                        </m:sub>
                      </m:sSub>
                      <m:r>
                        <a:rPr lang="es-EC" sz="2300" i="1"/>
                        <m:t>=</m:t>
                      </m:r>
                      <m:f>
                        <m:fPr>
                          <m:ctrlPr>
                            <a:rPr lang="es-ES" sz="2300" i="1"/>
                          </m:ctrlPr>
                        </m:fPr>
                        <m:num>
                          <m:r>
                            <a:rPr lang="es-EC" sz="2300" i="1"/>
                            <m:t>(</m:t>
                          </m:r>
                          <m:r>
                            <a:rPr lang="es-EC" sz="2300"/>
                            <m:t>130.745,99</m:t>
                          </m:r>
                          <m:r>
                            <a:rPr lang="es-EC" sz="2300" i="1"/>
                            <m:t>−</m:t>
                          </m:r>
                          <m:r>
                            <a:rPr lang="es-EC" sz="2300"/>
                            <m:t>123.739,31)</m:t>
                          </m:r>
                        </m:num>
                        <m:den>
                          <m:r>
                            <a:rPr lang="es-EC" sz="2300" i="1"/>
                            <m:t>14</m:t>
                          </m:r>
                        </m:den>
                      </m:f>
                      <m:r>
                        <a:rPr lang="es-EC" sz="2300" i="1"/>
                        <m:t>.</m:t>
                      </m:r>
                    </m:oMath>
                  </m:oMathPara>
                </a14:m>
                <a:endParaRPr lang="es-E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300" i="1"/>
                        </m:ctrlPr>
                      </m:sSubPr>
                      <m:e>
                        <m:r>
                          <a:rPr lang="es-EC" sz="2300" i="1"/>
                          <m:t>𝑇𝑀𝐴𝐷</m:t>
                        </m:r>
                      </m:e>
                      <m:sub>
                        <m:r>
                          <a:rPr lang="es-EC" sz="2300" i="1"/>
                          <m:t>𝐽𝑡</m:t>
                        </m:r>
                        <m:r>
                          <a:rPr lang="es-EC" sz="2300" i="1"/>
                          <m:t>2001−</m:t>
                        </m:r>
                        <m:r>
                          <a:rPr lang="es-EC" sz="2300" i="1"/>
                          <m:t>𝑡</m:t>
                        </m:r>
                        <m:r>
                          <a:rPr lang="es-EC" sz="2300" i="1"/>
                          <m:t>2015</m:t>
                        </m:r>
                      </m:sub>
                    </m:sSub>
                    <m:r>
                      <a:rPr lang="es-EC" sz="2300" i="1"/>
                      <m:t>= </m:t>
                    </m:r>
                  </m:oMath>
                </a14:m>
                <a:r>
                  <a:rPr lang="es-EC" sz="29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2.628,98 </a:t>
                </a:r>
                <a:r>
                  <a:rPr lang="es-EC" sz="29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ha/año</a:t>
                </a:r>
                <a:endParaRPr lang="es-ES" sz="2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C" dirty="0" smtClean="0"/>
              </a:p>
              <a:p>
                <a:endParaRPr lang="es-EC" dirty="0"/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75707" y="1485899"/>
                <a:ext cx="4682682" cy="4555462"/>
              </a:xfrm>
              <a:blipFill rotWithShape="0">
                <a:blip r:embed="rId2"/>
                <a:stretch>
                  <a:fillRect l="-130" t="-147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 descr="http://siatac.co/image/image_gallery?uuid=c4ffae2e-12f1-4bcd-a127-b9be7c483ae8&amp;groupId=762&amp;t=136311977090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58" y="1976437"/>
            <a:ext cx="2647517" cy="881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329" y="9595"/>
            <a:ext cx="8596668" cy="1060383"/>
          </a:xfrm>
        </p:spPr>
        <p:txBody>
          <a:bodyPr>
            <a:normAutofit fontScale="90000"/>
          </a:bodyPr>
          <a:lstStyle/>
          <a:p>
            <a:r>
              <a:rPr lang="es-EC" dirty="0"/>
              <a:t>Cambio a: </a:t>
            </a:r>
            <a:r>
              <a:rPr lang="es-EC" dirty="0" smtClean="0"/>
              <a:t>Bosques y Áreas </a:t>
            </a:r>
            <a:r>
              <a:rPr lang="es-EC" dirty="0" err="1"/>
              <a:t>Seminaturales</a:t>
            </a:r>
            <a:r>
              <a:rPr lang="es-EC" dirty="0" smtClean="0"/>
              <a:t>                          </a:t>
            </a:r>
            <a:r>
              <a:rPr lang="es-EC" dirty="0"/>
              <a:t>Causa</a:t>
            </a:r>
            <a:r>
              <a:rPr lang="es-EC" dirty="0" smtClean="0"/>
              <a:t>: Deforestación </a:t>
            </a: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944112" y="1168751"/>
            <a:ext cx="6308287" cy="1642227"/>
          </a:xfrm>
          <a:prstGeom prst="rect">
            <a:avLst/>
          </a:prstGeom>
          <a:solidFill>
            <a:srgbClr val="42B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(2016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 el año 2008 hasta el año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 estima que la tasa de pérdida de bosques en el DMQ es de 1.656 ha por año.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734485" y="4830762"/>
            <a:ext cx="6795028" cy="1812926"/>
          </a:xfrm>
          <a:prstGeom prst="rect">
            <a:avLst/>
          </a:prstGeom>
          <a:solidFill>
            <a:srgbClr val="42B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comparar estos dos estudios con la tasa de deforestación obtenida en el presente estudio (2.628,98 ha/año) observamos que nuestro resultado es casi 1.000 ha/año mayor al de (Carrera et al., 2016) y al de (Narváez et al., 2016). Esto es debido a que nosotros consideramos tanto vegetación natural como </a:t>
            </a:r>
            <a:r>
              <a:rPr lang="es-E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seminatural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Resultado de imagen para expansion frontera agricola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70" y="3105151"/>
            <a:ext cx="3663390" cy="30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018943" y="2621242"/>
            <a:ext cx="2510117" cy="694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Deforestación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contenido 3"/>
          <p:cNvSpPr txBox="1">
            <a:spLocks/>
          </p:cNvSpPr>
          <p:nvPr/>
        </p:nvSpPr>
        <p:spPr>
          <a:xfrm>
            <a:off x="893139" y="2907799"/>
            <a:ext cx="6636374" cy="1910059"/>
          </a:xfrm>
          <a:prstGeom prst="rect">
            <a:avLst/>
          </a:prstGeom>
          <a:solidFill>
            <a:srgbClr val="42B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igual manera, Narváez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indica que durante los últimos 27 años (1986-2013),  las áreas protegidas de Quito han perdido aproximadamente 29.320 ha de su cobertura de bosques, a un promedio de 1.570 ha/año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Cambio: Áreas Artificiales</a:t>
            </a:r>
            <a:br>
              <a:rPr lang="es-EC" dirty="0" smtClean="0"/>
            </a:br>
            <a:r>
              <a:rPr lang="es-EC" dirty="0" smtClean="0"/>
              <a:t>Causa: Crecimiento Urbano</a:t>
            </a:r>
            <a:endParaRPr lang="es-EC" dirty="0"/>
          </a:p>
        </p:txBody>
      </p:sp>
      <p:pic>
        <p:nvPicPr>
          <p:cNvPr id="4" name="Picture 6" descr="Resultado de imagen para expansion urbana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15" y="186017"/>
            <a:ext cx="3209364" cy="24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187173" y="186017"/>
            <a:ext cx="2891118" cy="847165"/>
          </a:xfrm>
          <a:prstGeom prst="rect">
            <a:avLst/>
          </a:prstGeom>
          <a:solidFill>
            <a:srgbClr val="D1B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Crecimiento Urbano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5865" t="10267" r="34704" b="5804"/>
          <a:stretch/>
        </p:blipFill>
        <p:spPr>
          <a:xfrm>
            <a:off x="7361112" y="2593040"/>
            <a:ext cx="4467815" cy="4264960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77863" y="1930400"/>
            <a:ext cx="6166610" cy="1527175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nuestro caso, aproximadamente 805 ha con un porcentaje de 6% de  vegetación natural cambiaron a áreas artificiales.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6"/>
          <p:cNvSpPr txBox="1">
            <a:spLocks/>
          </p:cNvSpPr>
          <p:nvPr/>
        </p:nvSpPr>
        <p:spPr>
          <a:xfrm>
            <a:off x="677863" y="3749133"/>
            <a:ext cx="6166610" cy="1527175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Moscoso (2007), determina que utilizando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categorías similares a las del presente estudio, concluye que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tendencia principal es que los usos urbanos, en especial los residenciales, reemplacen coberturas naturales o de suelo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desnudo.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6"/>
          <p:cNvSpPr txBox="1">
            <a:spLocks/>
          </p:cNvSpPr>
          <p:nvPr/>
        </p:nvSpPr>
        <p:spPr>
          <a:xfrm>
            <a:off x="1035919" y="5567867"/>
            <a:ext cx="6166610" cy="1189572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Espinosa (2012), 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concluye que el patrón de urbanización del DMQ como el de ciudad expansiva, se caracteriza por la dispersión de los asientos populares en la </a:t>
            </a:r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periferia.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11941"/>
            <a:ext cx="8596668" cy="4669762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LA INFORMACIÓN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  <a:p>
            <a:r>
              <a:rPr lang="es-EC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021" y="223838"/>
            <a:ext cx="8596668" cy="762000"/>
          </a:xfrm>
        </p:spPr>
        <p:txBody>
          <a:bodyPr>
            <a:normAutofit/>
          </a:bodyPr>
          <a:lstStyle/>
          <a:p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985839"/>
            <a:ext cx="8709554" cy="564356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s-EC" sz="2200" dirty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el año 2001 y el año 2015 se han incorporado nuevas Áreas de Protección Ecológica con una superficie de </a:t>
            </a:r>
            <a:r>
              <a:rPr lang="es-ES" sz="2200" dirty="0" smtClean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80.780 ha (34%) </a:t>
            </a:r>
            <a:r>
              <a:rPr lang="es-ES" sz="2200" dirty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las cuales están la ACUS </a:t>
            </a:r>
            <a:r>
              <a:rPr lang="es-ES" sz="2200" dirty="0" err="1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Pachijal</a:t>
            </a:r>
            <a:r>
              <a:rPr lang="es-ES" sz="2200" dirty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ACUS </a:t>
            </a:r>
            <a:r>
              <a:rPr lang="es-ES" sz="2200" dirty="0" err="1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Mashpi</a:t>
            </a:r>
            <a:r>
              <a:rPr lang="es-ES" sz="2200" dirty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ACUS Yunguilla, El Corredor Ecológico del Oso Andino y las Quebradas Vivas</a:t>
            </a:r>
            <a:r>
              <a:rPr lang="es-ES" sz="2200" dirty="0" smtClean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el año 2001 y el año 2015, en la Cobertura Vegetal de las Áreas de Protección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Ecológica 19.214 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(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8%) 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sufrieron cambios</a:t>
            </a:r>
            <a:r>
              <a:rPr lang="es-ES" sz="2200" dirty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mientras que </a:t>
            </a:r>
            <a:r>
              <a:rPr lang="es-ES" sz="2200" dirty="0" smtClean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13.0947ha </a:t>
            </a:r>
            <a:r>
              <a:rPr lang="es-ES" sz="2200" dirty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200" dirty="0" smtClean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s-ES" sz="2200" dirty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no sufrieron cambio alguno</a:t>
            </a:r>
            <a:r>
              <a:rPr lang="es-ES" sz="2200" dirty="0" smtClean="0">
                <a:solidFill>
                  <a:srgbClr val="45A3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s-ES" sz="2200" dirty="0">
              <a:solidFill>
                <a:srgbClr val="45A3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categoría de vegetación natural del 2001, se perdieron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6.284,9 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ha, entre las cuales las principales causas fueron el cambio a áreas cultivadas en un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22%, 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espacios abiertos en un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 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 áreas artificiales en un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6%.</a:t>
            </a:r>
          </a:p>
          <a:p>
            <a:pPr lvl="0" algn="just"/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el año 2001 y el año 2015, 679 barrios aumentaron con una superficie total de áreas artificiales de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1.108,2 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dentro de las Áreas de Protección </a:t>
            </a:r>
            <a:r>
              <a:rPr lang="es-E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Ecológica</a:t>
            </a:r>
          </a:p>
          <a:p>
            <a:pPr lvl="0" algn="just"/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tasa de deforestación anual para las áreas protegidas del DMQ fue de </a:t>
            </a:r>
            <a:r>
              <a:rPr lang="es-EC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2.628 </a:t>
            </a:r>
            <a:r>
              <a:rPr lang="es-EC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ha/año debido a causas como avance de la frontera agrícola, incendios forestales y expansión urbana.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809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11941"/>
            <a:ext cx="8596668" cy="4669762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LA INFORMACIÓN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r>
              <a:rPr lang="es-EC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0591" y="275663"/>
            <a:ext cx="8596668" cy="667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000" dirty="0" smtClean="0"/>
              <a:t>ANTECEDENTES</a:t>
            </a:r>
            <a:endParaRPr lang="es-EC" sz="4000" dirty="0"/>
          </a:p>
        </p:txBody>
      </p:sp>
      <p:pic>
        <p:nvPicPr>
          <p:cNvPr id="22530" name="Picture 2" descr="Resultado de imagen para distrito metropolitano de quito municip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12" y="565742"/>
            <a:ext cx="4164885" cy="15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esultado de imagen para FOTO DE LA CIUDAD DE Q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93" y="2853743"/>
            <a:ext cx="5715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16916" r="36189" b="11058"/>
          <a:stretch/>
        </p:blipFill>
        <p:spPr bwMode="auto">
          <a:xfrm>
            <a:off x="33690" y="1277470"/>
            <a:ext cx="5529178" cy="5065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cto de flecha 5"/>
          <p:cNvCxnSpPr/>
          <p:nvPr/>
        </p:nvCxnSpPr>
        <p:spPr>
          <a:xfrm flipH="1">
            <a:off x="2810435" y="4370294"/>
            <a:ext cx="591671" cy="69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1290918" y="2528047"/>
            <a:ext cx="658906" cy="48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430591" y="3012141"/>
            <a:ext cx="1359444" cy="564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89,6% territorio y 30% de la población</a:t>
            </a:r>
            <a:endParaRPr lang="es-EC" sz="1100" dirty="0"/>
          </a:p>
        </p:txBody>
      </p:sp>
      <p:sp>
        <p:nvSpPr>
          <p:cNvPr id="14" name="Rectángulo 13"/>
          <p:cNvSpPr/>
          <p:nvPr/>
        </p:nvSpPr>
        <p:spPr>
          <a:xfrm>
            <a:off x="1790035" y="5056094"/>
            <a:ext cx="1008244" cy="564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/>
              <a:t>10,4% </a:t>
            </a:r>
            <a:r>
              <a:rPr lang="es-EC" sz="900" dirty="0"/>
              <a:t>territorio y </a:t>
            </a:r>
            <a:r>
              <a:rPr lang="es-EC" sz="900" dirty="0" smtClean="0"/>
              <a:t>70% </a:t>
            </a:r>
            <a:r>
              <a:rPr lang="es-EC" sz="900" dirty="0"/>
              <a:t>de la población</a:t>
            </a: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1798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416" y="0"/>
            <a:ext cx="8596668" cy="1320800"/>
          </a:xfrm>
        </p:spPr>
        <p:txBody>
          <a:bodyPr>
            <a:normAutofit/>
          </a:bodyPr>
          <a:lstStyle/>
          <a:p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993" y="779929"/>
            <a:ext cx="8596668" cy="563431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que los criterios considerados para el análisis geográfico, es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categorías de cobertura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vegetal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sean homogéneos entre los diferentes proveedores de información a nivel nacional, para que se pueda unir y comparar la información de manera correcta y evitando asumir errores metodológicos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que la cartografía utilizada en el estudio, este a una misma escala y en un mismo sistema de referencia.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Constitución reconoce: “El Estado garantizará un modelo sustentable de desarrollo, ambientalmente equilibrado y respetuoso de la diversidad cultural, que conserve la biodiversidad y la capacidad de regeneración natural de los ecosistemas. Pero en muchos de los casos estos principios son más teóricos que prácticos, de ahí que existen muchos cuestionamientos y que se recomienda que se aborde el estudio de estos casos mediante nuevas investigaciones y que se mejore la implementación y  el control en las leyes ambientales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consistencia y coordinación entre lo reflejado en el PDOT y en los planes de manejo de las Áreas de Protección Ecológica, ya que ambos son instrumentos realizados en el seno del DMQ y deberían trabajar en conjunto para lograr mejores resultados.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05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645458"/>
            <a:ext cx="8596668" cy="5419165"/>
          </a:xfrm>
        </p:spPr>
        <p:txBody>
          <a:bodyPr/>
          <a:lstStyle/>
          <a:p>
            <a:pPr lvl="0" algn="just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Constitución reconoce: “El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 garantizará un modelo sustentable de desarrollo, ambientalmente equilibrado y respetuoso de la diversidad cultural, que conserve la biodiversidad y la capacidad de regeneración natural de los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ecosistemas. Pero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muchos de los casos estos principios son más teóricos que prácticos, de ahí que existen muchos cuestionamientos y que se recomienda que se aborde el estudio de estos casos mediante nuevas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investigaciones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que se mejore la implementación y  el control en las leyes ambientales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consistencia y coordinación entre lo reflejado en el PDOT y en los planes de manejo de las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 de Protección Ecológica,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que ambos son instrumentos realizados en el seno del DMQ y deberían trabajar en conjunto para lograr mejores resultados.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0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7299" y="2559423"/>
            <a:ext cx="8596668" cy="1515035"/>
          </a:xfrm>
        </p:spPr>
        <p:txBody>
          <a:bodyPr>
            <a:noAutofit/>
          </a:bodyPr>
          <a:lstStyle/>
          <a:p>
            <a:pPr algn="ctr"/>
            <a:r>
              <a:rPr lang="es-EC" sz="9600" dirty="0" smtClean="0"/>
              <a:t>GRACIAS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28449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067" t="10110" r="17376" b="5698"/>
          <a:stretch/>
        </p:blipFill>
        <p:spPr>
          <a:xfrm>
            <a:off x="0" y="0"/>
            <a:ext cx="9426390" cy="6703860"/>
          </a:xfrm>
          <a:prstGeom prst="rect">
            <a:avLst/>
          </a:prstGeo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50072518"/>
              </p:ext>
            </p:extLst>
          </p:nvPr>
        </p:nvGraphicFramePr>
        <p:xfrm>
          <a:off x="6996525" y="3454401"/>
          <a:ext cx="5195475" cy="324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806922" y="723899"/>
            <a:ext cx="3823229" cy="179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ESTUDIO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36048" y="2400300"/>
            <a:ext cx="1922929" cy="5782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67,45%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11941"/>
            <a:ext cx="8596668" cy="4669762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r>
              <a:rPr lang="es-EC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553"/>
          </a:xfrm>
        </p:spPr>
        <p:txBody>
          <a:bodyPr>
            <a:normAutofit/>
          </a:bodyPr>
          <a:lstStyle/>
          <a:p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4382" y="1896036"/>
            <a:ext cx="7982572" cy="458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endParaRPr lang="es-ES" dirty="0" smtClean="0"/>
          </a:p>
          <a:p>
            <a:pPr algn="just"/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cambio en el uso del suelo y la cobertura vegetal en las Áreas de Protección Ecológica del Distrito Metropolitano de Quito durante el periodo 2001 – 2015.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727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062318"/>
            <a:ext cx="8596668" cy="49790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marL="0" indent="0" algn="just"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Cuantificar los cambios de cobertura vegetal en las Áreas de Protección Ecológica existentes dentro del DMQ que se han producido durante el período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2001-2009-2015.</a:t>
            </a:r>
          </a:p>
          <a:p>
            <a:pPr lvl="0"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las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Protección Ecológica con mayor grado de conservación y mayor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deterioro cuantificando la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extensión 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áreas artificiales.</a:t>
            </a:r>
          </a:p>
          <a:p>
            <a:pPr lvl="0"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Cuantificar la tasa de deforestación anual del Distrito Metropolitano de Quito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las causas asociadas al cambio de cobertura vegetal y uso del suelo en las Áreas de Protección Ecológica del DMQ.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91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11941"/>
            <a:ext cx="8596668" cy="4669762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</a:t>
            </a:r>
          </a:p>
          <a:p>
            <a:r>
              <a:rPr lang="es-EC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>
            <a:normAutofit/>
          </a:bodyPr>
          <a:lstStyle/>
          <a:p>
            <a:r>
              <a:rPr lang="es-EC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66108"/>
              </p:ext>
            </p:extLst>
          </p:nvPr>
        </p:nvGraphicFramePr>
        <p:xfrm>
          <a:off x="677863" y="1344613"/>
          <a:ext cx="8596312" cy="46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0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2859</TotalTime>
  <Words>1932</Words>
  <Application>Microsoft Office PowerPoint</Application>
  <PresentationFormat>Panorámica</PresentationFormat>
  <Paragraphs>513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Trebuchet MS</vt:lpstr>
      <vt:lpstr>Wingdings 3</vt:lpstr>
      <vt:lpstr>Faceta</vt:lpstr>
      <vt:lpstr>                                              “ESTUDIO MULTITEMPORAL PARA DETERMINAR EL CAMBIO EN EL USO DEL SUELO Y LA COBERTURA VEGETAL EN ÁREAS DE PROTECCIÓN ECOLÓGICA DEL DISTRITO METROPOLITANO DE QUITO PERÍODO 2001-2015”  DEFENSA DEL PROYECTO DE TITULACIÓN PREVIO A LA OBTENCIÓN DEL TÍTULO DE: INGENIERO GEÓGRAFO Y DEL MEDIO AMBIENTE  AUTOR: NATALIA CAROLINA MOSQUERA MONTALVO    DIRECTOR DEL PROYECTO: PhD. DÉBORA SIMÓN BAILE  DIRECTOR DE CARRERA:  ING. WILSON JÁCOME, Mg.         OPONENTE: ING. RICARDO PACHACAMA,Mg.  SECRETARIO ACADEMICO: DR. MARCELO MEJÍA  SANGOLQUÍ - 2017  </vt:lpstr>
      <vt:lpstr>CONTENIDO</vt:lpstr>
      <vt:lpstr>Presentación de PowerPoint</vt:lpstr>
      <vt:lpstr>Presentación de PowerPoint</vt:lpstr>
      <vt:lpstr>CONTENIDO</vt:lpstr>
      <vt:lpstr>OBJETIVOS</vt:lpstr>
      <vt:lpstr>Presentación de PowerPoint</vt:lpstr>
      <vt:lpstr>CONTENIDO</vt:lpstr>
      <vt:lpstr>METODOLOGÍA</vt:lpstr>
      <vt:lpstr>ADQUISICIÓN DE LA INFORMACIÓN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DISCUSIÓN</vt:lpstr>
      <vt:lpstr>Cambio a: Áreas Cultivadas  Causa: Expansión de Frontera Agrícola </vt:lpstr>
      <vt:lpstr>Cambio a: Espacios Abiertos            Causa: Incendios Forestales </vt:lpstr>
      <vt:lpstr>Cálculo de la Tasa Promedio Anual de Deforestación</vt:lpstr>
      <vt:lpstr>Cambio a: Bosques y Áreas Seminaturales                          Causa: Deforestación </vt:lpstr>
      <vt:lpstr>Cambio: Áreas Artificiales Causa: Crecimiento Urbano</vt:lpstr>
      <vt:lpstr>CONTENIDO</vt:lpstr>
      <vt:lpstr>CONCLUSIONES</vt:lpstr>
      <vt:lpstr>CONTENIDO</vt:lpstr>
      <vt:lpstr>RECOMENDACIONES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“ESTUDIO MULTITEMPORAL PARA DETERMINAR EL CAMBIO EN EL USO DEL SUELO Y LA COBERTURA VEGETAL EN ÁREAS DE PROTECCIÓN ECOLÓGICA DEL DISTRITO METROPOLITANO DE QUITO PERÍODO 2001-2015”  DEFENSA DEL PROYECTO DE TITULACIÓN PREVIO A LA OBTENCIÓN DEL TITULO DE: INGENIERO GEÓGRAFO Y DEL MEDIO AMBIENTE  AUTOR: NATALIA CAROLINA MOSQUERA MONTALVO (ncmosquera1990@Hotmail.com)      DIRECTOR DE CARRERA:  ING. WILSON JÁCOME DIRECTOR DEL PROYECTO: DR. DÉBORA SIMÓN BAILE</dc:title>
  <dc:creator>Danny</dc:creator>
  <cp:lastModifiedBy>Danny</cp:lastModifiedBy>
  <cp:revision>69</cp:revision>
  <dcterms:created xsi:type="dcterms:W3CDTF">2017-08-06T19:05:38Z</dcterms:created>
  <dcterms:modified xsi:type="dcterms:W3CDTF">2017-08-08T18:45:37Z</dcterms:modified>
</cp:coreProperties>
</file>