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809" r:id="rId1"/>
  </p:sldMasterIdLst>
  <p:sldIdLst>
    <p:sldId id="256" r:id="rId2"/>
    <p:sldId id="316" r:id="rId3"/>
    <p:sldId id="349" r:id="rId4"/>
    <p:sldId id="317" r:id="rId5"/>
    <p:sldId id="318" r:id="rId6"/>
    <p:sldId id="323" r:id="rId7"/>
    <p:sldId id="326" r:id="rId8"/>
    <p:sldId id="327" r:id="rId9"/>
    <p:sldId id="328" r:id="rId10"/>
    <p:sldId id="322" r:id="rId11"/>
    <p:sldId id="330" r:id="rId12"/>
    <p:sldId id="329" r:id="rId13"/>
    <p:sldId id="324" r:id="rId14"/>
    <p:sldId id="332" r:id="rId15"/>
    <p:sldId id="333" r:id="rId16"/>
    <p:sldId id="347" r:id="rId17"/>
    <p:sldId id="334" r:id="rId18"/>
    <p:sldId id="335" r:id="rId19"/>
    <p:sldId id="336" r:id="rId20"/>
    <p:sldId id="342" r:id="rId21"/>
    <p:sldId id="343" r:id="rId22"/>
    <p:sldId id="348" r:id="rId23"/>
    <p:sldId id="346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88DB2-DE28-462B-A0FA-FB09775233E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5EE6E47E-09FF-4D2E-9D7D-11EDCAE3E0CE}">
      <dgm:prSet phldrT="[Texto]" custT="1"/>
      <dgm:spPr/>
      <dgm:t>
        <a:bodyPr/>
        <a:lstStyle/>
        <a:p>
          <a:r>
            <a:rPr lang="es-ES" sz="1600" b="0" dirty="0" smtClean="0">
              <a:solidFill>
                <a:schemeClr val="tx1"/>
              </a:solidFill>
              <a:effectLst/>
            </a:rPr>
            <a:t>La satisfacción laboral es un estado de ánimo positivo resultante de la evaluación de las obras y experiencias de trabajo de los empleados (</a:t>
          </a:r>
          <a:r>
            <a:rPr lang="es-ES" sz="1600" b="0" dirty="0" err="1" smtClean="0">
              <a:solidFill>
                <a:schemeClr val="tx1"/>
              </a:solidFill>
              <a:effectLst/>
            </a:rPr>
            <a:t>Brief</a:t>
          </a:r>
          <a:r>
            <a:rPr lang="es-ES" sz="1600" b="0" dirty="0" smtClean="0">
              <a:solidFill>
                <a:schemeClr val="tx1"/>
              </a:solidFill>
              <a:effectLst/>
            </a:rPr>
            <a:t>, 1998).</a:t>
          </a:r>
          <a:endParaRPr lang="es-MX" sz="1600" b="0" dirty="0">
            <a:solidFill>
              <a:schemeClr val="tx1"/>
            </a:solidFill>
          </a:endParaRPr>
        </a:p>
      </dgm:t>
    </dgm:pt>
    <dgm:pt modelId="{8FC5E827-63F2-4872-9B3B-2CD0AA702AB5}" type="parTrans" cxnId="{63AA0204-F72F-4AC5-B344-417E30A365F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B8FB4E5-A113-48B8-9B74-7BE31EDBC624}" type="sibTrans" cxnId="{63AA0204-F72F-4AC5-B344-417E30A365F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62F2F7E-04D4-453E-8F6E-17B9D8C7203A}">
      <dgm:prSet phldrT="[Texto]" custT="1"/>
      <dgm:spPr/>
      <dgm:t>
        <a:bodyPr/>
        <a:lstStyle/>
        <a:p>
          <a:pPr rtl="0"/>
          <a:r>
            <a:rPr lang="es-ES" sz="1600" b="0" dirty="0" smtClean="0">
              <a:solidFill>
                <a:schemeClr val="tx1"/>
              </a:solidFill>
              <a:effectLst/>
            </a:rPr>
            <a:t>El compromiso afectivo se ha definido como el vínculo emocional de un empleado con la identificación y la participación en la organización. </a:t>
          </a:r>
          <a:r>
            <a:rPr lang="es-EC" sz="1600" b="0" dirty="0" smtClean="0">
              <a:solidFill>
                <a:schemeClr val="tx1"/>
              </a:solidFill>
              <a:effectLst/>
            </a:rPr>
            <a:t>(Meyer &amp; Allen, 1991)</a:t>
          </a:r>
          <a:r>
            <a:rPr lang="es-ES" sz="1600" b="0" dirty="0" smtClean="0">
              <a:solidFill>
                <a:schemeClr val="tx1"/>
              </a:solidFill>
              <a:effectLst/>
            </a:rPr>
            <a:t>.</a:t>
          </a:r>
          <a:endParaRPr lang="es-MX" sz="1600" b="0" dirty="0">
            <a:solidFill>
              <a:schemeClr val="tx1"/>
            </a:solidFill>
          </a:endParaRPr>
        </a:p>
      </dgm:t>
    </dgm:pt>
    <dgm:pt modelId="{F870C25A-1829-4111-A062-BDDF8AE64555}" type="parTrans" cxnId="{47FCAF20-4425-41E3-BF9E-4031D31861F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FCDF53C-A767-45BE-92D8-9578812BE5AE}" type="sibTrans" cxnId="{47FCAF20-4425-41E3-BF9E-4031D31861F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3304849-AFF4-4F9E-AFF1-17D98BD2F197}">
      <dgm:prSet phldrT="[Texto]" custT="1"/>
      <dgm:spPr/>
      <dgm:t>
        <a:bodyPr/>
        <a:lstStyle/>
        <a:p>
          <a:r>
            <a:rPr lang="es-ES" sz="1600" b="0" dirty="0" smtClean="0">
              <a:solidFill>
                <a:schemeClr val="tx1"/>
              </a:solidFill>
              <a:effectLst/>
            </a:rPr>
            <a:t>El compromiso normativo se define como el sentimiento de obligación con la organización basada en las normas y valores personales. </a:t>
          </a:r>
          <a:r>
            <a:rPr lang="es-EC" sz="1600" b="0" dirty="0" smtClean="0">
              <a:solidFill>
                <a:schemeClr val="tx1"/>
              </a:solidFill>
              <a:effectLst/>
            </a:rPr>
            <a:t>(Meyer &amp; Allen, 1991)</a:t>
          </a:r>
          <a:r>
            <a:rPr lang="es-ES" sz="1600" b="0" dirty="0" smtClean="0">
              <a:solidFill>
                <a:schemeClr val="tx1"/>
              </a:solidFill>
              <a:effectLst/>
            </a:rPr>
            <a:t>.</a:t>
          </a:r>
          <a:endParaRPr lang="es-MX" sz="1600" b="0" dirty="0">
            <a:solidFill>
              <a:schemeClr val="tx1"/>
            </a:solidFill>
          </a:endParaRPr>
        </a:p>
      </dgm:t>
    </dgm:pt>
    <dgm:pt modelId="{5A4AC005-2541-4F70-A10E-1FF59EBBD175}" type="parTrans" cxnId="{99289682-7E94-493D-BA59-B0F03AF50B8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BFF5243-6C4B-4A07-A6E5-AB8D9003A143}" type="sibTrans" cxnId="{99289682-7E94-493D-BA59-B0F03AF50B8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C8E6E63-BD70-408F-874A-A8FD39DF427C}">
      <dgm:prSet phldrT="[Texto]" custT="1"/>
      <dgm:spPr/>
      <dgm:t>
        <a:bodyPr/>
        <a:lstStyle/>
        <a:p>
          <a:r>
            <a:rPr lang="es-ES" sz="1600" b="0" dirty="0" smtClean="0">
              <a:solidFill>
                <a:schemeClr val="tx1"/>
              </a:solidFill>
              <a:effectLst/>
            </a:rPr>
            <a:t>El compromiso de continuidad, tiene que ver con la conciencia de los costos asociados con dejar la organización actual. </a:t>
          </a:r>
          <a:r>
            <a:rPr lang="es-EC" sz="1600" b="0" dirty="0" smtClean="0">
              <a:solidFill>
                <a:schemeClr val="tx1"/>
              </a:solidFill>
              <a:effectLst/>
            </a:rPr>
            <a:t>(Meyer &amp; Allen, 1991)</a:t>
          </a:r>
          <a:r>
            <a:rPr lang="es-ES" sz="1600" b="0" dirty="0" smtClean="0">
              <a:solidFill>
                <a:schemeClr val="tx1"/>
              </a:solidFill>
              <a:effectLst/>
            </a:rPr>
            <a:t>.</a:t>
          </a:r>
          <a:endParaRPr lang="es-MX" sz="1600" b="0" dirty="0">
            <a:solidFill>
              <a:schemeClr val="tx1"/>
            </a:solidFill>
          </a:endParaRPr>
        </a:p>
      </dgm:t>
    </dgm:pt>
    <dgm:pt modelId="{37583A2B-9CD3-4997-BD86-A2BFB615B8FF}" type="parTrans" cxnId="{563057A4-58EE-4670-91F1-0CA66CD096E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5204AEA-3B73-4CAB-8319-3DD512E7BC34}" type="sibTrans" cxnId="{563057A4-58EE-4670-91F1-0CA66CD096E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D3DFAD8-0ED0-48F3-B46B-B40FA4B76D1B}" type="pres">
      <dgm:prSet presAssocID="{ACE88DB2-DE28-462B-A0FA-FB09775233EE}" presName="Name0" presStyleCnt="0">
        <dgm:presLayoutVars>
          <dgm:dir/>
          <dgm:resizeHandles val="exact"/>
        </dgm:presLayoutVars>
      </dgm:prSet>
      <dgm:spPr/>
    </dgm:pt>
    <dgm:pt modelId="{42D4FCB1-5922-4B51-A4DD-99DDA1AF18DE}" type="pres">
      <dgm:prSet presAssocID="{ACE88DB2-DE28-462B-A0FA-FB09775233EE}" presName="fgShape" presStyleLbl="fgShp" presStyleIdx="0" presStyleCnt="1" custFlipVert="1" custScaleX="85139" custScaleY="54167" custLinFactNeighborX="-1981" custLinFactNeighborY="41667"/>
      <dgm:spPr/>
    </dgm:pt>
    <dgm:pt modelId="{83869BCD-65D9-4BF7-B2F9-40876E5893EC}" type="pres">
      <dgm:prSet presAssocID="{ACE88DB2-DE28-462B-A0FA-FB09775233EE}" presName="linComp" presStyleCnt="0"/>
      <dgm:spPr/>
    </dgm:pt>
    <dgm:pt modelId="{0CECE065-665C-4179-B43C-BF80110EA9FB}" type="pres">
      <dgm:prSet presAssocID="{5EE6E47E-09FF-4D2E-9D7D-11EDCAE3E0CE}" presName="compNode" presStyleCnt="0"/>
      <dgm:spPr/>
    </dgm:pt>
    <dgm:pt modelId="{DA8136BD-11EA-4BBA-A925-76C644FF424B}" type="pres">
      <dgm:prSet presAssocID="{5EE6E47E-09FF-4D2E-9D7D-11EDCAE3E0CE}" presName="bkgdShape" presStyleLbl="node1" presStyleIdx="0" presStyleCnt="4" custLinFactNeighborX="574" custLinFactNeighborY="-678"/>
      <dgm:spPr/>
      <dgm:t>
        <a:bodyPr/>
        <a:lstStyle/>
        <a:p>
          <a:endParaRPr lang="es-MX"/>
        </a:p>
      </dgm:t>
    </dgm:pt>
    <dgm:pt modelId="{2DC3881B-F5B2-4DAF-97F8-EE51D27E8E7D}" type="pres">
      <dgm:prSet presAssocID="{5EE6E47E-09FF-4D2E-9D7D-11EDCAE3E0C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0F3C4A-A80D-45CF-8F83-179CEDBCFE6D}" type="pres">
      <dgm:prSet presAssocID="{5EE6E47E-09FF-4D2E-9D7D-11EDCAE3E0CE}" presName="invisiNode" presStyleLbl="node1" presStyleIdx="0" presStyleCnt="4"/>
      <dgm:spPr/>
    </dgm:pt>
    <dgm:pt modelId="{EDD2DC0C-BE86-42A5-AA21-577F3BBA969D}" type="pres">
      <dgm:prSet presAssocID="{5EE6E47E-09FF-4D2E-9D7D-11EDCAE3E0CE}" presName="imagNode" presStyleLbl="fgImgPlace1" presStyleIdx="0" presStyleCnt="4" custScaleX="52993" custScaleY="51248" custLinFactNeighborY="-19339"/>
      <dgm:spPr/>
    </dgm:pt>
    <dgm:pt modelId="{8F558ADD-EADD-425F-BED3-81C953CD2F8C}" type="pres">
      <dgm:prSet presAssocID="{5B8FB4E5-A113-48B8-9B74-7BE31EDBC62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C4B79D0-EA84-4A15-9AAE-37DD52144B00}" type="pres">
      <dgm:prSet presAssocID="{762F2F7E-04D4-453E-8F6E-17B9D8C7203A}" presName="compNode" presStyleCnt="0"/>
      <dgm:spPr/>
    </dgm:pt>
    <dgm:pt modelId="{6E73FB09-9356-414B-9FF4-808F83EF874C}" type="pres">
      <dgm:prSet presAssocID="{762F2F7E-04D4-453E-8F6E-17B9D8C7203A}" presName="bkgdShape" presStyleLbl="node1" presStyleIdx="1" presStyleCnt="4"/>
      <dgm:spPr/>
      <dgm:t>
        <a:bodyPr/>
        <a:lstStyle/>
        <a:p>
          <a:endParaRPr lang="es-MX"/>
        </a:p>
      </dgm:t>
    </dgm:pt>
    <dgm:pt modelId="{29AC21D7-0893-42B0-A13F-016BB2AD2372}" type="pres">
      <dgm:prSet presAssocID="{762F2F7E-04D4-453E-8F6E-17B9D8C7203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924AAC-C0E3-4FD6-BE5C-B47282D7BD16}" type="pres">
      <dgm:prSet presAssocID="{762F2F7E-04D4-453E-8F6E-17B9D8C7203A}" presName="invisiNode" presStyleLbl="node1" presStyleIdx="1" presStyleCnt="4"/>
      <dgm:spPr/>
    </dgm:pt>
    <dgm:pt modelId="{F1CF4EFF-262D-4235-9630-17744A094932}" type="pres">
      <dgm:prSet presAssocID="{762F2F7E-04D4-453E-8F6E-17B9D8C7203A}" presName="imagNode" presStyleLbl="fgImgPlace1" presStyleIdx="1" presStyleCnt="4" custScaleX="52993" custScaleY="51248" custLinFactNeighborY="-19339"/>
      <dgm:spPr/>
    </dgm:pt>
    <dgm:pt modelId="{9BD847D7-1BC9-4638-A8C3-2168E6BCA81B}" type="pres">
      <dgm:prSet presAssocID="{5FCDF53C-A767-45BE-92D8-9578812BE5A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12D880E-237D-4A1E-80AD-8998778F5403}" type="pres">
      <dgm:prSet presAssocID="{D3304849-AFF4-4F9E-AFF1-17D98BD2F197}" presName="compNode" presStyleCnt="0"/>
      <dgm:spPr/>
    </dgm:pt>
    <dgm:pt modelId="{6805325F-9407-4483-B328-AE195E7FB8BC}" type="pres">
      <dgm:prSet presAssocID="{D3304849-AFF4-4F9E-AFF1-17D98BD2F197}" presName="bkgdShape" presStyleLbl="node1" presStyleIdx="2" presStyleCnt="4"/>
      <dgm:spPr/>
      <dgm:t>
        <a:bodyPr/>
        <a:lstStyle/>
        <a:p>
          <a:endParaRPr lang="es-MX"/>
        </a:p>
      </dgm:t>
    </dgm:pt>
    <dgm:pt modelId="{FF958A59-25BE-48CF-82C2-19048E5C176C}" type="pres">
      <dgm:prSet presAssocID="{D3304849-AFF4-4F9E-AFF1-17D98BD2F19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8CA43B-5D5D-49F2-AADF-003B4EC9D3C2}" type="pres">
      <dgm:prSet presAssocID="{D3304849-AFF4-4F9E-AFF1-17D98BD2F197}" presName="invisiNode" presStyleLbl="node1" presStyleIdx="2" presStyleCnt="4"/>
      <dgm:spPr/>
    </dgm:pt>
    <dgm:pt modelId="{CC14FC1B-B7E2-4080-9AB9-8C2FD26EDF7E}" type="pres">
      <dgm:prSet presAssocID="{D3304849-AFF4-4F9E-AFF1-17D98BD2F197}" presName="imagNode" presStyleLbl="fgImgPlace1" presStyleIdx="2" presStyleCnt="4" custScaleX="52993" custScaleY="51248" custLinFactNeighborY="-19339"/>
      <dgm:spPr/>
    </dgm:pt>
    <dgm:pt modelId="{74F84BAC-BCDF-4A60-B962-54AC8786CCB5}" type="pres">
      <dgm:prSet presAssocID="{DBFF5243-6C4B-4A07-A6E5-AB8D9003A14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847439C-80AD-44D6-B8E4-B52D4DCCA1D3}" type="pres">
      <dgm:prSet presAssocID="{5C8E6E63-BD70-408F-874A-A8FD39DF427C}" presName="compNode" presStyleCnt="0"/>
      <dgm:spPr/>
    </dgm:pt>
    <dgm:pt modelId="{7AB5767A-1DAB-46C8-A0F1-D22289F11ABE}" type="pres">
      <dgm:prSet presAssocID="{5C8E6E63-BD70-408F-874A-A8FD39DF427C}" presName="bkgdShape" presStyleLbl="node1" presStyleIdx="3" presStyleCnt="4"/>
      <dgm:spPr/>
      <dgm:t>
        <a:bodyPr/>
        <a:lstStyle/>
        <a:p>
          <a:endParaRPr lang="es-MX"/>
        </a:p>
      </dgm:t>
    </dgm:pt>
    <dgm:pt modelId="{8A09B1E9-AD89-4AC3-B3CD-9061A06753F1}" type="pres">
      <dgm:prSet presAssocID="{5C8E6E63-BD70-408F-874A-A8FD39DF427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AF0740-0EB6-4F1F-A700-E43E86655EF4}" type="pres">
      <dgm:prSet presAssocID="{5C8E6E63-BD70-408F-874A-A8FD39DF427C}" presName="invisiNode" presStyleLbl="node1" presStyleIdx="3" presStyleCnt="4"/>
      <dgm:spPr/>
    </dgm:pt>
    <dgm:pt modelId="{0EDA46FD-632B-4884-9170-A99EC1548A94}" type="pres">
      <dgm:prSet presAssocID="{5C8E6E63-BD70-408F-874A-A8FD39DF427C}" presName="imagNode" presStyleLbl="fgImgPlace1" presStyleIdx="3" presStyleCnt="4" custScaleX="52993" custScaleY="51248" custLinFactNeighborY="-19339"/>
      <dgm:spPr/>
    </dgm:pt>
  </dgm:ptLst>
  <dgm:cxnLst>
    <dgm:cxn modelId="{35FCA55B-A7CC-47EB-B82F-663886F42E74}" type="presOf" srcId="{5B8FB4E5-A113-48B8-9B74-7BE31EDBC624}" destId="{8F558ADD-EADD-425F-BED3-81C953CD2F8C}" srcOrd="0" destOrd="0" presId="urn:microsoft.com/office/officeart/2005/8/layout/hList7"/>
    <dgm:cxn modelId="{254BA298-85D9-40A5-AFBF-57A3435F73A8}" type="presOf" srcId="{DBFF5243-6C4B-4A07-A6E5-AB8D9003A143}" destId="{74F84BAC-BCDF-4A60-B962-54AC8786CCB5}" srcOrd="0" destOrd="0" presId="urn:microsoft.com/office/officeart/2005/8/layout/hList7"/>
    <dgm:cxn modelId="{E7B34723-CCCB-422D-AEA4-DCF2D0ED0798}" type="presOf" srcId="{D3304849-AFF4-4F9E-AFF1-17D98BD2F197}" destId="{FF958A59-25BE-48CF-82C2-19048E5C176C}" srcOrd="1" destOrd="0" presId="urn:microsoft.com/office/officeart/2005/8/layout/hList7"/>
    <dgm:cxn modelId="{22E700AE-B3E1-472D-B142-5BA54042CFD5}" type="presOf" srcId="{5C8E6E63-BD70-408F-874A-A8FD39DF427C}" destId="{8A09B1E9-AD89-4AC3-B3CD-9061A06753F1}" srcOrd="1" destOrd="0" presId="urn:microsoft.com/office/officeart/2005/8/layout/hList7"/>
    <dgm:cxn modelId="{563057A4-58EE-4670-91F1-0CA66CD096ED}" srcId="{ACE88DB2-DE28-462B-A0FA-FB09775233EE}" destId="{5C8E6E63-BD70-408F-874A-A8FD39DF427C}" srcOrd="3" destOrd="0" parTransId="{37583A2B-9CD3-4997-BD86-A2BFB615B8FF}" sibTransId="{05204AEA-3B73-4CAB-8319-3DD512E7BC34}"/>
    <dgm:cxn modelId="{515D9AA6-724C-4734-9DFE-EBA5EB0701B5}" type="presOf" srcId="{5C8E6E63-BD70-408F-874A-A8FD39DF427C}" destId="{7AB5767A-1DAB-46C8-A0F1-D22289F11ABE}" srcOrd="0" destOrd="0" presId="urn:microsoft.com/office/officeart/2005/8/layout/hList7"/>
    <dgm:cxn modelId="{99289682-7E94-493D-BA59-B0F03AF50B81}" srcId="{ACE88DB2-DE28-462B-A0FA-FB09775233EE}" destId="{D3304849-AFF4-4F9E-AFF1-17D98BD2F197}" srcOrd="2" destOrd="0" parTransId="{5A4AC005-2541-4F70-A10E-1FF59EBBD175}" sibTransId="{DBFF5243-6C4B-4A07-A6E5-AB8D9003A143}"/>
    <dgm:cxn modelId="{63AA0204-F72F-4AC5-B344-417E30A365F7}" srcId="{ACE88DB2-DE28-462B-A0FA-FB09775233EE}" destId="{5EE6E47E-09FF-4D2E-9D7D-11EDCAE3E0CE}" srcOrd="0" destOrd="0" parTransId="{8FC5E827-63F2-4872-9B3B-2CD0AA702AB5}" sibTransId="{5B8FB4E5-A113-48B8-9B74-7BE31EDBC624}"/>
    <dgm:cxn modelId="{2E4D78EC-C9CF-41EF-8C99-74C385BE51E3}" type="presOf" srcId="{5EE6E47E-09FF-4D2E-9D7D-11EDCAE3E0CE}" destId="{DA8136BD-11EA-4BBA-A925-76C644FF424B}" srcOrd="0" destOrd="0" presId="urn:microsoft.com/office/officeart/2005/8/layout/hList7"/>
    <dgm:cxn modelId="{1AA166B5-D15C-4249-A751-B93D9341A6DA}" type="presOf" srcId="{D3304849-AFF4-4F9E-AFF1-17D98BD2F197}" destId="{6805325F-9407-4483-B328-AE195E7FB8BC}" srcOrd="0" destOrd="0" presId="urn:microsoft.com/office/officeart/2005/8/layout/hList7"/>
    <dgm:cxn modelId="{8BDD9BDD-CC76-4B3F-878F-5CC0AD7C3701}" type="presOf" srcId="{5EE6E47E-09FF-4D2E-9D7D-11EDCAE3E0CE}" destId="{2DC3881B-F5B2-4DAF-97F8-EE51D27E8E7D}" srcOrd="1" destOrd="0" presId="urn:microsoft.com/office/officeart/2005/8/layout/hList7"/>
    <dgm:cxn modelId="{23A77962-FB56-47FB-932D-A8C1B73AE342}" type="presOf" srcId="{ACE88DB2-DE28-462B-A0FA-FB09775233EE}" destId="{0D3DFAD8-0ED0-48F3-B46B-B40FA4B76D1B}" srcOrd="0" destOrd="0" presId="urn:microsoft.com/office/officeart/2005/8/layout/hList7"/>
    <dgm:cxn modelId="{52AC31B6-8D99-4F65-9179-A591A6204E63}" type="presOf" srcId="{762F2F7E-04D4-453E-8F6E-17B9D8C7203A}" destId="{6E73FB09-9356-414B-9FF4-808F83EF874C}" srcOrd="0" destOrd="0" presId="urn:microsoft.com/office/officeart/2005/8/layout/hList7"/>
    <dgm:cxn modelId="{ECDE93D4-687B-47D2-A4ED-3D24B73ECE02}" type="presOf" srcId="{5FCDF53C-A767-45BE-92D8-9578812BE5AE}" destId="{9BD847D7-1BC9-4638-A8C3-2168E6BCA81B}" srcOrd="0" destOrd="0" presId="urn:microsoft.com/office/officeart/2005/8/layout/hList7"/>
    <dgm:cxn modelId="{47FCAF20-4425-41E3-BF9E-4031D31861F7}" srcId="{ACE88DB2-DE28-462B-A0FA-FB09775233EE}" destId="{762F2F7E-04D4-453E-8F6E-17B9D8C7203A}" srcOrd="1" destOrd="0" parTransId="{F870C25A-1829-4111-A062-BDDF8AE64555}" sibTransId="{5FCDF53C-A767-45BE-92D8-9578812BE5AE}"/>
    <dgm:cxn modelId="{51E9B299-14B3-4342-81E1-7FB9E165D59E}" type="presOf" srcId="{762F2F7E-04D4-453E-8F6E-17B9D8C7203A}" destId="{29AC21D7-0893-42B0-A13F-016BB2AD2372}" srcOrd="1" destOrd="0" presId="urn:microsoft.com/office/officeart/2005/8/layout/hList7"/>
    <dgm:cxn modelId="{3E88CF89-0974-47F7-8B47-6AFD27EDE9B6}" type="presParOf" srcId="{0D3DFAD8-0ED0-48F3-B46B-B40FA4B76D1B}" destId="{42D4FCB1-5922-4B51-A4DD-99DDA1AF18DE}" srcOrd="0" destOrd="0" presId="urn:microsoft.com/office/officeart/2005/8/layout/hList7"/>
    <dgm:cxn modelId="{209E3C08-F370-4279-976A-7A675508D94F}" type="presParOf" srcId="{0D3DFAD8-0ED0-48F3-B46B-B40FA4B76D1B}" destId="{83869BCD-65D9-4BF7-B2F9-40876E5893EC}" srcOrd="1" destOrd="0" presId="urn:microsoft.com/office/officeart/2005/8/layout/hList7"/>
    <dgm:cxn modelId="{DEE76532-9CFF-4A50-A766-05CABA9A13F2}" type="presParOf" srcId="{83869BCD-65D9-4BF7-B2F9-40876E5893EC}" destId="{0CECE065-665C-4179-B43C-BF80110EA9FB}" srcOrd="0" destOrd="0" presId="urn:microsoft.com/office/officeart/2005/8/layout/hList7"/>
    <dgm:cxn modelId="{BA9DAB11-2B96-449B-AD97-6E1F633269EC}" type="presParOf" srcId="{0CECE065-665C-4179-B43C-BF80110EA9FB}" destId="{DA8136BD-11EA-4BBA-A925-76C644FF424B}" srcOrd="0" destOrd="0" presId="urn:microsoft.com/office/officeart/2005/8/layout/hList7"/>
    <dgm:cxn modelId="{669FA0D0-B5C3-4FFF-B6D6-3DE4B3824C85}" type="presParOf" srcId="{0CECE065-665C-4179-B43C-BF80110EA9FB}" destId="{2DC3881B-F5B2-4DAF-97F8-EE51D27E8E7D}" srcOrd="1" destOrd="0" presId="urn:microsoft.com/office/officeart/2005/8/layout/hList7"/>
    <dgm:cxn modelId="{FC9685A1-DB06-4B4F-81F7-94368400BD6C}" type="presParOf" srcId="{0CECE065-665C-4179-B43C-BF80110EA9FB}" destId="{1E0F3C4A-A80D-45CF-8F83-179CEDBCFE6D}" srcOrd="2" destOrd="0" presId="urn:microsoft.com/office/officeart/2005/8/layout/hList7"/>
    <dgm:cxn modelId="{BE4E9D14-3B3A-4588-B6B6-39D9656F7629}" type="presParOf" srcId="{0CECE065-665C-4179-B43C-BF80110EA9FB}" destId="{EDD2DC0C-BE86-42A5-AA21-577F3BBA969D}" srcOrd="3" destOrd="0" presId="urn:microsoft.com/office/officeart/2005/8/layout/hList7"/>
    <dgm:cxn modelId="{2682122F-211E-4077-B20D-C4F116304558}" type="presParOf" srcId="{83869BCD-65D9-4BF7-B2F9-40876E5893EC}" destId="{8F558ADD-EADD-425F-BED3-81C953CD2F8C}" srcOrd="1" destOrd="0" presId="urn:microsoft.com/office/officeart/2005/8/layout/hList7"/>
    <dgm:cxn modelId="{A478385A-63B7-447E-B49B-858C0F824FA2}" type="presParOf" srcId="{83869BCD-65D9-4BF7-B2F9-40876E5893EC}" destId="{6C4B79D0-EA84-4A15-9AAE-37DD52144B00}" srcOrd="2" destOrd="0" presId="urn:microsoft.com/office/officeart/2005/8/layout/hList7"/>
    <dgm:cxn modelId="{4E2175C7-E781-4C54-95D9-A23D7ECCB30B}" type="presParOf" srcId="{6C4B79D0-EA84-4A15-9AAE-37DD52144B00}" destId="{6E73FB09-9356-414B-9FF4-808F83EF874C}" srcOrd="0" destOrd="0" presId="urn:microsoft.com/office/officeart/2005/8/layout/hList7"/>
    <dgm:cxn modelId="{E34E97E9-1876-47F5-8DDB-D3CD3CB009FC}" type="presParOf" srcId="{6C4B79D0-EA84-4A15-9AAE-37DD52144B00}" destId="{29AC21D7-0893-42B0-A13F-016BB2AD2372}" srcOrd="1" destOrd="0" presId="urn:microsoft.com/office/officeart/2005/8/layout/hList7"/>
    <dgm:cxn modelId="{B596695A-7FF2-4526-B356-B8149C4AB6F9}" type="presParOf" srcId="{6C4B79D0-EA84-4A15-9AAE-37DD52144B00}" destId="{C9924AAC-C0E3-4FD6-BE5C-B47282D7BD16}" srcOrd="2" destOrd="0" presId="urn:microsoft.com/office/officeart/2005/8/layout/hList7"/>
    <dgm:cxn modelId="{126CF010-0BF6-46C9-AE41-E67F6AD0A80B}" type="presParOf" srcId="{6C4B79D0-EA84-4A15-9AAE-37DD52144B00}" destId="{F1CF4EFF-262D-4235-9630-17744A094932}" srcOrd="3" destOrd="0" presId="urn:microsoft.com/office/officeart/2005/8/layout/hList7"/>
    <dgm:cxn modelId="{D77D7802-7139-4DF8-848F-9BD564004741}" type="presParOf" srcId="{83869BCD-65D9-4BF7-B2F9-40876E5893EC}" destId="{9BD847D7-1BC9-4638-A8C3-2168E6BCA81B}" srcOrd="3" destOrd="0" presId="urn:microsoft.com/office/officeart/2005/8/layout/hList7"/>
    <dgm:cxn modelId="{CAFFA5FB-2315-4809-B2F1-5B6932C4FE91}" type="presParOf" srcId="{83869BCD-65D9-4BF7-B2F9-40876E5893EC}" destId="{D12D880E-237D-4A1E-80AD-8998778F5403}" srcOrd="4" destOrd="0" presId="urn:microsoft.com/office/officeart/2005/8/layout/hList7"/>
    <dgm:cxn modelId="{8E59FEED-4CA0-423E-AE35-6946E8404978}" type="presParOf" srcId="{D12D880E-237D-4A1E-80AD-8998778F5403}" destId="{6805325F-9407-4483-B328-AE195E7FB8BC}" srcOrd="0" destOrd="0" presId="urn:microsoft.com/office/officeart/2005/8/layout/hList7"/>
    <dgm:cxn modelId="{A4582420-0E17-4BD1-BE49-D60CAFAED199}" type="presParOf" srcId="{D12D880E-237D-4A1E-80AD-8998778F5403}" destId="{FF958A59-25BE-48CF-82C2-19048E5C176C}" srcOrd="1" destOrd="0" presId="urn:microsoft.com/office/officeart/2005/8/layout/hList7"/>
    <dgm:cxn modelId="{DFE2DA7A-DC17-4EE1-8F9D-FB4D4D6006E4}" type="presParOf" srcId="{D12D880E-237D-4A1E-80AD-8998778F5403}" destId="{3E8CA43B-5D5D-49F2-AADF-003B4EC9D3C2}" srcOrd="2" destOrd="0" presId="urn:microsoft.com/office/officeart/2005/8/layout/hList7"/>
    <dgm:cxn modelId="{AF503F3A-A512-4241-B046-2AC9B1227BF1}" type="presParOf" srcId="{D12D880E-237D-4A1E-80AD-8998778F5403}" destId="{CC14FC1B-B7E2-4080-9AB9-8C2FD26EDF7E}" srcOrd="3" destOrd="0" presId="urn:microsoft.com/office/officeart/2005/8/layout/hList7"/>
    <dgm:cxn modelId="{C82CA18B-FEE5-42E0-A898-E8FCB799B30B}" type="presParOf" srcId="{83869BCD-65D9-4BF7-B2F9-40876E5893EC}" destId="{74F84BAC-BCDF-4A60-B962-54AC8786CCB5}" srcOrd="5" destOrd="0" presId="urn:microsoft.com/office/officeart/2005/8/layout/hList7"/>
    <dgm:cxn modelId="{AF61ED7D-3C7E-4C4D-8ADD-45305AB44DEC}" type="presParOf" srcId="{83869BCD-65D9-4BF7-B2F9-40876E5893EC}" destId="{0847439C-80AD-44D6-B8E4-B52D4DCCA1D3}" srcOrd="6" destOrd="0" presId="urn:microsoft.com/office/officeart/2005/8/layout/hList7"/>
    <dgm:cxn modelId="{5E96736E-8AD7-4852-AD51-B6E04111C1FC}" type="presParOf" srcId="{0847439C-80AD-44D6-B8E4-B52D4DCCA1D3}" destId="{7AB5767A-1DAB-46C8-A0F1-D22289F11ABE}" srcOrd="0" destOrd="0" presId="urn:microsoft.com/office/officeart/2005/8/layout/hList7"/>
    <dgm:cxn modelId="{FAA9F6A2-C943-48D8-9523-DF94EDB05ED2}" type="presParOf" srcId="{0847439C-80AD-44D6-B8E4-B52D4DCCA1D3}" destId="{8A09B1E9-AD89-4AC3-B3CD-9061A06753F1}" srcOrd="1" destOrd="0" presId="urn:microsoft.com/office/officeart/2005/8/layout/hList7"/>
    <dgm:cxn modelId="{2CD3E1F7-E0DE-4336-9B2F-3EC78FDA0CC0}" type="presParOf" srcId="{0847439C-80AD-44D6-B8E4-B52D4DCCA1D3}" destId="{95AF0740-0EB6-4F1F-A700-E43E86655EF4}" srcOrd="2" destOrd="0" presId="urn:microsoft.com/office/officeart/2005/8/layout/hList7"/>
    <dgm:cxn modelId="{3A3ABB07-D584-4DD4-8719-A14A1BE7675E}" type="presParOf" srcId="{0847439C-80AD-44D6-B8E4-B52D4DCCA1D3}" destId="{0EDA46FD-632B-4884-9170-A99EC1548A9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3D6B6-7718-4A3E-AC7C-E99263E38C2E}" type="doc">
      <dgm:prSet loTypeId="urn:microsoft.com/office/officeart/2005/8/layout/v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468BB70-5952-4306-8D9E-787FC24BA308}">
      <dgm:prSet phldrT="[Texto]" custT="1"/>
      <dgm:spPr/>
      <dgm:t>
        <a:bodyPr/>
        <a:lstStyle/>
        <a:p>
          <a:pPr algn="l"/>
          <a:r>
            <a:rPr lang="es-EC" sz="18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Teoría X</a:t>
          </a:r>
        </a:p>
        <a:p>
          <a:pPr algn="just"/>
          <a:r>
            <a:rPr lang="es-EC" sz="18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Los empleados tienen aversión al trabajo, son poco ambiciosos, prefieren evitar responsabilidades por lo que necesitan dirección en la que son castigados o recompensados económicamente.</a:t>
          </a:r>
          <a:endParaRPr lang="es-EC" sz="1800" b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6D7D9F6-FDB4-436C-812E-7B6D628DF66F}" type="parTrans" cxnId="{5C14ABCF-4005-4F83-8176-90B2CCB64846}">
      <dgm:prSet/>
      <dgm:spPr/>
      <dgm:t>
        <a:bodyPr/>
        <a:lstStyle/>
        <a:p>
          <a:endParaRPr lang="es-EC" sz="1800" b="1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6E3EED6-A0FD-4258-8D3C-CDC55071CB3D}" type="sibTrans" cxnId="{5C14ABCF-4005-4F83-8176-90B2CCB64846}">
      <dgm:prSet custT="1"/>
      <dgm:spPr/>
      <dgm:t>
        <a:bodyPr/>
        <a:lstStyle/>
        <a:p>
          <a:endParaRPr lang="es-EC" sz="1800" b="1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E4110A7-2B2C-43BB-B4F0-276FDEEBBDC2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Teoría Y</a:t>
          </a:r>
        </a:p>
        <a:p>
          <a:r>
            <a:rPr lang="es-EC" sz="18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Los empleados son optimistas, dinámicos, disfrutan de su trabajo y tienen la capacidad para resolver problemas, no es necesario el castigo para que se esfuercen.</a:t>
          </a:r>
          <a:endParaRPr lang="es-EC" sz="1800" b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05D5361-0239-4C31-BD96-B024FFCD539C}" type="parTrans" cxnId="{11CA7934-2E66-410E-A665-4E0E81ED13BB}">
      <dgm:prSet/>
      <dgm:spPr/>
      <dgm:t>
        <a:bodyPr/>
        <a:lstStyle/>
        <a:p>
          <a:endParaRPr lang="es-EC" sz="1800" b="1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3E6B2F9-08E6-4CFC-A70E-887F2D5D25B9}" type="sibTrans" cxnId="{11CA7934-2E66-410E-A665-4E0E81ED13BB}">
      <dgm:prSet custT="1"/>
      <dgm:spPr/>
      <dgm:t>
        <a:bodyPr/>
        <a:lstStyle/>
        <a:p>
          <a:endParaRPr lang="es-EC" sz="1800" b="1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E76B6EF-1293-4A6A-88FD-BA6D896E5A02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Teoría Z</a:t>
          </a:r>
        </a:p>
        <a:p>
          <a:r>
            <a:rPr lang="es-ES" sz="18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La teoría Z incorpora elementos que lo convierten en un estilo aún más participativo que la teoría Y</a:t>
          </a:r>
          <a:r>
            <a:rPr lang="es-EC" sz="18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endParaRPr lang="es-EC" sz="1800" b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FE511DE-7700-4508-986C-0711F234D8D1}" type="parTrans" cxnId="{68EA88F5-A78B-45ED-9993-EAF271C4F5D8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BFC75D6-0452-4572-850D-1AECAE9D161B}" type="sibTrans" cxnId="{68EA88F5-A78B-45ED-9993-EAF271C4F5D8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7C7F0E3-9B63-4A5A-8DDC-68EFA6638697}" type="pres">
      <dgm:prSet presAssocID="{8DB3D6B6-7718-4A3E-AC7C-E99263E38C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BCB75C-1569-4AB9-ABEE-7668E3ED6317}" type="pres">
      <dgm:prSet presAssocID="{8DB3D6B6-7718-4A3E-AC7C-E99263E38C2E}" presName="dummyMaxCanvas" presStyleCnt="0">
        <dgm:presLayoutVars/>
      </dgm:prSet>
      <dgm:spPr/>
    </dgm:pt>
    <dgm:pt modelId="{68D5ED8C-93B2-47AF-BCBB-6104AA3E0379}" type="pres">
      <dgm:prSet presAssocID="{8DB3D6B6-7718-4A3E-AC7C-E99263E38C2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08FD99-55B0-4427-88F3-3D84FD9781E6}" type="pres">
      <dgm:prSet presAssocID="{8DB3D6B6-7718-4A3E-AC7C-E99263E38C2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6D766-7E82-48E7-86BC-0D25F40A140D}" type="pres">
      <dgm:prSet presAssocID="{8DB3D6B6-7718-4A3E-AC7C-E99263E38C2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74C106-8633-4B9E-85B2-2ADDC92363AF}" type="pres">
      <dgm:prSet presAssocID="{8DB3D6B6-7718-4A3E-AC7C-E99263E38C2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3EB0D-EF75-4FEA-AF51-3731616008DF}" type="pres">
      <dgm:prSet presAssocID="{8DB3D6B6-7718-4A3E-AC7C-E99263E38C2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DCC82F-5920-438C-868B-4DC850C6E008}" type="pres">
      <dgm:prSet presAssocID="{8DB3D6B6-7718-4A3E-AC7C-E99263E38C2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DD3CA0-FA65-45EF-ACD5-238E16E3570A}" type="pres">
      <dgm:prSet presAssocID="{8DB3D6B6-7718-4A3E-AC7C-E99263E38C2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AC06E4-9168-4829-A111-E264262D680B}" type="pres">
      <dgm:prSet presAssocID="{8DB3D6B6-7718-4A3E-AC7C-E99263E38C2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505CD8-1685-4394-8606-B003142B737F}" type="presOf" srcId="{9E76B6EF-1293-4A6A-88FD-BA6D896E5A02}" destId="{7CAC06E4-9168-4829-A111-E264262D680B}" srcOrd="1" destOrd="0" presId="urn:microsoft.com/office/officeart/2005/8/layout/vProcess5"/>
    <dgm:cxn modelId="{64D6531C-6E9C-4C99-A55E-CFA4BC742978}" type="presOf" srcId="{AE4110A7-2B2C-43BB-B4F0-276FDEEBBDC2}" destId="{1CDD3CA0-FA65-45EF-ACD5-238E16E3570A}" srcOrd="1" destOrd="0" presId="urn:microsoft.com/office/officeart/2005/8/layout/vProcess5"/>
    <dgm:cxn modelId="{3951B59D-9EAF-40AF-B870-F58FB0CFE15D}" type="presOf" srcId="{6468BB70-5952-4306-8D9E-787FC24BA308}" destId="{68D5ED8C-93B2-47AF-BCBB-6104AA3E0379}" srcOrd="0" destOrd="0" presId="urn:microsoft.com/office/officeart/2005/8/layout/vProcess5"/>
    <dgm:cxn modelId="{11CA7934-2E66-410E-A665-4E0E81ED13BB}" srcId="{8DB3D6B6-7718-4A3E-AC7C-E99263E38C2E}" destId="{AE4110A7-2B2C-43BB-B4F0-276FDEEBBDC2}" srcOrd="1" destOrd="0" parTransId="{B05D5361-0239-4C31-BD96-B024FFCD539C}" sibTransId="{B3E6B2F9-08E6-4CFC-A70E-887F2D5D25B9}"/>
    <dgm:cxn modelId="{68FE9757-AA9B-478D-A705-432058D2C620}" type="presOf" srcId="{6468BB70-5952-4306-8D9E-787FC24BA308}" destId="{D4DCC82F-5920-438C-868B-4DC850C6E008}" srcOrd="1" destOrd="0" presId="urn:microsoft.com/office/officeart/2005/8/layout/vProcess5"/>
    <dgm:cxn modelId="{4C4CF09A-777C-4FEA-B398-96A88B91643B}" type="presOf" srcId="{B3E6B2F9-08E6-4CFC-A70E-887F2D5D25B9}" destId="{4F93EB0D-EF75-4FEA-AF51-3731616008DF}" srcOrd="0" destOrd="0" presId="urn:microsoft.com/office/officeart/2005/8/layout/vProcess5"/>
    <dgm:cxn modelId="{F2A0F3AA-CD3F-453C-8C2C-9D362FEC8AC2}" type="presOf" srcId="{AE4110A7-2B2C-43BB-B4F0-276FDEEBBDC2}" destId="{1E08FD99-55B0-4427-88F3-3D84FD9781E6}" srcOrd="0" destOrd="0" presId="urn:microsoft.com/office/officeart/2005/8/layout/vProcess5"/>
    <dgm:cxn modelId="{37F62B28-A3AE-4C57-9916-711D282176E0}" type="presOf" srcId="{8DB3D6B6-7718-4A3E-AC7C-E99263E38C2E}" destId="{97C7F0E3-9B63-4A5A-8DDC-68EFA6638697}" srcOrd="0" destOrd="0" presId="urn:microsoft.com/office/officeart/2005/8/layout/vProcess5"/>
    <dgm:cxn modelId="{5C14ABCF-4005-4F83-8176-90B2CCB64846}" srcId="{8DB3D6B6-7718-4A3E-AC7C-E99263E38C2E}" destId="{6468BB70-5952-4306-8D9E-787FC24BA308}" srcOrd="0" destOrd="0" parTransId="{56D7D9F6-FDB4-436C-812E-7B6D628DF66F}" sibTransId="{96E3EED6-A0FD-4258-8D3C-CDC55071CB3D}"/>
    <dgm:cxn modelId="{0C6113FC-5DF1-421D-9B55-B7246F68D4C3}" type="presOf" srcId="{96E3EED6-A0FD-4258-8D3C-CDC55071CB3D}" destId="{5A74C106-8633-4B9E-85B2-2ADDC92363AF}" srcOrd="0" destOrd="0" presId="urn:microsoft.com/office/officeart/2005/8/layout/vProcess5"/>
    <dgm:cxn modelId="{68EA88F5-A78B-45ED-9993-EAF271C4F5D8}" srcId="{8DB3D6B6-7718-4A3E-AC7C-E99263E38C2E}" destId="{9E76B6EF-1293-4A6A-88FD-BA6D896E5A02}" srcOrd="2" destOrd="0" parTransId="{CFE511DE-7700-4508-986C-0711F234D8D1}" sibTransId="{6BFC75D6-0452-4572-850D-1AECAE9D161B}"/>
    <dgm:cxn modelId="{AF5FCFB7-6AD5-4C79-9F56-3464FFC2EB17}" type="presOf" srcId="{9E76B6EF-1293-4A6A-88FD-BA6D896E5A02}" destId="{3F46D766-7E82-48E7-86BC-0D25F40A140D}" srcOrd="0" destOrd="0" presId="urn:microsoft.com/office/officeart/2005/8/layout/vProcess5"/>
    <dgm:cxn modelId="{4695AF98-CF81-4405-AF1F-920C7FF2F5E0}" type="presParOf" srcId="{97C7F0E3-9B63-4A5A-8DDC-68EFA6638697}" destId="{78BCB75C-1569-4AB9-ABEE-7668E3ED6317}" srcOrd="0" destOrd="0" presId="urn:microsoft.com/office/officeart/2005/8/layout/vProcess5"/>
    <dgm:cxn modelId="{91122842-0475-4584-9BB3-CBC6670B97F5}" type="presParOf" srcId="{97C7F0E3-9B63-4A5A-8DDC-68EFA6638697}" destId="{68D5ED8C-93B2-47AF-BCBB-6104AA3E0379}" srcOrd="1" destOrd="0" presId="urn:microsoft.com/office/officeart/2005/8/layout/vProcess5"/>
    <dgm:cxn modelId="{138C576A-851F-4C98-9D9C-E8EFAFFBA715}" type="presParOf" srcId="{97C7F0E3-9B63-4A5A-8DDC-68EFA6638697}" destId="{1E08FD99-55B0-4427-88F3-3D84FD9781E6}" srcOrd="2" destOrd="0" presId="urn:microsoft.com/office/officeart/2005/8/layout/vProcess5"/>
    <dgm:cxn modelId="{37D33F79-7684-41E2-8471-1EAD0652DF7D}" type="presParOf" srcId="{97C7F0E3-9B63-4A5A-8DDC-68EFA6638697}" destId="{3F46D766-7E82-48E7-86BC-0D25F40A140D}" srcOrd="3" destOrd="0" presId="urn:microsoft.com/office/officeart/2005/8/layout/vProcess5"/>
    <dgm:cxn modelId="{4CB26CC2-2C73-41E5-8A0D-E08B6D220A45}" type="presParOf" srcId="{97C7F0E3-9B63-4A5A-8DDC-68EFA6638697}" destId="{5A74C106-8633-4B9E-85B2-2ADDC92363AF}" srcOrd="4" destOrd="0" presId="urn:microsoft.com/office/officeart/2005/8/layout/vProcess5"/>
    <dgm:cxn modelId="{944BCDEC-0BCA-4CED-B637-E451FA0EA730}" type="presParOf" srcId="{97C7F0E3-9B63-4A5A-8DDC-68EFA6638697}" destId="{4F93EB0D-EF75-4FEA-AF51-3731616008DF}" srcOrd="5" destOrd="0" presId="urn:microsoft.com/office/officeart/2005/8/layout/vProcess5"/>
    <dgm:cxn modelId="{3F4F1CC8-726E-4098-97F9-F43BA1668F2D}" type="presParOf" srcId="{97C7F0E3-9B63-4A5A-8DDC-68EFA6638697}" destId="{D4DCC82F-5920-438C-868B-4DC850C6E008}" srcOrd="6" destOrd="0" presId="urn:microsoft.com/office/officeart/2005/8/layout/vProcess5"/>
    <dgm:cxn modelId="{AD322015-C8B3-40CF-8F9D-3D571C5703C5}" type="presParOf" srcId="{97C7F0E3-9B63-4A5A-8DDC-68EFA6638697}" destId="{1CDD3CA0-FA65-45EF-ACD5-238E16E3570A}" srcOrd="7" destOrd="0" presId="urn:microsoft.com/office/officeart/2005/8/layout/vProcess5"/>
    <dgm:cxn modelId="{54FB87F8-8BD0-4F61-8322-7C06F3258987}" type="presParOf" srcId="{97C7F0E3-9B63-4A5A-8DDC-68EFA6638697}" destId="{7CAC06E4-9168-4829-A111-E264262D68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D7487-88D7-46CD-8B3E-FCB22ED36086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3" csCatId="accent2" phldr="1"/>
      <dgm:spPr/>
    </dgm:pt>
    <dgm:pt modelId="{435D45FC-70CE-41D1-833A-5792566F4DCB}">
      <dgm:prSet phldrT="[Texto]" custT="1"/>
      <dgm:spPr/>
      <dgm:t>
        <a:bodyPr/>
        <a:lstStyle/>
        <a:p>
          <a:pPr algn="just"/>
          <a:r>
            <a:rPr lang="es-ES" sz="19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Título: </a:t>
          </a:r>
          <a:r>
            <a:rPr lang="es-ES" sz="1900" b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El efecto de la satisfacción laboral de los empleados talentosos en el compromiso organizacional: una investigación de campo.</a:t>
          </a:r>
        </a:p>
        <a:p>
          <a:pPr algn="just"/>
          <a:r>
            <a:rPr lang="es-ES" sz="19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Autores y año: </a:t>
          </a:r>
          <a:r>
            <a:rPr lang="es-EC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(</a:t>
          </a:r>
          <a:r>
            <a:rPr lang="es-EC" sz="19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Altinoz</a:t>
          </a:r>
          <a:r>
            <a:rPr lang="es-EC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</a:t>
          </a:r>
          <a:r>
            <a:rPr lang="es-EC" sz="19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Cakiroglu</a:t>
          </a:r>
          <a:r>
            <a:rPr lang="es-EC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&amp; </a:t>
          </a:r>
          <a:r>
            <a:rPr lang="es-EC" sz="19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Serdar</a:t>
          </a:r>
          <a:r>
            <a:rPr lang="es-EC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2012)</a:t>
          </a:r>
        </a:p>
        <a:p>
          <a:pPr algn="just"/>
          <a:r>
            <a:rPr lang="es-EC" sz="19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Base Digital: </a:t>
          </a:r>
          <a:r>
            <a:rPr lang="es-EC" sz="1900" b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Science Direct</a:t>
          </a:r>
          <a:endParaRPr lang="es-ES" sz="1900" b="0" dirty="0" smtClean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  <a:p>
          <a:pPr algn="just"/>
          <a:endParaRPr lang="es-EC" sz="19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DFDD134-E234-434B-9088-993E478CFC81}" type="parTrans" cxnId="{9D24827F-92D2-4984-941D-115640F7FFE0}">
      <dgm:prSet/>
      <dgm:spPr/>
      <dgm:t>
        <a:bodyPr/>
        <a:lstStyle/>
        <a:p>
          <a:pPr algn="just"/>
          <a:endParaRPr lang="es-EC" sz="19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E1DFF35-1375-43BE-8689-F1D04534AA91}" type="sibTrans" cxnId="{9D24827F-92D2-4984-941D-115640F7FFE0}">
      <dgm:prSet/>
      <dgm:spPr/>
      <dgm:t>
        <a:bodyPr/>
        <a:lstStyle/>
        <a:p>
          <a:pPr algn="just"/>
          <a:endParaRPr lang="es-EC" sz="19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13E407C-4B24-41A1-8D4A-D5ABD62FAFCC}">
      <dgm:prSet phldrT="[Texto]" custT="1"/>
      <dgm:spPr/>
      <dgm:t>
        <a:bodyPr/>
        <a:lstStyle/>
        <a:p>
          <a:pPr algn="just"/>
          <a:r>
            <a:rPr lang="es-ES" sz="19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Título: </a:t>
          </a:r>
          <a:r>
            <a:rPr lang="es-ES" sz="1900" b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El vínculo entre la satisfacción laboral y el compromiso organizacional: Diferencias entre empleados públicos y privados.</a:t>
          </a:r>
        </a:p>
        <a:p>
          <a:pPr algn="just"/>
          <a:r>
            <a:rPr lang="es-ES" sz="19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Autores y año: </a:t>
          </a:r>
          <a:r>
            <a:rPr lang="es-ES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(</a:t>
          </a:r>
          <a:r>
            <a:rPr lang="es-ES" sz="19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Markovits</a:t>
          </a:r>
          <a:r>
            <a:rPr lang="es-ES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Davis, </a:t>
          </a:r>
          <a:r>
            <a:rPr lang="es-ES" sz="19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Fay</a:t>
          </a:r>
          <a:r>
            <a:rPr lang="es-ES" sz="19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&amp; Dick, 2010)</a:t>
          </a:r>
        </a:p>
        <a:p>
          <a:pPr algn="just"/>
          <a:r>
            <a:rPr lang="es-EC" sz="1900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Base Digital: </a:t>
          </a:r>
          <a:r>
            <a:rPr lang="es-EC" sz="1900" b="1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Taylor&amp;Francis</a:t>
          </a:r>
          <a:endParaRPr lang="es-ES" sz="1900" b="0" dirty="0" smtClean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  <a:p>
          <a:pPr algn="just"/>
          <a:endParaRPr lang="es-EC" sz="19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DF42EF2-A05B-4357-A91E-93DF4609E1D9}" type="parTrans" cxnId="{50010638-DD41-4366-B2F7-4A36D92AFEA8}">
      <dgm:prSet/>
      <dgm:spPr/>
      <dgm:t>
        <a:bodyPr/>
        <a:lstStyle/>
        <a:p>
          <a:pPr algn="just"/>
          <a:endParaRPr lang="es-EC" sz="19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7744321-0AEA-454A-996B-9AAEC05B3A29}" type="sibTrans" cxnId="{50010638-DD41-4366-B2F7-4A36D92AFEA8}">
      <dgm:prSet/>
      <dgm:spPr/>
      <dgm:t>
        <a:bodyPr/>
        <a:lstStyle/>
        <a:p>
          <a:pPr algn="just"/>
          <a:endParaRPr lang="es-EC" sz="19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AB8EB42-016A-4AD7-9926-D57428AD86C8}" type="pres">
      <dgm:prSet presAssocID="{FE1D7487-88D7-46CD-8B3E-FCB22ED36086}" presName="rootnode" presStyleCnt="0">
        <dgm:presLayoutVars>
          <dgm:chMax/>
          <dgm:chPref/>
          <dgm:dir/>
          <dgm:animLvl val="lvl"/>
        </dgm:presLayoutVars>
      </dgm:prSet>
      <dgm:spPr/>
    </dgm:pt>
    <dgm:pt modelId="{EC62EFDA-C5E4-4C3E-899F-C5B473F6AD43}" type="pres">
      <dgm:prSet presAssocID="{435D45FC-70CE-41D1-833A-5792566F4DCB}" presName="composite" presStyleCnt="0"/>
      <dgm:spPr/>
    </dgm:pt>
    <dgm:pt modelId="{B3179053-CED3-4EDB-9813-E41E8B458C84}" type="pres">
      <dgm:prSet presAssocID="{435D45FC-70CE-41D1-833A-5792566F4DCB}" presName="LShape" presStyleLbl="alignNode1" presStyleIdx="0" presStyleCnt="3"/>
      <dgm:spPr/>
    </dgm:pt>
    <dgm:pt modelId="{1C906689-4AFE-4C49-BACD-2845AA137C77}" type="pres">
      <dgm:prSet presAssocID="{435D45FC-70CE-41D1-833A-5792566F4DC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8EDF6B-BF68-4DDA-8056-FA231450A4C7}" type="pres">
      <dgm:prSet presAssocID="{435D45FC-70CE-41D1-833A-5792566F4DCB}" presName="Triangle" presStyleLbl="alignNode1" presStyleIdx="1" presStyleCnt="3"/>
      <dgm:spPr/>
    </dgm:pt>
    <dgm:pt modelId="{4AFFE7C0-46E4-4DE2-9FCD-75097DDDA976}" type="pres">
      <dgm:prSet presAssocID="{BE1DFF35-1375-43BE-8689-F1D04534AA91}" presName="sibTrans" presStyleCnt="0"/>
      <dgm:spPr/>
    </dgm:pt>
    <dgm:pt modelId="{DCA2543E-EE42-4EE3-BF16-42098A5EC405}" type="pres">
      <dgm:prSet presAssocID="{BE1DFF35-1375-43BE-8689-F1D04534AA91}" presName="space" presStyleCnt="0"/>
      <dgm:spPr/>
    </dgm:pt>
    <dgm:pt modelId="{973BF2EE-5B09-4143-AA0A-DEE5F3C637D1}" type="pres">
      <dgm:prSet presAssocID="{713E407C-4B24-41A1-8D4A-D5ABD62FAFCC}" presName="composite" presStyleCnt="0"/>
      <dgm:spPr/>
    </dgm:pt>
    <dgm:pt modelId="{AEB43BD5-2052-48AB-8A20-E5DF2F724086}" type="pres">
      <dgm:prSet presAssocID="{713E407C-4B24-41A1-8D4A-D5ABD62FAFCC}" presName="LShape" presStyleLbl="alignNode1" presStyleIdx="2" presStyleCnt="3"/>
      <dgm:spPr/>
    </dgm:pt>
    <dgm:pt modelId="{93CE1DF3-3A4C-48E2-81FD-E9F0280997E0}" type="pres">
      <dgm:prSet presAssocID="{713E407C-4B24-41A1-8D4A-D5ABD62FAFCC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D152B4-9DC9-4E5B-8072-A07A1907E9E2}" type="presOf" srcId="{FE1D7487-88D7-46CD-8B3E-FCB22ED36086}" destId="{6AB8EB42-016A-4AD7-9926-D57428AD86C8}" srcOrd="0" destOrd="0" presId="urn:microsoft.com/office/officeart/2009/3/layout/StepUpProcess"/>
    <dgm:cxn modelId="{9D24827F-92D2-4984-941D-115640F7FFE0}" srcId="{FE1D7487-88D7-46CD-8B3E-FCB22ED36086}" destId="{435D45FC-70CE-41D1-833A-5792566F4DCB}" srcOrd="0" destOrd="0" parTransId="{7DFDD134-E234-434B-9088-993E478CFC81}" sibTransId="{BE1DFF35-1375-43BE-8689-F1D04534AA91}"/>
    <dgm:cxn modelId="{673E6E51-330A-46F8-BDC6-AC95235149D5}" type="presOf" srcId="{435D45FC-70CE-41D1-833A-5792566F4DCB}" destId="{1C906689-4AFE-4C49-BACD-2845AA137C77}" srcOrd="0" destOrd="0" presId="urn:microsoft.com/office/officeart/2009/3/layout/StepUpProcess"/>
    <dgm:cxn modelId="{41664D19-E0B7-43A5-934C-B805FD667D2D}" type="presOf" srcId="{713E407C-4B24-41A1-8D4A-D5ABD62FAFCC}" destId="{93CE1DF3-3A4C-48E2-81FD-E9F0280997E0}" srcOrd="0" destOrd="0" presId="urn:microsoft.com/office/officeart/2009/3/layout/StepUpProcess"/>
    <dgm:cxn modelId="{50010638-DD41-4366-B2F7-4A36D92AFEA8}" srcId="{FE1D7487-88D7-46CD-8B3E-FCB22ED36086}" destId="{713E407C-4B24-41A1-8D4A-D5ABD62FAFCC}" srcOrd="1" destOrd="0" parTransId="{2DF42EF2-A05B-4357-A91E-93DF4609E1D9}" sibTransId="{27744321-0AEA-454A-996B-9AAEC05B3A29}"/>
    <dgm:cxn modelId="{0D18340E-1715-4391-83A8-5F7137373E60}" type="presParOf" srcId="{6AB8EB42-016A-4AD7-9926-D57428AD86C8}" destId="{EC62EFDA-C5E4-4C3E-899F-C5B473F6AD43}" srcOrd="0" destOrd="0" presId="urn:microsoft.com/office/officeart/2009/3/layout/StepUpProcess"/>
    <dgm:cxn modelId="{51463FFB-48AF-4A18-9DF1-8307CB26CEA6}" type="presParOf" srcId="{EC62EFDA-C5E4-4C3E-899F-C5B473F6AD43}" destId="{B3179053-CED3-4EDB-9813-E41E8B458C84}" srcOrd="0" destOrd="0" presId="urn:microsoft.com/office/officeart/2009/3/layout/StepUpProcess"/>
    <dgm:cxn modelId="{50B77E68-6DBD-4C36-A97B-A71F7FC17C76}" type="presParOf" srcId="{EC62EFDA-C5E4-4C3E-899F-C5B473F6AD43}" destId="{1C906689-4AFE-4C49-BACD-2845AA137C77}" srcOrd="1" destOrd="0" presId="urn:microsoft.com/office/officeart/2009/3/layout/StepUpProcess"/>
    <dgm:cxn modelId="{42E21FB9-8CD8-4C7E-8355-C5F5450A9373}" type="presParOf" srcId="{EC62EFDA-C5E4-4C3E-899F-C5B473F6AD43}" destId="{3C8EDF6B-BF68-4DDA-8056-FA231450A4C7}" srcOrd="2" destOrd="0" presId="urn:microsoft.com/office/officeart/2009/3/layout/StepUpProcess"/>
    <dgm:cxn modelId="{16CED131-430F-42BD-935B-88EE2B9ABF02}" type="presParOf" srcId="{6AB8EB42-016A-4AD7-9926-D57428AD86C8}" destId="{4AFFE7C0-46E4-4DE2-9FCD-75097DDDA976}" srcOrd="1" destOrd="0" presId="urn:microsoft.com/office/officeart/2009/3/layout/StepUpProcess"/>
    <dgm:cxn modelId="{CD507942-3934-442A-8267-D5EF0D3A7008}" type="presParOf" srcId="{4AFFE7C0-46E4-4DE2-9FCD-75097DDDA976}" destId="{DCA2543E-EE42-4EE3-BF16-42098A5EC405}" srcOrd="0" destOrd="0" presId="urn:microsoft.com/office/officeart/2009/3/layout/StepUpProcess"/>
    <dgm:cxn modelId="{D7665CB8-2BA2-4432-85EB-93FF5DD0FC88}" type="presParOf" srcId="{6AB8EB42-016A-4AD7-9926-D57428AD86C8}" destId="{973BF2EE-5B09-4143-AA0A-DEE5F3C637D1}" srcOrd="2" destOrd="0" presId="urn:microsoft.com/office/officeart/2009/3/layout/StepUpProcess"/>
    <dgm:cxn modelId="{81DB438F-7144-4020-9AEC-F37848ABA6E3}" type="presParOf" srcId="{973BF2EE-5B09-4143-AA0A-DEE5F3C637D1}" destId="{AEB43BD5-2052-48AB-8A20-E5DF2F724086}" srcOrd="0" destOrd="0" presId="urn:microsoft.com/office/officeart/2009/3/layout/StepUpProcess"/>
    <dgm:cxn modelId="{2EFF3DA6-BFDF-4E3A-8333-74741136092A}" type="presParOf" srcId="{973BF2EE-5B09-4143-AA0A-DEE5F3C637D1}" destId="{93CE1DF3-3A4C-48E2-81FD-E9F0280997E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C608F-540C-40EF-B6E9-86777069E1D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B1C9EA6-C44F-44FB-B253-4E8FB095C596}">
      <dgm:prSet phldrT="[Texto]" custT="1"/>
      <dgm:spPr/>
      <dgm:t>
        <a:bodyPr/>
        <a:lstStyle/>
        <a:p>
          <a:r>
            <a:rPr lang="es-ES" sz="1800" b="0" i="0" dirty="0" smtClean="0">
              <a:latin typeface="Times" panose="02020603050405020304" pitchFamily="18" charset="0"/>
              <a:cs typeface="Times" panose="02020603050405020304" pitchFamily="18" charset="0"/>
            </a:rPr>
            <a:t>Por su finalidad: Aplicada</a:t>
          </a:r>
          <a:endParaRPr lang="es-EC" sz="1800" b="0" i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28F1F27-DAF1-4E95-9B22-70241C40DDC5}" type="parTrans" cxnId="{1C75ABAB-D33F-4D77-AC91-C6832A73BE35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315DB6B-743E-4B98-879B-EF2BE3718718}" type="sibTrans" cxnId="{1C75ABAB-D33F-4D77-AC91-C6832A73BE35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DBD90C4-B1D8-48C1-BF9A-20FD3DEABAE8}">
      <dgm:prSet phldrT="[Texto]" custT="1"/>
      <dgm:spPr/>
      <dgm:t>
        <a:bodyPr/>
        <a:lstStyle/>
        <a:p>
          <a:r>
            <a:rPr lang="es-ES" sz="1800" b="0" i="0" dirty="0" smtClean="0">
              <a:latin typeface="Times" panose="02020603050405020304" pitchFamily="18" charset="0"/>
              <a:cs typeface="Times" panose="02020603050405020304" pitchFamily="18" charset="0"/>
            </a:rPr>
            <a:t>Por las fuentes de información: Mixto</a:t>
          </a:r>
          <a:endParaRPr lang="es-EC" sz="1800" b="0" i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8285859-34AF-4C79-9F63-FA5027CDF529}" type="parTrans" cxnId="{412CC42A-2FED-47E5-8E46-A7CC69EDF2D7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A5E5029-A475-499E-97F2-603C804DE529}" type="sibTrans" cxnId="{412CC42A-2FED-47E5-8E46-A7CC69EDF2D7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E432611-A45B-434B-91BA-80D0F92E79E5}">
      <dgm:prSet phldrT="[Texto]" custT="1"/>
      <dgm:spPr/>
      <dgm:t>
        <a:bodyPr/>
        <a:lstStyle/>
        <a:p>
          <a:r>
            <a:rPr lang="es-ES" sz="1800" b="0" i="0" dirty="0" smtClean="0">
              <a:latin typeface="Times" panose="02020603050405020304" pitchFamily="18" charset="0"/>
              <a:cs typeface="Times" panose="02020603050405020304" pitchFamily="18" charset="0"/>
            </a:rPr>
            <a:t>Por las unidades de análisis: Insitu</a:t>
          </a:r>
          <a:endParaRPr lang="es-EC" sz="1800" b="0" i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27A4A91-BAE7-4761-8184-6756AADBEB73}" type="parTrans" cxnId="{E0222B39-F5BA-404B-B8B6-694B3437DB4B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94D9C98-63E8-4B84-B8F9-EC9964507241}" type="sibTrans" cxnId="{E0222B39-F5BA-404B-B8B6-694B3437DB4B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1F13DDF-9825-4A66-89A2-4FEC8AC04A81}">
      <dgm:prSet phldrT="[Texto]" custT="1"/>
      <dgm:spPr/>
      <dgm:t>
        <a:bodyPr/>
        <a:lstStyle/>
        <a:p>
          <a:r>
            <a:rPr lang="es-ES" sz="1800" b="0" i="0" dirty="0" smtClean="0">
              <a:latin typeface="Times" panose="02020603050405020304" pitchFamily="18" charset="0"/>
              <a:cs typeface="Times" panose="02020603050405020304" pitchFamily="18" charset="0"/>
            </a:rPr>
            <a:t>Por el control de las variables: No experimental y transversal</a:t>
          </a:r>
          <a:endParaRPr lang="es-EC" sz="1800" b="0" i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C10AC48-556E-49BE-B065-9AA79A7A7398}" type="parTrans" cxnId="{B2F54774-0FCD-4492-94F0-58F79B3BE150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1C49DC0-BA35-4438-B8DE-AEA04A8C193C}" type="sibTrans" cxnId="{B2F54774-0FCD-4492-94F0-58F79B3BE150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6CCA8AE-E438-4272-8440-5EFCCD0E84B4}">
      <dgm:prSet phldrT="[Texto]" custT="1"/>
      <dgm:spPr/>
      <dgm:t>
        <a:bodyPr/>
        <a:lstStyle/>
        <a:p>
          <a:r>
            <a:rPr lang="es-ES" sz="1800" b="0" i="0" dirty="0" smtClean="0">
              <a:latin typeface="Times" panose="02020603050405020304" pitchFamily="18" charset="0"/>
              <a:cs typeface="Times" panose="02020603050405020304" pitchFamily="18" charset="0"/>
            </a:rPr>
            <a:t>Por el alcance correlacional</a:t>
          </a:r>
          <a:endParaRPr lang="es-EC" sz="1800" b="0" i="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3696B7B-9E27-4B0C-9EE5-97D8D7F3565A}" type="parTrans" cxnId="{B503FDAF-A62A-41D7-9F24-B9E6AC3005B4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759F026-6B75-4741-BB28-518B850B4B2A}" type="sibTrans" cxnId="{B503FDAF-A62A-41D7-9F24-B9E6AC3005B4}">
      <dgm:prSet/>
      <dgm:spPr/>
      <dgm:t>
        <a:bodyPr/>
        <a:lstStyle/>
        <a:p>
          <a:endParaRPr lang="es-EC" sz="1800" b="0" i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3C06E57-AE72-42B4-B417-11A8BD133B46}" type="pres">
      <dgm:prSet presAssocID="{71EC608F-540C-40EF-B6E9-86777069E1D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35F168-284A-48CF-800E-5C34039D0B00}" type="pres">
      <dgm:prSet presAssocID="{71EC608F-540C-40EF-B6E9-86777069E1DE}" presName="arrow" presStyleLbl="bgShp" presStyleIdx="0" presStyleCnt="1"/>
      <dgm:spPr/>
    </dgm:pt>
    <dgm:pt modelId="{B112F41A-4E15-4B29-9BD9-E5CB0B6006E5}" type="pres">
      <dgm:prSet presAssocID="{71EC608F-540C-40EF-B6E9-86777069E1DE}" presName="arrowDiagram5" presStyleCnt="0"/>
      <dgm:spPr/>
    </dgm:pt>
    <dgm:pt modelId="{861CA360-DCF8-44C4-8511-DAA9F175255A}" type="pres">
      <dgm:prSet presAssocID="{DB1C9EA6-C44F-44FB-B253-4E8FB095C596}" presName="bullet5a" presStyleLbl="node1" presStyleIdx="0" presStyleCnt="5"/>
      <dgm:spPr/>
    </dgm:pt>
    <dgm:pt modelId="{6FC6B87A-2468-498D-8F1B-992EE0920C93}" type="pres">
      <dgm:prSet presAssocID="{DB1C9EA6-C44F-44FB-B253-4E8FB095C59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DEB4A1-E490-4F07-8EF1-2BA8D548F5B8}" type="pres">
      <dgm:prSet presAssocID="{0DBD90C4-B1D8-48C1-BF9A-20FD3DEABAE8}" presName="bullet5b" presStyleLbl="node1" presStyleIdx="1" presStyleCnt="5"/>
      <dgm:spPr/>
    </dgm:pt>
    <dgm:pt modelId="{5DED7D4A-8646-45E1-9A49-E15DF24C4C81}" type="pres">
      <dgm:prSet presAssocID="{0DBD90C4-B1D8-48C1-BF9A-20FD3DEABAE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0460D4-A181-4C23-B485-CF3815E24E78}" type="pres">
      <dgm:prSet presAssocID="{DE432611-A45B-434B-91BA-80D0F92E79E5}" presName="bullet5c" presStyleLbl="node1" presStyleIdx="2" presStyleCnt="5"/>
      <dgm:spPr/>
    </dgm:pt>
    <dgm:pt modelId="{BB9088B7-3280-4B03-B65A-D81F202C7859}" type="pres">
      <dgm:prSet presAssocID="{DE432611-A45B-434B-91BA-80D0F92E79E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EC48B2-D939-4718-B0C0-5BE3E294179B}" type="pres">
      <dgm:prSet presAssocID="{F1F13DDF-9825-4A66-89A2-4FEC8AC04A81}" presName="bullet5d" presStyleLbl="node1" presStyleIdx="3" presStyleCnt="5"/>
      <dgm:spPr/>
    </dgm:pt>
    <dgm:pt modelId="{A2DDDEEF-2098-489A-A1BA-4A216691D996}" type="pres">
      <dgm:prSet presAssocID="{F1F13DDF-9825-4A66-89A2-4FEC8AC04A8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D393DE-4D80-4BC6-9525-648A1BA09290}" type="pres">
      <dgm:prSet presAssocID="{C6CCA8AE-E438-4272-8440-5EFCCD0E84B4}" presName="bullet5e" presStyleLbl="node1" presStyleIdx="4" presStyleCnt="5"/>
      <dgm:spPr/>
    </dgm:pt>
    <dgm:pt modelId="{2A2C78D6-B7BC-42B1-BD70-ECBEAE2E65B5}" type="pres">
      <dgm:prSet presAssocID="{C6CCA8AE-E438-4272-8440-5EFCCD0E84B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30D885-2E59-4872-9381-55E1E5F02A06}" type="presOf" srcId="{C6CCA8AE-E438-4272-8440-5EFCCD0E84B4}" destId="{2A2C78D6-B7BC-42B1-BD70-ECBEAE2E65B5}" srcOrd="0" destOrd="0" presId="urn:microsoft.com/office/officeart/2005/8/layout/arrow2"/>
    <dgm:cxn modelId="{B2F54774-0FCD-4492-94F0-58F79B3BE150}" srcId="{71EC608F-540C-40EF-B6E9-86777069E1DE}" destId="{F1F13DDF-9825-4A66-89A2-4FEC8AC04A81}" srcOrd="3" destOrd="0" parTransId="{DC10AC48-556E-49BE-B065-9AA79A7A7398}" sibTransId="{B1C49DC0-BA35-4438-B8DE-AEA04A8C193C}"/>
    <dgm:cxn modelId="{7F03E839-FE81-4EA3-9598-262077373B25}" type="presOf" srcId="{71EC608F-540C-40EF-B6E9-86777069E1DE}" destId="{63C06E57-AE72-42B4-B417-11A8BD133B46}" srcOrd="0" destOrd="0" presId="urn:microsoft.com/office/officeart/2005/8/layout/arrow2"/>
    <dgm:cxn modelId="{2AC71541-9759-49BE-92CC-968443EFED69}" type="presOf" srcId="{0DBD90C4-B1D8-48C1-BF9A-20FD3DEABAE8}" destId="{5DED7D4A-8646-45E1-9A49-E15DF24C4C81}" srcOrd="0" destOrd="0" presId="urn:microsoft.com/office/officeart/2005/8/layout/arrow2"/>
    <dgm:cxn modelId="{606AB118-C5D1-4A95-AC88-23D5259C1392}" type="presOf" srcId="{F1F13DDF-9825-4A66-89A2-4FEC8AC04A81}" destId="{A2DDDEEF-2098-489A-A1BA-4A216691D996}" srcOrd="0" destOrd="0" presId="urn:microsoft.com/office/officeart/2005/8/layout/arrow2"/>
    <dgm:cxn modelId="{F2751C2F-65AF-41A3-A13C-6179D2DCC5A3}" type="presOf" srcId="{DE432611-A45B-434B-91BA-80D0F92E79E5}" destId="{BB9088B7-3280-4B03-B65A-D81F202C7859}" srcOrd="0" destOrd="0" presId="urn:microsoft.com/office/officeart/2005/8/layout/arrow2"/>
    <dgm:cxn modelId="{1C75ABAB-D33F-4D77-AC91-C6832A73BE35}" srcId="{71EC608F-540C-40EF-B6E9-86777069E1DE}" destId="{DB1C9EA6-C44F-44FB-B253-4E8FB095C596}" srcOrd="0" destOrd="0" parTransId="{428F1F27-DAF1-4E95-9B22-70241C40DDC5}" sibTransId="{B315DB6B-743E-4B98-879B-EF2BE3718718}"/>
    <dgm:cxn modelId="{E0222B39-F5BA-404B-B8B6-694B3437DB4B}" srcId="{71EC608F-540C-40EF-B6E9-86777069E1DE}" destId="{DE432611-A45B-434B-91BA-80D0F92E79E5}" srcOrd="2" destOrd="0" parTransId="{627A4A91-BAE7-4761-8184-6756AADBEB73}" sibTransId="{394D9C98-63E8-4B84-B8F9-EC9964507241}"/>
    <dgm:cxn modelId="{412CC42A-2FED-47E5-8E46-A7CC69EDF2D7}" srcId="{71EC608F-540C-40EF-B6E9-86777069E1DE}" destId="{0DBD90C4-B1D8-48C1-BF9A-20FD3DEABAE8}" srcOrd="1" destOrd="0" parTransId="{28285859-34AF-4C79-9F63-FA5027CDF529}" sibTransId="{BA5E5029-A475-499E-97F2-603C804DE529}"/>
    <dgm:cxn modelId="{28575A3E-ACA5-4B16-AD5A-DF65888D6AA6}" type="presOf" srcId="{DB1C9EA6-C44F-44FB-B253-4E8FB095C596}" destId="{6FC6B87A-2468-498D-8F1B-992EE0920C93}" srcOrd="0" destOrd="0" presId="urn:microsoft.com/office/officeart/2005/8/layout/arrow2"/>
    <dgm:cxn modelId="{B503FDAF-A62A-41D7-9F24-B9E6AC3005B4}" srcId="{71EC608F-540C-40EF-B6E9-86777069E1DE}" destId="{C6CCA8AE-E438-4272-8440-5EFCCD0E84B4}" srcOrd="4" destOrd="0" parTransId="{33696B7B-9E27-4B0C-9EE5-97D8D7F3565A}" sibTransId="{3759F026-6B75-4741-BB28-518B850B4B2A}"/>
    <dgm:cxn modelId="{69E33C48-09E2-44DC-BBC1-9F468AED32C7}" type="presParOf" srcId="{63C06E57-AE72-42B4-B417-11A8BD133B46}" destId="{0535F168-284A-48CF-800E-5C34039D0B00}" srcOrd="0" destOrd="0" presId="urn:microsoft.com/office/officeart/2005/8/layout/arrow2"/>
    <dgm:cxn modelId="{660FC067-F499-402A-86FE-B79154DCB917}" type="presParOf" srcId="{63C06E57-AE72-42B4-B417-11A8BD133B46}" destId="{B112F41A-4E15-4B29-9BD9-E5CB0B6006E5}" srcOrd="1" destOrd="0" presId="urn:microsoft.com/office/officeart/2005/8/layout/arrow2"/>
    <dgm:cxn modelId="{060FE409-8C16-4E76-B401-045356AEB298}" type="presParOf" srcId="{B112F41A-4E15-4B29-9BD9-E5CB0B6006E5}" destId="{861CA360-DCF8-44C4-8511-DAA9F175255A}" srcOrd="0" destOrd="0" presId="urn:microsoft.com/office/officeart/2005/8/layout/arrow2"/>
    <dgm:cxn modelId="{58AF02BA-F926-4114-BA16-C9A25B75A459}" type="presParOf" srcId="{B112F41A-4E15-4B29-9BD9-E5CB0B6006E5}" destId="{6FC6B87A-2468-498D-8F1B-992EE0920C93}" srcOrd="1" destOrd="0" presId="urn:microsoft.com/office/officeart/2005/8/layout/arrow2"/>
    <dgm:cxn modelId="{8AAA3509-FF2A-403B-AF62-189A811CA431}" type="presParOf" srcId="{B112F41A-4E15-4B29-9BD9-E5CB0B6006E5}" destId="{02DEB4A1-E490-4F07-8EF1-2BA8D548F5B8}" srcOrd="2" destOrd="0" presId="urn:microsoft.com/office/officeart/2005/8/layout/arrow2"/>
    <dgm:cxn modelId="{6BD261B1-C373-4F1B-8622-FFC58B437921}" type="presParOf" srcId="{B112F41A-4E15-4B29-9BD9-E5CB0B6006E5}" destId="{5DED7D4A-8646-45E1-9A49-E15DF24C4C81}" srcOrd="3" destOrd="0" presId="urn:microsoft.com/office/officeart/2005/8/layout/arrow2"/>
    <dgm:cxn modelId="{A532ED24-CF4D-44EA-995D-0B8E66E872FB}" type="presParOf" srcId="{B112F41A-4E15-4B29-9BD9-E5CB0B6006E5}" destId="{1B0460D4-A181-4C23-B485-CF3815E24E78}" srcOrd="4" destOrd="0" presId="urn:microsoft.com/office/officeart/2005/8/layout/arrow2"/>
    <dgm:cxn modelId="{7ABE9CFE-0D42-4982-8FD3-B049F7EC3B0B}" type="presParOf" srcId="{B112F41A-4E15-4B29-9BD9-E5CB0B6006E5}" destId="{BB9088B7-3280-4B03-B65A-D81F202C7859}" srcOrd="5" destOrd="0" presId="urn:microsoft.com/office/officeart/2005/8/layout/arrow2"/>
    <dgm:cxn modelId="{9FFDE9E4-E2D5-4D85-A7B9-C264B1CB142F}" type="presParOf" srcId="{B112F41A-4E15-4B29-9BD9-E5CB0B6006E5}" destId="{29EC48B2-D939-4718-B0C0-5BE3E294179B}" srcOrd="6" destOrd="0" presId="urn:microsoft.com/office/officeart/2005/8/layout/arrow2"/>
    <dgm:cxn modelId="{B178AB93-ECD4-41A6-8BAC-E37A4C6C95F9}" type="presParOf" srcId="{B112F41A-4E15-4B29-9BD9-E5CB0B6006E5}" destId="{A2DDDEEF-2098-489A-A1BA-4A216691D996}" srcOrd="7" destOrd="0" presId="urn:microsoft.com/office/officeart/2005/8/layout/arrow2"/>
    <dgm:cxn modelId="{5BF07689-5407-4882-9B3B-00BBEA7E5006}" type="presParOf" srcId="{B112F41A-4E15-4B29-9BD9-E5CB0B6006E5}" destId="{30D393DE-4D80-4BC6-9525-648A1BA09290}" srcOrd="8" destOrd="0" presId="urn:microsoft.com/office/officeart/2005/8/layout/arrow2"/>
    <dgm:cxn modelId="{D2D86E4A-6729-4625-94D2-A38E7CD85DF7}" type="presParOf" srcId="{B112F41A-4E15-4B29-9BD9-E5CB0B6006E5}" destId="{2A2C78D6-B7BC-42B1-BD70-ECBEAE2E65B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867F7-9D5B-4926-82C9-83075D34A94A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2F8CF8E-5891-4DAC-B2C1-29D82E285D9C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H1: Existe relación entre satisfacción laboral y compromiso organizacional.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6753B-103E-41EF-8B13-BD28B104FC0A}" type="parTrans" cxnId="{71D3FC84-86C1-40A3-BECC-8E6176EB4647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3B4FE-7B96-4C19-B5CC-B5339736AC61}" type="sibTrans" cxnId="{71D3FC84-86C1-40A3-BECC-8E6176EB4647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EB288-8C26-4FB7-8818-3B51EFCF1017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H1a: Existe relación entre satisfacción laboral y compromiso afectivo.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24E34-ABF2-42BA-BB12-C479AD1C25D8}" type="parTrans" cxnId="{A84412CF-AF19-4FBA-8A27-A54D4BFFD144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EE887-A996-4C1C-8536-DD0B6541BF64}" type="sibTrans" cxnId="{A84412CF-AF19-4FBA-8A27-A54D4BFFD144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10D1B-B1E2-4F56-B6BE-FE3D3D142088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H1b: Existe relación entre satisfacción laboral y compromiso normativo.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797B5-7968-400A-82DC-45E242D84186}" type="parTrans" cxnId="{6F643952-242C-42EC-A1D8-D3130F26FF3E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01E78-1EE5-424E-AAFE-110100FAFA27}" type="sibTrans" cxnId="{6F643952-242C-42EC-A1D8-D3130F26FF3E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92F-7199-446F-ABF7-A4CCBFA2AB8A}">
      <dgm:prSet phldrT="[Texto]" custT="1"/>
      <dgm:spPr/>
      <dgm:t>
        <a:bodyPr/>
        <a:lstStyle/>
        <a:p>
          <a:r>
            <a:rPr lang="es-ES" sz="2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H1c</a:t>
          </a:r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: Existe relación entre satisfacción laboral y compromiso continuo.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6B1A-7C78-4C8B-8C18-8345769EE719}" type="parTrans" cxnId="{B329D265-21CD-4FEA-827D-ED63D5418841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CA7B3-E439-4BF8-A83D-AB81F718E790}" type="sibTrans" cxnId="{B329D265-21CD-4FEA-827D-ED63D5418841}">
      <dgm:prSet/>
      <dgm:spPr/>
      <dgm:t>
        <a:bodyPr/>
        <a:lstStyle/>
        <a:p>
          <a:endParaRPr lang="es-EC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5ACAF-AD1C-4766-80EF-83F6CCAF71AC}" type="pres">
      <dgm:prSet presAssocID="{1A2867F7-9D5B-4926-82C9-83075D34A9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11E45EE-E7E3-42A5-98D6-757F23FA2800}" type="pres">
      <dgm:prSet presAssocID="{1A2867F7-9D5B-4926-82C9-83075D34A94A}" presName="Name1" presStyleCnt="0"/>
      <dgm:spPr/>
    </dgm:pt>
    <dgm:pt modelId="{98481115-9571-48C2-95AD-6C25AD61E211}" type="pres">
      <dgm:prSet presAssocID="{1A2867F7-9D5B-4926-82C9-83075D34A94A}" presName="cycle" presStyleCnt="0"/>
      <dgm:spPr/>
    </dgm:pt>
    <dgm:pt modelId="{80208BD2-683F-44FE-8187-99819E855FB9}" type="pres">
      <dgm:prSet presAssocID="{1A2867F7-9D5B-4926-82C9-83075D34A94A}" presName="srcNode" presStyleLbl="node1" presStyleIdx="0" presStyleCnt="4"/>
      <dgm:spPr/>
    </dgm:pt>
    <dgm:pt modelId="{0059D39D-E8F2-4EB7-A342-8521BD811308}" type="pres">
      <dgm:prSet presAssocID="{1A2867F7-9D5B-4926-82C9-83075D34A94A}" presName="conn" presStyleLbl="parChTrans1D2" presStyleIdx="0" presStyleCnt="1"/>
      <dgm:spPr/>
      <dgm:t>
        <a:bodyPr/>
        <a:lstStyle/>
        <a:p>
          <a:endParaRPr lang="es-EC"/>
        </a:p>
      </dgm:t>
    </dgm:pt>
    <dgm:pt modelId="{71F7394F-F47F-4A99-9EA1-81825F1FC988}" type="pres">
      <dgm:prSet presAssocID="{1A2867F7-9D5B-4926-82C9-83075D34A94A}" presName="extraNode" presStyleLbl="node1" presStyleIdx="0" presStyleCnt="4"/>
      <dgm:spPr/>
    </dgm:pt>
    <dgm:pt modelId="{BB1B0C6B-50BA-41C7-B902-C3C08B753F9E}" type="pres">
      <dgm:prSet presAssocID="{1A2867F7-9D5B-4926-82C9-83075D34A94A}" presName="dstNode" presStyleLbl="node1" presStyleIdx="0" presStyleCnt="4"/>
      <dgm:spPr/>
    </dgm:pt>
    <dgm:pt modelId="{159F55E3-DDFF-420F-920F-780901F0EC23}" type="pres">
      <dgm:prSet presAssocID="{D2F8CF8E-5891-4DAC-B2C1-29D82E285D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DC95DA-DD2C-426C-A6A8-101957A7196F}" type="pres">
      <dgm:prSet presAssocID="{D2F8CF8E-5891-4DAC-B2C1-29D82E285D9C}" presName="accent_1" presStyleCnt="0"/>
      <dgm:spPr/>
    </dgm:pt>
    <dgm:pt modelId="{DE1EDEC9-3BA6-4E9F-8C46-4A6432C98BA7}" type="pres">
      <dgm:prSet presAssocID="{D2F8CF8E-5891-4DAC-B2C1-29D82E285D9C}" presName="accentRepeatNode" presStyleLbl="solidFgAcc1" presStyleIdx="0" presStyleCnt="4"/>
      <dgm:spPr/>
    </dgm:pt>
    <dgm:pt modelId="{59D13E1E-B07E-4C08-8B20-26B3186923B3}" type="pres">
      <dgm:prSet presAssocID="{E87EB288-8C26-4FB7-8818-3B51EFCF101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F9943D-2A7C-45EE-B759-CC6D70468491}" type="pres">
      <dgm:prSet presAssocID="{E87EB288-8C26-4FB7-8818-3B51EFCF1017}" presName="accent_2" presStyleCnt="0"/>
      <dgm:spPr/>
    </dgm:pt>
    <dgm:pt modelId="{ADABFD66-2DE1-43FA-87ED-325D16C1D160}" type="pres">
      <dgm:prSet presAssocID="{E87EB288-8C26-4FB7-8818-3B51EFCF1017}" presName="accentRepeatNode" presStyleLbl="solidFgAcc1" presStyleIdx="1" presStyleCnt="4"/>
      <dgm:spPr/>
    </dgm:pt>
    <dgm:pt modelId="{94E1E8D8-FE83-4533-88B1-B7A3C949A6DC}" type="pres">
      <dgm:prSet presAssocID="{F5010D1B-B1E2-4F56-B6BE-FE3D3D14208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8267A-0010-418C-92CD-E01E9ECD3832}" type="pres">
      <dgm:prSet presAssocID="{F5010D1B-B1E2-4F56-B6BE-FE3D3D142088}" presName="accent_3" presStyleCnt="0"/>
      <dgm:spPr/>
    </dgm:pt>
    <dgm:pt modelId="{FD182119-342E-44E2-83AD-AEC94909D7F2}" type="pres">
      <dgm:prSet presAssocID="{F5010D1B-B1E2-4F56-B6BE-FE3D3D142088}" presName="accentRepeatNode" presStyleLbl="solidFgAcc1" presStyleIdx="2" presStyleCnt="4"/>
      <dgm:spPr/>
    </dgm:pt>
    <dgm:pt modelId="{E9FE8EEE-E16F-4D9E-BA40-95CC49ABEA37}" type="pres">
      <dgm:prSet presAssocID="{EAADE92F-7199-446F-ABF7-A4CCBFA2AB8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B59A9-20E9-4271-BC21-2CD84BBA5020}" type="pres">
      <dgm:prSet presAssocID="{EAADE92F-7199-446F-ABF7-A4CCBFA2AB8A}" presName="accent_4" presStyleCnt="0"/>
      <dgm:spPr/>
    </dgm:pt>
    <dgm:pt modelId="{DD79AF26-969E-410A-822E-3C2E16450894}" type="pres">
      <dgm:prSet presAssocID="{EAADE92F-7199-446F-ABF7-A4CCBFA2AB8A}" presName="accentRepeatNode" presStyleLbl="solidFgAcc1" presStyleIdx="3" presStyleCnt="4"/>
      <dgm:spPr/>
    </dgm:pt>
  </dgm:ptLst>
  <dgm:cxnLst>
    <dgm:cxn modelId="{A84412CF-AF19-4FBA-8A27-A54D4BFFD144}" srcId="{1A2867F7-9D5B-4926-82C9-83075D34A94A}" destId="{E87EB288-8C26-4FB7-8818-3B51EFCF1017}" srcOrd="1" destOrd="0" parTransId="{45524E34-ABF2-42BA-BB12-C479AD1C25D8}" sibTransId="{8AFEE887-A996-4C1C-8536-DD0B6541BF64}"/>
    <dgm:cxn modelId="{4EEFEB8D-BF88-43DC-8AD5-C798411A374E}" type="presOf" srcId="{6293B4FE-7B96-4C19-B5CC-B5339736AC61}" destId="{0059D39D-E8F2-4EB7-A342-8521BD811308}" srcOrd="0" destOrd="0" presId="urn:microsoft.com/office/officeart/2008/layout/VerticalCurvedList"/>
    <dgm:cxn modelId="{B329D265-21CD-4FEA-827D-ED63D5418841}" srcId="{1A2867F7-9D5B-4926-82C9-83075D34A94A}" destId="{EAADE92F-7199-446F-ABF7-A4CCBFA2AB8A}" srcOrd="3" destOrd="0" parTransId="{34066B1A-7C78-4C8B-8C18-8345769EE719}" sibTransId="{6F8CA7B3-E439-4BF8-A83D-AB81F718E790}"/>
    <dgm:cxn modelId="{04CEAFFC-49CF-4FAF-A605-696273B430D3}" type="presOf" srcId="{1A2867F7-9D5B-4926-82C9-83075D34A94A}" destId="{6D25ACAF-AD1C-4766-80EF-83F6CCAF71AC}" srcOrd="0" destOrd="0" presId="urn:microsoft.com/office/officeart/2008/layout/VerticalCurvedList"/>
    <dgm:cxn modelId="{6962BDE8-35C7-432D-B01E-DCEF2195E850}" type="presOf" srcId="{F5010D1B-B1E2-4F56-B6BE-FE3D3D142088}" destId="{94E1E8D8-FE83-4533-88B1-B7A3C949A6DC}" srcOrd="0" destOrd="0" presId="urn:microsoft.com/office/officeart/2008/layout/VerticalCurvedList"/>
    <dgm:cxn modelId="{17422255-D268-4BAA-BAE5-4FAAF3619719}" type="presOf" srcId="{D2F8CF8E-5891-4DAC-B2C1-29D82E285D9C}" destId="{159F55E3-DDFF-420F-920F-780901F0EC23}" srcOrd="0" destOrd="0" presId="urn:microsoft.com/office/officeart/2008/layout/VerticalCurvedList"/>
    <dgm:cxn modelId="{43492F35-9CCA-48EC-B722-D7A8AE336907}" type="presOf" srcId="{EAADE92F-7199-446F-ABF7-A4CCBFA2AB8A}" destId="{E9FE8EEE-E16F-4D9E-BA40-95CC49ABEA37}" srcOrd="0" destOrd="0" presId="urn:microsoft.com/office/officeart/2008/layout/VerticalCurvedList"/>
    <dgm:cxn modelId="{91FB1837-DA93-4F81-A699-66288880074C}" type="presOf" srcId="{E87EB288-8C26-4FB7-8818-3B51EFCF1017}" destId="{59D13E1E-B07E-4C08-8B20-26B3186923B3}" srcOrd="0" destOrd="0" presId="urn:microsoft.com/office/officeart/2008/layout/VerticalCurvedList"/>
    <dgm:cxn modelId="{6F643952-242C-42EC-A1D8-D3130F26FF3E}" srcId="{1A2867F7-9D5B-4926-82C9-83075D34A94A}" destId="{F5010D1B-B1E2-4F56-B6BE-FE3D3D142088}" srcOrd="2" destOrd="0" parTransId="{F32797B5-7968-400A-82DC-45E242D84186}" sibTransId="{FC401E78-1EE5-424E-AAFE-110100FAFA27}"/>
    <dgm:cxn modelId="{71D3FC84-86C1-40A3-BECC-8E6176EB4647}" srcId="{1A2867F7-9D5B-4926-82C9-83075D34A94A}" destId="{D2F8CF8E-5891-4DAC-B2C1-29D82E285D9C}" srcOrd="0" destOrd="0" parTransId="{48B6753B-103E-41EF-8B13-BD28B104FC0A}" sibTransId="{6293B4FE-7B96-4C19-B5CC-B5339736AC61}"/>
    <dgm:cxn modelId="{3E0BB5C9-DBAE-45B5-8470-EE5A4255CBCB}" type="presParOf" srcId="{6D25ACAF-AD1C-4766-80EF-83F6CCAF71AC}" destId="{311E45EE-E7E3-42A5-98D6-757F23FA2800}" srcOrd="0" destOrd="0" presId="urn:microsoft.com/office/officeart/2008/layout/VerticalCurvedList"/>
    <dgm:cxn modelId="{40EFA4D9-988A-4FD9-99E7-180E525EB331}" type="presParOf" srcId="{311E45EE-E7E3-42A5-98D6-757F23FA2800}" destId="{98481115-9571-48C2-95AD-6C25AD61E211}" srcOrd="0" destOrd="0" presId="urn:microsoft.com/office/officeart/2008/layout/VerticalCurvedList"/>
    <dgm:cxn modelId="{52767C59-B5AC-43C5-BAA0-9A02DB0EE2C6}" type="presParOf" srcId="{98481115-9571-48C2-95AD-6C25AD61E211}" destId="{80208BD2-683F-44FE-8187-99819E855FB9}" srcOrd="0" destOrd="0" presId="urn:microsoft.com/office/officeart/2008/layout/VerticalCurvedList"/>
    <dgm:cxn modelId="{C8248887-DB18-4D64-ADB4-F4687B228EB6}" type="presParOf" srcId="{98481115-9571-48C2-95AD-6C25AD61E211}" destId="{0059D39D-E8F2-4EB7-A342-8521BD811308}" srcOrd="1" destOrd="0" presId="urn:microsoft.com/office/officeart/2008/layout/VerticalCurvedList"/>
    <dgm:cxn modelId="{6954ED57-27F4-4A41-9F2B-4DC35E822FEC}" type="presParOf" srcId="{98481115-9571-48C2-95AD-6C25AD61E211}" destId="{71F7394F-F47F-4A99-9EA1-81825F1FC988}" srcOrd="2" destOrd="0" presId="urn:microsoft.com/office/officeart/2008/layout/VerticalCurvedList"/>
    <dgm:cxn modelId="{7C9AE0AA-6466-447E-9FA8-92864D65C295}" type="presParOf" srcId="{98481115-9571-48C2-95AD-6C25AD61E211}" destId="{BB1B0C6B-50BA-41C7-B902-C3C08B753F9E}" srcOrd="3" destOrd="0" presId="urn:microsoft.com/office/officeart/2008/layout/VerticalCurvedList"/>
    <dgm:cxn modelId="{00A6E9E6-0B47-41BC-A70D-608E2D075713}" type="presParOf" srcId="{311E45EE-E7E3-42A5-98D6-757F23FA2800}" destId="{159F55E3-DDFF-420F-920F-780901F0EC23}" srcOrd="1" destOrd="0" presId="urn:microsoft.com/office/officeart/2008/layout/VerticalCurvedList"/>
    <dgm:cxn modelId="{691D2DBF-26BF-4377-A41F-DD869A199672}" type="presParOf" srcId="{311E45EE-E7E3-42A5-98D6-757F23FA2800}" destId="{BDDC95DA-DD2C-426C-A6A8-101957A7196F}" srcOrd="2" destOrd="0" presId="urn:microsoft.com/office/officeart/2008/layout/VerticalCurvedList"/>
    <dgm:cxn modelId="{D3092841-37EB-47ED-8F3E-E212F6C6BBE6}" type="presParOf" srcId="{BDDC95DA-DD2C-426C-A6A8-101957A7196F}" destId="{DE1EDEC9-3BA6-4E9F-8C46-4A6432C98BA7}" srcOrd="0" destOrd="0" presId="urn:microsoft.com/office/officeart/2008/layout/VerticalCurvedList"/>
    <dgm:cxn modelId="{BDD0D45C-CF50-49E8-AB6D-782EBA5BB42A}" type="presParOf" srcId="{311E45EE-E7E3-42A5-98D6-757F23FA2800}" destId="{59D13E1E-B07E-4C08-8B20-26B3186923B3}" srcOrd="3" destOrd="0" presId="urn:microsoft.com/office/officeart/2008/layout/VerticalCurvedList"/>
    <dgm:cxn modelId="{1B45461C-AA77-4F2F-873B-D34202EDB613}" type="presParOf" srcId="{311E45EE-E7E3-42A5-98D6-757F23FA2800}" destId="{17F9943D-2A7C-45EE-B759-CC6D70468491}" srcOrd="4" destOrd="0" presId="urn:microsoft.com/office/officeart/2008/layout/VerticalCurvedList"/>
    <dgm:cxn modelId="{F76976F7-E12E-4F7F-BBAD-D917AA6FC6F7}" type="presParOf" srcId="{17F9943D-2A7C-45EE-B759-CC6D70468491}" destId="{ADABFD66-2DE1-43FA-87ED-325D16C1D160}" srcOrd="0" destOrd="0" presId="urn:microsoft.com/office/officeart/2008/layout/VerticalCurvedList"/>
    <dgm:cxn modelId="{D87E830E-2D5E-4A9D-84A1-C75877954307}" type="presParOf" srcId="{311E45EE-E7E3-42A5-98D6-757F23FA2800}" destId="{94E1E8D8-FE83-4533-88B1-B7A3C949A6DC}" srcOrd="5" destOrd="0" presId="urn:microsoft.com/office/officeart/2008/layout/VerticalCurvedList"/>
    <dgm:cxn modelId="{AEE0A2C1-BA27-4957-A351-D86A192E656B}" type="presParOf" srcId="{311E45EE-E7E3-42A5-98D6-757F23FA2800}" destId="{A988267A-0010-418C-92CD-E01E9ECD3832}" srcOrd="6" destOrd="0" presId="urn:microsoft.com/office/officeart/2008/layout/VerticalCurvedList"/>
    <dgm:cxn modelId="{10E6913F-F56D-4AE0-9FF5-BEEE04C2F1E7}" type="presParOf" srcId="{A988267A-0010-418C-92CD-E01E9ECD3832}" destId="{FD182119-342E-44E2-83AD-AEC94909D7F2}" srcOrd="0" destOrd="0" presId="urn:microsoft.com/office/officeart/2008/layout/VerticalCurvedList"/>
    <dgm:cxn modelId="{CCC6BBF3-A43D-4CE8-B33C-70ACB6ED533A}" type="presParOf" srcId="{311E45EE-E7E3-42A5-98D6-757F23FA2800}" destId="{E9FE8EEE-E16F-4D9E-BA40-95CC49ABEA37}" srcOrd="7" destOrd="0" presId="urn:microsoft.com/office/officeart/2008/layout/VerticalCurvedList"/>
    <dgm:cxn modelId="{F2FF9189-8364-45ED-A67E-DF5C90BF3F3C}" type="presParOf" srcId="{311E45EE-E7E3-42A5-98D6-757F23FA2800}" destId="{994B59A9-20E9-4271-BC21-2CD84BBA5020}" srcOrd="8" destOrd="0" presId="urn:microsoft.com/office/officeart/2008/layout/VerticalCurvedList"/>
    <dgm:cxn modelId="{A2A0CD2F-361E-450C-9704-8A5DFDDC8074}" type="presParOf" srcId="{994B59A9-20E9-4271-BC21-2CD84BBA5020}" destId="{DD79AF26-969E-410A-822E-3C2E164508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69D502-03A0-47FA-9138-E830DDC9523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5302495-1833-47F5-A611-090C5394CA17}">
      <dgm:prSet phldrT="[Texto]" custT="1"/>
      <dgm:spPr>
        <a:solidFill>
          <a:srgbClr val="FFCCCC"/>
        </a:solidFill>
        <a:ln>
          <a:noFill/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cuestionario para medir la satisfacción laboral, fue el desarrollado por Babakus, E., Yavas, U., Karatepe, O.M., Avci, T. (2003), el cual incluye 4 ítems, la escala mostró una fiabilidad de alfa de Cronbach de 0,79 y se utilizó la escala de Likert de 5 puntos, siendo 5 totalmente de acuerdo y 1 totalmente en desacuerdo.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CF429-8E2D-4057-8DB5-F6166C49A022}" type="parTrans" cxnId="{E0AE09ED-60FE-47AB-BBFE-A966FE05FFD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3377F-898F-4402-85D6-96659FD2A154}" type="sibTrans" cxnId="{E0AE09ED-60FE-47AB-BBFE-A966FE05FFD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BE215-3C3F-4B2A-B4C7-6FFCD76CDA76}">
      <dgm:prSet phldrT="[Texto]" custT="1"/>
      <dgm:spPr>
        <a:solidFill>
          <a:srgbClr val="CCFFFF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 el compromiso organizacional  se utilizó el desarrollado por Meyer y Allen (1990), en donde los ítems están clasificados en términos de las tres dimensiones: compromiso afectivo, compromiso normativo y compromiso de continuidad, el cuestionario 15 preguntas en total, la escala mostró una fiabilidad de alfa de Cronbach 0.91; 0.75 y 0.81 respectivamente y de igual manera se utilizó la escala de Likert de 5 puntos, siendo 5 totalmente de acuerdo y 1 totalmente en desacuerdo.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CCA9E-891E-469A-A7B9-60D201B7516A}" type="parTrans" cxnId="{1BD26A08-240F-42BB-BE66-C7C28C7698B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85131-2CA4-4592-8441-B0A93F0BCA32}" type="sibTrans" cxnId="{1BD26A08-240F-42BB-BE66-C7C28C7698B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C8E72-47D2-408C-BEB2-B6BA1855B4F2}" type="pres">
      <dgm:prSet presAssocID="{BF69D502-03A0-47FA-9138-E830DDC952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815709-326E-4C10-84E2-2DE70875E114}" type="pres">
      <dgm:prSet presAssocID="{35302495-1833-47F5-A611-090C5394CA1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8620F3-C41D-4407-875A-32A787B2B96D}" type="pres">
      <dgm:prSet presAssocID="{C173377F-898F-4402-85D6-96659FD2A154}" presName="sibTrans" presStyleCnt="0"/>
      <dgm:spPr/>
    </dgm:pt>
    <dgm:pt modelId="{AE9A1AF4-E4A7-471F-A763-72B39B96E5E9}" type="pres">
      <dgm:prSet presAssocID="{0AFBE215-3C3F-4B2A-B4C7-6FFCD76CDA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C3CA09-34B4-4808-9A1D-0DC4C7620065}" type="presOf" srcId="{BF69D502-03A0-47FA-9138-E830DDC95236}" destId="{BFCC8E72-47D2-408C-BEB2-B6BA1855B4F2}" srcOrd="0" destOrd="0" presId="urn:microsoft.com/office/officeart/2005/8/layout/default"/>
    <dgm:cxn modelId="{1BD26A08-240F-42BB-BE66-C7C28C7698B3}" srcId="{BF69D502-03A0-47FA-9138-E830DDC95236}" destId="{0AFBE215-3C3F-4B2A-B4C7-6FFCD76CDA76}" srcOrd="1" destOrd="0" parTransId="{C24CCA9E-891E-469A-A7B9-60D201B7516A}" sibTransId="{AEB85131-2CA4-4592-8441-B0A93F0BCA32}"/>
    <dgm:cxn modelId="{37B9B1C3-4EED-44F6-A436-1F40D9D420BE}" type="presOf" srcId="{35302495-1833-47F5-A611-090C5394CA17}" destId="{1E815709-326E-4C10-84E2-2DE70875E114}" srcOrd="0" destOrd="0" presId="urn:microsoft.com/office/officeart/2005/8/layout/default"/>
    <dgm:cxn modelId="{7E7A6B75-20A8-4433-A3CF-F39DB687F44C}" type="presOf" srcId="{0AFBE215-3C3F-4B2A-B4C7-6FFCD76CDA76}" destId="{AE9A1AF4-E4A7-471F-A763-72B39B96E5E9}" srcOrd="0" destOrd="0" presId="urn:microsoft.com/office/officeart/2005/8/layout/default"/>
    <dgm:cxn modelId="{E0AE09ED-60FE-47AB-BBFE-A966FE05FFD2}" srcId="{BF69D502-03A0-47FA-9138-E830DDC95236}" destId="{35302495-1833-47F5-A611-090C5394CA17}" srcOrd="0" destOrd="0" parTransId="{C97CF429-8E2D-4057-8DB5-F6166C49A022}" sibTransId="{C173377F-898F-4402-85D6-96659FD2A154}"/>
    <dgm:cxn modelId="{1DCA2149-E6F6-42C4-8157-5C4FF3775855}" type="presParOf" srcId="{BFCC8E72-47D2-408C-BEB2-B6BA1855B4F2}" destId="{1E815709-326E-4C10-84E2-2DE70875E114}" srcOrd="0" destOrd="0" presId="urn:microsoft.com/office/officeart/2005/8/layout/default"/>
    <dgm:cxn modelId="{650F515D-3961-46B3-A4FD-64E0C969831A}" type="presParOf" srcId="{BFCC8E72-47D2-408C-BEB2-B6BA1855B4F2}" destId="{118620F3-C41D-4407-875A-32A787B2B96D}" srcOrd="1" destOrd="0" presId="urn:microsoft.com/office/officeart/2005/8/layout/default"/>
    <dgm:cxn modelId="{99F171B4-5735-406C-812D-3BCAA5BB316D}" type="presParOf" srcId="{BFCC8E72-47D2-408C-BEB2-B6BA1855B4F2}" destId="{AE9A1AF4-E4A7-471F-A763-72B39B96E5E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C947E8-0933-4136-A277-8A60C9F59D2C}" type="doc">
      <dgm:prSet loTypeId="urn:microsoft.com/office/officeart/2005/8/layout/h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F7DE153-4AF5-49CF-91C5-E081C33ED463}">
      <dgm:prSet phldrT="[Texto]" custT="1"/>
      <dgm:spPr/>
      <dgm:t>
        <a:bodyPr/>
        <a:lstStyle/>
        <a:p>
          <a:r>
            <a:rPr lang="es-EC" sz="1600" b="1" i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Análisis descriptivo</a:t>
          </a:r>
          <a:endParaRPr lang="es-EC" sz="1600" b="1" i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0D398E0-4EEB-4369-968F-EA1C776D0260}" type="parTrans" cxnId="{34934BC7-E3E1-4179-A869-60843E2D4527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C6EBAFA-7C1C-421C-9B47-28CFE9176D90}" type="sibTrans" cxnId="{34934BC7-E3E1-4179-A869-60843E2D4527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C0050B4-0453-4213-B87B-B820D0A3A3C2}">
      <dgm:prSet phldrT="[Texto]" custT="1"/>
      <dgm:spPr/>
      <dgm:t>
        <a:bodyPr/>
        <a:lstStyle/>
        <a:p>
          <a:r>
            <a:rPr lang="es-EC" sz="1600" b="1" i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Prueba Kruskal Wallis y Comparación de Medias</a:t>
          </a:r>
          <a:endParaRPr lang="es-EC" sz="1600" b="1" i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373F903-CFD1-49E7-AF73-9E75B2D52857}" type="parTrans" cxnId="{DAD13FF4-B588-4AD7-87C0-7D03B17BE25D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5B0D224-7167-44FC-8091-46D58DBEF26A}" type="sibTrans" cxnId="{DAD13FF4-B588-4AD7-87C0-7D03B17BE25D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CD8B6A0-F79E-47E7-9F6D-A87B8EE49573}">
      <dgm:prSet custT="1"/>
      <dgm:spPr/>
      <dgm:t>
        <a:bodyPr/>
        <a:lstStyle/>
        <a:p>
          <a:r>
            <a:rPr lang="es-ES" sz="1600" b="1" i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Análisis de Correlación</a:t>
          </a:r>
          <a:endParaRPr lang="es-EC" sz="1600" b="1" i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8CFEB887-DD96-4586-AA91-F6392F42FB9D}" type="parTrans" cxnId="{1982530B-DEF7-4ADC-B347-055B51CBA52E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1F92FA0-31DB-4F57-80FD-EAA67B41BB6A}" type="sibTrans" cxnId="{1982530B-DEF7-4ADC-B347-055B51CBA52E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0B535F5-9FA6-4A85-8563-E5F7EC50F641}">
      <dgm:prSet custT="1"/>
      <dgm:spPr/>
      <dgm:t>
        <a:bodyPr/>
        <a:lstStyle/>
        <a:p>
          <a:r>
            <a:rPr lang="es-EC" sz="1600" b="1" i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Análisis de Regresión</a:t>
          </a:r>
          <a:endParaRPr lang="es-EC" sz="1600" b="1" i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6B9AC5B-42F4-489F-8628-E6994822759B}" type="parTrans" cxnId="{D6482353-9408-4C22-8C5C-BC16E06B7A9A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1B01EB7E-76F8-46B1-A058-78D93010A266}" type="sibTrans" cxnId="{D6482353-9408-4C22-8C5C-BC16E06B7A9A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9BEFEC4-D39E-44A7-A097-4FBE12B567DC}">
      <dgm:prSet custT="1"/>
      <dgm:spPr/>
      <dgm:t>
        <a:bodyPr/>
        <a:lstStyle/>
        <a:p>
          <a:pPr algn="just"/>
          <a:r>
            <a:rPr lang="es-EC" sz="1200" dirty="0" smtClean="0">
              <a:latin typeface="Times" panose="02020603050405020304" pitchFamily="18" charset="0"/>
              <a:cs typeface="Times" panose="02020603050405020304" pitchFamily="18" charset="0"/>
            </a:rPr>
            <a:t>Análisis de los datos y diferencias significativas entre grupos</a:t>
          </a:r>
          <a:endParaRPr lang="es-EC" sz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10F983A4-E028-470A-B6DE-0A983D4B8E1F}" type="parTrans" cxnId="{F3381783-CCEE-4619-AFBB-503BB5C03CB0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4B28347-7470-4DFE-8ED9-9AD4372066FB}" type="sibTrans" cxnId="{F3381783-CCEE-4619-AFBB-503BB5C03CB0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A8BC3AF-9956-456C-BE53-FA87DCD688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Cómo influye la variable independiente (SL) en la variable dependiente (CO)</a:t>
          </a:r>
          <a:endParaRPr lang="es-EC" sz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3547201-1945-4F91-A5D6-D15B6D8E8FCB}" type="parTrans" cxnId="{46FE091C-B0E9-42C2-BC0D-D69F62F2A8BB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7D1BF43-96C1-4C5A-9252-EE69ECB785A7}" type="sibTrans" cxnId="{46FE091C-B0E9-42C2-BC0D-D69F62F2A8BB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2A532D0-1F5B-43CA-9492-3AE9F4508C2D}">
      <dgm:prSet custT="1"/>
      <dgm:spPr/>
      <dgm:t>
        <a:bodyPr/>
        <a:lstStyle/>
        <a:p>
          <a:r>
            <a:rPr lang="es-ES" sz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Para establecer la relación existente entre las variables.</a:t>
          </a:r>
          <a:endParaRPr lang="es-EC" sz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C9AB4C6-70C2-42C4-BE0B-C7536B750193}" type="parTrans" cxnId="{5906871B-2F84-486A-B30A-B17DDDD5D0DB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9AE954C-E2C3-4C4C-9A66-22F6654CA418}" type="sibTrans" cxnId="{5906871B-2F84-486A-B30A-B17DDDD5D0DB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982267B-DDEB-418D-8627-C7F892C032EE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Rechazar o aceptar cada una de las hipótesis planteadas.</a:t>
          </a:r>
          <a:endParaRPr lang="es-EC" sz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FB4E717-4E1A-4397-A993-0F9A8DC8D179}" type="parTrans" cxnId="{59A2886D-72FF-4DF7-9B47-375020A42D01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EE5B0903-4AE1-4596-9890-9EE698520238}" type="sibTrans" cxnId="{59A2886D-72FF-4DF7-9B47-375020A42D01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53CD25A-2DE5-4004-82EF-ED607A388D39}">
      <dgm:prSet custT="1"/>
      <dgm:spPr/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Determinar si existe una diferencia significativa según las variables demográficas respecto a la percepción de SL y CO de los encuestados.</a:t>
          </a:r>
          <a:endParaRPr lang="es-EC" sz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48C7DFC-987B-45DC-A2B6-10C671852506}" type="parTrans" cxnId="{EE7FA7F1-E6D1-47E4-BDAC-DEACD5E19459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58A2121-1D64-4B5E-AF85-5AAC25E76F91}" type="sibTrans" cxnId="{EE7FA7F1-E6D1-47E4-BDAC-DEACD5E19459}">
      <dgm:prSet/>
      <dgm:spPr/>
      <dgm:t>
        <a:bodyPr/>
        <a:lstStyle/>
        <a:p>
          <a:endParaRPr lang="es-EC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13F29364-3E00-42A9-BBA5-EC3DD3706CB6}">
      <dgm:prSet custT="1"/>
      <dgm:spPr/>
      <dgm:t>
        <a:bodyPr/>
        <a:lstStyle/>
        <a:p>
          <a:r>
            <a:rPr lang="es-ES" sz="1600" b="1" i="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Prueba de hipótesis: Chi-Cuadrado</a:t>
          </a:r>
          <a:endParaRPr lang="es-EC" sz="1600" b="1" i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644D646-17A7-4AEA-8F4B-D73F8E11B318}" type="sibTrans" cxnId="{F4D7E066-09A9-4DAD-A7E9-328DD99977E0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2141D44-6A6A-4ED1-BE36-79369391E13C}" type="parTrans" cxnId="{F4D7E066-09A9-4DAD-A7E9-328DD99977E0}">
      <dgm:prSet/>
      <dgm:spPr/>
      <dgm:t>
        <a:bodyPr/>
        <a:lstStyle/>
        <a:p>
          <a:endParaRPr lang="es-EC" sz="1600" b="0" i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2B472F4-67FE-43EA-900F-3C6D1FADC486}" type="pres">
      <dgm:prSet presAssocID="{B8C947E8-0933-4136-A277-8A60C9F59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03FB10-124D-42FD-B6DB-A10444463F95}" type="pres">
      <dgm:prSet presAssocID="{B8C947E8-0933-4136-A277-8A60C9F59D2C}" presName="tSp" presStyleCnt="0"/>
      <dgm:spPr/>
    </dgm:pt>
    <dgm:pt modelId="{0ADD3A7A-A4E2-454F-BA9D-9C4CA627074E}" type="pres">
      <dgm:prSet presAssocID="{B8C947E8-0933-4136-A277-8A60C9F59D2C}" presName="bSp" presStyleCnt="0"/>
      <dgm:spPr/>
    </dgm:pt>
    <dgm:pt modelId="{40B1CD47-9BAE-45E6-8845-833F6373D10E}" type="pres">
      <dgm:prSet presAssocID="{B8C947E8-0933-4136-A277-8A60C9F59D2C}" presName="process" presStyleCnt="0"/>
      <dgm:spPr/>
    </dgm:pt>
    <dgm:pt modelId="{7A1109E6-FBEB-45D6-980B-3638F5448952}" type="pres">
      <dgm:prSet presAssocID="{CF7DE153-4AF5-49CF-91C5-E081C33ED463}" presName="composite1" presStyleCnt="0"/>
      <dgm:spPr/>
    </dgm:pt>
    <dgm:pt modelId="{4831A8F8-4556-4A1E-9839-0337BBC620FF}" type="pres">
      <dgm:prSet presAssocID="{CF7DE153-4AF5-49CF-91C5-E081C33ED463}" presName="dummyNode1" presStyleLbl="node1" presStyleIdx="0" presStyleCnt="5"/>
      <dgm:spPr/>
    </dgm:pt>
    <dgm:pt modelId="{30510CAB-F714-4769-935B-6B55AEF57A8C}" type="pres">
      <dgm:prSet presAssocID="{CF7DE153-4AF5-49CF-91C5-E081C33ED463}" presName="childNode1" presStyleLbl="bgAcc1" presStyleIdx="0" presStyleCnt="5" custLinFactNeighborY="-14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E443E1-B046-463C-9F40-4AECA2F6C3CD}" type="pres">
      <dgm:prSet presAssocID="{CF7DE153-4AF5-49CF-91C5-E081C33ED46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951D3D-FA2C-421B-8E85-724EACCC7C62}" type="pres">
      <dgm:prSet presAssocID="{CF7DE153-4AF5-49CF-91C5-E081C33ED46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46AA7E-F303-4013-A78B-362A44068A41}" type="pres">
      <dgm:prSet presAssocID="{CF7DE153-4AF5-49CF-91C5-E081C33ED463}" presName="connSite1" presStyleCnt="0"/>
      <dgm:spPr/>
    </dgm:pt>
    <dgm:pt modelId="{685FFD4F-DA1C-4BF7-A829-41DE13D9D82A}" type="pres">
      <dgm:prSet presAssocID="{DC6EBAFA-7C1C-421C-9B47-28CFE9176D90}" presName="Name9" presStyleLbl="sibTrans2D1" presStyleIdx="0" presStyleCnt="4"/>
      <dgm:spPr/>
      <dgm:t>
        <a:bodyPr/>
        <a:lstStyle/>
        <a:p>
          <a:endParaRPr lang="es-EC"/>
        </a:p>
      </dgm:t>
    </dgm:pt>
    <dgm:pt modelId="{8CF41D87-17E6-4434-927F-DBB31BFDC6E6}" type="pres">
      <dgm:prSet presAssocID="{2C0050B4-0453-4213-B87B-B820D0A3A3C2}" presName="composite2" presStyleCnt="0"/>
      <dgm:spPr/>
    </dgm:pt>
    <dgm:pt modelId="{E35DD0A6-05CD-4571-BA5B-9D08D25A4294}" type="pres">
      <dgm:prSet presAssocID="{2C0050B4-0453-4213-B87B-B820D0A3A3C2}" presName="dummyNode2" presStyleLbl="node1" presStyleIdx="0" presStyleCnt="5"/>
      <dgm:spPr/>
    </dgm:pt>
    <dgm:pt modelId="{A2D627F5-DF3C-4FF7-B45C-F5B21442C943}" type="pres">
      <dgm:prSet presAssocID="{2C0050B4-0453-4213-B87B-B820D0A3A3C2}" presName="childNode2" presStyleLbl="bgAcc1" presStyleIdx="1" presStyleCnt="5" custScaleX="137182" custScaleY="112020" custLinFactNeighborY="173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40A4AD-E785-4E54-904B-1D277D2B88D2}" type="pres">
      <dgm:prSet presAssocID="{2C0050B4-0453-4213-B87B-B820D0A3A3C2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87973F-57A3-45F7-ACB0-C66B6FD311C1}" type="pres">
      <dgm:prSet presAssocID="{2C0050B4-0453-4213-B87B-B820D0A3A3C2}" presName="parentNode2" presStyleLbl="node1" presStyleIdx="1" presStyleCnt="5" custScaleX="112295" custScaleY="14384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7DA3E3-6DE0-4C52-AF92-7DAFAC80949F}" type="pres">
      <dgm:prSet presAssocID="{2C0050B4-0453-4213-B87B-B820D0A3A3C2}" presName="connSite2" presStyleCnt="0"/>
      <dgm:spPr/>
    </dgm:pt>
    <dgm:pt modelId="{36525D1B-C6AF-4AF6-B7EB-1EC1EA3FB884}" type="pres">
      <dgm:prSet presAssocID="{95B0D224-7167-44FC-8091-46D58DBEF26A}" presName="Name18" presStyleLbl="sibTrans2D1" presStyleIdx="1" presStyleCnt="4"/>
      <dgm:spPr/>
      <dgm:t>
        <a:bodyPr/>
        <a:lstStyle/>
        <a:p>
          <a:endParaRPr lang="es-EC"/>
        </a:p>
      </dgm:t>
    </dgm:pt>
    <dgm:pt modelId="{9891B947-1EBF-438F-97B9-2E33DBA186F4}" type="pres">
      <dgm:prSet presAssocID="{13F29364-3E00-42A9-BBA5-EC3DD3706CB6}" presName="composite1" presStyleCnt="0"/>
      <dgm:spPr/>
    </dgm:pt>
    <dgm:pt modelId="{39B70B62-159E-43FE-BA4C-847EFB9512E7}" type="pres">
      <dgm:prSet presAssocID="{13F29364-3E00-42A9-BBA5-EC3DD3706CB6}" presName="dummyNode1" presStyleLbl="node1" presStyleIdx="1" presStyleCnt="5"/>
      <dgm:spPr/>
    </dgm:pt>
    <dgm:pt modelId="{C4187CD7-D6FB-4798-BFCB-81387C6F6101}" type="pres">
      <dgm:prSet presAssocID="{13F29364-3E00-42A9-BBA5-EC3DD3706CB6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1E9BD2-D158-444D-9F25-4E1C9DB2E058}" type="pres">
      <dgm:prSet presAssocID="{13F29364-3E00-42A9-BBA5-EC3DD3706CB6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F9F51D-EB90-4376-B745-BBBF43876A6C}" type="pres">
      <dgm:prSet presAssocID="{13F29364-3E00-42A9-BBA5-EC3DD3706CB6}" presName="parentNode1" presStyleLbl="node1" presStyleIdx="2" presStyleCnt="5" custScaleY="14304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396FF-C1C8-48E2-B646-4571022CEDD8}" type="pres">
      <dgm:prSet presAssocID="{13F29364-3E00-42A9-BBA5-EC3DD3706CB6}" presName="connSite1" presStyleCnt="0"/>
      <dgm:spPr/>
    </dgm:pt>
    <dgm:pt modelId="{29167861-503B-41A6-943B-0555BBD3BB05}" type="pres">
      <dgm:prSet presAssocID="{0644D646-17A7-4AEA-8F4B-D73F8E11B318}" presName="Name9" presStyleLbl="sibTrans2D1" presStyleIdx="2" presStyleCnt="4"/>
      <dgm:spPr/>
      <dgm:t>
        <a:bodyPr/>
        <a:lstStyle/>
        <a:p>
          <a:endParaRPr lang="es-EC"/>
        </a:p>
      </dgm:t>
    </dgm:pt>
    <dgm:pt modelId="{DCACB823-7DE7-42FC-85C6-17A4ACC2A43F}" type="pres">
      <dgm:prSet presAssocID="{ACD8B6A0-F79E-47E7-9F6D-A87B8EE49573}" presName="composite2" presStyleCnt="0"/>
      <dgm:spPr/>
    </dgm:pt>
    <dgm:pt modelId="{9BEB6FD3-0EEF-4EDB-9D4E-AD88649AC938}" type="pres">
      <dgm:prSet presAssocID="{ACD8B6A0-F79E-47E7-9F6D-A87B8EE49573}" presName="dummyNode2" presStyleLbl="node1" presStyleIdx="2" presStyleCnt="5"/>
      <dgm:spPr/>
    </dgm:pt>
    <dgm:pt modelId="{70BE3040-D64B-4419-B7BA-A14C759D56EA}" type="pres">
      <dgm:prSet presAssocID="{ACD8B6A0-F79E-47E7-9F6D-A87B8EE49573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F5736-E2F7-4B87-A154-0EBE5F696026}" type="pres">
      <dgm:prSet presAssocID="{ACD8B6A0-F79E-47E7-9F6D-A87B8EE49573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7883CC-A498-4A4F-A930-6CE5B324582B}" type="pres">
      <dgm:prSet presAssocID="{ACD8B6A0-F79E-47E7-9F6D-A87B8EE49573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D7B66C-9DEA-4BC3-98B1-D03C3631CCC0}" type="pres">
      <dgm:prSet presAssocID="{ACD8B6A0-F79E-47E7-9F6D-A87B8EE49573}" presName="connSite2" presStyleCnt="0"/>
      <dgm:spPr/>
    </dgm:pt>
    <dgm:pt modelId="{29E51B34-AC65-402A-B1F5-231C5E5090C0}" type="pres">
      <dgm:prSet presAssocID="{51F92FA0-31DB-4F57-80FD-EAA67B41BB6A}" presName="Name18" presStyleLbl="sibTrans2D1" presStyleIdx="3" presStyleCnt="4"/>
      <dgm:spPr/>
      <dgm:t>
        <a:bodyPr/>
        <a:lstStyle/>
        <a:p>
          <a:endParaRPr lang="es-EC"/>
        </a:p>
      </dgm:t>
    </dgm:pt>
    <dgm:pt modelId="{B708B7F1-5ECF-4D8D-BF19-045B23997784}" type="pres">
      <dgm:prSet presAssocID="{D0B535F5-9FA6-4A85-8563-E5F7EC50F641}" presName="composite1" presStyleCnt="0"/>
      <dgm:spPr/>
    </dgm:pt>
    <dgm:pt modelId="{3A1714F0-5D11-436E-A50E-FA8D0B487046}" type="pres">
      <dgm:prSet presAssocID="{D0B535F5-9FA6-4A85-8563-E5F7EC50F641}" presName="dummyNode1" presStyleLbl="node1" presStyleIdx="3" presStyleCnt="5"/>
      <dgm:spPr/>
    </dgm:pt>
    <dgm:pt modelId="{8F446247-3EF0-4986-9050-CC83FAFE620B}" type="pres">
      <dgm:prSet presAssocID="{D0B535F5-9FA6-4A85-8563-E5F7EC50F641}" presName="childNode1" presStyleLbl="bgAcc1" presStyleIdx="4" presStyleCnt="5" custScaleY="1140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DE1795-C06E-486D-BAD9-18BE77853FFA}" type="pres">
      <dgm:prSet presAssocID="{D0B535F5-9FA6-4A85-8563-E5F7EC50F64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E4A8C4-41C9-4A1C-B135-546DB6D15D70}" type="pres">
      <dgm:prSet presAssocID="{D0B535F5-9FA6-4A85-8563-E5F7EC50F64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34EA5-2AB4-41C0-AE20-11F6A3B61B1E}" type="pres">
      <dgm:prSet presAssocID="{D0B535F5-9FA6-4A85-8563-E5F7EC50F641}" presName="connSite1" presStyleCnt="0"/>
      <dgm:spPr/>
    </dgm:pt>
  </dgm:ptLst>
  <dgm:cxnLst>
    <dgm:cxn modelId="{46FE091C-B0E9-42C2-BC0D-D69F62F2A8BB}" srcId="{D0B535F5-9FA6-4A85-8563-E5F7EC50F641}" destId="{0A8BC3AF-9956-456C-BE53-FA87DCD688B0}" srcOrd="0" destOrd="0" parTransId="{B3547201-1945-4F91-A5D6-D15B6D8E8FCB}" sibTransId="{C7D1BF43-96C1-4C5A-9252-EE69ECB785A7}"/>
    <dgm:cxn modelId="{B32FC158-39EE-4153-BD88-F4D367A623AC}" type="presOf" srcId="{51F92FA0-31DB-4F57-80FD-EAA67B41BB6A}" destId="{29E51B34-AC65-402A-B1F5-231C5E5090C0}" srcOrd="0" destOrd="0" presId="urn:microsoft.com/office/officeart/2005/8/layout/hProcess4"/>
    <dgm:cxn modelId="{75D7F878-FB7B-4ED7-9050-89520E085F90}" type="presOf" srcId="{DC6EBAFA-7C1C-421C-9B47-28CFE9176D90}" destId="{685FFD4F-DA1C-4BF7-A829-41DE13D9D82A}" srcOrd="0" destOrd="0" presId="urn:microsoft.com/office/officeart/2005/8/layout/hProcess4"/>
    <dgm:cxn modelId="{9850D2F5-BA10-4C40-886B-66243B13C576}" type="presOf" srcId="{02A532D0-1F5B-43CA-9492-3AE9F4508C2D}" destId="{70BE3040-D64B-4419-B7BA-A14C759D56EA}" srcOrd="0" destOrd="0" presId="urn:microsoft.com/office/officeart/2005/8/layout/hProcess4"/>
    <dgm:cxn modelId="{34934BC7-E3E1-4179-A869-60843E2D4527}" srcId="{B8C947E8-0933-4136-A277-8A60C9F59D2C}" destId="{CF7DE153-4AF5-49CF-91C5-E081C33ED463}" srcOrd="0" destOrd="0" parTransId="{50D398E0-4EEB-4369-968F-EA1C776D0260}" sibTransId="{DC6EBAFA-7C1C-421C-9B47-28CFE9176D90}"/>
    <dgm:cxn modelId="{1982530B-DEF7-4ADC-B347-055B51CBA52E}" srcId="{B8C947E8-0933-4136-A277-8A60C9F59D2C}" destId="{ACD8B6A0-F79E-47E7-9F6D-A87B8EE49573}" srcOrd="3" destOrd="0" parTransId="{8CFEB887-DD96-4586-AA91-F6392F42FB9D}" sibTransId="{51F92FA0-31DB-4F57-80FD-EAA67B41BB6A}"/>
    <dgm:cxn modelId="{B4E06CD0-3C7D-4A31-96E0-2987DEC06A9A}" type="presOf" srcId="{CF7DE153-4AF5-49CF-91C5-E081C33ED463}" destId="{87951D3D-FA2C-421B-8E85-724EACCC7C62}" srcOrd="0" destOrd="0" presId="urn:microsoft.com/office/officeart/2005/8/layout/hProcess4"/>
    <dgm:cxn modelId="{DAD13FF4-B588-4AD7-87C0-7D03B17BE25D}" srcId="{B8C947E8-0933-4136-A277-8A60C9F59D2C}" destId="{2C0050B4-0453-4213-B87B-B820D0A3A3C2}" srcOrd="1" destOrd="0" parTransId="{9373F903-CFD1-49E7-AF73-9E75B2D52857}" sibTransId="{95B0D224-7167-44FC-8091-46D58DBEF26A}"/>
    <dgm:cxn modelId="{906029F7-1A7E-42AA-92C6-7FEDEFC5646D}" type="presOf" srcId="{02A532D0-1F5B-43CA-9492-3AE9F4508C2D}" destId="{8DEF5736-E2F7-4B87-A154-0EBE5F696026}" srcOrd="1" destOrd="0" presId="urn:microsoft.com/office/officeart/2005/8/layout/hProcess4"/>
    <dgm:cxn modelId="{56153C7F-A145-4CA5-8BEC-206F5AE073B9}" type="presOf" srcId="{0644D646-17A7-4AEA-8F4B-D73F8E11B318}" destId="{29167861-503B-41A6-943B-0555BBD3BB05}" srcOrd="0" destOrd="0" presId="urn:microsoft.com/office/officeart/2005/8/layout/hProcess4"/>
    <dgm:cxn modelId="{EE7FA7F1-E6D1-47E4-BDAC-DEACD5E19459}" srcId="{2C0050B4-0453-4213-B87B-B820D0A3A3C2}" destId="{A53CD25A-2DE5-4004-82EF-ED607A388D39}" srcOrd="0" destOrd="0" parTransId="{948C7DFC-987B-45DC-A2B6-10C671852506}" sibTransId="{A58A2121-1D64-4B5E-AF85-5AAC25E76F91}"/>
    <dgm:cxn modelId="{F3381783-CCEE-4619-AFBB-503BB5C03CB0}" srcId="{CF7DE153-4AF5-49CF-91C5-E081C33ED463}" destId="{49BEFEC4-D39E-44A7-A097-4FBE12B567DC}" srcOrd="0" destOrd="0" parTransId="{10F983A4-E028-470A-B6DE-0A983D4B8E1F}" sibTransId="{A4B28347-7470-4DFE-8ED9-9AD4372066FB}"/>
    <dgm:cxn modelId="{E04EA254-C12E-433B-BF91-B2FABF508579}" type="presOf" srcId="{A53CD25A-2DE5-4004-82EF-ED607A388D39}" destId="{3C40A4AD-E785-4E54-904B-1D277D2B88D2}" srcOrd="1" destOrd="0" presId="urn:microsoft.com/office/officeart/2005/8/layout/hProcess4"/>
    <dgm:cxn modelId="{64E385BB-64FD-45D4-887C-46644694BCC3}" type="presOf" srcId="{0A8BC3AF-9956-456C-BE53-FA87DCD688B0}" destId="{B2DE1795-C06E-486D-BAD9-18BE77853FFA}" srcOrd="1" destOrd="0" presId="urn:microsoft.com/office/officeart/2005/8/layout/hProcess4"/>
    <dgm:cxn modelId="{7892D59F-1852-45CE-9658-CAD6FBE92A1F}" type="presOf" srcId="{B8C947E8-0933-4136-A277-8A60C9F59D2C}" destId="{62B472F4-67FE-43EA-900F-3C6D1FADC486}" srcOrd="0" destOrd="0" presId="urn:microsoft.com/office/officeart/2005/8/layout/hProcess4"/>
    <dgm:cxn modelId="{FEDA2FAE-BF79-4598-A9FF-607E15E7B471}" type="presOf" srcId="{13F29364-3E00-42A9-BBA5-EC3DD3706CB6}" destId="{A0F9F51D-EB90-4376-B745-BBBF43876A6C}" srcOrd="0" destOrd="0" presId="urn:microsoft.com/office/officeart/2005/8/layout/hProcess4"/>
    <dgm:cxn modelId="{D6482353-9408-4C22-8C5C-BC16E06B7A9A}" srcId="{B8C947E8-0933-4136-A277-8A60C9F59D2C}" destId="{D0B535F5-9FA6-4A85-8563-E5F7EC50F641}" srcOrd="4" destOrd="0" parTransId="{06B9AC5B-42F4-489F-8628-E6994822759B}" sibTransId="{1B01EB7E-76F8-46B1-A058-78D93010A266}"/>
    <dgm:cxn modelId="{C9794355-AD42-4E3A-B49A-860A65DE2DE9}" type="presOf" srcId="{D0B535F5-9FA6-4A85-8563-E5F7EC50F641}" destId="{4CE4A8C4-41C9-4A1C-B135-546DB6D15D70}" srcOrd="0" destOrd="0" presId="urn:microsoft.com/office/officeart/2005/8/layout/hProcess4"/>
    <dgm:cxn modelId="{109FB045-F4D3-4827-A87E-BC58500D56DA}" type="presOf" srcId="{95B0D224-7167-44FC-8091-46D58DBEF26A}" destId="{36525D1B-C6AF-4AF6-B7EB-1EC1EA3FB884}" srcOrd="0" destOrd="0" presId="urn:microsoft.com/office/officeart/2005/8/layout/hProcess4"/>
    <dgm:cxn modelId="{4D5754B5-26F8-4864-90C8-D75FC3DE6DF8}" type="presOf" srcId="{5982267B-DDEB-418D-8627-C7F892C032EE}" destId="{C01E9BD2-D158-444D-9F25-4E1C9DB2E058}" srcOrd="1" destOrd="0" presId="urn:microsoft.com/office/officeart/2005/8/layout/hProcess4"/>
    <dgm:cxn modelId="{511458E1-28E3-4540-A94D-53B32575A7C3}" type="presOf" srcId="{5982267B-DDEB-418D-8627-C7F892C032EE}" destId="{C4187CD7-D6FB-4798-BFCB-81387C6F6101}" srcOrd="0" destOrd="0" presId="urn:microsoft.com/office/officeart/2005/8/layout/hProcess4"/>
    <dgm:cxn modelId="{4CABC6AB-FB81-4ACC-B229-F910B49F6591}" type="presOf" srcId="{0A8BC3AF-9956-456C-BE53-FA87DCD688B0}" destId="{8F446247-3EF0-4986-9050-CC83FAFE620B}" srcOrd="0" destOrd="0" presId="urn:microsoft.com/office/officeart/2005/8/layout/hProcess4"/>
    <dgm:cxn modelId="{F4D7E066-09A9-4DAD-A7E9-328DD99977E0}" srcId="{B8C947E8-0933-4136-A277-8A60C9F59D2C}" destId="{13F29364-3E00-42A9-BBA5-EC3DD3706CB6}" srcOrd="2" destOrd="0" parTransId="{62141D44-6A6A-4ED1-BE36-79369391E13C}" sibTransId="{0644D646-17A7-4AEA-8F4B-D73F8E11B318}"/>
    <dgm:cxn modelId="{59A2886D-72FF-4DF7-9B47-375020A42D01}" srcId="{13F29364-3E00-42A9-BBA5-EC3DD3706CB6}" destId="{5982267B-DDEB-418D-8627-C7F892C032EE}" srcOrd="0" destOrd="0" parTransId="{BFB4E717-4E1A-4397-A993-0F9A8DC8D179}" sibTransId="{EE5B0903-4AE1-4596-9890-9EE698520238}"/>
    <dgm:cxn modelId="{5906871B-2F84-486A-B30A-B17DDDD5D0DB}" srcId="{ACD8B6A0-F79E-47E7-9F6D-A87B8EE49573}" destId="{02A532D0-1F5B-43CA-9492-3AE9F4508C2D}" srcOrd="0" destOrd="0" parTransId="{2C9AB4C6-70C2-42C4-BE0B-C7536B750193}" sibTransId="{79AE954C-E2C3-4C4C-9A66-22F6654CA418}"/>
    <dgm:cxn modelId="{F9ED7D0D-D4F5-4333-8D0D-6FF8FE985F45}" type="presOf" srcId="{A53CD25A-2DE5-4004-82EF-ED607A388D39}" destId="{A2D627F5-DF3C-4FF7-B45C-F5B21442C943}" srcOrd="0" destOrd="0" presId="urn:microsoft.com/office/officeart/2005/8/layout/hProcess4"/>
    <dgm:cxn modelId="{87C67E3D-5015-4BA1-A5C4-3450E734A88B}" type="presOf" srcId="{ACD8B6A0-F79E-47E7-9F6D-A87B8EE49573}" destId="{957883CC-A498-4A4F-A930-6CE5B324582B}" srcOrd="0" destOrd="0" presId="urn:microsoft.com/office/officeart/2005/8/layout/hProcess4"/>
    <dgm:cxn modelId="{2511BD18-15AC-47D3-A8C3-D9D46A080561}" type="presOf" srcId="{2C0050B4-0453-4213-B87B-B820D0A3A3C2}" destId="{8787973F-57A3-45F7-ACB0-C66B6FD311C1}" srcOrd="0" destOrd="0" presId="urn:microsoft.com/office/officeart/2005/8/layout/hProcess4"/>
    <dgm:cxn modelId="{FB8DBD68-2933-44D2-A6FC-7AAB46E00CEE}" type="presOf" srcId="{49BEFEC4-D39E-44A7-A097-4FBE12B567DC}" destId="{30510CAB-F714-4769-935B-6B55AEF57A8C}" srcOrd="0" destOrd="0" presId="urn:microsoft.com/office/officeart/2005/8/layout/hProcess4"/>
    <dgm:cxn modelId="{B44672E4-2062-45B0-99BA-FF6F90A31A40}" type="presOf" srcId="{49BEFEC4-D39E-44A7-A097-4FBE12B567DC}" destId="{0FE443E1-B046-463C-9F40-4AECA2F6C3CD}" srcOrd="1" destOrd="0" presId="urn:microsoft.com/office/officeart/2005/8/layout/hProcess4"/>
    <dgm:cxn modelId="{4A269906-F742-4BE9-B81F-7B5E109EF09F}" type="presParOf" srcId="{62B472F4-67FE-43EA-900F-3C6D1FADC486}" destId="{3103FB10-124D-42FD-B6DB-A10444463F95}" srcOrd="0" destOrd="0" presId="urn:microsoft.com/office/officeart/2005/8/layout/hProcess4"/>
    <dgm:cxn modelId="{FF2B431B-9AB5-43BA-BC5B-AB259BA25CFA}" type="presParOf" srcId="{62B472F4-67FE-43EA-900F-3C6D1FADC486}" destId="{0ADD3A7A-A4E2-454F-BA9D-9C4CA627074E}" srcOrd="1" destOrd="0" presId="urn:microsoft.com/office/officeart/2005/8/layout/hProcess4"/>
    <dgm:cxn modelId="{0228B430-983F-4F0E-B9B4-EACB9A677C38}" type="presParOf" srcId="{62B472F4-67FE-43EA-900F-3C6D1FADC486}" destId="{40B1CD47-9BAE-45E6-8845-833F6373D10E}" srcOrd="2" destOrd="0" presId="urn:microsoft.com/office/officeart/2005/8/layout/hProcess4"/>
    <dgm:cxn modelId="{E6330D5E-76BD-454C-B5E9-60D3F0F189C5}" type="presParOf" srcId="{40B1CD47-9BAE-45E6-8845-833F6373D10E}" destId="{7A1109E6-FBEB-45D6-980B-3638F5448952}" srcOrd="0" destOrd="0" presId="urn:microsoft.com/office/officeart/2005/8/layout/hProcess4"/>
    <dgm:cxn modelId="{4E093BC9-E894-4724-B11A-63B3FD8F4DB5}" type="presParOf" srcId="{7A1109E6-FBEB-45D6-980B-3638F5448952}" destId="{4831A8F8-4556-4A1E-9839-0337BBC620FF}" srcOrd="0" destOrd="0" presId="urn:microsoft.com/office/officeart/2005/8/layout/hProcess4"/>
    <dgm:cxn modelId="{B69115F4-91C3-4701-A6EA-AD39178139A2}" type="presParOf" srcId="{7A1109E6-FBEB-45D6-980B-3638F5448952}" destId="{30510CAB-F714-4769-935B-6B55AEF57A8C}" srcOrd="1" destOrd="0" presId="urn:microsoft.com/office/officeart/2005/8/layout/hProcess4"/>
    <dgm:cxn modelId="{13F7B66F-30DC-4590-A994-494991A11F91}" type="presParOf" srcId="{7A1109E6-FBEB-45D6-980B-3638F5448952}" destId="{0FE443E1-B046-463C-9F40-4AECA2F6C3CD}" srcOrd="2" destOrd="0" presId="urn:microsoft.com/office/officeart/2005/8/layout/hProcess4"/>
    <dgm:cxn modelId="{8B92EA17-9134-47EA-9E13-7D80BF252618}" type="presParOf" srcId="{7A1109E6-FBEB-45D6-980B-3638F5448952}" destId="{87951D3D-FA2C-421B-8E85-724EACCC7C62}" srcOrd="3" destOrd="0" presId="urn:microsoft.com/office/officeart/2005/8/layout/hProcess4"/>
    <dgm:cxn modelId="{C7482712-89D5-43CC-A482-4CC45EDBEB76}" type="presParOf" srcId="{7A1109E6-FBEB-45D6-980B-3638F5448952}" destId="{4246AA7E-F303-4013-A78B-362A44068A41}" srcOrd="4" destOrd="0" presId="urn:microsoft.com/office/officeart/2005/8/layout/hProcess4"/>
    <dgm:cxn modelId="{8A9F2C84-D9DF-48BE-893C-3C520B6277DC}" type="presParOf" srcId="{40B1CD47-9BAE-45E6-8845-833F6373D10E}" destId="{685FFD4F-DA1C-4BF7-A829-41DE13D9D82A}" srcOrd="1" destOrd="0" presId="urn:microsoft.com/office/officeart/2005/8/layout/hProcess4"/>
    <dgm:cxn modelId="{698845DD-EC10-4BA0-996B-7560459B93CD}" type="presParOf" srcId="{40B1CD47-9BAE-45E6-8845-833F6373D10E}" destId="{8CF41D87-17E6-4434-927F-DBB31BFDC6E6}" srcOrd="2" destOrd="0" presId="urn:microsoft.com/office/officeart/2005/8/layout/hProcess4"/>
    <dgm:cxn modelId="{1C54357F-1CAD-4791-81E5-FE5C49E9A8CA}" type="presParOf" srcId="{8CF41D87-17E6-4434-927F-DBB31BFDC6E6}" destId="{E35DD0A6-05CD-4571-BA5B-9D08D25A4294}" srcOrd="0" destOrd="0" presId="urn:microsoft.com/office/officeart/2005/8/layout/hProcess4"/>
    <dgm:cxn modelId="{5EB9B9F7-3AEC-4973-A152-597E9A381F66}" type="presParOf" srcId="{8CF41D87-17E6-4434-927F-DBB31BFDC6E6}" destId="{A2D627F5-DF3C-4FF7-B45C-F5B21442C943}" srcOrd="1" destOrd="0" presId="urn:microsoft.com/office/officeart/2005/8/layout/hProcess4"/>
    <dgm:cxn modelId="{6FAF98C6-5CFB-4C32-803A-A4D80124AFB4}" type="presParOf" srcId="{8CF41D87-17E6-4434-927F-DBB31BFDC6E6}" destId="{3C40A4AD-E785-4E54-904B-1D277D2B88D2}" srcOrd="2" destOrd="0" presId="urn:microsoft.com/office/officeart/2005/8/layout/hProcess4"/>
    <dgm:cxn modelId="{001088F9-FA3A-4FEE-AE97-7D8E6800113C}" type="presParOf" srcId="{8CF41D87-17E6-4434-927F-DBB31BFDC6E6}" destId="{8787973F-57A3-45F7-ACB0-C66B6FD311C1}" srcOrd="3" destOrd="0" presId="urn:microsoft.com/office/officeart/2005/8/layout/hProcess4"/>
    <dgm:cxn modelId="{F4F8296B-682C-4A6D-B1CC-180D66AACCF9}" type="presParOf" srcId="{8CF41D87-17E6-4434-927F-DBB31BFDC6E6}" destId="{D67DA3E3-6DE0-4C52-AF92-7DAFAC80949F}" srcOrd="4" destOrd="0" presId="urn:microsoft.com/office/officeart/2005/8/layout/hProcess4"/>
    <dgm:cxn modelId="{B6B929FF-62F7-4300-A566-B3438F110A0D}" type="presParOf" srcId="{40B1CD47-9BAE-45E6-8845-833F6373D10E}" destId="{36525D1B-C6AF-4AF6-B7EB-1EC1EA3FB884}" srcOrd="3" destOrd="0" presId="urn:microsoft.com/office/officeart/2005/8/layout/hProcess4"/>
    <dgm:cxn modelId="{138B7CB2-4465-4D41-89CC-6D812A16D6A9}" type="presParOf" srcId="{40B1CD47-9BAE-45E6-8845-833F6373D10E}" destId="{9891B947-1EBF-438F-97B9-2E33DBA186F4}" srcOrd="4" destOrd="0" presId="urn:microsoft.com/office/officeart/2005/8/layout/hProcess4"/>
    <dgm:cxn modelId="{7EDAA7E4-784D-442A-88ED-E83B36291B60}" type="presParOf" srcId="{9891B947-1EBF-438F-97B9-2E33DBA186F4}" destId="{39B70B62-159E-43FE-BA4C-847EFB9512E7}" srcOrd="0" destOrd="0" presId="urn:microsoft.com/office/officeart/2005/8/layout/hProcess4"/>
    <dgm:cxn modelId="{41A66E36-2A4B-459E-92F3-E7775496D017}" type="presParOf" srcId="{9891B947-1EBF-438F-97B9-2E33DBA186F4}" destId="{C4187CD7-D6FB-4798-BFCB-81387C6F6101}" srcOrd="1" destOrd="0" presId="urn:microsoft.com/office/officeart/2005/8/layout/hProcess4"/>
    <dgm:cxn modelId="{297B507D-F336-4961-BE09-1F49316EE591}" type="presParOf" srcId="{9891B947-1EBF-438F-97B9-2E33DBA186F4}" destId="{C01E9BD2-D158-444D-9F25-4E1C9DB2E058}" srcOrd="2" destOrd="0" presId="urn:microsoft.com/office/officeart/2005/8/layout/hProcess4"/>
    <dgm:cxn modelId="{9EB15C2E-3DB4-40BC-A2E2-489792E7A439}" type="presParOf" srcId="{9891B947-1EBF-438F-97B9-2E33DBA186F4}" destId="{A0F9F51D-EB90-4376-B745-BBBF43876A6C}" srcOrd="3" destOrd="0" presId="urn:microsoft.com/office/officeart/2005/8/layout/hProcess4"/>
    <dgm:cxn modelId="{802D7233-5620-449D-8C34-B8AC71A5F5D2}" type="presParOf" srcId="{9891B947-1EBF-438F-97B9-2E33DBA186F4}" destId="{124396FF-C1C8-48E2-B646-4571022CEDD8}" srcOrd="4" destOrd="0" presId="urn:microsoft.com/office/officeart/2005/8/layout/hProcess4"/>
    <dgm:cxn modelId="{08AD588A-A37D-46F1-87F1-483C4904A729}" type="presParOf" srcId="{40B1CD47-9BAE-45E6-8845-833F6373D10E}" destId="{29167861-503B-41A6-943B-0555BBD3BB05}" srcOrd="5" destOrd="0" presId="urn:microsoft.com/office/officeart/2005/8/layout/hProcess4"/>
    <dgm:cxn modelId="{D7DF10C1-24DA-4AE8-B2C0-CBA6C025E01F}" type="presParOf" srcId="{40B1CD47-9BAE-45E6-8845-833F6373D10E}" destId="{DCACB823-7DE7-42FC-85C6-17A4ACC2A43F}" srcOrd="6" destOrd="0" presId="urn:microsoft.com/office/officeart/2005/8/layout/hProcess4"/>
    <dgm:cxn modelId="{2E53CEE9-AED5-4B0A-A336-093CC2E03B93}" type="presParOf" srcId="{DCACB823-7DE7-42FC-85C6-17A4ACC2A43F}" destId="{9BEB6FD3-0EEF-4EDB-9D4E-AD88649AC938}" srcOrd="0" destOrd="0" presId="urn:microsoft.com/office/officeart/2005/8/layout/hProcess4"/>
    <dgm:cxn modelId="{F3A04FD6-7EC2-42E0-9D52-688AB6CCB47A}" type="presParOf" srcId="{DCACB823-7DE7-42FC-85C6-17A4ACC2A43F}" destId="{70BE3040-D64B-4419-B7BA-A14C759D56EA}" srcOrd="1" destOrd="0" presId="urn:microsoft.com/office/officeart/2005/8/layout/hProcess4"/>
    <dgm:cxn modelId="{D0A762A4-F9BC-4FF1-8370-DD5EC3D8D1C2}" type="presParOf" srcId="{DCACB823-7DE7-42FC-85C6-17A4ACC2A43F}" destId="{8DEF5736-E2F7-4B87-A154-0EBE5F696026}" srcOrd="2" destOrd="0" presId="urn:microsoft.com/office/officeart/2005/8/layout/hProcess4"/>
    <dgm:cxn modelId="{A8E12963-25B6-42B2-BE70-F500548AC78B}" type="presParOf" srcId="{DCACB823-7DE7-42FC-85C6-17A4ACC2A43F}" destId="{957883CC-A498-4A4F-A930-6CE5B324582B}" srcOrd="3" destOrd="0" presId="urn:microsoft.com/office/officeart/2005/8/layout/hProcess4"/>
    <dgm:cxn modelId="{844C8BE3-3E39-4802-9401-8298659894FF}" type="presParOf" srcId="{DCACB823-7DE7-42FC-85C6-17A4ACC2A43F}" destId="{BBD7B66C-9DEA-4BC3-98B1-D03C3631CCC0}" srcOrd="4" destOrd="0" presId="urn:microsoft.com/office/officeart/2005/8/layout/hProcess4"/>
    <dgm:cxn modelId="{3D5233B4-BBCE-4A86-92F7-A2BC7D64C485}" type="presParOf" srcId="{40B1CD47-9BAE-45E6-8845-833F6373D10E}" destId="{29E51B34-AC65-402A-B1F5-231C5E5090C0}" srcOrd="7" destOrd="0" presId="urn:microsoft.com/office/officeart/2005/8/layout/hProcess4"/>
    <dgm:cxn modelId="{97469529-3F9D-4E19-B96A-7816381F7158}" type="presParOf" srcId="{40B1CD47-9BAE-45E6-8845-833F6373D10E}" destId="{B708B7F1-5ECF-4D8D-BF19-045B23997784}" srcOrd="8" destOrd="0" presId="urn:microsoft.com/office/officeart/2005/8/layout/hProcess4"/>
    <dgm:cxn modelId="{4EA82E68-FB53-4666-BC98-2363BD87F518}" type="presParOf" srcId="{B708B7F1-5ECF-4D8D-BF19-045B23997784}" destId="{3A1714F0-5D11-436E-A50E-FA8D0B487046}" srcOrd="0" destOrd="0" presId="urn:microsoft.com/office/officeart/2005/8/layout/hProcess4"/>
    <dgm:cxn modelId="{B5F895F8-8709-432D-8576-F22322A3C0B6}" type="presParOf" srcId="{B708B7F1-5ECF-4D8D-BF19-045B23997784}" destId="{8F446247-3EF0-4986-9050-CC83FAFE620B}" srcOrd="1" destOrd="0" presId="urn:microsoft.com/office/officeart/2005/8/layout/hProcess4"/>
    <dgm:cxn modelId="{CC59AE37-CBFF-455D-8430-821E874D44EA}" type="presParOf" srcId="{B708B7F1-5ECF-4D8D-BF19-045B23997784}" destId="{B2DE1795-C06E-486D-BAD9-18BE77853FFA}" srcOrd="2" destOrd="0" presId="urn:microsoft.com/office/officeart/2005/8/layout/hProcess4"/>
    <dgm:cxn modelId="{74DCFAD0-7954-45FE-944F-3D7379CD0368}" type="presParOf" srcId="{B708B7F1-5ECF-4D8D-BF19-045B23997784}" destId="{4CE4A8C4-41C9-4A1C-B135-546DB6D15D70}" srcOrd="3" destOrd="0" presId="urn:microsoft.com/office/officeart/2005/8/layout/hProcess4"/>
    <dgm:cxn modelId="{9126B93F-9B6B-4803-94BE-34B584A7A281}" type="presParOf" srcId="{B708B7F1-5ECF-4D8D-BF19-045B23997784}" destId="{2C334EA5-2AB4-41C0-AE20-11F6A3B61B1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B49D39-E8CE-4A54-B30B-AA9AB19C1B5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079653B-1FCC-447C-BB81-F512094F5E91}">
      <dgm:prSet phldrT="[Texto]" phldr="1" custT="1"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C0BC0B4-0D35-404F-972C-A4167464E1E4}" type="parTrans" cxnId="{C5A2858F-2991-4824-A450-18A2F9943FBE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752288C-01BD-4F7E-9C24-794A79BBF6A7}" type="sibTrans" cxnId="{C5A2858F-2991-4824-A450-18A2F9943FBE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B95FC0D-0CED-49CA-B41D-E0687A8EAFC4}">
      <dgm:prSet phldrT="[Texto]" custT="1"/>
      <dgm:spPr/>
      <dgm:t>
        <a:bodyPr/>
        <a:lstStyle/>
        <a:p>
          <a:r>
            <a:rPr lang="es-ES" sz="1700" dirty="0" smtClean="0">
              <a:latin typeface="Times" panose="02020603050405020304" pitchFamily="18" charset="0"/>
              <a:cs typeface="Times" panose="02020603050405020304" pitchFamily="18" charset="0"/>
            </a:rPr>
            <a:t>El presente estudio muestra hallazgos para los dos estratos; pequeñas empresas y medianas empresas, los mismos concuerdan y muestran que efectivamente existe un relación positiva entre la satisfacción laboral y compromiso organizacional.</a:t>
          </a:r>
          <a:endParaRPr lang="es-EC" sz="17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015740B-AEA9-448C-ADFB-9E8AE51A8629}" type="parTrans" cxnId="{8AEB6D85-2793-4955-9BF4-315CC1F1F696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BFFB599-9E85-4453-91A0-F090BB97474F}" type="sibTrans" cxnId="{8AEB6D85-2793-4955-9BF4-315CC1F1F696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3B69262-526E-492F-9E56-53B474667021}">
      <dgm:prSet phldrT="[Texto]" phldr="1" custT="1"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1CC8245-433C-4246-86B7-56EA0CCC76E9}" type="parTrans" cxnId="{62A112A6-49CA-4FAF-A27F-EA39A2DC714C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A8C627D-618F-4D9C-9475-CD3FADC1AB51}" type="sibTrans" cxnId="{62A112A6-49CA-4FAF-A27F-EA39A2DC714C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91B84F3-0318-4523-A2AF-804E08E6FAD1}">
      <dgm:prSet phldrT="[Texto]" custT="1"/>
      <dgm:spPr/>
      <dgm:t>
        <a:bodyPr/>
        <a:lstStyle/>
        <a:p>
          <a:r>
            <a:rPr lang="es-ES" sz="1700" dirty="0" smtClean="0">
              <a:latin typeface="Times" panose="02020603050405020304" pitchFamily="18" charset="0"/>
              <a:cs typeface="Times" panose="02020603050405020304" pitchFamily="18" charset="0"/>
            </a:rPr>
            <a:t>Al considerar las tres dimensiones del compromiso organizacional, existe una relación positiva entre la satisfacción laboral y el compromiso afectivo y normativo, pero no existe una dependencia entre la satisfacción laboral y el compromiso continuo.</a:t>
          </a:r>
          <a:endParaRPr lang="es-EC" sz="17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AD999ED-1EC4-4DBD-9F8C-6E9BCB89E750}" type="parTrans" cxnId="{4CDBC110-584F-4F07-9356-3524B7D34315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F657493-5CC4-4625-B9BE-B5B5225E1D53}" type="sibTrans" cxnId="{4CDBC110-584F-4F07-9356-3524B7D34315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F24AA66-005E-409B-94DE-C1988148926A}">
      <dgm:prSet phldrT="[Texto]" custT="1"/>
      <dgm:spPr/>
      <dgm:t>
        <a:bodyPr/>
        <a:lstStyle/>
        <a:p>
          <a:r>
            <a:rPr lang="es-ES" sz="1700" dirty="0" smtClean="0">
              <a:latin typeface="Times" panose="02020603050405020304" pitchFamily="18" charset="0"/>
              <a:cs typeface="Times" panose="02020603050405020304" pitchFamily="18" charset="0"/>
            </a:rPr>
            <a:t>También en las pequeñas empresas la satisfacción laboral tuvo una mayor correlación y regresión con el compromiso normativo, mientras que en las medianas empresas la mayor correlación y regresión fue la satisfacción laboral con el compromiso afectivo.</a:t>
          </a:r>
          <a:endParaRPr lang="es-EC" sz="17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966406A-6D68-4F7E-A8D5-3F0FB3E2F300}" type="parTrans" cxnId="{F67EEEB2-EC94-4AB0-8C3C-C318DB408363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7782354-51DE-4740-8432-D4B9DA2353D5}" type="sibTrans" cxnId="{F67EEEB2-EC94-4AB0-8C3C-C318DB408363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E84D51C5-21B1-4A20-907E-468DC3BF3D96}">
      <dgm:prSet phldrT="[Texto]" phldr="1" custT="1"/>
      <dgm:spPr/>
      <dgm:t>
        <a:bodyPr/>
        <a:lstStyle/>
        <a:p>
          <a:endParaRPr lang="es-EC" sz="17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18F9336-53AF-48AC-9B56-BACD1F1BE9B3}" type="sibTrans" cxnId="{7B7FBD31-209F-4BB9-9D11-045BE21FEADD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AC62308-8E59-45F0-9572-E25BA41966DE}" type="parTrans" cxnId="{7B7FBD31-209F-4BB9-9D11-045BE21FEADD}">
      <dgm:prSet/>
      <dgm:spPr/>
      <dgm:t>
        <a:bodyPr/>
        <a:lstStyle/>
        <a:p>
          <a:endParaRPr lang="es-EC" sz="17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C9CCA6D-9A53-4E01-BCEF-DCCE6526C41F}" type="pres">
      <dgm:prSet presAssocID="{4DB49D39-E8CE-4A54-B30B-AA9AB19C1B5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2421C62B-0F27-4316-AB32-698DFEDE6B0C}" type="pres">
      <dgm:prSet presAssocID="{D079653B-1FCC-447C-BB81-F512094F5E91}" presName="parenttextcomposite" presStyleCnt="0"/>
      <dgm:spPr/>
    </dgm:pt>
    <dgm:pt modelId="{0798EC55-AAF0-40C5-B102-E25CF0A19085}" type="pres">
      <dgm:prSet presAssocID="{D079653B-1FCC-447C-BB81-F512094F5E9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F1935-617F-4FC1-A3E0-335A26123DCF}" type="pres">
      <dgm:prSet presAssocID="{D079653B-1FCC-447C-BB81-F512094F5E91}" presName="composite" presStyleCnt="0"/>
      <dgm:spPr/>
    </dgm:pt>
    <dgm:pt modelId="{664B5B54-49D4-4985-B67A-664068976565}" type="pres">
      <dgm:prSet presAssocID="{D079653B-1FCC-447C-BB81-F512094F5E91}" presName="chevron1" presStyleLbl="alignNode1" presStyleIdx="0" presStyleCnt="21" custScaleX="172778"/>
      <dgm:spPr/>
      <dgm:t>
        <a:bodyPr/>
        <a:lstStyle/>
        <a:p>
          <a:endParaRPr lang="es-EC"/>
        </a:p>
      </dgm:t>
    </dgm:pt>
    <dgm:pt modelId="{D55F5FF8-8ABB-4919-BBB3-CE570F740328}" type="pres">
      <dgm:prSet presAssocID="{D079653B-1FCC-447C-BB81-F512094F5E91}" presName="chevron2" presStyleLbl="alignNode1" presStyleIdx="1" presStyleCnt="21" custScaleX="172778"/>
      <dgm:spPr/>
      <dgm:t>
        <a:bodyPr/>
        <a:lstStyle/>
        <a:p>
          <a:endParaRPr lang="es-EC"/>
        </a:p>
      </dgm:t>
    </dgm:pt>
    <dgm:pt modelId="{F06093ED-CE3F-428B-B23C-69C40328CEDC}" type="pres">
      <dgm:prSet presAssocID="{D079653B-1FCC-447C-BB81-F512094F5E91}" presName="chevron3" presStyleLbl="alignNode1" presStyleIdx="2" presStyleCnt="21" custScaleX="172778"/>
      <dgm:spPr/>
      <dgm:t>
        <a:bodyPr/>
        <a:lstStyle/>
        <a:p>
          <a:endParaRPr lang="es-EC"/>
        </a:p>
      </dgm:t>
    </dgm:pt>
    <dgm:pt modelId="{9E15DDD8-68DC-411E-BDEE-AA48CC19975D}" type="pres">
      <dgm:prSet presAssocID="{D079653B-1FCC-447C-BB81-F512094F5E91}" presName="chevron4" presStyleLbl="alignNode1" presStyleIdx="3" presStyleCnt="21" custScaleX="172778"/>
      <dgm:spPr/>
      <dgm:t>
        <a:bodyPr/>
        <a:lstStyle/>
        <a:p>
          <a:endParaRPr lang="es-EC"/>
        </a:p>
      </dgm:t>
    </dgm:pt>
    <dgm:pt modelId="{4C07073C-1067-4E19-AF32-4EEC895D83CB}" type="pres">
      <dgm:prSet presAssocID="{D079653B-1FCC-447C-BB81-F512094F5E91}" presName="chevron5" presStyleLbl="alignNode1" presStyleIdx="4" presStyleCnt="21" custScaleX="172778"/>
      <dgm:spPr/>
    </dgm:pt>
    <dgm:pt modelId="{B0785C38-E6BC-4227-8E0D-C467919617BE}" type="pres">
      <dgm:prSet presAssocID="{D079653B-1FCC-447C-BB81-F512094F5E91}" presName="chevron6" presStyleLbl="alignNode1" presStyleIdx="5" presStyleCnt="21" custScaleX="172778"/>
      <dgm:spPr/>
    </dgm:pt>
    <dgm:pt modelId="{FF26C55E-0FCA-4DEC-9740-43AD2A2D2015}" type="pres">
      <dgm:prSet presAssocID="{D079653B-1FCC-447C-BB81-F512094F5E91}" presName="chevron7" presStyleLbl="alignNode1" presStyleIdx="6" presStyleCnt="21" custScaleX="172778"/>
      <dgm:spPr/>
    </dgm:pt>
    <dgm:pt modelId="{4AAC0A77-68CB-40DB-A263-C182890BF28A}" type="pres">
      <dgm:prSet presAssocID="{D079653B-1FCC-447C-BB81-F512094F5E9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2BFAB5-1DBE-4A15-9735-46B7DC17BF8C}" type="pres">
      <dgm:prSet presAssocID="{7752288C-01BD-4F7E-9C24-794A79BBF6A7}" presName="sibTrans" presStyleCnt="0"/>
      <dgm:spPr/>
    </dgm:pt>
    <dgm:pt modelId="{D310B071-1CB0-48E1-AA9C-C009E90D8F49}" type="pres">
      <dgm:prSet presAssocID="{43B69262-526E-492F-9E56-53B474667021}" presName="parenttextcomposite" presStyleCnt="0"/>
      <dgm:spPr/>
    </dgm:pt>
    <dgm:pt modelId="{FA8FC4AF-A4F3-40CC-AD0C-F063A3C75925}" type="pres">
      <dgm:prSet presAssocID="{43B69262-526E-492F-9E56-53B47466702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7884D0-8739-4E6D-AB9A-F63C014F9910}" type="pres">
      <dgm:prSet presAssocID="{43B69262-526E-492F-9E56-53B474667021}" presName="composite" presStyleCnt="0"/>
      <dgm:spPr/>
    </dgm:pt>
    <dgm:pt modelId="{901D1985-361C-4F4E-80D1-97AAE23943F8}" type="pres">
      <dgm:prSet presAssocID="{43B69262-526E-492F-9E56-53B474667021}" presName="chevron1" presStyleLbl="alignNode1" presStyleIdx="7" presStyleCnt="21" custScaleX="172778"/>
      <dgm:spPr/>
    </dgm:pt>
    <dgm:pt modelId="{47804DF4-09A4-49F4-8165-BD9D920FD2BC}" type="pres">
      <dgm:prSet presAssocID="{43B69262-526E-492F-9E56-53B474667021}" presName="chevron2" presStyleLbl="alignNode1" presStyleIdx="8" presStyleCnt="21" custScaleX="172778"/>
      <dgm:spPr/>
    </dgm:pt>
    <dgm:pt modelId="{529A4B0E-BD23-402F-A6D5-9C78064EF53D}" type="pres">
      <dgm:prSet presAssocID="{43B69262-526E-492F-9E56-53B474667021}" presName="chevron3" presStyleLbl="alignNode1" presStyleIdx="9" presStyleCnt="21" custScaleX="172778"/>
      <dgm:spPr/>
    </dgm:pt>
    <dgm:pt modelId="{17BFAAB3-01C0-4F1A-9185-FA84D68B1F1C}" type="pres">
      <dgm:prSet presAssocID="{43B69262-526E-492F-9E56-53B474667021}" presName="chevron4" presStyleLbl="alignNode1" presStyleIdx="10" presStyleCnt="21" custScaleX="172778"/>
      <dgm:spPr/>
    </dgm:pt>
    <dgm:pt modelId="{2D5C922D-49BA-46B2-AD1B-B0F28306A36F}" type="pres">
      <dgm:prSet presAssocID="{43B69262-526E-492F-9E56-53B474667021}" presName="chevron5" presStyleLbl="alignNode1" presStyleIdx="11" presStyleCnt="21" custScaleX="172778"/>
      <dgm:spPr/>
    </dgm:pt>
    <dgm:pt modelId="{FDE8328F-3D37-4808-BDF3-1142CCB6E7A6}" type="pres">
      <dgm:prSet presAssocID="{43B69262-526E-492F-9E56-53B474667021}" presName="chevron6" presStyleLbl="alignNode1" presStyleIdx="12" presStyleCnt="21" custScaleX="172778"/>
      <dgm:spPr/>
    </dgm:pt>
    <dgm:pt modelId="{699DAA09-5F01-4D46-876B-624666DC0AB3}" type="pres">
      <dgm:prSet presAssocID="{43B69262-526E-492F-9E56-53B474667021}" presName="chevron7" presStyleLbl="alignNode1" presStyleIdx="13" presStyleCnt="21" custScaleX="172778"/>
      <dgm:spPr/>
    </dgm:pt>
    <dgm:pt modelId="{BEBFD3B1-C9F6-4F36-B0D8-B7EE2030C27F}" type="pres">
      <dgm:prSet presAssocID="{43B69262-526E-492F-9E56-53B47466702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25B6C3-204C-40FB-B18B-239834905472}" type="pres">
      <dgm:prSet presAssocID="{AA8C627D-618F-4D9C-9475-CD3FADC1AB51}" presName="sibTrans" presStyleCnt="0"/>
      <dgm:spPr/>
    </dgm:pt>
    <dgm:pt modelId="{E554AD42-3A55-46E5-A664-5D1E8861397E}" type="pres">
      <dgm:prSet presAssocID="{E84D51C5-21B1-4A20-907E-468DC3BF3D96}" presName="parenttextcomposite" presStyleCnt="0"/>
      <dgm:spPr/>
    </dgm:pt>
    <dgm:pt modelId="{3E960448-A2AD-442E-8DD0-8D5539E60344}" type="pres">
      <dgm:prSet presAssocID="{E84D51C5-21B1-4A20-907E-468DC3BF3D9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B0A008-4E09-4545-BCB9-9E752BC7C9C9}" type="pres">
      <dgm:prSet presAssocID="{E84D51C5-21B1-4A20-907E-468DC3BF3D96}" presName="composite" presStyleCnt="0"/>
      <dgm:spPr/>
    </dgm:pt>
    <dgm:pt modelId="{83BA71C5-46BB-446F-B37D-985D301C0A60}" type="pres">
      <dgm:prSet presAssocID="{E84D51C5-21B1-4A20-907E-468DC3BF3D96}" presName="chevron1" presStyleLbl="alignNode1" presStyleIdx="14" presStyleCnt="21" custScaleX="172778"/>
      <dgm:spPr/>
    </dgm:pt>
    <dgm:pt modelId="{32C490DC-2A0A-4017-A484-67E3D982BAD2}" type="pres">
      <dgm:prSet presAssocID="{E84D51C5-21B1-4A20-907E-468DC3BF3D96}" presName="chevron2" presStyleLbl="alignNode1" presStyleIdx="15" presStyleCnt="21" custScaleX="172778"/>
      <dgm:spPr/>
    </dgm:pt>
    <dgm:pt modelId="{2B2D06B9-FF56-43C0-A9F1-4332CFF55759}" type="pres">
      <dgm:prSet presAssocID="{E84D51C5-21B1-4A20-907E-468DC3BF3D96}" presName="chevron3" presStyleLbl="alignNode1" presStyleIdx="16" presStyleCnt="21" custScaleX="172778"/>
      <dgm:spPr/>
    </dgm:pt>
    <dgm:pt modelId="{C7294849-F028-46CF-A442-92BDB3A5F971}" type="pres">
      <dgm:prSet presAssocID="{E84D51C5-21B1-4A20-907E-468DC3BF3D96}" presName="chevron4" presStyleLbl="alignNode1" presStyleIdx="17" presStyleCnt="21" custScaleX="172778"/>
      <dgm:spPr/>
    </dgm:pt>
    <dgm:pt modelId="{DEE428F1-99BC-415B-A77C-3F7B0C2A4AAC}" type="pres">
      <dgm:prSet presAssocID="{E84D51C5-21B1-4A20-907E-468DC3BF3D96}" presName="chevron5" presStyleLbl="alignNode1" presStyleIdx="18" presStyleCnt="21" custScaleX="172778"/>
      <dgm:spPr/>
    </dgm:pt>
    <dgm:pt modelId="{BBB9050A-98CF-43A5-A766-72FCE7227A85}" type="pres">
      <dgm:prSet presAssocID="{E84D51C5-21B1-4A20-907E-468DC3BF3D96}" presName="chevron6" presStyleLbl="alignNode1" presStyleIdx="19" presStyleCnt="21" custScaleX="172778"/>
      <dgm:spPr/>
    </dgm:pt>
    <dgm:pt modelId="{5A6DAAC0-7B81-4812-9026-38F1BB1A8990}" type="pres">
      <dgm:prSet presAssocID="{E84D51C5-21B1-4A20-907E-468DC3BF3D96}" presName="chevron7" presStyleLbl="alignNode1" presStyleIdx="20" presStyleCnt="21" custScaleX="172778"/>
      <dgm:spPr/>
    </dgm:pt>
    <dgm:pt modelId="{F0A669DC-87E7-485A-A488-95AEF843DECC}" type="pres">
      <dgm:prSet presAssocID="{E84D51C5-21B1-4A20-907E-468DC3BF3D9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7FBD31-209F-4BB9-9D11-045BE21FEADD}" srcId="{4DB49D39-E8CE-4A54-B30B-AA9AB19C1B5C}" destId="{E84D51C5-21B1-4A20-907E-468DC3BF3D96}" srcOrd="2" destOrd="0" parTransId="{3AC62308-8E59-45F0-9572-E25BA41966DE}" sibTransId="{218F9336-53AF-48AC-9B56-BACD1F1BE9B3}"/>
    <dgm:cxn modelId="{5461CE73-CBA1-4D97-B67E-8FF0F231B258}" type="presOf" srcId="{4DB49D39-E8CE-4A54-B30B-AA9AB19C1B5C}" destId="{CC9CCA6D-9A53-4E01-BCEF-DCCE6526C41F}" srcOrd="0" destOrd="0" presId="urn:microsoft.com/office/officeart/2008/layout/VerticalAccentList"/>
    <dgm:cxn modelId="{62A112A6-49CA-4FAF-A27F-EA39A2DC714C}" srcId="{4DB49D39-E8CE-4A54-B30B-AA9AB19C1B5C}" destId="{43B69262-526E-492F-9E56-53B474667021}" srcOrd="1" destOrd="0" parTransId="{61CC8245-433C-4246-86B7-56EA0CCC76E9}" sibTransId="{AA8C627D-618F-4D9C-9475-CD3FADC1AB51}"/>
    <dgm:cxn modelId="{7637ECFF-9FEA-4CC5-B667-6BE8C7BE23F8}" type="presOf" srcId="{691B84F3-0318-4523-A2AF-804E08E6FAD1}" destId="{BEBFD3B1-C9F6-4F36-B0D8-B7EE2030C27F}" srcOrd="0" destOrd="0" presId="urn:microsoft.com/office/officeart/2008/layout/VerticalAccentList"/>
    <dgm:cxn modelId="{C77442CB-4D58-4749-B349-2790818C9526}" type="presOf" srcId="{2B95FC0D-0CED-49CA-B41D-E0687A8EAFC4}" destId="{4AAC0A77-68CB-40DB-A263-C182890BF28A}" srcOrd="0" destOrd="0" presId="urn:microsoft.com/office/officeart/2008/layout/VerticalAccentList"/>
    <dgm:cxn modelId="{EF766234-2661-44F6-87A8-88906F6C831A}" type="presOf" srcId="{43B69262-526E-492F-9E56-53B474667021}" destId="{FA8FC4AF-A4F3-40CC-AD0C-F063A3C75925}" srcOrd="0" destOrd="0" presId="urn:microsoft.com/office/officeart/2008/layout/VerticalAccentList"/>
    <dgm:cxn modelId="{C5A2858F-2991-4824-A450-18A2F9943FBE}" srcId="{4DB49D39-E8CE-4A54-B30B-AA9AB19C1B5C}" destId="{D079653B-1FCC-447C-BB81-F512094F5E91}" srcOrd="0" destOrd="0" parTransId="{6C0BC0B4-0D35-404F-972C-A4167464E1E4}" sibTransId="{7752288C-01BD-4F7E-9C24-794A79BBF6A7}"/>
    <dgm:cxn modelId="{B7F1F17A-1903-4E79-9D6F-92063FA9847B}" type="presOf" srcId="{D079653B-1FCC-447C-BB81-F512094F5E91}" destId="{0798EC55-AAF0-40C5-B102-E25CF0A19085}" srcOrd="0" destOrd="0" presId="urn:microsoft.com/office/officeart/2008/layout/VerticalAccentList"/>
    <dgm:cxn modelId="{6449694D-6DD5-4897-B300-E8168B33BF9C}" type="presOf" srcId="{3F24AA66-005E-409B-94DE-C1988148926A}" destId="{F0A669DC-87E7-485A-A488-95AEF843DECC}" srcOrd="0" destOrd="0" presId="urn:microsoft.com/office/officeart/2008/layout/VerticalAccentList"/>
    <dgm:cxn modelId="{4CDBC110-584F-4F07-9356-3524B7D34315}" srcId="{43B69262-526E-492F-9E56-53B474667021}" destId="{691B84F3-0318-4523-A2AF-804E08E6FAD1}" srcOrd="0" destOrd="0" parTransId="{CAD999ED-1EC4-4DBD-9F8C-6E9BCB89E750}" sibTransId="{4F657493-5CC4-4625-B9BE-B5B5225E1D53}"/>
    <dgm:cxn modelId="{8AEB6D85-2793-4955-9BF4-315CC1F1F696}" srcId="{D079653B-1FCC-447C-BB81-F512094F5E91}" destId="{2B95FC0D-0CED-49CA-B41D-E0687A8EAFC4}" srcOrd="0" destOrd="0" parTransId="{C015740B-AEA9-448C-ADFB-9E8AE51A8629}" sibTransId="{5BFFB599-9E85-4453-91A0-F090BB97474F}"/>
    <dgm:cxn modelId="{E30FDAB0-F510-4D69-8F7C-9D9CE6142637}" type="presOf" srcId="{E84D51C5-21B1-4A20-907E-468DC3BF3D96}" destId="{3E960448-A2AD-442E-8DD0-8D5539E60344}" srcOrd="0" destOrd="0" presId="urn:microsoft.com/office/officeart/2008/layout/VerticalAccentList"/>
    <dgm:cxn modelId="{F67EEEB2-EC94-4AB0-8C3C-C318DB408363}" srcId="{E84D51C5-21B1-4A20-907E-468DC3BF3D96}" destId="{3F24AA66-005E-409B-94DE-C1988148926A}" srcOrd="0" destOrd="0" parTransId="{7966406A-6D68-4F7E-A8D5-3F0FB3E2F300}" sibTransId="{B7782354-51DE-4740-8432-D4B9DA2353D5}"/>
    <dgm:cxn modelId="{3E02439C-A825-4D14-939B-207B9746B81F}" type="presParOf" srcId="{CC9CCA6D-9A53-4E01-BCEF-DCCE6526C41F}" destId="{2421C62B-0F27-4316-AB32-698DFEDE6B0C}" srcOrd="0" destOrd="0" presId="urn:microsoft.com/office/officeart/2008/layout/VerticalAccentList"/>
    <dgm:cxn modelId="{57562524-11B8-4139-9F6B-2B7BA365138B}" type="presParOf" srcId="{2421C62B-0F27-4316-AB32-698DFEDE6B0C}" destId="{0798EC55-AAF0-40C5-B102-E25CF0A19085}" srcOrd="0" destOrd="0" presId="urn:microsoft.com/office/officeart/2008/layout/VerticalAccentList"/>
    <dgm:cxn modelId="{A30A107A-6285-4BEB-BEB0-304DBE59CD75}" type="presParOf" srcId="{CC9CCA6D-9A53-4E01-BCEF-DCCE6526C41F}" destId="{79CF1935-617F-4FC1-A3E0-335A26123DCF}" srcOrd="1" destOrd="0" presId="urn:microsoft.com/office/officeart/2008/layout/VerticalAccentList"/>
    <dgm:cxn modelId="{7D52C98B-ABE0-451E-8BC0-1E9C52A7087B}" type="presParOf" srcId="{79CF1935-617F-4FC1-A3E0-335A26123DCF}" destId="{664B5B54-49D4-4985-B67A-664068976565}" srcOrd="0" destOrd="0" presId="urn:microsoft.com/office/officeart/2008/layout/VerticalAccentList"/>
    <dgm:cxn modelId="{83EEEF82-CB7A-48AC-99D8-C52F567D8189}" type="presParOf" srcId="{79CF1935-617F-4FC1-A3E0-335A26123DCF}" destId="{D55F5FF8-8ABB-4919-BBB3-CE570F740328}" srcOrd="1" destOrd="0" presId="urn:microsoft.com/office/officeart/2008/layout/VerticalAccentList"/>
    <dgm:cxn modelId="{DF974ED9-BC0E-48E8-8DE1-2F8FB4F784EC}" type="presParOf" srcId="{79CF1935-617F-4FC1-A3E0-335A26123DCF}" destId="{F06093ED-CE3F-428B-B23C-69C40328CEDC}" srcOrd="2" destOrd="0" presId="urn:microsoft.com/office/officeart/2008/layout/VerticalAccentList"/>
    <dgm:cxn modelId="{9265E567-2CD2-4A39-9964-1DE8E66A85E1}" type="presParOf" srcId="{79CF1935-617F-4FC1-A3E0-335A26123DCF}" destId="{9E15DDD8-68DC-411E-BDEE-AA48CC19975D}" srcOrd="3" destOrd="0" presId="urn:microsoft.com/office/officeart/2008/layout/VerticalAccentList"/>
    <dgm:cxn modelId="{2F3AB887-0A07-4EE7-8349-B2AD139195A9}" type="presParOf" srcId="{79CF1935-617F-4FC1-A3E0-335A26123DCF}" destId="{4C07073C-1067-4E19-AF32-4EEC895D83CB}" srcOrd="4" destOrd="0" presId="urn:microsoft.com/office/officeart/2008/layout/VerticalAccentList"/>
    <dgm:cxn modelId="{941C3179-2FBC-4A91-98BE-286B0C9DFA32}" type="presParOf" srcId="{79CF1935-617F-4FC1-A3E0-335A26123DCF}" destId="{B0785C38-E6BC-4227-8E0D-C467919617BE}" srcOrd="5" destOrd="0" presId="urn:microsoft.com/office/officeart/2008/layout/VerticalAccentList"/>
    <dgm:cxn modelId="{E4E82C29-5112-4DB6-870F-020303588D73}" type="presParOf" srcId="{79CF1935-617F-4FC1-A3E0-335A26123DCF}" destId="{FF26C55E-0FCA-4DEC-9740-43AD2A2D2015}" srcOrd="6" destOrd="0" presId="urn:microsoft.com/office/officeart/2008/layout/VerticalAccentList"/>
    <dgm:cxn modelId="{9541C5BD-4348-47D2-97E9-1FF40202FF71}" type="presParOf" srcId="{79CF1935-617F-4FC1-A3E0-335A26123DCF}" destId="{4AAC0A77-68CB-40DB-A263-C182890BF28A}" srcOrd="7" destOrd="0" presId="urn:microsoft.com/office/officeart/2008/layout/VerticalAccentList"/>
    <dgm:cxn modelId="{2D0E1F6C-E9D6-43C0-A01D-0705257F9966}" type="presParOf" srcId="{CC9CCA6D-9A53-4E01-BCEF-DCCE6526C41F}" destId="{D52BFAB5-1DBE-4A15-9735-46B7DC17BF8C}" srcOrd="2" destOrd="0" presId="urn:microsoft.com/office/officeart/2008/layout/VerticalAccentList"/>
    <dgm:cxn modelId="{8551B9EC-D1BE-4707-B1DA-7507C12BF3E1}" type="presParOf" srcId="{CC9CCA6D-9A53-4E01-BCEF-DCCE6526C41F}" destId="{D310B071-1CB0-48E1-AA9C-C009E90D8F49}" srcOrd="3" destOrd="0" presId="urn:microsoft.com/office/officeart/2008/layout/VerticalAccentList"/>
    <dgm:cxn modelId="{B8AA5E3F-D460-4553-98F4-BD7B72BF3ED4}" type="presParOf" srcId="{D310B071-1CB0-48E1-AA9C-C009E90D8F49}" destId="{FA8FC4AF-A4F3-40CC-AD0C-F063A3C75925}" srcOrd="0" destOrd="0" presId="urn:microsoft.com/office/officeart/2008/layout/VerticalAccentList"/>
    <dgm:cxn modelId="{D8C42A66-7572-4461-BBE0-BAC1DED16F27}" type="presParOf" srcId="{CC9CCA6D-9A53-4E01-BCEF-DCCE6526C41F}" destId="{9A7884D0-8739-4E6D-AB9A-F63C014F9910}" srcOrd="4" destOrd="0" presId="urn:microsoft.com/office/officeart/2008/layout/VerticalAccentList"/>
    <dgm:cxn modelId="{A36A9661-1935-4E36-B4E0-B12982905A1D}" type="presParOf" srcId="{9A7884D0-8739-4E6D-AB9A-F63C014F9910}" destId="{901D1985-361C-4F4E-80D1-97AAE23943F8}" srcOrd="0" destOrd="0" presId="urn:microsoft.com/office/officeart/2008/layout/VerticalAccentList"/>
    <dgm:cxn modelId="{8917C41A-E295-42F4-85A9-AA235D26D621}" type="presParOf" srcId="{9A7884D0-8739-4E6D-AB9A-F63C014F9910}" destId="{47804DF4-09A4-49F4-8165-BD9D920FD2BC}" srcOrd="1" destOrd="0" presId="urn:microsoft.com/office/officeart/2008/layout/VerticalAccentList"/>
    <dgm:cxn modelId="{C7B9DC0F-380A-47B5-B0F0-FE6FE26735DF}" type="presParOf" srcId="{9A7884D0-8739-4E6D-AB9A-F63C014F9910}" destId="{529A4B0E-BD23-402F-A6D5-9C78064EF53D}" srcOrd="2" destOrd="0" presId="urn:microsoft.com/office/officeart/2008/layout/VerticalAccentList"/>
    <dgm:cxn modelId="{1FAE7E9E-53FA-4EE6-B63A-39ADAFD23159}" type="presParOf" srcId="{9A7884D0-8739-4E6D-AB9A-F63C014F9910}" destId="{17BFAAB3-01C0-4F1A-9185-FA84D68B1F1C}" srcOrd="3" destOrd="0" presId="urn:microsoft.com/office/officeart/2008/layout/VerticalAccentList"/>
    <dgm:cxn modelId="{BF435401-AAF0-4D98-BBAC-18F776B98A5E}" type="presParOf" srcId="{9A7884D0-8739-4E6D-AB9A-F63C014F9910}" destId="{2D5C922D-49BA-46B2-AD1B-B0F28306A36F}" srcOrd="4" destOrd="0" presId="urn:microsoft.com/office/officeart/2008/layout/VerticalAccentList"/>
    <dgm:cxn modelId="{2FAFF4C2-0304-494E-9E47-885A6B735E39}" type="presParOf" srcId="{9A7884D0-8739-4E6D-AB9A-F63C014F9910}" destId="{FDE8328F-3D37-4808-BDF3-1142CCB6E7A6}" srcOrd="5" destOrd="0" presId="urn:microsoft.com/office/officeart/2008/layout/VerticalAccentList"/>
    <dgm:cxn modelId="{DA47AADF-5AC7-437F-A43C-68B819363634}" type="presParOf" srcId="{9A7884D0-8739-4E6D-AB9A-F63C014F9910}" destId="{699DAA09-5F01-4D46-876B-624666DC0AB3}" srcOrd="6" destOrd="0" presId="urn:microsoft.com/office/officeart/2008/layout/VerticalAccentList"/>
    <dgm:cxn modelId="{5CF024D0-7251-46FE-B928-034E85B51AD8}" type="presParOf" srcId="{9A7884D0-8739-4E6D-AB9A-F63C014F9910}" destId="{BEBFD3B1-C9F6-4F36-B0D8-B7EE2030C27F}" srcOrd="7" destOrd="0" presId="urn:microsoft.com/office/officeart/2008/layout/VerticalAccentList"/>
    <dgm:cxn modelId="{ED4A6B62-9BFC-4EE4-AE36-0A82D1A75BBA}" type="presParOf" srcId="{CC9CCA6D-9A53-4E01-BCEF-DCCE6526C41F}" destId="{2425B6C3-204C-40FB-B18B-239834905472}" srcOrd="5" destOrd="0" presId="urn:microsoft.com/office/officeart/2008/layout/VerticalAccentList"/>
    <dgm:cxn modelId="{A66B4D6B-BC42-4DF7-BA36-75211B627FE5}" type="presParOf" srcId="{CC9CCA6D-9A53-4E01-BCEF-DCCE6526C41F}" destId="{E554AD42-3A55-46E5-A664-5D1E8861397E}" srcOrd="6" destOrd="0" presId="urn:microsoft.com/office/officeart/2008/layout/VerticalAccentList"/>
    <dgm:cxn modelId="{E2C9BF99-6ED5-411A-9AB2-CAB3890C30D2}" type="presParOf" srcId="{E554AD42-3A55-46E5-A664-5D1E8861397E}" destId="{3E960448-A2AD-442E-8DD0-8D5539E60344}" srcOrd="0" destOrd="0" presId="urn:microsoft.com/office/officeart/2008/layout/VerticalAccentList"/>
    <dgm:cxn modelId="{4545FD4C-645C-45BB-A5F0-E3A3FE3F3787}" type="presParOf" srcId="{CC9CCA6D-9A53-4E01-BCEF-DCCE6526C41F}" destId="{97B0A008-4E09-4545-BCB9-9E752BC7C9C9}" srcOrd="7" destOrd="0" presId="urn:microsoft.com/office/officeart/2008/layout/VerticalAccentList"/>
    <dgm:cxn modelId="{C7CEA266-7767-437A-8174-8791D9002BB9}" type="presParOf" srcId="{97B0A008-4E09-4545-BCB9-9E752BC7C9C9}" destId="{83BA71C5-46BB-446F-B37D-985D301C0A60}" srcOrd="0" destOrd="0" presId="urn:microsoft.com/office/officeart/2008/layout/VerticalAccentList"/>
    <dgm:cxn modelId="{57CDB2DD-9BCC-44FA-81E0-D8932426BA0C}" type="presParOf" srcId="{97B0A008-4E09-4545-BCB9-9E752BC7C9C9}" destId="{32C490DC-2A0A-4017-A484-67E3D982BAD2}" srcOrd="1" destOrd="0" presId="urn:microsoft.com/office/officeart/2008/layout/VerticalAccentList"/>
    <dgm:cxn modelId="{31A34C2B-49BD-469B-83C3-0260919D4FB2}" type="presParOf" srcId="{97B0A008-4E09-4545-BCB9-9E752BC7C9C9}" destId="{2B2D06B9-FF56-43C0-A9F1-4332CFF55759}" srcOrd="2" destOrd="0" presId="urn:microsoft.com/office/officeart/2008/layout/VerticalAccentList"/>
    <dgm:cxn modelId="{A0387665-C4E8-4179-B098-8C95D6D234BD}" type="presParOf" srcId="{97B0A008-4E09-4545-BCB9-9E752BC7C9C9}" destId="{C7294849-F028-46CF-A442-92BDB3A5F971}" srcOrd="3" destOrd="0" presId="urn:microsoft.com/office/officeart/2008/layout/VerticalAccentList"/>
    <dgm:cxn modelId="{648FBCDE-A704-46BF-BFC1-D195B1471D64}" type="presParOf" srcId="{97B0A008-4E09-4545-BCB9-9E752BC7C9C9}" destId="{DEE428F1-99BC-415B-A77C-3F7B0C2A4AAC}" srcOrd="4" destOrd="0" presId="urn:microsoft.com/office/officeart/2008/layout/VerticalAccentList"/>
    <dgm:cxn modelId="{A354AA88-2487-4D1A-B5DA-316F2EAB6D53}" type="presParOf" srcId="{97B0A008-4E09-4545-BCB9-9E752BC7C9C9}" destId="{BBB9050A-98CF-43A5-A766-72FCE7227A85}" srcOrd="5" destOrd="0" presId="urn:microsoft.com/office/officeart/2008/layout/VerticalAccentList"/>
    <dgm:cxn modelId="{40F42ECA-46C5-4005-A76C-D9A7495950CB}" type="presParOf" srcId="{97B0A008-4E09-4545-BCB9-9E752BC7C9C9}" destId="{5A6DAAC0-7B81-4812-9026-38F1BB1A8990}" srcOrd="6" destOrd="0" presId="urn:microsoft.com/office/officeart/2008/layout/VerticalAccentList"/>
    <dgm:cxn modelId="{B76E32AD-ABEE-4A46-A61A-E3778CEACB64}" type="presParOf" srcId="{97B0A008-4E09-4545-BCB9-9E752BC7C9C9}" destId="{F0A669DC-87E7-485A-A488-95AEF843DEC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136BD-11EA-4BBA-A925-76C644FF424B}">
      <dsp:nvSpPr>
        <dsp:cNvPr id="0" name=""/>
        <dsp:cNvSpPr/>
      </dsp:nvSpPr>
      <dsp:spPr>
        <a:xfrm>
          <a:off x="15028" y="0"/>
          <a:ext cx="2245020" cy="4121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effectLst/>
            </a:rPr>
            <a:t>La satisfacción laboral es un estado de ánimo positivo resultante de la evaluación de las obras y experiencias de trabajo de los empleados (</a:t>
          </a:r>
          <a:r>
            <a:rPr lang="es-ES" sz="1600" b="0" kern="1200" dirty="0" err="1" smtClean="0">
              <a:solidFill>
                <a:schemeClr val="tx1"/>
              </a:solidFill>
              <a:effectLst/>
            </a:rPr>
            <a:t>Brief</a:t>
          </a:r>
          <a:r>
            <a:rPr lang="es-ES" sz="1600" b="0" kern="1200" dirty="0" smtClean="0">
              <a:solidFill>
                <a:schemeClr val="tx1"/>
              </a:solidFill>
              <a:effectLst/>
            </a:rPr>
            <a:t>, 1998).</a:t>
          </a:r>
          <a:endParaRPr lang="es-MX" sz="1600" b="0" kern="1200" dirty="0">
            <a:solidFill>
              <a:schemeClr val="tx1"/>
            </a:solidFill>
          </a:endParaRPr>
        </a:p>
      </dsp:txBody>
      <dsp:txXfrm>
        <a:off x="15028" y="1648496"/>
        <a:ext cx="2245020" cy="1648496"/>
      </dsp:txXfrm>
    </dsp:sp>
    <dsp:sp modelId="{EDD2DC0C-BE86-42A5-AA21-577F3BBA969D}">
      <dsp:nvSpPr>
        <dsp:cNvPr id="0" name=""/>
        <dsp:cNvSpPr/>
      </dsp:nvSpPr>
      <dsp:spPr>
        <a:xfrm>
          <a:off x="761021" y="316400"/>
          <a:ext cx="727261" cy="70331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FB09-9356-414B-9FF4-808F83EF874C}">
      <dsp:nvSpPr>
        <dsp:cNvPr id="0" name=""/>
        <dsp:cNvSpPr/>
      </dsp:nvSpPr>
      <dsp:spPr>
        <a:xfrm>
          <a:off x="2314512" y="0"/>
          <a:ext cx="2245020" cy="4121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effectLst/>
            </a:rPr>
            <a:t>El compromiso afectivo se ha definido como el vínculo emocional de un empleado con la identificación y la participación en la organización. </a:t>
          </a:r>
          <a:r>
            <a:rPr lang="es-EC" sz="1600" b="0" kern="1200" dirty="0" smtClean="0">
              <a:solidFill>
                <a:schemeClr val="tx1"/>
              </a:solidFill>
              <a:effectLst/>
            </a:rPr>
            <a:t>(Meyer &amp; Allen, 1991)</a:t>
          </a:r>
          <a:r>
            <a:rPr lang="es-ES" sz="1600" b="0" kern="1200" dirty="0" smtClean="0">
              <a:solidFill>
                <a:schemeClr val="tx1"/>
              </a:solidFill>
              <a:effectLst/>
            </a:rPr>
            <a:t>.</a:t>
          </a:r>
          <a:endParaRPr lang="es-MX" sz="1600" b="0" kern="1200" dirty="0">
            <a:solidFill>
              <a:schemeClr val="tx1"/>
            </a:solidFill>
          </a:endParaRPr>
        </a:p>
      </dsp:txBody>
      <dsp:txXfrm>
        <a:off x="2314512" y="1648496"/>
        <a:ext cx="2245020" cy="1648496"/>
      </dsp:txXfrm>
    </dsp:sp>
    <dsp:sp modelId="{F1CF4EFF-262D-4235-9630-17744A094932}">
      <dsp:nvSpPr>
        <dsp:cNvPr id="0" name=""/>
        <dsp:cNvSpPr/>
      </dsp:nvSpPr>
      <dsp:spPr>
        <a:xfrm>
          <a:off x="3073391" y="316400"/>
          <a:ext cx="727261" cy="70331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5325F-9407-4483-B328-AE195E7FB8BC}">
      <dsp:nvSpPr>
        <dsp:cNvPr id="0" name=""/>
        <dsp:cNvSpPr/>
      </dsp:nvSpPr>
      <dsp:spPr>
        <a:xfrm>
          <a:off x="4626883" y="0"/>
          <a:ext cx="2245020" cy="4121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effectLst/>
            </a:rPr>
            <a:t>El compromiso normativo se define como el sentimiento de obligación con la organización basada en las normas y valores personales. </a:t>
          </a:r>
          <a:r>
            <a:rPr lang="es-EC" sz="1600" b="0" kern="1200" dirty="0" smtClean="0">
              <a:solidFill>
                <a:schemeClr val="tx1"/>
              </a:solidFill>
              <a:effectLst/>
            </a:rPr>
            <a:t>(Meyer &amp; Allen, 1991)</a:t>
          </a:r>
          <a:r>
            <a:rPr lang="es-ES" sz="1600" b="0" kern="1200" dirty="0" smtClean="0">
              <a:solidFill>
                <a:schemeClr val="tx1"/>
              </a:solidFill>
              <a:effectLst/>
            </a:rPr>
            <a:t>.</a:t>
          </a:r>
          <a:endParaRPr lang="es-MX" sz="1600" b="0" kern="1200" dirty="0">
            <a:solidFill>
              <a:schemeClr val="tx1"/>
            </a:solidFill>
          </a:endParaRPr>
        </a:p>
      </dsp:txBody>
      <dsp:txXfrm>
        <a:off x="4626883" y="1648496"/>
        <a:ext cx="2245020" cy="1648496"/>
      </dsp:txXfrm>
    </dsp:sp>
    <dsp:sp modelId="{CC14FC1B-B7E2-4080-9AB9-8C2FD26EDF7E}">
      <dsp:nvSpPr>
        <dsp:cNvPr id="0" name=""/>
        <dsp:cNvSpPr/>
      </dsp:nvSpPr>
      <dsp:spPr>
        <a:xfrm>
          <a:off x="5385762" y="316400"/>
          <a:ext cx="727261" cy="70331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5767A-1DAB-46C8-A0F1-D22289F11ABE}">
      <dsp:nvSpPr>
        <dsp:cNvPr id="0" name=""/>
        <dsp:cNvSpPr/>
      </dsp:nvSpPr>
      <dsp:spPr>
        <a:xfrm>
          <a:off x="6939254" y="0"/>
          <a:ext cx="2245020" cy="4121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effectLst/>
            </a:rPr>
            <a:t>El compromiso de continuidad, tiene que ver con la conciencia de los costos asociados con dejar la organización actual. </a:t>
          </a:r>
          <a:r>
            <a:rPr lang="es-EC" sz="1600" b="0" kern="1200" dirty="0" smtClean="0">
              <a:solidFill>
                <a:schemeClr val="tx1"/>
              </a:solidFill>
              <a:effectLst/>
            </a:rPr>
            <a:t>(Meyer &amp; Allen, 1991)</a:t>
          </a:r>
          <a:r>
            <a:rPr lang="es-ES" sz="1600" b="0" kern="1200" dirty="0" smtClean="0">
              <a:solidFill>
                <a:schemeClr val="tx1"/>
              </a:solidFill>
              <a:effectLst/>
            </a:rPr>
            <a:t>.</a:t>
          </a:r>
          <a:endParaRPr lang="es-MX" sz="1600" b="0" kern="1200" dirty="0">
            <a:solidFill>
              <a:schemeClr val="tx1"/>
            </a:solidFill>
          </a:endParaRPr>
        </a:p>
      </dsp:txBody>
      <dsp:txXfrm>
        <a:off x="6939254" y="1648496"/>
        <a:ext cx="2245020" cy="1648496"/>
      </dsp:txXfrm>
    </dsp:sp>
    <dsp:sp modelId="{0EDA46FD-632B-4884-9170-A99EC1548A94}">
      <dsp:nvSpPr>
        <dsp:cNvPr id="0" name=""/>
        <dsp:cNvSpPr/>
      </dsp:nvSpPr>
      <dsp:spPr>
        <a:xfrm>
          <a:off x="7698133" y="316400"/>
          <a:ext cx="727261" cy="70331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4FCB1-5922-4B51-A4DD-99DDA1AF18DE}">
      <dsp:nvSpPr>
        <dsp:cNvPr id="0" name=""/>
        <dsp:cNvSpPr/>
      </dsp:nvSpPr>
      <dsp:spPr>
        <a:xfrm flipV="1">
          <a:off x="828021" y="3696238"/>
          <a:ext cx="7195524" cy="33485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5ED8C-93B2-47AF-BCBB-6104AA3E0379}">
      <dsp:nvSpPr>
        <dsp:cNvPr id="0" name=""/>
        <dsp:cNvSpPr/>
      </dsp:nvSpPr>
      <dsp:spPr>
        <a:xfrm>
          <a:off x="0" y="0"/>
          <a:ext cx="6908800" cy="1322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Teoría X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Los empleados tienen aversión al trabajo, son poco ambiciosos, prefieren evitar responsabilidades por lo que necesitan dirección en la que son castigados o recompensados económicamente.</a:t>
          </a:r>
          <a:endParaRPr lang="es-EC" sz="1800" b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8747" y="38747"/>
        <a:ext cx="5481263" cy="1245428"/>
      </dsp:txXfrm>
    </dsp:sp>
    <dsp:sp modelId="{1E08FD99-55B0-4427-88F3-3D84FD9781E6}">
      <dsp:nvSpPr>
        <dsp:cNvPr id="0" name=""/>
        <dsp:cNvSpPr/>
      </dsp:nvSpPr>
      <dsp:spPr>
        <a:xfrm>
          <a:off x="609599" y="1543409"/>
          <a:ext cx="6908800" cy="1322922"/>
        </a:xfrm>
        <a:prstGeom prst="roundRect">
          <a:avLst>
            <a:gd name="adj" fmla="val 1000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Teoría 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Los empleados son optimistas, dinámicos, disfrutan de su trabajo y tienen la capacidad para resolver problemas, no es necesario el castigo para que se esfuercen.</a:t>
          </a:r>
          <a:endParaRPr lang="es-EC" sz="1800" b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48346" y="1582156"/>
        <a:ext cx="5361806" cy="1245428"/>
      </dsp:txXfrm>
    </dsp:sp>
    <dsp:sp modelId="{3F46D766-7E82-48E7-86BC-0D25F40A140D}">
      <dsp:nvSpPr>
        <dsp:cNvPr id="0" name=""/>
        <dsp:cNvSpPr/>
      </dsp:nvSpPr>
      <dsp:spPr>
        <a:xfrm>
          <a:off x="1219199" y="3086818"/>
          <a:ext cx="6908800" cy="1322922"/>
        </a:xfrm>
        <a:prstGeom prst="roundRect">
          <a:avLst>
            <a:gd name="adj" fmla="val 1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Teoría Z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La teoría Z incorpora elementos que lo convierten en un estilo aún más participativo que la teoría Y</a:t>
          </a:r>
          <a:r>
            <a:rPr lang="es-EC" sz="18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endParaRPr lang="es-EC" sz="1800" b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257946" y="3125565"/>
        <a:ext cx="5361806" cy="1245428"/>
      </dsp:txXfrm>
    </dsp:sp>
    <dsp:sp modelId="{5A74C106-8633-4B9E-85B2-2ADDC92363AF}">
      <dsp:nvSpPr>
        <dsp:cNvPr id="0" name=""/>
        <dsp:cNvSpPr/>
      </dsp:nvSpPr>
      <dsp:spPr>
        <a:xfrm>
          <a:off x="6048900" y="1003216"/>
          <a:ext cx="859899" cy="859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242377" y="1003216"/>
        <a:ext cx="472945" cy="647074"/>
      </dsp:txXfrm>
    </dsp:sp>
    <dsp:sp modelId="{4F93EB0D-EF75-4FEA-AF51-3731616008DF}">
      <dsp:nvSpPr>
        <dsp:cNvPr id="0" name=""/>
        <dsp:cNvSpPr/>
      </dsp:nvSpPr>
      <dsp:spPr>
        <a:xfrm>
          <a:off x="6658500" y="2537805"/>
          <a:ext cx="859899" cy="859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1977" y="2537805"/>
        <a:ext cx="472945" cy="647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79053-CED3-4EDB-9813-E41E8B458C84}">
      <dsp:nvSpPr>
        <dsp:cNvPr id="0" name=""/>
        <dsp:cNvSpPr/>
      </dsp:nvSpPr>
      <dsp:spPr>
        <a:xfrm rot="5400000">
          <a:off x="1266264" y="317150"/>
          <a:ext cx="2563025" cy="42648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06689-4AFE-4C49-BACD-2845AA137C77}">
      <dsp:nvSpPr>
        <dsp:cNvPr id="0" name=""/>
        <dsp:cNvSpPr/>
      </dsp:nvSpPr>
      <dsp:spPr>
        <a:xfrm>
          <a:off x="838432" y="1591412"/>
          <a:ext cx="3850300" cy="337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Título: </a:t>
          </a:r>
          <a:r>
            <a:rPr lang="es-ES" sz="1900" b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El efecto de la satisfacción laboral de los empleados talentosos en el compromiso organizacional: una investigación de campo.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Autores y año: </a:t>
          </a:r>
          <a:r>
            <a:rPr lang="es-EC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(</a:t>
          </a:r>
          <a:r>
            <a:rPr lang="es-EC" sz="1900" kern="12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Altinoz</a:t>
          </a:r>
          <a:r>
            <a:rPr lang="es-EC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</a:t>
          </a:r>
          <a:r>
            <a:rPr lang="es-EC" sz="1900" kern="12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Cakiroglu</a:t>
          </a:r>
          <a:r>
            <a:rPr lang="es-EC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&amp; </a:t>
          </a:r>
          <a:r>
            <a:rPr lang="es-EC" sz="1900" kern="12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Serdar</a:t>
          </a:r>
          <a:r>
            <a:rPr lang="es-EC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2012)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Base Digital: </a:t>
          </a:r>
          <a:r>
            <a:rPr lang="es-EC" sz="1900" b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Science Direct</a:t>
          </a:r>
          <a:endParaRPr lang="es-ES" sz="1900" b="0" kern="1200" dirty="0" smtClean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838432" y="1591412"/>
        <a:ext cx="3850300" cy="3375014"/>
      </dsp:txXfrm>
    </dsp:sp>
    <dsp:sp modelId="{3C8EDF6B-BF68-4DDA-8056-FA231450A4C7}">
      <dsp:nvSpPr>
        <dsp:cNvPr id="0" name=""/>
        <dsp:cNvSpPr/>
      </dsp:nvSpPr>
      <dsp:spPr>
        <a:xfrm>
          <a:off x="3962260" y="3170"/>
          <a:ext cx="726471" cy="72647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80000"/>
                <a:hueOff val="-318036"/>
                <a:satOff val="-8358"/>
                <a:lumOff val="15805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-318036"/>
                <a:satOff val="-8358"/>
                <a:lumOff val="1580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80000"/>
              <a:hueOff val="-318036"/>
              <a:satOff val="-8358"/>
              <a:lumOff val="158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B43BD5-2052-48AB-8A20-E5DF2F724086}">
      <dsp:nvSpPr>
        <dsp:cNvPr id="0" name=""/>
        <dsp:cNvSpPr/>
      </dsp:nvSpPr>
      <dsp:spPr>
        <a:xfrm rot="5400000">
          <a:off x="5979784" y="-849214"/>
          <a:ext cx="2563025" cy="42648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80000"/>
                <a:hueOff val="-636072"/>
                <a:satOff val="-16715"/>
                <a:lumOff val="3161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-636072"/>
                <a:satOff val="-16715"/>
                <a:lumOff val="3161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80000"/>
              <a:hueOff val="-636072"/>
              <a:satOff val="-16715"/>
              <a:lumOff val="3161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CE1DF3-3A4C-48E2-81FD-E9F0280997E0}">
      <dsp:nvSpPr>
        <dsp:cNvPr id="0" name=""/>
        <dsp:cNvSpPr/>
      </dsp:nvSpPr>
      <dsp:spPr>
        <a:xfrm>
          <a:off x="5551952" y="425047"/>
          <a:ext cx="3850300" cy="337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Título: </a:t>
          </a:r>
          <a:r>
            <a:rPr lang="es-ES" sz="1900" b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El vínculo entre la satisfacción laboral y el compromiso organizacional: Diferencias entre empleados públicos y privados.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Autores y año: </a:t>
          </a:r>
          <a:r>
            <a:rPr lang="es-ES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(</a:t>
          </a:r>
          <a:r>
            <a:rPr lang="es-ES" sz="1900" kern="12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Markovits</a:t>
          </a:r>
          <a:r>
            <a:rPr lang="es-ES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Davis, </a:t>
          </a:r>
          <a:r>
            <a:rPr lang="es-ES" sz="1900" kern="12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Fay</a:t>
          </a:r>
          <a:r>
            <a:rPr lang="es-ES" sz="19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&amp; Dick, 2010)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Base Digital: </a:t>
          </a:r>
          <a:r>
            <a:rPr lang="es-EC" sz="1900" b="1" kern="1200" dirty="0" err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Taylor&amp;Francis</a:t>
          </a:r>
          <a:endParaRPr lang="es-ES" sz="1900" b="0" kern="1200" dirty="0" smtClean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551952" y="425047"/>
        <a:ext cx="3850300" cy="3375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5F168-284A-48CF-800E-5C34039D0B00}">
      <dsp:nvSpPr>
        <dsp:cNvPr id="0" name=""/>
        <dsp:cNvSpPr/>
      </dsp:nvSpPr>
      <dsp:spPr>
        <a:xfrm>
          <a:off x="907534" y="0"/>
          <a:ext cx="7676876" cy="479804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CA360-DCF8-44C4-8511-DAA9F175255A}">
      <dsp:nvSpPr>
        <dsp:cNvPr id="0" name=""/>
        <dsp:cNvSpPr/>
      </dsp:nvSpPr>
      <dsp:spPr>
        <a:xfrm>
          <a:off x="1663706" y="3567828"/>
          <a:ext cx="176568" cy="17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6B87A-2468-498D-8F1B-992EE0920C93}">
      <dsp:nvSpPr>
        <dsp:cNvPr id="0" name=""/>
        <dsp:cNvSpPr/>
      </dsp:nvSpPr>
      <dsp:spPr>
        <a:xfrm>
          <a:off x="1751990" y="3656112"/>
          <a:ext cx="1005670" cy="114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Times" panose="02020603050405020304" pitchFamily="18" charset="0"/>
              <a:cs typeface="Times" panose="02020603050405020304" pitchFamily="18" charset="0"/>
            </a:rPr>
            <a:t>Por su finalidad: Aplicada</a:t>
          </a:r>
          <a:endParaRPr lang="es-EC" sz="1800" b="0" i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51990" y="3656112"/>
        <a:ext cx="1005670" cy="1141935"/>
      </dsp:txXfrm>
    </dsp:sp>
    <dsp:sp modelId="{02DEB4A1-E490-4F07-8EF1-2BA8D548F5B8}">
      <dsp:nvSpPr>
        <dsp:cNvPr id="0" name=""/>
        <dsp:cNvSpPr/>
      </dsp:nvSpPr>
      <dsp:spPr>
        <a:xfrm>
          <a:off x="2619477" y="2649482"/>
          <a:ext cx="276367" cy="276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D7D4A-8646-45E1-9A49-E15DF24C4C81}">
      <dsp:nvSpPr>
        <dsp:cNvPr id="0" name=""/>
        <dsp:cNvSpPr/>
      </dsp:nvSpPr>
      <dsp:spPr>
        <a:xfrm>
          <a:off x="2757661" y="2787665"/>
          <a:ext cx="1274361" cy="201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4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Times" panose="02020603050405020304" pitchFamily="18" charset="0"/>
              <a:cs typeface="Times" panose="02020603050405020304" pitchFamily="18" charset="0"/>
            </a:rPr>
            <a:t>Por las fuentes de información: Mixto</a:t>
          </a:r>
          <a:endParaRPr lang="es-EC" sz="1800" b="0" i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757661" y="2787665"/>
        <a:ext cx="1274361" cy="2010382"/>
      </dsp:txXfrm>
    </dsp:sp>
    <dsp:sp modelId="{1B0460D4-A181-4C23-B485-CF3815E24E78}">
      <dsp:nvSpPr>
        <dsp:cNvPr id="0" name=""/>
        <dsp:cNvSpPr/>
      </dsp:nvSpPr>
      <dsp:spPr>
        <a:xfrm>
          <a:off x="3847777" y="1917299"/>
          <a:ext cx="368490" cy="368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088B7-3280-4B03-B65A-D81F202C7859}">
      <dsp:nvSpPr>
        <dsp:cNvPr id="0" name=""/>
        <dsp:cNvSpPr/>
      </dsp:nvSpPr>
      <dsp:spPr>
        <a:xfrm>
          <a:off x="4032022" y="2101545"/>
          <a:ext cx="1481637" cy="2696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25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Times" panose="02020603050405020304" pitchFamily="18" charset="0"/>
              <a:cs typeface="Times" panose="02020603050405020304" pitchFamily="18" charset="0"/>
            </a:rPr>
            <a:t>Por las unidades de análisis: Insitu</a:t>
          </a:r>
          <a:endParaRPr lang="es-EC" sz="1800" b="0" i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032022" y="2101545"/>
        <a:ext cx="1481637" cy="2696502"/>
      </dsp:txXfrm>
    </dsp:sp>
    <dsp:sp modelId="{29EC48B2-D939-4718-B0C0-5BE3E294179B}">
      <dsp:nvSpPr>
        <dsp:cNvPr id="0" name=""/>
        <dsp:cNvSpPr/>
      </dsp:nvSpPr>
      <dsp:spPr>
        <a:xfrm>
          <a:off x="5275676" y="1345372"/>
          <a:ext cx="475966" cy="475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DDEEF-2098-489A-A1BA-4A216691D996}">
      <dsp:nvSpPr>
        <dsp:cNvPr id="0" name=""/>
        <dsp:cNvSpPr/>
      </dsp:nvSpPr>
      <dsp:spPr>
        <a:xfrm>
          <a:off x="5513660" y="1583355"/>
          <a:ext cx="1535375" cy="321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0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Times" panose="02020603050405020304" pitchFamily="18" charset="0"/>
              <a:cs typeface="Times" panose="02020603050405020304" pitchFamily="18" charset="0"/>
            </a:rPr>
            <a:t>Por el control de las variables: No experimental y transversal</a:t>
          </a:r>
          <a:endParaRPr lang="es-EC" sz="1800" b="0" i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513660" y="1583355"/>
        <a:ext cx="1535375" cy="3214692"/>
      </dsp:txXfrm>
    </dsp:sp>
    <dsp:sp modelId="{30D393DE-4D80-4BC6-9525-648A1BA09290}">
      <dsp:nvSpPr>
        <dsp:cNvPr id="0" name=""/>
        <dsp:cNvSpPr/>
      </dsp:nvSpPr>
      <dsp:spPr>
        <a:xfrm>
          <a:off x="6745798" y="963448"/>
          <a:ext cx="606473" cy="606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C78D6-B7BC-42B1-BD70-ECBEAE2E65B5}">
      <dsp:nvSpPr>
        <dsp:cNvPr id="0" name=""/>
        <dsp:cNvSpPr/>
      </dsp:nvSpPr>
      <dsp:spPr>
        <a:xfrm>
          <a:off x="7049035" y="1266684"/>
          <a:ext cx="1535375" cy="353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5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Times" panose="02020603050405020304" pitchFamily="18" charset="0"/>
              <a:cs typeface="Times" panose="02020603050405020304" pitchFamily="18" charset="0"/>
            </a:rPr>
            <a:t>Por el alcance correlacional</a:t>
          </a:r>
          <a:endParaRPr lang="es-EC" sz="1800" b="0" i="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7049035" y="1266684"/>
        <a:ext cx="1535375" cy="3531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9D39D-E8F2-4EB7-A342-8521BD81130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F55E3-DDFF-420F-920F-780901F0EC2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H1: Existe relación entre satisfacción laboral y compromiso organizacional.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587"/>
        <a:ext cx="7440913" cy="833607"/>
      </dsp:txXfrm>
    </dsp:sp>
    <dsp:sp modelId="{DE1EDEC9-3BA6-4E9F-8C46-4A6432C98BA7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13E1E-B07E-4C08-8B20-26B3186923B3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gradFill rotWithShape="0">
          <a:gsLst>
            <a:gs pos="0">
              <a:schemeClr val="accent5">
                <a:hueOff val="1602711"/>
                <a:satOff val="-3255"/>
                <a:lumOff val="2092"/>
                <a:alphaOff val="0"/>
                <a:tint val="96000"/>
                <a:lumMod val="104000"/>
              </a:schemeClr>
            </a:gs>
            <a:gs pos="100000">
              <a:schemeClr val="accent5">
                <a:hueOff val="1602711"/>
                <a:satOff val="-3255"/>
                <a:lumOff val="20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H1a: Existe relación entre satisfacción laboral y compromiso afectivo.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1667215"/>
        <a:ext cx="6962986" cy="833607"/>
      </dsp:txXfrm>
    </dsp:sp>
    <dsp:sp modelId="{ADABFD66-2DE1-43FA-87ED-325D16C1D160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602711"/>
              <a:satOff val="-3255"/>
              <a:lumOff val="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1E8D8-FE83-4533-88B1-B7A3C949A6DC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gradFill rotWithShape="0">
          <a:gsLst>
            <a:gs pos="0">
              <a:schemeClr val="accent5">
                <a:hueOff val="3205422"/>
                <a:satOff val="-6509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3205422"/>
                <a:satOff val="-6509"/>
                <a:lumOff val="41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H1b: Existe relación entre satisfacción laboral y compromiso normativo.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2917843"/>
        <a:ext cx="6962986" cy="833607"/>
      </dsp:txXfrm>
    </dsp:sp>
    <dsp:sp modelId="{FD182119-342E-44E2-83AD-AEC94909D7F2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205422"/>
              <a:satOff val="-6509"/>
              <a:lumOff val="41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8EEE-E16F-4D9E-BA40-95CC49ABEA37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H1c</a:t>
          </a: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: Existe relación entre satisfacción laboral y compromiso continuo.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8472"/>
        <a:ext cx="7440913" cy="833607"/>
      </dsp:txXfrm>
    </dsp:sp>
    <dsp:sp modelId="{DD79AF26-969E-410A-822E-3C2E1645089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15709-326E-4C10-84E2-2DE70875E114}">
      <dsp:nvSpPr>
        <dsp:cNvPr id="0" name=""/>
        <dsp:cNvSpPr/>
      </dsp:nvSpPr>
      <dsp:spPr>
        <a:xfrm>
          <a:off x="1152" y="831313"/>
          <a:ext cx="4495017" cy="2697010"/>
        </a:xfrm>
        <a:prstGeom prst="rect">
          <a:avLst/>
        </a:prstGeom>
        <a:solidFill>
          <a:srgbClr val="FFCCCC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cuestionario para medir la satisfacción laboral, fue el desarrollado por Babakus, E., Yavas, U., Karatepe, O.M., Avci, T. (2003), el cual incluye 4 ítems, la escala mostró una fiabilidad de alfa de Cronbach de 0,79 y se utilizó la escala de Likert de 5 puntos, siendo 5 totalmente de acuerdo y 1 totalmente en desacuerdo.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2" y="831313"/>
        <a:ext cx="4495017" cy="2697010"/>
      </dsp:txXfrm>
    </dsp:sp>
    <dsp:sp modelId="{AE9A1AF4-E4A7-471F-A763-72B39B96E5E9}">
      <dsp:nvSpPr>
        <dsp:cNvPr id="0" name=""/>
        <dsp:cNvSpPr/>
      </dsp:nvSpPr>
      <dsp:spPr>
        <a:xfrm>
          <a:off x="4945671" y="831313"/>
          <a:ext cx="4495017" cy="2697010"/>
        </a:xfrm>
        <a:prstGeom prst="rect">
          <a:avLst/>
        </a:prstGeom>
        <a:solidFill>
          <a:srgbClr val="CCFFFF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 el compromiso organizacional  se utilizó el desarrollado por Meyer y Allen (1990), en donde los ítems están clasificados en términos de las tres dimensiones: compromiso afectivo, compromiso normativo y compromiso de continuidad, el cuestionario 15 preguntas en total, la escala mostró una fiabilidad de alfa de Cronbach 0.91; 0.75 y 0.81 respectivamente y de igual manera se utilizó la escala de Likert de 5 puntos, siendo 5 totalmente de acuerdo y 1 totalmente en desacuerdo.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5671" y="831313"/>
        <a:ext cx="4495017" cy="2697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10CAB-F714-4769-935B-6B55AEF57A8C}">
      <dsp:nvSpPr>
        <dsp:cNvPr id="0" name=""/>
        <dsp:cNvSpPr/>
      </dsp:nvSpPr>
      <dsp:spPr>
        <a:xfrm>
          <a:off x="198" y="2028100"/>
          <a:ext cx="1542091" cy="127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" panose="02020603050405020304" pitchFamily="18" charset="0"/>
              <a:cs typeface="Times" panose="02020603050405020304" pitchFamily="18" charset="0"/>
            </a:rPr>
            <a:t>Análisis de los datos y diferencias significativas entre grupos</a:t>
          </a:r>
          <a:endParaRPr lang="es-EC" sz="12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9468" y="2057370"/>
        <a:ext cx="1483551" cy="940812"/>
      </dsp:txXfrm>
    </dsp:sp>
    <dsp:sp modelId="{685FFD4F-DA1C-4BF7-A829-41DE13D9D82A}">
      <dsp:nvSpPr>
        <dsp:cNvPr id="0" name=""/>
        <dsp:cNvSpPr/>
      </dsp:nvSpPr>
      <dsp:spPr>
        <a:xfrm>
          <a:off x="920700" y="2433063"/>
          <a:ext cx="2008344" cy="2008344"/>
        </a:xfrm>
        <a:prstGeom prst="leftCircularArrow">
          <a:avLst>
            <a:gd name="adj1" fmla="val 2348"/>
            <a:gd name="adj2" fmla="val 283533"/>
            <a:gd name="adj3" fmla="val 2645144"/>
            <a:gd name="adj4" fmla="val 9610589"/>
            <a:gd name="adj5" fmla="val 27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51D3D-FA2C-421B-8E85-724EACCC7C62}">
      <dsp:nvSpPr>
        <dsp:cNvPr id="0" name=""/>
        <dsp:cNvSpPr/>
      </dsp:nvSpPr>
      <dsp:spPr>
        <a:xfrm>
          <a:off x="342885" y="3215350"/>
          <a:ext cx="1370747" cy="545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Análisis descriptivo</a:t>
          </a:r>
          <a:endParaRPr lang="es-EC" sz="1600" b="1" i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58850" y="3231315"/>
        <a:ext cx="1338817" cy="513171"/>
      </dsp:txXfrm>
    </dsp:sp>
    <dsp:sp modelId="{A2D627F5-DF3C-4FF7-B45C-F5B21442C943}">
      <dsp:nvSpPr>
        <dsp:cNvPr id="0" name=""/>
        <dsp:cNvSpPr/>
      </dsp:nvSpPr>
      <dsp:spPr>
        <a:xfrm>
          <a:off x="1938162" y="2419693"/>
          <a:ext cx="2115471" cy="1424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Determinar si existe una diferencia significativa según las variables demográficas respecto a la percepción de SL y CO de los encuestados.</a:t>
          </a:r>
          <a:endParaRPr lang="es-EC" sz="12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970950" y="2757792"/>
        <a:ext cx="2049895" cy="1053898"/>
      </dsp:txXfrm>
    </dsp:sp>
    <dsp:sp modelId="{36525D1B-C6AF-4AF6-B7EB-1EC1EA3FB884}">
      <dsp:nvSpPr>
        <dsp:cNvPr id="0" name=""/>
        <dsp:cNvSpPr/>
      </dsp:nvSpPr>
      <dsp:spPr>
        <a:xfrm>
          <a:off x="3078852" y="1357447"/>
          <a:ext cx="1980709" cy="1980709"/>
        </a:xfrm>
        <a:prstGeom prst="circularArrow">
          <a:avLst>
            <a:gd name="adj1" fmla="val 2381"/>
            <a:gd name="adj2" fmla="val 287706"/>
            <a:gd name="adj3" fmla="val 19540244"/>
            <a:gd name="adj4" fmla="val 12578971"/>
            <a:gd name="adj5" fmla="val 27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7973F-57A3-45F7-ACB0-C66B6FD311C1}">
      <dsp:nvSpPr>
        <dsp:cNvPr id="0" name=""/>
        <dsp:cNvSpPr/>
      </dsp:nvSpPr>
      <dsp:spPr>
        <a:xfrm>
          <a:off x="2483273" y="1883149"/>
          <a:ext cx="1539281" cy="784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Prueba Kruskal Wallis y Comparación de Medias</a:t>
          </a:r>
          <a:endParaRPr lang="es-EC" sz="1600" b="1" i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506239" y="1906115"/>
        <a:ext cx="1493349" cy="738179"/>
      </dsp:txXfrm>
    </dsp:sp>
    <dsp:sp modelId="{C4187CD7-D6FB-4798-BFCB-81387C6F6101}">
      <dsp:nvSpPr>
        <dsp:cNvPr id="0" name=""/>
        <dsp:cNvSpPr/>
      </dsp:nvSpPr>
      <dsp:spPr>
        <a:xfrm>
          <a:off x="4278164" y="2157344"/>
          <a:ext cx="1542091" cy="127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Rechazar o aceptar cada una de las hipótesis planteadas.</a:t>
          </a:r>
          <a:endParaRPr lang="es-EC" sz="12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307434" y="2186614"/>
        <a:ext cx="1483551" cy="940812"/>
      </dsp:txXfrm>
    </dsp:sp>
    <dsp:sp modelId="{29167861-503B-41A6-943B-0555BBD3BB05}">
      <dsp:nvSpPr>
        <dsp:cNvPr id="0" name=""/>
        <dsp:cNvSpPr/>
      </dsp:nvSpPr>
      <dsp:spPr>
        <a:xfrm>
          <a:off x="5136743" y="2581111"/>
          <a:ext cx="1652482" cy="1652482"/>
        </a:xfrm>
        <a:prstGeom prst="leftCircularArrow">
          <a:avLst>
            <a:gd name="adj1" fmla="val 2853"/>
            <a:gd name="adj2" fmla="val 348666"/>
            <a:gd name="adj3" fmla="val 1974558"/>
            <a:gd name="adj4" fmla="val 8874870"/>
            <a:gd name="adj5" fmla="val 332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9F51D-EB90-4376-B745-BBBF43876A6C}">
      <dsp:nvSpPr>
        <dsp:cNvPr id="0" name=""/>
        <dsp:cNvSpPr/>
      </dsp:nvSpPr>
      <dsp:spPr>
        <a:xfrm>
          <a:off x="4620851" y="3039388"/>
          <a:ext cx="1370747" cy="779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Prueba de hipótesis: Chi-Cuadrado</a:t>
          </a:r>
          <a:endParaRPr lang="es-EC" sz="1600" b="1" i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643688" y="3062225"/>
        <a:ext cx="1325073" cy="734044"/>
      </dsp:txXfrm>
    </dsp:sp>
    <dsp:sp modelId="{70BE3040-D64B-4419-B7BA-A14C759D56EA}">
      <dsp:nvSpPr>
        <dsp:cNvPr id="0" name=""/>
        <dsp:cNvSpPr/>
      </dsp:nvSpPr>
      <dsp:spPr>
        <a:xfrm>
          <a:off x="6216128" y="2215998"/>
          <a:ext cx="1542091" cy="127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Para establecer la relación existente entre las variables.</a:t>
          </a:r>
          <a:endParaRPr lang="es-EC" sz="12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245398" y="2517819"/>
        <a:ext cx="1483551" cy="940812"/>
      </dsp:txXfrm>
    </dsp:sp>
    <dsp:sp modelId="{29E51B34-AC65-402A-B1F5-231C5E5090C0}">
      <dsp:nvSpPr>
        <dsp:cNvPr id="0" name=""/>
        <dsp:cNvSpPr/>
      </dsp:nvSpPr>
      <dsp:spPr>
        <a:xfrm>
          <a:off x="7079426" y="1450177"/>
          <a:ext cx="1848059" cy="1848059"/>
        </a:xfrm>
        <a:prstGeom prst="circularArrow">
          <a:avLst>
            <a:gd name="adj1" fmla="val 2551"/>
            <a:gd name="adj2" fmla="val 309580"/>
            <a:gd name="adj3" fmla="val 19513465"/>
            <a:gd name="adj4" fmla="val 12574066"/>
            <a:gd name="adj5" fmla="val 2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7883CC-A498-4A4F-A930-6CE5B324582B}">
      <dsp:nvSpPr>
        <dsp:cNvPr id="0" name=""/>
        <dsp:cNvSpPr/>
      </dsp:nvSpPr>
      <dsp:spPr>
        <a:xfrm>
          <a:off x="6558815" y="1943447"/>
          <a:ext cx="1370747" cy="545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Análisis de Correlación</a:t>
          </a:r>
          <a:endParaRPr lang="es-EC" sz="1600" b="1" i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574780" y="1959412"/>
        <a:ext cx="1338817" cy="513171"/>
      </dsp:txXfrm>
    </dsp:sp>
    <dsp:sp modelId="{8F446247-3EF0-4986-9050-CC83FAFE620B}">
      <dsp:nvSpPr>
        <dsp:cNvPr id="0" name=""/>
        <dsp:cNvSpPr/>
      </dsp:nvSpPr>
      <dsp:spPr>
        <a:xfrm>
          <a:off x="8154092" y="2127304"/>
          <a:ext cx="1542091" cy="145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Cómo influye la variable independiente (SL) en la variable dependiente (CO)</a:t>
          </a:r>
          <a:endParaRPr lang="es-EC" sz="12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8187474" y="2160686"/>
        <a:ext cx="1475327" cy="1072967"/>
      </dsp:txXfrm>
    </dsp:sp>
    <dsp:sp modelId="{4CE4A8C4-41C9-4A1C-B135-546DB6D15D70}">
      <dsp:nvSpPr>
        <dsp:cNvPr id="0" name=""/>
        <dsp:cNvSpPr/>
      </dsp:nvSpPr>
      <dsp:spPr>
        <a:xfrm>
          <a:off x="8496779" y="3215988"/>
          <a:ext cx="1370747" cy="545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Análisis de Regresión</a:t>
          </a:r>
          <a:endParaRPr lang="es-EC" sz="1600" b="1" i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8512744" y="3231953"/>
        <a:ext cx="1338817" cy="513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EC55-AAF0-40C5-B102-E25CF0A19085}">
      <dsp:nvSpPr>
        <dsp:cNvPr id="0" name=""/>
        <dsp:cNvSpPr/>
      </dsp:nvSpPr>
      <dsp:spPr>
        <a:xfrm>
          <a:off x="939447" y="1002"/>
          <a:ext cx="6351289" cy="57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9447" y="1002"/>
        <a:ext cx="6351289" cy="577389"/>
      </dsp:txXfrm>
    </dsp:sp>
    <dsp:sp modelId="{664B5B54-49D4-4985-B67A-664068976565}">
      <dsp:nvSpPr>
        <dsp:cNvPr id="0" name=""/>
        <dsp:cNvSpPr/>
      </dsp:nvSpPr>
      <dsp:spPr>
        <a:xfrm>
          <a:off x="939447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F5FF8-8ABB-4919-BBB3-CE570F740328}">
      <dsp:nvSpPr>
        <dsp:cNvPr id="0" name=""/>
        <dsp:cNvSpPr/>
      </dsp:nvSpPr>
      <dsp:spPr>
        <a:xfrm>
          <a:off x="1832156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22658"/>
            <a:satOff val="-2400"/>
            <a:lumOff val="-59"/>
            <a:alphaOff val="0"/>
          </a:schemeClr>
        </a:solidFill>
        <a:ln w="15875" cap="rnd" cmpd="sng" algn="ctr">
          <a:solidFill>
            <a:schemeClr val="accent2">
              <a:hueOff val="22658"/>
              <a:satOff val="-2400"/>
              <a:lumOff val="-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093ED-CE3F-428B-B23C-69C40328CEDC}">
      <dsp:nvSpPr>
        <dsp:cNvPr id="0" name=""/>
        <dsp:cNvSpPr/>
      </dsp:nvSpPr>
      <dsp:spPr>
        <a:xfrm>
          <a:off x="2725571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45316"/>
            <a:satOff val="-4799"/>
            <a:lumOff val="-118"/>
            <a:alphaOff val="0"/>
          </a:schemeClr>
        </a:solidFill>
        <a:ln w="15875" cap="rnd" cmpd="sng" algn="ctr">
          <a:solidFill>
            <a:schemeClr val="accent2">
              <a:hueOff val="45316"/>
              <a:satOff val="-4799"/>
              <a:lumOff val="-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5DDD8-68DC-411E-BDEE-AA48CC19975D}">
      <dsp:nvSpPr>
        <dsp:cNvPr id="0" name=""/>
        <dsp:cNvSpPr/>
      </dsp:nvSpPr>
      <dsp:spPr>
        <a:xfrm>
          <a:off x="3618280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67975"/>
            <a:satOff val="-7199"/>
            <a:lumOff val="-176"/>
            <a:alphaOff val="0"/>
          </a:schemeClr>
        </a:solidFill>
        <a:ln w="15875" cap="rnd" cmpd="sng" algn="ctr">
          <a:solidFill>
            <a:schemeClr val="accent2">
              <a:hueOff val="67975"/>
              <a:satOff val="-7199"/>
              <a:lumOff val="-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7073C-1067-4E19-AF32-4EEC895D83CB}">
      <dsp:nvSpPr>
        <dsp:cNvPr id="0" name=""/>
        <dsp:cNvSpPr/>
      </dsp:nvSpPr>
      <dsp:spPr>
        <a:xfrm>
          <a:off x="4511695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90633"/>
            <a:satOff val="-9599"/>
            <a:lumOff val="-235"/>
            <a:alphaOff val="0"/>
          </a:schemeClr>
        </a:solidFill>
        <a:ln w="15875" cap="rnd" cmpd="sng" algn="ctr">
          <a:solidFill>
            <a:schemeClr val="accent2">
              <a:hueOff val="90633"/>
              <a:satOff val="-9599"/>
              <a:lumOff val="-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85C38-E6BC-4227-8E0D-C467919617BE}">
      <dsp:nvSpPr>
        <dsp:cNvPr id="0" name=""/>
        <dsp:cNvSpPr/>
      </dsp:nvSpPr>
      <dsp:spPr>
        <a:xfrm>
          <a:off x="5404404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accent2">
              <a:hueOff val="113291"/>
              <a:satOff val="-11998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6C55E-0FCA-4DEC-9740-43AD2A2D2015}">
      <dsp:nvSpPr>
        <dsp:cNvPr id="0" name=""/>
        <dsp:cNvSpPr/>
      </dsp:nvSpPr>
      <dsp:spPr>
        <a:xfrm>
          <a:off x="6297818" y="578392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135950"/>
            <a:satOff val="-14398"/>
            <a:lumOff val="-353"/>
            <a:alphaOff val="0"/>
          </a:schemeClr>
        </a:solidFill>
        <a:ln w="15875" cap="rnd" cmpd="sng" algn="ctr">
          <a:solidFill>
            <a:schemeClr val="accent2">
              <a:hueOff val="135950"/>
              <a:satOff val="-14398"/>
              <a:lumOff val="-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C0A77-68CB-40DB-A263-C182890BF28A}">
      <dsp:nvSpPr>
        <dsp:cNvPr id="0" name=""/>
        <dsp:cNvSpPr/>
      </dsp:nvSpPr>
      <dsp:spPr>
        <a:xfrm>
          <a:off x="1480261" y="696008"/>
          <a:ext cx="6433855" cy="940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" panose="02020603050405020304" pitchFamily="18" charset="0"/>
              <a:cs typeface="Times" panose="02020603050405020304" pitchFamily="18" charset="0"/>
            </a:rPr>
            <a:t>El presente estudio muestra hallazgos para los dos estratos; pequeñas empresas y medianas empresas, los mismos concuerdan y muestran que efectivamente existe un relación positiva entre la satisfacción laboral y compromiso organizacional.</a:t>
          </a:r>
          <a:endParaRPr lang="es-EC" sz="17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480261" y="696008"/>
        <a:ext cx="6433855" cy="940931"/>
      </dsp:txXfrm>
    </dsp:sp>
    <dsp:sp modelId="{FA8FC4AF-A4F3-40CC-AD0C-F063A3C75925}">
      <dsp:nvSpPr>
        <dsp:cNvPr id="0" name=""/>
        <dsp:cNvSpPr/>
      </dsp:nvSpPr>
      <dsp:spPr>
        <a:xfrm>
          <a:off x="939447" y="1832556"/>
          <a:ext cx="6351289" cy="57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9447" y="1832556"/>
        <a:ext cx="6351289" cy="577389"/>
      </dsp:txXfrm>
    </dsp:sp>
    <dsp:sp modelId="{901D1985-361C-4F4E-80D1-97AAE23943F8}">
      <dsp:nvSpPr>
        <dsp:cNvPr id="0" name=""/>
        <dsp:cNvSpPr/>
      </dsp:nvSpPr>
      <dsp:spPr>
        <a:xfrm>
          <a:off x="939447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158608"/>
            <a:satOff val="-16798"/>
            <a:lumOff val="-412"/>
            <a:alphaOff val="0"/>
          </a:schemeClr>
        </a:solidFill>
        <a:ln w="15875" cap="rnd" cmpd="sng" algn="ctr">
          <a:solidFill>
            <a:schemeClr val="accent2">
              <a:hueOff val="158608"/>
              <a:satOff val="-16798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04DF4-09A4-49F4-8165-BD9D920FD2BC}">
      <dsp:nvSpPr>
        <dsp:cNvPr id="0" name=""/>
        <dsp:cNvSpPr/>
      </dsp:nvSpPr>
      <dsp:spPr>
        <a:xfrm>
          <a:off x="1832156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181266"/>
            <a:satOff val="-19197"/>
            <a:lumOff val="-470"/>
            <a:alphaOff val="0"/>
          </a:schemeClr>
        </a:solidFill>
        <a:ln w="15875" cap="rnd" cmpd="sng" algn="ctr">
          <a:solidFill>
            <a:schemeClr val="accent2">
              <a:hueOff val="181266"/>
              <a:satOff val="-19197"/>
              <a:lumOff val="-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A4B0E-BD23-402F-A6D5-9C78064EF53D}">
      <dsp:nvSpPr>
        <dsp:cNvPr id="0" name=""/>
        <dsp:cNvSpPr/>
      </dsp:nvSpPr>
      <dsp:spPr>
        <a:xfrm>
          <a:off x="2725571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203924"/>
            <a:satOff val="-21597"/>
            <a:lumOff val="-529"/>
            <a:alphaOff val="0"/>
          </a:schemeClr>
        </a:solidFill>
        <a:ln w="15875" cap="rnd" cmpd="sng" algn="ctr">
          <a:solidFill>
            <a:schemeClr val="accent2">
              <a:hueOff val="203924"/>
              <a:satOff val="-21597"/>
              <a:lumOff val="-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FAAB3-01C0-4F1A-9185-FA84D68B1F1C}">
      <dsp:nvSpPr>
        <dsp:cNvPr id="0" name=""/>
        <dsp:cNvSpPr/>
      </dsp:nvSpPr>
      <dsp:spPr>
        <a:xfrm>
          <a:off x="3618280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C922D-49BA-46B2-AD1B-B0F28306A36F}">
      <dsp:nvSpPr>
        <dsp:cNvPr id="0" name=""/>
        <dsp:cNvSpPr/>
      </dsp:nvSpPr>
      <dsp:spPr>
        <a:xfrm>
          <a:off x="4511695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249241"/>
            <a:satOff val="-26396"/>
            <a:lumOff val="-647"/>
            <a:alphaOff val="0"/>
          </a:schemeClr>
        </a:solidFill>
        <a:ln w="15875" cap="rnd" cmpd="sng" algn="ctr">
          <a:solidFill>
            <a:schemeClr val="accent2">
              <a:hueOff val="249241"/>
              <a:satOff val="-26396"/>
              <a:lumOff val="-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328F-3D37-4808-BDF3-1142CCB6E7A6}">
      <dsp:nvSpPr>
        <dsp:cNvPr id="0" name=""/>
        <dsp:cNvSpPr/>
      </dsp:nvSpPr>
      <dsp:spPr>
        <a:xfrm>
          <a:off x="5404404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271899"/>
            <a:satOff val="-28796"/>
            <a:lumOff val="-706"/>
            <a:alphaOff val="0"/>
          </a:schemeClr>
        </a:solidFill>
        <a:ln w="15875" cap="rnd" cmpd="sng" algn="ctr">
          <a:solidFill>
            <a:schemeClr val="accent2">
              <a:hueOff val="271899"/>
              <a:satOff val="-28796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DAA09-5F01-4D46-876B-624666DC0AB3}">
      <dsp:nvSpPr>
        <dsp:cNvPr id="0" name=""/>
        <dsp:cNvSpPr/>
      </dsp:nvSpPr>
      <dsp:spPr>
        <a:xfrm>
          <a:off x="6297818" y="2409946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294557"/>
            <a:satOff val="-31195"/>
            <a:lumOff val="-764"/>
            <a:alphaOff val="0"/>
          </a:schemeClr>
        </a:solidFill>
        <a:ln w="15875" cap="rnd" cmpd="sng" algn="ctr">
          <a:solidFill>
            <a:schemeClr val="accent2">
              <a:hueOff val="294557"/>
              <a:satOff val="-31195"/>
              <a:lumOff val="-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FD3B1-C9F6-4F36-B0D8-B7EE2030C27F}">
      <dsp:nvSpPr>
        <dsp:cNvPr id="0" name=""/>
        <dsp:cNvSpPr/>
      </dsp:nvSpPr>
      <dsp:spPr>
        <a:xfrm>
          <a:off x="1480261" y="2527562"/>
          <a:ext cx="6433855" cy="940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" panose="02020603050405020304" pitchFamily="18" charset="0"/>
              <a:cs typeface="Times" panose="02020603050405020304" pitchFamily="18" charset="0"/>
            </a:rPr>
            <a:t>Al considerar las tres dimensiones del compromiso organizacional, existe una relación positiva entre la satisfacción laboral y el compromiso afectivo y normativo, pero no existe una dependencia entre la satisfacción laboral y el compromiso continuo.</a:t>
          </a:r>
          <a:endParaRPr lang="es-EC" sz="17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480261" y="2527562"/>
        <a:ext cx="6433855" cy="940931"/>
      </dsp:txXfrm>
    </dsp:sp>
    <dsp:sp modelId="{3E960448-A2AD-442E-8DD0-8D5539E60344}">
      <dsp:nvSpPr>
        <dsp:cNvPr id="0" name=""/>
        <dsp:cNvSpPr/>
      </dsp:nvSpPr>
      <dsp:spPr>
        <a:xfrm>
          <a:off x="939447" y="3664109"/>
          <a:ext cx="6351289" cy="57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9447" y="3664109"/>
        <a:ext cx="6351289" cy="577389"/>
      </dsp:txXfrm>
    </dsp:sp>
    <dsp:sp modelId="{83BA71C5-46BB-446F-B37D-985D301C0A60}">
      <dsp:nvSpPr>
        <dsp:cNvPr id="0" name=""/>
        <dsp:cNvSpPr/>
      </dsp:nvSpPr>
      <dsp:spPr>
        <a:xfrm>
          <a:off x="939447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317215"/>
            <a:satOff val="-33595"/>
            <a:lumOff val="-823"/>
            <a:alphaOff val="0"/>
          </a:schemeClr>
        </a:solidFill>
        <a:ln w="15875" cap="rnd" cmpd="sng" algn="ctr">
          <a:solidFill>
            <a:schemeClr val="accent2">
              <a:hueOff val="317215"/>
              <a:satOff val="-33595"/>
              <a:lumOff val="-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490DC-2A0A-4017-A484-67E3D982BAD2}">
      <dsp:nvSpPr>
        <dsp:cNvPr id="0" name=""/>
        <dsp:cNvSpPr/>
      </dsp:nvSpPr>
      <dsp:spPr>
        <a:xfrm>
          <a:off x="1832156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accent2">
              <a:hueOff val="339874"/>
              <a:satOff val="-35995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D06B9-FF56-43C0-A9F1-4332CFF55759}">
      <dsp:nvSpPr>
        <dsp:cNvPr id="0" name=""/>
        <dsp:cNvSpPr/>
      </dsp:nvSpPr>
      <dsp:spPr>
        <a:xfrm>
          <a:off x="2725571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362532"/>
            <a:satOff val="-38394"/>
            <a:lumOff val="-941"/>
            <a:alphaOff val="0"/>
          </a:schemeClr>
        </a:solidFill>
        <a:ln w="15875" cap="rnd" cmpd="sng" algn="ctr">
          <a:solidFill>
            <a:schemeClr val="accent2">
              <a:hueOff val="362532"/>
              <a:satOff val="-38394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4849-F028-46CF-A442-92BDB3A5F971}">
      <dsp:nvSpPr>
        <dsp:cNvPr id="0" name=""/>
        <dsp:cNvSpPr/>
      </dsp:nvSpPr>
      <dsp:spPr>
        <a:xfrm>
          <a:off x="3618280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385190"/>
            <a:satOff val="-40794"/>
            <a:lumOff val="-1000"/>
            <a:alphaOff val="0"/>
          </a:schemeClr>
        </a:solidFill>
        <a:ln w="15875" cap="rnd" cmpd="sng" algn="ctr">
          <a:solidFill>
            <a:schemeClr val="accent2">
              <a:hueOff val="385190"/>
              <a:satOff val="-40794"/>
              <a:lumOff val="-1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428F1-99BC-415B-A77C-3F7B0C2A4AAC}">
      <dsp:nvSpPr>
        <dsp:cNvPr id="0" name=""/>
        <dsp:cNvSpPr/>
      </dsp:nvSpPr>
      <dsp:spPr>
        <a:xfrm>
          <a:off x="4511695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407848"/>
            <a:satOff val="-43194"/>
            <a:lumOff val="-1058"/>
            <a:alphaOff val="0"/>
          </a:schemeClr>
        </a:solidFill>
        <a:ln w="15875" cap="rnd" cmpd="sng" algn="ctr">
          <a:solidFill>
            <a:schemeClr val="accent2">
              <a:hueOff val="407848"/>
              <a:satOff val="-43194"/>
              <a:lumOff val="-1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9050A-98CF-43A5-A766-72FCE7227A85}">
      <dsp:nvSpPr>
        <dsp:cNvPr id="0" name=""/>
        <dsp:cNvSpPr/>
      </dsp:nvSpPr>
      <dsp:spPr>
        <a:xfrm>
          <a:off x="5404404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430507"/>
            <a:satOff val="-45593"/>
            <a:lumOff val="-1117"/>
            <a:alphaOff val="0"/>
          </a:schemeClr>
        </a:solidFill>
        <a:ln w="15875" cap="rnd" cmpd="sng" algn="ctr">
          <a:solidFill>
            <a:schemeClr val="accent2">
              <a:hueOff val="430507"/>
              <a:satOff val="-45593"/>
              <a:lumOff val="-1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DAAC0-7B81-4812-9026-38F1BB1A8990}">
      <dsp:nvSpPr>
        <dsp:cNvPr id="0" name=""/>
        <dsp:cNvSpPr/>
      </dsp:nvSpPr>
      <dsp:spPr>
        <a:xfrm>
          <a:off x="6297818" y="4241499"/>
          <a:ext cx="2567829" cy="1176164"/>
        </a:xfrm>
        <a:prstGeom prst="chevron">
          <a:avLst>
            <a:gd name="adj" fmla="val 7061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669DC-87E7-485A-A488-95AEF843DECC}">
      <dsp:nvSpPr>
        <dsp:cNvPr id="0" name=""/>
        <dsp:cNvSpPr/>
      </dsp:nvSpPr>
      <dsp:spPr>
        <a:xfrm>
          <a:off x="1480261" y="4359116"/>
          <a:ext cx="6433855" cy="940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" panose="02020603050405020304" pitchFamily="18" charset="0"/>
              <a:cs typeface="Times" panose="02020603050405020304" pitchFamily="18" charset="0"/>
            </a:rPr>
            <a:t>También en las pequeñas empresas la satisfacción laboral tuvo una mayor correlación y regresión con el compromiso normativo, mientras que en las medianas empresas la mayor correlación y regresión fue la satisfacción laboral con el compromiso afectivo.</a:t>
          </a:r>
          <a:endParaRPr lang="es-EC" sz="17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480261" y="4359116"/>
        <a:ext cx="6433855" cy="94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6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0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26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71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8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9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9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4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3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0285-E259-4231-9FA7-E0E05DF20B9C}" type="datetimeFigureOut">
              <a:rPr lang="es-EC" smtClean="0">
                <a:solidFill>
                  <a:srgbClr val="94B6D2"/>
                </a:solidFill>
              </a:rPr>
              <a:pPr/>
              <a:t>9/8/2017</a:t>
            </a:fld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srgbClr val="94B6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DFC6B8-D05E-4CBA-95BB-358A4B634E89}" type="slidenum">
              <a:rPr lang="es-EC" smtClean="0">
                <a:solidFill>
                  <a:srgbClr val="94B6D2"/>
                </a:solidFill>
              </a:rPr>
              <a:pPr/>
              <a:t>‹Nº›</a:t>
            </a:fld>
            <a:endParaRPr lang="es-EC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package" Target="../embeddings/Documento_de_Microsoft_Word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/>
          <p:nvPr/>
        </p:nvSpPr>
        <p:spPr>
          <a:xfrm>
            <a:off x="1123548" y="1970627"/>
            <a:ext cx="10556436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TEMA: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INCIDENCIA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DE LA SATISFACCIÓN LABORAL EN LAS TRES DIMENSIONES DEL COMPROMISO ORGANIZACIONAL DEL RRHH DE LAS PYMES DEL SECTOR COMERCIAL DEL CANTÓN QUITO.</a:t>
            </a:r>
            <a:endParaRPr lang="es-EC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20096" y="3604106"/>
            <a:ext cx="676334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>
                <a:latin typeface="Times" pitchFamily="18" charset="0"/>
                <a:cs typeface="Times" panose="02020603050405020304" pitchFamily="18" charset="0"/>
              </a:rPr>
              <a:t>AUTORAS:</a:t>
            </a: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AGUILERA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MERIZALDE, MARILYN ELIZABETH</a:t>
            </a:r>
            <a:endParaRPr lang="es-EC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GUAÑA FLORES, DIANA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ESTEFANÍA</a:t>
            </a:r>
            <a:endParaRPr lang="es-EC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s-EC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Imagen 8" descr="Resultado de imagen de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68" y="318109"/>
            <a:ext cx="7810500" cy="1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020096" y="5259629"/>
            <a:ext cx="676334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>
                <a:latin typeface="Times" pitchFamily="18" charset="0"/>
                <a:cs typeface="Times" panose="02020603050405020304" pitchFamily="18" charset="0"/>
              </a:rPr>
              <a:t>DIRECTOR:</a:t>
            </a:r>
          </a:p>
          <a:p>
            <a:pPr algn="ctr">
              <a:lnSpc>
                <a:spcPct val="150000"/>
              </a:lnSpc>
            </a:pPr>
            <a:r>
              <a:rPr lang="es-EC" sz="2000" dirty="0" smtClean="0">
                <a:latin typeface="Times" pitchFamily="18" charset="0"/>
                <a:cs typeface="Times" panose="02020603050405020304" pitchFamily="18" charset="0"/>
              </a:rPr>
              <a:t>DOCTOR </a:t>
            </a:r>
            <a:r>
              <a:rPr lang="es-EC" sz="2000" dirty="0">
                <a:latin typeface="Times" pitchFamily="18" charset="0"/>
                <a:cs typeface="Times" panose="02020603050405020304" pitchFamily="18" charset="0"/>
              </a:rPr>
              <a:t>OBANDO CHANGUAN, </a:t>
            </a:r>
            <a:r>
              <a:rPr lang="es-EC" sz="2000" dirty="0" smtClean="0">
                <a:latin typeface="Times" pitchFamily="18" charset="0"/>
                <a:cs typeface="Times" panose="02020603050405020304" pitchFamily="18" charset="0"/>
              </a:rPr>
              <a:t>MARCELO</a:t>
            </a:r>
            <a:endParaRPr lang="es-EC" sz="2000" dirty="0">
              <a:latin typeface="Times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39657" y="0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Operacionalización </a:t>
            </a:r>
            <a:r>
              <a:rPr lang="es-EC" sz="3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variables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24393"/>
              </p:ext>
            </p:extLst>
          </p:nvPr>
        </p:nvGraphicFramePr>
        <p:xfrm>
          <a:off x="231754" y="666914"/>
          <a:ext cx="11705550" cy="6047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536"/>
                <a:gridCol w="2317315"/>
                <a:gridCol w="1002083"/>
                <a:gridCol w="5210827"/>
                <a:gridCol w="1077238"/>
                <a:gridCol w="1227551"/>
              </a:tblGrid>
              <a:tr h="2466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Variable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Categorías o Dimensiones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Ítem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Preguntas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Medida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Instrumento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</a:tr>
              <a:tr h="6013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Satisfacción Laboral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-Relación </a:t>
                      </a:r>
                      <a:r>
                        <a:rPr lang="es-EC" sz="12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con los superiores y compañeros, supervisión, promoción, carga de trabajo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SL1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(1) Estoy satisfecho con mi trabajo (Relación con los superiores y compañeros, supervisión, promoción, carga  de trabajo)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Escala de likert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Encuesta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</a:tr>
              <a:tr h="211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-Condiciones de trabajo.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SL2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(2) Estoy satisfecho con mis condiciones de trabajo.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-Sueldo.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SL3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(3) Estoy satisfecho con la cantidad de pago que recibo por el trabajo que hago.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SL4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(4) Teniendo en cuenta el trabajo que realizo, siento que me pagan bastante.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8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Compromiso Afectivo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-Permanencia en la organización.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(1) Estaría muy feliz de pasar el resto de mi carrera en esta organización.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Escala de likert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Encuesta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</a:tr>
              <a:tr h="2248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-Empatía con la organización.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(2) Realmente siento los problemas de la organización como si fueron míos.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3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-Apego emocional con la organización.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(3) Siento “apego emocional” a esta organización.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-Relación emocional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(4) Esta organización tiene un gran significado personal para mí.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8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-Identificación con la organización.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(5) Disfruto conversar acerca de mi organización con personas fuera de ella.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3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-Sentido de pertenencia con la organización.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(6) Siento un fuerte sentido de pertenecia hacia mi organización.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8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-Participación en la organización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COA7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(7) Me siento como “parte de la familia” en mi organización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10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Compromiso Normativo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-Lealtad a la empresa.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CON8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(8) Ir de una organización a otra, me parece poco ético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Escala de likert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Encuesta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</a:tr>
              <a:tr h="211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CON9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(9) Creo que una persona deba siempre ser leal a su organización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13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-Sentido de obligación.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CON10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(10) Una de las mayores razones por las que continúo trabajando en esta organización es porque creo que la lealtad es importante y por lo tanto tengo un sentido de obligación moral de seguir.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3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CON 11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(11) Pienso que las personas de hoy en día cambian de organización con mucha frecuencia.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31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Compromiso Continuo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-Percepción de alternativas.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COC12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(12) Muchas cosas en mi vida se verían afectadas, si decido dejar mi organización ahora.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Escala de likert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Encuesta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</a:tr>
              <a:tr h="403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COC13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(13) Tengo miedo de que podría suceder, si renuncio a mi trabajo sin tener otra opción.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-Percepción de abandonar la organización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COC14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(14)  Sería muy difícil dejar mi organización ahora, aún si lo deseo.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48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COC15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(15) Me costaría mucho dejar mi organización ahora.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099" marR="6099" marT="609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939444"/>
              </p:ext>
            </p:extLst>
          </p:nvPr>
        </p:nvGraphicFramePr>
        <p:xfrm>
          <a:off x="3420258" y="1547589"/>
          <a:ext cx="5901398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3542878"/>
                <a:gridCol w="2358520"/>
              </a:tblGrid>
              <a:tr h="168275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empresa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trabajadores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Pequeña Empresa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4209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Mediana Empresa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personal pymes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7440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39865" y="612823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de la Muestra </a:t>
            </a:r>
            <a:endParaRPr lang="es-EC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15"/>
          <p:cNvSpPr txBox="1"/>
          <p:nvPr/>
        </p:nvSpPr>
        <p:spPr>
          <a:xfrm>
            <a:off x="3395206" y="3589948"/>
            <a:ext cx="5924158" cy="504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C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Superintendencia de Compañías, Valores y Seguros (2012). Directorio de Empresas</a:t>
            </a:r>
            <a:endParaRPr lang="es-EC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248285" algn="just">
              <a:lnSpc>
                <a:spcPct val="150000"/>
              </a:lnSpc>
              <a:spcAft>
                <a:spcPts val="800"/>
              </a:spcAft>
            </a:pPr>
            <a:r>
              <a:rPr lang="es-E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Resultado de imagen de empresas pequeñas dibuj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41" y="4283902"/>
            <a:ext cx="4191000" cy="229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25278" y="814300"/>
                <a:ext cx="3517047" cy="8792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𝑁𝐷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8" y="814300"/>
                <a:ext cx="3517047" cy="8792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redondeado 7"/>
          <p:cNvSpPr/>
          <p:nvPr/>
        </p:nvSpPr>
        <p:spPr>
          <a:xfrm>
            <a:off x="465360" y="1704246"/>
            <a:ext cx="3836884" cy="525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Scheaffer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Mendenhall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(1987) 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4958862" y="1066800"/>
            <a:ext cx="926123" cy="62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10"/>
              <p:cNvSpPr/>
              <p:nvPr/>
            </p:nvSpPr>
            <p:spPr>
              <a:xfrm>
                <a:off x="1178600" y="2653588"/>
                <a:ext cx="2032929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 panose="02040503050406030204" pitchFamily="18" charset="0"/>
                            </a:rPr>
                            <m:t>3911,78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+0,52577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00" y="2653588"/>
                <a:ext cx="2032929" cy="642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11"/>
              <p:cNvSpPr/>
              <p:nvPr/>
            </p:nvSpPr>
            <p:spPr>
              <a:xfrm>
                <a:off x="1985155" y="3706509"/>
                <a:ext cx="1060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=205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55" y="3706509"/>
                <a:ext cx="106067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Flecha derecha"/>
          <p:cNvSpPr/>
          <p:nvPr/>
        </p:nvSpPr>
        <p:spPr>
          <a:xfrm>
            <a:off x="4958862" y="2974606"/>
            <a:ext cx="926123" cy="62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9"/>
              <p:cNvSpPr/>
              <p:nvPr/>
            </p:nvSpPr>
            <p:spPr>
              <a:xfrm>
                <a:off x="6107723" y="2270227"/>
                <a:ext cx="5287669" cy="2151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s-E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s-EC" sz="1600" b="0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s-EC" sz="1600" b="0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=7440∗0,0025=19</m:t>
                      </m:r>
                    </m:oMath>
                  </m:oMathPara>
                </a14:m>
                <a:endParaRPr lang="es-EC" sz="1600" dirty="0"/>
              </a:p>
              <a:p>
                <a:pPr>
                  <a:spcAft>
                    <a:spcPts val="0"/>
                  </a:spcAft>
                </a:pPr>
                <a:r>
                  <a:rPr lang="es-E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EC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s-EC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C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7440</m:t>
                              </m:r>
                            </m:den>
                          </m:f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∗3911,78=0,52577</m:t>
                          </m:r>
                          <m:r>
                            <m:rPr>
                              <m:nor/>
                            </m:rPr>
                            <a:rPr lang="es-EC" sz="1600"/>
                            <m:t> </m:t>
                          </m:r>
                        </m:e>
                      </m:nary>
                    </m:oMath>
                  </m:oMathPara>
                </a14:m>
                <a:endParaRPr lang="es-EC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23" y="2270227"/>
                <a:ext cx="5287669" cy="21512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3"/>
              <p:cNvSpPr/>
              <p:nvPr/>
            </p:nvSpPr>
            <p:spPr>
              <a:xfrm>
                <a:off x="7299597" y="2303702"/>
                <a:ext cx="2014205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  <m:sup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600" b="0" i="0" smtClean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sz="1600" i="0">
                          <a:latin typeface="Cambria Math" panose="02040503050406030204" pitchFamily="18" charset="0"/>
                        </a:rPr>
                        <m:t>=0,0025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6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97" y="2303702"/>
                <a:ext cx="2014205" cy="6124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12"/>
              <p:cNvSpPr/>
              <p:nvPr/>
            </p:nvSpPr>
            <p:spPr>
              <a:xfrm>
                <a:off x="2012337" y="4791675"/>
                <a:ext cx="1145890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7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337" y="4791675"/>
                <a:ext cx="1145890" cy="609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28 Flecha derecha"/>
          <p:cNvSpPr/>
          <p:nvPr/>
        </p:nvSpPr>
        <p:spPr>
          <a:xfrm>
            <a:off x="4958862" y="4885460"/>
            <a:ext cx="926123" cy="62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76190" y="358031"/>
            <a:ext cx="481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itchFamily="18" charset="0"/>
              </a:rPr>
              <a:t>Muestreo Estratificado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uadro de texto 23"/>
          <p:cNvSpPr txBox="1"/>
          <p:nvPr/>
        </p:nvSpPr>
        <p:spPr>
          <a:xfrm>
            <a:off x="6107723" y="1704246"/>
            <a:ext cx="3143250" cy="295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Elaborado: Autoras</a:t>
            </a:r>
            <a:endParaRPr lang="es-EC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uadro de texto 23"/>
          <p:cNvSpPr txBox="1"/>
          <p:nvPr/>
        </p:nvSpPr>
        <p:spPr>
          <a:xfrm>
            <a:off x="6107723" y="6001072"/>
            <a:ext cx="3143250" cy="295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Elaborado: Autoras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19726"/>
              </p:ext>
            </p:extLst>
          </p:nvPr>
        </p:nvGraphicFramePr>
        <p:xfrm>
          <a:off x="6107723" y="609614"/>
          <a:ext cx="507794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654275"/>
                <a:gridCol w="1211926"/>
                <a:gridCol w="1229273"/>
                <a:gridCol w="982472"/>
              </a:tblGrid>
              <a:tr h="205105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varianza (v)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Ni* V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Pequeñas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2144,26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1767,52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7440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effectLst/>
                          <a:latin typeface="Calibri" panose="020F0502020204030204" pitchFamily="34" charset="0"/>
                        </a:rPr>
                        <a:t>        3911,78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27588"/>
              </p:ext>
            </p:extLst>
          </p:nvPr>
        </p:nvGraphicFramePr>
        <p:xfrm>
          <a:off x="6005786" y="4513017"/>
          <a:ext cx="6019199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2127791"/>
                <a:gridCol w="1857420"/>
                <a:gridCol w="1366338"/>
                <a:gridCol w="667650"/>
              </a:tblGrid>
              <a:tr h="11811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empresa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trabajadores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Ni/N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Pequeñas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7440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92265" y="639963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83870875"/>
              </p:ext>
            </p:extLst>
          </p:nvPr>
        </p:nvGraphicFramePr>
        <p:xfrm>
          <a:off x="1718851" y="1659688"/>
          <a:ext cx="9867726" cy="57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Resultado de imagen para resultados  de investigacio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53" y="1356229"/>
            <a:ext cx="4521895" cy="1675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92264" y="157797"/>
            <a:ext cx="9920613" cy="105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descriptivo</a:t>
            </a:r>
          </a:p>
        </p:txBody>
      </p:sp>
      <p:pic>
        <p:nvPicPr>
          <p:cNvPr id="7" name="Imagen 6" descr="Resultado de imagen para mujeres homb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75" y="2243741"/>
            <a:ext cx="2002042" cy="2019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Resultado de imagen para eda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/>
          <a:stretch/>
        </p:blipFill>
        <p:spPr bwMode="auto">
          <a:xfrm>
            <a:off x="4643596" y="2365208"/>
            <a:ext cx="3266858" cy="1897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Resultado de imagen para antiguedad laboral anim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18" y="4577602"/>
            <a:ext cx="2334612" cy="187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 descr="Resultado de imagen para educac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62" y="4715392"/>
            <a:ext cx="2444854" cy="187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9" r="32036"/>
          <a:stretch/>
        </p:blipFill>
        <p:spPr>
          <a:xfrm>
            <a:off x="9342869" y="2243741"/>
            <a:ext cx="1742665" cy="2019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uadroTexto 16"/>
          <p:cNvSpPr txBox="1"/>
          <p:nvPr/>
        </p:nvSpPr>
        <p:spPr>
          <a:xfrm>
            <a:off x="1113444" y="1455127"/>
            <a:ext cx="1291553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PE: 66 mujeres y 50 hombres</a:t>
            </a:r>
            <a:endParaRPr lang="es-EC" sz="15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330446" y="1490198"/>
            <a:ext cx="18808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PE: 34: 18-24 Años</a:t>
            </a:r>
          </a:p>
          <a:p>
            <a:pPr algn="just"/>
            <a:r>
              <a:rPr lang="es-EC" sz="1500" dirty="0" smtClean="0"/>
              <a:t>58: 25-31 Años</a:t>
            </a:r>
          </a:p>
          <a:p>
            <a:pPr algn="just"/>
            <a:r>
              <a:rPr lang="es-EC" sz="1500" dirty="0" smtClean="0"/>
              <a:t>20: 32-38</a:t>
            </a:r>
          </a:p>
          <a:p>
            <a:pPr algn="just"/>
            <a:r>
              <a:rPr lang="es-EC" sz="1500" dirty="0" smtClean="0"/>
              <a:t>4: 39 en adelante</a:t>
            </a:r>
            <a:endParaRPr lang="es-EC" sz="15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110816" y="4715392"/>
            <a:ext cx="210209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PE: 61 Educación Secundaria</a:t>
            </a:r>
          </a:p>
          <a:p>
            <a:pPr algn="just"/>
            <a:r>
              <a:rPr lang="es-EC" sz="1500" dirty="0" smtClean="0"/>
              <a:t>55 Educación Universitaria</a:t>
            </a:r>
            <a:endParaRPr lang="es-EC" sz="15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722832" y="1352408"/>
            <a:ext cx="147779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PE: 58: Soltero</a:t>
            </a:r>
          </a:p>
          <a:p>
            <a:pPr algn="just"/>
            <a:r>
              <a:rPr lang="es-EC" sz="1500" dirty="0"/>
              <a:t>4</a:t>
            </a:r>
            <a:r>
              <a:rPr lang="es-EC" sz="1500" dirty="0" smtClean="0"/>
              <a:t>8: Casado</a:t>
            </a:r>
          </a:p>
          <a:p>
            <a:pPr algn="just"/>
            <a:r>
              <a:rPr lang="es-EC" sz="1500" dirty="0"/>
              <a:t>6</a:t>
            </a:r>
            <a:r>
              <a:rPr lang="es-EC" sz="1500" dirty="0" smtClean="0"/>
              <a:t>: Divorciado</a:t>
            </a:r>
          </a:p>
          <a:p>
            <a:pPr algn="just"/>
            <a:r>
              <a:rPr lang="es-EC" sz="1500" dirty="0" smtClean="0"/>
              <a:t>4: unión Libre</a:t>
            </a:r>
            <a:endParaRPr lang="es-EC" sz="15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259118" y="4636350"/>
            <a:ext cx="231731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PE: 40: Menos a 1 año</a:t>
            </a:r>
          </a:p>
          <a:p>
            <a:pPr algn="just"/>
            <a:r>
              <a:rPr lang="es-EC" sz="1500" dirty="0" smtClean="0"/>
              <a:t>63: 1 a 5 años</a:t>
            </a:r>
          </a:p>
          <a:p>
            <a:pPr algn="just"/>
            <a:r>
              <a:rPr lang="es-EC" sz="1500" dirty="0" smtClean="0"/>
              <a:t>8: 6 a 10 años</a:t>
            </a:r>
          </a:p>
          <a:p>
            <a:pPr algn="just"/>
            <a:r>
              <a:rPr lang="es-EC" sz="1500" dirty="0"/>
              <a:t>5</a:t>
            </a:r>
            <a:r>
              <a:rPr lang="es-EC" sz="1500" dirty="0" smtClean="0"/>
              <a:t>: Más de 10 años</a:t>
            </a:r>
            <a:endParaRPr lang="es-EC" sz="15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83696" y="1455127"/>
            <a:ext cx="1291553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ME: 55 mujeres y 34 hombres</a:t>
            </a:r>
            <a:endParaRPr lang="es-EC" sz="15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211303" y="1490198"/>
            <a:ext cx="18808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ME: 22: 18-24 Años</a:t>
            </a:r>
          </a:p>
          <a:p>
            <a:pPr algn="just"/>
            <a:r>
              <a:rPr lang="es-EC" sz="1500" dirty="0" smtClean="0"/>
              <a:t>52: 25-31 Años</a:t>
            </a:r>
          </a:p>
          <a:p>
            <a:pPr algn="just"/>
            <a:r>
              <a:rPr lang="es-EC" sz="1500" dirty="0" smtClean="0"/>
              <a:t>11: 32-38</a:t>
            </a:r>
          </a:p>
          <a:p>
            <a:pPr algn="just"/>
            <a:r>
              <a:rPr lang="es-EC" sz="1500" dirty="0" smtClean="0"/>
              <a:t>4: 39 en adelante</a:t>
            </a:r>
            <a:endParaRPr lang="es-EC" sz="15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155247" y="1352408"/>
            <a:ext cx="147779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ME:25: Soltero</a:t>
            </a:r>
          </a:p>
          <a:p>
            <a:pPr algn="just"/>
            <a:r>
              <a:rPr lang="es-EC" sz="1500" dirty="0" smtClean="0"/>
              <a:t>53: Casado</a:t>
            </a:r>
          </a:p>
          <a:p>
            <a:pPr algn="just"/>
            <a:r>
              <a:rPr lang="es-EC" sz="1500" dirty="0"/>
              <a:t>6</a:t>
            </a:r>
            <a:r>
              <a:rPr lang="es-EC" sz="1500" dirty="0" smtClean="0"/>
              <a:t>: Divorciado</a:t>
            </a:r>
          </a:p>
          <a:p>
            <a:pPr algn="just"/>
            <a:r>
              <a:rPr lang="es-EC" sz="1500" dirty="0"/>
              <a:t>5</a:t>
            </a:r>
            <a:r>
              <a:rPr lang="es-EC" sz="1500" dirty="0" smtClean="0"/>
              <a:t>: unión Libre</a:t>
            </a:r>
            <a:endParaRPr lang="es-EC" sz="15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109208" y="5714076"/>
            <a:ext cx="210209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ME: 55 Educación Secundaria</a:t>
            </a:r>
          </a:p>
          <a:p>
            <a:pPr algn="just"/>
            <a:r>
              <a:rPr lang="es-EC" sz="1500" dirty="0" smtClean="0"/>
              <a:t>34 Educación Universitaria</a:t>
            </a:r>
            <a:endParaRPr lang="es-EC" sz="15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59118" y="5645580"/>
            <a:ext cx="231731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/>
              <a:t>Me: 28: Menos a 1 año</a:t>
            </a:r>
          </a:p>
          <a:p>
            <a:pPr algn="just"/>
            <a:r>
              <a:rPr lang="es-EC" sz="1500" dirty="0" smtClean="0"/>
              <a:t>48: 1 a 5 años</a:t>
            </a:r>
          </a:p>
          <a:p>
            <a:pPr algn="just"/>
            <a:r>
              <a:rPr lang="es-EC" sz="1500" dirty="0" smtClean="0"/>
              <a:t>8: 6 a 10 años</a:t>
            </a:r>
          </a:p>
          <a:p>
            <a:pPr algn="just"/>
            <a:r>
              <a:rPr lang="es-EC" sz="1500" dirty="0"/>
              <a:t>5</a:t>
            </a:r>
            <a:r>
              <a:rPr lang="es-EC" sz="1500" dirty="0" smtClean="0"/>
              <a:t>: Más de 10 años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7353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62033" y="150315"/>
            <a:ext cx="9920613" cy="10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Resultados: Pequeñas Empresas</a:t>
            </a:r>
          </a:p>
          <a:p>
            <a:pPr lvl="0"/>
            <a:r>
              <a:rPr lang="es-EC" sz="3200" b="1" dirty="0">
                <a:latin typeface="Times" panose="02020603050405020304" pitchFamily="18" charset="0"/>
                <a:cs typeface="Times" panose="02020603050405020304" pitchFamily="18" charset="0"/>
              </a:rPr>
              <a:t>Prueba Kruskal Wallis y Comparación de Medias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58807"/>
              </p:ext>
            </p:extLst>
          </p:nvPr>
        </p:nvGraphicFramePr>
        <p:xfrm>
          <a:off x="1133582" y="2981870"/>
          <a:ext cx="5041750" cy="2451735"/>
        </p:xfrm>
        <a:graphic>
          <a:graphicData uri="http://schemas.openxmlformats.org/drawingml/2006/table">
            <a:tbl>
              <a:tblPr/>
              <a:tblGrid>
                <a:gridCol w="1168683"/>
                <a:gridCol w="816716"/>
                <a:gridCol w="1052186"/>
                <a:gridCol w="876822"/>
                <a:gridCol w="1127343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Resultado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Género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Estado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Años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39280" y="1524702"/>
            <a:ext cx="11210133" cy="108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48285" algn="just">
              <a:lnSpc>
                <a:spcPct val="150000"/>
              </a:lnSpc>
              <a:spcAft>
                <a:spcPts val="0"/>
              </a:spcAft>
            </a:pPr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H0: La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percepciones de satisfacción laboral </a:t>
            </a:r>
            <a:r>
              <a:rPr lang="es-E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 compromiso organizacional de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empleados no demuestran una diferencia según el género</a:t>
            </a:r>
            <a:endParaRPr lang="es-EC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248285" algn="just">
              <a:lnSpc>
                <a:spcPct val="150000"/>
              </a:lnSpc>
              <a:spcAft>
                <a:spcPts val="800"/>
              </a:spcAft>
            </a:pPr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H1: La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percepciones de satisfacción laboral y compromiso organizacional </a:t>
            </a:r>
            <a:r>
              <a:rPr lang="es-E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empleados demuestran una diferencia según el género</a:t>
            </a:r>
            <a:endParaRPr lang="es-EC" sz="1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2098"/>
              </p:ext>
            </p:extLst>
          </p:nvPr>
        </p:nvGraphicFramePr>
        <p:xfrm>
          <a:off x="6422339" y="3074096"/>
          <a:ext cx="5498922" cy="2228850"/>
        </p:xfrm>
        <a:graphic>
          <a:graphicData uri="http://schemas.openxmlformats.org/drawingml/2006/table">
            <a:tbl>
              <a:tblPr/>
              <a:tblGrid>
                <a:gridCol w="916487"/>
                <a:gridCol w="916487"/>
                <a:gridCol w="916487"/>
                <a:gridCol w="916487"/>
                <a:gridCol w="916487"/>
                <a:gridCol w="916487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Género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Estado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Soltero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Divorciado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Libre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Soltero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Divorciado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Libre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Años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 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1-5años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6-10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 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1-5años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6-10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 de texto 19"/>
          <p:cNvSpPr txBox="1"/>
          <p:nvPr/>
        </p:nvSpPr>
        <p:spPr>
          <a:xfrm>
            <a:off x="1163942" y="5476614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19"/>
          <p:cNvSpPr txBox="1"/>
          <p:nvPr/>
        </p:nvSpPr>
        <p:spPr>
          <a:xfrm>
            <a:off x="6422339" y="5476614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62033" y="150315"/>
            <a:ext cx="9920613" cy="10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Resultados: Medianas Empresas</a:t>
            </a:r>
          </a:p>
          <a:p>
            <a:pPr lvl="0"/>
            <a:r>
              <a:rPr lang="es-EC" sz="3200" b="1" dirty="0">
                <a:latin typeface="Times" panose="02020603050405020304" pitchFamily="18" charset="0"/>
                <a:cs typeface="Times" panose="02020603050405020304" pitchFamily="18" charset="0"/>
              </a:rPr>
              <a:t>Prueba Kruskal Wallis y Comparación de Medias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280" y="1524702"/>
            <a:ext cx="11210133" cy="108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48285" algn="just">
              <a:lnSpc>
                <a:spcPct val="150000"/>
              </a:lnSpc>
              <a:spcAft>
                <a:spcPts val="0"/>
              </a:spcAft>
            </a:pPr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H0: La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percepciones de satisfacción laboral </a:t>
            </a:r>
            <a:r>
              <a:rPr lang="es-E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 compromiso organizacional de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empleados no demuestran una diferencia según el género</a:t>
            </a:r>
            <a:endParaRPr lang="es-EC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248285" algn="just">
              <a:lnSpc>
                <a:spcPct val="150000"/>
              </a:lnSpc>
              <a:spcAft>
                <a:spcPts val="800"/>
              </a:spcAft>
            </a:pPr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H1: La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percepciones de satisfacción laboral y compromiso organizacional </a:t>
            </a:r>
            <a:r>
              <a:rPr lang="es-E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empleados demuestran una diferencia según el género</a:t>
            </a:r>
            <a:endParaRPr lang="es-EC" sz="1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Cuadro de texto 19"/>
          <p:cNvSpPr txBox="1"/>
          <p:nvPr/>
        </p:nvSpPr>
        <p:spPr>
          <a:xfrm>
            <a:off x="1163942" y="5476614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19"/>
          <p:cNvSpPr txBox="1"/>
          <p:nvPr/>
        </p:nvSpPr>
        <p:spPr>
          <a:xfrm>
            <a:off x="6422339" y="5476614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35612"/>
              </p:ext>
            </p:extLst>
          </p:nvPr>
        </p:nvGraphicFramePr>
        <p:xfrm>
          <a:off x="1163943" y="2954394"/>
          <a:ext cx="4836025" cy="2522220"/>
        </p:xfrm>
        <a:graphic>
          <a:graphicData uri="http://schemas.openxmlformats.org/drawingml/2006/table">
            <a:tbl>
              <a:tblPr/>
              <a:tblGrid>
                <a:gridCol w="967205"/>
                <a:gridCol w="967205"/>
                <a:gridCol w="967205"/>
                <a:gridCol w="967205"/>
                <a:gridCol w="967205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Resultado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Género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Estado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Años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Rechaza H0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6560"/>
              </p:ext>
            </p:extLst>
          </p:nvPr>
        </p:nvGraphicFramePr>
        <p:xfrm>
          <a:off x="6422339" y="2986414"/>
          <a:ext cx="5574084" cy="2228850"/>
        </p:xfrm>
        <a:graphic>
          <a:graphicData uri="http://schemas.openxmlformats.org/drawingml/2006/table">
            <a:tbl>
              <a:tblPr/>
              <a:tblGrid>
                <a:gridCol w="929014"/>
                <a:gridCol w="929014"/>
                <a:gridCol w="929014"/>
                <a:gridCol w="929014"/>
                <a:gridCol w="929014"/>
                <a:gridCol w="9290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Género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Estado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Soltero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Divorciado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Libre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Soltero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Divorciado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Libre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Años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 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1-5años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6-10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 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1-5años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6-10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de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62033" y="104862"/>
            <a:ext cx="9920613" cy="89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Resultados: Pequeñas Empresas</a:t>
            </a:r>
          </a:p>
          <a:p>
            <a:pPr lvl="0" algn="ctr"/>
            <a:r>
              <a:rPr lang="es-ES" sz="2500" b="1" dirty="0">
                <a:latin typeface="Times" panose="02020603050405020304" pitchFamily="18" charset="0"/>
                <a:cs typeface="Times" panose="02020603050405020304" pitchFamily="18" charset="0"/>
              </a:rPr>
              <a:t>Prueba de hipótesis: Chi-Cuadrado</a:t>
            </a:r>
            <a:endParaRPr lang="es-EC" sz="25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5289" y="966538"/>
            <a:ext cx="927409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8285" algn="ctr">
              <a:lnSpc>
                <a:spcPct val="150000"/>
              </a:lnSpc>
              <a:spcAft>
                <a:spcPts val="800"/>
              </a:spcAft>
            </a:pPr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H0: No existe relación entre satisfacción laboral y compromiso organizacional.</a:t>
            </a:r>
            <a:endParaRPr lang="es-EC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H1: Existe relación entre satisfacción laboral y compromiso organizacional.</a:t>
            </a:r>
            <a:endParaRPr lang="es-EC" sz="1500" dirty="0"/>
          </a:p>
        </p:txBody>
      </p:sp>
      <p:sp>
        <p:nvSpPr>
          <p:cNvPr id="9" name="Cuadro de texto 19"/>
          <p:cNvSpPr txBox="1"/>
          <p:nvPr/>
        </p:nvSpPr>
        <p:spPr>
          <a:xfrm>
            <a:off x="2998254" y="3751090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011805"/>
              </p:ext>
            </p:extLst>
          </p:nvPr>
        </p:nvGraphicFramePr>
        <p:xfrm>
          <a:off x="2998254" y="2440561"/>
          <a:ext cx="7105715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Documento" r:id="rId4" imgW="5609442" imgH="1810873" progId="Word.Document.12">
                  <p:embed/>
                </p:oleObj>
              </mc:Choice>
              <mc:Fallback>
                <p:oleObj name="Documento" r:id="rId4" imgW="5609442" imgH="1810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8254" y="2440561"/>
                        <a:ext cx="7105715" cy="180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22381" y="1987632"/>
            <a:ext cx="3199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Prueba Chi Cuadrado Pequeñas Empresas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06136"/>
              </p:ext>
            </p:extLst>
          </p:nvPr>
        </p:nvGraphicFramePr>
        <p:xfrm>
          <a:off x="3102998" y="4867441"/>
          <a:ext cx="7000971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Documento" r:id="rId7" imgW="5609442" imgH="1805465" progId="Word.Document.12">
                  <p:embed/>
                </p:oleObj>
              </mc:Choice>
              <mc:Fallback>
                <p:oleObj name="Documento" r:id="rId7" imgW="5609442" imgH="180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2998" y="4867441"/>
                        <a:ext cx="7000971" cy="180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 de texto 19"/>
          <p:cNvSpPr txBox="1"/>
          <p:nvPr/>
        </p:nvSpPr>
        <p:spPr>
          <a:xfrm>
            <a:off x="3102998" y="6195687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40736" y="4399823"/>
            <a:ext cx="32207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Prueba Chi Cuadrado Medianas Empresas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74022" y="104147"/>
            <a:ext cx="9920613" cy="10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lvl="0" algn="ctr"/>
            <a:r>
              <a:rPr lang="es-ES" sz="3200" b="1" dirty="0">
                <a:latin typeface="Times" panose="02020603050405020304" pitchFamily="18" charset="0"/>
                <a:cs typeface="Times" panose="02020603050405020304" pitchFamily="18" charset="0"/>
              </a:rPr>
              <a:t>Análisis de Correlación</a:t>
            </a:r>
            <a:endParaRPr lang="es-EC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Cuadro de texto 19"/>
          <p:cNvSpPr txBox="1"/>
          <p:nvPr/>
        </p:nvSpPr>
        <p:spPr>
          <a:xfrm>
            <a:off x="3557392" y="3422978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93382"/>
              </p:ext>
            </p:extLst>
          </p:nvPr>
        </p:nvGraphicFramePr>
        <p:xfrm>
          <a:off x="3615682" y="1751800"/>
          <a:ext cx="6083572" cy="1766697"/>
        </p:xfrm>
        <a:graphic>
          <a:graphicData uri="http://schemas.openxmlformats.org/drawingml/2006/table">
            <a:tbl>
              <a:tblPr firstRow="1" firstCol="1" bandRow="1"/>
              <a:tblGrid>
                <a:gridCol w="1510482"/>
                <a:gridCol w="3072703"/>
                <a:gridCol w="1500387"/>
              </a:tblGrid>
              <a:tr h="466725">
                <a:tc>
                  <a:txBody>
                    <a:bodyPr/>
                    <a:lstStyle/>
                    <a:p>
                      <a:pPr indent="248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Correlación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P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0,359**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0,280**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H1b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0,336**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H1c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0,087**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69826"/>
              </p:ext>
            </p:extLst>
          </p:nvPr>
        </p:nvGraphicFramePr>
        <p:xfrm>
          <a:off x="3653800" y="4359053"/>
          <a:ext cx="6247846" cy="1681017"/>
        </p:xfrm>
        <a:graphic>
          <a:graphicData uri="http://schemas.openxmlformats.org/drawingml/2006/table">
            <a:tbl>
              <a:tblPr firstRow="1" firstCol="1" bandRow="1"/>
              <a:tblGrid>
                <a:gridCol w="1551270"/>
                <a:gridCol w="3155674"/>
                <a:gridCol w="1540902"/>
              </a:tblGrid>
              <a:tr h="381045">
                <a:tc>
                  <a:txBody>
                    <a:bodyPr/>
                    <a:lstStyle/>
                    <a:p>
                      <a:pPr indent="248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Correlación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P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0,297**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0,376**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H1b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0,259**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H1c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0,07**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uadro de texto 19"/>
          <p:cNvSpPr txBox="1"/>
          <p:nvPr/>
        </p:nvSpPr>
        <p:spPr>
          <a:xfrm>
            <a:off x="3557392" y="6012110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853402" y="1295300"/>
            <a:ext cx="1608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Pequeñas Empresas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42982" y="4034146"/>
            <a:ext cx="1628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Medianas Empresas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62033" y="0"/>
            <a:ext cx="9920613" cy="10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lvl="0" algn="ctr"/>
            <a:r>
              <a:rPr lang="es-ES" sz="3200" b="1" dirty="0">
                <a:latin typeface="Times" panose="02020603050405020304" pitchFamily="18" charset="0"/>
                <a:cs typeface="Times" panose="02020603050405020304" pitchFamily="18" charset="0"/>
              </a:rPr>
              <a:t>Análisis de </a:t>
            </a:r>
            <a:r>
              <a:rPr lang="es-E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Regresión</a:t>
            </a:r>
            <a:endParaRPr lang="es-EC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Cuadro de texto 19"/>
          <p:cNvSpPr txBox="1"/>
          <p:nvPr/>
        </p:nvSpPr>
        <p:spPr>
          <a:xfrm>
            <a:off x="2829902" y="3484975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08755"/>
              </p:ext>
            </p:extLst>
          </p:nvPr>
        </p:nvGraphicFramePr>
        <p:xfrm>
          <a:off x="2829902" y="1603077"/>
          <a:ext cx="7344005" cy="1900047"/>
        </p:xfrm>
        <a:graphic>
          <a:graphicData uri="http://schemas.openxmlformats.org/drawingml/2006/table">
            <a:tbl>
              <a:tblPr firstRow="1" firstCol="1" bandRow="1"/>
              <a:tblGrid>
                <a:gridCol w="1329143"/>
                <a:gridCol w="1811429"/>
                <a:gridCol w="2324574"/>
                <a:gridCol w="1878859"/>
              </a:tblGrid>
              <a:tr h="243877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700" b="1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P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0,360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0,130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H1a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0,279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0,078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H1b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0,338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0,114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H1c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0,074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0,432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53402" y="1295300"/>
            <a:ext cx="1608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Pequeñas Empresas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48215"/>
              </p:ext>
            </p:extLst>
          </p:nvPr>
        </p:nvGraphicFramePr>
        <p:xfrm>
          <a:off x="2883753" y="4426790"/>
          <a:ext cx="7344005" cy="1900047"/>
        </p:xfrm>
        <a:graphic>
          <a:graphicData uri="http://schemas.openxmlformats.org/drawingml/2006/table">
            <a:tbl>
              <a:tblPr firstRow="1" firstCol="1" bandRow="1"/>
              <a:tblGrid>
                <a:gridCol w="1329143"/>
                <a:gridCol w="1811429"/>
                <a:gridCol w="2324574"/>
                <a:gridCol w="1878859"/>
              </a:tblGrid>
              <a:tr h="243877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700" b="1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P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0,331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0,109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H1a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0,159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H1b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0,281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0,079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indent="2482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H1c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0,242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 de texto 19"/>
          <p:cNvSpPr txBox="1"/>
          <p:nvPr/>
        </p:nvSpPr>
        <p:spPr>
          <a:xfrm>
            <a:off x="2829902" y="6268494"/>
            <a:ext cx="4961286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Resultados </a:t>
            </a:r>
            <a:r>
              <a:rPr lang="es-EC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SPSS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Autoras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8285">
              <a:lnSpc>
                <a:spcPct val="150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995383" y="4005745"/>
            <a:ext cx="1628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Medianas Empresas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4605" y="612822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83079" y="1565181"/>
            <a:ext cx="96909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El recurso humano aporta su </a:t>
            </a:r>
            <a:r>
              <a:rPr lang="es-ES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intangible a </a:t>
            </a:r>
            <a:r>
              <a:rPr lang="es-E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las organizaciones, por ello es un gran promotor del desarrollo de las </a:t>
            </a:r>
            <a:r>
              <a:rPr lang="es-ES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mismas.</a:t>
            </a:r>
          </a:p>
          <a:p>
            <a:pPr algn="just"/>
            <a:endParaRPr lang="es-E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Pero actualmente es una realidad que a las organizaciones, se les hace cada vez más difícil retener a sus trabajadores en un mercado representado por la alta movilidad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laboral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pic>
        <p:nvPicPr>
          <p:cNvPr id="6" name="Imagen 5" descr="Resultado de imagen de problem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19" y="192489"/>
            <a:ext cx="2166999" cy="1247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57330"/>
              </p:ext>
            </p:extLst>
          </p:nvPr>
        </p:nvGraphicFramePr>
        <p:xfrm>
          <a:off x="2889069" y="4638179"/>
          <a:ext cx="7194379" cy="1601470"/>
        </p:xfrm>
        <a:graphic>
          <a:graphicData uri="http://schemas.openxmlformats.org/drawingml/2006/table">
            <a:tbl>
              <a:tblPr firstRow="1" firstCol="1" bandRow="1"/>
              <a:tblGrid>
                <a:gridCol w="2300417"/>
                <a:gridCol w="2595138"/>
                <a:gridCol w="2298824"/>
              </a:tblGrid>
              <a:tr h="516255">
                <a:tc>
                  <a:txBody>
                    <a:bodyPr/>
                    <a:lstStyle/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Independiente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Variable Dependiente                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 de las variables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215">
                <a:tc>
                  <a:txBody>
                    <a:bodyPr/>
                    <a:lstStyle/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laboral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organizacional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-Compromiso afectivo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Compromiso 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Compromiso 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92265" y="3558891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de Estudio</a:t>
            </a:r>
            <a:endParaRPr lang="es-EC" sz="30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62033" y="396536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09800687"/>
              </p:ext>
            </p:extLst>
          </p:nvPr>
        </p:nvGraphicFramePr>
        <p:xfrm>
          <a:off x="2032000" y="719666"/>
          <a:ext cx="98050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0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62033" y="396536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19722"/>
              </p:ext>
            </p:extLst>
          </p:nvPr>
        </p:nvGraphicFramePr>
        <p:xfrm>
          <a:off x="1750130" y="1537546"/>
          <a:ext cx="9632516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407296"/>
                <a:gridCol w="6225220"/>
              </a:tblGrid>
              <a:tr h="2242038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el nivel de motivación de los empleados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67" marR="3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Charlas motivacionales.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Integración entre compañeros.                    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Políticas institucionales que favorezcan tanto a empleador como trabajador.  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Reconocimiento por un buen trabajo.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Trabajo en Equipo: Entender que una  sola persona no puede lograr sola  los objetivos empresariales, pero un grupo de personas puede  cumplir objetivo logrando optimizar el trabajo.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Actividades recreativas (deporte, yoga etc.)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367" marR="3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54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Brindar y proporcionar un espacio adecuado.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67" marR="3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8475"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Disponer de un espacio para  que los empleados puedan tomar un descanso.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Proporcionar el material necesario para cumplir con sus obligaciones.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Proveer uniformes.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67" marR="3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7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71422"/>
              </p:ext>
            </p:extLst>
          </p:nvPr>
        </p:nvGraphicFramePr>
        <p:xfrm>
          <a:off x="1918855" y="1265131"/>
          <a:ext cx="9463791" cy="3520440"/>
        </p:xfrm>
        <a:graphic>
          <a:graphicData uri="http://schemas.openxmlformats.org/drawingml/2006/table">
            <a:tbl>
              <a:tblPr firstRow="1" firstCol="1" bandRow="1"/>
              <a:tblGrid>
                <a:gridCol w="3347612"/>
                <a:gridCol w="6116179"/>
              </a:tblGrid>
              <a:tr h="1544054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capacitaciones al personal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Realizar capacitación el momento que ingresa a la organización (Inducción)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Capacitación sobre seguridad y salud ocupacional.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Capacitación trato al cliente.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Capacitación estrategias de ventas.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186">
                <a:tc>
                  <a:txBody>
                    <a:bodyPr/>
                    <a:lstStyle/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82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Gratificar los logros de los empleados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Gratificación económica.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Reconocimiento verbal por un trabajo bien hecho.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Notificación escrita.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de Carrera.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indent="2482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62033" y="396536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01644" y="4849338"/>
            <a:ext cx="1820460" cy="162661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ángulo 6"/>
          <p:cNvSpPr/>
          <p:nvPr/>
        </p:nvSpPr>
        <p:spPr>
          <a:xfrm>
            <a:off x="5670434" y="4994282"/>
            <a:ext cx="1844850" cy="15183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>
            <a:off x="8563614" y="4994282"/>
            <a:ext cx="1720253" cy="151833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0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41949" y="1603331"/>
            <a:ext cx="90563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GRACIAS POR SU ATENCIÓN</a:t>
            </a:r>
            <a:endParaRPr lang="es-EC" sz="10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560" y="949787"/>
            <a:ext cx="8911687" cy="678597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Conceptualización de las Variables</a:t>
            </a:r>
            <a:endParaRPr lang="es-MX" sz="3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7090"/>
              </p:ext>
            </p:extLst>
          </p:nvPr>
        </p:nvGraphicFramePr>
        <p:xfrm>
          <a:off x="2318197" y="2112135"/>
          <a:ext cx="9186416" cy="412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3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14607" y="1880035"/>
            <a:ext cx="1017113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8000" lvl="0" indent="457200" algn="just">
              <a:lnSpc>
                <a:spcPct val="150000"/>
              </a:lnSpc>
            </a:pPr>
            <a:r>
              <a:rPr lang="es-EC" sz="1700" dirty="0">
                <a:latin typeface="Times" panose="02020603050405020304" pitchFamily="18" charset="0"/>
                <a:cs typeface="Times" panose="02020603050405020304" pitchFamily="18" charset="0"/>
              </a:rPr>
              <a:t>Analizar la satisfacción laboral y su relación con las tres dimensiones del compromiso organizacional </a:t>
            </a:r>
            <a:r>
              <a:rPr lang="es-EC" sz="1700" dirty="0" smtClean="0">
                <a:latin typeface="Times" panose="02020603050405020304" pitchFamily="18" charset="0"/>
                <a:cs typeface="Times" panose="02020603050405020304" pitchFamily="18" charset="0"/>
              </a:rPr>
              <a:t>del </a:t>
            </a:r>
            <a:r>
              <a:rPr lang="es-EC" sz="1700" dirty="0">
                <a:latin typeface="Times" panose="02020603050405020304" pitchFamily="18" charset="0"/>
                <a:cs typeface="Times" panose="02020603050405020304" pitchFamily="18" charset="0"/>
              </a:rPr>
              <a:t>RRHH de las Pymes del Sector Comercial del Cantón </a:t>
            </a:r>
            <a:r>
              <a:rPr lang="es-EC" sz="1700" dirty="0" smtClean="0">
                <a:latin typeface="Times" panose="02020603050405020304" pitchFamily="18" charset="0"/>
                <a:cs typeface="Times" panose="02020603050405020304" pitchFamily="18" charset="0"/>
              </a:rPr>
              <a:t>Quito.</a:t>
            </a:r>
            <a:endParaRPr lang="es-EC" sz="17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4607" y="312072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kumimoji="0" lang="es-EC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384130" y="1143556"/>
            <a:ext cx="9875520" cy="60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500" b="1" dirty="0" smtClean="0">
                <a:latin typeface="Times" panose="02020603050405020304" pitchFamily="18" charset="0"/>
                <a:cs typeface="Times" panose="02020603050405020304" pitchFamily="18" charset="0"/>
              </a:rPr>
              <a:t>Objetivo General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227550" y="3397282"/>
            <a:ext cx="100834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 rot="10800000" flipV="1">
            <a:off x="384130" y="2782391"/>
            <a:ext cx="987552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500" b="1" dirty="0" smtClean="0">
                <a:latin typeface="Times" panose="02020603050405020304" pitchFamily="18" charset="0"/>
                <a:cs typeface="Times" panose="02020603050405020304" pitchFamily="18" charset="0"/>
              </a:rPr>
              <a:t>Objetivos Específicos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15645" y="3735296"/>
            <a:ext cx="1018366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a) Enunciar </a:t>
            </a:r>
            <a:r>
              <a:rPr lang="es-EC" sz="17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las teorías que den sustento a las variables satisfacción laboral y compromiso organizacional.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b) Establecer </a:t>
            </a:r>
            <a:r>
              <a:rPr lang="es-EC" sz="17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la metodología a ser empleada en la presente investigación.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c) Realizar </a:t>
            </a:r>
            <a:r>
              <a:rPr lang="es-EC" sz="17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el análisis estadístico de las variables satisfacción laboral y compromiso organizacional.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d) Establecer </a:t>
            </a:r>
            <a:r>
              <a:rPr lang="es-EC" sz="17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conclusiones, recomendaciones y futuras líneas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26103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39865" y="612823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32189842"/>
              </p:ext>
            </p:extLst>
          </p:nvPr>
        </p:nvGraphicFramePr>
        <p:xfrm>
          <a:off x="3848274" y="1728592"/>
          <a:ext cx="8128000" cy="440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Resultado de imagen de marco teoric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1417818" y="2401593"/>
            <a:ext cx="2447925" cy="3415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5320119" y="167858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McGregor (1957)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6258837" y="4972926"/>
            <a:ext cx="155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William Ouchi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47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39865" y="454066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s-EC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042703"/>
              </p:ext>
            </p:extLst>
          </p:nvPr>
        </p:nvGraphicFramePr>
        <p:xfrm>
          <a:off x="1556007" y="1937454"/>
          <a:ext cx="9817622" cy="496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4551219"/>
            <a:ext cx="2680569" cy="1787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75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39865" y="612823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  <a:endParaRPr lang="es-EC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30389190"/>
              </p:ext>
            </p:extLst>
          </p:nvPr>
        </p:nvGraphicFramePr>
        <p:xfrm>
          <a:off x="2608197" y="1502808"/>
          <a:ext cx="9491945" cy="479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Resultado de imagen para investigacion correlacional dibujo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35" y="1653462"/>
            <a:ext cx="3502025" cy="2373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2868459" y="1653462"/>
            <a:ext cx="0" cy="118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>
            <a:endCxn id="5" idx="1"/>
          </p:cNvCxnSpPr>
          <p:nvPr/>
        </p:nvCxnSpPr>
        <p:spPr>
          <a:xfrm>
            <a:off x="1288635" y="1653462"/>
            <a:ext cx="0" cy="118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288635" y="1653462"/>
            <a:ext cx="157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288635" y="2840277"/>
            <a:ext cx="157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39865" y="612823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EC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3167895"/>
              </p:ext>
            </p:extLst>
          </p:nvPr>
        </p:nvGraphicFramePr>
        <p:xfrm>
          <a:off x="2462056" y="12279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5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39865" y="612823"/>
            <a:ext cx="9920613" cy="5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Instrumento de Recolección de Información</a:t>
            </a:r>
            <a:endParaRPr lang="es-EC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02423560"/>
              </p:ext>
            </p:extLst>
          </p:nvPr>
        </p:nvGraphicFramePr>
        <p:xfrm>
          <a:off x="1806530" y="764088"/>
          <a:ext cx="9441841" cy="435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Imagen relacion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2" y="4572000"/>
            <a:ext cx="3591029" cy="2118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9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1886</TotalTime>
  <Words>2260</Words>
  <Application>Microsoft Office PowerPoint</Application>
  <PresentationFormat>Panorámica</PresentationFormat>
  <Paragraphs>613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Symbol</vt:lpstr>
      <vt:lpstr>Times</vt:lpstr>
      <vt:lpstr>Times New Roman</vt:lpstr>
      <vt:lpstr>Wingdings 3</vt:lpstr>
      <vt:lpstr>Espiral</vt:lpstr>
      <vt:lpstr>Documento</vt:lpstr>
      <vt:lpstr>Presentación de PowerPoint</vt:lpstr>
      <vt:lpstr>Presentación de PowerPoint</vt:lpstr>
      <vt:lpstr>Conceptualización de las Variables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Marilyn Elizabeth Aguilera Merizalde</dc:creator>
  <cp:lastModifiedBy>Ricardo Merizalde</cp:lastModifiedBy>
  <cp:revision>204</cp:revision>
  <dcterms:created xsi:type="dcterms:W3CDTF">2016-05-26T17:54:53Z</dcterms:created>
  <dcterms:modified xsi:type="dcterms:W3CDTF">2017-08-10T01:57:40Z</dcterms:modified>
</cp:coreProperties>
</file>