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3" r:id="rId2"/>
  </p:sldMasterIdLst>
  <p:notesMasterIdLst>
    <p:notesMasterId r:id="rId32"/>
  </p:notesMasterIdLst>
  <p:sldIdLst>
    <p:sldId id="257" r:id="rId3"/>
    <p:sldId id="265" r:id="rId4"/>
    <p:sldId id="267" r:id="rId5"/>
    <p:sldId id="268" r:id="rId6"/>
    <p:sldId id="273" r:id="rId7"/>
    <p:sldId id="269" r:id="rId8"/>
    <p:sldId id="277" r:id="rId9"/>
    <p:sldId id="279" r:id="rId10"/>
    <p:sldId id="280" r:id="rId11"/>
    <p:sldId id="320" r:id="rId12"/>
    <p:sldId id="281" r:id="rId13"/>
    <p:sldId id="282" r:id="rId14"/>
    <p:sldId id="283" r:id="rId15"/>
    <p:sldId id="296" r:id="rId16"/>
    <p:sldId id="300" r:id="rId17"/>
    <p:sldId id="301" r:id="rId18"/>
    <p:sldId id="302" r:id="rId19"/>
    <p:sldId id="306" r:id="rId20"/>
    <p:sldId id="307" r:id="rId21"/>
    <p:sldId id="308" r:id="rId22"/>
    <p:sldId id="309" r:id="rId23"/>
    <p:sldId id="310" r:id="rId24"/>
    <p:sldId id="303" r:id="rId25"/>
    <p:sldId id="304" r:id="rId26"/>
    <p:sldId id="311" r:id="rId27"/>
    <p:sldId id="312" r:id="rId28"/>
    <p:sldId id="313" r:id="rId29"/>
    <p:sldId id="305" r:id="rId30"/>
    <p:sldId id="324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elyn Vásquez" initials="EV" lastIdx="1" clrIdx="0">
    <p:extLst>
      <p:ext uri="{19B8F6BF-5375-455C-9EA6-DF929625EA0E}">
        <p15:presenceInfo xmlns:p15="http://schemas.microsoft.com/office/powerpoint/2012/main" userId="8b7effd054e580b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6AF"/>
    <a:srgbClr val="E5C4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8b7effd054e580b0/Documentos/evelyn%20Oklahoma/Eve%20final/protein%20extraction%20of%20local%20leaves/Westerns%20protein%20total%20%20TUMV%20col0%20bag%206%20bag%207%20skp1%2012-27-201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7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Concentration vs. Absorbance (OD595)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'[1]1eve-inocul'!$C$4</c:f>
              <c:strCache>
                <c:ptCount val="1"/>
                <c:pt idx="0">
                  <c:v>OD595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trendline>
            <c:spPr>
              <a:ln w="19050" cap="rnd">
                <a:solidFill>
                  <a:schemeClr val="accent1"/>
                </a:solidFill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34073228346456691"/>
                  <c:y val="2.3296158612143743E-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trendline>
            <c:spPr>
              <a:ln w="19050" cap="rnd">
                <a:solidFill>
                  <a:schemeClr val="accent1"/>
                </a:solidFill>
              </a:ln>
              <a:effectLst/>
            </c:spPr>
            <c:trendlineType val="linear"/>
            <c:dispRSqr val="0"/>
            <c:dispEq val="0"/>
          </c:trendline>
          <c:xVal>
            <c:numRef>
              <c:f>'[1]1eve-inocul'!$B$5:$B$10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16</c:v>
                </c:pt>
                <c:pt idx="4">
                  <c:v>32</c:v>
                </c:pt>
                <c:pt idx="5">
                  <c:v>64</c:v>
                </c:pt>
              </c:numCache>
            </c:numRef>
          </c:xVal>
          <c:yVal>
            <c:numRef>
              <c:f>'[1]1eve-inocul'!$C$5:$C$10</c:f>
              <c:numCache>
                <c:formatCode>General</c:formatCode>
                <c:ptCount val="6"/>
                <c:pt idx="0">
                  <c:v>0</c:v>
                </c:pt>
                <c:pt idx="1">
                  <c:v>0.13800000000000001</c:v>
                </c:pt>
                <c:pt idx="2">
                  <c:v>0.214</c:v>
                </c:pt>
                <c:pt idx="3">
                  <c:v>0.34599999999999997</c:v>
                </c:pt>
                <c:pt idx="4">
                  <c:v>0.45100000000000001</c:v>
                </c:pt>
                <c:pt idx="5">
                  <c:v>0.54300000000000004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D9A-4D95-A8A1-9CE155451F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864896"/>
        <c:axId val="81699968"/>
      </c:scatterChart>
      <c:valAx>
        <c:axId val="76864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Concentration (ug/mL)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699968"/>
        <c:crosses val="autoZero"/>
        <c:crossBetween val="midCat"/>
      </c:valAx>
      <c:valAx>
        <c:axId val="81699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Absorbance (OD595)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8648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3CE76-E7E5-4393-986F-EEE98780A8ED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4DC09-2D7D-4897-86A5-BD8A152B4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01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2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159925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12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227870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13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857674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14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550247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15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13805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16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27380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17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955690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18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084119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19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437523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20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016535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21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386939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3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2295388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22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41197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23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088355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24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2220124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25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3671188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26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2429417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27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8022794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28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7792528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29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17173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4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543582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6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059535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7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727313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8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034249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9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724980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10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216131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Inmunomoduladores</a:t>
            </a:r>
            <a:r>
              <a:rPr lang="es-ES" dirty="0"/>
              <a:t>: en</a:t>
            </a:r>
            <a:r>
              <a:rPr lang="es-ES" baseline="0" dirty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s-EC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  <a:tabLst/>
                <a:defRPr/>
              </a:pPr>
              <a:t>11</a:t>
            </a:fld>
            <a:endParaRPr kumimoji="0" lang="es-EC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385900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E01247-D3DF-4970-AB3E-8F527DB3B73C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E97C4B1-B432-41BE-9736-1BC4896F8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94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2514600" indent="-228600" algn="ctr" rtl="0">
              <a:spcBef>
                <a:spcPts val="0"/>
              </a:spcBef>
              <a:spcAft>
                <a:spcPts val="0"/>
              </a:spcAft>
              <a:defRPr/>
            </a:lvl6pPr>
            <a:lvl7pPr marL="2971800" indent="-228600" algn="ctr" rtl="0">
              <a:spcBef>
                <a:spcPts val="0"/>
              </a:spcBef>
              <a:spcAft>
                <a:spcPts val="0"/>
              </a:spcAft>
              <a:defRPr/>
            </a:lvl7pPr>
            <a:lvl8pPr marL="3429000" indent="-228600" algn="ctr" rtl="0">
              <a:spcBef>
                <a:spcPts val="0"/>
              </a:spcBef>
              <a:spcAft>
                <a:spcPts val="0"/>
              </a:spcAft>
              <a:defRPr/>
            </a:lvl8pPr>
            <a:lvl9pPr marL="3886200" indent="-2286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•"/>
              <a:defRPr/>
            </a:lvl1pPr>
            <a:lvl2pPr marL="742950" indent="-10795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–"/>
              <a:defRPr/>
            </a:lvl2pPr>
            <a:lvl3pPr marL="1143000" indent="-762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•"/>
              <a:defRPr/>
            </a:lvl3pPr>
            <a:lvl4pPr marL="1600200" indent="-101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–"/>
              <a:defRPr/>
            </a:lvl4pPr>
            <a:lvl5pPr marL="2057400" indent="-101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»"/>
              <a:defRPr/>
            </a:lvl5pPr>
            <a:lvl6pPr marL="2514600" indent="-228600" algn="l" rtl="0">
              <a:spcBef>
                <a:spcPts val="500"/>
              </a:spcBef>
              <a:spcAft>
                <a:spcPts val="0"/>
              </a:spcAft>
              <a:defRPr/>
            </a:lvl6pPr>
            <a:lvl7pPr marL="2971800" indent="-228600" algn="l" rtl="0">
              <a:spcBef>
                <a:spcPts val="500"/>
              </a:spcBef>
              <a:spcAft>
                <a:spcPts val="0"/>
              </a:spcAft>
              <a:defRPr/>
            </a:lvl7pPr>
            <a:lvl8pPr marL="3429000" indent="-228600" algn="l" rtl="0">
              <a:spcBef>
                <a:spcPts val="500"/>
              </a:spcBef>
              <a:spcAft>
                <a:spcPts val="0"/>
              </a:spcAft>
              <a:defRPr/>
            </a:lvl8pPr>
            <a:lvl9pPr marL="3886200" indent="-228600" algn="l" rtl="0">
              <a:spcBef>
                <a:spcPts val="50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0963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09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" y="1588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9563" y="5949950"/>
            <a:ext cx="2305050" cy="563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6694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09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" y="1588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9563" y="5949950"/>
            <a:ext cx="2305050" cy="563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5861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5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5.jpeg"/><Relationship Id="rId4" Type="http://schemas.openxmlformats.org/officeDocument/2006/relationships/image" Target="../media/image30.jpe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5.png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Relationship Id="rId1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18" Type="http://schemas.openxmlformats.org/officeDocument/2006/relationships/image" Target="../media/image68.jpeg"/><Relationship Id="rId26" Type="http://schemas.openxmlformats.org/officeDocument/2006/relationships/image" Target="../media/image76.jpeg"/><Relationship Id="rId3" Type="http://schemas.openxmlformats.org/officeDocument/2006/relationships/image" Target="../media/image5.png"/><Relationship Id="rId21" Type="http://schemas.openxmlformats.org/officeDocument/2006/relationships/image" Target="../media/image71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17" Type="http://schemas.openxmlformats.org/officeDocument/2006/relationships/image" Target="../media/image67.jpeg"/><Relationship Id="rId25" Type="http://schemas.openxmlformats.org/officeDocument/2006/relationships/image" Target="../media/image75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6.jpeg"/><Relationship Id="rId20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24" Type="http://schemas.openxmlformats.org/officeDocument/2006/relationships/image" Target="../media/image74.jpeg"/><Relationship Id="rId5" Type="http://schemas.openxmlformats.org/officeDocument/2006/relationships/image" Target="../media/image55.jpeg"/><Relationship Id="rId15" Type="http://schemas.openxmlformats.org/officeDocument/2006/relationships/image" Target="../media/image65.jpeg"/><Relationship Id="rId23" Type="http://schemas.openxmlformats.org/officeDocument/2006/relationships/image" Target="../media/image73.jpeg"/><Relationship Id="rId28" Type="http://schemas.openxmlformats.org/officeDocument/2006/relationships/image" Target="../media/image78.jpeg"/><Relationship Id="rId10" Type="http://schemas.openxmlformats.org/officeDocument/2006/relationships/image" Target="../media/image60.jpeg"/><Relationship Id="rId19" Type="http://schemas.openxmlformats.org/officeDocument/2006/relationships/image" Target="../media/image69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Relationship Id="rId22" Type="http://schemas.openxmlformats.org/officeDocument/2006/relationships/image" Target="../media/image72.jpeg"/><Relationship Id="rId27" Type="http://schemas.openxmlformats.org/officeDocument/2006/relationships/image" Target="../media/image7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5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pn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jpeg"/><Relationship Id="rId18" Type="http://schemas.openxmlformats.org/officeDocument/2006/relationships/image" Target="../media/image102.jpeg"/><Relationship Id="rId26" Type="http://schemas.openxmlformats.org/officeDocument/2006/relationships/image" Target="../media/image110.jpeg"/><Relationship Id="rId3" Type="http://schemas.openxmlformats.org/officeDocument/2006/relationships/image" Target="../media/image5.png"/><Relationship Id="rId21" Type="http://schemas.openxmlformats.org/officeDocument/2006/relationships/image" Target="../media/image105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17" Type="http://schemas.openxmlformats.org/officeDocument/2006/relationships/image" Target="../media/image101.jpeg"/><Relationship Id="rId25" Type="http://schemas.openxmlformats.org/officeDocument/2006/relationships/image" Target="../media/image109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00.jpeg"/><Relationship Id="rId20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24" Type="http://schemas.openxmlformats.org/officeDocument/2006/relationships/image" Target="../media/image108.jpeg"/><Relationship Id="rId5" Type="http://schemas.openxmlformats.org/officeDocument/2006/relationships/image" Target="../media/image89.jpeg"/><Relationship Id="rId15" Type="http://schemas.openxmlformats.org/officeDocument/2006/relationships/image" Target="../media/image99.jpeg"/><Relationship Id="rId23" Type="http://schemas.openxmlformats.org/officeDocument/2006/relationships/image" Target="../media/image107.jpeg"/><Relationship Id="rId28" Type="http://schemas.openxmlformats.org/officeDocument/2006/relationships/image" Target="../media/image112.jpeg"/><Relationship Id="rId10" Type="http://schemas.openxmlformats.org/officeDocument/2006/relationships/image" Target="../media/image94.jpeg"/><Relationship Id="rId19" Type="http://schemas.openxmlformats.org/officeDocument/2006/relationships/image" Target="../media/image103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Relationship Id="rId14" Type="http://schemas.openxmlformats.org/officeDocument/2006/relationships/image" Target="../media/image98.jpeg"/><Relationship Id="rId22" Type="http://schemas.openxmlformats.org/officeDocument/2006/relationships/image" Target="../media/image106.jpeg"/><Relationship Id="rId27" Type="http://schemas.openxmlformats.org/officeDocument/2006/relationships/image" Target="../media/image1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5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29.jpeg"/><Relationship Id="rId18" Type="http://schemas.openxmlformats.org/officeDocument/2006/relationships/image" Target="../media/image134.jpeg"/><Relationship Id="rId3" Type="http://schemas.openxmlformats.org/officeDocument/2006/relationships/image" Target="../media/image5.png"/><Relationship Id="rId7" Type="http://schemas.openxmlformats.org/officeDocument/2006/relationships/image" Target="../media/image123.jpeg"/><Relationship Id="rId12" Type="http://schemas.openxmlformats.org/officeDocument/2006/relationships/image" Target="../media/image128.jpeg"/><Relationship Id="rId17" Type="http://schemas.openxmlformats.org/officeDocument/2006/relationships/image" Target="../media/image133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32.jpeg"/><Relationship Id="rId20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5" Type="http://schemas.openxmlformats.org/officeDocument/2006/relationships/image" Target="../media/image131.jpeg"/><Relationship Id="rId10" Type="http://schemas.openxmlformats.org/officeDocument/2006/relationships/image" Target="../media/image126.jpeg"/><Relationship Id="rId19" Type="http://schemas.openxmlformats.org/officeDocument/2006/relationships/image" Target="../media/image135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Relationship Id="rId14" Type="http://schemas.openxmlformats.org/officeDocument/2006/relationships/image" Target="../media/image13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2.jpe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40.png"/><Relationship Id="rId4" Type="http://schemas.openxmlformats.org/officeDocument/2006/relationships/image" Target="../media/image137.png"/><Relationship Id="rId9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13" Type="http://schemas.openxmlformats.org/officeDocument/2006/relationships/image" Target="../media/image153.jpeg"/><Relationship Id="rId18" Type="http://schemas.openxmlformats.org/officeDocument/2006/relationships/image" Target="../media/image158.jpeg"/><Relationship Id="rId3" Type="http://schemas.openxmlformats.org/officeDocument/2006/relationships/image" Target="../media/image5.png"/><Relationship Id="rId7" Type="http://schemas.openxmlformats.org/officeDocument/2006/relationships/image" Target="../media/image147.jpeg"/><Relationship Id="rId12" Type="http://schemas.openxmlformats.org/officeDocument/2006/relationships/image" Target="../media/image152.jpeg"/><Relationship Id="rId17" Type="http://schemas.openxmlformats.org/officeDocument/2006/relationships/image" Target="../media/image157.jpe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56.jpeg"/><Relationship Id="rId20" Type="http://schemas.openxmlformats.org/officeDocument/2006/relationships/image" Target="../media/image1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11" Type="http://schemas.openxmlformats.org/officeDocument/2006/relationships/image" Target="../media/image151.jpeg"/><Relationship Id="rId5" Type="http://schemas.openxmlformats.org/officeDocument/2006/relationships/image" Target="../media/image145.jpeg"/><Relationship Id="rId15" Type="http://schemas.openxmlformats.org/officeDocument/2006/relationships/image" Target="../media/image155.jpeg"/><Relationship Id="rId10" Type="http://schemas.openxmlformats.org/officeDocument/2006/relationships/image" Target="../media/image150.jpeg"/><Relationship Id="rId19" Type="http://schemas.openxmlformats.org/officeDocument/2006/relationships/image" Target="../media/image159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Relationship Id="rId14" Type="http://schemas.openxmlformats.org/officeDocument/2006/relationships/image" Target="../media/image1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5.png"/><Relationship Id="rId7" Type="http://schemas.openxmlformats.org/officeDocument/2006/relationships/image" Target="../media/image16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Relationship Id="rId9" Type="http://schemas.openxmlformats.org/officeDocument/2006/relationships/image" Target="../media/image1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1000"/>
          <a:stretch/>
        </p:blipFill>
        <p:spPr>
          <a:xfrm>
            <a:off x="0" y="-25398"/>
            <a:ext cx="9148769" cy="6883397"/>
          </a:xfrm>
          <a:prstGeom prst="rect">
            <a:avLst/>
          </a:prstGeom>
        </p:spPr>
      </p:pic>
      <p:sp>
        <p:nvSpPr>
          <p:cNvPr id="5" name="2 CuadroTexto"/>
          <p:cNvSpPr txBox="1"/>
          <p:nvPr/>
        </p:nvSpPr>
        <p:spPr>
          <a:xfrm>
            <a:off x="765175" y="776561"/>
            <a:ext cx="828680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Calibri" pitchFamily="34" charset="0"/>
              <a:cs typeface="Arial" pitchFamily="34" charset="0"/>
              <a:sym typeface="Arial"/>
              <a:rtl val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kern="0" dirty="0">
                <a:solidFill>
                  <a:prstClr val="black"/>
                </a:solidFill>
                <a:ea typeface="Calibri" pitchFamily="34" charset="0"/>
                <a:cs typeface="Arial" pitchFamily="34" charset="0"/>
                <a:sym typeface="Arial"/>
                <a:rtl val="0"/>
              </a:rPr>
              <a:t>DEPARTAMENTO DE CIENCIAS DE LA VIDA Y DE LA AGRICULTURA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itchFamily="34" charset="0"/>
              <a:sym typeface="Arial"/>
              <a:rtl val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itchFamily="34" charset="0"/>
                <a:cs typeface="Arial" pitchFamily="34" charset="0"/>
                <a:sym typeface="Arial"/>
                <a:rtl val="0"/>
              </a:rPr>
              <a:t>CARRERA DE INGENIERÍA EN BIOTECNOLOGÍA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  <a:rtl val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  <a:rtl val="0"/>
              </a:rPr>
              <a:t>PROYECTO DE INVESTIGACIÓN PREVIO A LA OBTENCIÓN DEL TÍTULO DE INGENIERA EN BIOTECNOLOGÍA</a:t>
            </a:r>
            <a:endParaRPr kumimoji="0" lang="es-EC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itchFamily="34" charset="0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  <a:p>
            <a:pPr lvl="0" algn="ctr" defTabSz="914400"/>
            <a:r>
              <a:rPr kumimoji="0" lang="es-EC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TEMA: “</a:t>
            </a:r>
            <a:r>
              <a:rPr lang="es-ES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Propagación de </a:t>
            </a:r>
            <a:r>
              <a:rPr lang="es-ES" kern="0" dirty="0" err="1">
                <a:solidFill>
                  <a:srgbClr val="000000"/>
                </a:solidFill>
                <a:cs typeface="Arial"/>
                <a:sym typeface="Arial"/>
                <a:rtl val="0"/>
              </a:rPr>
              <a:t>PlAMV</a:t>
            </a:r>
            <a:r>
              <a:rPr lang="es-ES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 del género </a:t>
            </a:r>
            <a:r>
              <a:rPr lang="es-ES" i="1" kern="0" dirty="0" err="1">
                <a:solidFill>
                  <a:srgbClr val="000000"/>
                </a:solidFill>
                <a:cs typeface="Arial"/>
                <a:sym typeface="Arial"/>
                <a:rtl val="0"/>
              </a:rPr>
              <a:t>Potexvirus</a:t>
            </a:r>
            <a:r>
              <a:rPr lang="es-ES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 y </a:t>
            </a:r>
            <a:r>
              <a:rPr lang="es-ES" kern="0" dirty="0" err="1">
                <a:solidFill>
                  <a:srgbClr val="000000"/>
                </a:solidFill>
                <a:cs typeface="Arial"/>
                <a:sym typeface="Arial"/>
                <a:rtl val="0"/>
              </a:rPr>
              <a:t>TuMV</a:t>
            </a:r>
            <a:r>
              <a:rPr lang="es-ES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 del género </a:t>
            </a:r>
            <a:r>
              <a:rPr lang="es-ES" i="1" kern="0" dirty="0" err="1">
                <a:solidFill>
                  <a:srgbClr val="000000"/>
                </a:solidFill>
                <a:cs typeface="Arial"/>
                <a:sym typeface="Arial"/>
                <a:rtl val="0"/>
              </a:rPr>
              <a:t>Potyvirus</a:t>
            </a:r>
            <a:r>
              <a:rPr lang="es-ES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 en plantas de </a:t>
            </a:r>
            <a:r>
              <a:rPr lang="es-ES" i="1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Arabidopsis thaliana </a:t>
            </a:r>
            <a:r>
              <a:rPr lang="es-ES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mutantes de genes relacionados a la respuesta celular frente al estrés del retículo endoplasmático</a:t>
            </a:r>
            <a:r>
              <a:rPr kumimoji="0" lang="es-EC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”</a:t>
            </a:r>
            <a:endParaRPr kumimoji="0" lang="es-ES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  <a:rtl val="0"/>
              </a:rPr>
              <a:t>Elaborado por: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Evelyn Carolina Vásquez Castro</a:t>
            </a: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Tutores</a:t>
            </a: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  <a:rtl val="0"/>
              </a:rPr>
              <a:t> del Proyecto: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400" dirty="0" err="1">
                <a:solidFill>
                  <a:srgbClr val="000000"/>
                </a:solidFill>
              </a:rPr>
              <a:t>Jeanmarie</a:t>
            </a:r>
            <a:r>
              <a:rPr lang="es-ES" sz="1400" dirty="0">
                <a:solidFill>
                  <a:srgbClr val="000000"/>
                </a:solidFill>
              </a:rPr>
              <a:t> Verchot, PhD.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400" dirty="0">
                <a:solidFill>
                  <a:srgbClr val="000000"/>
                </a:solidFill>
              </a:rPr>
              <a:t>Alma Koch, </a:t>
            </a:r>
            <a:r>
              <a:rPr lang="es-ES" sz="1400" dirty="0" err="1">
                <a:solidFill>
                  <a:srgbClr val="000000"/>
                </a:solidFill>
              </a:rPr>
              <a:t>MSc</a:t>
            </a:r>
            <a:r>
              <a:rPr lang="es-ES" sz="1400" dirty="0">
                <a:solidFill>
                  <a:srgbClr val="000000"/>
                </a:solidFill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Sangolquí, 2017.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2" name="AutoShape 4" descr="Résultat de recherche d'images pour &quot;senescyt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6" name="AutoShape 8" descr="Résultat de recherche d'images pour &quot;senescyt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7" name="AutoShape 10" descr="Résultat de recherche d'images pour &quot;senescyt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8" name="AutoShape 12" descr="Résultat de recherche d'images pour &quot;senescyt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9" name="AutoShape 14" descr="Résultat de recherche d'images pour &quot;senescyt&quot;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22E4F2-122A-4A10-AFC8-39D410445AEA}"/>
              </a:ext>
            </a:extLst>
          </p:cNvPr>
          <p:cNvSpPr/>
          <p:nvPr/>
        </p:nvSpPr>
        <p:spPr>
          <a:xfrm>
            <a:off x="7482688" y="-4660"/>
            <a:ext cx="1475781" cy="1117843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8536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8">
            <a:extLst>
              <a:ext uri="{FF2B5EF4-FFF2-40B4-BE49-F238E27FC236}">
                <a16:creationId xmlns:a16="http://schemas.microsoft.com/office/drawing/2014/main" id="{D8436693-6AC5-4186-B9FE-95FB255F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88" y="103152"/>
            <a:ext cx="8229600" cy="427728"/>
          </a:xfrm>
        </p:spPr>
        <p:txBody>
          <a:bodyPr/>
          <a:lstStyle/>
          <a:p>
            <a:pPr algn="r"/>
            <a:r>
              <a:rPr lang="es-419" sz="2000" b="1" dirty="0"/>
              <a:t>MATERIALES Y MÉTODOS </a:t>
            </a:r>
            <a:endParaRPr lang="en-US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5EB78C-A6F1-4C28-B114-6EC14E2B83F6}"/>
              </a:ext>
            </a:extLst>
          </p:cNvPr>
          <p:cNvSpPr/>
          <p:nvPr/>
        </p:nvSpPr>
        <p:spPr>
          <a:xfrm>
            <a:off x="3096564" y="3562040"/>
            <a:ext cx="20569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ea typeface="Century Gothic" panose="020B0502020202020204" pitchFamily="34" charset="0"/>
              </a:rPr>
              <a:t>Arias </a:t>
            </a:r>
            <a:r>
              <a:rPr lang="es-EC" sz="1200" dirty="0" err="1">
                <a:latin typeface="Times New Roman" panose="02020603050405020304" pitchFamily="18" charset="0"/>
                <a:ea typeface="Century Gothic" panose="020B0502020202020204" pitchFamily="34" charset="0"/>
              </a:rPr>
              <a:t>Gaguancela</a:t>
            </a:r>
            <a:r>
              <a:rPr lang="es-EC" sz="1200" dirty="0">
                <a:latin typeface="Times New Roman" panose="02020603050405020304" pitchFamily="18" charset="0"/>
                <a:ea typeface="Century Gothic" panose="020B0502020202020204" pitchFamily="34" charset="0"/>
              </a:rPr>
              <a:t> </a:t>
            </a:r>
            <a:r>
              <a:rPr lang="es-EC" sz="1200" i="1" dirty="0">
                <a:latin typeface="Times New Roman" panose="02020603050405020304" pitchFamily="18" charset="0"/>
                <a:ea typeface="Century Gothic" panose="020B0502020202020204" pitchFamily="34" charset="0"/>
              </a:rPr>
              <a:t>et al</a:t>
            </a:r>
            <a:r>
              <a:rPr lang="es-EC" sz="1200" dirty="0">
                <a:latin typeface="Times New Roman" panose="02020603050405020304" pitchFamily="18" charset="0"/>
                <a:ea typeface="Century Gothic" panose="020B0502020202020204" pitchFamily="34" charset="0"/>
              </a:rPr>
              <a:t>., 2016.</a:t>
            </a:r>
            <a:endParaRPr lang="en-US" sz="1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BF0B68-98A9-494D-8A81-B595F48046F2}"/>
              </a:ext>
            </a:extLst>
          </p:cNvPr>
          <p:cNvSpPr/>
          <p:nvPr/>
        </p:nvSpPr>
        <p:spPr>
          <a:xfrm>
            <a:off x="137913" y="1205706"/>
            <a:ext cx="20277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Material Vegetal</a:t>
            </a:r>
            <a:endParaRPr lang="en-US" sz="1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93E273-0D6D-4062-B279-433810A5E97D}"/>
              </a:ext>
            </a:extLst>
          </p:cNvPr>
          <p:cNvSpPr/>
          <p:nvPr/>
        </p:nvSpPr>
        <p:spPr>
          <a:xfrm>
            <a:off x="56930" y="4684173"/>
            <a:ext cx="62116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</a:rPr>
              <a:t>Centro de </a:t>
            </a:r>
            <a:r>
              <a:rPr lang="en-US" sz="1400" b="1" dirty="0" err="1">
                <a:latin typeface="arial" panose="020B0604020202020204" pitchFamily="34" charset="0"/>
              </a:rPr>
              <a:t>recursos</a:t>
            </a:r>
            <a:r>
              <a:rPr lang="en-US" sz="1400" b="1" dirty="0">
                <a:latin typeface="arial" panose="020B0604020202020204" pitchFamily="34" charset="0"/>
              </a:rPr>
              <a:t> </a:t>
            </a:r>
            <a:r>
              <a:rPr lang="en-US" sz="1400" b="1" dirty="0" err="1">
                <a:latin typeface="arial" panose="020B0604020202020204" pitchFamily="34" charset="0"/>
              </a:rPr>
              <a:t>biológicos</a:t>
            </a:r>
            <a:r>
              <a:rPr lang="en-US" sz="1400" b="1" dirty="0">
                <a:latin typeface="arial" panose="020B0604020202020204" pitchFamily="34" charset="0"/>
              </a:rPr>
              <a:t> de </a:t>
            </a:r>
            <a:r>
              <a:rPr lang="en-US" sz="1400" b="1" i="1" dirty="0">
                <a:latin typeface="arial" panose="020B0604020202020204" pitchFamily="34" charset="0"/>
              </a:rPr>
              <a:t>Arabidopsis</a:t>
            </a:r>
            <a:r>
              <a:rPr lang="en-US" sz="1400" b="1" dirty="0">
                <a:latin typeface="arial" panose="020B0604020202020204" pitchFamily="34" charset="0"/>
              </a:rPr>
              <a:t> (</a:t>
            </a:r>
            <a:r>
              <a:rPr lang="es-EC" sz="1400" b="1" dirty="0"/>
              <a:t>Ohio </a:t>
            </a:r>
            <a:r>
              <a:rPr lang="es-EC" sz="1400" b="1" dirty="0" err="1"/>
              <a:t>State</a:t>
            </a:r>
            <a:r>
              <a:rPr lang="es-EC" sz="1400" b="1" dirty="0"/>
              <a:t> </a:t>
            </a:r>
            <a:r>
              <a:rPr lang="es-EC" sz="1400" b="1" dirty="0" err="1"/>
              <a:t>University</a:t>
            </a:r>
            <a:r>
              <a:rPr lang="es-EC" sz="1400" b="1" dirty="0"/>
              <a:t>)</a:t>
            </a:r>
            <a:r>
              <a:rPr lang="en-US" sz="1400" b="1" dirty="0">
                <a:latin typeface="arial" panose="020B0604020202020204" pitchFamily="34" charset="0"/>
              </a:rPr>
              <a:t> </a:t>
            </a:r>
            <a:endParaRPr lang="en-US" sz="1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8B183D-192D-4983-878D-27CE025BEDE7}"/>
              </a:ext>
            </a:extLst>
          </p:cNvPr>
          <p:cNvSpPr txBox="1"/>
          <p:nvPr/>
        </p:nvSpPr>
        <p:spPr>
          <a:xfrm>
            <a:off x="73745" y="3238742"/>
            <a:ext cx="2606899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C" sz="1400" dirty="0"/>
              <a:t>Col-O (tipo silvestre)</a:t>
            </a:r>
          </a:p>
          <a:p>
            <a:r>
              <a:rPr lang="es-EC" sz="1400" dirty="0"/>
              <a:t>Plantas </a:t>
            </a:r>
            <a:r>
              <a:rPr lang="es-EC" sz="1400" i="1" dirty="0" err="1"/>
              <a:t>knock</a:t>
            </a:r>
            <a:r>
              <a:rPr lang="es-EC" sz="1400" i="1" dirty="0"/>
              <a:t> </a:t>
            </a:r>
            <a:r>
              <a:rPr lang="es-EC" sz="1400" i="1" dirty="0" err="1"/>
              <a:t>out</a:t>
            </a:r>
            <a:r>
              <a:rPr lang="es-EC" sz="1400" i="1" dirty="0"/>
              <a:t>:</a:t>
            </a:r>
          </a:p>
          <a:p>
            <a:r>
              <a:rPr lang="es-EC" sz="1400" i="1" dirty="0"/>
              <a:t>bzip60 , bzip28</a:t>
            </a:r>
            <a:r>
              <a:rPr lang="es-EC" sz="1400" dirty="0"/>
              <a:t> , </a:t>
            </a:r>
            <a:r>
              <a:rPr lang="es-EC" sz="1400" i="1" dirty="0"/>
              <a:t>bzip17, </a:t>
            </a:r>
          </a:p>
          <a:p>
            <a:r>
              <a:rPr lang="es-EC" sz="1400" i="1" dirty="0"/>
              <a:t>bzip60/bzip17, bzip60/bzip28, </a:t>
            </a:r>
          </a:p>
          <a:p>
            <a:r>
              <a:rPr lang="es-EC" sz="1400" i="1" dirty="0"/>
              <a:t>bag6 ,bag7 ,skp1</a:t>
            </a:r>
            <a:endParaRPr lang="en-US" sz="1100" b="1" i="1" dirty="0"/>
          </a:p>
        </p:txBody>
      </p:sp>
      <p:pic>
        <p:nvPicPr>
          <p:cNvPr id="19" name="Picture 8" descr="Resultado de imagen para ARABIDOPSIS THALIANA">
            <a:extLst>
              <a:ext uri="{FF2B5EF4-FFF2-40B4-BE49-F238E27FC236}">
                <a16:creationId xmlns:a16="http://schemas.microsoft.com/office/drawing/2014/main" id="{17A77599-073B-4409-90AF-39D4E15B3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" y="1903497"/>
            <a:ext cx="1196364" cy="104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C39145-8285-4D1C-AABC-8C190A985B21}"/>
              </a:ext>
            </a:extLst>
          </p:cNvPr>
          <p:cNvSpPr txBox="1"/>
          <p:nvPr/>
        </p:nvSpPr>
        <p:spPr>
          <a:xfrm>
            <a:off x="89787" y="2822311"/>
            <a:ext cx="19415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400" i="1" dirty="0"/>
              <a:t>Arabidopsis thaliana</a:t>
            </a:r>
            <a:endParaRPr lang="en-US" sz="1400" b="1" i="1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A2F994D-376F-446A-AD52-E6559E2EE3C9}"/>
              </a:ext>
            </a:extLst>
          </p:cNvPr>
          <p:cNvSpPr/>
          <p:nvPr/>
        </p:nvSpPr>
        <p:spPr>
          <a:xfrm>
            <a:off x="1749936" y="2148990"/>
            <a:ext cx="1554737" cy="549850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22" name="Picture 21" descr="C:\Users\eve_c\AppData\Local\Microsoft\Windows\INetCache\Content.Word\DSC_1711.jpg">
            <a:extLst>
              <a:ext uri="{FF2B5EF4-FFF2-40B4-BE49-F238E27FC236}">
                <a16:creationId xmlns:a16="http://schemas.microsoft.com/office/drawing/2014/main" id="{DAAB9F00-3B88-4B84-A2C0-82EDFDFAE83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9" r="32677" b="20029"/>
          <a:stretch/>
        </p:blipFill>
        <p:spPr bwMode="auto">
          <a:xfrm>
            <a:off x="3464924" y="1849058"/>
            <a:ext cx="1233381" cy="13896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0FBF5DC-0538-47E1-A58A-5237CC77995E}"/>
              </a:ext>
            </a:extLst>
          </p:cNvPr>
          <p:cNvSpPr txBox="1"/>
          <p:nvPr/>
        </p:nvSpPr>
        <p:spPr>
          <a:xfrm>
            <a:off x="3064044" y="3266450"/>
            <a:ext cx="211755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400" b="1" dirty="0"/>
              <a:t>Desinfección semillas</a:t>
            </a:r>
            <a:endParaRPr lang="en-US" sz="1400" b="1" dirty="0"/>
          </a:p>
        </p:txBody>
      </p:sp>
      <p:pic>
        <p:nvPicPr>
          <p:cNvPr id="24" name="Picture 23" descr="C:\Users\eve_c\AppData\Local\Microsoft\Windows\INetCache\Content.Word\DSC_2368.jpg">
            <a:extLst>
              <a:ext uri="{FF2B5EF4-FFF2-40B4-BE49-F238E27FC236}">
                <a16:creationId xmlns:a16="http://schemas.microsoft.com/office/drawing/2014/main" id="{0E880898-8CCB-41BC-B110-B36724257CCD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3" t="309" r="23078" b="1193"/>
          <a:stretch/>
        </p:blipFill>
        <p:spPr bwMode="auto">
          <a:xfrm>
            <a:off x="5161811" y="1858625"/>
            <a:ext cx="1425533" cy="13520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9BEC138-9D24-48B5-BB3F-1C1FE4794501}"/>
              </a:ext>
            </a:extLst>
          </p:cNvPr>
          <p:cNvSpPr txBox="1"/>
          <p:nvPr/>
        </p:nvSpPr>
        <p:spPr>
          <a:xfrm>
            <a:off x="5115065" y="3261996"/>
            <a:ext cx="1911378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400" b="1" dirty="0"/>
              <a:t>Crecimiento</a:t>
            </a:r>
            <a:endParaRPr lang="es-419" sz="1400" dirty="0"/>
          </a:p>
          <a:p>
            <a:r>
              <a:rPr lang="es-419" sz="1200" dirty="0"/>
              <a:t>Medio MS (0.4% agar)</a:t>
            </a:r>
          </a:p>
          <a:p>
            <a:r>
              <a:rPr lang="es-419" sz="1200" dirty="0"/>
              <a:t>C.C: 23 </a:t>
            </a:r>
            <a:r>
              <a:rPr lang="es-EC" sz="1200" dirty="0" err="1"/>
              <a:t>ºC</a:t>
            </a:r>
            <a:r>
              <a:rPr lang="es-EC" sz="1200" dirty="0"/>
              <a:t> y 2 semanas</a:t>
            </a:r>
            <a:endParaRPr lang="es-419" sz="1200" dirty="0"/>
          </a:p>
          <a:p>
            <a:endParaRPr lang="en-US" sz="1400" b="1" dirty="0"/>
          </a:p>
        </p:txBody>
      </p:sp>
      <p:pic>
        <p:nvPicPr>
          <p:cNvPr id="26" name="Picture 25" descr="C:\Users\eve_c\AppData\Local\Microsoft\Windows\INetCache\Content.Word\DSC_1121.jpg">
            <a:extLst>
              <a:ext uri="{FF2B5EF4-FFF2-40B4-BE49-F238E27FC236}">
                <a16:creationId xmlns:a16="http://schemas.microsoft.com/office/drawing/2014/main" id="{75866BD9-0B8E-4BF3-9632-9C847E364054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0" t="3705" r="2935" b="16421"/>
          <a:stretch/>
        </p:blipFill>
        <p:spPr bwMode="auto">
          <a:xfrm>
            <a:off x="7050850" y="1903194"/>
            <a:ext cx="1999416" cy="1262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3395686-C2D7-4F8E-BE74-8EACD99EDE81}"/>
              </a:ext>
            </a:extLst>
          </p:cNvPr>
          <p:cNvSpPr txBox="1"/>
          <p:nvPr/>
        </p:nvSpPr>
        <p:spPr>
          <a:xfrm>
            <a:off x="6932946" y="3268016"/>
            <a:ext cx="222404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200" dirty="0"/>
              <a:t>Sustrato de cultivo (Metro-</a:t>
            </a:r>
            <a:r>
              <a:rPr lang="es-419" sz="1200" dirty="0" err="1"/>
              <a:t>Mix</a:t>
            </a:r>
            <a:r>
              <a:rPr lang="es-419" sz="1200" dirty="0"/>
              <a:t>)</a:t>
            </a:r>
          </a:p>
          <a:p>
            <a:r>
              <a:rPr lang="es-419" sz="1200" dirty="0"/>
              <a:t>Fertilizante (primera semana)</a:t>
            </a:r>
          </a:p>
          <a:p>
            <a:r>
              <a:rPr lang="es-419" sz="1200" dirty="0"/>
              <a:t>CC: </a:t>
            </a:r>
            <a:r>
              <a:rPr lang="es-EC" sz="1200" dirty="0"/>
              <a:t>16-h luz/ 8-h oscuridad; </a:t>
            </a:r>
            <a:r>
              <a:rPr lang="es-419" sz="1200" dirty="0"/>
              <a:t>23 </a:t>
            </a:r>
            <a:r>
              <a:rPr lang="es-EC" sz="1200" dirty="0" err="1"/>
              <a:t>ºC</a:t>
            </a:r>
            <a:r>
              <a:rPr lang="es-EC" sz="1200" dirty="0"/>
              <a:t>  y 2 semanas.</a:t>
            </a:r>
            <a:endParaRPr lang="en-US" sz="1400" b="1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3DE5FE0E-2958-4352-9911-846CB0129357}"/>
              </a:ext>
            </a:extLst>
          </p:cNvPr>
          <p:cNvSpPr/>
          <p:nvPr/>
        </p:nvSpPr>
        <p:spPr>
          <a:xfrm>
            <a:off x="4746432" y="2172409"/>
            <a:ext cx="384676" cy="549850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1EC34F56-4EA6-476A-96F6-E5B4A4E98F33}"/>
              </a:ext>
            </a:extLst>
          </p:cNvPr>
          <p:cNvSpPr/>
          <p:nvPr/>
        </p:nvSpPr>
        <p:spPr>
          <a:xfrm>
            <a:off x="6650132" y="2165035"/>
            <a:ext cx="384676" cy="549850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5025341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0F4A1F4-A80F-4A12-8E47-72CE64FDF765}"/>
              </a:ext>
            </a:extLst>
          </p:cNvPr>
          <p:cNvSpPr txBox="1">
            <a:spLocks/>
          </p:cNvSpPr>
          <p:nvPr/>
        </p:nvSpPr>
        <p:spPr>
          <a:xfrm>
            <a:off x="734888" y="103152"/>
            <a:ext cx="8229600" cy="4277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2514600" indent="-228600" algn="ctr" rtl="0">
              <a:spcBef>
                <a:spcPts val="0"/>
              </a:spcBef>
              <a:spcAft>
                <a:spcPts val="0"/>
              </a:spcAft>
              <a:defRPr/>
            </a:lvl6pPr>
            <a:lvl7pPr marL="2971800" indent="-228600" algn="ctr" rtl="0">
              <a:spcBef>
                <a:spcPts val="0"/>
              </a:spcBef>
              <a:spcAft>
                <a:spcPts val="0"/>
              </a:spcAft>
              <a:defRPr/>
            </a:lvl7pPr>
            <a:lvl8pPr marL="3429000" indent="-228600" algn="ctr" rtl="0">
              <a:spcBef>
                <a:spcPts val="0"/>
              </a:spcBef>
              <a:spcAft>
                <a:spcPts val="0"/>
              </a:spcAft>
              <a:defRPr/>
            </a:lvl8pPr>
            <a:lvl9pPr marL="3886200" indent="-2286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r" defTabSz="914400"/>
            <a:r>
              <a:rPr lang="es-419" sz="1800" b="1" kern="0"/>
              <a:t>MATERIALES Y MÉTODOS </a:t>
            </a:r>
            <a:endParaRPr lang="en-US" sz="1800" b="1" kern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262572-4D56-4B81-8710-7767AD0FFC1F}"/>
              </a:ext>
            </a:extLst>
          </p:cNvPr>
          <p:cNvSpPr/>
          <p:nvPr/>
        </p:nvSpPr>
        <p:spPr>
          <a:xfrm>
            <a:off x="148942" y="704126"/>
            <a:ext cx="8401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Infección en tejido vegetal mediante suministro de material genético viral mediado por </a:t>
            </a:r>
            <a:r>
              <a:rPr lang="es-419" sz="1600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Agrobacterium</a:t>
            </a:r>
            <a:r>
              <a:rPr lang="es-419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419" sz="1600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tumefaciens</a:t>
            </a:r>
            <a:endParaRPr lang="en-US" sz="1600" i="1" dirty="0"/>
          </a:p>
        </p:txBody>
      </p:sp>
      <p:pic>
        <p:nvPicPr>
          <p:cNvPr id="12290" name="Picture 2" descr="Resultado de imagen para assay tube">
            <a:extLst>
              <a:ext uri="{FF2B5EF4-FFF2-40B4-BE49-F238E27FC236}">
                <a16:creationId xmlns:a16="http://schemas.microsoft.com/office/drawing/2014/main" id="{F7590DDD-499B-45A9-8EFA-4242B2543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4" t="516" r="40098"/>
          <a:stretch/>
        </p:blipFill>
        <p:spPr bwMode="auto">
          <a:xfrm>
            <a:off x="2099395" y="1805915"/>
            <a:ext cx="515729" cy="167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C38C71-D514-452B-A9CF-2DBA879527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8" r="20781"/>
          <a:stretch/>
        </p:blipFill>
        <p:spPr>
          <a:xfrm>
            <a:off x="538750" y="1555489"/>
            <a:ext cx="1444717" cy="12950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3CC14C-326D-4502-81EE-380E3C8991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029" t="39154" r="37368" b="23713"/>
          <a:stretch/>
        </p:blipFill>
        <p:spPr>
          <a:xfrm>
            <a:off x="3638547" y="1980551"/>
            <a:ext cx="695240" cy="15068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7E4FC64-B580-4F89-A1D9-7815CF04DA34}"/>
              </a:ext>
            </a:extLst>
          </p:cNvPr>
          <p:cNvSpPr txBox="1"/>
          <p:nvPr/>
        </p:nvSpPr>
        <p:spPr>
          <a:xfrm>
            <a:off x="1176001" y="3421509"/>
            <a:ext cx="2023891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400" b="1" dirty="0"/>
              <a:t>Sembrar</a:t>
            </a:r>
            <a:endParaRPr lang="es-419" sz="1400" dirty="0"/>
          </a:p>
          <a:p>
            <a:r>
              <a:rPr lang="es-EC" sz="1200" dirty="0"/>
              <a:t>Medio líquido YEP (rifampicina y </a:t>
            </a:r>
            <a:r>
              <a:rPr lang="es-EC" sz="1200" dirty="0" err="1"/>
              <a:t>kanamicina</a:t>
            </a:r>
            <a:r>
              <a:rPr lang="es-EC" sz="1200" dirty="0"/>
              <a:t>)</a:t>
            </a:r>
          </a:p>
          <a:p>
            <a:r>
              <a:rPr lang="es-EC" sz="1200" dirty="0"/>
              <a:t>220 rpm (</a:t>
            </a:r>
            <a:r>
              <a:rPr lang="es-EC" sz="1200" dirty="0" err="1"/>
              <a:t>cte</a:t>
            </a:r>
            <a:r>
              <a:rPr lang="es-EC" sz="1200" dirty="0"/>
              <a:t>)</a:t>
            </a:r>
          </a:p>
          <a:p>
            <a:r>
              <a:rPr lang="es-EC" sz="1200" dirty="0"/>
              <a:t>28</a:t>
            </a:r>
            <a:r>
              <a:rPr lang="es-419" sz="1200" dirty="0"/>
              <a:t> </a:t>
            </a:r>
            <a:r>
              <a:rPr lang="es-EC" sz="1200" dirty="0" err="1"/>
              <a:t>ºC</a:t>
            </a:r>
            <a:r>
              <a:rPr lang="es-EC" sz="1200" dirty="0"/>
              <a:t> por 16 h</a:t>
            </a:r>
            <a:endParaRPr lang="en-US" sz="1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BC27F0-A637-43BE-BBBC-3B8BDDEDF963}"/>
              </a:ext>
            </a:extLst>
          </p:cNvPr>
          <p:cNvSpPr txBox="1"/>
          <p:nvPr/>
        </p:nvSpPr>
        <p:spPr>
          <a:xfrm>
            <a:off x="356533" y="2850964"/>
            <a:ext cx="16269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400" i="1" dirty="0" err="1"/>
              <a:t>Agrobacterium</a:t>
            </a:r>
            <a:r>
              <a:rPr lang="es-419" sz="1400" i="1" dirty="0"/>
              <a:t> </a:t>
            </a:r>
            <a:r>
              <a:rPr lang="es-419" sz="1400" i="1" dirty="0" err="1"/>
              <a:t>tumefaciens</a:t>
            </a:r>
            <a:endParaRPr lang="en-US" sz="1400" b="1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62E37E-4A96-46EB-94D5-82C7540C365F}"/>
              </a:ext>
            </a:extLst>
          </p:cNvPr>
          <p:cNvSpPr txBox="1"/>
          <p:nvPr/>
        </p:nvSpPr>
        <p:spPr>
          <a:xfrm>
            <a:off x="3103640" y="3481137"/>
            <a:ext cx="157254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400" b="1" dirty="0"/>
              <a:t>Centrifugar</a:t>
            </a:r>
            <a:endParaRPr lang="es-419" sz="1400" dirty="0"/>
          </a:p>
          <a:p>
            <a:pPr algn="ctr"/>
            <a:r>
              <a:rPr lang="es-419" sz="1200" dirty="0"/>
              <a:t>5 min a 5000 rpm</a:t>
            </a:r>
            <a:endParaRPr lang="en-US" sz="1400" b="1" dirty="0"/>
          </a:p>
        </p:txBody>
      </p:sp>
      <p:pic>
        <p:nvPicPr>
          <p:cNvPr id="12292" name="Picture 4" descr="Resultado de imagen para assay tube">
            <a:extLst>
              <a:ext uri="{FF2B5EF4-FFF2-40B4-BE49-F238E27FC236}">
                <a16:creationId xmlns:a16="http://schemas.microsoft.com/office/drawing/2014/main" id="{B54F0AAE-0198-4C62-9E7F-36894EC119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1" t="16849" r="42983" b="2860"/>
          <a:stretch/>
        </p:blipFill>
        <p:spPr bwMode="auto">
          <a:xfrm>
            <a:off x="5212957" y="1990017"/>
            <a:ext cx="288075" cy="143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105E4F3-25F2-4DBD-8F15-B82BB24C06CB}"/>
              </a:ext>
            </a:extLst>
          </p:cNvPr>
          <p:cNvCxnSpPr>
            <a:cxnSpLocks/>
          </p:cNvCxnSpPr>
          <p:nvPr/>
        </p:nvCxnSpPr>
        <p:spPr>
          <a:xfrm flipV="1">
            <a:off x="4138866" y="2834517"/>
            <a:ext cx="978568" cy="379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7F08121-6627-45A8-8D07-D23F73699BE2}"/>
              </a:ext>
            </a:extLst>
          </p:cNvPr>
          <p:cNvSpPr txBox="1"/>
          <p:nvPr/>
        </p:nvSpPr>
        <p:spPr>
          <a:xfrm>
            <a:off x="4570721" y="3481137"/>
            <a:ext cx="1572549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400" b="1" dirty="0" err="1"/>
              <a:t>Resuspender</a:t>
            </a:r>
            <a:endParaRPr lang="es-419" sz="1400" b="1" dirty="0"/>
          </a:p>
          <a:p>
            <a:pPr algn="ctr"/>
            <a:r>
              <a:rPr lang="es-419" sz="1200" dirty="0"/>
              <a:t>Medio de infiltración con </a:t>
            </a:r>
            <a:r>
              <a:rPr lang="es-419" sz="1200" dirty="0" err="1"/>
              <a:t>acetosiringona</a:t>
            </a:r>
            <a:r>
              <a:rPr lang="es-419" sz="1200" dirty="0"/>
              <a:t> </a:t>
            </a:r>
            <a:r>
              <a:rPr lang="es-EC" sz="1200" dirty="0"/>
              <a:t>(5 </a:t>
            </a:r>
            <a:r>
              <a:rPr lang="es-EC" sz="1200" dirty="0" err="1"/>
              <a:t>mM</a:t>
            </a:r>
            <a:r>
              <a:rPr lang="es-EC" sz="1200" dirty="0"/>
              <a:t>) </a:t>
            </a:r>
            <a:endParaRPr lang="es-419" sz="1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087CC2-8966-4E77-AC87-AA32DA521776}"/>
              </a:ext>
            </a:extLst>
          </p:cNvPr>
          <p:cNvSpPr/>
          <p:nvPr/>
        </p:nvSpPr>
        <p:spPr>
          <a:xfrm>
            <a:off x="5356994" y="3265769"/>
            <a:ext cx="12677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Times New Roman" panose="02020603050405020304" pitchFamily="18" charset="0"/>
                <a:ea typeface="Century Gothic" panose="020B0502020202020204" pitchFamily="34" charset="0"/>
              </a:rPr>
              <a:t>Ye </a:t>
            </a:r>
            <a:r>
              <a:rPr lang="es-EC" sz="1400" i="1" dirty="0">
                <a:latin typeface="Times New Roman" panose="02020603050405020304" pitchFamily="18" charset="0"/>
                <a:ea typeface="Century Gothic" panose="020B0502020202020204" pitchFamily="34" charset="0"/>
              </a:rPr>
              <a:t>et al</a:t>
            </a:r>
            <a:r>
              <a:rPr lang="es-EC" sz="1400" dirty="0">
                <a:latin typeface="Times New Roman" panose="02020603050405020304" pitchFamily="18" charset="0"/>
                <a:ea typeface="Century Gothic" panose="020B0502020202020204" pitchFamily="34" charset="0"/>
              </a:rPr>
              <a:t>., 2011.</a:t>
            </a:r>
            <a:endParaRPr lang="en-US" sz="1400" dirty="0"/>
          </a:p>
        </p:txBody>
      </p:sp>
      <p:pic>
        <p:nvPicPr>
          <p:cNvPr id="12294" name="Picture 6" descr="Resultado de imagen para espectrofotómetro nanodrop">
            <a:extLst>
              <a:ext uri="{FF2B5EF4-FFF2-40B4-BE49-F238E27FC236}">
                <a16:creationId xmlns:a16="http://schemas.microsoft.com/office/drawing/2014/main" id="{E66FA7B9-0D1B-4965-8628-D2B017DD7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88" y="2092932"/>
            <a:ext cx="1419653" cy="116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esultado de imagen para assay tube">
            <a:extLst>
              <a:ext uri="{FF2B5EF4-FFF2-40B4-BE49-F238E27FC236}">
                <a16:creationId xmlns:a16="http://schemas.microsoft.com/office/drawing/2014/main" id="{B91A2AB7-63E1-454D-AE10-0EEA94DBB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1" t="16849" r="42983" b="2860"/>
          <a:stretch/>
        </p:blipFill>
        <p:spPr bwMode="auto">
          <a:xfrm>
            <a:off x="8280447" y="1927362"/>
            <a:ext cx="288075" cy="143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8875147-70A5-4BDE-B066-30344AC4E81C}"/>
              </a:ext>
            </a:extLst>
          </p:cNvPr>
          <p:cNvSpPr/>
          <p:nvPr/>
        </p:nvSpPr>
        <p:spPr>
          <a:xfrm>
            <a:off x="6328476" y="3652120"/>
            <a:ext cx="1410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Times New Roman" panose="02020603050405020304" pitchFamily="18" charset="0"/>
                <a:ea typeface="Century Gothic" panose="020B0502020202020204" pitchFamily="34" charset="0"/>
              </a:rPr>
              <a:t>OD</a:t>
            </a:r>
            <a:r>
              <a:rPr lang="es-EC" sz="1400" baseline="-25000" dirty="0">
                <a:latin typeface="Times New Roman" panose="02020603050405020304" pitchFamily="18" charset="0"/>
                <a:ea typeface="Century Gothic" panose="020B0502020202020204" pitchFamily="34" charset="0"/>
              </a:rPr>
              <a:t>600</a:t>
            </a:r>
            <a:r>
              <a:rPr lang="es-EC" sz="1400" dirty="0">
                <a:latin typeface="Times New Roman" panose="02020603050405020304" pitchFamily="18" charset="0"/>
                <a:ea typeface="Century Gothic" panose="020B0502020202020204" pitchFamily="34" charset="0"/>
              </a:rPr>
              <a:t> = 0.4 - 0.6</a:t>
            </a:r>
            <a:endParaRPr lang="en-US" sz="14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5C66A96-8C5D-41F3-896F-B98802FC5F40}"/>
              </a:ext>
            </a:extLst>
          </p:cNvPr>
          <p:cNvCxnSpPr>
            <a:cxnSpLocks/>
          </p:cNvCxnSpPr>
          <p:nvPr/>
        </p:nvCxnSpPr>
        <p:spPr>
          <a:xfrm>
            <a:off x="5529266" y="2863924"/>
            <a:ext cx="8261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B5A0E8D-E276-416A-8EBF-61B29A73CB72}"/>
              </a:ext>
            </a:extLst>
          </p:cNvPr>
          <p:cNvCxnSpPr>
            <a:cxnSpLocks/>
          </p:cNvCxnSpPr>
          <p:nvPr/>
        </p:nvCxnSpPr>
        <p:spPr>
          <a:xfrm>
            <a:off x="2874295" y="2880374"/>
            <a:ext cx="8261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28333DC-3402-49C6-8C06-17A9F0842786}"/>
              </a:ext>
            </a:extLst>
          </p:cNvPr>
          <p:cNvCxnSpPr>
            <a:cxnSpLocks/>
          </p:cNvCxnSpPr>
          <p:nvPr/>
        </p:nvCxnSpPr>
        <p:spPr>
          <a:xfrm>
            <a:off x="7689199" y="2850559"/>
            <a:ext cx="454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469C732-84AE-47AA-8B31-D1752689CB14}"/>
              </a:ext>
            </a:extLst>
          </p:cNvPr>
          <p:cNvSpPr txBox="1"/>
          <p:nvPr/>
        </p:nvSpPr>
        <p:spPr>
          <a:xfrm>
            <a:off x="7726333" y="3448220"/>
            <a:ext cx="1401625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400" b="1" dirty="0"/>
              <a:t>Incubar</a:t>
            </a:r>
          </a:p>
          <a:p>
            <a:pPr algn="ctr"/>
            <a:r>
              <a:rPr lang="es-419" sz="1200" dirty="0"/>
              <a:t>Ambiente (21 </a:t>
            </a:r>
            <a:r>
              <a:rPr lang="es-EC" sz="1200" dirty="0" err="1"/>
              <a:t>ºC</a:t>
            </a:r>
            <a:r>
              <a:rPr lang="es-419" sz="1200" dirty="0"/>
              <a:t>) por 1 h</a:t>
            </a:r>
          </a:p>
        </p:txBody>
      </p:sp>
      <p:sp>
        <p:nvSpPr>
          <p:cNvPr id="50" name="Arrow: Bent-Up 49">
            <a:extLst>
              <a:ext uri="{FF2B5EF4-FFF2-40B4-BE49-F238E27FC236}">
                <a16:creationId xmlns:a16="http://schemas.microsoft.com/office/drawing/2014/main" id="{0E42B7CA-EA5E-4447-A33B-057A21104FFF}"/>
              </a:ext>
            </a:extLst>
          </p:cNvPr>
          <p:cNvSpPr/>
          <p:nvPr/>
        </p:nvSpPr>
        <p:spPr>
          <a:xfrm rot="5400000" flipV="1">
            <a:off x="7038607" y="3782030"/>
            <a:ext cx="950985" cy="1881916"/>
          </a:xfrm>
          <a:prstGeom prst="bentUpArrow">
            <a:avLst>
              <a:gd name="adj1" fmla="val 0"/>
              <a:gd name="adj2" fmla="val 14879"/>
              <a:gd name="adj3" fmla="val 115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 descr="C:\Users\eve_c\AppData\Local\Microsoft\Windows\INetCache\Content.Word\DSC_1721.jpg">
            <a:extLst>
              <a:ext uri="{FF2B5EF4-FFF2-40B4-BE49-F238E27FC236}">
                <a16:creationId xmlns:a16="http://schemas.microsoft.com/office/drawing/2014/main" id="{D685BAAF-4555-4A31-B00B-E89ED51E4AFE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r="33844" b="886"/>
          <a:stretch/>
        </p:blipFill>
        <p:spPr bwMode="auto">
          <a:xfrm>
            <a:off x="4117197" y="4375106"/>
            <a:ext cx="2238237" cy="18652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2BED1AE-C01E-4F33-BB0E-E0E4543F59FA}"/>
              </a:ext>
            </a:extLst>
          </p:cNvPr>
          <p:cNvSpPr txBox="1"/>
          <p:nvPr/>
        </p:nvSpPr>
        <p:spPr>
          <a:xfrm>
            <a:off x="2079720" y="4952259"/>
            <a:ext cx="1828932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400" b="1" dirty="0"/>
              <a:t>Infiltrar Solución</a:t>
            </a:r>
            <a:endParaRPr lang="es-419" sz="1400" dirty="0"/>
          </a:p>
          <a:p>
            <a:pPr algn="ctr"/>
            <a:r>
              <a:rPr lang="es-419" sz="1200" dirty="0"/>
              <a:t>Jeringa sin aguja 1mL</a:t>
            </a:r>
            <a:endParaRPr lang="en-US" sz="1400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20B1F61-50B7-4C42-A91E-DBB76AD54B91}"/>
              </a:ext>
            </a:extLst>
          </p:cNvPr>
          <p:cNvSpPr txBox="1"/>
          <p:nvPr/>
        </p:nvSpPr>
        <p:spPr>
          <a:xfrm>
            <a:off x="4253577" y="6240342"/>
            <a:ext cx="19415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400" i="1" dirty="0"/>
              <a:t>Arabidopsis thaliana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79866201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DABCF1BE-2907-420E-9997-1BFF22A9F3E7}"/>
              </a:ext>
            </a:extLst>
          </p:cNvPr>
          <p:cNvSpPr txBox="1">
            <a:spLocks/>
          </p:cNvSpPr>
          <p:nvPr/>
        </p:nvSpPr>
        <p:spPr>
          <a:xfrm>
            <a:off x="734888" y="103152"/>
            <a:ext cx="8229600" cy="4277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2514600" indent="-228600" algn="ctr" rtl="0">
              <a:spcBef>
                <a:spcPts val="0"/>
              </a:spcBef>
              <a:spcAft>
                <a:spcPts val="0"/>
              </a:spcAft>
              <a:defRPr/>
            </a:lvl6pPr>
            <a:lvl7pPr marL="2971800" indent="-228600" algn="ctr" rtl="0">
              <a:spcBef>
                <a:spcPts val="0"/>
              </a:spcBef>
              <a:spcAft>
                <a:spcPts val="0"/>
              </a:spcAft>
              <a:defRPr/>
            </a:lvl7pPr>
            <a:lvl8pPr marL="3429000" indent="-228600" algn="ctr" rtl="0">
              <a:spcBef>
                <a:spcPts val="0"/>
              </a:spcBef>
              <a:spcAft>
                <a:spcPts val="0"/>
              </a:spcAft>
              <a:defRPr/>
            </a:lvl8pPr>
            <a:lvl9pPr marL="3886200" indent="-2286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r" defTabSz="914400"/>
            <a:r>
              <a:rPr lang="es-419" sz="1800" b="1" kern="0" dirty="0"/>
              <a:t>MATERIALES Y MÉTODOS </a:t>
            </a:r>
            <a:endParaRPr lang="en-US" sz="1800" b="1" kern="0" dirty="0"/>
          </a:p>
        </p:txBody>
      </p:sp>
      <p:pic>
        <p:nvPicPr>
          <p:cNvPr id="11268" name="Picture 4" descr="Resultado de imagen para resuspender">
            <a:extLst>
              <a:ext uri="{FF2B5EF4-FFF2-40B4-BE49-F238E27FC236}">
                <a16:creationId xmlns:a16="http://schemas.microsoft.com/office/drawing/2014/main" id="{DCB46A95-EC3B-456F-BD9D-35346154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995" y="1278149"/>
            <a:ext cx="1561209" cy="185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23616A-3C02-45A9-AEFD-F8846857F647}"/>
              </a:ext>
            </a:extLst>
          </p:cNvPr>
          <p:cNvSpPr/>
          <p:nvPr/>
        </p:nvSpPr>
        <p:spPr>
          <a:xfrm>
            <a:off x="148942" y="704126"/>
            <a:ext cx="8401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Análisis de proteínas de la cubierta viral mediante la técnica de Western </a:t>
            </a:r>
            <a:r>
              <a:rPr lang="es-ES" sz="1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Blot</a:t>
            </a:r>
            <a:endParaRPr lang="en-US" sz="1600" i="1" dirty="0"/>
          </a:p>
        </p:txBody>
      </p:sp>
      <p:pic>
        <p:nvPicPr>
          <p:cNvPr id="14" name="Picture 13" descr="C:\Users\eve_c\AppData\Local\Microsoft\Windows\INetCache\Content.Word\DSC_2156.jpg">
            <a:extLst>
              <a:ext uri="{FF2B5EF4-FFF2-40B4-BE49-F238E27FC236}">
                <a16:creationId xmlns:a16="http://schemas.microsoft.com/office/drawing/2014/main" id="{F193107E-8F51-4EAA-9C2E-61EEBDE0DF7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4" r="29324"/>
          <a:stretch/>
        </p:blipFill>
        <p:spPr bwMode="auto">
          <a:xfrm rot="5400000">
            <a:off x="2354654" y="1290244"/>
            <a:ext cx="1837930" cy="1734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2A9124-C22D-44C7-94B2-3A0B12012C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 t="30066" r="61883" b="18233"/>
          <a:stretch/>
        </p:blipFill>
        <p:spPr>
          <a:xfrm>
            <a:off x="734888" y="1608122"/>
            <a:ext cx="707471" cy="14437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DD5C26-7B47-444F-8BE8-5ADF17AA14A0}"/>
              </a:ext>
            </a:extLst>
          </p:cNvPr>
          <p:cNvSpPr txBox="1"/>
          <p:nvPr/>
        </p:nvSpPr>
        <p:spPr>
          <a:xfrm>
            <a:off x="15105" y="3060469"/>
            <a:ext cx="2214750" cy="6924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400" b="1" dirty="0"/>
              <a:t>Recolectar</a:t>
            </a:r>
            <a:r>
              <a:rPr lang="es-419" sz="1400" dirty="0"/>
              <a:t> </a:t>
            </a:r>
            <a:r>
              <a:rPr lang="es-419" sz="1100" dirty="0"/>
              <a:t>(Nitrógeno líquido)</a:t>
            </a:r>
          </a:p>
          <a:p>
            <a:pPr algn="ctr"/>
            <a:r>
              <a:rPr lang="es-419" sz="1400" dirty="0"/>
              <a:t>Hojas inoculadas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422198-5781-4782-BC29-BA410CB36FBF}"/>
              </a:ext>
            </a:extLst>
          </p:cNvPr>
          <p:cNvSpPr txBox="1"/>
          <p:nvPr/>
        </p:nvSpPr>
        <p:spPr>
          <a:xfrm>
            <a:off x="2135887" y="3116622"/>
            <a:ext cx="218056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400" b="1" dirty="0"/>
              <a:t>Extracción proteína</a:t>
            </a:r>
          </a:p>
          <a:p>
            <a:pPr algn="ctr"/>
            <a:r>
              <a:rPr lang="es-419" sz="1400" dirty="0"/>
              <a:t>Buffer lisis (</a:t>
            </a:r>
            <a:r>
              <a:rPr lang="es-EC" sz="1200" dirty="0">
                <a:solidFill>
                  <a:srgbClr val="000000"/>
                </a:solidFill>
                <a:ea typeface="Century Gothic" panose="020B0502020202020204" pitchFamily="34" charset="0"/>
              </a:rPr>
              <a:t>Ye </a:t>
            </a:r>
            <a:r>
              <a:rPr lang="es-EC" sz="1200" i="1" dirty="0">
                <a:solidFill>
                  <a:srgbClr val="000000"/>
                </a:solidFill>
                <a:ea typeface="Century Gothic" panose="020B0502020202020204" pitchFamily="34" charset="0"/>
              </a:rPr>
              <a:t>et al</a:t>
            </a:r>
            <a:r>
              <a:rPr lang="es-EC" sz="1200" dirty="0">
                <a:solidFill>
                  <a:srgbClr val="000000"/>
                </a:solidFill>
                <a:ea typeface="Century Gothic" panose="020B0502020202020204" pitchFamily="34" charset="0"/>
              </a:rPr>
              <a:t>., 2013).</a:t>
            </a:r>
            <a:endParaRPr lang="es-419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4AA3C9-3548-4639-827C-77160F0A6EBD}"/>
              </a:ext>
            </a:extLst>
          </p:cNvPr>
          <p:cNvSpPr txBox="1"/>
          <p:nvPr/>
        </p:nvSpPr>
        <p:spPr>
          <a:xfrm>
            <a:off x="4237175" y="3131012"/>
            <a:ext cx="24063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400" dirty="0"/>
              <a:t>Centrifugar: 1 </a:t>
            </a:r>
            <a:r>
              <a:rPr lang="es-419" sz="1400" dirty="0" err="1"/>
              <a:t>rcf</a:t>
            </a:r>
            <a:r>
              <a:rPr lang="es-419" sz="1400" dirty="0"/>
              <a:t> por 10 min, (sobrenadante)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7A56C1-0193-440F-950E-3B86CB827986}"/>
              </a:ext>
            </a:extLst>
          </p:cNvPr>
          <p:cNvSpPr txBox="1"/>
          <p:nvPr/>
        </p:nvSpPr>
        <p:spPr>
          <a:xfrm>
            <a:off x="6660232" y="3131012"/>
            <a:ext cx="22883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400" b="1" dirty="0"/>
              <a:t>Cuantificación proteica</a:t>
            </a:r>
          </a:p>
          <a:p>
            <a:pPr algn="ctr"/>
            <a:r>
              <a:rPr lang="es-419" sz="1400" dirty="0"/>
              <a:t>Método Bradford.</a:t>
            </a:r>
          </a:p>
          <a:p>
            <a:pPr algn="ctr"/>
            <a:r>
              <a:rPr lang="es-EC" sz="1400" dirty="0" err="1"/>
              <a:t>Coomassie</a:t>
            </a:r>
            <a:r>
              <a:rPr lang="es-EC" sz="1400" dirty="0"/>
              <a:t> Plus </a:t>
            </a:r>
            <a:r>
              <a:rPr lang="es-EC" sz="1400" dirty="0" err="1"/>
              <a:t>Assay</a:t>
            </a:r>
            <a:r>
              <a:rPr lang="es-EC" sz="1400" dirty="0"/>
              <a:t> Kit </a:t>
            </a:r>
            <a:r>
              <a:rPr lang="es-EC" sz="1200" dirty="0"/>
              <a:t>(</a:t>
            </a:r>
            <a:r>
              <a:rPr lang="es-EC" sz="1200" dirty="0" err="1"/>
              <a:t>Thermo</a:t>
            </a:r>
            <a:r>
              <a:rPr lang="es-EC" sz="1200" dirty="0"/>
              <a:t> Fisher </a:t>
            </a:r>
            <a:r>
              <a:rPr lang="es-EC" sz="1200" dirty="0" err="1"/>
              <a:t>Scientific</a:t>
            </a:r>
            <a:r>
              <a:rPr lang="es-EC" sz="1200" dirty="0"/>
              <a:t>) </a:t>
            </a:r>
            <a:endParaRPr lang="es-419" sz="1200" dirty="0"/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5147288"/>
              </p:ext>
            </p:extLst>
          </p:nvPr>
        </p:nvGraphicFramePr>
        <p:xfrm>
          <a:off x="6144376" y="1377220"/>
          <a:ext cx="3031708" cy="1569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5A47A971-AAD7-4400-8581-374C7718B37D}"/>
              </a:ext>
            </a:extLst>
          </p:cNvPr>
          <p:cNvSpPr/>
          <p:nvPr/>
        </p:nvSpPr>
        <p:spPr>
          <a:xfrm>
            <a:off x="8070182" y="2839623"/>
            <a:ext cx="1003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  <a:ea typeface="Century Gothic" panose="020B0502020202020204" pitchFamily="34" charset="0"/>
              </a:rPr>
              <a:t>Arias, 2016.</a:t>
            </a:r>
            <a:endParaRPr lang="en-US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35ED31-454D-46E4-BCA6-E007A73B1FD1}"/>
              </a:ext>
            </a:extLst>
          </p:cNvPr>
          <p:cNvSpPr txBox="1"/>
          <p:nvPr/>
        </p:nvSpPr>
        <p:spPr>
          <a:xfrm>
            <a:off x="6851622" y="5258155"/>
            <a:ext cx="190552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400" b="1" dirty="0"/>
              <a:t>Desnaturalización</a:t>
            </a:r>
          </a:p>
          <a:p>
            <a:pPr algn="ctr"/>
            <a:r>
              <a:rPr lang="es-EC" sz="1400" dirty="0"/>
              <a:t>95 </a:t>
            </a:r>
            <a:r>
              <a:rPr lang="es-EC" sz="1400" dirty="0" err="1"/>
              <a:t>ºC</a:t>
            </a:r>
            <a:r>
              <a:rPr lang="es-419" sz="1400" dirty="0"/>
              <a:t> por 10 min en tampón de carga</a:t>
            </a:r>
          </a:p>
        </p:txBody>
      </p:sp>
      <p:pic>
        <p:nvPicPr>
          <p:cNvPr id="11272" name="Picture 8" descr="Resultado de imagen para protein denaturation">
            <a:extLst>
              <a:ext uri="{FF2B5EF4-FFF2-40B4-BE49-F238E27FC236}">
                <a16:creationId xmlns:a16="http://schemas.microsoft.com/office/drawing/2014/main" id="{DA33F5D9-FF07-44EB-ADE1-D31C691DB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" t="55387" r="53003" b="15649"/>
          <a:stretch/>
        </p:blipFill>
        <p:spPr bwMode="auto">
          <a:xfrm>
            <a:off x="6732355" y="4531240"/>
            <a:ext cx="2144054" cy="7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scontent.fuio1-1.fna.fbcdn.net/v/t34.0-12/21015627_10211876200398564_99379284_n.jpg?oh=5dcb351403705b8bbb2b3544d4806aa1&amp;oe=599C5002">
            <a:extLst>
              <a:ext uri="{FF2B5EF4-FFF2-40B4-BE49-F238E27FC236}">
                <a16:creationId xmlns:a16="http://schemas.microsoft.com/office/drawing/2014/main" id="{92403F95-A9E9-4785-A0B1-D5DFF8BF0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" t="4189" r="13977" b="38881"/>
          <a:stretch/>
        </p:blipFill>
        <p:spPr bwMode="auto">
          <a:xfrm>
            <a:off x="3499992" y="4386862"/>
            <a:ext cx="2431334" cy="116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C0DF772-AA16-46AA-8189-1CB9ED145FC9}"/>
              </a:ext>
            </a:extLst>
          </p:cNvPr>
          <p:cNvSpPr txBox="1"/>
          <p:nvPr/>
        </p:nvSpPr>
        <p:spPr>
          <a:xfrm>
            <a:off x="3500551" y="5627487"/>
            <a:ext cx="2772823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400" b="1" dirty="0"/>
              <a:t>Electroforesis</a:t>
            </a:r>
          </a:p>
          <a:p>
            <a:pPr algn="ctr"/>
            <a:r>
              <a:rPr lang="es-EC" sz="1400" dirty="0"/>
              <a:t>9 µg de proteína,</a:t>
            </a:r>
          </a:p>
          <a:p>
            <a:pPr algn="ctr"/>
            <a:r>
              <a:rPr lang="es-EC" sz="1400" dirty="0"/>
              <a:t>Poliacrilamida con SDS (15%),</a:t>
            </a:r>
          </a:p>
          <a:p>
            <a:pPr algn="ctr"/>
            <a:r>
              <a:rPr lang="es-EC" sz="1400" dirty="0"/>
              <a:t>0.08 A por 18 min,</a:t>
            </a:r>
          </a:p>
          <a:p>
            <a:pPr algn="ctr"/>
            <a:r>
              <a:rPr lang="es-EC" sz="1400" dirty="0"/>
              <a:t>Tampón de corrida</a:t>
            </a:r>
            <a:endParaRPr lang="es-419" sz="11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FC524E8-7856-475F-9B7E-F374B2726A4A}"/>
              </a:ext>
            </a:extLst>
          </p:cNvPr>
          <p:cNvCxnSpPr>
            <a:cxnSpLocks/>
          </p:cNvCxnSpPr>
          <p:nvPr/>
        </p:nvCxnSpPr>
        <p:spPr>
          <a:xfrm>
            <a:off x="1518266" y="2318900"/>
            <a:ext cx="8261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EC46036-8A88-4338-B6F5-9767BA804195}"/>
              </a:ext>
            </a:extLst>
          </p:cNvPr>
          <p:cNvCxnSpPr>
            <a:cxnSpLocks/>
          </p:cNvCxnSpPr>
          <p:nvPr/>
        </p:nvCxnSpPr>
        <p:spPr>
          <a:xfrm>
            <a:off x="4170948" y="2326922"/>
            <a:ext cx="3471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B5AF164-BC50-42D3-B429-B448A6D6ABAC}"/>
              </a:ext>
            </a:extLst>
          </p:cNvPr>
          <p:cNvCxnSpPr>
            <a:cxnSpLocks/>
          </p:cNvCxnSpPr>
          <p:nvPr/>
        </p:nvCxnSpPr>
        <p:spPr>
          <a:xfrm>
            <a:off x="7686456" y="4190862"/>
            <a:ext cx="0" cy="476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E4292DC-24A2-401D-9C3E-50521D476BA4}"/>
              </a:ext>
            </a:extLst>
          </p:cNvPr>
          <p:cNvCxnSpPr>
            <a:cxnSpLocks/>
          </p:cNvCxnSpPr>
          <p:nvPr/>
        </p:nvCxnSpPr>
        <p:spPr>
          <a:xfrm flipH="1">
            <a:off x="6007541" y="4952862"/>
            <a:ext cx="5396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D63E766-2A6A-44F7-A857-0FD2123F3409}"/>
              </a:ext>
            </a:extLst>
          </p:cNvPr>
          <p:cNvSpPr txBox="1"/>
          <p:nvPr/>
        </p:nvSpPr>
        <p:spPr>
          <a:xfrm>
            <a:off x="128338" y="6072361"/>
            <a:ext cx="31627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/>
              <a:t>Electro-transferencia de  proteínas a membrana PVDF</a:t>
            </a:r>
            <a:endParaRPr lang="es-419" sz="1100" b="1" dirty="0"/>
          </a:p>
        </p:txBody>
      </p:sp>
      <p:pic>
        <p:nvPicPr>
          <p:cNvPr id="41" name="Picture 40" descr="C:\Users\eve_c\AppData\Local\Microsoft\Windows\INetCache\Content.Word\DSC_1796.jpg">
            <a:extLst>
              <a:ext uri="{FF2B5EF4-FFF2-40B4-BE49-F238E27FC236}">
                <a16:creationId xmlns:a16="http://schemas.microsoft.com/office/drawing/2014/main" id="{63ED5C72-D2F8-44B3-9156-7671A573238B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5" r="27155" b="18593"/>
          <a:stretch/>
        </p:blipFill>
        <p:spPr bwMode="auto">
          <a:xfrm>
            <a:off x="931161" y="4103838"/>
            <a:ext cx="1378879" cy="1366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78D05B9-6488-4DBB-AAFB-EA66AF6CF39E}"/>
              </a:ext>
            </a:extLst>
          </p:cNvPr>
          <p:cNvSpPr txBox="1"/>
          <p:nvPr/>
        </p:nvSpPr>
        <p:spPr>
          <a:xfrm>
            <a:off x="159770" y="5550270"/>
            <a:ext cx="31313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Sánduche, tampón de transferencia, corriente 25 mA, 4 </a:t>
            </a:r>
            <a:r>
              <a:rPr lang="es-EC" sz="1400" dirty="0" err="1"/>
              <a:t>ºC</a:t>
            </a:r>
            <a:r>
              <a:rPr lang="es-EC" sz="1400" dirty="0"/>
              <a:t>, toda la noche. </a:t>
            </a:r>
            <a:endParaRPr lang="es-419" sz="1100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9875C84-AFB5-42BD-B473-AB024C624A4E}"/>
              </a:ext>
            </a:extLst>
          </p:cNvPr>
          <p:cNvCxnSpPr>
            <a:cxnSpLocks/>
          </p:cNvCxnSpPr>
          <p:nvPr/>
        </p:nvCxnSpPr>
        <p:spPr>
          <a:xfrm flipH="1">
            <a:off x="2486300" y="4952862"/>
            <a:ext cx="86931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20880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6CC4EE6D-F7F9-4CC0-BA46-40BC526C035D}"/>
              </a:ext>
            </a:extLst>
          </p:cNvPr>
          <p:cNvSpPr txBox="1">
            <a:spLocks/>
          </p:cNvSpPr>
          <p:nvPr/>
        </p:nvSpPr>
        <p:spPr>
          <a:xfrm>
            <a:off x="734888" y="103152"/>
            <a:ext cx="8229600" cy="4277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2514600" indent="-228600" algn="ctr" rtl="0">
              <a:spcBef>
                <a:spcPts val="0"/>
              </a:spcBef>
              <a:spcAft>
                <a:spcPts val="0"/>
              </a:spcAft>
              <a:defRPr/>
            </a:lvl6pPr>
            <a:lvl7pPr marL="2971800" indent="-228600" algn="ctr" rtl="0">
              <a:spcBef>
                <a:spcPts val="0"/>
              </a:spcBef>
              <a:spcAft>
                <a:spcPts val="0"/>
              </a:spcAft>
              <a:defRPr/>
            </a:lvl7pPr>
            <a:lvl8pPr marL="3429000" indent="-228600" algn="ctr" rtl="0">
              <a:spcBef>
                <a:spcPts val="0"/>
              </a:spcBef>
              <a:spcAft>
                <a:spcPts val="0"/>
              </a:spcAft>
              <a:defRPr/>
            </a:lvl8pPr>
            <a:lvl9pPr marL="3886200" indent="-2286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r" defTabSz="914400"/>
            <a:r>
              <a:rPr lang="es-419" sz="1800" b="1" kern="0" dirty="0"/>
              <a:t>MATERIALES Y MÉTODOS </a:t>
            </a:r>
            <a:endParaRPr lang="en-US" sz="1800" b="1" kern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80DA15-AA3B-4415-B6A9-6A6FD2469123}"/>
              </a:ext>
            </a:extLst>
          </p:cNvPr>
          <p:cNvSpPr/>
          <p:nvPr/>
        </p:nvSpPr>
        <p:spPr>
          <a:xfrm>
            <a:off x="362660" y="687331"/>
            <a:ext cx="8401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Análisis de proteínas de la cubierta viral mediante la técnica de Western </a:t>
            </a:r>
            <a:r>
              <a:rPr lang="es-ES" sz="1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Blot</a:t>
            </a:r>
            <a:endParaRPr lang="en-US" sz="16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9A3231-7A52-45E0-BF4F-7A9DA71DE591}"/>
              </a:ext>
            </a:extLst>
          </p:cNvPr>
          <p:cNvSpPr txBox="1"/>
          <p:nvPr/>
        </p:nvSpPr>
        <p:spPr>
          <a:xfrm>
            <a:off x="3529491" y="1271724"/>
            <a:ext cx="411940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/>
              <a:t>I</a:t>
            </a:r>
            <a:r>
              <a:rPr lang="es-ES" sz="1400" b="1" dirty="0" err="1"/>
              <a:t>nmunodetección</a:t>
            </a:r>
            <a:r>
              <a:rPr lang="es-ES" sz="1400" b="1" dirty="0"/>
              <a:t> de las proteínas de la CP</a:t>
            </a:r>
            <a:endParaRPr lang="es-419" sz="1100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9EEE92-7114-4CD9-9E7E-4172C10A4A59}"/>
              </a:ext>
            </a:extLst>
          </p:cNvPr>
          <p:cNvSpPr/>
          <p:nvPr/>
        </p:nvSpPr>
        <p:spPr>
          <a:xfrm>
            <a:off x="4678085" y="1579501"/>
            <a:ext cx="20569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ea typeface="Century Gothic" panose="020B0502020202020204" pitchFamily="34" charset="0"/>
              </a:rPr>
              <a:t>Arias </a:t>
            </a:r>
            <a:r>
              <a:rPr lang="es-EC" sz="1200" dirty="0" err="1">
                <a:latin typeface="Times New Roman" panose="02020603050405020304" pitchFamily="18" charset="0"/>
                <a:ea typeface="Century Gothic" panose="020B0502020202020204" pitchFamily="34" charset="0"/>
              </a:rPr>
              <a:t>Gaguancela</a:t>
            </a:r>
            <a:r>
              <a:rPr lang="es-EC" sz="1200" dirty="0">
                <a:latin typeface="Times New Roman" panose="02020603050405020304" pitchFamily="18" charset="0"/>
                <a:ea typeface="Century Gothic" panose="020B0502020202020204" pitchFamily="34" charset="0"/>
              </a:rPr>
              <a:t> </a:t>
            </a:r>
            <a:r>
              <a:rPr lang="es-EC" sz="1200" i="1" dirty="0">
                <a:latin typeface="Times New Roman" panose="02020603050405020304" pitchFamily="18" charset="0"/>
                <a:ea typeface="Century Gothic" panose="020B0502020202020204" pitchFamily="34" charset="0"/>
              </a:rPr>
              <a:t>et al</a:t>
            </a:r>
            <a:r>
              <a:rPr lang="es-EC" sz="1200" dirty="0">
                <a:latin typeface="Times New Roman" panose="02020603050405020304" pitchFamily="18" charset="0"/>
                <a:ea typeface="Century Gothic" panose="020B0502020202020204" pitchFamily="34" charset="0"/>
              </a:rPr>
              <a:t>., 2016.</a:t>
            </a:r>
            <a:endParaRPr lang="en-US" sz="1200" dirty="0"/>
          </a:p>
        </p:txBody>
      </p:sp>
      <p:pic>
        <p:nvPicPr>
          <p:cNvPr id="10242" name="Picture 2" descr="The antibody incubation process of western blot after protein transfer onto membrane">
            <a:extLst>
              <a:ext uri="{FF2B5EF4-FFF2-40B4-BE49-F238E27FC236}">
                <a16:creationId xmlns:a16="http://schemas.microsoft.com/office/drawing/2014/main" id="{662F7A1C-A04B-4B6E-82AA-5C30DBBE6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1" r="69166" b="50235"/>
          <a:stretch/>
        </p:blipFill>
        <p:spPr bwMode="auto">
          <a:xfrm>
            <a:off x="532151" y="1349098"/>
            <a:ext cx="2096953" cy="163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4DA5EC-1487-4B1B-8471-C929842833BD}"/>
              </a:ext>
            </a:extLst>
          </p:cNvPr>
          <p:cNvSpPr txBox="1"/>
          <p:nvPr/>
        </p:nvSpPr>
        <p:spPr>
          <a:xfrm>
            <a:off x="198931" y="2983785"/>
            <a:ext cx="183333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Membrana de PVDF</a:t>
            </a:r>
            <a:endParaRPr lang="es-419" sz="11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208D4F-C215-4F85-91E2-5D05198560FB}"/>
              </a:ext>
            </a:extLst>
          </p:cNvPr>
          <p:cNvSpPr txBox="1"/>
          <p:nvPr/>
        </p:nvSpPr>
        <p:spPr>
          <a:xfrm>
            <a:off x="8501" y="1273918"/>
            <a:ext cx="18511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/>
              <a:t>Tinción </a:t>
            </a:r>
            <a:r>
              <a:rPr lang="es-EC" sz="1400" b="1" dirty="0" err="1"/>
              <a:t>Ponceau</a:t>
            </a:r>
            <a:r>
              <a:rPr lang="es-EC" sz="1400" b="1" dirty="0"/>
              <a:t> S </a:t>
            </a:r>
            <a:endParaRPr lang="es-419" sz="1100" b="1" dirty="0"/>
          </a:p>
        </p:txBody>
      </p:sp>
      <p:pic>
        <p:nvPicPr>
          <p:cNvPr id="27" name="Picture 2" descr="The antibody incubation process of western blot after protein transfer onto membrane">
            <a:extLst>
              <a:ext uri="{FF2B5EF4-FFF2-40B4-BE49-F238E27FC236}">
                <a16:creationId xmlns:a16="http://schemas.microsoft.com/office/drawing/2014/main" id="{8CC7CDEF-0CFB-45E8-B805-76EC1B629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 t="66476" r="82548" b="14332"/>
          <a:stretch/>
        </p:blipFill>
        <p:spPr bwMode="auto">
          <a:xfrm>
            <a:off x="7648892" y="2074506"/>
            <a:ext cx="871799" cy="6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he antibody incubation process of western blot after protein transfer onto membrane">
            <a:extLst>
              <a:ext uri="{FF2B5EF4-FFF2-40B4-BE49-F238E27FC236}">
                <a16:creationId xmlns:a16="http://schemas.microsoft.com/office/drawing/2014/main" id="{53C5FBD6-C4AF-410B-B2B5-63B15EB56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2" t="62299" b="15831"/>
          <a:stretch/>
        </p:blipFill>
        <p:spPr bwMode="auto">
          <a:xfrm>
            <a:off x="5469002" y="1928109"/>
            <a:ext cx="1094669" cy="76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The antibody incubation process of western blot after protein transfer onto membrane">
            <a:extLst>
              <a:ext uri="{FF2B5EF4-FFF2-40B4-BE49-F238E27FC236}">
                <a16:creationId xmlns:a16="http://schemas.microsoft.com/office/drawing/2014/main" id="{72F29A2C-A0D9-4871-BDC4-3F1D87F41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8" t="30886" r="17326" b="51027"/>
          <a:stretch/>
        </p:blipFill>
        <p:spPr bwMode="auto">
          <a:xfrm>
            <a:off x="3457796" y="1994505"/>
            <a:ext cx="1444279" cy="63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The antibody incubation process of western blot after protein transfer onto membrane">
            <a:extLst>
              <a:ext uri="{FF2B5EF4-FFF2-40B4-BE49-F238E27FC236}">
                <a16:creationId xmlns:a16="http://schemas.microsoft.com/office/drawing/2014/main" id="{23D5FAD2-F3D2-4E68-BFE8-C1590CB31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8" t="30886" r="17326" b="51615"/>
          <a:stretch/>
        </p:blipFill>
        <p:spPr bwMode="auto">
          <a:xfrm>
            <a:off x="6769535" y="1923309"/>
            <a:ext cx="346050" cy="61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13AFDA0-8156-4AB5-BF4E-30B703A6CF4A}"/>
              </a:ext>
            </a:extLst>
          </p:cNvPr>
          <p:cNvSpPr txBox="1"/>
          <p:nvPr/>
        </p:nvSpPr>
        <p:spPr>
          <a:xfrm>
            <a:off x="2629104" y="2745590"/>
            <a:ext cx="289552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/>
              <a:t>Ac primario</a:t>
            </a:r>
          </a:p>
          <a:p>
            <a:r>
              <a:rPr lang="es-EC" sz="1400" dirty="0" err="1"/>
              <a:t>PlAMV</a:t>
            </a:r>
            <a:r>
              <a:rPr lang="es-EC" sz="1400" dirty="0"/>
              <a:t>: </a:t>
            </a:r>
            <a:r>
              <a:rPr lang="es-EC" sz="1400" i="1" dirty="0"/>
              <a:t>anti-</a:t>
            </a:r>
            <a:r>
              <a:rPr lang="es-EC" sz="1400" i="1" dirty="0" err="1"/>
              <a:t>Nandina</a:t>
            </a:r>
            <a:r>
              <a:rPr lang="es-EC" sz="1400" i="1" dirty="0"/>
              <a:t> Mosaic Virus</a:t>
            </a:r>
            <a:endParaRPr lang="es-EC" sz="1400" dirty="0"/>
          </a:p>
          <a:p>
            <a:r>
              <a:rPr lang="pt-BR" sz="1400" dirty="0"/>
              <a:t>TuMV: </a:t>
            </a:r>
            <a:r>
              <a:rPr lang="pt-BR" sz="1400" i="1" dirty="0"/>
              <a:t>anti-Turnip Mosaic Virus</a:t>
            </a:r>
            <a:endParaRPr lang="es-419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61C1FF-0AEA-42F9-80F9-975AB01105BF}"/>
              </a:ext>
            </a:extLst>
          </p:cNvPr>
          <p:cNvSpPr txBox="1"/>
          <p:nvPr/>
        </p:nvSpPr>
        <p:spPr>
          <a:xfrm>
            <a:off x="5454316" y="2745590"/>
            <a:ext cx="1736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/>
              <a:t>Ac secundario</a:t>
            </a:r>
          </a:p>
          <a:p>
            <a:pPr algn="ctr"/>
            <a:r>
              <a:rPr lang="es-EC" sz="1400" dirty="0"/>
              <a:t> anti-IgG conjugado con peroxidasa de rábano</a:t>
            </a:r>
            <a:endParaRPr lang="es-419" sz="11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6D3B95-1469-488E-89A2-9A9E08C481F8}"/>
              </a:ext>
            </a:extLst>
          </p:cNvPr>
          <p:cNvSpPr txBox="1"/>
          <p:nvPr/>
        </p:nvSpPr>
        <p:spPr>
          <a:xfrm>
            <a:off x="7151585" y="2745590"/>
            <a:ext cx="199241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/>
              <a:t>Reacción quimioluminiscente: </a:t>
            </a:r>
            <a:r>
              <a:rPr lang="es-EC" sz="1400" dirty="0"/>
              <a:t>kit de </a:t>
            </a:r>
            <a:r>
              <a:rPr lang="es-419" sz="1400" dirty="0"/>
              <a:t>GE </a:t>
            </a:r>
            <a:r>
              <a:rPr lang="es-419" sz="1400" dirty="0" err="1"/>
              <a:t>Healthcare</a:t>
            </a:r>
            <a:r>
              <a:rPr lang="es-419" sz="1400" dirty="0"/>
              <a:t> </a:t>
            </a:r>
            <a:r>
              <a:rPr lang="es-419" sz="1400" dirty="0" err="1"/>
              <a:t>Life</a:t>
            </a:r>
            <a:r>
              <a:rPr lang="es-419" sz="1400" dirty="0"/>
              <a:t> </a:t>
            </a:r>
            <a:r>
              <a:rPr lang="es-419" sz="1400" dirty="0" err="1"/>
              <a:t>Sciences</a:t>
            </a:r>
            <a:endParaRPr lang="es-419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18B7C0-D414-4A93-AB21-1B3E2CA03755}"/>
              </a:ext>
            </a:extLst>
          </p:cNvPr>
          <p:cNvSpPr txBox="1"/>
          <p:nvPr/>
        </p:nvSpPr>
        <p:spPr>
          <a:xfrm>
            <a:off x="7130598" y="1692665"/>
            <a:ext cx="197587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Equipo </a:t>
            </a:r>
            <a:r>
              <a:rPr lang="es-EC" sz="1400" dirty="0" err="1"/>
              <a:t>FluorChem</a:t>
            </a:r>
            <a:r>
              <a:rPr lang="es-EC" sz="1400" dirty="0"/>
              <a:t> E</a:t>
            </a:r>
            <a:endParaRPr lang="es-419" sz="14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A0C13E4-6DB0-4D3D-98A9-B12069D62B7A}"/>
              </a:ext>
            </a:extLst>
          </p:cNvPr>
          <p:cNvSpPr/>
          <p:nvPr/>
        </p:nvSpPr>
        <p:spPr>
          <a:xfrm>
            <a:off x="362660" y="3874538"/>
            <a:ext cx="8401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Fotografías y análisis de datos</a:t>
            </a:r>
            <a:endParaRPr lang="en-US" sz="1600" i="1" dirty="0"/>
          </a:p>
        </p:txBody>
      </p:sp>
      <p:pic>
        <p:nvPicPr>
          <p:cNvPr id="10246" name="Picture 6" descr="Imagen relacionada">
            <a:extLst>
              <a:ext uri="{FF2B5EF4-FFF2-40B4-BE49-F238E27FC236}">
                <a16:creationId xmlns:a16="http://schemas.microsoft.com/office/drawing/2014/main" id="{D4CB5107-D7ED-4F4A-AF2A-74A45FD9C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17298" y="4373258"/>
            <a:ext cx="1125633" cy="108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FA401AC-362F-4C2A-9CBB-FCF039982BDA}"/>
              </a:ext>
            </a:extLst>
          </p:cNvPr>
          <p:cNvPicPr/>
          <p:nvPr/>
        </p:nvPicPr>
        <p:blipFill rotWithShape="1">
          <a:blip r:embed="rId6"/>
          <a:srcRect l="51229" t="16281" r="28414" b="78880"/>
          <a:stretch/>
        </p:blipFill>
        <p:spPr bwMode="auto">
          <a:xfrm>
            <a:off x="0" y="5206557"/>
            <a:ext cx="2786148" cy="308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2CE157BF-AB89-498B-9297-FD682B5C9C4B}"/>
              </a:ext>
            </a:extLst>
          </p:cNvPr>
          <p:cNvSpPr/>
          <p:nvPr/>
        </p:nvSpPr>
        <p:spPr>
          <a:xfrm>
            <a:off x="1659124" y="5167567"/>
            <a:ext cx="401053" cy="409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720B14D-BAA1-45C5-BF9D-4F2E4F3A0A32}"/>
              </a:ext>
            </a:extLst>
          </p:cNvPr>
          <p:cNvSpPr txBox="1"/>
          <p:nvPr/>
        </p:nvSpPr>
        <p:spPr>
          <a:xfrm>
            <a:off x="532151" y="5705668"/>
            <a:ext cx="2142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Infección</a:t>
            </a:r>
          </a:p>
          <a:p>
            <a:pPr algn="ctr"/>
            <a:r>
              <a:rPr lang="es-EC" sz="1400" dirty="0"/>
              <a:t>Fluorescencia de GFP</a:t>
            </a:r>
            <a:endParaRPr lang="es-419" sz="11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41A3B24-C832-4AC6-ACF3-126A6DCB6CDB}"/>
              </a:ext>
            </a:extLst>
          </p:cNvPr>
          <p:cNvSpPr txBox="1"/>
          <p:nvPr/>
        </p:nvSpPr>
        <p:spPr>
          <a:xfrm>
            <a:off x="2275642" y="5750168"/>
            <a:ext cx="2142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Lámpara UV</a:t>
            </a:r>
            <a:endParaRPr lang="es-419" sz="1100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364A89C-FEFB-43D8-9AB0-1CEA64591626}"/>
              </a:ext>
            </a:extLst>
          </p:cNvPr>
          <p:cNvCxnSpPr>
            <a:cxnSpLocks/>
          </p:cNvCxnSpPr>
          <p:nvPr/>
        </p:nvCxnSpPr>
        <p:spPr>
          <a:xfrm>
            <a:off x="3909390" y="5071135"/>
            <a:ext cx="4133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0" name="Picture 10" descr="Resultado de imagen para cámara D3100 DSLR (Nikon">
            <a:extLst>
              <a:ext uri="{FF2B5EF4-FFF2-40B4-BE49-F238E27FC236}">
                <a16:creationId xmlns:a16="http://schemas.microsoft.com/office/drawing/2014/main" id="{F7DE9B2C-31D3-4DA4-ACF0-991684046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709" y="4373258"/>
            <a:ext cx="1596718" cy="135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0E898738-8689-4010-BB7C-00FC5035D85E}"/>
              </a:ext>
            </a:extLst>
          </p:cNvPr>
          <p:cNvSpPr txBox="1"/>
          <p:nvPr/>
        </p:nvSpPr>
        <p:spPr>
          <a:xfrm>
            <a:off x="4061093" y="5705668"/>
            <a:ext cx="2142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Nikon</a:t>
            </a:r>
            <a:endParaRPr lang="es-419" sz="1000" dirty="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7744582-3A59-4183-A428-010983BAED2E}"/>
              </a:ext>
            </a:extLst>
          </p:cNvPr>
          <p:cNvCxnSpPr>
            <a:cxnSpLocks/>
          </p:cNvCxnSpPr>
          <p:nvPr/>
        </p:nvCxnSpPr>
        <p:spPr>
          <a:xfrm>
            <a:off x="5774961" y="5071135"/>
            <a:ext cx="4130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2" name="Picture 12" descr="Resultado de imagen para image J">
            <a:extLst>
              <a:ext uri="{FF2B5EF4-FFF2-40B4-BE49-F238E27FC236}">
                <a16:creationId xmlns:a16="http://schemas.microsoft.com/office/drawing/2014/main" id="{31DF2BFF-74BA-420E-B0B0-F2EC2EC90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73" y="4412455"/>
            <a:ext cx="1398038" cy="139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7F877FC0-188C-4689-BEE2-51D952F6C77B}"/>
              </a:ext>
            </a:extLst>
          </p:cNvPr>
          <p:cNvSpPr txBox="1"/>
          <p:nvPr/>
        </p:nvSpPr>
        <p:spPr>
          <a:xfrm>
            <a:off x="6272595" y="5705668"/>
            <a:ext cx="1319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Exportar</a:t>
            </a:r>
            <a:endParaRPr lang="es-419" sz="1100" dirty="0"/>
          </a:p>
        </p:txBody>
      </p:sp>
      <p:pic>
        <p:nvPicPr>
          <p:cNvPr id="2050" name="Picture 2" descr="Resultado de imagen para infostat">
            <a:extLst>
              <a:ext uri="{FF2B5EF4-FFF2-40B4-BE49-F238E27FC236}">
                <a16:creationId xmlns:a16="http://schemas.microsoft.com/office/drawing/2014/main" id="{5D65C278-BF5D-4ADC-AEBD-BF733F66B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105" y="4558799"/>
            <a:ext cx="1199496" cy="80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D0F97DA-6288-483F-806C-BDCF8C1064E5}"/>
              </a:ext>
            </a:extLst>
          </p:cNvPr>
          <p:cNvSpPr txBox="1"/>
          <p:nvPr/>
        </p:nvSpPr>
        <p:spPr>
          <a:xfrm>
            <a:off x="7232021" y="5543971"/>
            <a:ext cx="2142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Pruebas </a:t>
            </a:r>
          </a:p>
          <a:p>
            <a:pPr algn="ctr"/>
            <a:r>
              <a:rPr lang="es-EC" sz="1400" dirty="0"/>
              <a:t>No Paramétricas</a:t>
            </a:r>
            <a:endParaRPr lang="es-419" sz="1100" dirty="0"/>
          </a:p>
        </p:txBody>
      </p:sp>
    </p:spTree>
    <p:extLst>
      <p:ext uri="{BB962C8B-B14F-4D97-AF65-F5344CB8AC3E}">
        <p14:creationId xmlns:p14="http://schemas.microsoft.com/office/powerpoint/2010/main" val="73458611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8">
            <a:extLst>
              <a:ext uri="{FF2B5EF4-FFF2-40B4-BE49-F238E27FC236}">
                <a16:creationId xmlns:a16="http://schemas.microsoft.com/office/drawing/2014/main" id="{D8436693-6AC5-4186-B9FE-95FB255F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857"/>
            <a:ext cx="8229600" cy="427728"/>
          </a:xfrm>
        </p:spPr>
        <p:txBody>
          <a:bodyPr/>
          <a:lstStyle/>
          <a:p>
            <a:pPr algn="r"/>
            <a:r>
              <a:rPr lang="es-419" sz="1800" b="1" dirty="0"/>
              <a:t>RESULTADOS Y DISCUSIÓN</a:t>
            </a:r>
            <a:endParaRPr lang="en-US" sz="18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330946-8031-450B-B0C0-9652B10635A6}"/>
              </a:ext>
            </a:extLst>
          </p:cNvPr>
          <p:cNvSpPr/>
          <p:nvPr/>
        </p:nvSpPr>
        <p:spPr>
          <a:xfrm>
            <a:off x="454232" y="630515"/>
            <a:ext cx="80314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Infección local producida por </a:t>
            </a:r>
            <a:r>
              <a:rPr lang="es-ES" sz="1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PlAMV</a:t>
            </a:r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del género </a:t>
            </a:r>
            <a:r>
              <a:rPr lang="es-ES" sz="1600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Potexvirus</a:t>
            </a:r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en plantas mutantes </a:t>
            </a:r>
            <a:r>
              <a:rPr lang="es-ES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Atbzip17, Atbzip28 </a:t>
            </a:r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y/o </a:t>
            </a:r>
            <a:r>
              <a:rPr lang="es-ES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Atbzip60</a:t>
            </a:r>
            <a:r>
              <a:rPr lang="en-US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FEE9A6-1041-430E-B198-21389AB0526F}"/>
              </a:ext>
            </a:extLst>
          </p:cNvPr>
          <p:cNvGrpSpPr/>
          <p:nvPr/>
        </p:nvGrpSpPr>
        <p:grpSpPr>
          <a:xfrm>
            <a:off x="1128712" y="1107892"/>
            <a:ext cx="6723527" cy="4307792"/>
            <a:chOff x="0" y="0"/>
            <a:chExt cx="5724525" cy="34385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8EB4619-E409-4B29-83CC-BE7075CDFE98}"/>
                </a:ext>
              </a:extLst>
            </p:cNvPr>
            <p:cNvGrpSpPr/>
            <p:nvPr/>
          </p:nvGrpSpPr>
          <p:grpSpPr>
            <a:xfrm>
              <a:off x="0" y="0"/>
              <a:ext cx="5724525" cy="3438525"/>
              <a:chOff x="0" y="0"/>
              <a:chExt cx="5724525" cy="343852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1E0BC90-5367-40A1-A5CE-CF8D3DE308B3}"/>
                  </a:ext>
                </a:extLst>
              </p:cNvPr>
              <p:cNvGrpSpPr/>
              <p:nvPr/>
            </p:nvGrpSpPr>
            <p:grpSpPr>
              <a:xfrm>
                <a:off x="77287" y="238125"/>
                <a:ext cx="5647238" cy="1828721"/>
                <a:chOff x="-84638" y="0"/>
                <a:chExt cx="5647238" cy="1828721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B6E7507B-07D4-4E3A-AD22-F9658386FF2F}"/>
                    </a:ext>
                  </a:extLst>
                </p:cNvPr>
                <p:cNvGrpSpPr/>
                <p:nvPr/>
              </p:nvGrpSpPr>
              <p:grpSpPr>
                <a:xfrm>
                  <a:off x="228600" y="0"/>
                  <a:ext cx="5334000" cy="1593215"/>
                  <a:chOff x="0" y="0"/>
                  <a:chExt cx="5334000" cy="1593215"/>
                </a:xfrm>
              </p:grpSpPr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8EE88B08-B60D-481B-89DB-FB9309C3F75E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294167"/>
                    <a:ext cx="5143500" cy="1299048"/>
                    <a:chOff x="0" y="-1108"/>
                    <a:chExt cx="5143500" cy="1299048"/>
                  </a:xfrm>
                </p:grpSpPr>
                <p:pic>
                  <p:nvPicPr>
                    <p:cNvPr id="35" name="Picture 34">
                      <a:extLst>
                        <a:ext uri="{FF2B5EF4-FFF2-40B4-BE49-F238E27FC236}">
                          <a16:creationId xmlns:a16="http://schemas.microsoft.com/office/drawing/2014/main" id="{58EA88F0-6BDA-484D-A3F2-90EECC0C836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6979" t="15886" r="28472" b="4687"/>
                    <a:stretch/>
                  </p:blipFill>
                  <p:spPr bwMode="auto">
                    <a:xfrm>
                      <a:off x="0" y="0"/>
                      <a:ext cx="845185" cy="1295400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36" name="Picture 35">
                      <a:extLst>
                        <a:ext uri="{FF2B5EF4-FFF2-40B4-BE49-F238E27FC236}">
                          <a16:creationId xmlns:a16="http://schemas.microsoft.com/office/drawing/2014/main" id="{A0B20D1E-5824-4F4A-9449-F7DAD25D19F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4722" t="9115" r="29688" b="7812"/>
                    <a:stretch/>
                  </p:blipFill>
                  <p:spPr bwMode="auto">
                    <a:xfrm>
                      <a:off x="866775" y="0"/>
                      <a:ext cx="828675" cy="1297940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37" name="Picture 36">
                      <a:extLst>
                        <a:ext uri="{FF2B5EF4-FFF2-40B4-BE49-F238E27FC236}">
                          <a16:creationId xmlns:a16="http://schemas.microsoft.com/office/drawing/2014/main" id="{5425D70B-70E8-45EC-B412-0154BCE59AE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8368" t="14323" r="28820" b="2084"/>
                    <a:stretch/>
                  </p:blipFill>
                  <p:spPr bwMode="auto">
                    <a:xfrm>
                      <a:off x="3438525" y="-1108"/>
                      <a:ext cx="835660" cy="1296508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38" name="Picture 37">
                      <a:extLst>
                        <a:ext uri="{FF2B5EF4-FFF2-40B4-BE49-F238E27FC236}">
                          <a16:creationId xmlns:a16="http://schemas.microsoft.com/office/drawing/2014/main" id="{F5A9CFE5-F971-4F8B-AC76-89DED46A3DB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8889" t="20833" r="34549" b="2864"/>
                    <a:stretch/>
                  </p:blipFill>
                  <p:spPr bwMode="auto">
                    <a:xfrm>
                      <a:off x="1714500" y="-1"/>
                      <a:ext cx="835660" cy="1296833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39" name="Picture 38">
                      <a:extLst>
                        <a:ext uri="{FF2B5EF4-FFF2-40B4-BE49-F238E27FC236}">
                          <a16:creationId xmlns:a16="http://schemas.microsoft.com/office/drawing/2014/main" id="{2A6531D8-97DC-40F4-A414-35F84C39BE5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7153" t="22396" r="32639" b="12500"/>
                    <a:stretch/>
                  </p:blipFill>
                  <p:spPr bwMode="auto">
                    <a:xfrm>
                      <a:off x="4295775" y="8417"/>
                      <a:ext cx="847725" cy="1286983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</p:grpSp>
              <p:sp>
                <p:nvSpPr>
                  <p:cNvPr id="34" name="Text Box 17">
                    <a:extLst>
                      <a:ext uri="{FF2B5EF4-FFF2-40B4-BE49-F238E27FC236}">
                        <a16:creationId xmlns:a16="http://schemas.microsoft.com/office/drawing/2014/main" id="{DBABB2AA-0071-4213-89D1-167358350003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0"/>
                    <a:ext cx="5334000" cy="276225"/>
                  </a:xfrm>
                  <a:prstGeom prst="rect">
                    <a:avLst/>
                  </a:prstGeom>
                  <a:solidFill>
                    <a:schemeClr val="lt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 Col-O</a:t>
                    </a:r>
                    <a:r>
                      <a:rPr lang="en-US" sz="1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        bzip17      bzip60/bzip17      bzip60          bzip28        bzip60/bzip28  </a:t>
                    </a:r>
                    <a:endParaRPr lang="en-US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32" name="Text Box 21">
                  <a:extLst>
                    <a:ext uri="{FF2B5EF4-FFF2-40B4-BE49-F238E27FC236}">
                      <a16:creationId xmlns:a16="http://schemas.microsoft.com/office/drawing/2014/main" id="{B20BB5B7-BC4E-41FF-B0D6-72993F3BCB98}"/>
                    </a:ext>
                  </a:extLst>
                </p:cNvPr>
                <p:cNvSpPr txBox="1"/>
                <p:nvPr/>
              </p:nvSpPr>
              <p:spPr>
                <a:xfrm>
                  <a:off x="-84638" y="1523921"/>
                  <a:ext cx="5466263" cy="30480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600"/>
                    </a:spcAft>
                  </a:pPr>
                  <a:r>
                    <a:rPr lang="es-ES" sz="1400" b="1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NC</a:t>
                  </a:r>
                  <a:r>
                    <a:rPr lang="es-ES" sz="1400" b="1" baseline="-250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Int</a:t>
                  </a:r>
                  <a:r>
                    <a:rPr lang="es-ES" sz="1400" b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</a:t>
                  </a:r>
                  <a:r>
                    <a:rPr lang="es-ES" sz="1400" b="1" baseline="-250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s-ES" sz="1400" b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1                      9                   9                      7                     2                      3</a:t>
                  </a:r>
                  <a:endPara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E6FDFE5-B9D3-4A45-8637-699EF78A1E29}"/>
                  </a:ext>
                </a:extLst>
              </p:cNvPr>
              <p:cNvGrpSpPr/>
              <p:nvPr/>
            </p:nvGrpSpPr>
            <p:grpSpPr>
              <a:xfrm>
                <a:off x="1428750" y="2343308"/>
                <a:ext cx="3050157" cy="1095217"/>
                <a:chOff x="57150" y="19208"/>
                <a:chExt cx="3050157" cy="1095217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1ADDCDD-55D5-41F9-8E1C-755EDBF8770A}"/>
                    </a:ext>
                  </a:extLst>
                </p:cNvPr>
                <p:cNvGrpSpPr/>
                <p:nvPr/>
              </p:nvGrpSpPr>
              <p:grpSpPr>
                <a:xfrm>
                  <a:off x="57150" y="19208"/>
                  <a:ext cx="1986953" cy="1085693"/>
                  <a:chOff x="57150" y="19208"/>
                  <a:chExt cx="1986953" cy="1085693"/>
                </a:xfrm>
              </p:grpSpPr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D862DA5C-5E02-431D-B819-FB9E3CD8CC64}"/>
                      </a:ext>
                    </a:extLst>
                  </p:cNvPr>
                  <p:cNvGrpSpPr/>
                  <p:nvPr/>
                </p:nvGrpSpPr>
                <p:grpSpPr>
                  <a:xfrm>
                    <a:off x="57150" y="333375"/>
                    <a:ext cx="1752600" cy="361950"/>
                    <a:chOff x="0" y="409575"/>
                    <a:chExt cx="1553868" cy="329778"/>
                  </a:xfrm>
                </p:grpSpPr>
                <p:pic>
                  <p:nvPicPr>
                    <p:cNvPr id="29" name="Picture 28">
                      <a:extLst>
                        <a:ext uri="{FF2B5EF4-FFF2-40B4-BE49-F238E27FC236}">
                          <a16:creationId xmlns:a16="http://schemas.microsoft.com/office/drawing/2014/main" id="{65F01975-B738-4FDB-A88D-A5553B8D734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1805" t="48611" r="33309" b="42142"/>
                    <a:stretch/>
                  </p:blipFill>
                  <p:spPr bwMode="auto">
                    <a:xfrm>
                      <a:off x="1285875" y="409575"/>
                      <a:ext cx="267993" cy="329778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30" name="Picture 29">
                      <a:extLst>
                        <a:ext uri="{FF2B5EF4-FFF2-40B4-BE49-F238E27FC236}">
                          <a16:creationId xmlns:a16="http://schemas.microsoft.com/office/drawing/2014/main" id="{C2409569-08FC-430A-8223-14B370C6C07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7083" t="48611" r="49132" b="42142"/>
                    <a:stretch/>
                  </p:blipFill>
                  <p:spPr bwMode="auto">
                    <a:xfrm>
                      <a:off x="0" y="409575"/>
                      <a:ext cx="1304925" cy="329777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</p:grpSp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8A963A42-6C6A-4F5B-A5A1-D4C03AF1CAAC}"/>
                      </a:ext>
                    </a:extLst>
                  </p:cNvPr>
                  <p:cNvGrpSpPr/>
                  <p:nvPr/>
                </p:nvGrpSpPr>
                <p:grpSpPr>
                  <a:xfrm>
                    <a:off x="76200" y="762001"/>
                    <a:ext cx="1743076" cy="342900"/>
                    <a:chOff x="169836" y="123825"/>
                    <a:chExt cx="1918938" cy="323852"/>
                  </a:xfrm>
                </p:grpSpPr>
                <p:pic>
                  <p:nvPicPr>
                    <p:cNvPr id="27" name="Picture 26">
                      <a:extLst>
                        <a:ext uri="{FF2B5EF4-FFF2-40B4-BE49-F238E27FC236}">
                          <a16:creationId xmlns:a16="http://schemas.microsoft.com/office/drawing/2014/main" id="{7055842B-2C30-424D-8038-BF5E32DC0E8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3021" t="35407" r="29651" b="55082"/>
                    <a:stretch/>
                  </p:blipFill>
                  <p:spPr bwMode="auto">
                    <a:xfrm>
                      <a:off x="1707774" y="123825"/>
                      <a:ext cx="381000" cy="323852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28" name="Picture 27">
                      <a:extLst>
                        <a:ext uri="{FF2B5EF4-FFF2-40B4-BE49-F238E27FC236}">
                          <a16:creationId xmlns:a16="http://schemas.microsoft.com/office/drawing/2014/main" id="{C8F940FB-5F3B-4D92-9F83-35F68CFAD70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7852" t="35403" r="52431" b="55989"/>
                    <a:stretch/>
                  </p:blipFill>
                  <p:spPr bwMode="auto">
                    <a:xfrm>
                      <a:off x="169836" y="123825"/>
                      <a:ext cx="1630389" cy="323851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</p:grpSp>
              <p:sp>
                <p:nvSpPr>
                  <p:cNvPr id="26" name="Text Box 45">
                    <a:extLst>
                      <a:ext uri="{FF2B5EF4-FFF2-40B4-BE49-F238E27FC236}">
                        <a16:creationId xmlns:a16="http://schemas.microsoft.com/office/drawing/2014/main" id="{7165A5C0-6513-4849-8048-427A5DC6E55B}"/>
                      </a:ext>
                    </a:extLst>
                  </p:cNvPr>
                  <p:cNvSpPr txBox="1"/>
                  <p:nvPr/>
                </p:nvSpPr>
                <p:spPr>
                  <a:xfrm>
                    <a:off x="81953" y="19208"/>
                    <a:ext cx="1962150" cy="39052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C(-)    </a:t>
                    </a:r>
                    <a:r>
                      <a:rPr lang="en-US" sz="105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bzip17   </a:t>
                    </a:r>
                    <a:r>
                      <a:rPr lang="en-US" sz="1050" i="1" dirty="0" err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bzip</a:t>
                    </a:r>
                    <a:r>
                      <a:rPr lang="en-US" sz="105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bzip60  </a:t>
                    </a:r>
                    <a:r>
                      <a:rPr lang="en-US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Col-0</a:t>
                    </a:r>
                    <a:endParaRPr lang="en-US" sz="14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5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                   60/17 </a:t>
                    </a:r>
                    <a:endParaRPr lang="en-US" sz="14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A5B7BA99-C1D3-49F3-BA56-30A66B6BA7B7}"/>
                    </a:ext>
                  </a:extLst>
                </p:cNvPr>
                <p:cNvGrpSpPr/>
                <p:nvPr/>
              </p:nvGrpSpPr>
              <p:grpSpPr>
                <a:xfrm>
                  <a:off x="1878582" y="38337"/>
                  <a:ext cx="1228725" cy="1076088"/>
                  <a:chOff x="30732" y="28812"/>
                  <a:chExt cx="1228725" cy="1076088"/>
                </a:xfrm>
              </p:grpSpPr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id="{968D06D9-9680-4E68-8911-F37D600789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3646" t="53456" r="29200" b="36510"/>
                  <a:stretch/>
                </p:blipFill>
                <p:spPr bwMode="auto">
                  <a:xfrm>
                    <a:off x="47625" y="323850"/>
                    <a:ext cx="1057275" cy="371475"/>
                  </a:xfrm>
                  <a:prstGeom prst="rect">
                    <a:avLst/>
                  </a:prstGeom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22" name="Picture 21">
                    <a:extLst>
                      <a:ext uri="{FF2B5EF4-FFF2-40B4-BE49-F238E27FC236}">
                        <a16:creationId xmlns:a16="http://schemas.microsoft.com/office/drawing/2014/main" id="{E54C22FC-3A69-4913-8866-8B1A491FAD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7986" t="34636" r="18274" b="54217"/>
                  <a:stretch/>
                </p:blipFill>
                <p:spPr bwMode="auto">
                  <a:xfrm>
                    <a:off x="57150" y="762000"/>
                    <a:ext cx="1057275" cy="342900"/>
                  </a:xfrm>
                  <a:prstGeom prst="rect">
                    <a:avLst/>
                  </a:prstGeom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sp>
                <p:nvSpPr>
                  <p:cNvPr id="23" name="Text Box 46">
                    <a:extLst>
                      <a:ext uri="{FF2B5EF4-FFF2-40B4-BE49-F238E27FC236}">
                        <a16:creationId xmlns:a16="http://schemas.microsoft.com/office/drawing/2014/main" id="{78A16476-C110-4393-9BDC-4320DECFD342}"/>
                      </a:ext>
                    </a:extLst>
                  </p:cNvPr>
                  <p:cNvSpPr txBox="1"/>
                  <p:nvPr/>
                </p:nvSpPr>
                <p:spPr>
                  <a:xfrm>
                    <a:off x="30732" y="28812"/>
                    <a:ext cx="1228725" cy="39052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5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bzip28   </a:t>
                    </a:r>
                    <a:r>
                      <a:rPr lang="en-US" sz="1050" i="1" dirty="0" err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bzip</a:t>
                    </a:r>
                    <a:r>
                      <a:rPr lang="en-US" sz="105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</a:t>
                    </a:r>
                    <a:r>
                      <a:rPr lang="en-US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Col-0</a:t>
                    </a:r>
                    <a:endParaRPr lang="en-US" sz="14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5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        60/28 </a:t>
                    </a:r>
                    <a:endParaRPr lang="en-US" sz="14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465086F-6831-40DE-B9CC-E7AE6AB5F7A7}"/>
                  </a:ext>
                </a:extLst>
              </p:cNvPr>
              <p:cNvSpPr/>
              <p:nvPr/>
            </p:nvSpPr>
            <p:spPr>
              <a:xfrm>
                <a:off x="0" y="0"/>
                <a:ext cx="400050" cy="4095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s-419" sz="14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endParaRPr lang="en-US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8A59D60-7464-47C2-98FC-3DF3A587E904}"/>
                  </a:ext>
                </a:extLst>
              </p:cNvPr>
              <p:cNvSpPr/>
              <p:nvPr/>
            </p:nvSpPr>
            <p:spPr>
              <a:xfrm>
                <a:off x="0" y="2228850"/>
                <a:ext cx="400050" cy="4095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s-419" sz="14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endParaRPr lang="en-US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A9C3DA1-0585-43D5-BDAE-B2D26F079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18" t="19895" r="27649" b="21634"/>
            <a:stretch/>
          </p:blipFill>
          <p:spPr bwMode="auto">
            <a:xfrm rot="10800000">
              <a:off x="2952748" y="541817"/>
              <a:ext cx="862330" cy="128698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29AAD78-A510-4CD8-AB3B-FFCFED4DE8B6}"/>
              </a:ext>
            </a:extLst>
          </p:cNvPr>
          <p:cNvSpPr/>
          <p:nvPr/>
        </p:nvSpPr>
        <p:spPr>
          <a:xfrm>
            <a:off x="1219487" y="5534835"/>
            <a:ext cx="66327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Fotografías representativas de hojas inoculadas a los </a:t>
            </a:r>
            <a:r>
              <a:rPr lang="es-419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dpi</a:t>
            </a:r>
            <a:r>
              <a:rPr lang="es-419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B) Detección de la cubierta viral de </a:t>
            </a:r>
            <a:r>
              <a:rPr lang="es-419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PlAMV</a:t>
            </a:r>
            <a:r>
              <a:rPr lang="es-419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(21 </a:t>
            </a:r>
            <a:r>
              <a:rPr lang="es-419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kDa</a:t>
            </a:r>
            <a:r>
              <a:rPr lang="es-419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en hojas inoculadas a los </a:t>
            </a:r>
            <a:r>
              <a:rPr lang="es-419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dpi</a:t>
            </a:r>
            <a:r>
              <a:rPr lang="es-419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mediante Western </a:t>
            </a:r>
            <a:r>
              <a:rPr lang="es-419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blot</a:t>
            </a:r>
            <a:r>
              <a:rPr lang="es-419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1D66F20-3658-49AF-8AD4-C632272E7DFD}"/>
              </a:ext>
            </a:extLst>
          </p:cNvPr>
          <p:cNvSpPr/>
          <p:nvPr/>
        </p:nvSpPr>
        <p:spPr>
          <a:xfrm>
            <a:off x="973589" y="2291257"/>
            <a:ext cx="7801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(n=6)</a:t>
            </a:r>
            <a:endParaRPr lang="en-US" sz="1400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FCB2E2F-54BE-4B47-BC0A-CA364365B7EB}"/>
              </a:ext>
            </a:extLst>
          </p:cNvPr>
          <p:cNvSpPr/>
          <p:nvPr/>
        </p:nvSpPr>
        <p:spPr>
          <a:xfrm>
            <a:off x="2671154" y="3448073"/>
            <a:ext cx="589547" cy="20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AA27D42-6565-438A-BC0C-BCD3DA2E0A0D}"/>
              </a:ext>
            </a:extLst>
          </p:cNvPr>
          <p:cNvSpPr/>
          <p:nvPr/>
        </p:nvSpPr>
        <p:spPr>
          <a:xfrm>
            <a:off x="3637329" y="3437335"/>
            <a:ext cx="589547" cy="20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FB86CD6-B826-447D-8342-663A9074F457}"/>
              </a:ext>
            </a:extLst>
          </p:cNvPr>
          <p:cNvSpPr/>
          <p:nvPr/>
        </p:nvSpPr>
        <p:spPr>
          <a:xfrm>
            <a:off x="4682346" y="3442336"/>
            <a:ext cx="589547" cy="20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5464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A3A1AB-64F6-4C3E-AB84-8B0247104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D8436693-6AC5-4186-B9FE-95FB255F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857"/>
            <a:ext cx="8229600" cy="427728"/>
          </a:xfrm>
        </p:spPr>
        <p:txBody>
          <a:bodyPr/>
          <a:lstStyle/>
          <a:p>
            <a:pPr algn="r"/>
            <a:r>
              <a:rPr lang="es-419" sz="1800" b="1" dirty="0"/>
              <a:t>RESULTADOS Y DISCUSIÓN</a:t>
            </a:r>
            <a:endParaRPr lang="en-US" sz="1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A13014-82DE-4D12-A9A4-8838A8C088B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r="2778" b="11529"/>
          <a:stretch/>
        </p:blipFill>
        <p:spPr bwMode="auto">
          <a:xfrm>
            <a:off x="1377288" y="1446465"/>
            <a:ext cx="6645145" cy="3561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8262F2-28BD-4251-8744-402BAC620931}"/>
              </a:ext>
            </a:extLst>
          </p:cNvPr>
          <p:cNvSpPr/>
          <p:nvPr/>
        </p:nvSpPr>
        <p:spPr>
          <a:xfrm>
            <a:off x="454232" y="630515"/>
            <a:ext cx="80314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Infección sistémica producida por </a:t>
            </a:r>
            <a:r>
              <a:rPr lang="es-ES" sz="1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PlAMV</a:t>
            </a:r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del género </a:t>
            </a:r>
            <a:r>
              <a:rPr lang="es-ES" sz="1600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Potexvirus</a:t>
            </a:r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en plantas mutantes </a:t>
            </a:r>
            <a:r>
              <a:rPr lang="es-ES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Atbzip17, Atbzip28 </a:t>
            </a:r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y/o </a:t>
            </a:r>
            <a:r>
              <a:rPr lang="es-ES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Atbzip60</a:t>
            </a:r>
            <a:r>
              <a:rPr lang="en-US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BEFD45-CBD2-4E6D-8E1C-ED2475D8AFE9}"/>
              </a:ext>
            </a:extLst>
          </p:cNvPr>
          <p:cNvSpPr/>
          <p:nvPr/>
        </p:nvSpPr>
        <p:spPr>
          <a:xfrm>
            <a:off x="1377288" y="5369070"/>
            <a:ext cx="69325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Porcentaje de plantas de </a:t>
            </a: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Arabidopsis thaliana 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mutantes de los genes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bzip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(n=28) 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presencia de infección sistémica causada por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PlAMV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-GFP en el tejido foliar a los 10 y 12 dpi.</a:t>
            </a:r>
            <a:endParaRPr lang="en-US" sz="1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4D57C4-80F4-45CF-A109-D2AA36D6DABE}"/>
              </a:ext>
            </a:extLst>
          </p:cNvPr>
          <p:cNvSpPr/>
          <p:nvPr/>
        </p:nvSpPr>
        <p:spPr>
          <a:xfrm>
            <a:off x="6835252" y="4560118"/>
            <a:ext cx="589547" cy="2406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414196-99E0-41AA-BF31-000607DE95E8}"/>
              </a:ext>
            </a:extLst>
          </p:cNvPr>
          <p:cNvSpPr txBox="1"/>
          <p:nvPr/>
        </p:nvSpPr>
        <p:spPr>
          <a:xfrm>
            <a:off x="3965680" y="4784707"/>
            <a:ext cx="218916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400" b="1" dirty="0"/>
              <a:t>Genotipo de </a:t>
            </a:r>
            <a:r>
              <a:rPr lang="es-419" sz="1400" b="1" i="1" dirty="0"/>
              <a:t>A. thaliana</a:t>
            </a:r>
            <a:endParaRPr lang="en-US" sz="1400" b="1" i="1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31E492B-5385-4B8C-9C9E-D3D4FBCE7815}"/>
              </a:ext>
            </a:extLst>
          </p:cNvPr>
          <p:cNvSpPr/>
          <p:nvPr/>
        </p:nvSpPr>
        <p:spPr>
          <a:xfrm>
            <a:off x="5101389" y="4547936"/>
            <a:ext cx="589547" cy="2406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97296B-F234-4783-9AF3-F4549FE58FEB}"/>
              </a:ext>
            </a:extLst>
          </p:cNvPr>
          <p:cNvSpPr/>
          <p:nvPr/>
        </p:nvSpPr>
        <p:spPr>
          <a:xfrm>
            <a:off x="5728346" y="4535904"/>
            <a:ext cx="1069496" cy="2948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7032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30F967-A8CF-455D-9705-90AF007F684F}"/>
              </a:ext>
            </a:extLst>
          </p:cNvPr>
          <p:cNvSpPr/>
          <p:nvPr/>
        </p:nvSpPr>
        <p:spPr>
          <a:xfrm>
            <a:off x="-78986" y="203832"/>
            <a:ext cx="38100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Infección sistémica producida por </a:t>
            </a:r>
            <a:r>
              <a:rPr lang="es-ES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PlAMV</a:t>
            </a:r>
            <a:r>
              <a:rPr lang="es-E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en plantas mutantes </a:t>
            </a:r>
            <a:r>
              <a:rPr lang="es-ES" sz="1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Atbzip17, Atbzip28 </a:t>
            </a:r>
            <a:r>
              <a:rPr lang="es-E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y/o </a:t>
            </a:r>
            <a:r>
              <a:rPr lang="es-ES" sz="1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Atbzip60</a:t>
            </a:r>
            <a:r>
              <a:rPr lang="en-US" sz="1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1B83FD-EC7F-48BE-9908-AD88C7F492D5}"/>
              </a:ext>
            </a:extLst>
          </p:cNvPr>
          <p:cNvSpPr txBox="1"/>
          <p:nvPr/>
        </p:nvSpPr>
        <p:spPr>
          <a:xfrm>
            <a:off x="25545" y="6201308"/>
            <a:ext cx="3859169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100" dirty="0"/>
              <a:t>Seguimiento </a:t>
            </a:r>
            <a:r>
              <a:rPr lang="es-419" sz="1100" i="1" dirty="0"/>
              <a:t>in vivo</a:t>
            </a:r>
          </a:p>
          <a:p>
            <a:r>
              <a:rPr lang="es-419" sz="1100" dirty="0"/>
              <a:t>Análisis cualitativo: infección sistémica visible monitoreada.</a:t>
            </a:r>
          </a:p>
          <a:p>
            <a:r>
              <a:rPr lang="es-419" sz="1100" dirty="0"/>
              <a:t>Análisis cuantitativo: intensidad de fluorescencia del área.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409BFE-F71F-4152-BDD0-3AA6E510A50A}"/>
              </a:ext>
            </a:extLst>
          </p:cNvPr>
          <p:cNvGrpSpPr/>
          <p:nvPr/>
        </p:nvGrpSpPr>
        <p:grpSpPr>
          <a:xfrm>
            <a:off x="3548159" y="-104775"/>
            <a:ext cx="5514341" cy="6962775"/>
            <a:chOff x="0" y="85725"/>
            <a:chExt cx="5514803" cy="696277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6896761-8689-4C1E-83EB-703F8FEF0ACB}"/>
                </a:ext>
              </a:extLst>
            </p:cNvPr>
            <p:cNvGrpSpPr/>
            <p:nvPr/>
          </p:nvGrpSpPr>
          <p:grpSpPr>
            <a:xfrm>
              <a:off x="0" y="85725"/>
              <a:ext cx="5514803" cy="6927768"/>
              <a:chOff x="0" y="85725"/>
              <a:chExt cx="5514803" cy="6927768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D11F920-AB05-4C65-ACAB-B9AE0E269FF4}"/>
                  </a:ext>
                </a:extLst>
              </p:cNvPr>
              <p:cNvGrpSpPr/>
              <p:nvPr/>
            </p:nvGrpSpPr>
            <p:grpSpPr>
              <a:xfrm>
                <a:off x="0" y="85725"/>
                <a:ext cx="5514803" cy="6927768"/>
                <a:chOff x="0" y="85725"/>
                <a:chExt cx="5514803" cy="6927768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CA151864-D917-46CE-B505-A516579F7A3C}"/>
                    </a:ext>
                  </a:extLst>
                </p:cNvPr>
                <p:cNvGrpSpPr/>
                <p:nvPr/>
              </p:nvGrpSpPr>
              <p:grpSpPr>
                <a:xfrm>
                  <a:off x="0" y="140154"/>
                  <a:ext cx="5462649" cy="4336830"/>
                  <a:chOff x="-36166" y="162806"/>
                  <a:chExt cx="5545492" cy="4670329"/>
                </a:xfrm>
              </p:grpSpPr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93E88F38-3BC7-4A01-8654-A7388269D320}"/>
                      </a:ext>
                    </a:extLst>
                  </p:cNvPr>
                  <p:cNvGrpSpPr/>
                  <p:nvPr/>
                </p:nvGrpSpPr>
                <p:grpSpPr>
                  <a:xfrm>
                    <a:off x="961901" y="1326739"/>
                    <a:ext cx="4485017" cy="2814426"/>
                    <a:chOff x="0" y="868385"/>
                    <a:chExt cx="5165272" cy="3389290"/>
                  </a:xfrm>
                </p:grpSpPr>
                <p:pic>
                  <p:nvPicPr>
                    <p:cNvPr id="33" name="Picture 32">
                      <a:extLst>
                        <a:ext uri="{FF2B5EF4-FFF2-40B4-BE49-F238E27FC236}">
                          <a16:creationId xmlns:a16="http://schemas.microsoft.com/office/drawing/2014/main" id="{F1E62212-0F86-482A-AA55-AA978DAB5D9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0" y="874012"/>
                      <a:ext cx="1272268" cy="85001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Picture 33">
                      <a:extLst>
                        <a:ext uri="{FF2B5EF4-FFF2-40B4-BE49-F238E27FC236}">
                          <a16:creationId xmlns:a16="http://schemas.microsoft.com/office/drawing/2014/main" id="{62EF0D54-F275-451B-8F57-651C18C5C10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0800000">
                      <a:off x="1288006" y="872016"/>
                      <a:ext cx="1274088" cy="84248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5" name="Picture 34">
                      <a:extLst>
                        <a:ext uri="{FF2B5EF4-FFF2-40B4-BE49-F238E27FC236}">
                          <a16:creationId xmlns:a16="http://schemas.microsoft.com/office/drawing/2014/main" id="{3DBCED74-FFA0-4B9D-9EC6-CD1830CB8F7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227"/>
                    <a:stretch/>
                  </p:blipFill>
                  <p:spPr>
                    <a:xfrm>
                      <a:off x="2582636" y="870857"/>
                      <a:ext cx="1291317" cy="84364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6" name="Picture 35">
                      <a:extLst>
                        <a:ext uri="{FF2B5EF4-FFF2-40B4-BE49-F238E27FC236}">
                          <a16:creationId xmlns:a16="http://schemas.microsoft.com/office/drawing/2014/main" id="{CFA62CED-7FC7-44FA-9128-A1B0AFAF507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0800000">
                      <a:off x="3892694" y="868385"/>
                      <a:ext cx="1272576" cy="85725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7" name="Picture 36">
                      <a:extLst>
                        <a:ext uri="{FF2B5EF4-FFF2-40B4-BE49-F238E27FC236}">
                          <a16:creationId xmlns:a16="http://schemas.microsoft.com/office/drawing/2014/main" id="{B908C077-286D-4F88-AD29-8C2B82F08C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" y="1745377"/>
                      <a:ext cx="1274755" cy="83589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8" name="Picture 37">
                      <a:extLst>
                        <a:ext uri="{FF2B5EF4-FFF2-40B4-BE49-F238E27FC236}">
                          <a16:creationId xmlns:a16="http://schemas.microsoft.com/office/drawing/2014/main" id="{4FB732DD-1FF1-4AFD-88B7-FDA40EA2688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88293" y="1734701"/>
                      <a:ext cx="1276004" cy="84657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9" name="Picture 38">
                      <a:extLst>
                        <a:ext uri="{FF2B5EF4-FFF2-40B4-BE49-F238E27FC236}">
                          <a16:creationId xmlns:a16="http://schemas.microsoft.com/office/drawing/2014/main" id="{2FE8D4DE-5D55-427B-B25F-DD45C547DE2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586112" y="1733551"/>
                      <a:ext cx="1287841" cy="84772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0" name="Picture 39">
                      <a:extLst>
                        <a:ext uri="{FF2B5EF4-FFF2-40B4-BE49-F238E27FC236}">
                          <a16:creationId xmlns:a16="http://schemas.microsoft.com/office/drawing/2014/main" id="{517AFB0F-7912-4183-981A-E8BB7FBE6E9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0800000">
                      <a:off x="3889095" y="1745373"/>
                      <a:ext cx="1276174" cy="8359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1" name="Picture 40">
                      <a:extLst>
                        <a:ext uri="{FF2B5EF4-FFF2-40B4-BE49-F238E27FC236}">
                          <a16:creationId xmlns:a16="http://schemas.microsoft.com/office/drawing/2014/main" id="{AE76DFFD-4EAB-446C-B4E2-173D6B845A4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" y="2603804"/>
                      <a:ext cx="1269740" cy="82519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2" name="Picture 41">
                      <a:extLst>
                        <a:ext uri="{FF2B5EF4-FFF2-40B4-BE49-F238E27FC236}">
                          <a16:creationId xmlns:a16="http://schemas.microsoft.com/office/drawing/2014/main" id="{B87F5881-00B6-425D-B6C2-49AF8F43BC8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92639" y="2602644"/>
                      <a:ext cx="1270985" cy="8263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3" name="Picture 42">
                      <a:extLst>
                        <a:ext uri="{FF2B5EF4-FFF2-40B4-BE49-F238E27FC236}">
                          <a16:creationId xmlns:a16="http://schemas.microsoft.com/office/drawing/2014/main" id="{5401FFD5-0B97-40CC-BF5D-119D030BE83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578657" y="2603805"/>
                      <a:ext cx="1295296" cy="82519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4" name="Picture 43">
                      <a:extLst>
                        <a:ext uri="{FF2B5EF4-FFF2-40B4-BE49-F238E27FC236}">
                          <a16:creationId xmlns:a16="http://schemas.microsoft.com/office/drawing/2014/main" id="{83787CE2-F63A-410C-9AE5-E5393730D76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891798" y="2600325"/>
                      <a:ext cx="1273474" cy="82867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5" name="Picture 44">
                      <a:extLst>
                        <a:ext uri="{FF2B5EF4-FFF2-40B4-BE49-F238E27FC236}">
                          <a16:creationId xmlns:a16="http://schemas.microsoft.com/office/drawing/2014/main" id="{D4B15C1A-3C5F-4650-9173-1A4356A6EC4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10687"/>
                    <a:stretch/>
                  </p:blipFill>
                  <p:spPr>
                    <a:xfrm rot="10800000">
                      <a:off x="9524" y="3448050"/>
                      <a:ext cx="1253218" cy="80962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6" name="Picture 45">
                      <a:extLst>
                        <a:ext uri="{FF2B5EF4-FFF2-40B4-BE49-F238E27FC236}">
                          <a16:creationId xmlns:a16="http://schemas.microsoft.com/office/drawing/2014/main" id="{A74C4F23-E0C7-4E76-BC7A-A46CBB5D769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88158" y="3448969"/>
                      <a:ext cx="1265902" cy="80870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7" name="Picture 46">
                      <a:extLst>
                        <a:ext uri="{FF2B5EF4-FFF2-40B4-BE49-F238E27FC236}">
                          <a16:creationId xmlns:a16="http://schemas.microsoft.com/office/drawing/2014/main" id="{B332360E-DEDD-4C56-933C-56B1FA928B4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0800000">
                      <a:off x="2573958" y="3449888"/>
                      <a:ext cx="1299995" cy="80778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Picture 47">
                      <a:extLst>
                        <a:ext uri="{FF2B5EF4-FFF2-40B4-BE49-F238E27FC236}">
                          <a16:creationId xmlns:a16="http://schemas.microsoft.com/office/drawing/2014/main" id="{C2C791E6-F01C-4C09-89AC-518ED8600C9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903818" y="3448054"/>
                      <a:ext cx="1261453" cy="809621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1" name="Text Box 352">
                    <a:extLst>
                      <a:ext uri="{FF2B5EF4-FFF2-40B4-BE49-F238E27FC236}">
                        <a16:creationId xmlns:a16="http://schemas.microsoft.com/office/drawing/2014/main" id="{8BB76A4F-21D9-4761-9732-3F9E0FFC4E70}"/>
                      </a:ext>
                    </a:extLst>
                  </p:cNvPr>
                  <p:cNvSpPr txBox="1"/>
                  <p:nvPr/>
                </p:nvSpPr>
                <p:spPr>
                  <a:xfrm>
                    <a:off x="83127" y="162806"/>
                    <a:ext cx="5426199" cy="55753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s-419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</a:t>
                    </a:r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s-419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</a:t>
                    </a:r>
                    <a:r>
                      <a:rPr lang="es-419" sz="1200" b="1" dirty="0" err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PlAMV</a:t>
                    </a:r>
                    <a:r>
                      <a:rPr lang="es-419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           10 dpi                 12 dpi                  17 dpi                    19 dpi</a:t>
                    </a:r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" name="Text Box 353">
                    <a:extLst>
                      <a:ext uri="{FF2B5EF4-FFF2-40B4-BE49-F238E27FC236}">
                        <a16:creationId xmlns:a16="http://schemas.microsoft.com/office/drawing/2014/main" id="{3063F527-0DA3-4BC9-9A7D-F59D055DF2F5}"/>
                      </a:ext>
                    </a:extLst>
                  </p:cNvPr>
                  <p:cNvSpPr txBox="1"/>
                  <p:nvPr/>
                </p:nvSpPr>
                <p:spPr>
                  <a:xfrm>
                    <a:off x="-36166" y="546250"/>
                    <a:ext cx="1085061" cy="4286885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s-419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Col O</a:t>
                    </a:r>
                    <a:endParaRPr lang="en-US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bzip60</a:t>
                    </a:r>
                    <a:endParaRPr lang="en-US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bzip17</a:t>
                    </a:r>
                    <a:endParaRPr lang="en-US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bzip28</a:t>
                    </a:r>
                    <a:endParaRPr lang="en-US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bzip60/bzip17</a:t>
                    </a:r>
                    <a:endParaRPr lang="en-US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s-419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bzip60/bzip28</a:t>
                    </a:r>
                    <a:endParaRPr lang="en-US" sz="105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330CF040-4FFE-455F-B57E-46F50B262EC5}"/>
                    </a:ext>
                  </a:extLst>
                </p:cNvPr>
                <p:cNvGrpSpPr/>
                <p:nvPr/>
              </p:nvGrpSpPr>
              <p:grpSpPr>
                <a:xfrm>
                  <a:off x="249383" y="4567176"/>
                  <a:ext cx="5265420" cy="2446317"/>
                  <a:chOff x="59377" y="44838"/>
                  <a:chExt cx="5565245" cy="2570955"/>
                </a:xfrm>
              </p:grpSpPr>
              <p:pic>
                <p:nvPicPr>
                  <p:cNvPr id="26" name="Picture 25">
                    <a:extLst>
                      <a:ext uri="{FF2B5EF4-FFF2-40B4-BE49-F238E27FC236}">
                        <a16:creationId xmlns:a16="http://schemas.microsoft.com/office/drawing/2014/main" id="{22105330-4938-423B-9463-956CD52E46B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914" t="1863" r="15119" b="34177"/>
                  <a:stretch/>
                </p:blipFill>
                <p:spPr bwMode="auto">
                  <a:xfrm>
                    <a:off x="59377" y="44838"/>
                    <a:ext cx="5462546" cy="257095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7" name="TextBox 2">
                    <a:extLst>
                      <a:ext uri="{FF2B5EF4-FFF2-40B4-BE49-F238E27FC236}">
                        <a16:creationId xmlns:a16="http://schemas.microsoft.com/office/drawing/2014/main" id="{D07927CE-743B-489D-9D44-E8CD28784062}"/>
                      </a:ext>
                    </a:extLst>
                  </p:cNvPr>
                  <p:cNvSpPr txBox="1"/>
                  <p:nvPr/>
                </p:nvSpPr>
                <p:spPr>
                  <a:xfrm>
                    <a:off x="5313841" y="213275"/>
                    <a:ext cx="310781" cy="233916"/>
                  </a:xfrm>
                  <a:prstGeom prst="rect">
                    <a:avLst/>
                  </a:prstGeom>
                  <a:noFill/>
                  <a:ln w="9525" cmpd="sng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wrap="square" rtlCol="0" anchor="t"/>
                  <a:lstStyle/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400">
                        <a:solidFill>
                          <a:srgbClr val="000000"/>
                        </a:solidFill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*</a:t>
                    </a:r>
                    <a:endPara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" name="TextBox 3">
                    <a:extLst>
                      <a:ext uri="{FF2B5EF4-FFF2-40B4-BE49-F238E27FC236}">
                        <a16:creationId xmlns:a16="http://schemas.microsoft.com/office/drawing/2014/main" id="{80763531-8B29-4A72-A391-EC5032E0EC8B}"/>
                      </a:ext>
                    </a:extLst>
                  </p:cNvPr>
                  <p:cNvSpPr txBox="1"/>
                  <p:nvPr/>
                </p:nvSpPr>
                <p:spPr>
                  <a:xfrm>
                    <a:off x="5314948" y="380030"/>
                    <a:ext cx="277776" cy="273757"/>
                  </a:xfrm>
                  <a:prstGeom prst="rect">
                    <a:avLst/>
                  </a:prstGeom>
                  <a:noFill/>
                  <a:ln w="9525" cmpd="sng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wrap="square" rtlCol="0" anchor="t"/>
                  <a:lstStyle/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400">
                        <a:solidFill>
                          <a:srgbClr val="000000"/>
                        </a:solidFill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*</a:t>
                    </a:r>
                    <a:endPara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9" name="TextBox 4">
                    <a:extLst>
                      <a:ext uri="{FF2B5EF4-FFF2-40B4-BE49-F238E27FC236}">
                        <a16:creationId xmlns:a16="http://schemas.microsoft.com/office/drawing/2014/main" id="{42DA3FC8-EB35-4A10-83CA-6455923229C7}"/>
                      </a:ext>
                    </a:extLst>
                  </p:cNvPr>
                  <p:cNvSpPr txBox="1"/>
                  <p:nvPr/>
                </p:nvSpPr>
                <p:spPr>
                  <a:xfrm>
                    <a:off x="5334000" y="817209"/>
                    <a:ext cx="258726" cy="237903"/>
                  </a:xfrm>
                  <a:prstGeom prst="rect">
                    <a:avLst/>
                  </a:prstGeom>
                  <a:noFill/>
                  <a:ln w="9525" cmpd="sng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wrap="square" rtlCol="0" anchor="t"/>
                  <a:lstStyle/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400">
                        <a:solidFill>
                          <a:srgbClr val="000000"/>
                        </a:solidFill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*</a:t>
                    </a:r>
                    <a:endPara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289F3BEE-6A1A-4606-A5C1-0D17D1C4857D}"/>
                    </a:ext>
                  </a:extLst>
                </p:cNvPr>
                <p:cNvSpPr/>
                <p:nvPr/>
              </p:nvSpPr>
              <p:spPr>
                <a:xfrm>
                  <a:off x="71252" y="85725"/>
                  <a:ext cx="400050" cy="409575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s-419" sz="1400" b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</a:t>
                  </a:r>
                  <a:endParaRPr lang="en-US" sz="1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6D6624BE-C09F-4881-BFF3-F354CDE6CE81}"/>
                    </a:ext>
                  </a:extLst>
                </p:cNvPr>
                <p:cNvSpPr/>
                <p:nvPr/>
              </p:nvSpPr>
              <p:spPr>
                <a:xfrm>
                  <a:off x="59376" y="4405745"/>
                  <a:ext cx="400050" cy="409575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s-419" sz="1400" b="1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</a:t>
                  </a:r>
                  <a:endPara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9A31E0A-1D05-4DB1-9CE0-AF2A296C85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997527" y="546265"/>
                <a:ext cx="1078865" cy="648970"/>
              </a:xfrm>
              <a:prstGeom prst="rect">
                <a:avLst/>
              </a:prstGeom>
              <a:solidFill>
                <a:schemeClr val="accent2"/>
              </a:solidFill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F1E0522-1FA0-4954-8A31-B46B9587E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1932" y="546265"/>
                <a:ext cx="1064895" cy="648335"/>
              </a:xfrm>
              <a:prstGeom prst="rect">
                <a:avLst/>
              </a:prstGeom>
              <a:solidFill>
                <a:schemeClr val="accent2"/>
              </a:solidFill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2087FA2-75C6-4156-AE1E-B43570088D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194462" y="546265"/>
                <a:ext cx="1101725" cy="659130"/>
              </a:xfrm>
              <a:prstGeom prst="rect">
                <a:avLst/>
              </a:prstGeom>
              <a:solidFill>
                <a:schemeClr val="accent2"/>
              </a:solidFill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84E9433-6A5C-4F7F-87F2-E7EB44923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2618" y="546265"/>
                <a:ext cx="1076325" cy="664210"/>
              </a:xfrm>
              <a:prstGeom prst="rect">
                <a:avLst/>
              </a:prstGeom>
              <a:solidFill>
                <a:schemeClr val="accent2"/>
              </a:solidFill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B2203E7-E042-43E6-B84F-3404B10C8D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997527" y="3859481"/>
                <a:ext cx="1064895" cy="59880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C885A7A9-A91F-455C-96C9-F112DD8A53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0057" y="3847605"/>
                <a:ext cx="1082040" cy="610235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4A9FBCB-EDF0-4C3C-A4B1-0740C22D1B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2587" y="3847605"/>
                <a:ext cx="1101725" cy="610235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883BD61-E7D9-4F10-B126-347790E95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4310742" y="3847604"/>
                <a:ext cx="1088390" cy="610235"/>
              </a:xfrm>
              <a:prstGeom prst="rect">
                <a:avLst/>
              </a:prstGeom>
            </p:spPr>
          </p:pic>
        </p:grpSp>
        <p:sp>
          <p:nvSpPr>
            <p:cNvPr id="12" name="Text Box 625">
              <a:extLst>
                <a:ext uri="{FF2B5EF4-FFF2-40B4-BE49-F238E27FC236}">
                  <a16:creationId xmlns:a16="http://schemas.microsoft.com/office/drawing/2014/main" id="{25193171-64AB-4F03-BAB1-077AAB4B6EEC}"/>
                </a:ext>
              </a:extLst>
            </p:cNvPr>
            <p:cNvSpPr txBox="1"/>
            <p:nvPr/>
          </p:nvSpPr>
          <p:spPr>
            <a:xfrm>
              <a:off x="3381375" y="6800850"/>
              <a:ext cx="476250" cy="24765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419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dpi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F35D87D3-38F2-439F-8869-84230F31DCEB}"/>
              </a:ext>
            </a:extLst>
          </p:cNvPr>
          <p:cNvSpPr/>
          <p:nvPr/>
        </p:nvSpPr>
        <p:spPr>
          <a:xfrm>
            <a:off x="6680877" y="4280519"/>
            <a:ext cx="7801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(n=6)</a:t>
            </a:r>
            <a:endParaRPr lang="en-US" sz="1400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2D9E08B-3EF4-49DC-9F5F-D6FC02E9D272}"/>
              </a:ext>
            </a:extLst>
          </p:cNvPr>
          <p:cNvSpPr/>
          <p:nvPr/>
        </p:nvSpPr>
        <p:spPr>
          <a:xfrm>
            <a:off x="3773397" y="1300922"/>
            <a:ext cx="589547" cy="2406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7740944-8542-4BCE-88A6-A04B7AD7C9A5}"/>
              </a:ext>
            </a:extLst>
          </p:cNvPr>
          <p:cNvSpPr/>
          <p:nvPr/>
        </p:nvSpPr>
        <p:spPr>
          <a:xfrm>
            <a:off x="3807538" y="2042924"/>
            <a:ext cx="589547" cy="2406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E237DD-05E6-44A1-BF8F-AA98A64F6C21}"/>
              </a:ext>
            </a:extLst>
          </p:cNvPr>
          <p:cNvSpPr/>
          <p:nvPr/>
        </p:nvSpPr>
        <p:spPr>
          <a:xfrm>
            <a:off x="3589940" y="3288746"/>
            <a:ext cx="923897" cy="2782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2946774-939D-4F78-9E71-2A47CCED17A1}"/>
              </a:ext>
            </a:extLst>
          </p:cNvPr>
          <p:cNvSpPr/>
          <p:nvPr/>
        </p:nvSpPr>
        <p:spPr>
          <a:xfrm>
            <a:off x="18163" y="2969763"/>
            <a:ext cx="37224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/>
              <a:t>Sistema del doble híbrido en levaduras:</a:t>
            </a:r>
          </a:p>
          <a:p>
            <a:r>
              <a:rPr lang="es-ES" sz="1200" dirty="0"/>
              <a:t>Heterodímeros.</a:t>
            </a:r>
          </a:p>
          <a:p>
            <a:endParaRPr lang="es-ES" sz="1200" dirty="0"/>
          </a:p>
          <a:p>
            <a:r>
              <a:rPr lang="es-ES" sz="1200" dirty="0"/>
              <a:t>Modelo: activación de genes que restringen el virus </a:t>
            </a:r>
            <a:endParaRPr lang="en-US" sz="12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69069D7-F0FC-4F6B-BBF5-41D7A7AC12A7}"/>
              </a:ext>
            </a:extLst>
          </p:cNvPr>
          <p:cNvSpPr/>
          <p:nvPr/>
        </p:nvSpPr>
        <p:spPr>
          <a:xfrm>
            <a:off x="10723" y="2612554"/>
            <a:ext cx="14734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Liu &amp; </a:t>
            </a:r>
            <a:r>
              <a:rPr lang="es-419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Howell</a:t>
            </a:r>
            <a:r>
              <a:rPr lang="es-419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, 2010.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8277311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A3A1AB-64F6-4C3E-AB84-8B0247104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D8436693-6AC5-4186-B9FE-95FB255F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857"/>
            <a:ext cx="8229600" cy="427728"/>
          </a:xfrm>
        </p:spPr>
        <p:txBody>
          <a:bodyPr/>
          <a:lstStyle/>
          <a:p>
            <a:pPr algn="r"/>
            <a:r>
              <a:rPr lang="es-419" sz="1800" b="1" dirty="0"/>
              <a:t>RESULTADOS Y DISCUSIÓN</a:t>
            </a:r>
            <a:endParaRPr lang="en-US" sz="18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4C89EE-CA0B-40E8-A4BA-ED263D8907F7}"/>
              </a:ext>
            </a:extLst>
          </p:cNvPr>
          <p:cNvSpPr/>
          <p:nvPr/>
        </p:nvSpPr>
        <p:spPr>
          <a:xfrm>
            <a:off x="454232" y="630515"/>
            <a:ext cx="80314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Infección local producida por </a:t>
            </a:r>
            <a:r>
              <a:rPr lang="es-ES" sz="1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TuMV</a:t>
            </a:r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del género </a:t>
            </a:r>
            <a:r>
              <a:rPr lang="es-ES" sz="1600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Potyvirus</a:t>
            </a:r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en plantas mutantes </a:t>
            </a:r>
            <a:r>
              <a:rPr lang="es-ES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Atbzip17, Atbzip28 </a:t>
            </a:r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y/o </a:t>
            </a:r>
            <a:r>
              <a:rPr lang="es-ES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Atbzip60</a:t>
            </a:r>
            <a:r>
              <a:rPr lang="en-US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5A51B0-5349-4852-92C6-20244AAF804F}"/>
              </a:ext>
            </a:extLst>
          </p:cNvPr>
          <p:cNvGrpSpPr/>
          <p:nvPr/>
        </p:nvGrpSpPr>
        <p:grpSpPr>
          <a:xfrm>
            <a:off x="1300394" y="1392072"/>
            <a:ext cx="6806377" cy="4030550"/>
            <a:chOff x="-9525" y="95250"/>
            <a:chExt cx="5610226" cy="304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2BDBE7-FCBC-4EBD-AD97-4E7CBFC7CD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32" t="34635" r="34722" b="5469"/>
            <a:stretch/>
          </p:blipFill>
          <p:spPr bwMode="auto">
            <a:xfrm>
              <a:off x="361950" y="523875"/>
              <a:ext cx="854710" cy="12852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Text Box 222">
              <a:extLst>
                <a:ext uri="{FF2B5EF4-FFF2-40B4-BE49-F238E27FC236}">
                  <a16:creationId xmlns:a16="http://schemas.microsoft.com/office/drawing/2014/main" id="{C624B741-2300-4479-B763-FEBFDD82F758}"/>
                </a:ext>
              </a:extLst>
            </p:cNvPr>
            <p:cNvSpPr txBox="1"/>
            <p:nvPr/>
          </p:nvSpPr>
          <p:spPr>
            <a:xfrm>
              <a:off x="419101" y="228600"/>
              <a:ext cx="5181600" cy="27622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Col-O</a:t>
              </a:r>
              <a:r>
                <a:rPr lang="en-US" sz="14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bzip17       bzip60/bzip17        bzip60          bzip28        bzip60/bzip28  </a:t>
              </a:r>
              <a:endPara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B736070-77CD-4155-B85E-F394D334448C}"/>
                </a:ext>
              </a:extLst>
            </p:cNvPr>
            <p:cNvSpPr/>
            <p:nvPr/>
          </p:nvSpPr>
          <p:spPr>
            <a:xfrm>
              <a:off x="-9525" y="95250"/>
              <a:ext cx="400050" cy="40957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419" sz="14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endPara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DAEC8B-C6B3-4D01-87D2-69016FC99B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85" t="34635" r="39757" b="10156"/>
            <a:stretch/>
          </p:blipFill>
          <p:spPr bwMode="auto">
            <a:xfrm>
              <a:off x="1238250" y="523875"/>
              <a:ext cx="842645" cy="12858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AECA37A-3687-4070-94AD-53A1A10BE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2" t="30729" r="31771" b="1302"/>
            <a:stretch/>
          </p:blipFill>
          <p:spPr bwMode="auto">
            <a:xfrm>
              <a:off x="2095500" y="523876"/>
              <a:ext cx="833755" cy="127634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A7B092E-4E5E-441F-9973-4993218DE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69" t="25521" r="26042" b="15625"/>
            <a:stretch/>
          </p:blipFill>
          <p:spPr bwMode="auto">
            <a:xfrm>
              <a:off x="2952750" y="523875"/>
              <a:ext cx="838200" cy="12852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968FBCD-E4D1-4AC3-85AF-9BDFA5B87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32" t="31771" r="37514" b="15625"/>
            <a:stretch/>
          </p:blipFill>
          <p:spPr bwMode="auto">
            <a:xfrm>
              <a:off x="3819525" y="523875"/>
              <a:ext cx="800100" cy="12852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678547D-FC85-4966-9927-B3C076668C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31" t="30208" r="39062" b="11459"/>
            <a:stretch/>
          </p:blipFill>
          <p:spPr bwMode="auto">
            <a:xfrm>
              <a:off x="4648200" y="523875"/>
              <a:ext cx="752475" cy="12884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Text Box 232">
              <a:extLst>
                <a:ext uri="{FF2B5EF4-FFF2-40B4-BE49-F238E27FC236}">
                  <a16:creationId xmlns:a16="http://schemas.microsoft.com/office/drawing/2014/main" id="{A50A69AF-6BAA-4EB5-A098-42FC62ED0EFA}"/>
                </a:ext>
              </a:extLst>
            </p:cNvPr>
            <p:cNvSpPr txBox="1"/>
            <p:nvPr/>
          </p:nvSpPr>
          <p:spPr>
            <a:xfrm>
              <a:off x="0" y="1800225"/>
              <a:ext cx="5381625" cy="3048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s-ES" sz="16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NC</a:t>
              </a:r>
              <a:r>
                <a:rPr lang="es-ES" sz="1600" b="1" baseline="-250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Int</a:t>
              </a:r>
              <a:r>
                <a:rPr lang="es-ES" sz="1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r>
                <a:rPr lang="es-ES" sz="1600" b="1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</a:t>
              </a:r>
              <a:r>
                <a:rPr lang="es-ES" sz="1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1                 1                    2                  3                   3                 2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EAA2B48-C9CE-48A4-93EB-1A076F81531A}"/>
                </a:ext>
              </a:extLst>
            </p:cNvPr>
            <p:cNvGrpSpPr/>
            <p:nvPr/>
          </p:nvGrpSpPr>
          <p:grpSpPr>
            <a:xfrm>
              <a:off x="1466850" y="2147569"/>
              <a:ext cx="2641702" cy="995681"/>
              <a:chOff x="47625" y="-386081"/>
              <a:chExt cx="2641702" cy="99568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115911E-990B-4AEA-BD15-309163FEE2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83" t="42476" r="31076" b="49185"/>
              <a:stretch/>
            </p:blipFill>
            <p:spPr bwMode="auto">
              <a:xfrm>
                <a:off x="57150" y="-104775"/>
                <a:ext cx="2571750" cy="35242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F354CA6-EFCA-436F-96D2-33B7CF6588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85" t="39583" r="29607" b="51822"/>
              <a:stretch/>
            </p:blipFill>
            <p:spPr bwMode="auto">
              <a:xfrm>
                <a:off x="47625" y="276225"/>
                <a:ext cx="2590800" cy="33337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3" name="Text Box 235">
                <a:extLst>
                  <a:ext uri="{FF2B5EF4-FFF2-40B4-BE49-F238E27FC236}">
                    <a16:creationId xmlns:a16="http://schemas.microsoft.com/office/drawing/2014/main" id="{2E2EAAB7-C829-4088-87FE-D37303C34A1B}"/>
                  </a:ext>
                </a:extLst>
              </p:cNvPr>
              <p:cNvSpPr txBox="1"/>
              <p:nvPr/>
            </p:nvSpPr>
            <p:spPr>
              <a:xfrm>
                <a:off x="69952" y="-386081"/>
                <a:ext cx="2619375" cy="39052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5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C(-)    </a:t>
                </a:r>
                <a:r>
                  <a:rPr lang="en-US" sz="105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bzip17   </a:t>
                </a:r>
                <a:r>
                  <a:rPr lang="en-US" sz="1050" i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bzip</a:t>
                </a:r>
                <a:r>
                  <a:rPr lang="en-US" sz="105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bzip60   bzip28    </a:t>
                </a:r>
                <a:r>
                  <a:rPr lang="en-US" sz="1050" i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bzip</a:t>
                </a:r>
                <a:r>
                  <a:rPr lang="en-US" sz="105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105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Col-O</a:t>
                </a:r>
                <a:r>
                  <a:rPr lang="en-US" sz="105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</a:t>
                </a:r>
                <a:endParaRPr lang="en-US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5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60/17                              60/28</a:t>
                </a:r>
                <a:endParaRPr lang="en-US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7F4F48C-9C40-4838-8F96-ED2CE6CBE6C5}"/>
                </a:ext>
              </a:extLst>
            </p:cNvPr>
            <p:cNvSpPr/>
            <p:nvPr/>
          </p:nvSpPr>
          <p:spPr>
            <a:xfrm>
              <a:off x="0" y="2095500"/>
              <a:ext cx="400050" cy="40957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419" sz="14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  <a:endPara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A238E31-C3FB-4B7B-9679-66074365F0F0}"/>
              </a:ext>
            </a:extLst>
          </p:cNvPr>
          <p:cNvSpPr/>
          <p:nvPr/>
        </p:nvSpPr>
        <p:spPr>
          <a:xfrm>
            <a:off x="1398866" y="5488558"/>
            <a:ext cx="6967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Fotografías representativas de hojas inoculadas a los </a:t>
            </a:r>
            <a:r>
              <a:rPr lang="es-419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dpi</a:t>
            </a:r>
            <a:r>
              <a:rPr lang="es-419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B) Detección de la cubierta viral de </a:t>
            </a:r>
            <a:r>
              <a:rPr lang="es-419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TuMV</a:t>
            </a:r>
            <a:r>
              <a:rPr lang="es-419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(34 </a:t>
            </a:r>
            <a:r>
              <a:rPr lang="es-419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kDa</a:t>
            </a:r>
            <a:r>
              <a:rPr lang="es-419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en hojas inoculadas a los </a:t>
            </a:r>
            <a:r>
              <a:rPr lang="es-419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dpi</a:t>
            </a:r>
            <a:r>
              <a:rPr lang="es-419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mediante Western </a:t>
            </a:r>
            <a:r>
              <a:rPr lang="es-419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blot</a:t>
            </a:r>
            <a:r>
              <a:rPr lang="es-419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3A9F904-2259-43B1-8AF9-BFE821489C7D}"/>
              </a:ext>
            </a:extLst>
          </p:cNvPr>
          <p:cNvSpPr/>
          <p:nvPr/>
        </p:nvSpPr>
        <p:spPr>
          <a:xfrm>
            <a:off x="136938" y="6404668"/>
            <a:ext cx="535915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sz="1200" dirty="0"/>
              <a:t>Acumulación se retrasa: se traslada hacia el floema (evita gran propagación)</a:t>
            </a:r>
            <a:endParaRPr lang="en-US" sz="1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C7C00F-4C0E-4552-BDA8-77CA12A519C2}"/>
              </a:ext>
            </a:extLst>
          </p:cNvPr>
          <p:cNvSpPr/>
          <p:nvPr/>
        </p:nvSpPr>
        <p:spPr>
          <a:xfrm>
            <a:off x="1115170" y="2465575"/>
            <a:ext cx="7801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(n=6)</a:t>
            </a:r>
            <a:endParaRPr lang="en-US" sz="14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4861A3-8179-4F30-84B6-0AAE0D66706F}"/>
              </a:ext>
            </a:extLst>
          </p:cNvPr>
          <p:cNvSpPr/>
          <p:nvPr/>
        </p:nvSpPr>
        <p:spPr>
          <a:xfrm>
            <a:off x="5035967" y="3785412"/>
            <a:ext cx="589547" cy="20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FF66CA1-88A9-4FD0-A38F-98333C8E3021}"/>
              </a:ext>
            </a:extLst>
          </p:cNvPr>
          <p:cNvSpPr/>
          <p:nvPr/>
        </p:nvSpPr>
        <p:spPr>
          <a:xfrm>
            <a:off x="6102769" y="3785411"/>
            <a:ext cx="589547" cy="20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6993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A3A1AB-64F6-4C3E-AB84-8B0247104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D8436693-6AC5-4186-B9FE-95FB255F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857"/>
            <a:ext cx="8229600" cy="427728"/>
          </a:xfrm>
        </p:spPr>
        <p:txBody>
          <a:bodyPr/>
          <a:lstStyle/>
          <a:p>
            <a:pPr algn="r"/>
            <a:r>
              <a:rPr lang="es-419" sz="1800" b="1" dirty="0"/>
              <a:t>RESULTADOS Y DISCUSIÓN</a:t>
            </a:r>
            <a:endParaRPr lang="en-US" sz="18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8421C7-2E4A-40DE-A820-03BCFBD4CFE4}"/>
              </a:ext>
            </a:extLst>
          </p:cNvPr>
          <p:cNvSpPr/>
          <p:nvPr/>
        </p:nvSpPr>
        <p:spPr>
          <a:xfrm>
            <a:off x="454232" y="630515"/>
            <a:ext cx="80314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Infección sistémica producida por </a:t>
            </a:r>
            <a:r>
              <a:rPr lang="es-ES" sz="1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TuMV</a:t>
            </a:r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del género </a:t>
            </a:r>
            <a:r>
              <a:rPr lang="es-ES" sz="1600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Potyvirus</a:t>
            </a:r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en plantas mutantes </a:t>
            </a:r>
            <a:r>
              <a:rPr lang="es-ES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Atbzip17, Atbzip28 </a:t>
            </a:r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y/o </a:t>
            </a:r>
            <a:r>
              <a:rPr lang="es-ES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Atbzip60</a:t>
            </a:r>
            <a:r>
              <a:rPr lang="en-US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D170AE-673E-4662-85D8-3A794EEF2938}"/>
              </a:ext>
            </a:extLst>
          </p:cNvPr>
          <p:cNvSpPr/>
          <p:nvPr/>
        </p:nvSpPr>
        <p:spPr>
          <a:xfrm>
            <a:off x="1317389" y="5200585"/>
            <a:ext cx="6775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Porcentaje de plantas de </a:t>
            </a: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Arabidopsis thaliana 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mutantes de los genes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bzip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(n=27) 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presencia de infección sistémica causada por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TuMV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-GFP en el tejido foliar a los 10 y 12 dpi. </a:t>
            </a:r>
            <a:endParaRPr lang="en-US" sz="1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6F51C9-230D-4B52-ABB7-3FBBC9FD9BBA}"/>
              </a:ext>
            </a:extLst>
          </p:cNvPr>
          <p:cNvGrpSpPr/>
          <p:nvPr/>
        </p:nvGrpSpPr>
        <p:grpSpPr>
          <a:xfrm>
            <a:off x="1201007" y="1342221"/>
            <a:ext cx="6892121" cy="3799825"/>
            <a:chOff x="1201007" y="1342221"/>
            <a:chExt cx="6892121" cy="37998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17D54F-5E95-4F40-BB35-5274C4AD2B0B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2" r="2249" b="9890"/>
            <a:stretch/>
          </p:blipFill>
          <p:spPr bwMode="auto">
            <a:xfrm>
              <a:off x="1201007" y="1342221"/>
              <a:ext cx="6892121" cy="36569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3E360C6-69A9-4FD7-A825-B23728B489B0}"/>
                </a:ext>
              </a:extLst>
            </p:cNvPr>
            <p:cNvSpPr/>
            <p:nvPr/>
          </p:nvSpPr>
          <p:spPr>
            <a:xfrm>
              <a:off x="5128685" y="4547936"/>
              <a:ext cx="589547" cy="24063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2D51449-F150-4F43-9F29-5860A3B1900C}"/>
                </a:ext>
              </a:extLst>
            </p:cNvPr>
            <p:cNvSpPr/>
            <p:nvPr/>
          </p:nvSpPr>
          <p:spPr>
            <a:xfrm>
              <a:off x="5741994" y="4522256"/>
              <a:ext cx="1069496" cy="29484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5D4C673-6EDC-4B6D-B78F-2BE293DFD064}"/>
                </a:ext>
              </a:extLst>
            </p:cNvPr>
            <p:cNvSpPr/>
            <p:nvPr/>
          </p:nvSpPr>
          <p:spPr>
            <a:xfrm>
              <a:off x="4037252" y="4520826"/>
              <a:ext cx="1069496" cy="29484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33A176-A6D0-4046-B945-D8CDE4EF3C35}"/>
                </a:ext>
              </a:extLst>
            </p:cNvPr>
            <p:cNvSpPr txBox="1"/>
            <p:nvPr/>
          </p:nvSpPr>
          <p:spPr>
            <a:xfrm>
              <a:off x="3757133" y="4834269"/>
              <a:ext cx="21891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419" sz="1400" b="1" dirty="0"/>
                <a:t>Genotipo de </a:t>
              </a:r>
              <a:r>
                <a:rPr lang="es-419" sz="1400" b="1" i="1" dirty="0"/>
                <a:t>A. thaliana</a:t>
              </a:r>
              <a:endParaRPr lang="en-US" sz="14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4399029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4F25BF-DFCD-4EDB-9EE3-730FB21214E1}"/>
              </a:ext>
            </a:extLst>
          </p:cNvPr>
          <p:cNvSpPr/>
          <p:nvPr/>
        </p:nvSpPr>
        <p:spPr>
          <a:xfrm>
            <a:off x="0" y="220100"/>
            <a:ext cx="36128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Infección sistémica producida por </a:t>
            </a:r>
            <a:r>
              <a:rPr lang="es-ES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TuMV</a:t>
            </a:r>
            <a:r>
              <a:rPr lang="es-E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en plantas mutantes </a:t>
            </a:r>
            <a:r>
              <a:rPr lang="es-ES" sz="1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Atbzip17, Atbzip28 </a:t>
            </a:r>
            <a:r>
              <a:rPr lang="es-E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y/o </a:t>
            </a:r>
            <a:r>
              <a:rPr lang="es-ES" sz="1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Atbzip60</a:t>
            </a:r>
            <a:r>
              <a:rPr lang="en-US" sz="1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8FE7A59-C469-4165-BA3C-744A6F199602}"/>
              </a:ext>
            </a:extLst>
          </p:cNvPr>
          <p:cNvGrpSpPr/>
          <p:nvPr/>
        </p:nvGrpSpPr>
        <p:grpSpPr>
          <a:xfrm>
            <a:off x="3559663" y="-88568"/>
            <a:ext cx="5473065" cy="6905624"/>
            <a:chOff x="0" y="0"/>
            <a:chExt cx="5473065" cy="69056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7DFD087-AD52-47CC-8EF4-EA20C1E71FEE}"/>
                </a:ext>
              </a:extLst>
            </p:cNvPr>
            <p:cNvGrpSpPr/>
            <p:nvPr/>
          </p:nvGrpSpPr>
          <p:grpSpPr>
            <a:xfrm>
              <a:off x="0" y="0"/>
              <a:ext cx="5473065" cy="6905624"/>
              <a:chOff x="0" y="76208"/>
              <a:chExt cx="5474032" cy="6906001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3684C292-F34C-432E-87AA-CF6FDF255C6D}"/>
                  </a:ext>
                </a:extLst>
              </p:cNvPr>
              <p:cNvGrpSpPr/>
              <p:nvPr/>
            </p:nvGrpSpPr>
            <p:grpSpPr>
              <a:xfrm>
                <a:off x="0" y="163905"/>
                <a:ext cx="5462649" cy="4313080"/>
                <a:chOff x="-36166" y="188383"/>
                <a:chExt cx="5545492" cy="4644752"/>
              </a:xfrm>
            </p:grpSpPr>
            <p:sp>
              <p:nvSpPr>
                <p:cNvPr id="76" name="Text Box 394">
                  <a:extLst>
                    <a:ext uri="{FF2B5EF4-FFF2-40B4-BE49-F238E27FC236}">
                      <a16:creationId xmlns:a16="http://schemas.microsoft.com/office/drawing/2014/main" id="{4E535DBD-3D20-4E20-872E-380E1199ED57}"/>
                    </a:ext>
                  </a:extLst>
                </p:cNvPr>
                <p:cNvSpPr txBox="1"/>
                <p:nvPr/>
              </p:nvSpPr>
              <p:spPr>
                <a:xfrm>
                  <a:off x="83127" y="188383"/>
                  <a:ext cx="5426199" cy="55753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s-419" sz="120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s-419" sz="120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</a:t>
                  </a:r>
                  <a:r>
                    <a:rPr lang="es-419" sz="1200" b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TuMV</a:t>
                  </a:r>
                  <a:r>
                    <a:rPr lang="es-419" sz="120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       10 dpi                 12 dpi                  17 dpi                    19 dpi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Text Box 395">
                  <a:extLst>
                    <a:ext uri="{FF2B5EF4-FFF2-40B4-BE49-F238E27FC236}">
                      <a16:creationId xmlns:a16="http://schemas.microsoft.com/office/drawing/2014/main" id="{8AC657E2-F697-49AA-8ED9-9BD05D461465}"/>
                    </a:ext>
                  </a:extLst>
                </p:cNvPr>
                <p:cNvSpPr txBox="1"/>
                <p:nvPr/>
              </p:nvSpPr>
              <p:spPr>
                <a:xfrm>
                  <a:off x="-36166" y="546250"/>
                  <a:ext cx="1085061" cy="428688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s-419" sz="11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05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Col O</a:t>
                  </a:r>
                  <a:endParaRPr lang="en-US" sz="105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05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05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05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bzip60</a:t>
                  </a:r>
                  <a:endParaRPr lang="en-US" sz="105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05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05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05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bzip17</a:t>
                  </a:r>
                  <a:endParaRPr lang="en-US" sz="105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05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05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bzip28</a:t>
                  </a:r>
                  <a:endParaRPr lang="en-US" sz="105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05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05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1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bzip60/bzip17</a:t>
                  </a:r>
                  <a:endParaRPr lang="en-US" sz="105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05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05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05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s-419" sz="11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bzip60/bzip28</a:t>
                  </a:r>
                  <a:endParaRPr lang="en-US" sz="105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73BF0AA-18B2-4513-83F0-6DB197F6956A}"/>
                  </a:ext>
                </a:extLst>
              </p:cNvPr>
              <p:cNvSpPr/>
              <p:nvPr/>
            </p:nvSpPr>
            <p:spPr>
              <a:xfrm>
                <a:off x="71252" y="76208"/>
                <a:ext cx="400050" cy="4095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s-419" sz="14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endParaRPr lang="en-US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EC386669-463E-48D9-BD20-014804FE7C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047378" y="558140"/>
                <a:ext cx="1073785" cy="659130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66513E05-1710-4B49-B793-A11D7B7B7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3433" y="558140"/>
                <a:ext cx="1075055" cy="657225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B82AB0BA-109F-41CE-813D-D4D5CAF2BC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0088" y="559383"/>
                <a:ext cx="1087755" cy="649605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5493A810-A7B5-4AA8-A7D4-F2EB2F518A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5735" y="570016"/>
                <a:ext cx="1054637" cy="649605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93D23558-68B8-4D17-9053-68D83C44B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046801" y="3908754"/>
                <a:ext cx="1077595" cy="63900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E77B30D-FAC8-4873-A5DD-B38827C5C1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9333" y="3908756"/>
                <a:ext cx="1061791" cy="650875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0A4984C-5A90-4DDF-ACD7-B50A57D478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8213" y="3896880"/>
                <a:ext cx="1089025" cy="654685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6A83A5F-14F0-453D-91BF-BF5FD1D96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042679" y="2565069"/>
                <a:ext cx="1061187" cy="657225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8958C416-1504-4533-B149-71A53CE01A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5433" y="2553192"/>
                <a:ext cx="1075690" cy="650875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0259B3AF-08EA-4247-B29B-6BA2A9B6AD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220562" y="2553195"/>
                <a:ext cx="1082837" cy="650875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B4F754C8-2A34-4F85-97DD-BF09EFE807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5028" y="1900052"/>
                <a:ext cx="1067435" cy="652145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F502AAE4-EC5D-4351-94A5-79232A6B0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5681" y="1900052"/>
                <a:ext cx="1075690" cy="641985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DF34AD09-FEF2-45E6-BF9B-A45466DD01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7680" y="1900052"/>
                <a:ext cx="1083945" cy="641985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73537D4B-F52D-425D-BCA0-3724AA83DF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2618" y="3896880"/>
                <a:ext cx="1077741" cy="657035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6B831530-171D-412C-B4DB-8FF3A856BA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4324966" y="2553195"/>
                <a:ext cx="1085215" cy="65087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9AC3125A-B9C5-4B31-89B1-38824FEB0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2118" y="1895927"/>
                <a:ext cx="1078235" cy="630555"/>
              </a:xfrm>
              <a:prstGeom prst="rect">
                <a:avLst/>
              </a:prstGeom>
            </p:spPr>
          </p:pic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6F728B16-0D99-4DE0-9F89-DD5E1A0CB0DE}"/>
                  </a:ext>
                </a:extLst>
              </p:cNvPr>
              <p:cNvGrpSpPr/>
              <p:nvPr/>
            </p:nvGrpSpPr>
            <p:grpSpPr>
              <a:xfrm>
                <a:off x="239727" y="4609441"/>
                <a:ext cx="5234305" cy="2372768"/>
                <a:chOff x="25035" y="-28022"/>
                <a:chExt cx="5320146" cy="2623529"/>
              </a:xfrm>
            </p:grpSpPr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8BB0B4F6-49CA-4F20-92D2-9BFF10620E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44" t="861" r="12594" b="34935"/>
                <a:stretch/>
              </p:blipFill>
              <p:spPr bwMode="auto">
                <a:xfrm>
                  <a:off x="25035" y="-28022"/>
                  <a:ext cx="5320146" cy="26235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1" name="TextBox 2">
                  <a:extLst>
                    <a:ext uri="{FF2B5EF4-FFF2-40B4-BE49-F238E27FC236}">
                      <a16:creationId xmlns:a16="http://schemas.microsoft.com/office/drawing/2014/main" id="{01F60D24-8610-4EF1-BD23-21450A5093AC}"/>
                    </a:ext>
                  </a:extLst>
                </p:cNvPr>
                <p:cNvSpPr txBox="1"/>
                <p:nvPr/>
              </p:nvSpPr>
              <p:spPr>
                <a:xfrm>
                  <a:off x="4960330" y="697198"/>
                  <a:ext cx="231037" cy="283555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>
                      <a:solidFill>
                        <a:srgbClr val="000000"/>
                      </a:solidFill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*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718D9698-2674-4DEC-AD69-447D232A0B5B}"/>
                    </a:ext>
                  </a:extLst>
                </p:cNvPr>
                <p:cNvGrpSpPr/>
                <p:nvPr/>
              </p:nvGrpSpPr>
              <p:grpSpPr>
                <a:xfrm>
                  <a:off x="4959370" y="1028055"/>
                  <a:ext cx="286990" cy="451033"/>
                  <a:chOff x="4959370" y="1028055"/>
                  <a:chExt cx="286990" cy="451033"/>
                </a:xfrm>
              </p:grpSpPr>
              <p:sp>
                <p:nvSpPr>
                  <p:cNvPr id="73" name="TextBox 3">
                    <a:extLst>
                      <a:ext uri="{FF2B5EF4-FFF2-40B4-BE49-F238E27FC236}">
                        <a16:creationId xmlns:a16="http://schemas.microsoft.com/office/drawing/2014/main" id="{F052BF0E-7301-41C4-86AA-E41E27DB6A86}"/>
                      </a:ext>
                    </a:extLst>
                  </p:cNvPr>
                  <p:cNvSpPr txBox="1"/>
                  <p:nvPr/>
                </p:nvSpPr>
                <p:spPr>
                  <a:xfrm>
                    <a:off x="4960344" y="1028055"/>
                    <a:ext cx="286016" cy="269278"/>
                  </a:xfrm>
                  <a:prstGeom prst="rect">
                    <a:avLst/>
                  </a:prstGeom>
                  <a:noFill/>
                  <a:ln w="9525" cmpd="sng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wrap="square" rtlCol="0" anchor="t"/>
                  <a:lstStyle/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400">
                        <a:solidFill>
                          <a:srgbClr val="000000"/>
                        </a:solidFill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*</a:t>
                    </a:r>
                    <a:endPara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4" name="TextBox 4">
                    <a:extLst>
                      <a:ext uri="{FF2B5EF4-FFF2-40B4-BE49-F238E27FC236}">
                        <a16:creationId xmlns:a16="http://schemas.microsoft.com/office/drawing/2014/main" id="{96A97BAC-4CD3-4656-9DA9-12714AA62085}"/>
                      </a:ext>
                    </a:extLst>
                  </p:cNvPr>
                  <p:cNvSpPr txBox="1"/>
                  <p:nvPr/>
                </p:nvSpPr>
                <p:spPr>
                  <a:xfrm>
                    <a:off x="4959370" y="1133935"/>
                    <a:ext cx="262751" cy="250361"/>
                  </a:xfrm>
                  <a:prstGeom prst="rect">
                    <a:avLst/>
                  </a:prstGeom>
                  <a:noFill/>
                  <a:ln w="9525" cmpd="sng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wrap="square" rtlCol="0" anchor="t"/>
                  <a:lstStyle/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400">
                        <a:solidFill>
                          <a:srgbClr val="000000"/>
                        </a:solidFill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*</a:t>
                    </a:r>
                    <a:endPara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5" name="TextBox 5">
                    <a:extLst>
                      <a:ext uri="{FF2B5EF4-FFF2-40B4-BE49-F238E27FC236}">
                        <a16:creationId xmlns:a16="http://schemas.microsoft.com/office/drawing/2014/main" id="{146E6030-A7BC-45AB-B8CA-6DEA0E571519}"/>
                      </a:ext>
                    </a:extLst>
                  </p:cNvPr>
                  <p:cNvSpPr txBox="1"/>
                  <p:nvPr/>
                </p:nvSpPr>
                <p:spPr>
                  <a:xfrm>
                    <a:off x="4960345" y="1251817"/>
                    <a:ext cx="231037" cy="227271"/>
                  </a:xfrm>
                  <a:prstGeom prst="rect">
                    <a:avLst/>
                  </a:prstGeom>
                  <a:noFill/>
                  <a:ln w="9525" cmpd="sng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wrap="square" rtlCol="0" anchor="t"/>
                  <a:lstStyle/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400">
                        <a:solidFill>
                          <a:srgbClr val="000000"/>
                        </a:solidFill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*</a:t>
                    </a:r>
                    <a:endParaRPr lang="en-US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5DF7BF7-98F8-4262-AEBC-21E2A50FB229}"/>
                  </a:ext>
                </a:extLst>
              </p:cNvPr>
              <p:cNvSpPr/>
              <p:nvPr/>
            </p:nvSpPr>
            <p:spPr>
              <a:xfrm>
                <a:off x="11160" y="4434322"/>
                <a:ext cx="400050" cy="4095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s-419" sz="14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endParaRPr lang="en-US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23B814D-F87F-4D06-8575-B289C565C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904" y="1150134"/>
              <a:ext cx="1046591" cy="65405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480274B-D71D-4F77-BA02-1D4247501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408" y="1151906"/>
              <a:ext cx="1084001" cy="65151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F32383F-81EC-4CC8-9ADC-29DD40BE0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230088" y="1153679"/>
              <a:ext cx="1082040" cy="64405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F618B30-73DF-4151-9057-807629468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91"/>
            <a:stretch/>
          </p:blipFill>
          <p:spPr bwMode="auto">
            <a:xfrm>
              <a:off x="4334493" y="1151906"/>
              <a:ext cx="1065530" cy="6629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BCA388B-7527-4F88-8784-20D493CEA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505" y="3158836"/>
              <a:ext cx="1093470" cy="65341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7702843-86CB-4424-B15F-B16119E04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7558" y="3148733"/>
              <a:ext cx="1078865" cy="67246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2662770-0135-4D2D-B7EC-819D76C48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0088" y="3144817"/>
              <a:ext cx="1087755" cy="65892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D84161F-5055-4D4B-B093-130BE6899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493" y="3148733"/>
              <a:ext cx="1075055" cy="657225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B5A6F28-B228-40BD-977D-1AB99B3B68A1}"/>
              </a:ext>
            </a:extLst>
          </p:cNvPr>
          <p:cNvSpPr txBox="1"/>
          <p:nvPr/>
        </p:nvSpPr>
        <p:spPr>
          <a:xfrm>
            <a:off x="6816477" y="6582933"/>
            <a:ext cx="45778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200" dirty="0"/>
              <a:t>dpi</a:t>
            </a:r>
            <a:endParaRPr lang="en-US" sz="1200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BC01F3C-8F8C-4118-A957-3F724EEA6FEE}"/>
              </a:ext>
            </a:extLst>
          </p:cNvPr>
          <p:cNvSpPr/>
          <p:nvPr/>
        </p:nvSpPr>
        <p:spPr>
          <a:xfrm>
            <a:off x="6660232" y="4374066"/>
            <a:ext cx="7801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(n=6)</a:t>
            </a:r>
            <a:endParaRPr lang="en-US" sz="14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BE2E7C1-A25C-45D1-8ECE-1269056F6AC8}"/>
              </a:ext>
            </a:extLst>
          </p:cNvPr>
          <p:cNvSpPr txBox="1"/>
          <p:nvPr/>
        </p:nvSpPr>
        <p:spPr>
          <a:xfrm>
            <a:off x="0" y="6216892"/>
            <a:ext cx="3859169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100" dirty="0"/>
              <a:t>Seguimiento </a:t>
            </a:r>
            <a:r>
              <a:rPr lang="es-419" sz="1100" i="1" dirty="0"/>
              <a:t>in vivo</a:t>
            </a:r>
          </a:p>
          <a:p>
            <a:r>
              <a:rPr lang="es-419" sz="1100" dirty="0"/>
              <a:t>Análisis cualitativo: infección sistémica visible monitoreada.</a:t>
            </a:r>
          </a:p>
          <a:p>
            <a:r>
              <a:rPr lang="es-419" sz="1100" dirty="0"/>
              <a:t>Análisis cuantitativo: intensidad de fluorescencia del área.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0B86D069-EE67-46D7-8532-3C6D894CD469}"/>
              </a:ext>
            </a:extLst>
          </p:cNvPr>
          <p:cNvSpPr/>
          <p:nvPr/>
        </p:nvSpPr>
        <p:spPr>
          <a:xfrm>
            <a:off x="3787045" y="1341866"/>
            <a:ext cx="589547" cy="2406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869B9D2-E7A9-44F0-A61F-6F06D49EB950}"/>
              </a:ext>
            </a:extLst>
          </p:cNvPr>
          <p:cNvSpPr/>
          <p:nvPr/>
        </p:nvSpPr>
        <p:spPr>
          <a:xfrm>
            <a:off x="3830891" y="2599659"/>
            <a:ext cx="589547" cy="2362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CE1C4D5-F547-4E2F-B3B2-077D453C826F}"/>
              </a:ext>
            </a:extLst>
          </p:cNvPr>
          <p:cNvSpPr/>
          <p:nvPr/>
        </p:nvSpPr>
        <p:spPr>
          <a:xfrm>
            <a:off x="3589940" y="3288746"/>
            <a:ext cx="923897" cy="2782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4E089BA-396B-4F0D-86AA-F8B857686B9B}"/>
              </a:ext>
            </a:extLst>
          </p:cNvPr>
          <p:cNvSpPr/>
          <p:nvPr/>
        </p:nvSpPr>
        <p:spPr>
          <a:xfrm>
            <a:off x="3648103" y="3998260"/>
            <a:ext cx="923897" cy="2782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B2FA413-83EA-47D5-9070-A28306DF062D}"/>
              </a:ext>
            </a:extLst>
          </p:cNvPr>
          <p:cNvSpPr/>
          <p:nvPr/>
        </p:nvSpPr>
        <p:spPr>
          <a:xfrm>
            <a:off x="65449" y="2166360"/>
            <a:ext cx="33427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/>
              <a:t>Sistema del doble híbrido en levaduras:</a:t>
            </a:r>
          </a:p>
          <a:p>
            <a:r>
              <a:rPr lang="es-ES" sz="1200" dirty="0"/>
              <a:t>Heterodímeros </a:t>
            </a:r>
          </a:p>
          <a:p>
            <a:endParaRPr lang="es-ES" sz="1200" dirty="0"/>
          </a:p>
          <a:p>
            <a:r>
              <a:rPr lang="es-ES" sz="1200" dirty="0"/>
              <a:t>Modelo: activación de genes que restringen el virus 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7EC947B-26EB-479E-AE5B-C62ED695327A}"/>
              </a:ext>
            </a:extLst>
          </p:cNvPr>
          <p:cNvSpPr/>
          <p:nvPr/>
        </p:nvSpPr>
        <p:spPr>
          <a:xfrm>
            <a:off x="68726" y="1878066"/>
            <a:ext cx="14734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Liu &amp; </a:t>
            </a:r>
            <a:r>
              <a:rPr lang="es-419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Howell</a:t>
            </a:r>
            <a:r>
              <a:rPr lang="es-419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, 2010.</a:t>
            </a:r>
            <a:endParaRPr lang="en-US" sz="1200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A602FD3-07F8-4B4C-AD63-782D663E3469}"/>
              </a:ext>
            </a:extLst>
          </p:cNvPr>
          <p:cNvSpPr/>
          <p:nvPr/>
        </p:nvSpPr>
        <p:spPr>
          <a:xfrm>
            <a:off x="40866" y="3324443"/>
            <a:ext cx="32447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/>
              <a:t>bZIP60 factor de susceptibilidad del huésped</a:t>
            </a:r>
          </a:p>
          <a:p>
            <a:endParaRPr lang="es-ES" sz="1200" dirty="0"/>
          </a:p>
          <a:p>
            <a:endParaRPr lang="es-ES" sz="1200" dirty="0"/>
          </a:p>
          <a:p>
            <a:r>
              <a:rPr lang="es-ES" sz="1200" dirty="0"/>
              <a:t>bZIP17 y bZIP28 : específicos</a:t>
            </a:r>
          </a:p>
          <a:p>
            <a:endParaRPr lang="en-US" sz="1200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A394717-16FF-484E-9275-68C47E65B634}"/>
              </a:ext>
            </a:extLst>
          </p:cNvPr>
          <p:cNvSpPr/>
          <p:nvPr/>
        </p:nvSpPr>
        <p:spPr>
          <a:xfrm>
            <a:off x="2119064" y="3549359"/>
            <a:ext cx="13420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Zhang </a:t>
            </a:r>
            <a:r>
              <a:rPr lang="es-419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et al</a:t>
            </a:r>
            <a:r>
              <a:rPr lang="es-419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., 2015.</a:t>
            </a:r>
            <a:endParaRPr lang="en-US" sz="1200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F3EE9C9-08D4-4ABD-9F5E-FADA57E78424}"/>
              </a:ext>
            </a:extLst>
          </p:cNvPr>
          <p:cNvSpPr/>
          <p:nvPr/>
        </p:nvSpPr>
        <p:spPr>
          <a:xfrm>
            <a:off x="2111447" y="4097067"/>
            <a:ext cx="1170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Liu </a:t>
            </a:r>
            <a:r>
              <a:rPr lang="fr-FR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et al</a:t>
            </a:r>
            <a:r>
              <a:rPr lang="fr-FR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., 2007.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0623201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4B9B7AA-7284-4D2E-8960-DDB56D08A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704"/>
            <a:ext cx="8229600" cy="427728"/>
          </a:xfrm>
        </p:spPr>
        <p:txBody>
          <a:bodyPr/>
          <a:lstStyle/>
          <a:p>
            <a:pPr algn="r"/>
            <a:r>
              <a:rPr lang="es-419" sz="1800" b="1" dirty="0"/>
              <a:t>INTRODUCCIÓN</a:t>
            </a:r>
            <a:endParaRPr lang="en-US" sz="1800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135FF99-C899-485F-BE56-E134FE26141E}"/>
              </a:ext>
            </a:extLst>
          </p:cNvPr>
          <p:cNvSpPr/>
          <p:nvPr/>
        </p:nvSpPr>
        <p:spPr>
          <a:xfrm>
            <a:off x="264696" y="1640478"/>
            <a:ext cx="1769165" cy="70236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sz="3600" b="1" dirty="0"/>
              <a:t>Virus </a:t>
            </a:r>
            <a:endParaRPr lang="en-US" sz="3600" b="1" dirty="0"/>
          </a:p>
        </p:txBody>
      </p:sp>
      <p:pic>
        <p:nvPicPr>
          <p:cNvPr id="16" name="Picture 4" descr="tobaccomosaicvirus640">
            <a:extLst>
              <a:ext uri="{FF2B5EF4-FFF2-40B4-BE49-F238E27FC236}">
                <a16:creationId xmlns:a16="http://schemas.microsoft.com/office/drawing/2014/main" id="{CAD38B1D-2401-41AD-B03A-3FCF7DBFE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8" r="27586"/>
          <a:stretch/>
        </p:blipFill>
        <p:spPr bwMode="auto">
          <a:xfrm>
            <a:off x="2393985" y="1592617"/>
            <a:ext cx="1238078" cy="150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5B556C-5E5B-4B6C-83B4-950B3AFAFA4B}"/>
              </a:ext>
            </a:extLst>
          </p:cNvPr>
          <p:cNvSpPr/>
          <p:nvPr/>
        </p:nvSpPr>
        <p:spPr>
          <a:xfrm>
            <a:off x="1720612" y="3093069"/>
            <a:ext cx="2389687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 </a:t>
            </a:r>
            <a:r>
              <a:rPr lang="en-US" sz="1100" dirty="0" err="1"/>
              <a:t>Micrografía</a:t>
            </a:r>
            <a:r>
              <a:rPr lang="en-US" sz="1100" dirty="0"/>
              <a:t> TEM del Virus del </a:t>
            </a:r>
            <a:r>
              <a:rPr lang="en-US" sz="1100" dirty="0" err="1"/>
              <a:t>mosaico</a:t>
            </a:r>
            <a:r>
              <a:rPr lang="en-US" sz="1100" dirty="0"/>
              <a:t> del </a:t>
            </a:r>
            <a:r>
              <a:rPr lang="en-US" sz="1100" dirty="0" err="1"/>
              <a:t>tabaco</a:t>
            </a:r>
            <a:r>
              <a:rPr lang="en-US" sz="1100" dirty="0"/>
              <a:t> (TMV) </a:t>
            </a:r>
          </a:p>
          <a:p>
            <a:pPr algn="ctr"/>
            <a:r>
              <a:rPr lang="en-US" sz="900" dirty="0"/>
              <a:t>© Dennis Kunkel Microscopy, Inc</a:t>
            </a:r>
            <a:endParaRPr lang="en-US" sz="11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33C9D2-3630-4A93-9BE9-D6EFC79BBC91}"/>
              </a:ext>
            </a:extLst>
          </p:cNvPr>
          <p:cNvSpPr/>
          <p:nvPr/>
        </p:nvSpPr>
        <p:spPr>
          <a:xfrm>
            <a:off x="3554868" y="774914"/>
            <a:ext cx="1415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ARNss</a:t>
            </a:r>
            <a:r>
              <a:rPr lang="en-US" b="1" dirty="0"/>
              <a:t> (+) </a:t>
            </a:r>
          </a:p>
        </p:txBody>
      </p:sp>
      <p:pic>
        <p:nvPicPr>
          <p:cNvPr id="2052" name="Picture 4" descr="Resultado de imagen para RNA positive strand">
            <a:extLst>
              <a:ext uri="{FF2B5EF4-FFF2-40B4-BE49-F238E27FC236}">
                <a16:creationId xmlns:a16="http://schemas.microsoft.com/office/drawing/2014/main" id="{89E58A49-265D-482E-9539-8F8F1D1EB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6" t="84333" r="4470" b="5472"/>
          <a:stretch/>
        </p:blipFill>
        <p:spPr bwMode="auto">
          <a:xfrm>
            <a:off x="3366705" y="1047472"/>
            <a:ext cx="1603513" cy="22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para tobacco plant">
            <a:extLst>
              <a:ext uri="{FF2B5EF4-FFF2-40B4-BE49-F238E27FC236}">
                <a16:creationId xmlns:a16="http://schemas.microsoft.com/office/drawing/2014/main" id="{18F497ED-05F1-4EAA-A78D-3610D75D5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10773" r="2552" b="10418"/>
          <a:stretch/>
        </p:blipFill>
        <p:spPr bwMode="auto">
          <a:xfrm>
            <a:off x="3969619" y="1397907"/>
            <a:ext cx="2357429" cy="199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Curved Down 17">
            <a:extLst>
              <a:ext uri="{FF2B5EF4-FFF2-40B4-BE49-F238E27FC236}">
                <a16:creationId xmlns:a16="http://schemas.microsoft.com/office/drawing/2014/main" id="{B61524EB-9AB5-43BE-A1B2-452CA65B1405}"/>
              </a:ext>
            </a:extLst>
          </p:cNvPr>
          <p:cNvSpPr/>
          <p:nvPr/>
        </p:nvSpPr>
        <p:spPr>
          <a:xfrm>
            <a:off x="3607877" y="1265519"/>
            <a:ext cx="834887" cy="393710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E53659-BD76-47BC-92E3-184C46FAF5B8}"/>
              </a:ext>
            </a:extLst>
          </p:cNvPr>
          <p:cNvSpPr/>
          <p:nvPr/>
        </p:nvSpPr>
        <p:spPr>
          <a:xfrm>
            <a:off x="4494974" y="3412504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Plantas</a:t>
            </a:r>
            <a:r>
              <a:rPr lang="en-US" b="1" dirty="0"/>
              <a:t>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3A9C8A-A0A4-4C23-B12C-0D881A54FBB0}"/>
              </a:ext>
            </a:extLst>
          </p:cNvPr>
          <p:cNvSpPr txBox="1"/>
          <p:nvPr/>
        </p:nvSpPr>
        <p:spPr>
          <a:xfrm>
            <a:off x="6521247" y="1385951"/>
            <a:ext cx="2345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400" dirty="0"/>
              <a:t>Genomas cortos:</a:t>
            </a:r>
          </a:p>
          <a:p>
            <a:r>
              <a:rPr lang="es-419" sz="1400" dirty="0"/>
              <a:t>      3-11 Proteínas.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400" dirty="0"/>
              <a:t>Modelos de estudio en el estrés del ER.</a:t>
            </a:r>
            <a:endParaRPr lang="en-US" sz="14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575C1B3-197D-481E-A831-28A393998127}"/>
              </a:ext>
            </a:extLst>
          </p:cNvPr>
          <p:cNvGrpSpPr/>
          <p:nvPr/>
        </p:nvGrpSpPr>
        <p:grpSpPr>
          <a:xfrm>
            <a:off x="6688790" y="2361499"/>
            <a:ext cx="2010697" cy="1323508"/>
            <a:chOff x="6986214" y="2314319"/>
            <a:chExt cx="2010697" cy="132350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125F10D-7A34-42D8-A8DD-602A14B85A88}"/>
                </a:ext>
              </a:extLst>
            </p:cNvPr>
            <p:cNvGrpSpPr/>
            <p:nvPr/>
          </p:nvGrpSpPr>
          <p:grpSpPr>
            <a:xfrm>
              <a:off x="6986214" y="2314319"/>
              <a:ext cx="2010697" cy="1323508"/>
              <a:chOff x="6986214" y="2314319"/>
              <a:chExt cx="2010697" cy="1323508"/>
            </a:xfrm>
          </p:grpSpPr>
          <p:pic>
            <p:nvPicPr>
              <p:cNvPr id="2058" name="Picture 10" descr="Resultado de imagen para endoplasmic reticulum virus">
                <a:extLst>
                  <a:ext uri="{FF2B5EF4-FFF2-40B4-BE49-F238E27FC236}">
                    <a16:creationId xmlns:a16="http://schemas.microsoft.com/office/drawing/2014/main" id="{74D8D8F7-83B1-400C-92B7-2941D68137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77" t="771" r="63549" b="14328"/>
              <a:stretch/>
            </p:blipFill>
            <p:spPr bwMode="auto">
              <a:xfrm rot="16200000">
                <a:off x="7329809" y="1970724"/>
                <a:ext cx="1323508" cy="2010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211C3C5-10D2-413F-BD9A-6F104B6AA5B3}"/>
                  </a:ext>
                </a:extLst>
              </p:cNvPr>
              <p:cNvSpPr/>
              <p:nvPr/>
            </p:nvSpPr>
            <p:spPr>
              <a:xfrm>
                <a:off x="8401878" y="2332718"/>
                <a:ext cx="575862" cy="419246"/>
              </a:xfrm>
              <a:prstGeom prst="rect">
                <a:avLst/>
              </a:prstGeom>
              <a:solidFill>
                <a:srgbClr val="E5C4A5"/>
              </a:solidFill>
              <a:ln>
                <a:solidFill>
                  <a:srgbClr val="E5C4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0D6EE2C-06C0-4915-9D2E-C48F6AF9F0D5}"/>
                </a:ext>
              </a:extLst>
            </p:cNvPr>
            <p:cNvSpPr/>
            <p:nvPr/>
          </p:nvSpPr>
          <p:spPr>
            <a:xfrm>
              <a:off x="6999466" y="2332718"/>
              <a:ext cx="202945" cy="419246"/>
            </a:xfrm>
            <a:prstGeom prst="rect">
              <a:avLst/>
            </a:prstGeom>
            <a:solidFill>
              <a:srgbClr val="E5C4A5"/>
            </a:solidFill>
            <a:ln>
              <a:solidFill>
                <a:srgbClr val="E5C4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BA53E73-7DAC-49D7-AB01-AF2BFDB4D575}"/>
                </a:ext>
              </a:extLst>
            </p:cNvPr>
            <p:cNvSpPr/>
            <p:nvPr/>
          </p:nvSpPr>
          <p:spPr>
            <a:xfrm>
              <a:off x="7521656" y="2327570"/>
              <a:ext cx="575862" cy="230100"/>
            </a:xfrm>
            <a:prstGeom prst="rect">
              <a:avLst/>
            </a:prstGeom>
            <a:solidFill>
              <a:srgbClr val="E5C4A5"/>
            </a:solidFill>
            <a:ln>
              <a:solidFill>
                <a:srgbClr val="E5C4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DC16BD-3BC6-48D9-8AC8-6A55682F9453}"/>
                </a:ext>
              </a:extLst>
            </p:cNvPr>
            <p:cNvSpPr/>
            <p:nvPr/>
          </p:nvSpPr>
          <p:spPr>
            <a:xfrm>
              <a:off x="7090963" y="2332383"/>
              <a:ext cx="423462" cy="72887"/>
            </a:xfrm>
            <a:prstGeom prst="rect">
              <a:avLst/>
            </a:prstGeom>
            <a:solidFill>
              <a:srgbClr val="E5C4A5"/>
            </a:solidFill>
            <a:ln>
              <a:solidFill>
                <a:srgbClr val="E5C4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4A0447F-D668-48FE-BE12-589A32357E5F}"/>
              </a:ext>
            </a:extLst>
          </p:cNvPr>
          <p:cNvSpPr/>
          <p:nvPr/>
        </p:nvSpPr>
        <p:spPr>
          <a:xfrm>
            <a:off x="808810" y="4289333"/>
            <a:ext cx="2203235" cy="70236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sz="2800" i="1" dirty="0" err="1"/>
              <a:t>Potexvirus</a:t>
            </a:r>
            <a:r>
              <a:rPr lang="es-419" sz="2800" i="1" dirty="0"/>
              <a:t> </a:t>
            </a:r>
            <a:endParaRPr lang="en-US" sz="2800" i="1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55527D7-1788-4AC3-8930-2669CB9F2C6D}"/>
              </a:ext>
            </a:extLst>
          </p:cNvPr>
          <p:cNvSpPr/>
          <p:nvPr/>
        </p:nvSpPr>
        <p:spPr>
          <a:xfrm>
            <a:off x="6097487" y="4289333"/>
            <a:ext cx="2203235" cy="70236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sz="2800" i="1" dirty="0" err="1"/>
              <a:t>Potyvirus</a:t>
            </a:r>
            <a:r>
              <a:rPr lang="es-419" sz="2800" i="1" dirty="0"/>
              <a:t> </a:t>
            </a:r>
            <a:endParaRPr lang="en-US" sz="2800" i="1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CE9B87D-A5E5-4587-9BA3-21DB112B464D}"/>
              </a:ext>
            </a:extLst>
          </p:cNvPr>
          <p:cNvSpPr/>
          <p:nvPr/>
        </p:nvSpPr>
        <p:spPr>
          <a:xfrm>
            <a:off x="3861061" y="4329421"/>
            <a:ext cx="1415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ARNss</a:t>
            </a:r>
            <a:r>
              <a:rPr lang="en-US" b="1" dirty="0"/>
              <a:t> (+) 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26699C3A-BB4D-4C92-9AD1-E0EC6B616305}"/>
              </a:ext>
            </a:extLst>
          </p:cNvPr>
          <p:cNvSpPr/>
          <p:nvPr/>
        </p:nvSpPr>
        <p:spPr>
          <a:xfrm>
            <a:off x="5228981" y="4459849"/>
            <a:ext cx="638400" cy="325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8B1AD323-CF2C-436B-B4B7-06A289CC1BD1}"/>
              </a:ext>
            </a:extLst>
          </p:cNvPr>
          <p:cNvSpPr/>
          <p:nvPr/>
        </p:nvSpPr>
        <p:spPr>
          <a:xfrm flipH="1">
            <a:off x="3158927" y="4459849"/>
            <a:ext cx="654705" cy="325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1B5512-4D8A-45FB-AF2F-143B972189FA}"/>
              </a:ext>
            </a:extLst>
          </p:cNvPr>
          <p:cNvSpPr txBox="1"/>
          <p:nvPr/>
        </p:nvSpPr>
        <p:spPr>
          <a:xfrm>
            <a:off x="443600" y="2393816"/>
            <a:ext cx="137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/>
              <a:t>20-400 nm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74D9C1-DBF6-4FE0-B358-BF5AC7BE7C62}"/>
              </a:ext>
            </a:extLst>
          </p:cNvPr>
          <p:cNvSpPr/>
          <p:nvPr/>
        </p:nvSpPr>
        <p:spPr>
          <a:xfrm>
            <a:off x="231657" y="4948560"/>
            <a:ext cx="3050835" cy="73866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419" sz="1400" dirty="0">
                <a:solidFill>
                  <a:schemeClr val="tx1"/>
                </a:solidFill>
                <a:ea typeface="Calibri" panose="020F0502020204030204" pitchFamily="34" charset="0"/>
              </a:rPr>
              <a:t>Familia </a:t>
            </a:r>
            <a:r>
              <a:rPr lang="es-419" sz="1400" i="1" dirty="0" err="1">
                <a:solidFill>
                  <a:schemeClr val="tx1"/>
                </a:solidFill>
                <a:ea typeface="Calibri" panose="020F0502020204030204" pitchFamily="34" charset="0"/>
              </a:rPr>
              <a:t>Alphaflexiviridae</a:t>
            </a:r>
            <a:r>
              <a:rPr lang="es-419" sz="1400" i="1" dirty="0">
                <a:solidFill>
                  <a:schemeClr val="tx1"/>
                </a:solidFill>
                <a:ea typeface="Calibri" panose="020F0502020204030204" pitchFamily="34" charset="0"/>
              </a:rPr>
              <a:t>. </a:t>
            </a:r>
          </a:p>
          <a:p>
            <a:r>
              <a:rPr lang="es-419" sz="1400" dirty="0">
                <a:solidFill>
                  <a:schemeClr val="tx1"/>
                </a:solidFill>
              </a:rPr>
              <a:t>35 especies; PVX y </a:t>
            </a:r>
            <a:r>
              <a:rPr lang="es-419" sz="1400" dirty="0" err="1">
                <a:solidFill>
                  <a:schemeClr val="tx1"/>
                </a:solidFill>
              </a:rPr>
              <a:t>PlAMV</a:t>
            </a:r>
            <a:r>
              <a:rPr lang="es-419" sz="1400" dirty="0">
                <a:solidFill>
                  <a:schemeClr val="tx1"/>
                </a:solidFill>
              </a:rPr>
              <a:t>.</a:t>
            </a:r>
          </a:p>
          <a:p>
            <a:r>
              <a:rPr lang="es-419" sz="1400" dirty="0">
                <a:solidFill>
                  <a:schemeClr val="tx1"/>
                </a:solidFill>
              </a:rPr>
              <a:t>Síntomas: Mosaico, enanismo, M.A.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15FEA20-51D0-4C46-AB78-672E7831EBD5}"/>
              </a:ext>
            </a:extLst>
          </p:cNvPr>
          <p:cNvSpPr/>
          <p:nvPr/>
        </p:nvSpPr>
        <p:spPr>
          <a:xfrm>
            <a:off x="3406542" y="4799515"/>
            <a:ext cx="224541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419" sz="1400" dirty="0"/>
              <a:t>Transmisión mecánica. </a:t>
            </a:r>
          </a:p>
          <a:p>
            <a:pPr algn="ctr"/>
            <a:r>
              <a:rPr lang="es-419" sz="1400" dirty="0"/>
              <a:t>Vectores.</a:t>
            </a:r>
            <a:endParaRPr lang="en-US" sz="1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A9CC7CB-AF5E-4804-9211-41C9FBF7DB34}"/>
              </a:ext>
            </a:extLst>
          </p:cNvPr>
          <p:cNvSpPr/>
          <p:nvPr/>
        </p:nvSpPr>
        <p:spPr>
          <a:xfrm>
            <a:off x="5752931" y="4949621"/>
            <a:ext cx="2933869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419" sz="1400" dirty="0">
                <a:ea typeface="Calibri" panose="020F0502020204030204" pitchFamily="34" charset="0"/>
                <a:cs typeface="Times New Roman" panose="02020603050405020304" pitchFamily="18" charset="0"/>
              </a:rPr>
              <a:t>Familia </a:t>
            </a:r>
            <a:r>
              <a:rPr lang="es-419" sz="1400" i="1" dirty="0" err="1">
                <a:cs typeface="Times New Roman" panose="02020603050405020304" pitchFamily="18" charset="0"/>
              </a:rPr>
              <a:t>Potyviridae</a:t>
            </a:r>
            <a:r>
              <a:rPr lang="es-419" sz="1400" i="1" dirty="0">
                <a:cs typeface="Times New Roman" panose="02020603050405020304" pitchFamily="18" charset="0"/>
              </a:rPr>
              <a:t>.</a:t>
            </a:r>
            <a:r>
              <a:rPr lang="es-419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s-419" sz="1400" dirty="0">
                <a:cs typeface="Times New Roman" panose="02020603050405020304" pitchFamily="18" charset="0"/>
              </a:rPr>
              <a:t>160 especies; PVY y </a:t>
            </a:r>
            <a:r>
              <a:rPr lang="es-419" sz="1400" dirty="0" err="1">
                <a:cs typeface="Times New Roman" panose="02020603050405020304" pitchFamily="18" charset="0"/>
              </a:rPr>
              <a:t>TuMV</a:t>
            </a:r>
            <a:r>
              <a:rPr lang="es-419" sz="1400" dirty="0">
                <a:cs typeface="Times New Roman" panose="02020603050405020304" pitchFamily="18" charset="0"/>
              </a:rPr>
              <a:t>.</a:t>
            </a:r>
          </a:p>
          <a:p>
            <a:r>
              <a:rPr lang="es-419" sz="1400" dirty="0"/>
              <a:t>Síntomas: </a:t>
            </a:r>
            <a:r>
              <a:rPr lang="es-419" sz="1400" dirty="0" err="1"/>
              <a:t>Mosaico,deformación</a:t>
            </a:r>
            <a:r>
              <a:rPr lang="es-419" sz="1400" dirty="0"/>
              <a:t>.</a:t>
            </a:r>
            <a:endParaRPr lang="en-US" sz="1400" dirty="0"/>
          </a:p>
        </p:txBody>
      </p:sp>
      <p:sp>
        <p:nvSpPr>
          <p:cNvPr id="16393" name="Arrow: Bent-Up 16392">
            <a:extLst>
              <a:ext uri="{FF2B5EF4-FFF2-40B4-BE49-F238E27FC236}">
                <a16:creationId xmlns:a16="http://schemas.microsoft.com/office/drawing/2014/main" id="{A0560770-E997-4876-B8B3-795E94CA3CCB}"/>
              </a:ext>
            </a:extLst>
          </p:cNvPr>
          <p:cNvSpPr/>
          <p:nvPr/>
        </p:nvSpPr>
        <p:spPr>
          <a:xfrm flipV="1">
            <a:off x="4970217" y="935684"/>
            <a:ext cx="2722322" cy="345655"/>
          </a:xfrm>
          <a:prstGeom prst="bentUpArrow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95" name="TextBox 16394">
            <a:extLst>
              <a:ext uri="{FF2B5EF4-FFF2-40B4-BE49-F238E27FC236}">
                <a16:creationId xmlns:a16="http://schemas.microsoft.com/office/drawing/2014/main" id="{2B8DB0A8-E2DF-4518-8667-CCD72801100C}"/>
              </a:ext>
            </a:extLst>
          </p:cNvPr>
          <p:cNvSpPr txBox="1"/>
          <p:nvPr/>
        </p:nvSpPr>
        <p:spPr>
          <a:xfrm>
            <a:off x="4329649" y="6112195"/>
            <a:ext cx="54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45659B-A34D-4BE5-8C92-E0BFE7412DD4}"/>
              </a:ext>
            </a:extLst>
          </p:cNvPr>
          <p:cNvSpPr/>
          <p:nvPr/>
        </p:nvSpPr>
        <p:spPr>
          <a:xfrm>
            <a:off x="177065" y="5717007"/>
            <a:ext cx="11235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1400" dirty="0">
                <a:ea typeface="Calibri" panose="020F0502020204030204" pitchFamily="34" charset="0"/>
              </a:rPr>
              <a:t>ICTV, 2016.</a:t>
            </a:r>
            <a:endParaRPr lang="en-US" sz="14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6AD713-88E6-47EA-9A1D-74C0D8F62FC1}"/>
              </a:ext>
            </a:extLst>
          </p:cNvPr>
          <p:cNvSpPr/>
          <p:nvPr/>
        </p:nvSpPr>
        <p:spPr>
          <a:xfrm>
            <a:off x="7692488" y="5698893"/>
            <a:ext cx="11235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1400" dirty="0">
                <a:ea typeface="Calibri" panose="020F0502020204030204" pitchFamily="34" charset="0"/>
              </a:rPr>
              <a:t>ICTV, 2016.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614944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8">
            <a:extLst>
              <a:ext uri="{FF2B5EF4-FFF2-40B4-BE49-F238E27FC236}">
                <a16:creationId xmlns:a16="http://schemas.microsoft.com/office/drawing/2014/main" id="{D8436693-6AC5-4186-B9FE-95FB255F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857"/>
            <a:ext cx="8229600" cy="427728"/>
          </a:xfrm>
        </p:spPr>
        <p:txBody>
          <a:bodyPr/>
          <a:lstStyle/>
          <a:p>
            <a:pPr algn="r"/>
            <a:r>
              <a:rPr lang="es-419" sz="1800" b="1" dirty="0"/>
              <a:t>RESULTADOS Y DISCUSIÓN</a:t>
            </a:r>
            <a:endParaRPr lang="en-US" sz="18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01236A-DAC6-4AE7-9103-4F689D4B900E}"/>
              </a:ext>
            </a:extLst>
          </p:cNvPr>
          <p:cNvSpPr/>
          <p:nvPr/>
        </p:nvSpPr>
        <p:spPr>
          <a:xfrm>
            <a:off x="454232" y="630515"/>
            <a:ext cx="80314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Infección local producida por </a:t>
            </a:r>
            <a:r>
              <a:rPr lang="es-ES" sz="1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PlAMV</a:t>
            </a:r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del género </a:t>
            </a:r>
            <a:r>
              <a:rPr lang="es-ES" sz="1600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Potexvirus</a:t>
            </a:r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en plantas mutantes </a:t>
            </a:r>
            <a:r>
              <a:rPr lang="es-ES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Atbag6, Atbag7 </a:t>
            </a:r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ES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Atskp1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2A4B81-5BB6-46B6-A80F-1F2F2AE67D5B}"/>
              </a:ext>
            </a:extLst>
          </p:cNvPr>
          <p:cNvGrpSpPr/>
          <p:nvPr/>
        </p:nvGrpSpPr>
        <p:grpSpPr>
          <a:xfrm>
            <a:off x="1885594" y="1342220"/>
            <a:ext cx="5102060" cy="4185123"/>
            <a:chOff x="0" y="0"/>
            <a:chExt cx="3762375" cy="326707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AB69997-A4D3-4A68-B295-495D4675A966}"/>
                </a:ext>
              </a:extLst>
            </p:cNvPr>
            <p:cNvGrpSpPr/>
            <p:nvPr/>
          </p:nvGrpSpPr>
          <p:grpSpPr>
            <a:xfrm>
              <a:off x="0" y="0"/>
              <a:ext cx="3762375" cy="2057400"/>
              <a:chOff x="0" y="0"/>
              <a:chExt cx="3762375" cy="205740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46B0FCB-F7E8-454A-97D5-3CABA318A5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709" t="34635" r="36632" b="19792"/>
              <a:stretch/>
            </p:blipFill>
            <p:spPr bwMode="auto">
              <a:xfrm>
                <a:off x="2047335" y="523875"/>
                <a:ext cx="835660" cy="1285875"/>
              </a:xfrm>
              <a:prstGeom prst="rect">
                <a:avLst/>
              </a:prstGeom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D6F2F4C-C13B-441C-A0B9-B04E9359E0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36" t="18230" r="33160" b="13281"/>
              <a:stretch/>
            </p:blipFill>
            <p:spPr bwMode="auto">
              <a:xfrm>
                <a:off x="1200150" y="523875"/>
                <a:ext cx="819150" cy="1285240"/>
              </a:xfrm>
              <a:prstGeom prst="rect">
                <a:avLst/>
              </a:prstGeom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ECCB57C-CDD8-4144-803B-306741BF39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06" t="32073" r="36571" b="14222"/>
              <a:stretch/>
            </p:blipFill>
            <p:spPr bwMode="auto">
              <a:xfrm>
                <a:off x="352425" y="523875"/>
                <a:ext cx="819150" cy="1285240"/>
              </a:xfrm>
              <a:prstGeom prst="rect">
                <a:avLst/>
              </a:prstGeom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D2AF4CB-1D05-44BF-8249-7AF21A2C09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715" t="24220" r="33161" b="781"/>
              <a:stretch/>
            </p:blipFill>
            <p:spPr bwMode="auto">
              <a:xfrm>
                <a:off x="2924175" y="523875"/>
                <a:ext cx="816610" cy="1285240"/>
              </a:xfrm>
              <a:prstGeom prst="rect">
                <a:avLst/>
              </a:prstGeom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2" name="Text Box 275">
                <a:extLst>
                  <a:ext uri="{FF2B5EF4-FFF2-40B4-BE49-F238E27FC236}">
                    <a16:creationId xmlns:a16="http://schemas.microsoft.com/office/drawing/2014/main" id="{302448D8-74C7-423F-A57C-515263BDCD4D}"/>
                  </a:ext>
                </a:extLst>
              </p:cNvPr>
              <p:cNvSpPr txBox="1"/>
              <p:nvPr/>
            </p:nvSpPr>
            <p:spPr>
              <a:xfrm>
                <a:off x="438150" y="238125"/>
                <a:ext cx="3286125" cy="27622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Col-O</a:t>
                </a:r>
                <a:r>
                  <a:rPr lang="en-US" sz="1400" b="1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skp1                    bag 7              bag 6</a:t>
                </a:r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0F9374E0-1734-44E5-B05C-9C726D57E7CA}"/>
                  </a:ext>
                </a:extLst>
              </p:cNvPr>
              <p:cNvSpPr/>
              <p:nvPr/>
            </p:nvSpPr>
            <p:spPr>
              <a:xfrm>
                <a:off x="0" y="0"/>
                <a:ext cx="400050" cy="4095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s-419" sz="14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endParaRPr lang="en-US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Text Box 277">
                <a:extLst>
                  <a:ext uri="{FF2B5EF4-FFF2-40B4-BE49-F238E27FC236}">
                    <a16:creationId xmlns:a16="http://schemas.microsoft.com/office/drawing/2014/main" id="{06706173-6869-4D1A-8108-B0B7B69883D0}"/>
                  </a:ext>
                </a:extLst>
              </p:cNvPr>
              <p:cNvSpPr txBox="1"/>
              <p:nvPr/>
            </p:nvSpPr>
            <p:spPr>
              <a:xfrm>
                <a:off x="114300" y="1752600"/>
                <a:ext cx="3648075" cy="3048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s-ES" sz="16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NC</a:t>
                </a:r>
                <a:r>
                  <a:rPr lang="es-ES" sz="1600" b="1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Int</a:t>
                </a:r>
                <a:r>
                  <a:rPr lang="es-ES" sz="1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s-ES" sz="1600" b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s-ES" sz="1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1                    3                       7                  1</a:t>
                </a:r>
                <a:endParaRPr lang="en-US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F5A568C-980C-4F07-B058-84E7B824E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66" t="47135" r="45138" b="43490"/>
            <a:stretch/>
          </p:blipFill>
          <p:spPr bwMode="auto">
            <a:xfrm>
              <a:off x="1247775" y="2876550"/>
              <a:ext cx="1648460" cy="3905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BB42A4-86A2-4BBD-AE5A-EC8A77AF1D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07" t="49145" r="49132" b="40438"/>
            <a:stretch/>
          </p:blipFill>
          <p:spPr bwMode="auto">
            <a:xfrm>
              <a:off x="1247775" y="2457450"/>
              <a:ext cx="1638300" cy="3714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Text Box 281">
              <a:extLst>
                <a:ext uri="{FF2B5EF4-FFF2-40B4-BE49-F238E27FC236}">
                  <a16:creationId xmlns:a16="http://schemas.microsoft.com/office/drawing/2014/main" id="{0332C047-2052-4ECA-8AF5-45020F0D316A}"/>
                </a:ext>
              </a:extLst>
            </p:cNvPr>
            <p:cNvSpPr txBox="1"/>
            <p:nvPr/>
          </p:nvSpPr>
          <p:spPr>
            <a:xfrm>
              <a:off x="1181100" y="2249029"/>
              <a:ext cx="1809750" cy="2476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5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skp1     bag 7    bag 6     </a:t>
              </a:r>
              <a:r>
                <a:rPr lang="en-US" sz="105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Col O      C(-)    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DA0BE7C-F72B-4D1C-B1D5-28632595F60B}"/>
                </a:ext>
              </a:extLst>
            </p:cNvPr>
            <p:cNvSpPr/>
            <p:nvPr/>
          </p:nvSpPr>
          <p:spPr>
            <a:xfrm>
              <a:off x="0" y="1990725"/>
              <a:ext cx="400050" cy="40957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419" sz="14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  <a:endPara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0901776-1810-4182-A0D6-8472D19EEF06}"/>
              </a:ext>
            </a:extLst>
          </p:cNvPr>
          <p:cNvSpPr/>
          <p:nvPr/>
        </p:nvSpPr>
        <p:spPr>
          <a:xfrm>
            <a:off x="1518472" y="5508486"/>
            <a:ext cx="6967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Fotografías representativas de hojas inoculadas a los </a:t>
            </a: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dpi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B) Detección de la cubierta viral de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PlAMV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(21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en hojas inoculadas a los </a:t>
            </a: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dpi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mediante Western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blot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D8F326-5A70-43BA-8DD3-23E4A96407A6}"/>
              </a:ext>
            </a:extLst>
          </p:cNvPr>
          <p:cNvSpPr/>
          <p:nvPr/>
        </p:nvSpPr>
        <p:spPr>
          <a:xfrm>
            <a:off x="1583398" y="2627928"/>
            <a:ext cx="7801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(n=6)</a:t>
            </a:r>
            <a:endParaRPr lang="en-US" sz="140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C46C77C-1749-45F5-A379-D4BC4F08C264}"/>
              </a:ext>
            </a:extLst>
          </p:cNvPr>
          <p:cNvSpPr/>
          <p:nvPr/>
        </p:nvSpPr>
        <p:spPr>
          <a:xfrm>
            <a:off x="4986035" y="3736612"/>
            <a:ext cx="589547" cy="20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AB70625-D639-4E46-ACE7-EB40B48AA620}"/>
              </a:ext>
            </a:extLst>
          </p:cNvPr>
          <p:cNvSpPr/>
          <p:nvPr/>
        </p:nvSpPr>
        <p:spPr>
          <a:xfrm>
            <a:off x="3654173" y="3736598"/>
            <a:ext cx="589547" cy="20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4169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A3A1AB-64F6-4C3E-AB84-8B0247104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D8436693-6AC5-4186-B9FE-95FB255F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857"/>
            <a:ext cx="8229600" cy="427728"/>
          </a:xfrm>
        </p:spPr>
        <p:txBody>
          <a:bodyPr/>
          <a:lstStyle/>
          <a:p>
            <a:pPr algn="r"/>
            <a:r>
              <a:rPr lang="es-419" sz="1800" b="1" dirty="0"/>
              <a:t>RESULTADOS Y DISCUSIÓN</a:t>
            </a:r>
            <a:endParaRPr lang="en-US" sz="18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34F81-EEBE-4D5C-B622-01AE7F2631CE}"/>
              </a:ext>
            </a:extLst>
          </p:cNvPr>
          <p:cNvSpPr/>
          <p:nvPr/>
        </p:nvSpPr>
        <p:spPr>
          <a:xfrm>
            <a:off x="454232" y="630515"/>
            <a:ext cx="80314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Infección sistémica producida por </a:t>
            </a:r>
            <a:r>
              <a:rPr lang="es-ES" sz="1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PlAMV</a:t>
            </a:r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del género </a:t>
            </a:r>
            <a:r>
              <a:rPr lang="es-ES" sz="1600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Potexvirus</a:t>
            </a:r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en plantas mutantes </a:t>
            </a:r>
            <a:r>
              <a:rPr lang="es-ES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Atbag6, Atbag7 </a:t>
            </a:r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ES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Atskp1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FC8927-D4B7-45B6-887B-92D4839FCF4B}"/>
              </a:ext>
            </a:extLst>
          </p:cNvPr>
          <p:cNvSpPr/>
          <p:nvPr/>
        </p:nvSpPr>
        <p:spPr>
          <a:xfrm>
            <a:off x="967379" y="5296850"/>
            <a:ext cx="7209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Porcentaje de plantas de </a:t>
            </a: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Arabidopsis thaliana 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mutantes de los genes </a:t>
            </a: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bag6, bag7 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skp1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(n=27) 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presencia de infección sistémica causada por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PlAMV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-GFP en el tejido foliar a los 10 y 12 dpi. </a:t>
            </a:r>
            <a:endParaRPr lang="en-US" sz="1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E2DE7F-FAAC-436A-9FC7-60F69B0C8E3B}"/>
              </a:ext>
            </a:extLst>
          </p:cNvPr>
          <p:cNvGrpSpPr/>
          <p:nvPr/>
        </p:nvGrpSpPr>
        <p:grpSpPr>
          <a:xfrm>
            <a:off x="1390178" y="1554019"/>
            <a:ext cx="6159557" cy="3774945"/>
            <a:chOff x="1390178" y="1554019"/>
            <a:chExt cx="6159557" cy="37749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61BBEC-7D48-49C4-8486-5E1A468D8195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80" b="8306"/>
            <a:stretch/>
          </p:blipFill>
          <p:spPr bwMode="auto">
            <a:xfrm>
              <a:off x="1390178" y="1554019"/>
              <a:ext cx="6159557" cy="37749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82F28A-4B04-4AB4-973B-50F29623FEA5}"/>
                </a:ext>
              </a:extLst>
            </p:cNvPr>
            <p:cNvSpPr txBox="1"/>
            <p:nvPr/>
          </p:nvSpPr>
          <p:spPr>
            <a:xfrm>
              <a:off x="3709007" y="4973597"/>
              <a:ext cx="21891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419" sz="1400" b="1" dirty="0"/>
                <a:t>Genotipo de </a:t>
              </a:r>
              <a:r>
                <a:rPr lang="es-419" sz="1400" b="1" i="1" dirty="0"/>
                <a:t>A. thaliana</a:t>
              </a:r>
              <a:endParaRPr lang="en-US" sz="1400" b="1" i="1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1B2D503-3FE5-4966-81AE-BA44502C2BE3}"/>
              </a:ext>
            </a:extLst>
          </p:cNvPr>
          <p:cNvSpPr/>
          <p:nvPr/>
        </p:nvSpPr>
        <p:spPr>
          <a:xfrm>
            <a:off x="136938" y="6404668"/>
            <a:ext cx="308770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sz="1200" dirty="0"/>
              <a:t>PCD: último recurso frente a estrés del 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1290145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35BC48-44BE-42EF-9D8C-A39276F98726}"/>
              </a:ext>
            </a:extLst>
          </p:cNvPr>
          <p:cNvSpPr/>
          <p:nvPr/>
        </p:nvSpPr>
        <p:spPr>
          <a:xfrm>
            <a:off x="-24734" y="355355"/>
            <a:ext cx="38100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Infección sistémica producida por </a:t>
            </a:r>
            <a:r>
              <a:rPr lang="es-ES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PlAMV</a:t>
            </a:r>
            <a:r>
              <a:rPr lang="es-E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en plantas mutantes </a:t>
            </a:r>
            <a:r>
              <a:rPr lang="es-ES" sz="1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Atbag6, Atbag7 y Atskp1</a:t>
            </a:r>
            <a:endParaRPr lang="es-ES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0EED60-65AE-4516-B918-49F80F2D45EA}"/>
              </a:ext>
            </a:extLst>
          </p:cNvPr>
          <p:cNvGrpSpPr/>
          <p:nvPr/>
        </p:nvGrpSpPr>
        <p:grpSpPr>
          <a:xfrm>
            <a:off x="3654112" y="34650"/>
            <a:ext cx="5476240" cy="6613526"/>
            <a:chOff x="0" y="0"/>
            <a:chExt cx="5476820" cy="661396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179F5AB-555E-427A-933E-B49F94195B24}"/>
                </a:ext>
              </a:extLst>
            </p:cNvPr>
            <p:cNvGrpSpPr/>
            <p:nvPr/>
          </p:nvGrpSpPr>
          <p:grpSpPr>
            <a:xfrm>
              <a:off x="0" y="0"/>
              <a:ext cx="5476820" cy="6613962"/>
              <a:chOff x="0" y="0"/>
              <a:chExt cx="5476820" cy="661396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BA63F30-F18E-46D8-835D-8F184521DFB2}"/>
                  </a:ext>
                </a:extLst>
              </p:cNvPr>
              <p:cNvGrpSpPr/>
              <p:nvPr/>
            </p:nvGrpSpPr>
            <p:grpSpPr>
              <a:xfrm>
                <a:off x="0" y="0"/>
                <a:ext cx="5462191" cy="6613962"/>
                <a:chOff x="0" y="0"/>
                <a:chExt cx="5462191" cy="6613962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2136D729-FD5B-4571-8E1E-76EDC5F4C40B}"/>
                    </a:ext>
                  </a:extLst>
                </p:cNvPr>
                <p:cNvGrpSpPr/>
                <p:nvPr/>
              </p:nvGrpSpPr>
              <p:grpSpPr>
                <a:xfrm>
                  <a:off x="0" y="154379"/>
                  <a:ext cx="5462191" cy="3099471"/>
                  <a:chOff x="-36166" y="178125"/>
                  <a:chExt cx="5545492" cy="3338082"/>
                </a:xfrm>
              </p:grpSpPr>
              <p:sp>
                <p:nvSpPr>
                  <p:cNvPr id="39" name="Text Box 489">
                    <a:extLst>
                      <a:ext uri="{FF2B5EF4-FFF2-40B4-BE49-F238E27FC236}">
                        <a16:creationId xmlns:a16="http://schemas.microsoft.com/office/drawing/2014/main" id="{073440F0-CCD7-4B88-A5B1-3AFCE8B784A2}"/>
                      </a:ext>
                    </a:extLst>
                  </p:cNvPr>
                  <p:cNvSpPr txBox="1"/>
                  <p:nvPr/>
                </p:nvSpPr>
                <p:spPr>
                  <a:xfrm>
                    <a:off x="83127" y="178125"/>
                    <a:ext cx="5426199" cy="55753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s-419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</a:t>
                    </a:r>
                    <a:endPara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s-419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</a:t>
                    </a:r>
                    <a:r>
                      <a:rPr lang="es-419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PlAMV</a:t>
                    </a:r>
                    <a:r>
                      <a:rPr lang="es-419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           10 dpi                 12 dpi                  17 dpi                    19 dpi</a:t>
                    </a:r>
                    <a:endPara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0" name="Text Box 490">
                    <a:extLst>
                      <a:ext uri="{FF2B5EF4-FFF2-40B4-BE49-F238E27FC236}">
                        <a16:creationId xmlns:a16="http://schemas.microsoft.com/office/drawing/2014/main" id="{BD60AD67-58FD-4425-8EAA-224E7F8580A7}"/>
                      </a:ext>
                    </a:extLst>
                  </p:cNvPr>
                  <p:cNvSpPr txBox="1"/>
                  <p:nvPr/>
                </p:nvSpPr>
                <p:spPr>
                  <a:xfrm>
                    <a:off x="-36166" y="546250"/>
                    <a:ext cx="1085061" cy="2969957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s-419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Col O</a:t>
                    </a:r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bag6</a:t>
                    </a:r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bag7</a:t>
                    </a:r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skp1</a:t>
                    </a:r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s-419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41E85C97-8EC9-459C-AF34-91610E90BFB7}"/>
                    </a:ext>
                  </a:extLst>
                </p:cNvPr>
                <p:cNvSpPr/>
                <p:nvPr/>
              </p:nvSpPr>
              <p:spPr>
                <a:xfrm>
                  <a:off x="71252" y="0"/>
                  <a:ext cx="400016" cy="409543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s-419" sz="1400" b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</a:t>
                  </a:r>
                  <a:endParaRPr lang="en-US" sz="1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326F9C32-0609-474F-8F40-056510CD346C}"/>
                    </a:ext>
                  </a:extLst>
                </p:cNvPr>
                <p:cNvSpPr/>
                <p:nvPr/>
              </p:nvSpPr>
              <p:spPr>
                <a:xfrm>
                  <a:off x="47501" y="3241964"/>
                  <a:ext cx="400016" cy="409543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s-419" sz="1400" b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</a:t>
                  </a:r>
                  <a:endParaRPr lang="en-US" sz="1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FE6FB5F0-866F-4794-AE50-FB2CD3EBFBB5}"/>
                    </a:ext>
                  </a:extLst>
                </p:cNvPr>
                <p:cNvGrpSpPr/>
                <p:nvPr/>
              </p:nvGrpSpPr>
              <p:grpSpPr>
                <a:xfrm>
                  <a:off x="847871" y="581891"/>
                  <a:ext cx="4505425" cy="2660074"/>
                  <a:chOff x="-7760" y="0"/>
                  <a:chExt cx="4888445" cy="3395848"/>
                </a:xfrm>
              </p:grpSpPr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0BAAE45F-571E-4992-8BF8-5DF383F7D6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9580" t="11089" r="24119" b="7048"/>
                  <a:stretch/>
                </p:blipFill>
                <p:spPr>
                  <a:xfrm>
                    <a:off x="0" y="0"/>
                    <a:ext cx="1213560" cy="824096"/>
                  </a:xfrm>
                  <a:prstGeom prst="rect">
                    <a:avLst/>
                  </a:prstGeom>
                </p:spPr>
              </p:pic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996096B6-21FC-4001-A32F-C34563A0B8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64289" y="3060"/>
                    <a:ext cx="1216245" cy="821036"/>
                  </a:xfrm>
                  <a:prstGeom prst="rect">
                    <a:avLst/>
                  </a:prstGeom>
                </p:spPr>
              </p:pic>
              <p:pic>
                <p:nvPicPr>
                  <p:cNvPr id="25" name="Picture 24">
                    <a:extLst>
                      <a:ext uri="{FF2B5EF4-FFF2-40B4-BE49-F238E27FC236}">
                        <a16:creationId xmlns:a16="http://schemas.microsoft.com/office/drawing/2014/main" id="{0832A1C3-4952-4B88-8154-26811F00AD9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582"/>
                  <a:stretch/>
                </p:blipFill>
                <p:spPr>
                  <a:xfrm>
                    <a:off x="1232796" y="3061"/>
                    <a:ext cx="1209489" cy="821035"/>
                  </a:xfrm>
                  <a:prstGeom prst="rect">
                    <a:avLst/>
                  </a:prstGeom>
                </p:spPr>
              </p:pic>
              <p:pic>
                <p:nvPicPr>
                  <p:cNvPr id="26" name="Picture 25">
                    <a:extLst>
                      <a:ext uri="{FF2B5EF4-FFF2-40B4-BE49-F238E27FC236}">
                        <a16:creationId xmlns:a16="http://schemas.microsoft.com/office/drawing/2014/main" id="{D6E4B83A-006A-4225-8881-E044284EC5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91059" y="3061"/>
                    <a:ext cx="1189626" cy="821035"/>
                  </a:xfrm>
                  <a:prstGeom prst="rect">
                    <a:avLst/>
                  </a:prstGeom>
                </p:spPr>
              </p:pic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id="{F4F89D5C-6DAA-49F2-96E4-38924A06B4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60" y="834890"/>
                    <a:ext cx="1223532" cy="836932"/>
                  </a:xfrm>
                  <a:prstGeom prst="rect">
                    <a:avLst/>
                  </a:prstGeom>
                </p:spPr>
              </p:pic>
              <p:pic>
                <p:nvPicPr>
                  <p:cNvPr id="28" name="Picture 27">
                    <a:extLst>
                      <a:ext uri="{FF2B5EF4-FFF2-40B4-BE49-F238E27FC236}">
                        <a16:creationId xmlns:a16="http://schemas.microsoft.com/office/drawing/2014/main" id="{A69D6CE1-4C37-445A-81F6-3933916A7AE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1159" y="842987"/>
                    <a:ext cx="1211339" cy="828834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>
                    <a:extLst>
                      <a:ext uri="{FF2B5EF4-FFF2-40B4-BE49-F238E27FC236}">
                        <a16:creationId xmlns:a16="http://schemas.microsoft.com/office/drawing/2014/main" id="{39BC72E4-2FD8-4C7E-8C9E-D764265F5D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60101" y="844412"/>
                    <a:ext cx="1208555" cy="827409"/>
                  </a:xfrm>
                  <a:prstGeom prst="rect">
                    <a:avLst/>
                  </a:prstGeom>
                </p:spPr>
              </p:pic>
              <p:pic>
                <p:nvPicPr>
                  <p:cNvPr id="30" name="Picture 29">
                    <a:extLst>
                      <a:ext uri="{FF2B5EF4-FFF2-40B4-BE49-F238E27FC236}">
                        <a16:creationId xmlns:a16="http://schemas.microsoft.com/office/drawing/2014/main" id="{69CDE4C7-12E5-47AE-9519-346B592EE8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87598" y="834082"/>
                    <a:ext cx="1192620" cy="825544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>
                    <a:extLst>
                      <a:ext uri="{FF2B5EF4-FFF2-40B4-BE49-F238E27FC236}">
                        <a16:creationId xmlns:a16="http://schemas.microsoft.com/office/drawing/2014/main" id="{BD3A78BE-D77C-4560-BC7B-039321D91E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3735" y="1691167"/>
                    <a:ext cx="1219350" cy="837904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>
                    <a:extLst>
                      <a:ext uri="{FF2B5EF4-FFF2-40B4-BE49-F238E27FC236}">
                        <a16:creationId xmlns:a16="http://schemas.microsoft.com/office/drawing/2014/main" id="{352E32B8-3F25-48B2-AF39-B6A06193E57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1241549" y="1689929"/>
                    <a:ext cx="1200736" cy="837555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32">
                    <a:extLst>
                      <a:ext uri="{FF2B5EF4-FFF2-40B4-BE49-F238E27FC236}">
                        <a16:creationId xmlns:a16="http://schemas.microsoft.com/office/drawing/2014/main" id="{01FE9D34-4DA9-4D8C-8038-DDDCA8A68D5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63706" y="1688340"/>
                    <a:ext cx="1216829" cy="840731"/>
                  </a:xfrm>
                  <a:prstGeom prst="rect">
                    <a:avLst/>
                  </a:prstGeom>
                </p:spPr>
              </p:pic>
              <p:pic>
                <p:nvPicPr>
                  <p:cNvPr id="34" name="Picture 33">
                    <a:extLst>
                      <a:ext uri="{FF2B5EF4-FFF2-40B4-BE49-F238E27FC236}">
                        <a16:creationId xmlns:a16="http://schemas.microsoft.com/office/drawing/2014/main" id="{F466646B-B6B5-4C90-8ECD-7DF0496932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9697"/>
                  <a:stretch/>
                </p:blipFill>
                <p:spPr>
                  <a:xfrm>
                    <a:off x="3693156" y="1681312"/>
                    <a:ext cx="1187062" cy="847706"/>
                  </a:xfrm>
                  <a:prstGeom prst="rect">
                    <a:avLst/>
                  </a:prstGeom>
                </p:spPr>
              </p:pic>
              <p:pic>
                <p:nvPicPr>
                  <p:cNvPr id="35" name="Picture 34">
                    <a:extLst>
                      <a:ext uri="{FF2B5EF4-FFF2-40B4-BE49-F238E27FC236}">
                        <a16:creationId xmlns:a16="http://schemas.microsoft.com/office/drawing/2014/main" id="{02332ECE-F085-46ED-81EB-190D2514467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86" y="2548965"/>
                    <a:ext cx="1219199" cy="846882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>
                    <a:extLst>
                      <a:ext uri="{FF2B5EF4-FFF2-40B4-BE49-F238E27FC236}">
                        <a16:creationId xmlns:a16="http://schemas.microsoft.com/office/drawing/2014/main" id="{86FD0E61-6665-4283-A32E-6DABABE36BC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2137" y="2539439"/>
                    <a:ext cx="1210148" cy="856407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72A3DD84-5BD8-4632-BD02-432B2DFF55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48941" y="2535962"/>
                    <a:ext cx="1218130" cy="847723"/>
                  </a:xfrm>
                  <a:prstGeom prst="rect">
                    <a:avLst/>
                  </a:prstGeom>
                </p:spPr>
              </p:pic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A203612A-15E4-49A0-BC24-39546744BE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85935" y="2543558"/>
                    <a:ext cx="1185226" cy="85229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FF546CFA-E14D-470D-BA3D-561F21A54F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99" t="1491" r="15226" b="21561"/>
                <a:stretch/>
              </p:blipFill>
              <p:spPr bwMode="auto">
                <a:xfrm>
                  <a:off x="106878" y="3550722"/>
                  <a:ext cx="5319395" cy="30632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6" name="TextBox 2">
                <a:extLst>
                  <a:ext uri="{FF2B5EF4-FFF2-40B4-BE49-F238E27FC236}">
                    <a16:creationId xmlns:a16="http://schemas.microsoft.com/office/drawing/2014/main" id="{B33C7112-408B-40F7-A8DF-F6F15CD23C35}"/>
                  </a:ext>
                </a:extLst>
              </p:cNvPr>
              <p:cNvSpPr txBox="1"/>
              <p:nvPr/>
            </p:nvSpPr>
            <p:spPr>
              <a:xfrm>
                <a:off x="5177641" y="4037611"/>
                <a:ext cx="271475" cy="240576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7" name="TextBox 3">
                <a:extLst>
                  <a:ext uri="{FF2B5EF4-FFF2-40B4-BE49-F238E27FC236}">
                    <a16:creationId xmlns:a16="http://schemas.microsoft.com/office/drawing/2014/main" id="{7D1DE3DA-EF1D-43C8-B862-CCC30148083D}"/>
                  </a:ext>
                </a:extLst>
              </p:cNvPr>
              <p:cNvSpPr txBox="1"/>
              <p:nvPr/>
            </p:nvSpPr>
            <p:spPr>
              <a:xfrm>
                <a:off x="5177641" y="4322619"/>
                <a:ext cx="299179" cy="233216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14" name="Text Box 629">
              <a:extLst>
                <a:ext uri="{FF2B5EF4-FFF2-40B4-BE49-F238E27FC236}">
                  <a16:creationId xmlns:a16="http://schemas.microsoft.com/office/drawing/2014/main" id="{53C1F5F2-097F-4349-8F7F-204FCB7EB6A4}"/>
                </a:ext>
              </a:extLst>
            </p:cNvPr>
            <p:cNvSpPr txBox="1"/>
            <p:nvPr/>
          </p:nvSpPr>
          <p:spPr>
            <a:xfrm>
              <a:off x="3286125" y="6315075"/>
              <a:ext cx="476250" cy="24765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419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dpi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278F2FE-7B8C-4A4E-BB8E-AE3025125813}"/>
              </a:ext>
            </a:extLst>
          </p:cNvPr>
          <p:cNvSpPr txBox="1"/>
          <p:nvPr/>
        </p:nvSpPr>
        <p:spPr>
          <a:xfrm>
            <a:off x="0" y="6201308"/>
            <a:ext cx="3859169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100" dirty="0"/>
              <a:t>Seguimiento </a:t>
            </a:r>
            <a:r>
              <a:rPr lang="es-419" sz="1100" i="1" dirty="0"/>
              <a:t>in vivo</a:t>
            </a:r>
          </a:p>
          <a:p>
            <a:r>
              <a:rPr lang="es-419" sz="1100" dirty="0"/>
              <a:t>Análisis cualitativo: infección sistémica visible monitoreada.</a:t>
            </a:r>
          </a:p>
          <a:p>
            <a:r>
              <a:rPr lang="es-419" sz="1100" dirty="0"/>
              <a:t>Análisis cuantitativo: intensidad de fluorescencia del área.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5A6A111-D7B3-4B9C-A8FE-844B55849AF5}"/>
              </a:ext>
            </a:extLst>
          </p:cNvPr>
          <p:cNvSpPr/>
          <p:nvPr/>
        </p:nvSpPr>
        <p:spPr>
          <a:xfrm>
            <a:off x="6549834" y="3377550"/>
            <a:ext cx="7801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(n=6)</a:t>
            </a:r>
            <a:endParaRPr lang="en-US" sz="14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7483CB0-81B6-46AB-8369-E5898504464F}"/>
              </a:ext>
            </a:extLst>
          </p:cNvPr>
          <p:cNvSpPr/>
          <p:nvPr/>
        </p:nvSpPr>
        <p:spPr>
          <a:xfrm>
            <a:off x="291096" y="2642485"/>
            <a:ext cx="24377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1600" dirty="0"/>
              <a:t>Restringen la propagación viral  </a:t>
            </a:r>
            <a:endParaRPr lang="en-US" sz="1600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34A0D8D-4C9E-4C95-BE6B-8C9EF8A31B30}"/>
              </a:ext>
            </a:extLst>
          </p:cNvPr>
          <p:cNvSpPr/>
          <p:nvPr/>
        </p:nvSpPr>
        <p:spPr>
          <a:xfrm>
            <a:off x="3893351" y="2213797"/>
            <a:ext cx="589547" cy="2406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F4037D0-829A-4B50-8B7D-C937499CE6CA}"/>
              </a:ext>
            </a:extLst>
          </p:cNvPr>
          <p:cNvSpPr/>
          <p:nvPr/>
        </p:nvSpPr>
        <p:spPr>
          <a:xfrm>
            <a:off x="3902841" y="2787901"/>
            <a:ext cx="589547" cy="2406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954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8">
            <a:extLst>
              <a:ext uri="{FF2B5EF4-FFF2-40B4-BE49-F238E27FC236}">
                <a16:creationId xmlns:a16="http://schemas.microsoft.com/office/drawing/2014/main" id="{D8436693-6AC5-4186-B9FE-95FB255F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857"/>
            <a:ext cx="8229600" cy="427728"/>
          </a:xfrm>
        </p:spPr>
        <p:txBody>
          <a:bodyPr/>
          <a:lstStyle/>
          <a:p>
            <a:pPr algn="r"/>
            <a:r>
              <a:rPr lang="es-419" sz="1800" b="1" dirty="0"/>
              <a:t>RESULTADOS Y DISCUSIÓN </a:t>
            </a:r>
            <a:endParaRPr lang="en-US" sz="18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6A1AA2-CE44-49DE-B84B-6EF7DEF447CB}"/>
              </a:ext>
            </a:extLst>
          </p:cNvPr>
          <p:cNvSpPr/>
          <p:nvPr/>
        </p:nvSpPr>
        <p:spPr>
          <a:xfrm>
            <a:off x="454232" y="630515"/>
            <a:ext cx="80314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Infección local producida por </a:t>
            </a:r>
            <a:r>
              <a:rPr lang="es-ES" sz="1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TuMV</a:t>
            </a:r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del género </a:t>
            </a:r>
            <a:r>
              <a:rPr lang="es-ES" sz="1600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Potyvirus</a:t>
            </a:r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en plantas mutantes </a:t>
            </a:r>
            <a:r>
              <a:rPr lang="es-ES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Atbag6, Atbag7 </a:t>
            </a:r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ES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Atskp1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449217-82F7-4EE1-96CA-BB6CB4C55E7C}"/>
              </a:ext>
            </a:extLst>
          </p:cNvPr>
          <p:cNvGrpSpPr/>
          <p:nvPr/>
        </p:nvGrpSpPr>
        <p:grpSpPr>
          <a:xfrm>
            <a:off x="2082385" y="1604004"/>
            <a:ext cx="4979230" cy="3430205"/>
            <a:chOff x="0" y="95012"/>
            <a:chExt cx="3762375" cy="27419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C5B6C6E-74D7-4169-A483-7D0DF5E60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6" t="22135" r="38542" b="16406"/>
            <a:stretch/>
          </p:blipFill>
          <p:spPr bwMode="auto">
            <a:xfrm>
              <a:off x="342900" y="452611"/>
              <a:ext cx="819150" cy="127508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FA0152-77CB-4FE0-B526-81E523A57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42" t="25521" r="29861" b="521"/>
            <a:stretch/>
          </p:blipFill>
          <p:spPr bwMode="auto">
            <a:xfrm>
              <a:off x="1190625" y="452611"/>
              <a:ext cx="816610" cy="127508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C0DD5C-19BE-467C-A74D-94C7AB3990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72" t="17188" r="31771" b="13540"/>
            <a:stretch/>
          </p:blipFill>
          <p:spPr bwMode="auto">
            <a:xfrm>
              <a:off x="2038350" y="452611"/>
              <a:ext cx="814705" cy="127508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D6F4B59-D5D6-4C91-8922-60C36F0BD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21" t="22916" r="28993" b="10677"/>
            <a:stretch/>
          </p:blipFill>
          <p:spPr bwMode="auto">
            <a:xfrm>
              <a:off x="2886075" y="452611"/>
              <a:ext cx="803910" cy="1285875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Text Box 302">
              <a:extLst>
                <a:ext uri="{FF2B5EF4-FFF2-40B4-BE49-F238E27FC236}">
                  <a16:creationId xmlns:a16="http://schemas.microsoft.com/office/drawing/2014/main" id="{ED2D7D69-74D2-4644-9842-FE4B187A64C7}"/>
                </a:ext>
              </a:extLst>
            </p:cNvPr>
            <p:cNvSpPr txBox="1"/>
            <p:nvPr/>
          </p:nvSpPr>
          <p:spPr>
            <a:xfrm>
              <a:off x="437362" y="227216"/>
              <a:ext cx="3286125" cy="2762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Col-O</a:t>
              </a:r>
              <a:r>
                <a:rPr lang="en-US" sz="16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skp1              bag 7             bag 6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8D001E4-CF31-40A8-9ECA-B4847935C5C0}"/>
                </a:ext>
              </a:extLst>
            </p:cNvPr>
            <p:cNvSpPr/>
            <p:nvPr/>
          </p:nvSpPr>
          <p:spPr>
            <a:xfrm>
              <a:off x="9525" y="95012"/>
              <a:ext cx="400050" cy="40957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419" sz="14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endPara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 Box 304">
              <a:extLst>
                <a:ext uri="{FF2B5EF4-FFF2-40B4-BE49-F238E27FC236}">
                  <a16:creationId xmlns:a16="http://schemas.microsoft.com/office/drawing/2014/main" id="{0280F206-8AA8-4EC2-9152-0A214D140199}"/>
                </a:ext>
              </a:extLst>
            </p:cNvPr>
            <p:cNvSpPr txBox="1"/>
            <p:nvPr/>
          </p:nvSpPr>
          <p:spPr>
            <a:xfrm>
              <a:off x="114300" y="1671811"/>
              <a:ext cx="3648075" cy="3048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s-ES" sz="1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NC</a:t>
              </a:r>
              <a:r>
                <a:rPr lang="es-ES" sz="1400" b="1" baseline="-250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Int</a:t>
              </a:r>
              <a:r>
                <a:rPr lang="es-ES" sz="1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r>
                <a:rPr lang="es-ES" sz="1400" b="1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</a:t>
              </a:r>
              <a:r>
                <a:rPr lang="es-ES" sz="1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1                      1                       1                       1</a:t>
              </a:r>
              <a:endPara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2C0C7B8-F28B-462A-B18B-7BA953107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3" t="46742" r="48090" b="43643"/>
            <a:stretch/>
          </p:blipFill>
          <p:spPr bwMode="auto">
            <a:xfrm>
              <a:off x="1228725" y="2141618"/>
              <a:ext cx="1704975" cy="3429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E56C58-E7F7-4786-8C5A-BB708489C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8" t="50000" r="49132" b="41406"/>
            <a:stretch/>
          </p:blipFill>
          <p:spPr bwMode="auto">
            <a:xfrm>
              <a:off x="1228725" y="2532144"/>
              <a:ext cx="1695450" cy="3048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1" name="Text Box 307">
              <a:extLst>
                <a:ext uri="{FF2B5EF4-FFF2-40B4-BE49-F238E27FC236}">
                  <a16:creationId xmlns:a16="http://schemas.microsoft.com/office/drawing/2014/main" id="{AB36FF9D-84A1-47F1-84CF-B02A792591B8}"/>
                </a:ext>
              </a:extLst>
            </p:cNvPr>
            <p:cNvSpPr txBox="1"/>
            <p:nvPr/>
          </p:nvSpPr>
          <p:spPr>
            <a:xfrm>
              <a:off x="1190625" y="1932069"/>
              <a:ext cx="1809750" cy="2476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5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skp1      bag 7    bag 6     </a:t>
              </a:r>
              <a:r>
                <a:rPr lang="en-US" sz="105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Col O      C(-)    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3032E8C-9613-46A4-A4D0-5327D7999DA8}"/>
                </a:ext>
              </a:extLst>
            </p:cNvPr>
            <p:cNvSpPr/>
            <p:nvPr/>
          </p:nvSpPr>
          <p:spPr>
            <a:xfrm>
              <a:off x="0" y="1795869"/>
              <a:ext cx="400050" cy="40957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419" sz="14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  <a:endPara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E29DCD3A-052B-4112-90B3-07C237ABC3AB}"/>
              </a:ext>
            </a:extLst>
          </p:cNvPr>
          <p:cNvSpPr/>
          <p:nvPr/>
        </p:nvSpPr>
        <p:spPr>
          <a:xfrm>
            <a:off x="1518472" y="5488558"/>
            <a:ext cx="6967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Fotografías representativas de hojas inoculadas a los </a:t>
            </a: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dpi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B) Detección de la cubierta viral de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TuMV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(34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en hojas inoculadas a los </a:t>
            </a: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dpi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mediante Western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blot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7BD699E-B8ED-40FE-B1B8-6596300890B9}"/>
              </a:ext>
            </a:extLst>
          </p:cNvPr>
          <p:cNvSpPr/>
          <p:nvPr/>
        </p:nvSpPr>
        <p:spPr>
          <a:xfrm>
            <a:off x="1453543" y="2695051"/>
            <a:ext cx="7801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(n=6)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7667844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8">
            <a:extLst>
              <a:ext uri="{FF2B5EF4-FFF2-40B4-BE49-F238E27FC236}">
                <a16:creationId xmlns:a16="http://schemas.microsoft.com/office/drawing/2014/main" id="{D8436693-6AC5-4186-B9FE-95FB255F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857"/>
            <a:ext cx="8229600" cy="427728"/>
          </a:xfrm>
        </p:spPr>
        <p:txBody>
          <a:bodyPr/>
          <a:lstStyle/>
          <a:p>
            <a:pPr algn="r"/>
            <a:r>
              <a:rPr lang="es-419" sz="1800" b="1" dirty="0"/>
              <a:t>RESULTADOS Y DISCUSIÓN</a:t>
            </a:r>
            <a:endParaRPr lang="en-US" sz="18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41930B-1D6D-4639-8648-621B92F557FE}"/>
              </a:ext>
            </a:extLst>
          </p:cNvPr>
          <p:cNvSpPr/>
          <p:nvPr/>
        </p:nvSpPr>
        <p:spPr>
          <a:xfrm>
            <a:off x="454232" y="630515"/>
            <a:ext cx="80314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Infección sistémica producida por </a:t>
            </a:r>
            <a:r>
              <a:rPr lang="es-ES" sz="1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TuMV</a:t>
            </a:r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del género </a:t>
            </a:r>
            <a:r>
              <a:rPr lang="es-ES" sz="1600" b="1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Potyvirus</a:t>
            </a:r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en plantas mutantes </a:t>
            </a:r>
            <a:r>
              <a:rPr lang="es-ES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Atbag6, Atbag7 </a:t>
            </a:r>
            <a:r>
              <a:rPr lang="es-E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ES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Atskp1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E06ED8-87A4-4EFC-B0E8-A7372CD5D17F}"/>
              </a:ext>
            </a:extLst>
          </p:cNvPr>
          <p:cNvSpPr/>
          <p:nvPr/>
        </p:nvSpPr>
        <p:spPr>
          <a:xfrm>
            <a:off x="967379" y="5296850"/>
            <a:ext cx="7209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Porcentaje de plantas de </a:t>
            </a: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Arabidopsis thaliana 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mutantes de los genes </a:t>
            </a: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bag6, bag7 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skp1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(n=24)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presencia de infección sistémica causada por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TuMV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-GFP en el tejido foliar a los 10 y 12 dpi. </a:t>
            </a:r>
            <a:endParaRPr lang="en-US" sz="1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743E17-8D79-4705-BCC0-542B7B793D2E}"/>
              </a:ext>
            </a:extLst>
          </p:cNvPr>
          <p:cNvGrpSpPr/>
          <p:nvPr/>
        </p:nvGrpSpPr>
        <p:grpSpPr>
          <a:xfrm>
            <a:off x="1411295" y="1465735"/>
            <a:ext cx="6231928" cy="3447614"/>
            <a:chOff x="1042329" y="1738449"/>
            <a:chExt cx="6231928" cy="34476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1DF3DC-61FB-4B27-B2BA-D2B85DD1ABF7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6" r="2147" b="9791"/>
            <a:stretch/>
          </p:blipFill>
          <p:spPr bwMode="auto">
            <a:xfrm>
              <a:off x="1042329" y="1738449"/>
              <a:ext cx="6231928" cy="342711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803EAE-F33C-4A3D-80FD-BF96CDA792CC}"/>
                </a:ext>
              </a:extLst>
            </p:cNvPr>
            <p:cNvSpPr txBox="1"/>
            <p:nvPr/>
          </p:nvSpPr>
          <p:spPr>
            <a:xfrm>
              <a:off x="3359333" y="4878286"/>
              <a:ext cx="21891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419" sz="1400" b="1" dirty="0"/>
                <a:t>Genotipo de </a:t>
              </a:r>
              <a:r>
                <a:rPr lang="es-419" sz="1400" b="1" i="1" dirty="0"/>
                <a:t>A. thaliana</a:t>
              </a:r>
              <a:endParaRPr lang="en-US" sz="14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9973687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7CE220-5802-4C73-9E84-6C1494FF7D99}"/>
              </a:ext>
            </a:extLst>
          </p:cNvPr>
          <p:cNvSpPr/>
          <p:nvPr/>
        </p:nvSpPr>
        <p:spPr>
          <a:xfrm>
            <a:off x="-24734" y="355355"/>
            <a:ext cx="38100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Infección sistémica producida por </a:t>
            </a:r>
            <a:r>
              <a:rPr lang="es-ES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TuMV</a:t>
            </a:r>
            <a:r>
              <a:rPr lang="es-E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en plantas mutantes </a:t>
            </a:r>
            <a:r>
              <a:rPr lang="es-ES" sz="1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Atbag6, Atbag7 y Atskp1</a:t>
            </a:r>
            <a:endParaRPr lang="es-ES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C02A0D3-4147-491C-A226-64FCF10E3555}"/>
              </a:ext>
            </a:extLst>
          </p:cNvPr>
          <p:cNvGrpSpPr/>
          <p:nvPr/>
        </p:nvGrpSpPr>
        <p:grpSpPr>
          <a:xfrm>
            <a:off x="3653155" y="0"/>
            <a:ext cx="5490845" cy="6685281"/>
            <a:chOff x="0" y="0"/>
            <a:chExt cx="5490845" cy="668528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EF79D57-7C3C-4C51-B777-B93EDA806DFB}"/>
                </a:ext>
              </a:extLst>
            </p:cNvPr>
            <p:cNvGrpSpPr/>
            <p:nvPr/>
          </p:nvGrpSpPr>
          <p:grpSpPr>
            <a:xfrm>
              <a:off x="0" y="0"/>
              <a:ext cx="5490845" cy="6685281"/>
              <a:chOff x="0" y="0"/>
              <a:chExt cx="5491332" cy="668559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D5ED047-8E66-4789-B1DD-B259833D2E26}"/>
                  </a:ext>
                </a:extLst>
              </p:cNvPr>
              <p:cNvGrpSpPr/>
              <p:nvPr/>
            </p:nvGrpSpPr>
            <p:grpSpPr>
              <a:xfrm>
                <a:off x="0" y="0"/>
                <a:ext cx="5461613" cy="3651266"/>
                <a:chOff x="0" y="0"/>
                <a:chExt cx="5461613" cy="3651266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85CCFDA4-069B-4C4E-B5BE-31C89213BEC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5461613" cy="3651266"/>
                  <a:chOff x="0" y="0"/>
                  <a:chExt cx="5462191" cy="3651507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2DBC1043-8A82-4FB9-AA6D-2A175F7561C5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154379"/>
                    <a:ext cx="5462191" cy="3099471"/>
                    <a:chOff x="-36166" y="178125"/>
                    <a:chExt cx="5545492" cy="3338082"/>
                  </a:xfrm>
                </p:grpSpPr>
                <p:sp>
                  <p:nvSpPr>
                    <p:cNvPr id="39" name="Text Box 575">
                      <a:extLst>
                        <a:ext uri="{FF2B5EF4-FFF2-40B4-BE49-F238E27FC236}">
                          <a16:creationId xmlns:a16="http://schemas.microsoft.com/office/drawing/2014/main" id="{11633E9B-4102-4CED-8D4B-065BD24EDAA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127" y="178125"/>
                      <a:ext cx="5426199" cy="55753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s-419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TuMV</a:t>
                      </a:r>
                      <a:r>
                        <a:rPr lang="es-419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10 dpi                 12 dpi                  17 dpi                    19 dpi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0" name="Text Box 576">
                      <a:extLst>
                        <a:ext uri="{FF2B5EF4-FFF2-40B4-BE49-F238E27FC236}">
                          <a16:creationId xmlns:a16="http://schemas.microsoft.com/office/drawing/2014/main" id="{774A6939-4F34-4A6E-995F-9E0072FC4F3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36166" y="546250"/>
                      <a:ext cx="1085061" cy="2969957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419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 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bag6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bag7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skp1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900542E8-3704-4066-95FF-D66CA3654BA8}"/>
                      </a:ext>
                    </a:extLst>
                  </p:cNvPr>
                  <p:cNvSpPr/>
                  <p:nvPr/>
                </p:nvSpPr>
                <p:spPr>
                  <a:xfrm>
                    <a:off x="71252" y="0"/>
                    <a:ext cx="400016" cy="409543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s-419" sz="1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A</a:t>
                    </a:r>
                    <a:endParaRPr lang="en-US" sz="11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C74AE0DB-5FB8-42C4-9479-B5B6394AAA1E}"/>
                      </a:ext>
                    </a:extLst>
                  </p:cNvPr>
                  <p:cNvSpPr/>
                  <p:nvPr/>
                </p:nvSpPr>
                <p:spPr>
                  <a:xfrm>
                    <a:off x="47501" y="3241964"/>
                    <a:ext cx="400016" cy="409543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s-419" sz="1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B</a:t>
                    </a:r>
                    <a:endParaRPr lang="en-US" sz="11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F0EE2243-D984-4E92-BA73-1FC41A61EE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3776" y="593766"/>
                  <a:ext cx="1106805" cy="678180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2178258F-30D5-4970-9DEE-881C39A66A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90057" y="593766"/>
                  <a:ext cx="1104900" cy="676910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8278CB31-F300-4732-A8BB-E08197AFB6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24" t="8046" r="18544"/>
                <a:stretch/>
              </p:blipFill>
              <p:spPr>
                <a:xfrm>
                  <a:off x="3218213" y="593766"/>
                  <a:ext cx="1106805" cy="675640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CCBE34A2-478B-450A-92A0-4C3DFE210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985" r="14618"/>
                <a:stretch/>
              </p:blipFill>
              <p:spPr>
                <a:xfrm>
                  <a:off x="4346368" y="593766"/>
                  <a:ext cx="1097915" cy="676275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E8136B40-90FF-44C1-917E-7D92A3E974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3776" y="1282535"/>
                  <a:ext cx="1106805" cy="668020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71C731C2-A712-4D2B-B8BB-1A5CC263F6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90056" y="1282535"/>
                  <a:ext cx="1108710" cy="671830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5467258B-B358-43FD-A4FF-30A935F659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6337" y="1282535"/>
                  <a:ext cx="1124585" cy="668655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71BB155C-8653-47FE-9E07-EF2D8175AA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6368" y="1282535"/>
                  <a:ext cx="1099185" cy="671830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9689062E-1C34-4A6A-9FEF-02B29E2C32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3776" y="1959429"/>
                  <a:ext cx="1097915" cy="668655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CA2326F6-0256-40B1-AE6F-3D16162234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8815" y="1971304"/>
                  <a:ext cx="1120775" cy="661035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BC8FB83D-8047-4C53-AC18-09F94CCC7D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18213" y="1971304"/>
                  <a:ext cx="1120140" cy="661035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3F2ED7F8-0A1B-46B6-84A7-9FE230EF48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58244" y="1971304"/>
                  <a:ext cx="1095375" cy="653415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25E9250C-17B1-4A8D-8247-A9132B4AE2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2535" y="2648197"/>
                  <a:ext cx="1106170" cy="655320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BEF65D5E-D97B-48D6-959F-394D0F970D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8815" y="2648197"/>
                  <a:ext cx="1117600" cy="648970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EFD15B56-9E6E-4B3A-B13F-D8C9DA430B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18213" y="2648197"/>
                  <a:ext cx="1123950" cy="653415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B5BE30EF-A503-4040-97B1-D6CAAD77D7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58244" y="2648197"/>
                  <a:ext cx="1087120" cy="649605"/>
                </a:xfrm>
                <a:prstGeom prst="rect">
                  <a:avLst/>
                </a:prstGeom>
              </p:spPr>
            </p:pic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07332BE-36DF-4B4F-AB18-8E2EB7E781FC}"/>
                  </a:ext>
                </a:extLst>
              </p:cNvPr>
              <p:cNvGrpSpPr/>
              <p:nvPr/>
            </p:nvGrpSpPr>
            <p:grpSpPr>
              <a:xfrm>
                <a:off x="71252" y="3598224"/>
                <a:ext cx="5420080" cy="3087370"/>
                <a:chOff x="83131" y="-12236"/>
                <a:chExt cx="5561650" cy="3181350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8944BEC9-B277-40DE-B80E-A35D1166FB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6" r="15211" b="22325"/>
                <a:stretch/>
              </p:blipFill>
              <p:spPr bwMode="auto">
                <a:xfrm>
                  <a:off x="83131" y="-12236"/>
                  <a:ext cx="5532218" cy="31813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" name="TextBox 2">
                  <a:extLst>
                    <a:ext uri="{FF2B5EF4-FFF2-40B4-BE49-F238E27FC236}">
                      <a16:creationId xmlns:a16="http://schemas.microsoft.com/office/drawing/2014/main" id="{6426104C-B3CC-4B12-A549-D6D1922CEDB2}"/>
                    </a:ext>
                  </a:extLst>
                </p:cNvPr>
                <p:cNvSpPr txBox="1"/>
                <p:nvPr/>
              </p:nvSpPr>
              <p:spPr>
                <a:xfrm>
                  <a:off x="5362575" y="914400"/>
                  <a:ext cx="282206" cy="230593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>
                      <a:solidFill>
                        <a:srgbClr val="000000"/>
                      </a:solidFill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*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4" name="Text Box 631">
              <a:extLst>
                <a:ext uri="{FF2B5EF4-FFF2-40B4-BE49-F238E27FC236}">
                  <a16:creationId xmlns:a16="http://schemas.microsoft.com/office/drawing/2014/main" id="{DC74A520-4C3A-4B66-A97F-6C443BB06633}"/>
                </a:ext>
              </a:extLst>
            </p:cNvPr>
            <p:cNvSpPr txBox="1"/>
            <p:nvPr/>
          </p:nvSpPr>
          <p:spPr>
            <a:xfrm>
              <a:off x="3324225" y="6400800"/>
              <a:ext cx="476250" cy="24765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s-419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dpi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0DD0883-7656-40C0-9EB9-92807CA8133C}"/>
              </a:ext>
            </a:extLst>
          </p:cNvPr>
          <p:cNvSpPr txBox="1"/>
          <p:nvPr/>
        </p:nvSpPr>
        <p:spPr>
          <a:xfrm>
            <a:off x="0" y="6201308"/>
            <a:ext cx="3859169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100" dirty="0"/>
              <a:t>Seguimiento </a:t>
            </a:r>
            <a:r>
              <a:rPr lang="es-419" sz="1100" i="1" dirty="0"/>
              <a:t>in vivo</a:t>
            </a:r>
          </a:p>
          <a:p>
            <a:r>
              <a:rPr lang="es-419" sz="1100" dirty="0"/>
              <a:t>Análisis cualitativo: infección sistémica visible monitoreada.</a:t>
            </a:r>
          </a:p>
          <a:p>
            <a:r>
              <a:rPr lang="es-419" sz="1100" dirty="0"/>
              <a:t>Análisis cuantitativo: intensidad de fluorescencia del área.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3D6EE1B-85EB-4199-95CE-27E6FA5DD565}"/>
              </a:ext>
            </a:extLst>
          </p:cNvPr>
          <p:cNvSpPr/>
          <p:nvPr/>
        </p:nvSpPr>
        <p:spPr>
          <a:xfrm>
            <a:off x="140655" y="2036576"/>
            <a:ext cx="33057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/>
              <a:t>AtBAG7 factor de susceptibilidad del huésped</a:t>
            </a:r>
          </a:p>
          <a:p>
            <a:endParaRPr lang="es-ES" sz="1200" dirty="0"/>
          </a:p>
          <a:p>
            <a:endParaRPr lang="es-ES" sz="1200" dirty="0"/>
          </a:p>
          <a:p>
            <a:r>
              <a:rPr lang="es-ES" sz="1200" dirty="0"/>
              <a:t>AtSKP1: específico</a:t>
            </a:r>
          </a:p>
          <a:p>
            <a:endParaRPr lang="en-US" sz="12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414334-AC58-479C-82E1-E31F4848F3D6}"/>
              </a:ext>
            </a:extLst>
          </p:cNvPr>
          <p:cNvSpPr/>
          <p:nvPr/>
        </p:nvSpPr>
        <p:spPr>
          <a:xfrm>
            <a:off x="140655" y="3078169"/>
            <a:ext cx="34803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/>
              <a:t>AtBAG7 y AtbZIP28 en calor (Li </a:t>
            </a:r>
            <a:r>
              <a:rPr lang="es-ES" sz="1200" i="1" dirty="0"/>
              <a:t>et al</a:t>
            </a:r>
            <a:r>
              <a:rPr lang="es-ES" sz="1200" dirty="0"/>
              <a:t>., 2016).</a:t>
            </a:r>
          </a:p>
          <a:p>
            <a:r>
              <a:rPr lang="es-ES" sz="1200" dirty="0"/>
              <a:t>Interactuar para restringir propagación de </a:t>
            </a:r>
            <a:r>
              <a:rPr lang="es-ES" sz="1200" dirty="0" err="1"/>
              <a:t>TuMV</a:t>
            </a:r>
            <a:r>
              <a:rPr lang="es-ES" sz="1200" dirty="0"/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A377721-8FB6-4401-B0FD-B2035DED4D9B}"/>
              </a:ext>
            </a:extLst>
          </p:cNvPr>
          <p:cNvSpPr/>
          <p:nvPr/>
        </p:nvSpPr>
        <p:spPr>
          <a:xfrm>
            <a:off x="140655" y="3994796"/>
            <a:ext cx="3005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/>
              <a:t>Movilizar la UPR para protegerse durante</a:t>
            </a:r>
          </a:p>
          <a:p>
            <a:r>
              <a:rPr lang="es-ES" sz="1200" dirty="0"/>
              <a:t>la infección viral.</a:t>
            </a:r>
            <a:endParaRPr lang="en-US" sz="1200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EE7B4A5-D80C-4AF9-8F59-6B5768061098}"/>
              </a:ext>
            </a:extLst>
          </p:cNvPr>
          <p:cNvSpPr/>
          <p:nvPr/>
        </p:nvSpPr>
        <p:spPr>
          <a:xfrm>
            <a:off x="3876897" y="2181398"/>
            <a:ext cx="589547" cy="2406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4351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A3A1AB-64F6-4C3E-AB84-8B0247104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09701"/>
            <a:ext cx="8229600" cy="4567571"/>
          </a:xfrm>
        </p:spPr>
        <p:txBody>
          <a:bodyPr/>
          <a:lstStyle/>
          <a:p>
            <a:pPr marL="203200" indent="0" algn="just">
              <a:buNone/>
            </a:pPr>
            <a:endParaRPr lang="en-US" sz="1600" b="1" dirty="0"/>
          </a:p>
          <a:p>
            <a:pPr algn="just"/>
            <a:r>
              <a:rPr lang="es-ES" sz="1600" dirty="0"/>
              <a:t>En </a:t>
            </a:r>
            <a:r>
              <a:rPr lang="es-ES" sz="1600" i="1" dirty="0"/>
              <a:t>Arabidopsis thaliana </a:t>
            </a:r>
            <a:r>
              <a:rPr lang="es-ES" sz="1600" dirty="0"/>
              <a:t>bZIP60 y bZIP17 restringen la infección causada por </a:t>
            </a:r>
            <a:r>
              <a:rPr lang="es-ES" sz="1600" dirty="0" err="1"/>
              <a:t>PlAMV</a:t>
            </a:r>
            <a:r>
              <a:rPr lang="es-ES" sz="1600" dirty="0"/>
              <a:t>, mientras que bZIP60 y bZIP28 limitan la propagación de </a:t>
            </a:r>
            <a:r>
              <a:rPr lang="es-ES" sz="1600" dirty="0" err="1"/>
              <a:t>TuMV</a:t>
            </a:r>
            <a:r>
              <a:rPr lang="es-ES" sz="1600" dirty="0"/>
              <a:t>, sugiriendo la formación de heterodímeros entre ellas para inducir genes que limitan la infección viral.</a:t>
            </a:r>
          </a:p>
          <a:p>
            <a:pPr algn="just"/>
            <a:endParaRPr lang="es-ES" sz="1600" dirty="0"/>
          </a:p>
          <a:p>
            <a:pPr algn="just"/>
            <a:r>
              <a:rPr lang="es-ES" sz="1600" dirty="0"/>
              <a:t>En </a:t>
            </a:r>
            <a:r>
              <a:rPr lang="es-ES" sz="1600" i="1" dirty="0"/>
              <a:t>Arabidopsis thaliana </a:t>
            </a:r>
            <a:r>
              <a:rPr lang="es-ES" sz="1600" dirty="0"/>
              <a:t>bZIP60 y BAG7 son factores del huésped que restringen la infección causada por </a:t>
            </a:r>
            <a:r>
              <a:rPr lang="es-ES" sz="1600" dirty="0" err="1"/>
              <a:t>PlAMV</a:t>
            </a:r>
            <a:r>
              <a:rPr lang="es-ES" sz="1600" dirty="0"/>
              <a:t> y </a:t>
            </a:r>
            <a:r>
              <a:rPr lang="es-ES" sz="1600" dirty="0" err="1"/>
              <a:t>TuMV</a:t>
            </a:r>
            <a:r>
              <a:rPr lang="es-ES" sz="1600" dirty="0"/>
              <a:t>, mientras que bZIP17 y SKP1 son factores específicos para la restricción de </a:t>
            </a:r>
            <a:r>
              <a:rPr lang="es-ES" sz="1600" dirty="0" err="1"/>
              <a:t>PlAMV</a:t>
            </a:r>
            <a:r>
              <a:rPr lang="es-ES" sz="1600" dirty="0"/>
              <a:t>, y bZIP28 es un factor específico para la limitación de la infección de </a:t>
            </a:r>
            <a:r>
              <a:rPr lang="es-ES" sz="1600" dirty="0" err="1"/>
              <a:t>TuMV</a:t>
            </a:r>
            <a:r>
              <a:rPr lang="es-ES" sz="1600" dirty="0"/>
              <a:t>.</a:t>
            </a:r>
          </a:p>
          <a:p>
            <a:pPr algn="just"/>
            <a:endParaRPr lang="es-ES" sz="1600" dirty="0"/>
          </a:p>
          <a:p>
            <a:pPr algn="just"/>
            <a:r>
              <a:rPr lang="es-419" sz="1600" dirty="0"/>
              <a:t>La eliminación de los sensores del estrés del ER como bZIP60, bZIP17, bZIP28, BAG7 o SKP1 permitió una mayor acumulación de </a:t>
            </a:r>
            <a:r>
              <a:rPr lang="es-419" sz="1600" dirty="0" err="1"/>
              <a:t>PlAMV</a:t>
            </a:r>
            <a:r>
              <a:rPr lang="es-419" sz="1600" dirty="0"/>
              <a:t> o </a:t>
            </a:r>
            <a:r>
              <a:rPr lang="es-419" sz="1600" dirty="0" err="1"/>
              <a:t>TuMV</a:t>
            </a:r>
            <a:r>
              <a:rPr lang="es-419" sz="1600" dirty="0"/>
              <a:t>, indicando que el mecanismo de la UPR de cierta forma proporciona protección contra la infección viral en plantas de </a:t>
            </a:r>
            <a:r>
              <a:rPr lang="es-419" sz="1600" i="1" dirty="0"/>
              <a:t>Arabidopsis thaliana.</a:t>
            </a:r>
            <a:endParaRPr lang="en-US" sz="1600" dirty="0"/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D8436693-6AC5-4186-B9FE-95FB255F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857"/>
            <a:ext cx="8229600" cy="427728"/>
          </a:xfrm>
        </p:spPr>
        <p:txBody>
          <a:bodyPr/>
          <a:lstStyle/>
          <a:p>
            <a:pPr algn="r"/>
            <a:r>
              <a:rPr lang="es-419" sz="1800" b="1" dirty="0"/>
              <a:t>CONCLUSIONES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661419595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8">
            <a:extLst>
              <a:ext uri="{FF2B5EF4-FFF2-40B4-BE49-F238E27FC236}">
                <a16:creationId xmlns:a16="http://schemas.microsoft.com/office/drawing/2014/main" id="{D8436693-6AC5-4186-B9FE-95FB255F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857"/>
            <a:ext cx="8229600" cy="427728"/>
          </a:xfrm>
        </p:spPr>
        <p:txBody>
          <a:bodyPr/>
          <a:lstStyle/>
          <a:p>
            <a:pPr algn="r"/>
            <a:r>
              <a:rPr lang="es-419" sz="1800" b="1" dirty="0"/>
              <a:t>RECOMENDACIONES</a:t>
            </a: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B40A9-745B-4677-A293-208AE5AF6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271" y="1962143"/>
            <a:ext cx="8488907" cy="2818406"/>
          </a:xfrm>
        </p:spPr>
        <p:txBody>
          <a:bodyPr/>
          <a:lstStyle/>
          <a:p>
            <a:pPr algn="just"/>
            <a:endParaRPr lang="es-ES" sz="1600" dirty="0"/>
          </a:p>
          <a:p>
            <a:pPr algn="just"/>
            <a:r>
              <a:rPr lang="es-ES" sz="1600" dirty="0"/>
              <a:t>Se debería realizar ensayos de </a:t>
            </a:r>
            <a:r>
              <a:rPr lang="es-ES" sz="1600" dirty="0" err="1"/>
              <a:t>co-inmunoprecipitación</a:t>
            </a:r>
            <a:r>
              <a:rPr lang="es-ES" sz="1600" dirty="0"/>
              <a:t> para confirmar las interacciones entre bZIP60 y bZIP17 o bZIP60 y bZIP28.</a:t>
            </a:r>
          </a:p>
          <a:p>
            <a:pPr algn="just"/>
            <a:endParaRPr lang="es-ES" sz="1600" dirty="0"/>
          </a:p>
          <a:p>
            <a:pPr algn="just"/>
            <a:r>
              <a:rPr lang="es-ES" sz="1600" dirty="0"/>
              <a:t>Debido a que el conocimiento acerca de la activación de la UPR en plantas es limitado y más aún en virus, se recomienda incrementar las investigaciones que permitan un mejor entendimiento de esta ruta para así diseñar e implementar cultivos de importancia económica que contengan genes de resistencia a las infecciones virales, logrando una medida más efectiva, económica y ecológica para controlarlas.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506965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8">
            <a:extLst>
              <a:ext uri="{FF2B5EF4-FFF2-40B4-BE49-F238E27FC236}">
                <a16:creationId xmlns:a16="http://schemas.microsoft.com/office/drawing/2014/main" id="{D8436693-6AC5-4186-B9FE-95FB255F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857"/>
            <a:ext cx="8229600" cy="427728"/>
          </a:xfrm>
        </p:spPr>
        <p:txBody>
          <a:bodyPr/>
          <a:lstStyle/>
          <a:p>
            <a:pPr algn="r"/>
            <a:r>
              <a:rPr lang="es-419" sz="1800" b="1" dirty="0"/>
              <a:t>AGRADECIMIENTOS</a:t>
            </a:r>
            <a:endParaRPr lang="en-US" sz="1800" b="1" dirty="0"/>
          </a:p>
        </p:txBody>
      </p:sp>
      <p:pic>
        <p:nvPicPr>
          <p:cNvPr id="7" name="Picture 6" descr="dasnr_logo.png">
            <a:extLst>
              <a:ext uri="{FF2B5EF4-FFF2-40B4-BE49-F238E27FC236}">
                <a16:creationId xmlns:a16="http://schemas.microsoft.com/office/drawing/2014/main" id="{B8080086-A54B-45A8-A5C7-EDBD132A5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501" y="565846"/>
            <a:ext cx="1898850" cy="1234254"/>
          </a:xfrm>
          <a:prstGeom prst="rect">
            <a:avLst/>
          </a:prstGeom>
        </p:spPr>
      </p:pic>
      <p:pic>
        <p:nvPicPr>
          <p:cNvPr id="8" name="Picture 2" descr="http://entoplp.okstate.edu/../images/epplogo.png">
            <a:extLst>
              <a:ext uri="{FF2B5EF4-FFF2-40B4-BE49-F238E27FC236}">
                <a16:creationId xmlns:a16="http://schemas.microsoft.com/office/drawing/2014/main" id="{04A4ECF4-D591-463A-8E43-A98084B5F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95229" y="661296"/>
            <a:ext cx="1191571" cy="1249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1297CFD-0EDA-47F3-B6E2-6D3475105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66" y="847510"/>
            <a:ext cx="2396132" cy="56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repositorio.espe.edu.ec/retrieve/17548">
            <a:extLst>
              <a:ext uri="{FF2B5EF4-FFF2-40B4-BE49-F238E27FC236}">
                <a16:creationId xmlns:a16="http://schemas.microsoft.com/office/drawing/2014/main" id="{F0BE7E1F-DAA7-47D6-957A-56778CC93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649" y="576650"/>
            <a:ext cx="1105456" cy="110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274E28-168A-4E49-9C2C-D62F3542480F}"/>
              </a:ext>
            </a:extLst>
          </p:cNvPr>
          <p:cNvSpPr/>
          <p:nvPr/>
        </p:nvSpPr>
        <p:spPr>
          <a:xfrm>
            <a:off x="457200" y="1564622"/>
            <a:ext cx="3088408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SzPct val="85000"/>
              <a:defRPr/>
            </a:pPr>
            <a:r>
              <a:rPr lang="es-EC" b="1" dirty="0">
                <a:solidFill>
                  <a:prstClr val="black"/>
                </a:solidFill>
                <a:cs typeface="Times New Roman" pitchFamily="18" charset="0"/>
              </a:rPr>
              <a:t>ESPE</a:t>
            </a:r>
          </a:p>
          <a:p>
            <a:pPr marL="274320" indent="-274320" algn="ctr">
              <a:spcBef>
                <a:spcPts val="600"/>
              </a:spcBef>
              <a:buSzPct val="85000"/>
              <a:buFont typeface="Wingdings 2"/>
              <a:buChar char=""/>
              <a:defRPr/>
            </a:pPr>
            <a:r>
              <a:rPr lang="es-EC" dirty="0">
                <a:solidFill>
                  <a:prstClr val="black"/>
                </a:solidFill>
                <a:cs typeface="Times New Roman" pitchFamily="18" charset="0"/>
              </a:rPr>
              <a:t>Alma Koch </a:t>
            </a:r>
            <a:r>
              <a:rPr lang="es-EC" dirty="0" err="1">
                <a:solidFill>
                  <a:prstClr val="black"/>
                </a:solidFill>
                <a:cs typeface="Times New Roman" pitchFamily="18" charset="0"/>
              </a:rPr>
              <a:t>MSc</a:t>
            </a:r>
            <a:r>
              <a:rPr lang="es-EC" dirty="0">
                <a:solidFill>
                  <a:prstClr val="black"/>
                </a:solidFill>
                <a:cs typeface="Times New Roman" pitchFamily="18" charset="0"/>
              </a:rPr>
              <a:t>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139E56-074D-4F7F-AE9C-01F814D14784}"/>
              </a:ext>
            </a:extLst>
          </p:cNvPr>
          <p:cNvSpPr/>
          <p:nvPr/>
        </p:nvSpPr>
        <p:spPr>
          <a:xfrm>
            <a:off x="5030413" y="1556466"/>
            <a:ext cx="3656387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SzPct val="85000"/>
              <a:defRPr/>
            </a:pPr>
            <a:r>
              <a:rPr lang="es-EC" b="1" dirty="0">
                <a:solidFill>
                  <a:prstClr val="black"/>
                </a:solidFill>
                <a:cs typeface="Times New Roman" pitchFamily="18" charset="0"/>
              </a:rPr>
              <a:t>OSU</a:t>
            </a:r>
          </a:p>
          <a:p>
            <a:pPr marL="274320" indent="-274320" algn="ctr">
              <a:spcBef>
                <a:spcPts val="600"/>
              </a:spcBef>
              <a:buSzPct val="85000"/>
              <a:buFont typeface="Wingdings 2"/>
              <a:buChar char=""/>
              <a:defRPr/>
            </a:pPr>
            <a:r>
              <a:rPr lang="es-EC" dirty="0" err="1">
                <a:solidFill>
                  <a:prstClr val="black"/>
                </a:solidFill>
                <a:cs typeface="Times New Roman" pitchFamily="18" charset="0"/>
              </a:rPr>
              <a:t>Jeanmarie</a:t>
            </a:r>
            <a:r>
              <a:rPr lang="es-EC" dirty="0">
                <a:solidFill>
                  <a:prstClr val="black"/>
                </a:solidFill>
                <a:cs typeface="Times New Roman" pitchFamily="18" charset="0"/>
              </a:rPr>
              <a:t> Verchot PhD.</a:t>
            </a:r>
          </a:p>
          <a:p>
            <a:pPr marL="274320" indent="-274320" algn="ctr">
              <a:spcBef>
                <a:spcPts val="600"/>
              </a:spcBef>
              <a:buSzPct val="85000"/>
              <a:buFont typeface="Wingdings 2"/>
              <a:buChar char=""/>
              <a:defRPr/>
            </a:pPr>
            <a:r>
              <a:rPr lang="es-EC" dirty="0">
                <a:solidFill>
                  <a:prstClr val="black"/>
                </a:solidFill>
                <a:cs typeface="Times New Roman" pitchFamily="18" charset="0"/>
              </a:rPr>
              <a:t> Carla Garzón PhD. </a:t>
            </a:r>
          </a:p>
          <a:p>
            <a:pPr marL="274320" indent="-274320" algn="ctr">
              <a:spcBef>
                <a:spcPts val="600"/>
              </a:spcBef>
              <a:buSzPct val="85000"/>
              <a:buFont typeface="Wingdings 2"/>
              <a:buChar char=""/>
              <a:defRPr/>
            </a:pPr>
            <a:r>
              <a:rPr lang="es-EC" dirty="0">
                <a:solidFill>
                  <a:prstClr val="black"/>
                </a:solidFill>
                <a:cs typeface="Times New Roman" pitchFamily="18" charset="0"/>
              </a:rPr>
              <a:t>Gabriela </a:t>
            </a:r>
            <a:r>
              <a:rPr lang="es-EC" dirty="0" err="1">
                <a:solidFill>
                  <a:prstClr val="black"/>
                </a:solidFill>
                <a:cs typeface="Times New Roman" pitchFamily="18" charset="0"/>
              </a:rPr>
              <a:t>Orquera</a:t>
            </a:r>
            <a:r>
              <a:rPr lang="es-EC" dirty="0">
                <a:solidFill>
                  <a:prstClr val="black"/>
                </a:solidFill>
                <a:cs typeface="Times New Roman" pitchFamily="18" charset="0"/>
              </a:rPr>
              <a:t> PhD.</a:t>
            </a:r>
          </a:p>
          <a:p>
            <a:pPr marL="274320" indent="-274320" algn="ctr">
              <a:spcBef>
                <a:spcPts val="600"/>
              </a:spcBef>
              <a:buSzPct val="85000"/>
              <a:buFont typeface="Wingdings 2"/>
              <a:buChar char=""/>
              <a:defRPr/>
            </a:pPr>
            <a:r>
              <a:rPr lang="es-EC" dirty="0">
                <a:solidFill>
                  <a:prstClr val="black"/>
                </a:solidFill>
                <a:cs typeface="Times New Roman" pitchFamily="18" charset="0"/>
              </a:rPr>
              <a:t>María Fernanda Proaño </a:t>
            </a:r>
            <a:r>
              <a:rPr lang="es-EC" dirty="0" err="1">
                <a:solidFill>
                  <a:prstClr val="black"/>
                </a:solidFill>
                <a:cs typeface="Times New Roman" pitchFamily="18" charset="0"/>
              </a:rPr>
              <a:t>MSc</a:t>
            </a:r>
            <a:r>
              <a:rPr lang="es-EC" dirty="0">
                <a:solidFill>
                  <a:prstClr val="black"/>
                </a:solidFill>
                <a:cs typeface="Times New Roman" pitchFamily="18" charset="0"/>
              </a:rPr>
              <a:t>. </a:t>
            </a:r>
          </a:p>
          <a:p>
            <a:pPr marL="274320" indent="-274320" algn="ctr">
              <a:spcBef>
                <a:spcPts val="600"/>
              </a:spcBef>
              <a:buSzPct val="85000"/>
              <a:buFont typeface="Wingdings 2"/>
              <a:buChar char=""/>
              <a:defRPr/>
            </a:pPr>
            <a:r>
              <a:rPr lang="es-EC" dirty="0">
                <a:solidFill>
                  <a:prstClr val="black"/>
                </a:solidFill>
                <a:cs typeface="Times New Roman" pitchFamily="18" charset="0"/>
              </a:rPr>
              <a:t>Omar Arias </a:t>
            </a:r>
            <a:r>
              <a:rPr lang="es-EC" dirty="0" err="1">
                <a:solidFill>
                  <a:prstClr val="black"/>
                </a:solidFill>
                <a:cs typeface="Times New Roman" pitchFamily="18" charset="0"/>
              </a:rPr>
              <a:t>MSc</a:t>
            </a:r>
            <a:r>
              <a:rPr lang="es-EC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0527C8-9AE1-4B11-BD56-032843BBAB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265" t="13352" r="44737" b="68264"/>
          <a:stretch/>
        </p:blipFill>
        <p:spPr>
          <a:xfrm>
            <a:off x="1484340" y="2904081"/>
            <a:ext cx="1097158" cy="9451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DD19FF-D566-450A-A3D2-3C89DDA54192}"/>
              </a:ext>
            </a:extLst>
          </p:cNvPr>
          <p:cNvSpPr/>
          <p:nvPr/>
        </p:nvSpPr>
        <p:spPr>
          <a:xfrm>
            <a:off x="224529" y="388697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b="1" dirty="0" err="1">
                <a:latin typeface="Times New Roman" panose="02020603050405020304" pitchFamily="18" charset="0"/>
                <a:ea typeface="Century Gothic" panose="020B0502020202020204" pitchFamily="34" charset="0"/>
              </a:rPr>
              <a:t>Crop</a:t>
            </a:r>
            <a:r>
              <a:rPr lang="es-EC" b="1" dirty="0">
                <a:latin typeface="Times New Roman" panose="02020603050405020304" pitchFamily="18" charset="0"/>
                <a:ea typeface="Century Gothic" panose="020B0502020202020204" pitchFamily="34" charset="0"/>
              </a:rPr>
              <a:t> </a:t>
            </a:r>
            <a:r>
              <a:rPr lang="es-EC" b="1" dirty="0" err="1">
                <a:latin typeface="Times New Roman" panose="02020603050405020304" pitchFamily="18" charset="0"/>
                <a:ea typeface="Century Gothic" panose="020B0502020202020204" pitchFamily="34" charset="0"/>
              </a:rPr>
              <a:t>Protection</a:t>
            </a:r>
            <a:r>
              <a:rPr lang="es-EC" b="1" dirty="0">
                <a:latin typeface="Times New Roman" panose="02020603050405020304" pitchFamily="18" charset="0"/>
                <a:ea typeface="Century Gothic" panose="020B0502020202020204" pitchFamily="34" charset="0"/>
              </a:rPr>
              <a:t> and </a:t>
            </a:r>
            <a:r>
              <a:rPr lang="es-EC" b="1" dirty="0" err="1">
                <a:latin typeface="Times New Roman" panose="02020603050405020304" pitchFamily="18" charset="0"/>
                <a:ea typeface="Century Gothic" panose="020B0502020202020204" pitchFamily="34" charset="0"/>
              </a:rPr>
              <a:t>Food</a:t>
            </a:r>
            <a:r>
              <a:rPr lang="es-EC" b="1" dirty="0">
                <a:latin typeface="Times New Roman" panose="02020603050405020304" pitchFamily="18" charset="0"/>
                <a:ea typeface="Century Gothic" panose="020B0502020202020204" pitchFamily="34" charset="0"/>
              </a:rPr>
              <a:t> </a:t>
            </a:r>
            <a:r>
              <a:rPr lang="es-EC" b="1" dirty="0" err="1">
                <a:latin typeface="Times New Roman" panose="02020603050405020304" pitchFamily="18" charset="0"/>
                <a:ea typeface="Century Gothic" panose="020B0502020202020204" pitchFamily="34" charset="0"/>
              </a:rPr>
              <a:t>Research</a:t>
            </a:r>
            <a:r>
              <a:rPr lang="es-EC" b="1" dirty="0">
                <a:latin typeface="Times New Roman" panose="02020603050405020304" pitchFamily="18" charset="0"/>
                <a:ea typeface="Century Gothic" panose="020B0502020202020204" pitchFamily="34" charset="0"/>
              </a:rPr>
              <a:t> Center </a:t>
            </a:r>
            <a:endParaRPr lang="en-US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D2BCBF-2C83-4B1A-A981-2B193E559608}"/>
              </a:ext>
            </a:extLst>
          </p:cNvPr>
          <p:cNvSpPr/>
          <p:nvPr/>
        </p:nvSpPr>
        <p:spPr>
          <a:xfrm>
            <a:off x="583892" y="4342364"/>
            <a:ext cx="308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ctr">
              <a:spcBef>
                <a:spcPts val="600"/>
              </a:spcBef>
              <a:buSzPct val="85000"/>
              <a:buFont typeface="Wingdings 2"/>
              <a:buChar char=""/>
              <a:defRPr/>
            </a:pPr>
            <a:r>
              <a:rPr lang="es-EC" dirty="0">
                <a:ea typeface="Century Gothic" panose="020B0502020202020204" pitchFamily="34" charset="0"/>
              </a:rPr>
              <a:t>Dr. </a:t>
            </a:r>
            <a:r>
              <a:rPr lang="es-EC" dirty="0" err="1">
                <a:ea typeface="Century Gothic" panose="020B0502020202020204" pitchFamily="34" charset="0"/>
              </a:rPr>
              <a:t>Aiming</a:t>
            </a:r>
            <a:r>
              <a:rPr lang="es-EC" dirty="0">
                <a:ea typeface="Century Gothic" panose="020B0502020202020204" pitchFamily="34" charset="0"/>
              </a:rPr>
              <a:t> Wang.</a:t>
            </a:r>
            <a:endParaRPr lang="es-EC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3074" name="Picture 2" descr="Resultado de imagen para The Ohio State University">
            <a:extLst>
              <a:ext uri="{FF2B5EF4-FFF2-40B4-BE49-F238E27FC236}">
                <a16:creationId xmlns:a16="http://schemas.microsoft.com/office/drawing/2014/main" id="{C8691605-8FEF-415E-B933-BDDFED133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61" y="4942111"/>
            <a:ext cx="2398470" cy="125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77907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8">
            <a:extLst>
              <a:ext uri="{FF2B5EF4-FFF2-40B4-BE49-F238E27FC236}">
                <a16:creationId xmlns:a16="http://schemas.microsoft.com/office/drawing/2014/main" id="{D8436693-6AC5-4186-B9FE-95FB255F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285" y="2482173"/>
            <a:ext cx="8229600" cy="2170038"/>
          </a:xfrm>
        </p:spPr>
        <p:txBody>
          <a:bodyPr/>
          <a:lstStyle/>
          <a:p>
            <a:r>
              <a:rPr lang="es-419" sz="4000" b="1" dirty="0">
                <a:latin typeface="Lucida Calligraphy" panose="03010101010101010101" pitchFamily="66" charset="0"/>
              </a:rPr>
              <a:t>GRACIAS POR SU ATENCIÓN</a:t>
            </a:r>
            <a:endParaRPr lang="en-US" sz="40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6572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A3A1AB-64F6-4C3E-AB84-8B0247104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D8436693-6AC5-4186-B9FE-95FB255F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857"/>
            <a:ext cx="8229600" cy="427728"/>
          </a:xfrm>
        </p:spPr>
        <p:txBody>
          <a:bodyPr/>
          <a:lstStyle/>
          <a:p>
            <a:pPr algn="r"/>
            <a:r>
              <a:rPr lang="es-419" sz="1800" b="1" dirty="0"/>
              <a:t>INTRODUCCIÓN</a:t>
            </a:r>
            <a:endParaRPr lang="en-US" sz="1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EEDB36-0115-4EA6-8848-B5E61D22B01E}"/>
              </a:ext>
            </a:extLst>
          </p:cNvPr>
          <p:cNvSpPr txBox="1"/>
          <p:nvPr/>
        </p:nvSpPr>
        <p:spPr>
          <a:xfrm>
            <a:off x="152400" y="521217"/>
            <a:ext cx="4260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b="1" dirty="0"/>
              <a:t>Movimiento del virus en la planta</a:t>
            </a:r>
            <a:endParaRPr lang="en-US" sz="2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23FDEF-389F-4D7F-A3C5-20E5B39DF575}"/>
              </a:ext>
            </a:extLst>
          </p:cNvPr>
          <p:cNvSpPr/>
          <p:nvPr/>
        </p:nvSpPr>
        <p:spPr>
          <a:xfrm>
            <a:off x="152400" y="6351891"/>
            <a:ext cx="14654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 &amp; Kim,  2016.</a:t>
            </a:r>
            <a:endParaRPr lang="en-US" sz="1400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727E38-ADFC-4FF2-B1F4-3363A0DB5C1E}"/>
              </a:ext>
            </a:extLst>
          </p:cNvPr>
          <p:cNvGrpSpPr/>
          <p:nvPr/>
        </p:nvGrpSpPr>
        <p:grpSpPr>
          <a:xfrm>
            <a:off x="189014" y="975391"/>
            <a:ext cx="6260046" cy="5540660"/>
            <a:chOff x="261206" y="843040"/>
            <a:chExt cx="6260046" cy="55406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B9A840A-DFDE-4D0B-9341-D4DF049B4555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8" t="21922" r="43576" b="8901"/>
            <a:stretch/>
          </p:blipFill>
          <p:spPr bwMode="auto">
            <a:xfrm>
              <a:off x="261206" y="981228"/>
              <a:ext cx="5981700" cy="523749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D53E1A2-6D82-4C3D-9013-EEE7FC04A387}"/>
                </a:ext>
              </a:extLst>
            </p:cNvPr>
            <p:cNvGrpSpPr/>
            <p:nvPr/>
          </p:nvGrpSpPr>
          <p:grpSpPr>
            <a:xfrm>
              <a:off x="2326813" y="843040"/>
              <a:ext cx="4194439" cy="5540660"/>
              <a:chOff x="2326813" y="843040"/>
              <a:chExt cx="4194439" cy="554066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959AA9-6EB7-419E-AA4E-675C62158BEF}"/>
                  </a:ext>
                </a:extLst>
              </p:cNvPr>
              <p:cNvSpPr txBox="1"/>
              <p:nvPr/>
            </p:nvSpPr>
            <p:spPr>
              <a:xfrm>
                <a:off x="3335262" y="6106701"/>
                <a:ext cx="183046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419" sz="1200" b="1" dirty="0"/>
                  <a:t>Primera hoja infectada</a:t>
                </a:r>
                <a:endParaRPr lang="en-US" sz="1200" b="1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9B25C6-3593-42A0-9F67-9B7A7E4D8B7F}"/>
                  </a:ext>
                </a:extLst>
              </p:cNvPr>
              <p:cNvSpPr txBox="1"/>
              <p:nvPr/>
            </p:nvSpPr>
            <p:spPr>
              <a:xfrm>
                <a:off x="3548647" y="1752252"/>
                <a:ext cx="1425851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419" sz="800" b="1" dirty="0"/>
                  <a:t>Célula acompañante</a:t>
                </a:r>
                <a:endParaRPr lang="en-US" sz="800" b="1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4CDA10-A32A-415E-A3FF-020C7CA1070F}"/>
                  </a:ext>
                </a:extLst>
              </p:cNvPr>
              <p:cNvSpPr txBox="1"/>
              <p:nvPr/>
            </p:nvSpPr>
            <p:spPr>
              <a:xfrm>
                <a:off x="3548646" y="1943356"/>
                <a:ext cx="142585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419" sz="800" b="1" dirty="0"/>
                  <a:t>Célula epidermis o mesófilo</a:t>
                </a:r>
                <a:endParaRPr lang="en-US" sz="800" b="1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713B981-C579-4E5C-B99E-B8150E0EE5CF}"/>
                  </a:ext>
                </a:extLst>
              </p:cNvPr>
              <p:cNvSpPr/>
              <p:nvPr/>
            </p:nvSpPr>
            <p:spPr>
              <a:xfrm>
                <a:off x="2491814" y="843040"/>
                <a:ext cx="971741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s-419" sz="800" b="1" dirty="0"/>
                  <a:t>Vaina </a:t>
                </a:r>
                <a:r>
                  <a:rPr lang="es-419" sz="800" b="1" dirty="0" err="1"/>
                  <a:t>fascicular</a:t>
                </a:r>
                <a:endParaRPr lang="es-419" sz="800" b="1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D5A23AA-929C-4CC3-A0AE-F29580B7E634}"/>
                  </a:ext>
                </a:extLst>
              </p:cNvPr>
              <p:cNvSpPr/>
              <p:nvPr/>
            </p:nvSpPr>
            <p:spPr>
              <a:xfrm>
                <a:off x="2606002" y="989256"/>
                <a:ext cx="128432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s-419" sz="800" b="1" dirty="0"/>
                  <a:t>Célula del parénquima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1C07A9C-3040-4C7E-9344-D0131BFA0CC8}"/>
                  </a:ext>
                </a:extLst>
              </p:cNvPr>
              <p:cNvSpPr/>
              <p:nvPr/>
            </p:nvSpPr>
            <p:spPr>
              <a:xfrm>
                <a:off x="2923881" y="1133003"/>
                <a:ext cx="518091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s-419" sz="800" b="1" dirty="0"/>
                  <a:t>Xilema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9262E5B-4A2D-424F-B587-C0102DC9511A}"/>
                  </a:ext>
                </a:extLst>
              </p:cNvPr>
              <p:cNvSpPr/>
              <p:nvPr/>
            </p:nvSpPr>
            <p:spPr>
              <a:xfrm>
                <a:off x="2326813" y="2326885"/>
                <a:ext cx="835485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s-419" sz="800" b="1" dirty="0"/>
                  <a:t>Tubo criboso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E77E66C-99BE-4621-9204-5FD0CB472C32}"/>
                  </a:ext>
                </a:extLst>
              </p:cNvPr>
              <p:cNvSpPr txBox="1"/>
              <p:nvPr/>
            </p:nvSpPr>
            <p:spPr>
              <a:xfrm>
                <a:off x="3441972" y="2858267"/>
                <a:ext cx="127555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419" sz="1200" b="1" dirty="0"/>
                  <a:t>Otros órganos </a:t>
                </a:r>
                <a:endParaRPr lang="en-US" sz="1200" b="1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5FCDD37-B9F9-42B1-BA1F-49673FB36684}"/>
                  </a:ext>
                </a:extLst>
              </p:cNvPr>
              <p:cNvSpPr txBox="1"/>
              <p:nvPr/>
            </p:nvSpPr>
            <p:spPr>
              <a:xfrm>
                <a:off x="2591105" y="5817922"/>
                <a:ext cx="101424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419" sz="800" b="1" dirty="0"/>
                  <a:t>Célula epidermis o mesófilo</a:t>
                </a:r>
                <a:endParaRPr lang="en-US" sz="800" b="1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2EDA9FF-9E9A-4C9E-91DB-7D8CBCABDAEC}"/>
                  </a:ext>
                </a:extLst>
              </p:cNvPr>
              <p:cNvSpPr txBox="1"/>
              <p:nvPr/>
            </p:nvSpPr>
            <p:spPr>
              <a:xfrm>
                <a:off x="3566064" y="5776827"/>
                <a:ext cx="788223" cy="2000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419" sz="700" b="1" dirty="0">
                    <a:solidFill>
                      <a:srgbClr val="00B050"/>
                    </a:solidFill>
                  </a:rPr>
                  <a:t>Plasmodesmo</a:t>
                </a:r>
                <a:endParaRPr lang="en-US" sz="7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8E89EE5-2EB8-4136-A9CA-AC877731B91C}"/>
                  </a:ext>
                </a:extLst>
              </p:cNvPr>
              <p:cNvSpPr/>
              <p:nvPr/>
            </p:nvSpPr>
            <p:spPr>
              <a:xfrm>
                <a:off x="4275909" y="5755580"/>
                <a:ext cx="661809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s-419" sz="800" b="1" dirty="0"/>
                  <a:t>Vaina </a:t>
                </a:r>
              </a:p>
              <a:p>
                <a:r>
                  <a:rPr lang="es-419" sz="800" b="1" dirty="0" err="1"/>
                  <a:t>fascicular</a:t>
                </a:r>
                <a:endParaRPr lang="es-419" sz="800" b="1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CC922DA-87C7-4C4C-A92B-EE3090C5C003}"/>
                  </a:ext>
                </a:extLst>
              </p:cNvPr>
              <p:cNvSpPr txBox="1"/>
              <p:nvPr/>
            </p:nvSpPr>
            <p:spPr>
              <a:xfrm>
                <a:off x="5655242" y="6145236"/>
                <a:ext cx="866010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419" sz="800" b="1" dirty="0">
                    <a:solidFill>
                      <a:srgbClr val="C00000"/>
                    </a:solidFill>
                  </a:rPr>
                  <a:t>Tubo criboso</a:t>
                </a:r>
                <a:endParaRPr lang="en-US" sz="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EE1C975-A5F4-4F82-9083-F2DEC6B2100D}"/>
                  </a:ext>
                </a:extLst>
              </p:cNvPr>
              <p:cNvSpPr/>
              <p:nvPr/>
            </p:nvSpPr>
            <p:spPr>
              <a:xfrm>
                <a:off x="4654254" y="5721428"/>
                <a:ext cx="776902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s-419" sz="800" b="1" dirty="0"/>
                  <a:t>Parénquima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731AF10-87E0-416F-B3CB-946C67697185}"/>
                  </a:ext>
                </a:extLst>
              </p:cNvPr>
              <p:cNvSpPr/>
              <p:nvPr/>
            </p:nvSpPr>
            <p:spPr>
              <a:xfrm>
                <a:off x="4920300" y="5934791"/>
                <a:ext cx="962399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419" sz="800" b="1" dirty="0">
                    <a:solidFill>
                      <a:srgbClr val="C00000"/>
                    </a:solidFill>
                  </a:rPr>
                  <a:t> Acompañante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86DB732-BA61-4C24-B8A6-5FCA590E00FD}"/>
                  </a:ext>
                </a:extLst>
              </p:cNvPr>
              <p:cNvSpPr txBox="1"/>
              <p:nvPr/>
            </p:nvSpPr>
            <p:spPr>
              <a:xfrm>
                <a:off x="5422447" y="5746871"/>
                <a:ext cx="220707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400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B1CC3-2A51-4B25-B48F-58D5CFD1902A}"/>
                  </a:ext>
                </a:extLst>
              </p:cNvPr>
              <p:cNvSpPr txBox="1"/>
              <p:nvPr/>
            </p:nvSpPr>
            <p:spPr>
              <a:xfrm>
                <a:off x="5862102" y="5944656"/>
                <a:ext cx="380804" cy="1379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400" dirty="0"/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C9AD2171-D21B-427C-8DA8-8E5F2841B6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2699" y="5955425"/>
                <a:ext cx="0" cy="21044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0577B029-97A8-4584-87AA-0D5122FF0E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31215" y="5742661"/>
                <a:ext cx="0" cy="21044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A984360-2E7F-464D-8E4F-24030C97E21E}"/>
                  </a:ext>
                </a:extLst>
              </p:cNvPr>
              <p:cNvSpPr/>
              <p:nvPr/>
            </p:nvSpPr>
            <p:spPr>
              <a:xfrm>
                <a:off x="2638823" y="4811383"/>
                <a:ext cx="776902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s-419" sz="800" b="1" dirty="0"/>
                  <a:t>Replicación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BDDC319-243A-49E1-AC15-0ACC2607E438}"/>
                  </a:ext>
                </a:extLst>
              </p:cNvPr>
              <p:cNvSpPr txBox="1"/>
              <p:nvPr/>
            </p:nvSpPr>
            <p:spPr>
              <a:xfrm>
                <a:off x="3553968" y="4591538"/>
                <a:ext cx="1178667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419" sz="1050" b="1" dirty="0">
                    <a:solidFill>
                      <a:schemeClr val="accent1">
                        <a:lumMod val="75000"/>
                      </a:schemeClr>
                    </a:solidFill>
                  </a:rPr>
                  <a:t>Movimiento</a:t>
                </a:r>
              </a:p>
              <a:p>
                <a:r>
                  <a:rPr lang="es-419" sz="1050" b="1" dirty="0">
                    <a:solidFill>
                      <a:schemeClr val="accent1">
                        <a:lumMod val="75000"/>
                      </a:schemeClr>
                    </a:solidFill>
                  </a:rPr>
                  <a:t>célula a célula </a:t>
                </a:r>
                <a:endParaRPr lang="en-US" sz="105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B6B5A75-9B17-4135-AD2A-CADD9823080E}"/>
                  </a:ext>
                </a:extLst>
              </p:cNvPr>
              <p:cNvSpPr txBox="1"/>
              <p:nvPr/>
            </p:nvSpPr>
            <p:spPr>
              <a:xfrm>
                <a:off x="3819576" y="3846893"/>
                <a:ext cx="1100724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419" sz="1050" b="1" dirty="0">
                    <a:solidFill>
                      <a:schemeClr val="accent1">
                        <a:lumMod val="75000"/>
                      </a:schemeClr>
                    </a:solidFill>
                  </a:rPr>
                  <a:t>Movimiento</a:t>
                </a:r>
              </a:p>
              <a:p>
                <a:r>
                  <a:rPr lang="es-419" sz="1050" b="1" dirty="0">
                    <a:solidFill>
                      <a:schemeClr val="accent1">
                        <a:lumMod val="75000"/>
                      </a:schemeClr>
                    </a:solidFill>
                  </a:rPr>
                  <a:t>célula a célula </a:t>
                </a:r>
                <a:endParaRPr lang="en-US" sz="105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47CC9EB-1BA7-4846-A472-5D1CC9302A58}"/>
                  </a:ext>
                </a:extLst>
              </p:cNvPr>
              <p:cNvSpPr txBox="1"/>
              <p:nvPr/>
            </p:nvSpPr>
            <p:spPr>
              <a:xfrm>
                <a:off x="4411497" y="4212566"/>
                <a:ext cx="1178667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419" sz="1050" b="1" dirty="0">
                    <a:solidFill>
                      <a:srgbClr val="C00000"/>
                    </a:solidFill>
                  </a:rPr>
                  <a:t>Movimiento a</a:t>
                </a:r>
              </a:p>
              <a:p>
                <a:r>
                  <a:rPr lang="es-419" sz="1050" b="1" dirty="0">
                    <a:solidFill>
                      <a:srgbClr val="C00000"/>
                    </a:solidFill>
                  </a:rPr>
                  <a:t>larga distancia</a:t>
                </a:r>
                <a:endParaRPr lang="en-US" sz="105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7769C8B-9F17-4355-97F6-623ECF7F0527}"/>
                  </a:ext>
                </a:extLst>
              </p:cNvPr>
              <p:cNvSpPr/>
              <p:nvPr/>
            </p:nvSpPr>
            <p:spPr>
              <a:xfrm>
                <a:off x="5033516" y="4703294"/>
                <a:ext cx="57480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419" sz="700" b="1" dirty="0"/>
                  <a:t>Entrada al floema 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C93774E-85F2-4754-BD47-EEE5AAC7D25B}"/>
                  </a:ext>
                </a:extLst>
              </p:cNvPr>
              <p:cNvSpPr/>
              <p:nvPr/>
            </p:nvSpPr>
            <p:spPr>
              <a:xfrm>
                <a:off x="5009333" y="3862366"/>
                <a:ext cx="60114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419" sz="700" b="1" dirty="0"/>
                  <a:t>Salida del floema </a:t>
                </a:r>
              </a:p>
            </p:txBody>
          </p:sp>
        </p:grpSp>
      </p:grpSp>
      <p:pic>
        <p:nvPicPr>
          <p:cNvPr id="49" name="Picture 48" descr="Resultado de imagen para virus in plant">
            <a:extLst>
              <a:ext uri="{FF2B5EF4-FFF2-40B4-BE49-F238E27FC236}">
                <a16:creationId xmlns:a16="http://schemas.microsoft.com/office/drawing/2014/main" id="{19072025-DE4A-4D92-9B91-0E44B04F6F26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77"/>
          <a:stretch/>
        </p:blipFill>
        <p:spPr bwMode="auto">
          <a:xfrm>
            <a:off x="6089544" y="2374952"/>
            <a:ext cx="2939901" cy="226986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316E782-7734-4F5F-AEEF-2FDE3E684B1E}"/>
              </a:ext>
            </a:extLst>
          </p:cNvPr>
          <p:cNvSpPr txBox="1"/>
          <p:nvPr/>
        </p:nvSpPr>
        <p:spPr>
          <a:xfrm>
            <a:off x="7195795" y="4331929"/>
            <a:ext cx="17381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400" b="1" dirty="0"/>
              <a:t>Infección local </a:t>
            </a:r>
            <a:endParaRPr lang="en-US" sz="1400" b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CAC6590-5D1A-42E5-B3FD-05AC2C0D2CA9}"/>
              </a:ext>
            </a:extLst>
          </p:cNvPr>
          <p:cNvSpPr txBox="1"/>
          <p:nvPr/>
        </p:nvSpPr>
        <p:spPr>
          <a:xfrm>
            <a:off x="7921559" y="2327362"/>
            <a:ext cx="11078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400" b="1" dirty="0"/>
              <a:t>Infección </a:t>
            </a:r>
          </a:p>
          <a:p>
            <a:r>
              <a:rPr lang="es-419" sz="1400" b="1" dirty="0"/>
              <a:t>sistémica </a:t>
            </a:r>
            <a:endParaRPr lang="en-US" sz="1400" b="1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E7B233D-14EA-4A9C-9827-DAE608469456}"/>
              </a:ext>
            </a:extLst>
          </p:cNvPr>
          <p:cNvSpPr/>
          <p:nvPr/>
        </p:nvSpPr>
        <p:spPr>
          <a:xfrm>
            <a:off x="7685019" y="4668624"/>
            <a:ext cx="1566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Rodrigo </a:t>
            </a:r>
            <a:r>
              <a:rPr lang="en-US" sz="1200" i="1" dirty="0"/>
              <a:t>et al</a:t>
            </a:r>
            <a:r>
              <a:rPr lang="en-US" sz="1200" dirty="0"/>
              <a:t>., 2014.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994BC43-867B-4B1A-8258-E6E1850799D3}"/>
              </a:ext>
            </a:extLst>
          </p:cNvPr>
          <p:cNvSpPr txBox="1"/>
          <p:nvPr/>
        </p:nvSpPr>
        <p:spPr>
          <a:xfrm>
            <a:off x="2608790" y="5549349"/>
            <a:ext cx="1053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000" b="1" dirty="0"/>
              <a:t>Maquinaria</a:t>
            </a:r>
          </a:p>
          <a:p>
            <a:pPr algn="ctr"/>
            <a:r>
              <a:rPr lang="es-419" sz="1000" b="1" dirty="0"/>
              <a:t>c</a:t>
            </a:r>
            <a:r>
              <a:rPr lang="en-US" sz="1000" b="1" dirty="0" err="1"/>
              <a:t>elular</a:t>
            </a:r>
            <a:endParaRPr lang="es-419" sz="1000" b="1" dirty="0"/>
          </a:p>
        </p:txBody>
      </p:sp>
    </p:spTree>
    <p:extLst>
      <p:ext uri="{BB962C8B-B14F-4D97-AF65-F5344CB8AC3E}">
        <p14:creationId xmlns:p14="http://schemas.microsoft.com/office/powerpoint/2010/main" val="420217482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8">
            <a:extLst>
              <a:ext uri="{FF2B5EF4-FFF2-40B4-BE49-F238E27FC236}">
                <a16:creationId xmlns:a16="http://schemas.microsoft.com/office/drawing/2014/main" id="{97DC0C98-71AB-4F40-ABA6-8C96DCB42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926" y="12162"/>
            <a:ext cx="8229600" cy="483792"/>
          </a:xfrm>
        </p:spPr>
        <p:txBody>
          <a:bodyPr/>
          <a:lstStyle/>
          <a:p>
            <a:pPr algn="r"/>
            <a:r>
              <a:rPr lang="es-419" sz="1800" b="1" dirty="0"/>
              <a:t>INTRODUCCIÓN</a:t>
            </a:r>
            <a:endParaRPr lang="en-US" sz="1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B2F205-8299-41A4-BE83-550D51F49547}"/>
              </a:ext>
            </a:extLst>
          </p:cNvPr>
          <p:cNvSpPr txBox="1"/>
          <p:nvPr/>
        </p:nvSpPr>
        <p:spPr>
          <a:xfrm>
            <a:off x="329820" y="646082"/>
            <a:ext cx="6207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b="1" dirty="0"/>
              <a:t>Respuesta a las proteínas mal plegadas: UPR</a:t>
            </a:r>
            <a:endParaRPr lang="en-US" sz="2000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183C93-D742-4FEC-BF54-962531DF0A4D}"/>
              </a:ext>
            </a:extLst>
          </p:cNvPr>
          <p:cNvGrpSpPr/>
          <p:nvPr/>
        </p:nvGrpSpPr>
        <p:grpSpPr>
          <a:xfrm>
            <a:off x="409430" y="2064404"/>
            <a:ext cx="4080681" cy="2697565"/>
            <a:chOff x="3207224" y="1529660"/>
            <a:chExt cx="5936776" cy="4897496"/>
          </a:xfrm>
        </p:grpSpPr>
        <p:pic>
          <p:nvPicPr>
            <p:cNvPr id="3076" name="Picture 4" descr="Resultado de imagen para endoplasmic reticulum plant cell plasmodesmata">
              <a:extLst>
                <a:ext uri="{FF2B5EF4-FFF2-40B4-BE49-F238E27FC236}">
                  <a16:creationId xmlns:a16="http://schemas.microsoft.com/office/drawing/2014/main" id="{6AA35A70-A58C-4276-AC3F-8AAD40BA35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4" t="25783" b="8060"/>
            <a:stretch/>
          </p:blipFill>
          <p:spPr bwMode="auto">
            <a:xfrm>
              <a:off x="3207224" y="1768192"/>
              <a:ext cx="5936776" cy="4537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1873CA9-703E-4FBB-92F9-34AB62AFF6DC}"/>
                </a:ext>
              </a:extLst>
            </p:cNvPr>
            <p:cNvSpPr txBox="1"/>
            <p:nvPr/>
          </p:nvSpPr>
          <p:spPr>
            <a:xfrm>
              <a:off x="4875088" y="1529660"/>
              <a:ext cx="1774123" cy="75434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419" sz="1050" b="1" dirty="0">
                  <a:cs typeface="Times New Roman" panose="02020603050405020304" pitchFamily="18" charset="0"/>
                </a:rPr>
                <a:t>Retículo</a:t>
              </a:r>
            </a:p>
            <a:p>
              <a:r>
                <a:rPr lang="es-419" sz="1050" b="1" dirty="0">
                  <a:cs typeface="Times New Roman" panose="02020603050405020304" pitchFamily="18" charset="0"/>
                </a:rPr>
                <a:t>Endoplasmático </a:t>
              </a:r>
              <a:endParaRPr lang="en-US" sz="1050" b="1" dirty="0"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DDDA8D-4112-4629-9137-D72F31E28D0D}"/>
                </a:ext>
              </a:extLst>
            </p:cNvPr>
            <p:cNvSpPr txBox="1"/>
            <p:nvPr/>
          </p:nvSpPr>
          <p:spPr>
            <a:xfrm>
              <a:off x="6505575" y="1897293"/>
              <a:ext cx="1430741" cy="419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419" sz="900" b="1" dirty="0">
                  <a:cs typeface="Times New Roman" panose="02020603050405020304" pitchFamily="18" charset="0"/>
                </a:rPr>
                <a:t>Pared Celular</a:t>
              </a:r>
              <a:endParaRPr lang="en-US" sz="900" b="1" dirty="0"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64ECE9-C635-4119-AD28-F39D1717820E}"/>
                </a:ext>
              </a:extLst>
            </p:cNvPr>
            <p:cNvSpPr txBox="1"/>
            <p:nvPr/>
          </p:nvSpPr>
          <p:spPr>
            <a:xfrm>
              <a:off x="7899213" y="1696552"/>
              <a:ext cx="1244785" cy="670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419" sz="900" b="1" dirty="0">
                  <a:cs typeface="Times New Roman" panose="02020603050405020304" pitchFamily="18" charset="0"/>
                </a:rPr>
                <a:t>Membrana </a:t>
              </a:r>
            </a:p>
            <a:p>
              <a:r>
                <a:rPr lang="es-419" sz="900" b="1" dirty="0">
                  <a:cs typeface="Times New Roman" panose="02020603050405020304" pitchFamily="18" charset="0"/>
                </a:rPr>
                <a:t>plasmática </a:t>
              </a:r>
              <a:endParaRPr lang="en-US" sz="900" b="1" dirty="0"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F8E8E6-8124-453A-9FF6-3F019A2F99F6}"/>
                </a:ext>
              </a:extLst>
            </p:cNvPr>
            <p:cNvSpPr txBox="1"/>
            <p:nvPr/>
          </p:nvSpPr>
          <p:spPr>
            <a:xfrm>
              <a:off x="7582650" y="6008075"/>
              <a:ext cx="1430741" cy="419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419" sz="900" b="1" dirty="0">
                  <a:cs typeface="Times New Roman" panose="02020603050405020304" pitchFamily="18" charset="0"/>
                </a:rPr>
                <a:t>Plasmodesmo</a:t>
              </a:r>
              <a:endParaRPr lang="en-US" sz="900" b="1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98965D9-D418-44CA-9833-5ABC2A676649}"/>
              </a:ext>
            </a:extLst>
          </p:cNvPr>
          <p:cNvSpPr/>
          <p:nvPr/>
        </p:nvSpPr>
        <p:spPr>
          <a:xfrm>
            <a:off x="97806" y="4206697"/>
            <a:ext cx="2044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Complejo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sistema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membranas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AF1E1848-D479-455B-9B7A-65CAAB5CD714}"/>
              </a:ext>
            </a:extLst>
          </p:cNvPr>
          <p:cNvSpPr/>
          <p:nvPr/>
        </p:nvSpPr>
        <p:spPr>
          <a:xfrm>
            <a:off x="4780732" y="2328168"/>
            <a:ext cx="900752" cy="777923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s-419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Estrés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47DECD-93F2-4501-8909-52EE27625E4A}"/>
              </a:ext>
            </a:extLst>
          </p:cNvPr>
          <p:cNvSpPr txBox="1"/>
          <p:nvPr/>
        </p:nvSpPr>
        <p:spPr>
          <a:xfrm>
            <a:off x="5071756" y="3237561"/>
            <a:ext cx="1219455" cy="4154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419" sz="1050" b="1" dirty="0">
                <a:cs typeface="Times New Roman" panose="02020603050405020304" pitchFamily="18" charset="0"/>
              </a:rPr>
              <a:t>Retículo</a:t>
            </a:r>
          </a:p>
          <a:p>
            <a:r>
              <a:rPr lang="es-419" sz="1050" b="1" dirty="0">
                <a:cs typeface="Times New Roman" panose="02020603050405020304" pitchFamily="18" charset="0"/>
              </a:rPr>
              <a:t>Endoplasmático </a:t>
            </a:r>
            <a:endParaRPr lang="en-US" sz="1050" b="1" dirty="0">
              <a:cs typeface="Times New Roman" panose="02020603050405020304" pitchFamily="18" charset="0"/>
            </a:endParaRP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80330643-D36C-43B5-B73B-B2E9C9C78C29}"/>
              </a:ext>
            </a:extLst>
          </p:cNvPr>
          <p:cNvSpPr/>
          <p:nvPr/>
        </p:nvSpPr>
        <p:spPr>
          <a:xfrm>
            <a:off x="5936774" y="2328168"/>
            <a:ext cx="204717" cy="777923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A4597D-E8B2-40B3-BEB2-7C4289D19152}"/>
              </a:ext>
            </a:extLst>
          </p:cNvPr>
          <p:cNvSpPr txBox="1"/>
          <p:nvPr/>
        </p:nvSpPr>
        <p:spPr>
          <a:xfrm>
            <a:off x="6147695" y="2208126"/>
            <a:ext cx="98342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200" b="1" dirty="0">
                <a:cs typeface="Times New Roman" panose="02020603050405020304" pitchFamily="18" charset="0"/>
              </a:rPr>
              <a:t>Bióticos</a:t>
            </a:r>
          </a:p>
          <a:p>
            <a:endParaRPr lang="es-419" sz="1200" b="1" dirty="0">
              <a:cs typeface="Times New Roman" panose="02020603050405020304" pitchFamily="18" charset="0"/>
            </a:endParaRPr>
          </a:p>
          <a:p>
            <a:endParaRPr lang="es-419" sz="1200" b="1" dirty="0">
              <a:cs typeface="Times New Roman" panose="02020603050405020304" pitchFamily="18" charset="0"/>
            </a:endParaRPr>
          </a:p>
          <a:p>
            <a:endParaRPr lang="es-419" sz="1200" b="1" dirty="0">
              <a:cs typeface="Times New Roman" panose="02020603050405020304" pitchFamily="18" charset="0"/>
            </a:endParaRPr>
          </a:p>
          <a:p>
            <a:r>
              <a:rPr lang="es-419" sz="1200" b="1" dirty="0">
                <a:cs typeface="Times New Roman" panose="02020603050405020304" pitchFamily="18" charset="0"/>
              </a:rPr>
              <a:t>A</a:t>
            </a:r>
            <a:r>
              <a:rPr lang="en-US" sz="1200" b="1" dirty="0" err="1">
                <a:cs typeface="Times New Roman" panose="02020603050405020304" pitchFamily="18" charset="0"/>
              </a:rPr>
              <a:t>bióticos</a:t>
            </a:r>
            <a:endParaRPr lang="es-419" sz="1200" b="1" dirty="0"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DBC958-00A3-4329-9030-3F491720BBAD}"/>
              </a:ext>
            </a:extLst>
          </p:cNvPr>
          <p:cNvSpPr txBox="1"/>
          <p:nvPr/>
        </p:nvSpPr>
        <p:spPr>
          <a:xfrm>
            <a:off x="6851170" y="2387697"/>
            <a:ext cx="2251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400" dirty="0">
                <a:latin typeface="Times New Roman" panose="02020603050405020304" pitchFamily="18" charset="0"/>
              </a:rPr>
              <a:t>Alteración homeostasis</a:t>
            </a:r>
          </a:p>
          <a:p>
            <a:r>
              <a:rPr lang="es-419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Acumulación de UP (tóxica)</a:t>
            </a:r>
          </a:p>
          <a:p>
            <a:endParaRPr lang="en-US" sz="1400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47FCE459-19DF-4891-9012-52B5FDA64749}"/>
              </a:ext>
            </a:extLst>
          </p:cNvPr>
          <p:cNvSpPr/>
          <p:nvPr/>
        </p:nvSpPr>
        <p:spPr>
          <a:xfrm>
            <a:off x="6359979" y="3237561"/>
            <a:ext cx="1419243" cy="4367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/>
              <a:t>Activación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62AED2-5C17-4167-87B9-C21AF78D3658}"/>
              </a:ext>
            </a:extLst>
          </p:cNvPr>
          <p:cNvSpPr txBox="1"/>
          <p:nvPr/>
        </p:nvSpPr>
        <p:spPr>
          <a:xfrm>
            <a:off x="7824308" y="3262840"/>
            <a:ext cx="801075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sz="1600" b="1" dirty="0">
                <a:cs typeface="Times New Roman" panose="02020603050405020304" pitchFamily="18" charset="0"/>
              </a:rPr>
              <a:t>UPR </a:t>
            </a:r>
            <a:endParaRPr lang="en-US" sz="1600" b="1" dirty="0"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762281-E188-41AD-A9FF-B22E9F06BB44}"/>
              </a:ext>
            </a:extLst>
          </p:cNvPr>
          <p:cNvSpPr txBox="1"/>
          <p:nvPr/>
        </p:nvSpPr>
        <p:spPr>
          <a:xfrm>
            <a:off x="7096771" y="3966398"/>
            <a:ext cx="20472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400" dirty="0">
                <a:latin typeface="Times New Roman" panose="02020603050405020304" pitchFamily="18" charset="0"/>
              </a:rPr>
              <a:t>Conservada en eucariotas</a:t>
            </a:r>
          </a:p>
          <a:p>
            <a:r>
              <a:rPr lang="es-419" sz="1400" dirty="0">
                <a:latin typeface="Times New Roman" panose="02020603050405020304" pitchFamily="18" charset="0"/>
              </a:rPr>
              <a:t>Restablecer homeostasis</a:t>
            </a:r>
          </a:p>
          <a:p>
            <a:r>
              <a:rPr lang="es-419" sz="1400" dirty="0">
                <a:latin typeface="Times New Roman" panose="02020603050405020304" pitchFamily="18" charset="0"/>
              </a:rPr>
              <a:t>Aumentando chaperonas</a:t>
            </a:r>
          </a:p>
          <a:p>
            <a:r>
              <a:rPr lang="es-419" sz="1400" dirty="0">
                <a:latin typeface="Times New Roman" panose="02020603050405020304" pitchFamily="18" charset="0"/>
              </a:rPr>
              <a:t>Promover degradación </a:t>
            </a:r>
          </a:p>
          <a:p>
            <a:endParaRPr lang="en-US" sz="140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5E36FCE-BB75-4C1D-973A-4B4BB0B876B0}"/>
              </a:ext>
            </a:extLst>
          </p:cNvPr>
          <p:cNvCxnSpPr>
            <a:cxnSpLocks/>
          </p:cNvCxnSpPr>
          <p:nvPr/>
        </p:nvCxnSpPr>
        <p:spPr>
          <a:xfrm flipH="1">
            <a:off x="8283907" y="3619698"/>
            <a:ext cx="1" cy="3747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AF5463EC-FBE8-4DD3-9118-4B213B141686}"/>
              </a:ext>
            </a:extLst>
          </p:cNvPr>
          <p:cNvSpPr/>
          <p:nvPr/>
        </p:nvSpPr>
        <p:spPr>
          <a:xfrm>
            <a:off x="2449770" y="4878536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Plantas</a:t>
            </a:r>
            <a:r>
              <a:rPr lang="en-US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8233817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>
            <a:extLst>
              <a:ext uri="{FF2B5EF4-FFF2-40B4-BE49-F238E27FC236}">
                <a16:creationId xmlns:a16="http://schemas.microsoft.com/office/drawing/2014/main" id="{3BE2773E-5D56-455C-81AF-5A122F418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22" y="25810"/>
            <a:ext cx="8229600" cy="483792"/>
          </a:xfrm>
        </p:spPr>
        <p:txBody>
          <a:bodyPr/>
          <a:lstStyle/>
          <a:p>
            <a:pPr algn="r"/>
            <a:r>
              <a:rPr lang="es-419" sz="1800" b="1" dirty="0"/>
              <a:t>INTRODUCCIÓN</a:t>
            </a:r>
            <a:endParaRPr lang="en-US" sz="18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885FE1-D398-441F-867F-46AEFBF1EB2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t="3730" r="6790" b="6219"/>
          <a:stretch/>
        </p:blipFill>
        <p:spPr bwMode="auto">
          <a:xfrm>
            <a:off x="641440" y="672752"/>
            <a:ext cx="8063553" cy="55320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AFBCE-2979-4B01-889C-DA9D2A5C0704}"/>
              </a:ext>
            </a:extLst>
          </p:cNvPr>
          <p:cNvSpPr/>
          <p:nvPr/>
        </p:nvSpPr>
        <p:spPr>
          <a:xfrm>
            <a:off x="1214659" y="6177488"/>
            <a:ext cx="702177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s-ES" sz="1200" dirty="0">
                <a:latin typeface="+mj-lt"/>
              </a:rPr>
              <a:t>ERSE (</a:t>
            </a:r>
            <a:r>
              <a:rPr lang="es-ES" sz="1200" i="1" dirty="0">
                <a:latin typeface="+mj-lt"/>
              </a:rPr>
              <a:t>elemento de respuesta al estrés del ER</a:t>
            </a:r>
            <a:r>
              <a:rPr lang="es-ES" sz="1200" dirty="0">
                <a:latin typeface="+mj-lt"/>
              </a:rPr>
              <a:t>) </a:t>
            </a:r>
          </a:p>
          <a:p>
            <a:r>
              <a:rPr lang="es-ES" sz="1200" dirty="0">
                <a:latin typeface="+mj-lt"/>
              </a:rPr>
              <a:t>P-UPRE (</a:t>
            </a:r>
            <a:r>
              <a:rPr lang="es-ES" sz="1200" i="1" dirty="0">
                <a:latin typeface="+mj-lt"/>
              </a:rPr>
              <a:t>elemento de respuesta a proteínas mal formadas específico en plantas</a:t>
            </a:r>
            <a:r>
              <a:rPr lang="es-ES" sz="1200" dirty="0">
                <a:latin typeface="+mj-lt"/>
              </a:rPr>
              <a:t>)</a:t>
            </a:r>
          </a:p>
          <a:p>
            <a:r>
              <a:rPr lang="es-ES" sz="1200" dirty="0">
                <a:latin typeface="+mj-lt"/>
                <a:ea typeface="Calibri" panose="020F0502020204030204" pitchFamily="34" charset="0"/>
              </a:rPr>
              <a:t>Chaperonas y factores de degradación y plegamiento proteico .</a:t>
            </a:r>
            <a:endParaRPr lang="en-US" sz="1100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A0C1C1-BA11-4CA2-9F81-C634F9BFBA30}"/>
              </a:ext>
            </a:extLst>
          </p:cNvPr>
          <p:cNvSpPr/>
          <p:nvPr/>
        </p:nvSpPr>
        <p:spPr>
          <a:xfrm>
            <a:off x="6992588" y="651583"/>
            <a:ext cx="2028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Duwi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Fanata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 2013.</a:t>
            </a:r>
            <a:endParaRPr lang="en-US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013712-9DC7-4F9B-A265-3C1F31423B2B}"/>
              </a:ext>
            </a:extLst>
          </p:cNvPr>
          <p:cNvSpPr/>
          <p:nvPr/>
        </p:nvSpPr>
        <p:spPr>
          <a:xfrm>
            <a:off x="-54593" y="408100"/>
            <a:ext cx="8049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Posible modelo de la respuesta de las proteínas mal plegadas (UPR) en plantas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7D3449-C0CA-46BE-9DCC-638200EB3ED2}"/>
              </a:ext>
            </a:extLst>
          </p:cNvPr>
          <p:cNvSpPr txBox="1"/>
          <p:nvPr/>
        </p:nvSpPr>
        <p:spPr>
          <a:xfrm>
            <a:off x="3332583" y="4947755"/>
            <a:ext cx="127555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200" b="1" dirty="0" err="1"/>
              <a:t>Translocar</a:t>
            </a:r>
            <a:endParaRPr lang="en-US" sz="1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82B00B-C1CA-4B8C-8585-E120370F3BFD}"/>
              </a:ext>
            </a:extLst>
          </p:cNvPr>
          <p:cNvSpPr txBox="1"/>
          <p:nvPr/>
        </p:nvSpPr>
        <p:spPr>
          <a:xfrm>
            <a:off x="7238117" y="2809520"/>
            <a:ext cx="10119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200" b="1" dirty="0"/>
              <a:t>Regular</a:t>
            </a:r>
          </a:p>
          <a:p>
            <a:pPr algn="ctr"/>
            <a:r>
              <a:rPr lang="es-419" sz="1200" b="1" dirty="0"/>
              <a:t>e</a:t>
            </a:r>
            <a:r>
              <a:rPr lang="en-US" sz="1200" b="1" dirty="0" err="1"/>
              <a:t>xpresión</a:t>
            </a:r>
            <a:endParaRPr lang="es-419" sz="1200" b="1" dirty="0"/>
          </a:p>
        </p:txBody>
      </p:sp>
    </p:spTree>
    <p:extLst>
      <p:ext uri="{BB962C8B-B14F-4D97-AF65-F5344CB8AC3E}">
        <p14:creationId xmlns:p14="http://schemas.microsoft.com/office/powerpoint/2010/main" val="222320448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46584" y="593842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1DE5741E-203C-4AFE-B5AC-A37D7F79F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9797"/>
            <a:ext cx="8229600" cy="427728"/>
          </a:xfrm>
        </p:spPr>
        <p:txBody>
          <a:bodyPr/>
          <a:lstStyle/>
          <a:p>
            <a:pPr algn="r"/>
            <a:r>
              <a:rPr lang="es-419" sz="1800" b="1" dirty="0"/>
              <a:t>INTRODUCCIÓN</a:t>
            </a:r>
            <a:endParaRPr lang="en-US" sz="1800" b="1" dirty="0"/>
          </a:p>
        </p:txBody>
      </p:sp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FB667D6E-5C50-4679-BDE9-0D4A2F792179}"/>
              </a:ext>
            </a:extLst>
          </p:cNvPr>
          <p:cNvSpPr/>
          <p:nvPr/>
        </p:nvSpPr>
        <p:spPr>
          <a:xfrm>
            <a:off x="1564581" y="428189"/>
            <a:ext cx="2265528" cy="1555845"/>
          </a:xfrm>
          <a:prstGeom prst="irregularSeal1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sz="1600" dirty="0"/>
              <a:t>Estrés severo del ER</a:t>
            </a:r>
            <a:endParaRPr lang="en-US" sz="16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1F3E6E-95E3-40E2-A25E-8AD6AE6352D3}"/>
              </a:ext>
            </a:extLst>
          </p:cNvPr>
          <p:cNvSpPr/>
          <p:nvPr/>
        </p:nvSpPr>
        <p:spPr>
          <a:xfrm>
            <a:off x="1987601" y="1793131"/>
            <a:ext cx="1487606" cy="49566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/>
              <a:t>No resuelto por UPR</a:t>
            </a:r>
            <a:endParaRPr lang="en-US" dirty="0"/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857" y="5938723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2B18E274-D914-4792-BA8D-3DA2DBDC5AAF}"/>
              </a:ext>
            </a:extLst>
          </p:cNvPr>
          <p:cNvSpPr/>
          <p:nvPr/>
        </p:nvSpPr>
        <p:spPr>
          <a:xfrm>
            <a:off x="4057845" y="1739299"/>
            <a:ext cx="1419243" cy="43672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/>
              <a:t>Activación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A9D51B-AA90-40C4-92EA-E684D2C8595B}"/>
              </a:ext>
            </a:extLst>
          </p:cNvPr>
          <p:cNvSpPr txBox="1"/>
          <p:nvPr/>
        </p:nvSpPr>
        <p:spPr>
          <a:xfrm>
            <a:off x="5704824" y="1741211"/>
            <a:ext cx="801075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sz="1600" b="1" dirty="0">
                <a:cs typeface="Times New Roman" panose="02020603050405020304" pitchFamily="18" charset="0"/>
              </a:rPr>
              <a:t>PCD </a:t>
            </a:r>
            <a:endParaRPr lang="en-US" sz="1600" b="1" dirty="0"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570BE9-8529-45B9-84B5-EB44AF274110}"/>
              </a:ext>
            </a:extLst>
          </p:cNvPr>
          <p:cNvSpPr txBox="1"/>
          <p:nvPr/>
        </p:nvSpPr>
        <p:spPr>
          <a:xfrm>
            <a:off x="5545771" y="836779"/>
            <a:ext cx="10782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400" dirty="0"/>
              <a:t>Eliminar células dañadas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DCF5BE-BEB0-439C-907F-8E1625F0D921}"/>
              </a:ext>
            </a:extLst>
          </p:cNvPr>
          <p:cNvSpPr txBox="1"/>
          <p:nvPr/>
        </p:nvSpPr>
        <p:spPr>
          <a:xfrm>
            <a:off x="4184885" y="1439063"/>
            <a:ext cx="1078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b="1" dirty="0">
                <a:solidFill>
                  <a:srgbClr val="FF0000"/>
                </a:solidFill>
              </a:rPr>
              <a:t>?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20CC61-B9CC-41B0-A01A-BBC78043F99C}"/>
              </a:ext>
            </a:extLst>
          </p:cNvPr>
          <p:cNvSpPr txBox="1"/>
          <p:nvPr/>
        </p:nvSpPr>
        <p:spPr>
          <a:xfrm>
            <a:off x="231826" y="2715313"/>
            <a:ext cx="3152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400" b="1" dirty="0"/>
              <a:t>Inducción de genes que codifican: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C7CC7E-FE90-47F9-BEFE-82DD61A20111}"/>
              </a:ext>
            </a:extLst>
          </p:cNvPr>
          <p:cNvSpPr/>
          <p:nvPr/>
        </p:nvSpPr>
        <p:spPr>
          <a:xfrm>
            <a:off x="845301" y="3224754"/>
            <a:ext cx="2284600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s-419" sz="1400" dirty="0">
                <a:ea typeface="Calibri" panose="020F0502020204030204" pitchFamily="34" charset="0"/>
              </a:rPr>
              <a:t>Familia de proteínas BAG </a:t>
            </a:r>
            <a:endParaRPr lang="en-US" sz="1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F92613-62CC-442E-A4C7-9C9DF9D7E6D5}"/>
              </a:ext>
            </a:extLst>
          </p:cNvPr>
          <p:cNvSpPr/>
          <p:nvPr/>
        </p:nvSpPr>
        <p:spPr>
          <a:xfrm>
            <a:off x="6757857" y="3224753"/>
            <a:ext cx="1370888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s-419" sz="1400" dirty="0">
                <a:ea typeface="Calibri" panose="020F0502020204030204" pitchFamily="34" charset="0"/>
              </a:rPr>
              <a:t>Proteína SKP1</a:t>
            </a:r>
            <a:endParaRPr lang="en-US" sz="14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D21A25A-FC36-4ECA-82BA-B01D7E8E4D49}"/>
              </a:ext>
            </a:extLst>
          </p:cNvPr>
          <p:cNvSpPr/>
          <p:nvPr/>
        </p:nvSpPr>
        <p:spPr>
          <a:xfrm>
            <a:off x="231826" y="4151938"/>
            <a:ext cx="1296723" cy="45566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sz="1400" dirty="0"/>
              <a:t>BAG6</a:t>
            </a:r>
            <a:endParaRPr lang="en-US" sz="1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3F3B2E-DD7D-4037-836D-AB55B5265336}"/>
              </a:ext>
            </a:extLst>
          </p:cNvPr>
          <p:cNvSpPr/>
          <p:nvPr/>
        </p:nvSpPr>
        <p:spPr>
          <a:xfrm>
            <a:off x="99301" y="3569202"/>
            <a:ext cx="4363695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419" sz="1400" dirty="0">
                <a:ea typeface="Calibri" panose="020F0502020204030204" pitchFamily="34" charset="0"/>
              </a:rPr>
              <a:t>Co-chaperonas : plegamiento proteico</a:t>
            </a:r>
          </a:p>
          <a:p>
            <a:r>
              <a:rPr lang="es-419" sz="1400" dirty="0"/>
              <a:t>Regulan procesos celulares (PCD, respuesta estrés)</a:t>
            </a:r>
            <a:endParaRPr lang="en-US" sz="1400" dirty="0"/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0F6D1099-EB76-4B92-BF0A-582410EF3505}"/>
              </a:ext>
            </a:extLst>
          </p:cNvPr>
          <p:cNvSpPr/>
          <p:nvPr/>
        </p:nvSpPr>
        <p:spPr>
          <a:xfrm>
            <a:off x="2708990" y="4127987"/>
            <a:ext cx="1392164" cy="740522"/>
          </a:xfrm>
          <a:prstGeom prst="diamond">
            <a:avLst/>
          </a:prstGeom>
          <a:solidFill>
            <a:srgbClr val="FFD6AF"/>
          </a:solidFill>
          <a:ln>
            <a:solidFill>
              <a:srgbClr val="FFD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400" dirty="0">
                <a:solidFill>
                  <a:schemeClr val="tx1"/>
                </a:solidFill>
              </a:rPr>
              <a:t>BAG7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ED8B64-5E8E-4CC6-B07F-F13CCCF6FA5F}"/>
              </a:ext>
            </a:extLst>
          </p:cNvPr>
          <p:cNvSpPr txBox="1"/>
          <p:nvPr/>
        </p:nvSpPr>
        <p:spPr>
          <a:xfrm>
            <a:off x="25720" y="4642359"/>
            <a:ext cx="1708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200" dirty="0"/>
              <a:t>Localización nuclear</a:t>
            </a:r>
            <a:endParaRPr lang="en-US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877FCC-B3D4-49A0-AA39-06D931EE89CB}"/>
              </a:ext>
            </a:extLst>
          </p:cNvPr>
          <p:cNvSpPr txBox="1"/>
          <p:nvPr/>
        </p:nvSpPr>
        <p:spPr>
          <a:xfrm>
            <a:off x="2244958" y="4759325"/>
            <a:ext cx="256781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200" dirty="0"/>
              <a:t>Localización: ER (translocación)</a:t>
            </a:r>
            <a:endParaRPr lang="en-US" sz="1200" dirty="0"/>
          </a:p>
        </p:txBody>
      </p:sp>
      <p:grpSp>
        <p:nvGrpSpPr>
          <p:cNvPr id="4097" name="Group 4096">
            <a:extLst>
              <a:ext uri="{FF2B5EF4-FFF2-40B4-BE49-F238E27FC236}">
                <a16:creationId xmlns:a16="http://schemas.microsoft.com/office/drawing/2014/main" id="{EC843CF6-9C9C-4A37-8D10-A41C9C86F173}"/>
              </a:ext>
            </a:extLst>
          </p:cNvPr>
          <p:cNvGrpSpPr/>
          <p:nvPr/>
        </p:nvGrpSpPr>
        <p:grpSpPr>
          <a:xfrm>
            <a:off x="2070905" y="5061737"/>
            <a:ext cx="2837406" cy="1727956"/>
            <a:chOff x="2164561" y="5141676"/>
            <a:chExt cx="2837406" cy="1727956"/>
          </a:xfrm>
        </p:grpSpPr>
        <p:pic>
          <p:nvPicPr>
            <p:cNvPr id="4096" name="Picture 4095">
              <a:extLst>
                <a:ext uri="{FF2B5EF4-FFF2-40B4-BE49-F238E27FC236}">
                  <a16:creationId xmlns:a16="http://schemas.microsoft.com/office/drawing/2014/main" id="{A3AE81A2-F9A9-49FC-94A2-3032473E4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907" t="45637" r="48436" b="22158"/>
            <a:stretch/>
          </p:blipFill>
          <p:spPr>
            <a:xfrm>
              <a:off x="2164561" y="5141676"/>
              <a:ext cx="2837406" cy="164808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3095EB1-4293-41CB-8C79-AFB408677704}"/>
                </a:ext>
              </a:extLst>
            </p:cNvPr>
            <p:cNvSpPr txBox="1"/>
            <p:nvPr/>
          </p:nvSpPr>
          <p:spPr>
            <a:xfrm>
              <a:off x="2941094" y="6638800"/>
              <a:ext cx="2033577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419" sz="900" dirty="0"/>
                <a:t>Transcripción de genes UPR</a:t>
              </a:r>
              <a:endParaRPr lang="en-US" sz="9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C510F06-2E0B-4957-859A-CD49C2321E03}"/>
                </a:ext>
              </a:extLst>
            </p:cNvPr>
            <p:cNvSpPr txBox="1"/>
            <p:nvPr/>
          </p:nvSpPr>
          <p:spPr>
            <a:xfrm>
              <a:off x="2168783" y="6490378"/>
              <a:ext cx="79960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419" sz="900" b="1" dirty="0"/>
                <a:t>Núcleo</a:t>
              </a:r>
            </a:p>
            <a:p>
              <a:pPr algn="ctr"/>
              <a:endParaRPr lang="en-US" sz="900" b="1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B977589-F55A-43D0-AB3D-787895CD633D}"/>
                </a:ext>
              </a:extLst>
            </p:cNvPr>
            <p:cNvSpPr txBox="1"/>
            <p:nvPr/>
          </p:nvSpPr>
          <p:spPr>
            <a:xfrm>
              <a:off x="2306347" y="5236230"/>
              <a:ext cx="10782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419" sz="1400" b="1" dirty="0"/>
                <a:t>ER</a:t>
              </a:r>
              <a:endParaRPr lang="en-US" sz="1400" b="1" dirty="0"/>
            </a:p>
          </p:txBody>
        </p:sp>
      </p:grpSp>
      <p:pic>
        <p:nvPicPr>
          <p:cNvPr id="4106" name="Picture 10" descr="Resultado de imagen para complejo scf">
            <a:extLst>
              <a:ext uri="{FF2B5EF4-FFF2-40B4-BE49-F238E27FC236}">
                <a16:creationId xmlns:a16="http://schemas.microsoft.com/office/drawing/2014/main" id="{8E72D673-9448-4897-8AE8-17FA2D9E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437" y="3950559"/>
            <a:ext cx="3006610" cy="166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C9D522B-D24A-49C9-8220-444D20A74B9E}"/>
              </a:ext>
            </a:extLst>
          </p:cNvPr>
          <p:cNvSpPr/>
          <p:nvPr/>
        </p:nvSpPr>
        <p:spPr>
          <a:xfrm>
            <a:off x="457200" y="6550223"/>
            <a:ext cx="1751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Williams </a:t>
            </a: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 2014.</a:t>
            </a:r>
            <a:endParaRPr lang="en-US" sz="1400" dirty="0"/>
          </a:p>
        </p:txBody>
      </p:sp>
      <p:sp>
        <p:nvSpPr>
          <p:cNvPr id="4099" name="Rectangle 4098">
            <a:extLst>
              <a:ext uri="{FF2B5EF4-FFF2-40B4-BE49-F238E27FC236}">
                <a16:creationId xmlns:a16="http://schemas.microsoft.com/office/drawing/2014/main" id="{7BE6149B-0F34-436A-9177-0C723072AD3F}"/>
              </a:ext>
            </a:extLst>
          </p:cNvPr>
          <p:cNvSpPr/>
          <p:nvPr/>
        </p:nvSpPr>
        <p:spPr>
          <a:xfrm>
            <a:off x="6537628" y="3564637"/>
            <a:ext cx="1808602" cy="308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400" dirty="0" err="1">
                <a:ea typeface="Calibri" panose="020F0502020204030204" pitchFamily="34" charset="0"/>
              </a:rPr>
              <a:t>Ubiquitin</a:t>
            </a:r>
            <a:r>
              <a:rPr lang="es-419" sz="1400" dirty="0">
                <a:ea typeface="Calibri" panose="020F0502020204030204" pitchFamily="34" charset="0"/>
              </a:rPr>
              <a:t>-ligasa SCF</a:t>
            </a:r>
            <a:endParaRPr lang="en-US" sz="1400" dirty="0"/>
          </a:p>
        </p:txBody>
      </p:sp>
      <p:sp>
        <p:nvSpPr>
          <p:cNvPr id="4101" name="Oval 4100">
            <a:extLst>
              <a:ext uri="{FF2B5EF4-FFF2-40B4-BE49-F238E27FC236}">
                <a16:creationId xmlns:a16="http://schemas.microsoft.com/office/drawing/2014/main" id="{61897B10-1815-46D8-BF22-5ED258847A28}"/>
              </a:ext>
            </a:extLst>
          </p:cNvPr>
          <p:cNvSpPr/>
          <p:nvPr/>
        </p:nvSpPr>
        <p:spPr>
          <a:xfrm>
            <a:off x="7896337" y="5241939"/>
            <a:ext cx="333263" cy="3009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41BA694-A450-42C5-B285-279F337C94B8}"/>
              </a:ext>
            </a:extLst>
          </p:cNvPr>
          <p:cNvSpPr/>
          <p:nvPr/>
        </p:nvSpPr>
        <p:spPr>
          <a:xfrm>
            <a:off x="8346230" y="5542917"/>
            <a:ext cx="638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400" b="1" dirty="0">
                <a:ea typeface="Calibri" panose="020F0502020204030204" pitchFamily="34" charset="0"/>
              </a:rPr>
              <a:t>PCD</a:t>
            </a:r>
            <a:endParaRPr lang="en-US" sz="1400" b="1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B084147-CA07-4FD2-9108-926129422651}"/>
              </a:ext>
            </a:extLst>
          </p:cNvPr>
          <p:cNvCxnSpPr>
            <a:cxnSpLocks/>
          </p:cNvCxnSpPr>
          <p:nvPr/>
        </p:nvCxnSpPr>
        <p:spPr>
          <a:xfrm>
            <a:off x="8240392" y="5478437"/>
            <a:ext cx="166632" cy="153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1652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8">
            <a:extLst>
              <a:ext uri="{FF2B5EF4-FFF2-40B4-BE49-F238E27FC236}">
                <a16:creationId xmlns:a16="http://schemas.microsoft.com/office/drawing/2014/main" id="{D8436693-6AC5-4186-B9FE-95FB255F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857"/>
            <a:ext cx="8229600" cy="427728"/>
          </a:xfrm>
        </p:spPr>
        <p:txBody>
          <a:bodyPr/>
          <a:lstStyle/>
          <a:p>
            <a:pPr algn="r"/>
            <a:r>
              <a:rPr lang="es-419" sz="1800" b="1" dirty="0"/>
              <a:t>INTRODUCCIÓN</a:t>
            </a:r>
            <a:endParaRPr lang="en-US" sz="1800" b="1" dirty="0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045A2F0-9CC1-4E4D-A547-86DC3E47CDE9}"/>
              </a:ext>
            </a:extLst>
          </p:cNvPr>
          <p:cNvSpPr/>
          <p:nvPr/>
        </p:nvSpPr>
        <p:spPr>
          <a:xfrm>
            <a:off x="4830566" y="1621257"/>
            <a:ext cx="3999536" cy="12071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419" sz="1600" b="1" dirty="0"/>
              <a:t>Virus</a:t>
            </a:r>
            <a:r>
              <a:rPr lang="es-419" sz="1600" dirty="0"/>
              <a:t> usan la maquinaria de la UPR.</a:t>
            </a:r>
          </a:p>
          <a:p>
            <a:pPr algn="just"/>
            <a:r>
              <a:rPr lang="es-419" sz="1600" dirty="0"/>
              <a:t>UPR es componente de </a:t>
            </a:r>
            <a:r>
              <a:rPr lang="es-419" sz="1600" b="1" dirty="0"/>
              <a:t>respuestas de defensa.</a:t>
            </a:r>
            <a:endParaRPr lang="en-US" sz="1600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E5CD31B-5355-4CE8-BF41-5B37B0493457}"/>
              </a:ext>
            </a:extLst>
          </p:cNvPr>
          <p:cNvSpPr txBox="1"/>
          <p:nvPr/>
        </p:nvSpPr>
        <p:spPr>
          <a:xfrm>
            <a:off x="536420" y="3066896"/>
            <a:ext cx="218935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050" b="1" dirty="0">
                <a:cs typeface="Times New Roman" panose="02020603050405020304" pitchFamily="18" charset="0"/>
              </a:rPr>
              <a:t>Avances en cascadas de señalización del estrés del ER</a:t>
            </a:r>
            <a:endParaRPr lang="en-US" sz="1050" b="1" dirty="0">
              <a:cs typeface="Times New Roman" panose="02020603050405020304" pitchFamily="18" charset="0"/>
            </a:endParaRPr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A58B99FF-493B-4A3B-9061-08B26E8E1B07}"/>
              </a:ext>
            </a:extLst>
          </p:cNvPr>
          <p:cNvSpPr/>
          <p:nvPr/>
        </p:nvSpPr>
        <p:spPr>
          <a:xfrm>
            <a:off x="3026582" y="2077840"/>
            <a:ext cx="1650649" cy="549850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b="1" dirty="0"/>
              <a:t>DESAFÍO</a:t>
            </a:r>
            <a:endParaRPr lang="en-US" b="1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653A766-907B-4F2C-819F-AABD993C23B2}"/>
              </a:ext>
            </a:extLst>
          </p:cNvPr>
          <p:cNvSpPr/>
          <p:nvPr/>
        </p:nvSpPr>
        <p:spPr>
          <a:xfrm>
            <a:off x="1852951" y="3554737"/>
            <a:ext cx="319670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419" sz="1400" b="1" dirty="0"/>
              <a:t>No se conoce el mecanismo exacto</a:t>
            </a:r>
            <a:endParaRPr lang="en-US" sz="1400" b="1" dirty="0"/>
          </a:p>
        </p:txBody>
      </p:sp>
      <p:sp>
        <p:nvSpPr>
          <p:cNvPr id="55" name="Arrow: Curved Down 54">
            <a:extLst>
              <a:ext uri="{FF2B5EF4-FFF2-40B4-BE49-F238E27FC236}">
                <a16:creationId xmlns:a16="http://schemas.microsoft.com/office/drawing/2014/main" id="{95675D73-ACA4-4FBB-9D03-34C566D697E4}"/>
              </a:ext>
            </a:extLst>
          </p:cNvPr>
          <p:cNvSpPr/>
          <p:nvPr/>
        </p:nvSpPr>
        <p:spPr>
          <a:xfrm rot="1405641" flipV="1">
            <a:off x="1387035" y="3588067"/>
            <a:ext cx="448106" cy="182500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C995196-FDDE-4B28-9E13-B744D04BABEA}"/>
              </a:ext>
            </a:extLst>
          </p:cNvPr>
          <p:cNvSpPr/>
          <p:nvPr/>
        </p:nvSpPr>
        <p:spPr>
          <a:xfrm>
            <a:off x="2197287" y="3798203"/>
            <a:ext cx="17540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Kørner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et al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.,  2015.)</a:t>
            </a:r>
            <a:endParaRPr lang="en-US" sz="14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26F1B7F-6CAD-4B1F-A115-10D03570C7FF}"/>
              </a:ext>
            </a:extLst>
          </p:cNvPr>
          <p:cNvSpPr/>
          <p:nvPr/>
        </p:nvSpPr>
        <p:spPr>
          <a:xfrm>
            <a:off x="6994422" y="5390035"/>
            <a:ext cx="228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Mejorar rendimiento y comercialización</a:t>
            </a:r>
            <a:endParaRPr lang="en-US" sz="1600" dirty="0"/>
          </a:p>
        </p:txBody>
      </p:sp>
      <p:pic>
        <p:nvPicPr>
          <p:cNvPr id="58" name="Picture 6" descr="Resultado de imagen para scientific research plant">
            <a:extLst>
              <a:ext uri="{FF2B5EF4-FFF2-40B4-BE49-F238E27FC236}">
                <a16:creationId xmlns:a16="http://schemas.microsoft.com/office/drawing/2014/main" id="{13D1CDBF-0F3F-4593-A20D-20E03F385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566" y="3918033"/>
            <a:ext cx="2163856" cy="150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esultado de imagen para biotechnology">
            <a:extLst>
              <a:ext uri="{FF2B5EF4-FFF2-40B4-BE49-F238E27FC236}">
                <a16:creationId xmlns:a16="http://schemas.microsoft.com/office/drawing/2014/main" id="{3DB5A7A6-059E-4191-8397-0682F80AE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21" y="1341732"/>
            <a:ext cx="2586893" cy="168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56DC3411-355E-4625-BC7A-E4CD47C0A1BD}"/>
              </a:ext>
            </a:extLst>
          </p:cNvPr>
          <p:cNvSpPr/>
          <p:nvPr/>
        </p:nvSpPr>
        <p:spPr>
          <a:xfrm>
            <a:off x="4830567" y="5358657"/>
            <a:ext cx="22028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Limitar la propagación</a:t>
            </a:r>
          </a:p>
          <a:p>
            <a:pPr algn="ctr"/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de los virus</a:t>
            </a:r>
            <a:endParaRPr lang="en-US" sz="1600" dirty="0"/>
          </a:p>
        </p:txBody>
      </p:sp>
      <p:pic>
        <p:nvPicPr>
          <p:cNvPr id="15366" name="Picture 6" descr="Resultado de imagen para cultivos importantes">
            <a:extLst>
              <a:ext uri="{FF2B5EF4-FFF2-40B4-BE49-F238E27FC236}">
                <a16:creationId xmlns:a16="http://schemas.microsoft.com/office/drawing/2014/main" id="{E42CBA05-90CF-4C87-A095-0CEE31D5D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808" y="4160572"/>
            <a:ext cx="1579249" cy="11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Arrow: Right 59">
            <a:extLst>
              <a:ext uri="{FF2B5EF4-FFF2-40B4-BE49-F238E27FC236}">
                <a16:creationId xmlns:a16="http://schemas.microsoft.com/office/drawing/2014/main" id="{B71DFD7E-9651-475A-A6B1-E4A8690C8BCF}"/>
              </a:ext>
            </a:extLst>
          </p:cNvPr>
          <p:cNvSpPr/>
          <p:nvPr/>
        </p:nvSpPr>
        <p:spPr>
          <a:xfrm rot="5400000">
            <a:off x="6332944" y="3203924"/>
            <a:ext cx="1204426" cy="549850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b="1" dirty="0"/>
              <a:t>ROL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5432410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A3A1AB-64F6-4C3E-AB84-8B0247104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D8436693-6AC5-4186-B9FE-95FB255F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188151"/>
            <a:ext cx="8229600" cy="427728"/>
          </a:xfrm>
        </p:spPr>
        <p:txBody>
          <a:bodyPr/>
          <a:lstStyle/>
          <a:p>
            <a:pPr algn="r"/>
            <a:r>
              <a:rPr lang="es-419" sz="2000" b="1" dirty="0"/>
              <a:t>OBJETIVOS</a:t>
            </a:r>
            <a:endParaRPr lang="en-US" sz="2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F2CE72-6719-4BF5-A32D-8E1FF05A1A74}"/>
              </a:ext>
            </a:extLst>
          </p:cNvPr>
          <p:cNvSpPr txBox="1"/>
          <p:nvPr/>
        </p:nvSpPr>
        <p:spPr>
          <a:xfrm>
            <a:off x="417096" y="850233"/>
            <a:ext cx="829072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b="1" dirty="0"/>
              <a:t>General</a:t>
            </a:r>
          </a:p>
          <a:p>
            <a:endParaRPr lang="es-419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419" sz="2000" dirty="0"/>
              <a:t>Evaluar la propagación de </a:t>
            </a:r>
            <a:r>
              <a:rPr lang="es-419" sz="2000" dirty="0" err="1"/>
              <a:t>PlAMV</a:t>
            </a:r>
            <a:r>
              <a:rPr lang="es-419" sz="2000" dirty="0"/>
              <a:t> del género </a:t>
            </a:r>
            <a:r>
              <a:rPr lang="es-419" sz="2000" i="1" dirty="0" err="1"/>
              <a:t>Potexvirus</a:t>
            </a:r>
            <a:r>
              <a:rPr lang="es-419" sz="2000" dirty="0"/>
              <a:t> y </a:t>
            </a:r>
            <a:r>
              <a:rPr lang="es-419" sz="2000" dirty="0" err="1"/>
              <a:t>TuMV</a:t>
            </a:r>
            <a:r>
              <a:rPr lang="es-419" sz="2000" dirty="0"/>
              <a:t> del género </a:t>
            </a:r>
            <a:r>
              <a:rPr lang="es-419" sz="2000" i="1" dirty="0" err="1"/>
              <a:t>Potyvirus</a:t>
            </a:r>
            <a:r>
              <a:rPr lang="es-419" sz="2000" dirty="0"/>
              <a:t> en plantas de </a:t>
            </a:r>
            <a:r>
              <a:rPr lang="es-419" sz="2000" i="1" dirty="0"/>
              <a:t>Arabidopsis thaliana</a:t>
            </a:r>
            <a:r>
              <a:rPr lang="es-419" sz="2000" dirty="0"/>
              <a:t> mutantes de genes relacionados a la respuesta celular frente al estrés del retículo endoplasmático.</a:t>
            </a:r>
          </a:p>
          <a:p>
            <a:endParaRPr lang="es-419" sz="2000" dirty="0"/>
          </a:p>
          <a:p>
            <a:r>
              <a:rPr lang="es-419" sz="2000" b="1" dirty="0"/>
              <a:t>Específicos</a:t>
            </a:r>
          </a:p>
          <a:p>
            <a:endParaRPr lang="es-419" sz="20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419" sz="2000" dirty="0"/>
              <a:t>Cuantificar la acumulación local de </a:t>
            </a:r>
            <a:r>
              <a:rPr lang="es-419" sz="2000" dirty="0" err="1"/>
              <a:t>PlAMV</a:t>
            </a:r>
            <a:r>
              <a:rPr lang="es-419" sz="2000" dirty="0"/>
              <a:t> y </a:t>
            </a:r>
            <a:r>
              <a:rPr lang="es-419" sz="2000" dirty="0" err="1"/>
              <a:t>TuMV</a:t>
            </a:r>
            <a:r>
              <a:rPr lang="es-419" sz="2000" dirty="0"/>
              <a:t> en hojas de </a:t>
            </a:r>
            <a:r>
              <a:rPr lang="es-419" sz="2000" i="1" dirty="0"/>
              <a:t>Arabidopsis thaliana</a:t>
            </a:r>
            <a:r>
              <a:rPr lang="es-419" sz="2000" dirty="0"/>
              <a:t> </a:t>
            </a:r>
            <a:r>
              <a:rPr lang="es-419" sz="2000" i="1" dirty="0" err="1"/>
              <a:t>knock</a:t>
            </a:r>
            <a:r>
              <a:rPr lang="es-419" sz="2000" i="1" dirty="0"/>
              <a:t> </a:t>
            </a:r>
            <a:r>
              <a:rPr lang="es-419" sz="2000" i="1" dirty="0" err="1"/>
              <a:t>out</a:t>
            </a:r>
            <a:r>
              <a:rPr lang="es-419" sz="2000" dirty="0"/>
              <a:t> para los genes </a:t>
            </a:r>
            <a:r>
              <a:rPr lang="es-419" sz="2000" i="1" dirty="0"/>
              <a:t>bzip17, bzip28, bzip60, bzip60/17, bzip60/28, bag6, bag7</a:t>
            </a:r>
            <a:r>
              <a:rPr lang="es-419" sz="2000" dirty="0"/>
              <a:t> y </a:t>
            </a:r>
            <a:r>
              <a:rPr lang="es-419" sz="2000" i="1" dirty="0"/>
              <a:t>skp1</a:t>
            </a:r>
            <a:r>
              <a:rPr lang="es-419" sz="2000" dirty="0"/>
              <a:t>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419" sz="2000" dirty="0"/>
              <a:t>Monitorear la infección sistémica de </a:t>
            </a:r>
            <a:r>
              <a:rPr lang="es-419" sz="2000" dirty="0" err="1"/>
              <a:t>PlAMV</a:t>
            </a:r>
            <a:r>
              <a:rPr lang="es-419" sz="2000" dirty="0"/>
              <a:t> y </a:t>
            </a:r>
            <a:r>
              <a:rPr lang="es-419" sz="2000" dirty="0" err="1"/>
              <a:t>TuMV</a:t>
            </a:r>
            <a:r>
              <a:rPr lang="es-419" sz="2000" dirty="0"/>
              <a:t> en plantas de </a:t>
            </a:r>
            <a:r>
              <a:rPr lang="es-419" sz="2000" i="1" dirty="0"/>
              <a:t>Arabidopsis thaliana</a:t>
            </a:r>
            <a:r>
              <a:rPr lang="es-419" sz="2000" dirty="0"/>
              <a:t> </a:t>
            </a:r>
            <a:r>
              <a:rPr lang="es-419" sz="2000" i="1" dirty="0" err="1"/>
              <a:t>knock</a:t>
            </a:r>
            <a:r>
              <a:rPr lang="es-419" sz="2000" i="1" dirty="0"/>
              <a:t> </a:t>
            </a:r>
            <a:r>
              <a:rPr lang="es-419" sz="2000" i="1" dirty="0" err="1"/>
              <a:t>out</a:t>
            </a:r>
            <a:r>
              <a:rPr lang="es-419" sz="2000" i="1" dirty="0"/>
              <a:t> </a:t>
            </a:r>
            <a:r>
              <a:rPr lang="es-419" sz="2000" dirty="0"/>
              <a:t>para los genes </a:t>
            </a:r>
            <a:r>
              <a:rPr lang="es-419" sz="2000" i="1" dirty="0"/>
              <a:t>bzip17, bzip28, bzip60, bzip60/17, bzip60/28, bag6, bag7</a:t>
            </a:r>
            <a:r>
              <a:rPr lang="es-419" sz="2000" dirty="0"/>
              <a:t> y </a:t>
            </a:r>
            <a:r>
              <a:rPr lang="es-419" sz="2000" i="1" dirty="0"/>
              <a:t>skp1</a:t>
            </a:r>
            <a:r>
              <a:rPr lang="es-419" sz="2000" dirty="0"/>
              <a:t>.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6205271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8">
            <a:extLst>
              <a:ext uri="{FF2B5EF4-FFF2-40B4-BE49-F238E27FC236}">
                <a16:creationId xmlns:a16="http://schemas.microsoft.com/office/drawing/2014/main" id="{D8436693-6AC5-4186-B9FE-95FB255F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88" y="103152"/>
            <a:ext cx="8229600" cy="427728"/>
          </a:xfrm>
        </p:spPr>
        <p:txBody>
          <a:bodyPr/>
          <a:lstStyle/>
          <a:p>
            <a:pPr algn="r"/>
            <a:r>
              <a:rPr lang="es-419" sz="2000" b="1" dirty="0"/>
              <a:t>MATERIALES Y MÉTODOS </a:t>
            </a:r>
            <a:endParaRPr lang="en-US" sz="2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BA0EBD-C465-40B2-A943-5FA181122A7B}"/>
              </a:ext>
            </a:extLst>
          </p:cNvPr>
          <p:cNvSpPr/>
          <p:nvPr/>
        </p:nvSpPr>
        <p:spPr>
          <a:xfrm>
            <a:off x="164984" y="2003535"/>
            <a:ext cx="8049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Plásmidos y cepas bacterianas</a:t>
            </a:r>
            <a:endParaRPr lang="en-US" sz="1600" dirty="0"/>
          </a:p>
        </p:txBody>
      </p:sp>
      <p:pic>
        <p:nvPicPr>
          <p:cNvPr id="13316" name="Picture 4" descr="Resultado de imagen para agrobacterium">
            <a:extLst>
              <a:ext uri="{FF2B5EF4-FFF2-40B4-BE49-F238E27FC236}">
                <a16:creationId xmlns:a16="http://schemas.microsoft.com/office/drawing/2014/main" id="{5605128D-7AE4-49B3-A348-05D88EF61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5" t="54326" r="49440" b="20930"/>
          <a:stretch/>
        </p:blipFill>
        <p:spPr bwMode="auto">
          <a:xfrm>
            <a:off x="3753680" y="2986267"/>
            <a:ext cx="2120997" cy="105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D3B777-2F42-433C-A212-C9041620D1A0}"/>
              </a:ext>
            </a:extLst>
          </p:cNvPr>
          <p:cNvSpPr txBox="1"/>
          <p:nvPr/>
        </p:nvSpPr>
        <p:spPr>
          <a:xfrm>
            <a:off x="2287549" y="2543257"/>
            <a:ext cx="19636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400" dirty="0"/>
              <a:t>Plásmido </a:t>
            </a:r>
            <a:r>
              <a:rPr lang="es-419" sz="1400" dirty="0" err="1"/>
              <a:t>pCAMBIA</a:t>
            </a:r>
            <a:endParaRPr lang="es-419" sz="1400" dirty="0"/>
          </a:p>
          <a:p>
            <a:r>
              <a:rPr lang="es-419" sz="1400" dirty="0"/>
              <a:t>(Promotor 35S </a:t>
            </a:r>
            <a:r>
              <a:rPr lang="es-419" sz="1400" dirty="0" err="1"/>
              <a:t>CaMV</a:t>
            </a:r>
            <a:r>
              <a:rPr lang="es-419" sz="1400" dirty="0"/>
              <a:t>)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8626E9-2848-44A4-95BA-8724D1CC75AD}"/>
              </a:ext>
            </a:extLst>
          </p:cNvPr>
          <p:cNvSpPr txBox="1"/>
          <p:nvPr/>
        </p:nvSpPr>
        <p:spPr>
          <a:xfrm>
            <a:off x="4142131" y="2610439"/>
            <a:ext cx="17325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400" dirty="0" err="1"/>
              <a:t>PlAMV</a:t>
            </a:r>
            <a:r>
              <a:rPr lang="es-419" sz="1400" dirty="0"/>
              <a:t>/</a:t>
            </a:r>
            <a:r>
              <a:rPr lang="es-419" sz="1400" dirty="0" err="1"/>
              <a:t>TuMV</a:t>
            </a:r>
            <a:r>
              <a:rPr lang="es-419" sz="1400" dirty="0"/>
              <a:t>-</a:t>
            </a:r>
            <a:r>
              <a:rPr lang="es-419" sz="1400" b="1" dirty="0"/>
              <a:t>GFP</a:t>
            </a:r>
            <a:endParaRPr lang="en-US" sz="1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A51CC-1EAC-4431-BED3-53937D31E9AE}"/>
              </a:ext>
            </a:extLst>
          </p:cNvPr>
          <p:cNvSpPr txBox="1"/>
          <p:nvPr/>
        </p:nvSpPr>
        <p:spPr>
          <a:xfrm>
            <a:off x="3269351" y="4041528"/>
            <a:ext cx="2906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i="1" dirty="0" err="1"/>
              <a:t>Agrobacterium</a:t>
            </a:r>
            <a:r>
              <a:rPr lang="es-EC" sz="1400" b="1" i="1" dirty="0"/>
              <a:t> </a:t>
            </a:r>
            <a:r>
              <a:rPr lang="es-EC" sz="1400" b="1" i="1" dirty="0" err="1"/>
              <a:t>tumefaciens</a:t>
            </a:r>
            <a:r>
              <a:rPr lang="es-EC" sz="1400" b="1" dirty="0"/>
              <a:t> (GV3101)</a:t>
            </a:r>
            <a:endParaRPr lang="en-US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4981EE-7956-4353-AC64-0082CE4CF1F3}"/>
              </a:ext>
            </a:extLst>
          </p:cNvPr>
          <p:cNvSpPr txBox="1"/>
          <p:nvPr/>
        </p:nvSpPr>
        <p:spPr>
          <a:xfrm>
            <a:off x="5096573" y="2870090"/>
            <a:ext cx="778104" cy="1846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7AB8DA-71ED-4974-85E4-2AED4BA23E0F}"/>
              </a:ext>
            </a:extLst>
          </p:cNvPr>
          <p:cNvSpPr/>
          <p:nvPr/>
        </p:nvSpPr>
        <p:spPr>
          <a:xfrm>
            <a:off x="5768950" y="2356400"/>
            <a:ext cx="1493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Times New Roman" panose="02020603050405020304" pitchFamily="18" charset="0"/>
                <a:ea typeface="Century Gothic" panose="020B0502020202020204" pitchFamily="34" charset="0"/>
              </a:rPr>
              <a:t>Dr. </a:t>
            </a:r>
            <a:r>
              <a:rPr lang="es-EC" sz="1400" dirty="0" err="1">
                <a:latin typeface="Times New Roman" panose="02020603050405020304" pitchFamily="18" charset="0"/>
                <a:ea typeface="Century Gothic" panose="020B0502020202020204" pitchFamily="34" charset="0"/>
              </a:rPr>
              <a:t>Aiming</a:t>
            </a:r>
            <a:r>
              <a:rPr lang="es-EC" sz="1400" dirty="0">
                <a:latin typeface="Times New Roman" panose="02020603050405020304" pitchFamily="18" charset="0"/>
                <a:ea typeface="Century Gothic" panose="020B0502020202020204" pitchFamily="34" charset="0"/>
              </a:rPr>
              <a:t> Wang </a:t>
            </a:r>
            <a:endParaRPr lang="en-US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6EEE5D-DF91-496B-A13B-6BCFC7451C80}"/>
              </a:ext>
            </a:extLst>
          </p:cNvPr>
          <p:cNvSpPr/>
          <p:nvPr/>
        </p:nvSpPr>
        <p:spPr>
          <a:xfrm>
            <a:off x="6225662" y="2678488"/>
            <a:ext cx="26853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Centro de </a:t>
            </a:r>
            <a:r>
              <a:rPr lang="en-US" sz="1100" dirty="0" err="1"/>
              <a:t>Investigación</a:t>
            </a:r>
            <a:r>
              <a:rPr lang="en-US" sz="1100" dirty="0"/>
              <a:t> de Alimentos y </a:t>
            </a:r>
            <a:r>
              <a:rPr lang="en-US" sz="1100" dirty="0" err="1"/>
              <a:t>Protección</a:t>
            </a:r>
            <a:r>
              <a:rPr lang="en-US" sz="1100" dirty="0"/>
              <a:t> de </a:t>
            </a:r>
            <a:r>
              <a:rPr lang="en-US" sz="1100" dirty="0" err="1"/>
              <a:t>Cultivos</a:t>
            </a:r>
            <a:r>
              <a:rPr lang="en-US" sz="1100" dirty="0"/>
              <a:t> (</a:t>
            </a:r>
            <a:r>
              <a:rPr lang="en-US" sz="1100" dirty="0" err="1"/>
              <a:t>Canadá</a:t>
            </a:r>
            <a:r>
              <a:rPr lang="en-US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8050464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9303</TotalTime>
  <Words>2487</Words>
  <Application>Microsoft Office PowerPoint</Application>
  <PresentationFormat>On-screen Show (4:3)</PresentationFormat>
  <Paragraphs>527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Arial</vt:lpstr>
      <vt:lpstr>Calibri</vt:lpstr>
      <vt:lpstr>Century Gothic</vt:lpstr>
      <vt:lpstr>Lucida Calligraphy</vt:lpstr>
      <vt:lpstr>Times New Roman</vt:lpstr>
      <vt:lpstr>Wingdings 2</vt:lpstr>
      <vt:lpstr>Tema de Office</vt:lpstr>
      <vt:lpstr>2_Tema de Office</vt:lpstr>
      <vt:lpstr>PowerPoint Presentation</vt:lpstr>
      <vt:lpstr>INTRODUCCIÓN</vt:lpstr>
      <vt:lpstr>INTRODUCCIÓN</vt:lpstr>
      <vt:lpstr>INTRODUCCIÓN</vt:lpstr>
      <vt:lpstr>INTRODUCCIÓN</vt:lpstr>
      <vt:lpstr>INTRODUCCIÓN</vt:lpstr>
      <vt:lpstr>INTRODUCCIÓN</vt:lpstr>
      <vt:lpstr>OBJETIVOS</vt:lpstr>
      <vt:lpstr>MATERIALES Y MÉTODOS </vt:lpstr>
      <vt:lpstr>MATERIALES Y MÉTODOS </vt:lpstr>
      <vt:lpstr>PowerPoint Presentation</vt:lpstr>
      <vt:lpstr>PowerPoint Presentation</vt:lpstr>
      <vt:lpstr>PowerPoint Presentation</vt:lpstr>
      <vt:lpstr>RESULTADOS Y DISCUSIÓN</vt:lpstr>
      <vt:lpstr>RESULTADOS Y DISCUSIÓN</vt:lpstr>
      <vt:lpstr>PowerPoint Presentation</vt:lpstr>
      <vt:lpstr>RESULTADOS Y DISCUSIÓN</vt:lpstr>
      <vt:lpstr>RESULTADOS Y DISCUSIÓN</vt:lpstr>
      <vt:lpstr>PowerPoint Presentation</vt:lpstr>
      <vt:lpstr>RESULTADOS Y DISCUSIÓN</vt:lpstr>
      <vt:lpstr>RESULTADOS Y DISCUSIÓN</vt:lpstr>
      <vt:lpstr>PowerPoint Presentation</vt:lpstr>
      <vt:lpstr>RESULTADOS Y DISCUSIÓN </vt:lpstr>
      <vt:lpstr>RESULTADOS Y DISCUSIÓN</vt:lpstr>
      <vt:lpstr>PowerPoint Presentation</vt:lpstr>
      <vt:lpstr>CONCLUSIONES</vt:lpstr>
      <vt:lpstr>RECOMENDACIONES</vt:lpstr>
      <vt:lpstr>AGRADECIMIENTOS</vt:lpstr>
      <vt:lpstr>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Evelyn Vásquez</dc:creator>
  <cp:lastModifiedBy>Evelyn Vásquez</cp:lastModifiedBy>
  <cp:revision>183</cp:revision>
  <dcterms:created xsi:type="dcterms:W3CDTF">2017-08-17T20:24:05Z</dcterms:created>
  <dcterms:modified xsi:type="dcterms:W3CDTF">2017-08-28T02:10:47Z</dcterms:modified>
</cp:coreProperties>
</file>