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267" r:id="rId2"/>
    <p:sldId id="567" r:id="rId3"/>
    <p:sldId id="460" r:id="rId4"/>
    <p:sldId id="467" r:id="rId5"/>
    <p:sldId id="466" r:id="rId6"/>
    <p:sldId id="468" r:id="rId7"/>
    <p:sldId id="488" r:id="rId8"/>
    <p:sldId id="445" r:id="rId9"/>
    <p:sldId id="430" r:id="rId10"/>
    <p:sldId id="446" r:id="rId11"/>
    <p:sldId id="447" r:id="rId12"/>
    <p:sldId id="448" r:id="rId13"/>
    <p:sldId id="442" r:id="rId14"/>
    <p:sldId id="443" r:id="rId15"/>
    <p:sldId id="444" r:id="rId16"/>
    <p:sldId id="449" r:id="rId17"/>
    <p:sldId id="450" r:id="rId18"/>
    <p:sldId id="489" r:id="rId19"/>
    <p:sldId id="492" r:id="rId20"/>
    <p:sldId id="549" r:id="rId21"/>
    <p:sldId id="568" r:id="rId22"/>
    <p:sldId id="550" r:id="rId23"/>
    <p:sldId id="569" r:id="rId24"/>
    <p:sldId id="497" r:id="rId25"/>
    <p:sldId id="496" r:id="rId26"/>
    <p:sldId id="570" r:id="rId27"/>
    <p:sldId id="556" r:id="rId28"/>
    <p:sldId id="552" r:id="rId29"/>
    <p:sldId id="557" r:id="rId30"/>
    <p:sldId id="558" r:id="rId31"/>
    <p:sldId id="503" r:id="rId32"/>
    <p:sldId id="504" r:id="rId33"/>
    <p:sldId id="561" r:id="rId34"/>
    <p:sldId id="562" r:id="rId35"/>
    <p:sldId id="563" r:id="rId36"/>
    <p:sldId id="505" r:id="rId37"/>
    <p:sldId id="528" r:id="rId38"/>
    <p:sldId id="529" r:id="rId39"/>
    <p:sldId id="519" r:id="rId40"/>
    <p:sldId id="491" r:id="rId41"/>
    <p:sldId id="543" r:id="rId42"/>
    <p:sldId id="546" r:id="rId43"/>
    <p:sldId id="521" r:id="rId44"/>
    <p:sldId id="566"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71"/>
    <a:srgbClr val="99CCFF"/>
    <a:srgbClr val="BCE292"/>
    <a:srgbClr val="FFFFFF"/>
    <a:srgbClr val="63DF41"/>
    <a:srgbClr val="80AD57"/>
    <a:srgbClr val="8CB567"/>
    <a:srgbClr val="BBE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7" autoAdjust="0"/>
    <p:restoredTop sz="94394" autoAdjust="0"/>
  </p:normalViewPr>
  <p:slideViewPr>
    <p:cSldViewPr>
      <p:cViewPr varScale="1">
        <p:scale>
          <a:sx n="70" d="100"/>
          <a:sy n="70" d="100"/>
        </p:scale>
        <p:origin x="106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B1162-E93B-41DF-8F96-A144D28A9399}" type="doc">
      <dgm:prSet loTypeId="urn:microsoft.com/office/officeart/2005/8/layout/cycle6" loCatId="cycle" qsTypeId="urn:microsoft.com/office/officeart/2005/8/quickstyle/simple1" qsCatId="simple" csTypeId="urn:microsoft.com/office/officeart/2005/8/colors/accent0_1" csCatId="mainScheme" phldr="1"/>
      <dgm:spPr/>
      <dgm:t>
        <a:bodyPr/>
        <a:lstStyle/>
        <a:p>
          <a:endParaRPr lang="en-US"/>
        </a:p>
      </dgm:t>
    </dgm:pt>
    <dgm:pt modelId="{4681FFEF-72FC-4AC0-87F8-3D9D46719A69}">
      <dgm:prSet phldrT="[Texto]"/>
      <dgm:spPr>
        <a:ln>
          <a:solidFill>
            <a:srgbClr val="00B0F0"/>
          </a:solidFill>
        </a:ln>
      </dgm:spPr>
      <dgm:t>
        <a:bodyPr/>
        <a:lstStyle/>
        <a:p>
          <a:r>
            <a:rPr lang="es-EC" dirty="0" smtClean="0"/>
            <a:t>Bacterias</a:t>
          </a:r>
          <a:r>
            <a:rPr lang="es-EC" smtClean="0"/>
            <a:t>: Microorganismos </a:t>
          </a:r>
          <a:endParaRPr lang="es-EC" dirty="0" smtClean="0"/>
        </a:p>
        <a:p>
          <a:r>
            <a:rPr lang="es-EC" dirty="0" smtClean="0"/>
            <a:t>más abundantes en el </a:t>
          </a:r>
        </a:p>
        <a:p>
          <a:r>
            <a:rPr lang="es-EC" dirty="0" smtClean="0"/>
            <a:t>planeta tierra</a:t>
          </a:r>
          <a:endParaRPr lang="en-US" dirty="0"/>
        </a:p>
      </dgm:t>
    </dgm:pt>
    <dgm:pt modelId="{C64B204F-78E3-461F-9C45-42995699012B}" type="parTrans" cxnId="{E5753F7C-AEFA-4187-A1A8-93A191505BCF}">
      <dgm:prSet/>
      <dgm:spPr/>
      <dgm:t>
        <a:bodyPr/>
        <a:lstStyle/>
        <a:p>
          <a:endParaRPr lang="en-US"/>
        </a:p>
      </dgm:t>
    </dgm:pt>
    <dgm:pt modelId="{C93186D5-3A81-4EAB-9D82-9990452CE244}" type="sibTrans" cxnId="{E5753F7C-AEFA-4187-A1A8-93A191505BCF}">
      <dgm:prSet/>
      <dgm:spPr>
        <a:ln w="57150">
          <a:solidFill>
            <a:srgbClr val="92D050"/>
          </a:solidFill>
        </a:ln>
      </dgm:spPr>
      <dgm:t>
        <a:bodyPr/>
        <a:lstStyle/>
        <a:p>
          <a:endParaRPr lang="en-US"/>
        </a:p>
      </dgm:t>
    </dgm:pt>
    <dgm:pt modelId="{41C33D4A-A2A9-43B1-8357-F18BFB3D8651}">
      <dgm:prSet phldrT="[Texto]"/>
      <dgm:spPr>
        <a:ln>
          <a:solidFill>
            <a:srgbClr val="00B0F0"/>
          </a:solidFill>
        </a:ln>
      </dgm:spPr>
      <dgm:t>
        <a:bodyPr/>
        <a:lstStyle/>
        <a:p>
          <a:r>
            <a:rPr lang="es-EC" i="1" smtClean="0"/>
            <a:t>Escherichia coli </a:t>
          </a:r>
        </a:p>
        <a:p>
          <a:r>
            <a:rPr lang="es-EC" smtClean="0"/>
            <a:t>(Gram negativa)</a:t>
          </a:r>
        </a:p>
        <a:p>
          <a:r>
            <a:rPr lang="es-EC" i="1" smtClean="0"/>
            <a:t>Staphylococcus aureus</a:t>
          </a:r>
          <a:r>
            <a:rPr lang="es-EC" smtClean="0"/>
            <a:t> (Gram positiva)</a:t>
          </a:r>
          <a:endParaRPr lang="en-US" dirty="0"/>
        </a:p>
      </dgm:t>
    </dgm:pt>
    <dgm:pt modelId="{32635F94-49E2-406C-BEE1-1A2EF057B792}" type="parTrans" cxnId="{64801219-9757-4BF6-A238-37C8E943640E}">
      <dgm:prSet/>
      <dgm:spPr/>
      <dgm:t>
        <a:bodyPr/>
        <a:lstStyle/>
        <a:p>
          <a:endParaRPr lang="en-US"/>
        </a:p>
      </dgm:t>
    </dgm:pt>
    <dgm:pt modelId="{C96EBD05-F29C-4CC4-97D4-DF888566648B}" type="sibTrans" cxnId="{64801219-9757-4BF6-A238-37C8E943640E}">
      <dgm:prSet/>
      <dgm:spPr>
        <a:ln w="57150">
          <a:solidFill>
            <a:srgbClr val="92D050"/>
          </a:solidFill>
        </a:ln>
      </dgm:spPr>
      <dgm:t>
        <a:bodyPr/>
        <a:lstStyle/>
        <a:p>
          <a:endParaRPr lang="en-US"/>
        </a:p>
      </dgm:t>
    </dgm:pt>
    <dgm:pt modelId="{4D82D8B3-35E7-4A46-9EE3-B583871B33F6}">
      <dgm:prSet phldrT="[Texto]"/>
      <dgm:spPr>
        <a:ln>
          <a:solidFill>
            <a:srgbClr val="00B0F0"/>
          </a:solidFill>
        </a:ln>
      </dgm:spPr>
      <dgm:t>
        <a:bodyPr/>
        <a:lstStyle/>
        <a:p>
          <a:r>
            <a:rPr lang="es-EC" smtClean="0"/>
            <a:t>Blancos de estudio</a:t>
          </a:r>
          <a:endParaRPr lang="en-US" dirty="0"/>
        </a:p>
      </dgm:t>
    </dgm:pt>
    <dgm:pt modelId="{92602CFC-E1F7-42F9-BB86-0266FF98F56A}" type="parTrans" cxnId="{B00319A6-2B0D-4B3B-A2F2-C958AE62D123}">
      <dgm:prSet/>
      <dgm:spPr/>
      <dgm:t>
        <a:bodyPr/>
        <a:lstStyle/>
        <a:p>
          <a:endParaRPr lang="en-US"/>
        </a:p>
      </dgm:t>
    </dgm:pt>
    <dgm:pt modelId="{B00971B8-0AB1-4B0E-A682-5930B3C72E98}" type="sibTrans" cxnId="{B00319A6-2B0D-4B3B-A2F2-C958AE62D123}">
      <dgm:prSet/>
      <dgm:spPr>
        <a:ln w="57150">
          <a:solidFill>
            <a:srgbClr val="92D050"/>
          </a:solidFill>
        </a:ln>
      </dgm:spPr>
      <dgm:t>
        <a:bodyPr/>
        <a:lstStyle/>
        <a:p>
          <a:endParaRPr lang="en-US"/>
        </a:p>
      </dgm:t>
    </dgm:pt>
    <dgm:pt modelId="{4FA95C57-1575-43B7-98A4-11E0ECF47541}">
      <dgm:prSet phldrT="[Texto]"/>
      <dgm:spPr>
        <a:ln>
          <a:solidFill>
            <a:srgbClr val="00B0F0"/>
          </a:solidFill>
        </a:ln>
      </dgm:spPr>
      <dgm:t>
        <a:bodyPr/>
        <a:lstStyle/>
        <a:p>
          <a:r>
            <a:rPr lang="es-EC" smtClean="0"/>
            <a:t>Industria necesita generar soluciones</a:t>
          </a:r>
          <a:endParaRPr lang="en-US" dirty="0"/>
        </a:p>
      </dgm:t>
    </dgm:pt>
    <dgm:pt modelId="{85C24FA0-BD8B-4C98-9DD9-B43007B58EDD}" type="parTrans" cxnId="{32D2D427-6F18-41BE-B41D-8C896FC1CD8A}">
      <dgm:prSet/>
      <dgm:spPr/>
      <dgm:t>
        <a:bodyPr/>
        <a:lstStyle/>
        <a:p>
          <a:endParaRPr lang="en-US"/>
        </a:p>
      </dgm:t>
    </dgm:pt>
    <dgm:pt modelId="{A87F64E9-3D63-4949-81C5-8AB4D241D8B7}" type="sibTrans" cxnId="{32D2D427-6F18-41BE-B41D-8C896FC1CD8A}">
      <dgm:prSet/>
      <dgm:spPr>
        <a:ln w="57150">
          <a:solidFill>
            <a:srgbClr val="92D050"/>
          </a:solidFill>
        </a:ln>
      </dgm:spPr>
      <dgm:t>
        <a:bodyPr/>
        <a:lstStyle/>
        <a:p>
          <a:endParaRPr lang="en-US"/>
        </a:p>
      </dgm:t>
    </dgm:pt>
    <dgm:pt modelId="{D4AF2E10-FB5A-4035-AC0E-409D8AF13586}" type="pres">
      <dgm:prSet presAssocID="{958B1162-E93B-41DF-8F96-A144D28A9399}" presName="cycle" presStyleCnt="0">
        <dgm:presLayoutVars>
          <dgm:dir/>
          <dgm:resizeHandles val="exact"/>
        </dgm:presLayoutVars>
      </dgm:prSet>
      <dgm:spPr/>
      <dgm:t>
        <a:bodyPr/>
        <a:lstStyle/>
        <a:p>
          <a:endParaRPr lang="es-EC"/>
        </a:p>
      </dgm:t>
    </dgm:pt>
    <dgm:pt modelId="{8EAF9A88-FB83-49AE-B748-A6ED9FE843EE}" type="pres">
      <dgm:prSet presAssocID="{4681FFEF-72FC-4AC0-87F8-3D9D46719A69}" presName="node" presStyleLbl="node1" presStyleIdx="0" presStyleCnt="4">
        <dgm:presLayoutVars>
          <dgm:bulletEnabled val="1"/>
        </dgm:presLayoutVars>
      </dgm:prSet>
      <dgm:spPr/>
      <dgm:t>
        <a:bodyPr/>
        <a:lstStyle/>
        <a:p>
          <a:endParaRPr lang="en-US"/>
        </a:p>
      </dgm:t>
    </dgm:pt>
    <dgm:pt modelId="{A29BC069-60E1-402A-B432-1E8BC1E6CDC3}" type="pres">
      <dgm:prSet presAssocID="{4681FFEF-72FC-4AC0-87F8-3D9D46719A69}" presName="spNode" presStyleCnt="0"/>
      <dgm:spPr/>
    </dgm:pt>
    <dgm:pt modelId="{9F4B368E-37B5-4921-BC50-7573E299EB6B}" type="pres">
      <dgm:prSet presAssocID="{C93186D5-3A81-4EAB-9D82-9990452CE244}" presName="sibTrans" presStyleLbl="sibTrans1D1" presStyleIdx="0" presStyleCnt="4"/>
      <dgm:spPr/>
      <dgm:t>
        <a:bodyPr/>
        <a:lstStyle/>
        <a:p>
          <a:endParaRPr lang="es-EC"/>
        </a:p>
      </dgm:t>
    </dgm:pt>
    <dgm:pt modelId="{6842C689-0E7C-4B6F-9EFD-9D4518B8B40F}" type="pres">
      <dgm:prSet presAssocID="{41C33D4A-A2A9-43B1-8357-F18BFB3D8651}" presName="node" presStyleLbl="node1" presStyleIdx="1" presStyleCnt="4">
        <dgm:presLayoutVars>
          <dgm:bulletEnabled val="1"/>
        </dgm:presLayoutVars>
      </dgm:prSet>
      <dgm:spPr/>
      <dgm:t>
        <a:bodyPr/>
        <a:lstStyle/>
        <a:p>
          <a:endParaRPr lang="en-US"/>
        </a:p>
      </dgm:t>
    </dgm:pt>
    <dgm:pt modelId="{9C750C74-BFEE-4674-B177-D4B14CDAE180}" type="pres">
      <dgm:prSet presAssocID="{41C33D4A-A2A9-43B1-8357-F18BFB3D8651}" presName="spNode" presStyleCnt="0"/>
      <dgm:spPr/>
    </dgm:pt>
    <dgm:pt modelId="{86F18780-6D02-44AC-AFFA-B0109521CFD0}" type="pres">
      <dgm:prSet presAssocID="{C96EBD05-F29C-4CC4-97D4-DF888566648B}" presName="sibTrans" presStyleLbl="sibTrans1D1" presStyleIdx="1" presStyleCnt="4"/>
      <dgm:spPr/>
      <dgm:t>
        <a:bodyPr/>
        <a:lstStyle/>
        <a:p>
          <a:endParaRPr lang="es-EC"/>
        </a:p>
      </dgm:t>
    </dgm:pt>
    <dgm:pt modelId="{A055D0D4-5E82-45CB-AB77-B402AAD0C5A6}" type="pres">
      <dgm:prSet presAssocID="{4D82D8B3-35E7-4A46-9EE3-B583871B33F6}" presName="node" presStyleLbl="node1" presStyleIdx="2" presStyleCnt="4">
        <dgm:presLayoutVars>
          <dgm:bulletEnabled val="1"/>
        </dgm:presLayoutVars>
      </dgm:prSet>
      <dgm:spPr/>
      <dgm:t>
        <a:bodyPr/>
        <a:lstStyle/>
        <a:p>
          <a:endParaRPr lang="en-US"/>
        </a:p>
      </dgm:t>
    </dgm:pt>
    <dgm:pt modelId="{06891F2C-4220-41E1-B845-9F2576280EF8}" type="pres">
      <dgm:prSet presAssocID="{4D82D8B3-35E7-4A46-9EE3-B583871B33F6}" presName="spNode" presStyleCnt="0"/>
      <dgm:spPr/>
    </dgm:pt>
    <dgm:pt modelId="{A6E21F50-895B-4962-A958-A522764389DF}" type="pres">
      <dgm:prSet presAssocID="{B00971B8-0AB1-4B0E-A682-5930B3C72E98}" presName="sibTrans" presStyleLbl="sibTrans1D1" presStyleIdx="2" presStyleCnt="4"/>
      <dgm:spPr/>
      <dgm:t>
        <a:bodyPr/>
        <a:lstStyle/>
        <a:p>
          <a:endParaRPr lang="es-EC"/>
        </a:p>
      </dgm:t>
    </dgm:pt>
    <dgm:pt modelId="{855256C6-DF19-46C8-8A99-2B5D6000E629}" type="pres">
      <dgm:prSet presAssocID="{4FA95C57-1575-43B7-98A4-11E0ECF47541}" presName="node" presStyleLbl="node1" presStyleIdx="3" presStyleCnt="4">
        <dgm:presLayoutVars>
          <dgm:bulletEnabled val="1"/>
        </dgm:presLayoutVars>
      </dgm:prSet>
      <dgm:spPr/>
      <dgm:t>
        <a:bodyPr/>
        <a:lstStyle/>
        <a:p>
          <a:endParaRPr lang="en-US"/>
        </a:p>
      </dgm:t>
    </dgm:pt>
    <dgm:pt modelId="{4B5F2DD4-9F7C-4A42-8A1C-67D902EE0BF2}" type="pres">
      <dgm:prSet presAssocID="{4FA95C57-1575-43B7-98A4-11E0ECF47541}" presName="spNode" presStyleCnt="0"/>
      <dgm:spPr/>
    </dgm:pt>
    <dgm:pt modelId="{1EAEEB17-91D2-4B8E-87A9-BA38B0507545}" type="pres">
      <dgm:prSet presAssocID="{A87F64E9-3D63-4949-81C5-8AB4D241D8B7}" presName="sibTrans" presStyleLbl="sibTrans1D1" presStyleIdx="3" presStyleCnt="4"/>
      <dgm:spPr/>
      <dgm:t>
        <a:bodyPr/>
        <a:lstStyle/>
        <a:p>
          <a:endParaRPr lang="es-EC"/>
        </a:p>
      </dgm:t>
    </dgm:pt>
  </dgm:ptLst>
  <dgm:cxnLst>
    <dgm:cxn modelId="{64801219-9757-4BF6-A238-37C8E943640E}" srcId="{958B1162-E93B-41DF-8F96-A144D28A9399}" destId="{41C33D4A-A2A9-43B1-8357-F18BFB3D8651}" srcOrd="1" destOrd="0" parTransId="{32635F94-49E2-406C-BEE1-1A2EF057B792}" sibTransId="{C96EBD05-F29C-4CC4-97D4-DF888566648B}"/>
    <dgm:cxn modelId="{54AB9854-2EB2-482F-813A-F376FEA87934}" type="presOf" srcId="{C93186D5-3A81-4EAB-9D82-9990452CE244}" destId="{9F4B368E-37B5-4921-BC50-7573E299EB6B}" srcOrd="0" destOrd="0" presId="urn:microsoft.com/office/officeart/2005/8/layout/cycle6"/>
    <dgm:cxn modelId="{AF63B222-B906-4F32-AB61-DAFE18126D0D}" type="presOf" srcId="{C96EBD05-F29C-4CC4-97D4-DF888566648B}" destId="{86F18780-6D02-44AC-AFFA-B0109521CFD0}" srcOrd="0" destOrd="0" presId="urn:microsoft.com/office/officeart/2005/8/layout/cycle6"/>
    <dgm:cxn modelId="{57A0BC0A-07C3-4BFF-AF2A-EE1A54C7A9A4}" type="presOf" srcId="{4FA95C57-1575-43B7-98A4-11E0ECF47541}" destId="{855256C6-DF19-46C8-8A99-2B5D6000E629}" srcOrd="0" destOrd="0" presId="urn:microsoft.com/office/officeart/2005/8/layout/cycle6"/>
    <dgm:cxn modelId="{E5753F7C-AEFA-4187-A1A8-93A191505BCF}" srcId="{958B1162-E93B-41DF-8F96-A144D28A9399}" destId="{4681FFEF-72FC-4AC0-87F8-3D9D46719A69}" srcOrd="0" destOrd="0" parTransId="{C64B204F-78E3-461F-9C45-42995699012B}" sibTransId="{C93186D5-3A81-4EAB-9D82-9990452CE244}"/>
    <dgm:cxn modelId="{B00319A6-2B0D-4B3B-A2F2-C958AE62D123}" srcId="{958B1162-E93B-41DF-8F96-A144D28A9399}" destId="{4D82D8B3-35E7-4A46-9EE3-B583871B33F6}" srcOrd="2" destOrd="0" parTransId="{92602CFC-E1F7-42F9-BB86-0266FF98F56A}" sibTransId="{B00971B8-0AB1-4B0E-A682-5930B3C72E98}"/>
    <dgm:cxn modelId="{00BE39B7-2C52-462D-B209-377085C0AAB5}" type="presOf" srcId="{41C33D4A-A2A9-43B1-8357-F18BFB3D8651}" destId="{6842C689-0E7C-4B6F-9EFD-9D4518B8B40F}" srcOrd="0" destOrd="0" presId="urn:microsoft.com/office/officeart/2005/8/layout/cycle6"/>
    <dgm:cxn modelId="{32D2D427-6F18-41BE-B41D-8C896FC1CD8A}" srcId="{958B1162-E93B-41DF-8F96-A144D28A9399}" destId="{4FA95C57-1575-43B7-98A4-11E0ECF47541}" srcOrd="3" destOrd="0" parTransId="{85C24FA0-BD8B-4C98-9DD9-B43007B58EDD}" sibTransId="{A87F64E9-3D63-4949-81C5-8AB4D241D8B7}"/>
    <dgm:cxn modelId="{AC0E9023-94D1-4439-A12E-66F2719A3594}" type="presOf" srcId="{4681FFEF-72FC-4AC0-87F8-3D9D46719A69}" destId="{8EAF9A88-FB83-49AE-B748-A6ED9FE843EE}" srcOrd="0" destOrd="0" presId="urn:microsoft.com/office/officeart/2005/8/layout/cycle6"/>
    <dgm:cxn modelId="{93ED5BAE-DA87-439B-824D-D72546B8EE9D}" type="presOf" srcId="{958B1162-E93B-41DF-8F96-A144D28A9399}" destId="{D4AF2E10-FB5A-4035-AC0E-409D8AF13586}" srcOrd="0" destOrd="0" presId="urn:microsoft.com/office/officeart/2005/8/layout/cycle6"/>
    <dgm:cxn modelId="{1E4A0D81-DBAB-478E-9FAC-A1753B609995}" type="presOf" srcId="{A87F64E9-3D63-4949-81C5-8AB4D241D8B7}" destId="{1EAEEB17-91D2-4B8E-87A9-BA38B0507545}" srcOrd="0" destOrd="0" presId="urn:microsoft.com/office/officeart/2005/8/layout/cycle6"/>
    <dgm:cxn modelId="{0421EE98-DB7A-41FE-8D0F-22A4AE80C5A8}" type="presOf" srcId="{4D82D8B3-35E7-4A46-9EE3-B583871B33F6}" destId="{A055D0D4-5E82-45CB-AB77-B402AAD0C5A6}" srcOrd="0" destOrd="0" presId="urn:microsoft.com/office/officeart/2005/8/layout/cycle6"/>
    <dgm:cxn modelId="{D0AB5AFE-C4EE-4C41-99CC-198EBE87660E}" type="presOf" srcId="{B00971B8-0AB1-4B0E-A682-5930B3C72E98}" destId="{A6E21F50-895B-4962-A958-A522764389DF}" srcOrd="0" destOrd="0" presId="urn:microsoft.com/office/officeart/2005/8/layout/cycle6"/>
    <dgm:cxn modelId="{B5D6DD2C-673D-492B-929F-7C888D1A1C32}" type="presParOf" srcId="{D4AF2E10-FB5A-4035-AC0E-409D8AF13586}" destId="{8EAF9A88-FB83-49AE-B748-A6ED9FE843EE}" srcOrd="0" destOrd="0" presId="urn:microsoft.com/office/officeart/2005/8/layout/cycle6"/>
    <dgm:cxn modelId="{BE7A254E-9210-404A-B988-9D6BE84D6DA5}" type="presParOf" srcId="{D4AF2E10-FB5A-4035-AC0E-409D8AF13586}" destId="{A29BC069-60E1-402A-B432-1E8BC1E6CDC3}" srcOrd="1" destOrd="0" presId="urn:microsoft.com/office/officeart/2005/8/layout/cycle6"/>
    <dgm:cxn modelId="{2F62D32A-6E88-49A6-96FD-2B9CEC636C19}" type="presParOf" srcId="{D4AF2E10-FB5A-4035-AC0E-409D8AF13586}" destId="{9F4B368E-37B5-4921-BC50-7573E299EB6B}" srcOrd="2" destOrd="0" presId="urn:microsoft.com/office/officeart/2005/8/layout/cycle6"/>
    <dgm:cxn modelId="{B677A47F-0575-49A8-A4DE-3C512F7B5BBB}" type="presParOf" srcId="{D4AF2E10-FB5A-4035-AC0E-409D8AF13586}" destId="{6842C689-0E7C-4B6F-9EFD-9D4518B8B40F}" srcOrd="3" destOrd="0" presId="urn:microsoft.com/office/officeart/2005/8/layout/cycle6"/>
    <dgm:cxn modelId="{1374532E-BD24-45A5-9D4B-EBC14A5FC999}" type="presParOf" srcId="{D4AF2E10-FB5A-4035-AC0E-409D8AF13586}" destId="{9C750C74-BFEE-4674-B177-D4B14CDAE180}" srcOrd="4" destOrd="0" presId="urn:microsoft.com/office/officeart/2005/8/layout/cycle6"/>
    <dgm:cxn modelId="{BAC7AB52-9B16-45F2-A9B7-7FABA35B8510}" type="presParOf" srcId="{D4AF2E10-FB5A-4035-AC0E-409D8AF13586}" destId="{86F18780-6D02-44AC-AFFA-B0109521CFD0}" srcOrd="5" destOrd="0" presId="urn:microsoft.com/office/officeart/2005/8/layout/cycle6"/>
    <dgm:cxn modelId="{80BF0C1A-6AB7-42E9-97EC-73A066D06433}" type="presParOf" srcId="{D4AF2E10-FB5A-4035-AC0E-409D8AF13586}" destId="{A055D0D4-5E82-45CB-AB77-B402AAD0C5A6}" srcOrd="6" destOrd="0" presId="urn:microsoft.com/office/officeart/2005/8/layout/cycle6"/>
    <dgm:cxn modelId="{F5C69F8E-36CE-496C-9D93-3731885B8D75}" type="presParOf" srcId="{D4AF2E10-FB5A-4035-AC0E-409D8AF13586}" destId="{06891F2C-4220-41E1-B845-9F2576280EF8}" srcOrd="7" destOrd="0" presId="urn:microsoft.com/office/officeart/2005/8/layout/cycle6"/>
    <dgm:cxn modelId="{FFBDEDF3-39A9-446D-AA83-98F9F4C1CBCB}" type="presParOf" srcId="{D4AF2E10-FB5A-4035-AC0E-409D8AF13586}" destId="{A6E21F50-895B-4962-A958-A522764389DF}" srcOrd="8" destOrd="0" presId="urn:microsoft.com/office/officeart/2005/8/layout/cycle6"/>
    <dgm:cxn modelId="{A37B2F32-1975-4F25-A71F-398A2943E795}" type="presParOf" srcId="{D4AF2E10-FB5A-4035-AC0E-409D8AF13586}" destId="{855256C6-DF19-46C8-8A99-2B5D6000E629}" srcOrd="9" destOrd="0" presId="urn:microsoft.com/office/officeart/2005/8/layout/cycle6"/>
    <dgm:cxn modelId="{E5D6A383-7EEA-4AAB-8F6B-88D654F61996}" type="presParOf" srcId="{D4AF2E10-FB5A-4035-AC0E-409D8AF13586}" destId="{4B5F2DD4-9F7C-4A42-8A1C-67D902EE0BF2}" srcOrd="10" destOrd="0" presId="urn:microsoft.com/office/officeart/2005/8/layout/cycle6"/>
    <dgm:cxn modelId="{CF43E796-0D78-464C-93CA-A2CEFE05A7EB}" type="presParOf" srcId="{D4AF2E10-FB5A-4035-AC0E-409D8AF13586}" destId="{1EAEEB17-91D2-4B8E-87A9-BA38B0507545}" srcOrd="11" destOrd="0" presId="urn:microsoft.com/office/officeart/2005/8/layout/cycle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F7AB89-C92F-458F-A805-2F61ADAADC15}"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en-US"/>
        </a:p>
      </dgm:t>
    </dgm:pt>
    <dgm:pt modelId="{FAC576EF-A2A8-4367-9F86-8AAD5FA59F3F}">
      <dgm:prSet phldrT="[Texto]" custT="1"/>
      <dgm:spPr/>
      <dgm:t>
        <a:bodyPr/>
        <a:lstStyle/>
        <a:p>
          <a:r>
            <a:rPr lang="en-US" sz="1400">
              <a:latin typeface="Arial" panose="020B0604020202020204" pitchFamily="34" charset="0"/>
              <a:cs typeface="Arial" panose="020B0604020202020204" pitchFamily="34" charset="0"/>
            </a:rPr>
            <a:t>Materiales imprimibles</a:t>
          </a:r>
        </a:p>
      </dgm:t>
    </dgm:pt>
    <dgm:pt modelId="{AD3451CA-C004-48CB-B94E-7CA2BF42FC4D}" type="parTrans" cxnId="{5056BD8B-E983-4706-A022-3876EB9FBCEE}">
      <dgm:prSet/>
      <dgm:spPr/>
      <dgm:t>
        <a:bodyPr/>
        <a:lstStyle/>
        <a:p>
          <a:endParaRPr lang="en-US" sz="3200">
            <a:latin typeface="Arial" panose="020B0604020202020204" pitchFamily="34" charset="0"/>
            <a:cs typeface="Arial" panose="020B0604020202020204" pitchFamily="34" charset="0"/>
          </a:endParaRPr>
        </a:p>
      </dgm:t>
    </dgm:pt>
    <dgm:pt modelId="{9DF9159E-D612-4B75-85A9-3FDA4A48D795}" type="sibTrans" cxnId="{5056BD8B-E983-4706-A022-3876EB9FBCEE}">
      <dgm:prSet/>
      <dgm:spPr/>
      <dgm:t>
        <a:bodyPr/>
        <a:lstStyle/>
        <a:p>
          <a:endParaRPr lang="en-US" sz="3200">
            <a:latin typeface="Arial" panose="020B0604020202020204" pitchFamily="34" charset="0"/>
            <a:cs typeface="Arial" panose="020B0604020202020204" pitchFamily="34" charset="0"/>
          </a:endParaRPr>
        </a:p>
      </dgm:t>
    </dgm:pt>
    <dgm:pt modelId="{627EBEFF-60B0-4FE0-8ADA-1640FC7CF6D7}">
      <dgm:prSet phldrT="[Texto]" custT="1"/>
      <dgm:spPr/>
      <dgm:t>
        <a:bodyPr/>
        <a:lstStyle/>
        <a:p>
          <a:r>
            <a:rPr lang="en-US" sz="1400">
              <a:latin typeface="Arial" panose="020B0604020202020204" pitchFamily="34" charset="0"/>
              <a:cs typeface="Arial" panose="020B0604020202020204" pitchFamily="34" charset="0"/>
            </a:rPr>
            <a:t>Materiales Inorgánicos</a:t>
          </a:r>
        </a:p>
      </dgm:t>
    </dgm:pt>
    <dgm:pt modelId="{803F1FAA-08EC-4FEC-A652-68B6C7C18161}" type="parTrans" cxnId="{951437EF-280A-4037-AE55-B99D2FD33652}">
      <dgm:prSet/>
      <dgm:spPr/>
      <dgm:t>
        <a:bodyPr/>
        <a:lstStyle/>
        <a:p>
          <a:endParaRPr lang="en-US" sz="3200">
            <a:latin typeface="Arial" panose="020B0604020202020204" pitchFamily="34" charset="0"/>
            <a:cs typeface="Arial" panose="020B0604020202020204" pitchFamily="34" charset="0"/>
          </a:endParaRPr>
        </a:p>
      </dgm:t>
    </dgm:pt>
    <dgm:pt modelId="{6ECACDFB-CDBC-43F6-86A3-F006473F4F2B}" type="sibTrans" cxnId="{951437EF-280A-4037-AE55-B99D2FD33652}">
      <dgm:prSet/>
      <dgm:spPr/>
      <dgm:t>
        <a:bodyPr/>
        <a:lstStyle/>
        <a:p>
          <a:endParaRPr lang="en-US" sz="3200">
            <a:latin typeface="Arial" panose="020B0604020202020204" pitchFamily="34" charset="0"/>
            <a:cs typeface="Arial" panose="020B0604020202020204" pitchFamily="34" charset="0"/>
          </a:endParaRPr>
        </a:p>
      </dgm:t>
    </dgm:pt>
    <dgm:pt modelId="{590A7C35-092B-46F3-9F4C-5CF3051FCCBB}">
      <dgm:prSet phldrT="[Texto]" custT="1"/>
      <dgm:spPr/>
      <dgm:t>
        <a:bodyPr/>
        <a:lstStyle/>
        <a:p>
          <a:r>
            <a:rPr lang="en-US" sz="1400">
              <a:latin typeface="Arial" panose="020B0604020202020204" pitchFamily="34" charset="0"/>
              <a:cs typeface="Arial" panose="020B0604020202020204" pitchFamily="34" charset="0"/>
            </a:rPr>
            <a:t>Materiales Orgánicos</a:t>
          </a:r>
        </a:p>
      </dgm:t>
    </dgm:pt>
    <dgm:pt modelId="{FC22222C-1BC5-497E-9A3A-4EBD78EFAC34}" type="parTrans" cxnId="{06A81636-3677-49A2-910E-C82D8771135A}">
      <dgm:prSet/>
      <dgm:spPr/>
      <dgm:t>
        <a:bodyPr/>
        <a:lstStyle/>
        <a:p>
          <a:endParaRPr lang="en-US" sz="3200">
            <a:latin typeface="Arial" panose="020B0604020202020204" pitchFamily="34" charset="0"/>
            <a:cs typeface="Arial" panose="020B0604020202020204" pitchFamily="34" charset="0"/>
          </a:endParaRPr>
        </a:p>
      </dgm:t>
    </dgm:pt>
    <dgm:pt modelId="{8338FA3E-9F47-495B-8F32-9C524CC1FFD1}" type="sibTrans" cxnId="{06A81636-3677-49A2-910E-C82D8771135A}">
      <dgm:prSet/>
      <dgm:spPr/>
      <dgm:t>
        <a:bodyPr/>
        <a:lstStyle/>
        <a:p>
          <a:endParaRPr lang="en-US" sz="3200">
            <a:latin typeface="Arial" panose="020B0604020202020204" pitchFamily="34" charset="0"/>
            <a:cs typeface="Arial" panose="020B0604020202020204" pitchFamily="34" charset="0"/>
          </a:endParaRPr>
        </a:p>
      </dgm:t>
    </dgm:pt>
    <dgm:pt modelId="{DA74B829-2D32-4F62-8D05-7F7FB3B3E22B}">
      <dgm:prSet custT="1"/>
      <dgm:spPr/>
      <dgm:t>
        <a:bodyPr/>
        <a:lstStyle/>
        <a:p>
          <a:r>
            <a:rPr lang="en-US" sz="1400">
              <a:latin typeface="Arial" panose="020B0604020202020204" pitchFamily="34" charset="0"/>
              <a:cs typeface="Arial" panose="020B0604020202020204" pitchFamily="34" charset="0"/>
            </a:rPr>
            <a:t>Materiales semicondutores </a:t>
          </a:r>
        </a:p>
      </dgm:t>
    </dgm:pt>
    <dgm:pt modelId="{A614E23E-132D-484D-84F8-9C3545445FC6}" type="parTrans" cxnId="{AD826B98-25E8-4EC8-A37B-2B02DDFDD2AC}">
      <dgm:prSet/>
      <dgm:spPr/>
      <dgm:t>
        <a:bodyPr/>
        <a:lstStyle/>
        <a:p>
          <a:endParaRPr lang="en-US" sz="3200">
            <a:latin typeface="Arial" panose="020B0604020202020204" pitchFamily="34" charset="0"/>
            <a:cs typeface="Arial" panose="020B0604020202020204" pitchFamily="34" charset="0"/>
          </a:endParaRPr>
        </a:p>
      </dgm:t>
    </dgm:pt>
    <dgm:pt modelId="{EAF3FBDF-5A8F-4688-B9A8-1226C09C94C0}" type="sibTrans" cxnId="{AD826B98-25E8-4EC8-A37B-2B02DDFDD2AC}">
      <dgm:prSet/>
      <dgm:spPr/>
      <dgm:t>
        <a:bodyPr/>
        <a:lstStyle/>
        <a:p>
          <a:endParaRPr lang="en-US" sz="3200">
            <a:latin typeface="Arial" panose="020B0604020202020204" pitchFamily="34" charset="0"/>
            <a:cs typeface="Arial" panose="020B0604020202020204" pitchFamily="34" charset="0"/>
          </a:endParaRPr>
        </a:p>
      </dgm:t>
    </dgm:pt>
    <dgm:pt modelId="{1C331F1F-9735-484D-A978-0D3DD69FBF6C}">
      <dgm:prSet custT="1"/>
      <dgm:spPr/>
      <dgm:t>
        <a:bodyPr/>
        <a:lstStyle/>
        <a:p>
          <a:r>
            <a:rPr lang="en-US" sz="1400" dirty="0" err="1">
              <a:latin typeface="Arial" panose="020B0604020202020204" pitchFamily="34" charset="0"/>
              <a:cs typeface="Arial" panose="020B0604020202020204" pitchFamily="34" charset="0"/>
            </a:rPr>
            <a:t>Materiales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metálicos</a:t>
          </a:r>
          <a:endParaRPr lang="en-US" sz="1400" dirty="0">
            <a:latin typeface="Arial" panose="020B0604020202020204" pitchFamily="34" charset="0"/>
            <a:cs typeface="Arial" panose="020B0604020202020204" pitchFamily="34" charset="0"/>
          </a:endParaRPr>
        </a:p>
      </dgm:t>
    </dgm:pt>
    <dgm:pt modelId="{B2465E7B-D015-4D41-A9F2-3B23A1A82599}" type="parTrans" cxnId="{09A6BEF3-2644-46D0-A466-C7AD61713CB2}">
      <dgm:prSet/>
      <dgm:spPr/>
      <dgm:t>
        <a:bodyPr/>
        <a:lstStyle/>
        <a:p>
          <a:endParaRPr lang="en-US" sz="3200">
            <a:latin typeface="Arial" panose="020B0604020202020204" pitchFamily="34" charset="0"/>
            <a:cs typeface="Arial" panose="020B0604020202020204" pitchFamily="34" charset="0"/>
          </a:endParaRPr>
        </a:p>
      </dgm:t>
    </dgm:pt>
    <dgm:pt modelId="{5E5FD2C9-F69D-4B37-B940-5804DCC895E8}" type="sibTrans" cxnId="{09A6BEF3-2644-46D0-A466-C7AD61713CB2}">
      <dgm:prSet/>
      <dgm:spPr/>
      <dgm:t>
        <a:bodyPr/>
        <a:lstStyle/>
        <a:p>
          <a:endParaRPr lang="en-US" sz="3200">
            <a:latin typeface="Arial" panose="020B0604020202020204" pitchFamily="34" charset="0"/>
            <a:cs typeface="Arial" panose="020B0604020202020204" pitchFamily="34" charset="0"/>
          </a:endParaRPr>
        </a:p>
      </dgm:t>
    </dgm:pt>
    <dgm:pt modelId="{774F7F99-B977-4BE5-81DC-D282A302F1D4}">
      <dgm:prSet custT="1"/>
      <dgm:spPr/>
      <dgm:t>
        <a:bodyPr/>
        <a:lstStyle/>
        <a:p>
          <a:r>
            <a:rPr lang="en-US" sz="1400">
              <a:latin typeface="Arial" panose="020B0604020202020204" pitchFamily="34" charset="0"/>
              <a:cs typeface="Arial" panose="020B0604020202020204" pitchFamily="34" charset="0"/>
            </a:rPr>
            <a:t>Nanotubos de carbono</a:t>
          </a:r>
        </a:p>
      </dgm:t>
    </dgm:pt>
    <dgm:pt modelId="{DF5A2158-1DBD-4A29-9774-5D313EC23BBC}" type="parTrans" cxnId="{3507B457-59EA-445D-A991-A5B03E4CEE25}">
      <dgm:prSet/>
      <dgm:spPr/>
      <dgm:t>
        <a:bodyPr/>
        <a:lstStyle/>
        <a:p>
          <a:endParaRPr lang="en-US" sz="3200">
            <a:latin typeface="Arial" panose="020B0604020202020204" pitchFamily="34" charset="0"/>
            <a:cs typeface="Arial" panose="020B0604020202020204" pitchFamily="34" charset="0"/>
          </a:endParaRPr>
        </a:p>
      </dgm:t>
    </dgm:pt>
    <dgm:pt modelId="{4B305E9A-3171-4BDD-BCFD-44A6A1AA55F9}" type="sibTrans" cxnId="{3507B457-59EA-445D-A991-A5B03E4CEE25}">
      <dgm:prSet/>
      <dgm:spPr/>
      <dgm:t>
        <a:bodyPr/>
        <a:lstStyle/>
        <a:p>
          <a:endParaRPr lang="en-US" sz="3200">
            <a:latin typeface="Arial" panose="020B0604020202020204" pitchFamily="34" charset="0"/>
            <a:cs typeface="Arial" panose="020B0604020202020204" pitchFamily="34" charset="0"/>
          </a:endParaRPr>
        </a:p>
      </dgm:t>
    </dgm:pt>
    <dgm:pt modelId="{0497BCAC-D6DC-46E7-A836-83B186D60755}">
      <dgm:prSet custT="1"/>
      <dgm:spPr/>
      <dgm:t>
        <a:bodyPr/>
        <a:lstStyle/>
        <a:p>
          <a:r>
            <a:rPr lang="en-US" sz="1400">
              <a:latin typeface="Arial" panose="020B0604020202020204" pitchFamily="34" charset="0"/>
              <a:cs typeface="Arial" panose="020B0604020202020204" pitchFamily="34" charset="0"/>
            </a:rPr>
            <a:t>Nanoparticulas de Au, Ag</a:t>
          </a:r>
        </a:p>
      </dgm:t>
    </dgm:pt>
    <dgm:pt modelId="{33595BA7-B2D0-49EF-A35B-C5815A25627D}" type="parTrans" cxnId="{E48E35CC-0211-42D9-AEE9-F05AC14A4CE3}">
      <dgm:prSet/>
      <dgm:spPr/>
      <dgm:t>
        <a:bodyPr/>
        <a:lstStyle/>
        <a:p>
          <a:endParaRPr lang="en-US" sz="3200">
            <a:latin typeface="Arial" panose="020B0604020202020204" pitchFamily="34" charset="0"/>
            <a:cs typeface="Arial" panose="020B0604020202020204" pitchFamily="34" charset="0"/>
          </a:endParaRPr>
        </a:p>
      </dgm:t>
    </dgm:pt>
    <dgm:pt modelId="{BD0F9EB1-362D-479B-B442-27C3CCF60209}" type="sibTrans" cxnId="{E48E35CC-0211-42D9-AEE9-F05AC14A4CE3}">
      <dgm:prSet/>
      <dgm:spPr/>
      <dgm:t>
        <a:bodyPr/>
        <a:lstStyle/>
        <a:p>
          <a:endParaRPr lang="en-US" sz="3200">
            <a:latin typeface="Arial" panose="020B0604020202020204" pitchFamily="34" charset="0"/>
            <a:cs typeface="Arial" panose="020B0604020202020204" pitchFamily="34" charset="0"/>
          </a:endParaRPr>
        </a:p>
      </dgm:t>
    </dgm:pt>
    <dgm:pt modelId="{D7B48B5F-924A-49ED-9666-78E5FC32D5E7}">
      <dgm:prSet phldrT="[Texto]" custT="1"/>
      <dgm:spPr/>
      <dgm:t>
        <a:bodyPr/>
        <a:lstStyle/>
        <a:p>
          <a:r>
            <a:rPr lang="en-US" sz="1400">
              <a:latin typeface="Arial" panose="020B0604020202020204" pitchFamily="34" charset="0"/>
              <a:cs typeface="Arial" panose="020B0604020202020204" pitchFamily="34" charset="0"/>
            </a:rPr>
            <a:t>Polímeros</a:t>
          </a:r>
        </a:p>
      </dgm:t>
    </dgm:pt>
    <dgm:pt modelId="{A20C3335-C3BE-49EE-A9F9-DC420D9B6419}" type="parTrans" cxnId="{202A6DEB-9AEB-4AD9-ABC5-96225EA8787C}">
      <dgm:prSet/>
      <dgm:spPr/>
      <dgm:t>
        <a:bodyPr/>
        <a:lstStyle/>
        <a:p>
          <a:endParaRPr lang="en-US" sz="3200">
            <a:latin typeface="Arial" panose="020B0604020202020204" pitchFamily="34" charset="0"/>
            <a:cs typeface="Arial" panose="020B0604020202020204" pitchFamily="34" charset="0"/>
          </a:endParaRPr>
        </a:p>
      </dgm:t>
    </dgm:pt>
    <dgm:pt modelId="{8BDAC8C7-5209-44D0-AF5F-ECDBBD38C6B8}" type="sibTrans" cxnId="{202A6DEB-9AEB-4AD9-ABC5-96225EA8787C}">
      <dgm:prSet/>
      <dgm:spPr/>
      <dgm:t>
        <a:bodyPr/>
        <a:lstStyle/>
        <a:p>
          <a:endParaRPr lang="en-US" sz="3200">
            <a:latin typeface="Arial" panose="020B0604020202020204" pitchFamily="34" charset="0"/>
            <a:cs typeface="Arial" panose="020B0604020202020204" pitchFamily="34" charset="0"/>
          </a:endParaRPr>
        </a:p>
      </dgm:t>
    </dgm:pt>
    <dgm:pt modelId="{8E2AF84F-E05D-41D2-AEB2-5C800895D993}">
      <dgm:prSet phldrT="[Texto]" custT="1"/>
      <dgm:spPr/>
      <dgm:t>
        <a:bodyPr/>
        <a:lstStyle/>
        <a:p>
          <a:r>
            <a:rPr lang="en-US" sz="1400">
              <a:latin typeface="Arial" panose="020B0604020202020204" pitchFamily="34" charset="0"/>
              <a:cs typeface="Arial" panose="020B0604020202020204" pitchFamily="34" charset="0"/>
            </a:rPr>
            <a:t>ADN</a:t>
          </a:r>
        </a:p>
      </dgm:t>
    </dgm:pt>
    <dgm:pt modelId="{5B4E6828-9362-4E56-B374-7DA3E2C40126}" type="parTrans" cxnId="{FFF9CAB2-40A8-4425-BF79-37F99D184F9C}">
      <dgm:prSet/>
      <dgm:spPr/>
      <dgm:t>
        <a:bodyPr/>
        <a:lstStyle/>
        <a:p>
          <a:endParaRPr lang="en-US" sz="3200">
            <a:latin typeface="Arial" panose="020B0604020202020204" pitchFamily="34" charset="0"/>
            <a:cs typeface="Arial" panose="020B0604020202020204" pitchFamily="34" charset="0"/>
          </a:endParaRPr>
        </a:p>
      </dgm:t>
    </dgm:pt>
    <dgm:pt modelId="{28154587-0962-4151-8A8B-C39723B1AF94}" type="sibTrans" cxnId="{FFF9CAB2-40A8-4425-BF79-37F99D184F9C}">
      <dgm:prSet/>
      <dgm:spPr/>
      <dgm:t>
        <a:bodyPr/>
        <a:lstStyle/>
        <a:p>
          <a:endParaRPr lang="en-US" sz="3200">
            <a:latin typeface="Arial" panose="020B0604020202020204" pitchFamily="34" charset="0"/>
            <a:cs typeface="Arial" panose="020B0604020202020204" pitchFamily="34" charset="0"/>
          </a:endParaRPr>
        </a:p>
      </dgm:t>
    </dgm:pt>
    <dgm:pt modelId="{F01D3D8A-AF4F-4065-81CD-F483C9C7A37B}">
      <dgm:prSet phldrT="[Texto]" custT="1"/>
      <dgm:spPr/>
      <dgm:t>
        <a:bodyPr/>
        <a:lstStyle/>
        <a:p>
          <a:r>
            <a:rPr lang="en-US" sz="1400">
              <a:latin typeface="Arial" panose="020B0604020202020204" pitchFamily="34" charset="0"/>
              <a:cs typeface="Arial" panose="020B0604020202020204" pitchFamily="34" charset="0"/>
            </a:rPr>
            <a:t>Proteinas</a:t>
          </a:r>
        </a:p>
      </dgm:t>
    </dgm:pt>
    <dgm:pt modelId="{FD670569-820E-48A3-A351-89D962DD4A8D}" type="parTrans" cxnId="{A00A2855-B8FB-40BF-9BF8-0BD4F939CEE5}">
      <dgm:prSet/>
      <dgm:spPr/>
      <dgm:t>
        <a:bodyPr/>
        <a:lstStyle/>
        <a:p>
          <a:endParaRPr lang="en-US" sz="3200">
            <a:latin typeface="Arial" panose="020B0604020202020204" pitchFamily="34" charset="0"/>
            <a:cs typeface="Arial" panose="020B0604020202020204" pitchFamily="34" charset="0"/>
          </a:endParaRPr>
        </a:p>
      </dgm:t>
    </dgm:pt>
    <dgm:pt modelId="{8B91749C-02B7-4AD8-A5CF-8F366A0CEB2A}" type="sibTrans" cxnId="{A00A2855-B8FB-40BF-9BF8-0BD4F939CEE5}">
      <dgm:prSet/>
      <dgm:spPr/>
      <dgm:t>
        <a:bodyPr/>
        <a:lstStyle/>
        <a:p>
          <a:endParaRPr lang="en-US" sz="3200">
            <a:latin typeface="Arial" panose="020B0604020202020204" pitchFamily="34" charset="0"/>
            <a:cs typeface="Arial" panose="020B0604020202020204" pitchFamily="34" charset="0"/>
          </a:endParaRPr>
        </a:p>
      </dgm:t>
    </dgm:pt>
    <dgm:pt modelId="{E34BA184-9DC2-4FE4-AECD-3A03BECA8C82}" type="pres">
      <dgm:prSet presAssocID="{4AF7AB89-C92F-458F-A805-2F61ADAADC15}" presName="hierChild1" presStyleCnt="0">
        <dgm:presLayoutVars>
          <dgm:orgChart val="1"/>
          <dgm:chPref val="1"/>
          <dgm:dir/>
          <dgm:animOne val="branch"/>
          <dgm:animLvl val="lvl"/>
          <dgm:resizeHandles/>
        </dgm:presLayoutVars>
      </dgm:prSet>
      <dgm:spPr/>
      <dgm:t>
        <a:bodyPr/>
        <a:lstStyle/>
        <a:p>
          <a:endParaRPr lang="en-US"/>
        </a:p>
      </dgm:t>
    </dgm:pt>
    <dgm:pt modelId="{3C4B358E-EF68-475C-945C-70C1B004536B}" type="pres">
      <dgm:prSet presAssocID="{FAC576EF-A2A8-4367-9F86-8AAD5FA59F3F}" presName="hierRoot1" presStyleCnt="0">
        <dgm:presLayoutVars>
          <dgm:hierBranch val="init"/>
        </dgm:presLayoutVars>
      </dgm:prSet>
      <dgm:spPr/>
    </dgm:pt>
    <dgm:pt modelId="{0B0D80CF-B5B2-4DB5-B1B0-8F8170128023}" type="pres">
      <dgm:prSet presAssocID="{FAC576EF-A2A8-4367-9F86-8AAD5FA59F3F}" presName="rootComposite1" presStyleCnt="0"/>
      <dgm:spPr/>
    </dgm:pt>
    <dgm:pt modelId="{9066F00D-FA41-4E3F-888F-80CE00E2F5C9}" type="pres">
      <dgm:prSet presAssocID="{FAC576EF-A2A8-4367-9F86-8AAD5FA59F3F}" presName="rootText1" presStyleLbl="node0" presStyleIdx="0" presStyleCnt="1">
        <dgm:presLayoutVars>
          <dgm:chPref val="3"/>
        </dgm:presLayoutVars>
      </dgm:prSet>
      <dgm:spPr/>
      <dgm:t>
        <a:bodyPr/>
        <a:lstStyle/>
        <a:p>
          <a:endParaRPr lang="en-US"/>
        </a:p>
      </dgm:t>
    </dgm:pt>
    <dgm:pt modelId="{9DEBFB58-FE20-4223-BF9F-A504B7479C46}" type="pres">
      <dgm:prSet presAssocID="{FAC576EF-A2A8-4367-9F86-8AAD5FA59F3F}" presName="rootConnector1" presStyleLbl="node1" presStyleIdx="0" presStyleCnt="0"/>
      <dgm:spPr/>
      <dgm:t>
        <a:bodyPr/>
        <a:lstStyle/>
        <a:p>
          <a:endParaRPr lang="en-US"/>
        </a:p>
      </dgm:t>
    </dgm:pt>
    <dgm:pt modelId="{B82B71C2-9F00-4B74-80AF-EC3AD73B2FAB}" type="pres">
      <dgm:prSet presAssocID="{FAC576EF-A2A8-4367-9F86-8AAD5FA59F3F}" presName="hierChild2" presStyleCnt="0"/>
      <dgm:spPr/>
    </dgm:pt>
    <dgm:pt modelId="{900E9BC9-2BA0-4BD3-89AB-2EE830E4B695}" type="pres">
      <dgm:prSet presAssocID="{803F1FAA-08EC-4FEC-A652-68B6C7C18161}" presName="Name64" presStyleLbl="parChTrans1D2" presStyleIdx="0" presStyleCnt="2"/>
      <dgm:spPr/>
      <dgm:t>
        <a:bodyPr/>
        <a:lstStyle/>
        <a:p>
          <a:endParaRPr lang="en-US"/>
        </a:p>
      </dgm:t>
    </dgm:pt>
    <dgm:pt modelId="{EE095920-6115-445E-B248-33E4BAEA5819}" type="pres">
      <dgm:prSet presAssocID="{627EBEFF-60B0-4FE0-8ADA-1640FC7CF6D7}" presName="hierRoot2" presStyleCnt="0">
        <dgm:presLayoutVars>
          <dgm:hierBranch val="init"/>
        </dgm:presLayoutVars>
      </dgm:prSet>
      <dgm:spPr/>
    </dgm:pt>
    <dgm:pt modelId="{F12D6360-7F42-4FF5-B087-7838FAB5E3C9}" type="pres">
      <dgm:prSet presAssocID="{627EBEFF-60B0-4FE0-8ADA-1640FC7CF6D7}" presName="rootComposite" presStyleCnt="0"/>
      <dgm:spPr/>
    </dgm:pt>
    <dgm:pt modelId="{1F686CC6-23E9-4DCA-A1F3-AFFF951B27F4}" type="pres">
      <dgm:prSet presAssocID="{627EBEFF-60B0-4FE0-8ADA-1640FC7CF6D7}" presName="rootText" presStyleLbl="node2" presStyleIdx="0" presStyleCnt="2">
        <dgm:presLayoutVars>
          <dgm:chPref val="3"/>
        </dgm:presLayoutVars>
      </dgm:prSet>
      <dgm:spPr/>
      <dgm:t>
        <a:bodyPr/>
        <a:lstStyle/>
        <a:p>
          <a:endParaRPr lang="en-US"/>
        </a:p>
      </dgm:t>
    </dgm:pt>
    <dgm:pt modelId="{55DCE93A-AB0B-4C29-91A6-A8551ACBAF01}" type="pres">
      <dgm:prSet presAssocID="{627EBEFF-60B0-4FE0-8ADA-1640FC7CF6D7}" presName="rootConnector" presStyleLbl="node2" presStyleIdx="0" presStyleCnt="2"/>
      <dgm:spPr/>
      <dgm:t>
        <a:bodyPr/>
        <a:lstStyle/>
        <a:p>
          <a:endParaRPr lang="en-US"/>
        </a:p>
      </dgm:t>
    </dgm:pt>
    <dgm:pt modelId="{6951E85A-224D-41E6-A2C2-62E803759042}" type="pres">
      <dgm:prSet presAssocID="{627EBEFF-60B0-4FE0-8ADA-1640FC7CF6D7}" presName="hierChild4" presStyleCnt="0"/>
      <dgm:spPr/>
    </dgm:pt>
    <dgm:pt modelId="{E8BDD71A-5212-4901-AB1F-E16D351B99F4}" type="pres">
      <dgm:prSet presAssocID="{A614E23E-132D-484D-84F8-9C3545445FC6}" presName="Name64" presStyleLbl="parChTrans1D3" presStyleIdx="0" presStyleCnt="5"/>
      <dgm:spPr/>
      <dgm:t>
        <a:bodyPr/>
        <a:lstStyle/>
        <a:p>
          <a:endParaRPr lang="en-US"/>
        </a:p>
      </dgm:t>
    </dgm:pt>
    <dgm:pt modelId="{B1649513-4678-4387-BC8A-0BFB0A2FFAD8}" type="pres">
      <dgm:prSet presAssocID="{DA74B829-2D32-4F62-8D05-7F7FB3B3E22B}" presName="hierRoot2" presStyleCnt="0">
        <dgm:presLayoutVars>
          <dgm:hierBranch val="init"/>
        </dgm:presLayoutVars>
      </dgm:prSet>
      <dgm:spPr/>
    </dgm:pt>
    <dgm:pt modelId="{D4FDA647-B981-4216-84FF-2CE82B340B0B}" type="pres">
      <dgm:prSet presAssocID="{DA74B829-2D32-4F62-8D05-7F7FB3B3E22B}" presName="rootComposite" presStyleCnt="0"/>
      <dgm:spPr/>
    </dgm:pt>
    <dgm:pt modelId="{665C4CFE-7985-4B3E-BF34-82BA553E7F86}" type="pres">
      <dgm:prSet presAssocID="{DA74B829-2D32-4F62-8D05-7F7FB3B3E22B}" presName="rootText" presStyleLbl="node3" presStyleIdx="0" presStyleCnt="5">
        <dgm:presLayoutVars>
          <dgm:chPref val="3"/>
        </dgm:presLayoutVars>
      </dgm:prSet>
      <dgm:spPr/>
      <dgm:t>
        <a:bodyPr/>
        <a:lstStyle/>
        <a:p>
          <a:endParaRPr lang="en-US"/>
        </a:p>
      </dgm:t>
    </dgm:pt>
    <dgm:pt modelId="{596E0740-B9F3-4FF4-B31D-000A8F26926A}" type="pres">
      <dgm:prSet presAssocID="{DA74B829-2D32-4F62-8D05-7F7FB3B3E22B}" presName="rootConnector" presStyleLbl="node3" presStyleIdx="0" presStyleCnt="5"/>
      <dgm:spPr/>
      <dgm:t>
        <a:bodyPr/>
        <a:lstStyle/>
        <a:p>
          <a:endParaRPr lang="en-US"/>
        </a:p>
      </dgm:t>
    </dgm:pt>
    <dgm:pt modelId="{5F5DE072-EFB7-4DA3-A58A-DF1C23B32DC5}" type="pres">
      <dgm:prSet presAssocID="{DA74B829-2D32-4F62-8D05-7F7FB3B3E22B}" presName="hierChild4" presStyleCnt="0"/>
      <dgm:spPr/>
    </dgm:pt>
    <dgm:pt modelId="{8C356F91-AF2F-4E5A-87AE-91A2DBD277CF}" type="pres">
      <dgm:prSet presAssocID="{DF5A2158-1DBD-4A29-9774-5D313EC23BBC}" presName="Name64" presStyleLbl="parChTrans1D4" presStyleIdx="0" presStyleCnt="2"/>
      <dgm:spPr/>
      <dgm:t>
        <a:bodyPr/>
        <a:lstStyle/>
        <a:p>
          <a:endParaRPr lang="en-US"/>
        </a:p>
      </dgm:t>
    </dgm:pt>
    <dgm:pt modelId="{19EB3504-DF4F-4F6E-BB1C-E1D21FCBBE72}" type="pres">
      <dgm:prSet presAssocID="{774F7F99-B977-4BE5-81DC-D282A302F1D4}" presName="hierRoot2" presStyleCnt="0">
        <dgm:presLayoutVars>
          <dgm:hierBranch val="init"/>
        </dgm:presLayoutVars>
      </dgm:prSet>
      <dgm:spPr/>
    </dgm:pt>
    <dgm:pt modelId="{D18868EF-F464-4BD0-BA7E-DFE098093B64}" type="pres">
      <dgm:prSet presAssocID="{774F7F99-B977-4BE5-81DC-D282A302F1D4}" presName="rootComposite" presStyleCnt="0"/>
      <dgm:spPr/>
    </dgm:pt>
    <dgm:pt modelId="{28B3BAE1-B244-4A09-A226-BA089CB5E2A5}" type="pres">
      <dgm:prSet presAssocID="{774F7F99-B977-4BE5-81DC-D282A302F1D4}" presName="rootText" presStyleLbl="node4" presStyleIdx="0" presStyleCnt="2">
        <dgm:presLayoutVars>
          <dgm:chPref val="3"/>
        </dgm:presLayoutVars>
      </dgm:prSet>
      <dgm:spPr/>
      <dgm:t>
        <a:bodyPr/>
        <a:lstStyle/>
        <a:p>
          <a:endParaRPr lang="en-US"/>
        </a:p>
      </dgm:t>
    </dgm:pt>
    <dgm:pt modelId="{A3B8D1B5-B280-4BB5-830B-33D5419DA3CF}" type="pres">
      <dgm:prSet presAssocID="{774F7F99-B977-4BE5-81DC-D282A302F1D4}" presName="rootConnector" presStyleLbl="node4" presStyleIdx="0" presStyleCnt="2"/>
      <dgm:spPr/>
      <dgm:t>
        <a:bodyPr/>
        <a:lstStyle/>
        <a:p>
          <a:endParaRPr lang="en-US"/>
        </a:p>
      </dgm:t>
    </dgm:pt>
    <dgm:pt modelId="{B3FCF1DB-C01A-4B0D-AF9E-567BB3716FD0}" type="pres">
      <dgm:prSet presAssocID="{774F7F99-B977-4BE5-81DC-D282A302F1D4}" presName="hierChild4" presStyleCnt="0"/>
      <dgm:spPr/>
    </dgm:pt>
    <dgm:pt modelId="{131077BD-7A8F-4394-A637-C2125383FFB5}" type="pres">
      <dgm:prSet presAssocID="{774F7F99-B977-4BE5-81DC-D282A302F1D4}" presName="hierChild5" presStyleCnt="0"/>
      <dgm:spPr/>
    </dgm:pt>
    <dgm:pt modelId="{748D1F47-51A8-4EE6-9A8F-940FEE99C9CC}" type="pres">
      <dgm:prSet presAssocID="{DA74B829-2D32-4F62-8D05-7F7FB3B3E22B}" presName="hierChild5" presStyleCnt="0"/>
      <dgm:spPr/>
    </dgm:pt>
    <dgm:pt modelId="{48D289AF-0D98-44D2-829E-102929AA6A33}" type="pres">
      <dgm:prSet presAssocID="{B2465E7B-D015-4D41-A9F2-3B23A1A82599}" presName="Name64" presStyleLbl="parChTrans1D3" presStyleIdx="1" presStyleCnt="5"/>
      <dgm:spPr/>
      <dgm:t>
        <a:bodyPr/>
        <a:lstStyle/>
        <a:p>
          <a:endParaRPr lang="en-US"/>
        </a:p>
      </dgm:t>
    </dgm:pt>
    <dgm:pt modelId="{3238D663-8668-4CAA-81CB-BAA604003DC4}" type="pres">
      <dgm:prSet presAssocID="{1C331F1F-9735-484D-A978-0D3DD69FBF6C}" presName="hierRoot2" presStyleCnt="0">
        <dgm:presLayoutVars>
          <dgm:hierBranch val="init"/>
        </dgm:presLayoutVars>
      </dgm:prSet>
      <dgm:spPr/>
    </dgm:pt>
    <dgm:pt modelId="{44134F4A-25DF-46B0-91E0-B72F826196C1}" type="pres">
      <dgm:prSet presAssocID="{1C331F1F-9735-484D-A978-0D3DD69FBF6C}" presName="rootComposite" presStyleCnt="0"/>
      <dgm:spPr/>
    </dgm:pt>
    <dgm:pt modelId="{DA0D29E3-DDEF-48BF-B24C-C1EA605605DC}" type="pres">
      <dgm:prSet presAssocID="{1C331F1F-9735-484D-A978-0D3DD69FBF6C}" presName="rootText" presStyleLbl="node3" presStyleIdx="1" presStyleCnt="5">
        <dgm:presLayoutVars>
          <dgm:chPref val="3"/>
        </dgm:presLayoutVars>
      </dgm:prSet>
      <dgm:spPr/>
      <dgm:t>
        <a:bodyPr/>
        <a:lstStyle/>
        <a:p>
          <a:endParaRPr lang="en-US"/>
        </a:p>
      </dgm:t>
    </dgm:pt>
    <dgm:pt modelId="{D2515940-6670-4E84-9F1E-B68A1BD7DFC0}" type="pres">
      <dgm:prSet presAssocID="{1C331F1F-9735-484D-A978-0D3DD69FBF6C}" presName="rootConnector" presStyleLbl="node3" presStyleIdx="1" presStyleCnt="5"/>
      <dgm:spPr/>
      <dgm:t>
        <a:bodyPr/>
        <a:lstStyle/>
        <a:p>
          <a:endParaRPr lang="en-US"/>
        </a:p>
      </dgm:t>
    </dgm:pt>
    <dgm:pt modelId="{CAFEE1AE-7951-4EE2-B22E-F3F5DBF76510}" type="pres">
      <dgm:prSet presAssocID="{1C331F1F-9735-484D-A978-0D3DD69FBF6C}" presName="hierChild4" presStyleCnt="0"/>
      <dgm:spPr/>
    </dgm:pt>
    <dgm:pt modelId="{56CF7269-A4A1-4CB9-814D-0FA0BB886B5A}" type="pres">
      <dgm:prSet presAssocID="{33595BA7-B2D0-49EF-A35B-C5815A25627D}" presName="Name64" presStyleLbl="parChTrans1D4" presStyleIdx="1" presStyleCnt="2"/>
      <dgm:spPr/>
      <dgm:t>
        <a:bodyPr/>
        <a:lstStyle/>
        <a:p>
          <a:endParaRPr lang="en-US"/>
        </a:p>
      </dgm:t>
    </dgm:pt>
    <dgm:pt modelId="{739D0005-3118-4C25-8014-704A550FA78A}" type="pres">
      <dgm:prSet presAssocID="{0497BCAC-D6DC-46E7-A836-83B186D60755}" presName="hierRoot2" presStyleCnt="0">
        <dgm:presLayoutVars>
          <dgm:hierBranch val="init"/>
        </dgm:presLayoutVars>
      </dgm:prSet>
      <dgm:spPr/>
    </dgm:pt>
    <dgm:pt modelId="{B939BCC5-DFE7-4E9E-847B-C44A3C2C3F01}" type="pres">
      <dgm:prSet presAssocID="{0497BCAC-D6DC-46E7-A836-83B186D60755}" presName="rootComposite" presStyleCnt="0"/>
      <dgm:spPr/>
    </dgm:pt>
    <dgm:pt modelId="{D2ED81B1-4F68-47F5-9E13-67408DAE2704}" type="pres">
      <dgm:prSet presAssocID="{0497BCAC-D6DC-46E7-A836-83B186D60755}" presName="rootText" presStyleLbl="node4" presStyleIdx="1" presStyleCnt="2">
        <dgm:presLayoutVars>
          <dgm:chPref val="3"/>
        </dgm:presLayoutVars>
      </dgm:prSet>
      <dgm:spPr/>
      <dgm:t>
        <a:bodyPr/>
        <a:lstStyle/>
        <a:p>
          <a:endParaRPr lang="en-US"/>
        </a:p>
      </dgm:t>
    </dgm:pt>
    <dgm:pt modelId="{A66C085E-CED3-41A7-B888-1A9880A3CFB4}" type="pres">
      <dgm:prSet presAssocID="{0497BCAC-D6DC-46E7-A836-83B186D60755}" presName="rootConnector" presStyleLbl="node4" presStyleIdx="1" presStyleCnt="2"/>
      <dgm:spPr/>
      <dgm:t>
        <a:bodyPr/>
        <a:lstStyle/>
        <a:p>
          <a:endParaRPr lang="en-US"/>
        </a:p>
      </dgm:t>
    </dgm:pt>
    <dgm:pt modelId="{2D88DF9D-700B-4791-A4D7-80FB0A274B01}" type="pres">
      <dgm:prSet presAssocID="{0497BCAC-D6DC-46E7-A836-83B186D60755}" presName="hierChild4" presStyleCnt="0"/>
      <dgm:spPr/>
    </dgm:pt>
    <dgm:pt modelId="{F09B4739-65BA-427C-B52F-886B46C324E7}" type="pres">
      <dgm:prSet presAssocID="{0497BCAC-D6DC-46E7-A836-83B186D60755}" presName="hierChild5" presStyleCnt="0"/>
      <dgm:spPr/>
    </dgm:pt>
    <dgm:pt modelId="{AF94510B-BC35-43E8-96BA-62F620486A81}" type="pres">
      <dgm:prSet presAssocID="{1C331F1F-9735-484D-A978-0D3DD69FBF6C}" presName="hierChild5" presStyleCnt="0"/>
      <dgm:spPr/>
    </dgm:pt>
    <dgm:pt modelId="{5F1E1D7C-630F-4B21-956E-C7F927F5BCBF}" type="pres">
      <dgm:prSet presAssocID="{627EBEFF-60B0-4FE0-8ADA-1640FC7CF6D7}" presName="hierChild5" presStyleCnt="0"/>
      <dgm:spPr/>
    </dgm:pt>
    <dgm:pt modelId="{6CB92CBC-246B-4BE5-B3E9-16363DCCFF3A}" type="pres">
      <dgm:prSet presAssocID="{FC22222C-1BC5-497E-9A3A-4EBD78EFAC34}" presName="Name64" presStyleLbl="parChTrans1D2" presStyleIdx="1" presStyleCnt="2"/>
      <dgm:spPr/>
      <dgm:t>
        <a:bodyPr/>
        <a:lstStyle/>
        <a:p>
          <a:endParaRPr lang="en-US"/>
        </a:p>
      </dgm:t>
    </dgm:pt>
    <dgm:pt modelId="{7BD0A672-B200-40C6-A447-D2C4C781FD24}" type="pres">
      <dgm:prSet presAssocID="{590A7C35-092B-46F3-9F4C-5CF3051FCCBB}" presName="hierRoot2" presStyleCnt="0">
        <dgm:presLayoutVars>
          <dgm:hierBranch val="init"/>
        </dgm:presLayoutVars>
      </dgm:prSet>
      <dgm:spPr/>
    </dgm:pt>
    <dgm:pt modelId="{275D800D-BCFF-43AE-A61E-96B5767F5A33}" type="pres">
      <dgm:prSet presAssocID="{590A7C35-092B-46F3-9F4C-5CF3051FCCBB}" presName="rootComposite" presStyleCnt="0"/>
      <dgm:spPr/>
    </dgm:pt>
    <dgm:pt modelId="{0E20FE86-89C7-4584-9390-595D9F0F6550}" type="pres">
      <dgm:prSet presAssocID="{590A7C35-092B-46F3-9F4C-5CF3051FCCBB}" presName="rootText" presStyleLbl="node2" presStyleIdx="1" presStyleCnt="2">
        <dgm:presLayoutVars>
          <dgm:chPref val="3"/>
        </dgm:presLayoutVars>
      </dgm:prSet>
      <dgm:spPr/>
      <dgm:t>
        <a:bodyPr/>
        <a:lstStyle/>
        <a:p>
          <a:endParaRPr lang="en-US"/>
        </a:p>
      </dgm:t>
    </dgm:pt>
    <dgm:pt modelId="{93779EE7-F96B-4CB3-A3F3-DC29155548D9}" type="pres">
      <dgm:prSet presAssocID="{590A7C35-092B-46F3-9F4C-5CF3051FCCBB}" presName="rootConnector" presStyleLbl="node2" presStyleIdx="1" presStyleCnt="2"/>
      <dgm:spPr/>
      <dgm:t>
        <a:bodyPr/>
        <a:lstStyle/>
        <a:p>
          <a:endParaRPr lang="en-US"/>
        </a:p>
      </dgm:t>
    </dgm:pt>
    <dgm:pt modelId="{16D528CE-972C-4AAB-95E1-173629EFD8A1}" type="pres">
      <dgm:prSet presAssocID="{590A7C35-092B-46F3-9F4C-5CF3051FCCBB}" presName="hierChild4" presStyleCnt="0"/>
      <dgm:spPr/>
    </dgm:pt>
    <dgm:pt modelId="{E0EC8CE4-EE76-40EA-8EB9-49CE44F44A81}" type="pres">
      <dgm:prSet presAssocID="{A20C3335-C3BE-49EE-A9F9-DC420D9B6419}" presName="Name64" presStyleLbl="parChTrans1D3" presStyleIdx="2" presStyleCnt="5"/>
      <dgm:spPr/>
      <dgm:t>
        <a:bodyPr/>
        <a:lstStyle/>
        <a:p>
          <a:endParaRPr lang="en-US"/>
        </a:p>
      </dgm:t>
    </dgm:pt>
    <dgm:pt modelId="{6F1E9161-977C-4E3D-8CBB-93F01F65390D}" type="pres">
      <dgm:prSet presAssocID="{D7B48B5F-924A-49ED-9666-78E5FC32D5E7}" presName="hierRoot2" presStyleCnt="0">
        <dgm:presLayoutVars>
          <dgm:hierBranch val="init"/>
        </dgm:presLayoutVars>
      </dgm:prSet>
      <dgm:spPr/>
    </dgm:pt>
    <dgm:pt modelId="{087C612E-C545-48FB-B3F2-604D7DDD3EA6}" type="pres">
      <dgm:prSet presAssocID="{D7B48B5F-924A-49ED-9666-78E5FC32D5E7}" presName="rootComposite" presStyleCnt="0"/>
      <dgm:spPr/>
    </dgm:pt>
    <dgm:pt modelId="{D12587DC-16CE-4000-8869-5A581FE83BFA}" type="pres">
      <dgm:prSet presAssocID="{D7B48B5F-924A-49ED-9666-78E5FC32D5E7}" presName="rootText" presStyleLbl="node3" presStyleIdx="2" presStyleCnt="5">
        <dgm:presLayoutVars>
          <dgm:chPref val="3"/>
        </dgm:presLayoutVars>
      </dgm:prSet>
      <dgm:spPr/>
      <dgm:t>
        <a:bodyPr/>
        <a:lstStyle/>
        <a:p>
          <a:endParaRPr lang="en-US"/>
        </a:p>
      </dgm:t>
    </dgm:pt>
    <dgm:pt modelId="{A04DF700-524A-4EB1-88E9-FED30789B69F}" type="pres">
      <dgm:prSet presAssocID="{D7B48B5F-924A-49ED-9666-78E5FC32D5E7}" presName="rootConnector" presStyleLbl="node3" presStyleIdx="2" presStyleCnt="5"/>
      <dgm:spPr/>
      <dgm:t>
        <a:bodyPr/>
        <a:lstStyle/>
        <a:p>
          <a:endParaRPr lang="en-US"/>
        </a:p>
      </dgm:t>
    </dgm:pt>
    <dgm:pt modelId="{1A48FD6C-E8B3-4547-AE29-8BF473E9793D}" type="pres">
      <dgm:prSet presAssocID="{D7B48B5F-924A-49ED-9666-78E5FC32D5E7}" presName="hierChild4" presStyleCnt="0"/>
      <dgm:spPr/>
    </dgm:pt>
    <dgm:pt modelId="{0F0C1995-1568-407F-960C-1B17EBC7C8EB}" type="pres">
      <dgm:prSet presAssocID="{D7B48B5F-924A-49ED-9666-78E5FC32D5E7}" presName="hierChild5" presStyleCnt="0"/>
      <dgm:spPr/>
    </dgm:pt>
    <dgm:pt modelId="{B12AC92F-F61A-48C8-ADFB-D1DC36DBD910}" type="pres">
      <dgm:prSet presAssocID="{5B4E6828-9362-4E56-B374-7DA3E2C40126}" presName="Name64" presStyleLbl="parChTrans1D3" presStyleIdx="3" presStyleCnt="5"/>
      <dgm:spPr/>
      <dgm:t>
        <a:bodyPr/>
        <a:lstStyle/>
        <a:p>
          <a:endParaRPr lang="en-US"/>
        </a:p>
      </dgm:t>
    </dgm:pt>
    <dgm:pt modelId="{3BEF78F2-D1FD-4A15-944A-C1B1138ED0A6}" type="pres">
      <dgm:prSet presAssocID="{8E2AF84F-E05D-41D2-AEB2-5C800895D993}" presName="hierRoot2" presStyleCnt="0">
        <dgm:presLayoutVars>
          <dgm:hierBranch val="init"/>
        </dgm:presLayoutVars>
      </dgm:prSet>
      <dgm:spPr/>
    </dgm:pt>
    <dgm:pt modelId="{53DC6F18-33E9-4762-ABBA-55256F9E06EE}" type="pres">
      <dgm:prSet presAssocID="{8E2AF84F-E05D-41D2-AEB2-5C800895D993}" presName="rootComposite" presStyleCnt="0"/>
      <dgm:spPr/>
    </dgm:pt>
    <dgm:pt modelId="{76B4585D-ED3E-4A25-95EC-F55EA14D4480}" type="pres">
      <dgm:prSet presAssocID="{8E2AF84F-E05D-41D2-AEB2-5C800895D993}" presName="rootText" presStyleLbl="node3" presStyleIdx="3" presStyleCnt="5">
        <dgm:presLayoutVars>
          <dgm:chPref val="3"/>
        </dgm:presLayoutVars>
      </dgm:prSet>
      <dgm:spPr/>
      <dgm:t>
        <a:bodyPr/>
        <a:lstStyle/>
        <a:p>
          <a:endParaRPr lang="en-US"/>
        </a:p>
      </dgm:t>
    </dgm:pt>
    <dgm:pt modelId="{7C430E86-FA94-451E-BFD2-CA4C5EA94E4C}" type="pres">
      <dgm:prSet presAssocID="{8E2AF84F-E05D-41D2-AEB2-5C800895D993}" presName="rootConnector" presStyleLbl="node3" presStyleIdx="3" presStyleCnt="5"/>
      <dgm:spPr/>
      <dgm:t>
        <a:bodyPr/>
        <a:lstStyle/>
        <a:p>
          <a:endParaRPr lang="en-US"/>
        </a:p>
      </dgm:t>
    </dgm:pt>
    <dgm:pt modelId="{8A6DEF35-4C8F-45FA-9049-CAB51A8B0698}" type="pres">
      <dgm:prSet presAssocID="{8E2AF84F-E05D-41D2-AEB2-5C800895D993}" presName="hierChild4" presStyleCnt="0"/>
      <dgm:spPr/>
    </dgm:pt>
    <dgm:pt modelId="{E510C2AA-24AD-406D-AF23-C0AB6AABA10F}" type="pres">
      <dgm:prSet presAssocID="{8E2AF84F-E05D-41D2-AEB2-5C800895D993}" presName="hierChild5" presStyleCnt="0"/>
      <dgm:spPr/>
    </dgm:pt>
    <dgm:pt modelId="{B7EF30F3-D8AE-45F9-AE1C-3983CC39E5B5}" type="pres">
      <dgm:prSet presAssocID="{FD670569-820E-48A3-A351-89D962DD4A8D}" presName="Name64" presStyleLbl="parChTrans1D3" presStyleIdx="4" presStyleCnt="5"/>
      <dgm:spPr/>
      <dgm:t>
        <a:bodyPr/>
        <a:lstStyle/>
        <a:p>
          <a:endParaRPr lang="en-US"/>
        </a:p>
      </dgm:t>
    </dgm:pt>
    <dgm:pt modelId="{B001F534-2116-4B1A-AB13-4EE5D1DE0B4F}" type="pres">
      <dgm:prSet presAssocID="{F01D3D8A-AF4F-4065-81CD-F483C9C7A37B}" presName="hierRoot2" presStyleCnt="0">
        <dgm:presLayoutVars>
          <dgm:hierBranch val="init"/>
        </dgm:presLayoutVars>
      </dgm:prSet>
      <dgm:spPr/>
    </dgm:pt>
    <dgm:pt modelId="{18B97F5B-1D1F-4EB3-8155-DB405C56FA6C}" type="pres">
      <dgm:prSet presAssocID="{F01D3D8A-AF4F-4065-81CD-F483C9C7A37B}" presName="rootComposite" presStyleCnt="0"/>
      <dgm:spPr/>
    </dgm:pt>
    <dgm:pt modelId="{B45A0CEE-6A55-4A0B-98F1-BC6970BFDD09}" type="pres">
      <dgm:prSet presAssocID="{F01D3D8A-AF4F-4065-81CD-F483C9C7A37B}" presName="rootText" presStyleLbl="node3" presStyleIdx="4" presStyleCnt="5">
        <dgm:presLayoutVars>
          <dgm:chPref val="3"/>
        </dgm:presLayoutVars>
      </dgm:prSet>
      <dgm:spPr/>
      <dgm:t>
        <a:bodyPr/>
        <a:lstStyle/>
        <a:p>
          <a:endParaRPr lang="en-US"/>
        </a:p>
      </dgm:t>
    </dgm:pt>
    <dgm:pt modelId="{6FA58C88-FFC4-4548-A2F7-8FEAD7F3EC57}" type="pres">
      <dgm:prSet presAssocID="{F01D3D8A-AF4F-4065-81CD-F483C9C7A37B}" presName="rootConnector" presStyleLbl="node3" presStyleIdx="4" presStyleCnt="5"/>
      <dgm:spPr/>
      <dgm:t>
        <a:bodyPr/>
        <a:lstStyle/>
        <a:p>
          <a:endParaRPr lang="en-US"/>
        </a:p>
      </dgm:t>
    </dgm:pt>
    <dgm:pt modelId="{553B171B-0D92-42DC-B52B-7EA40A5861FD}" type="pres">
      <dgm:prSet presAssocID="{F01D3D8A-AF4F-4065-81CD-F483C9C7A37B}" presName="hierChild4" presStyleCnt="0"/>
      <dgm:spPr/>
    </dgm:pt>
    <dgm:pt modelId="{93001772-0E9D-47FA-86D3-6D7657C4C319}" type="pres">
      <dgm:prSet presAssocID="{F01D3D8A-AF4F-4065-81CD-F483C9C7A37B}" presName="hierChild5" presStyleCnt="0"/>
      <dgm:spPr/>
    </dgm:pt>
    <dgm:pt modelId="{EE9A0862-3CB9-43AB-B6E6-9C7DDC7877B8}" type="pres">
      <dgm:prSet presAssocID="{590A7C35-092B-46F3-9F4C-5CF3051FCCBB}" presName="hierChild5" presStyleCnt="0"/>
      <dgm:spPr/>
    </dgm:pt>
    <dgm:pt modelId="{FC02CD72-CCD0-44C5-8EBC-DD95CA70D971}" type="pres">
      <dgm:prSet presAssocID="{FAC576EF-A2A8-4367-9F86-8AAD5FA59F3F}" presName="hierChild3" presStyleCnt="0"/>
      <dgm:spPr/>
    </dgm:pt>
  </dgm:ptLst>
  <dgm:cxnLst>
    <dgm:cxn modelId="{AD826B98-25E8-4EC8-A37B-2B02DDFDD2AC}" srcId="{627EBEFF-60B0-4FE0-8ADA-1640FC7CF6D7}" destId="{DA74B829-2D32-4F62-8D05-7F7FB3B3E22B}" srcOrd="0" destOrd="0" parTransId="{A614E23E-132D-484D-84F8-9C3545445FC6}" sibTransId="{EAF3FBDF-5A8F-4688-B9A8-1226C09C94C0}"/>
    <dgm:cxn modelId="{FE8E50F1-2C31-46CC-BBF8-02E539528962}" type="presOf" srcId="{33595BA7-B2D0-49EF-A35B-C5815A25627D}" destId="{56CF7269-A4A1-4CB9-814D-0FA0BB886B5A}" srcOrd="0" destOrd="0" presId="urn:microsoft.com/office/officeart/2009/3/layout/HorizontalOrganizationChart"/>
    <dgm:cxn modelId="{67ABD167-64A6-41C8-A540-7A9A91756F90}" type="presOf" srcId="{DA74B829-2D32-4F62-8D05-7F7FB3B3E22B}" destId="{596E0740-B9F3-4FF4-B31D-000A8F26926A}" srcOrd="1" destOrd="0" presId="urn:microsoft.com/office/officeart/2009/3/layout/HorizontalOrganizationChart"/>
    <dgm:cxn modelId="{C0D99CCD-7828-49B1-96F7-8C6748E645C5}" type="presOf" srcId="{A20C3335-C3BE-49EE-A9F9-DC420D9B6419}" destId="{E0EC8CE4-EE76-40EA-8EB9-49CE44F44A81}" srcOrd="0" destOrd="0" presId="urn:microsoft.com/office/officeart/2009/3/layout/HorizontalOrganizationChart"/>
    <dgm:cxn modelId="{3507B457-59EA-445D-A991-A5B03E4CEE25}" srcId="{DA74B829-2D32-4F62-8D05-7F7FB3B3E22B}" destId="{774F7F99-B977-4BE5-81DC-D282A302F1D4}" srcOrd="0" destOrd="0" parTransId="{DF5A2158-1DBD-4A29-9774-5D313EC23BBC}" sibTransId="{4B305E9A-3171-4BDD-BCFD-44A6A1AA55F9}"/>
    <dgm:cxn modelId="{E48E35CC-0211-42D9-AEE9-F05AC14A4CE3}" srcId="{1C331F1F-9735-484D-A978-0D3DD69FBF6C}" destId="{0497BCAC-D6DC-46E7-A836-83B186D60755}" srcOrd="0" destOrd="0" parTransId="{33595BA7-B2D0-49EF-A35B-C5815A25627D}" sibTransId="{BD0F9EB1-362D-479B-B442-27C3CCF60209}"/>
    <dgm:cxn modelId="{6FDC7227-D71D-4D5B-8B84-3F7FEDF3BC50}" type="presOf" srcId="{DF5A2158-1DBD-4A29-9774-5D313EC23BBC}" destId="{8C356F91-AF2F-4E5A-87AE-91A2DBD277CF}" srcOrd="0" destOrd="0" presId="urn:microsoft.com/office/officeart/2009/3/layout/HorizontalOrganizationChart"/>
    <dgm:cxn modelId="{F1185511-E65E-4523-96E9-6986BD8DF927}" type="presOf" srcId="{1C331F1F-9735-484D-A978-0D3DD69FBF6C}" destId="{DA0D29E3-DDEF-48BF-B24C-C1EA605605DC}" srcOrd="0" destOrd="0" presId="urn:microsoft.com/office/officeart/2009/3/layout/HorizontalOrganizationChart"/>
    <dgm:cxn modelId="{50D7B3DE-3A3B-4061-BAE7-7CEDB474370A}" type="presOf" srcId="{8E2AF84F-E05D-41D2-AEB2-5C800895D993}" destId="{7C430E86-FA94-451E-BFD2-CA4C5EA94E4C}" srcOrd="1" destOrd="0" presId="urn:microsoft.com/office/officeart/2009/3/layout/HorizontalOrganizationChart"/>
    <dgm:cxn modelId="{951437EF-280A-4037-AE55-B99D2FD33652}" srcId="{FAC576EF-A2A8-4367-9F86-8AAD5FA59F3F}" destId="{627EBEFF-60B0-4FE0-8ADA-1640FC7CF6D7}" srcOrd="0" destOrd="0" parTransId="{803F1FAA-08EC-4FEC-A652-68B6C7C18161}" sibTransId="{6ECACDFB-CDBC-43F6-86A3-F006473F4F2B}"/>
    <dgm:cxn modelId="{A0DF68D6-9AB0-4285-AD05-063A7AF57E3D}" type="presOf" srcId="{774F7F99-B977-4BE5-81DC-D282A302F1D4}" destId="{A3B8D1B5-B280-4BB5-830B-33D5419DA3CF}" srcOrd="1" destOrd="0" presId="urn:microsoft.com/office/officeart/2009/3/layout/HorizontalOrganizationChart"/>
    <dgm:cxn modelId="{CF88DC39-0C87-4217-BD23-86F3045D9FF3}" type="presOf" srcId="{1C331F1F-9735-484D-A978-0D3DD69FBF6C}" destId="{D2515940-6670-4E84-9F1E-B68A1BD7DFC0}" srcOrd="1" destOrd="0" presId="urn:microsoft.com/office/officeart/2009/3/layout/HorizontalOrganizationChart"/>
    <dgm:cxn modelId="{65378950-535D-4D93-A4A4-8F1BA613793B}" type="presOf" srcId="{774F7F99-B977-4BE5-81DC-D282A302F1D4}" destId="{28B3BAE1-B244-4A09-A226-BA089CB5E2A5}" srcOrd="0" destOrd="0" presId="urn:microsoft.com/office/officeart/2009/3/layout/HorizontalOrganizationChart"/>
    <dgm:cxn modelId="{08435508-6D88-49F2-B1D3-74AF80A4D6DE}" type="presOf" srcId="{D7B48B5F-924A-49ED-9666-78E5FC32D5E7}" destId="{A04DF700-524A-4EB1-88E9-FED30789B69F}" srcOrd="1" destOrd="0" presId="urn:microsoft.com/office/officeart/2009/3/layout/HorizontalOrganizationChart"/>
    <dgm:cxn modelId="{31C790E0-AD46-45C8-B2CD-897E59BD65C4}" type="presOf" srcId="{590A7C35-092B-46F3-9F4C-5CF3051FCCBB}" destId="{93779EE7-F96B-4CB3-A3F3-DC29155548D9}" srcOrd="1" destOrd="0" presId="urn:microsoft.com/office/officeart/2009/3/layout/HorizontalOrganizationChart"/>
    <dgm:cxn modelId="{3166D3B8-E6F3-4FBF-8DEA-5DF9523A4363}" type="presOf" srcId="{A614E23E-132D-484D-84F8-9C3545445FC6}" destId="{E8BDD71A-5212-4901-AB1F-E16D351B99F4}" srcOrd="0" destOrd="0" presId="urn:microsoft.com/office/officeart/2009/3/layout/HorizontalOrganizationChart"/>
    <dgm:cxn modelId="{CCCBFC27-84FD-4687-A8D4-D02FCA7124AB}" type="presOf" srcId="{5B4E6828-9362-4E56-B374-7DA3E2C40126}" destId="{B12AC92F-F61A-48C8-ADFB-D1DC36DBD910}" srcOrd="0" destOrd="0" presId="urn:microsoft.com/office/officeart/2009/3/layout/HorizontalOrganizationChart"/>
    <dgm:cxn modelId="{5056BD8B-E983-4706-A022-3876EB9FBCEE}" srcId="{4AF7AB89-C92F-458F-A805-2F61ADAADC15}" destId="{FAC576EF-A2A8-4367-9F86-8AAD5FA59F3F}" srcOrd="0" destOrd="0" parTransId="{AD3451CA-C004-48CB-B94E-7CA2BF42FC4D}" sibTransId="{9DF9159E-D612-4B75-85A9-3FDA4A48D795}"/>
    <dgm:cxn modelId="{06A81636-3677-49A2-910E-C82D8771135A}" srcId="{FAC576EF-A2A8-4367-9F86-8AAD5FA59F3F}" destId="{590A7C35-092B-46F3-9F4C-5CF3051FCCBB}" srcOrd="1" destOrd="0" parTransId="{FC22222C-1BC5-497E-9A3A-4EBD78EFAC34}" sibTransId="{8338FA3E-9F47-495B-8F32-9C524CC1FFD1}"/>
    <dgm:cxn modelId="{09A6BEF3-2644-46D0-A466-C7AD61713CB2}" srcId="{627EBEFF-60B0-4FE0-8ADA-1640FC7CF6D7}" destId="{1C331F1F-9735-484D-A978-0D3DD69FBF6C}" srcOrd="1" destOrd="0" parTransId="{B2465E7B-D015-4D41-A9F2-3B23A1A82599}" sibTransId="{5E5FD2C9-F69D-4B37-B940-5804DCC895E8}"/>
    <dgm:cxn modelId="{6D48BAA4-B9E1-4DFA-B8FE-C50A2AA55F6B}" type="presOf" srcId="{590A7C35-092B-46F3-9F4C-5CF3051FCCBB}" destId="{0E20FE86-89C7-4584-9390-595D9F0F6550}" srcOrd="0" destOrd="0" presId="urn:microsoft.com/office/officeart/2009/3/layout/HorizontalOrganizationChart"/>
    <dgm:cxn modelId="{4CCBA70F-2FB7-46C2-97ED-168A19846A55}" type="presOf" srcId="{803F1FAA-08EC-4FEC-A652-68B6C7C18161}" destId="{900E9BC9-2BA0-4BD3-89AB-2EE830E4B695}" srcOrd="0" destOrd="0" presId="urn:microsoft.com/office/officeart/2009/3/layout/HorizontalOrganizationChart"/>
    <dgm:cxn modelId="{C0EBFBE0-2FB5-4523-B72E-5BB0E1373D1C}" type="presOf" srcId="{F01D3D8A-AF4F-4065-81CD-F483C9C7A37B}" destId="{B45A0CEE-6A55-4A0B-98F1-BC6970BFDD09}" srcOrd="0" destOrd="0" presId="urn:microsoft.com/office/officeart/2009/3/layout/HorizontalOrganizationChart"/>
    <dgm:cxn modelId="{FFF9CAB2-40A8-4425-BF79-37F99D184F9C}" srcId="{590A7C35-092B-46F3-9F4C-5CF3051FCCBB}" destId="{8E2AF84F-E05D-41D2-AEB2-5C800895D993}" srcOrd="1" destOrd="0" parTransId="{5B4E6828-9362-4E56-B374-7DA3E2C40126}" sibTransId="{28154587-0962-4151-8A8B-C39723B1AF94}"/>
    <dgm:cxn modelId="{A83044D8-88E4-42AC-BB79-69896E1EAF6E}" type="presOf" srcId="{627EBEFF-60B0-4FE0-8ADA-1640FC7CF6D7}" destId="{1F686CC6-23E9-4DCA-A1F3-AFFF951B27F4}" srcOrd="0" destOrd="0" presId="urn:microsoft.com/office/officeart/2009/3/layout/HorizontalOrganizationChart"/>
    <dgm:cxn modelId="{A5A3213D-E3B8-4250-9068-F64B7392D5C6}" type="presOf" srcId="{4AF7AB89-C92F-458F-A805-2F61ADAADC15}" destId="{E34BA184-9DC2-4FE4-AECD-3A03BECA8C82}" srcOrd="0" destOrd="0" presId="urn:microsoft.com/office/officeart/2009/3/layout/HorizontalOrganizationChart"/>
    <dgm:cxn modelId="{008C3FB0-745E-4DAA-879C-ADA5E51E8D74}" type="presOf" srcId="{F01D3D8A-AF4F-4065-81CD-F483C9C7A37B}" destId="{6FA58C88-FFC4-4548-A2F7-8FEAD7F3EC57}" srcOrd="1" destOrd="0" presId="urn:microsoft.com/office/officeart/2009/3/layout/HorizontalOrganizationChart"/>
    <dgm:cxn modelId="{B16A8723-1D8D-4C0D-8450-EAF8BE645102}" type="presOf" srcId="{8E2AF84F-E05D-41D2-AEB2-5C800895D993}" destId="{76B4585D-ED3E-4A25-95EC-F55EA14D4480}" srcOrd="0" destOrd="0" presId="urn:microsoft.com/office/officeart/2009/3/layout/HorizontalOrganizationChart"/>
    <dgm:cxn modelId="{8250536E-838D-4DB0-AEFF-C94C229E721D}" type="presOf" srcId="{DA74B829-2D32-4F62-8D05-7F7FB3B3E22B}" destId="{665C4CFE-7985-4B3E-BF34-82BA553E7F86}" srcOrd="0" destOrd="0" presId="urn:microsoft.com/office/officeart/2009/3/layout/HorizontalOrganizationChart"/>
    <dgm:cxn modelId="{2D04E45F-BFE7-4508-B29F-4E76F425F1F8}" type="presOf" srcId="{0497BCAC-D6DC-46E7-A836-83B186D60755}" destId="{D2ED81B1-4F68-47F5-9E13-67408DAE2704}" srcOrd="0" destOrd="0" presId="urn:microsoft.com/office/officeart/2009/3/layout/HorizontalOrganizationChart"/>
    <dgm:cxn modelId="{A4B57A2E-7156-456B-8B20-ED5B0DE65C81}" type="presOf" srcId="{FAC576EF-A2A8-4367-9F86-8AAD5FA59F3F}" destId="{9DEBFB58-FE20-4223-BF9F-A504B7479C46}" srcOrd="1" destOrd="0" presId="urn:microsoft.com/office/officeart/2009/3/layout/HorizontalOrganizationChart"/>
    <dgm:cxn modelId="{97D05458-2733-47C7-AFE9-A3AC4FEA3653}" type="presOf" srcId="{FC22222C-1BC5-497E-9A3A-4EBD78EFAC34}" destId="{6CB92CBC-246B-4BE5-B3E9-16363DCCFF3A}" srcOrd="0" destOrd="0" presId="urn:microsoft.com/office/officeart/2009/3/layout/HorizontalOrganizationChart"/>
    <dgm:cxn modelId="{7239D906-3E2A-4062-829E-053175DF19F7}" type="presOf" srcId="{FAC576EF-A2A8-4367-9F86-8AAD5FA59F3F}" destId="{9066F00D-FA41-4E3F-888F-80CE00E2F5C9}" srcOrd="0" destOrd="0" presId="urn:microsoft.com/office/officeart/2009/3/layout/HorizontalOrganizationChart"/>
    <dgm:cxn modelId="{786423A4-66BC-4EBB-AC51-928EB11EBAFF}" type="presOf" srcId="{0497BCAC-D6DC-46E7-A836-83B186D60755}" destId="{A66C085E-CED3-41A7-B888-1A9880A3CFB4}" srcOrd="1" destOrd="0" presId="urn:microsoft.com/office/officeart/2009/3/layout/HorizontalOrganizationChart"/>
    <dgm:cxn modelId="{202A6DEB-9AEB-4AD9-ABC5-96225EA8787C}" srcId="{590A7C35-092B-46F3-9F4C-5CF3051FCCBB}" destId="{D7B48B5F-924A-49ED-9666-78E5FC32D5E7}" srcOrd="0" destOrd="0" parTransId="{A20C3335-C3BE-49EE-A9F9-DC420D9B6419}" sibTransId="{8BDAC8C7-5209-44D0-AF5F-ECDBBD38C6B8}"/>
    <dgm:cxn modelId="{6DBF8161-4F07-4C71-A977-64C0DF803952}" type="presOf" srcId="{FD670569-820E-48A3-A351-89D962DD4A8D}" destId="{B7EF30F3-D8AE-45F9-AE1C-3983CC39E5B5}" srcOrd="0" destOrd="0" presId="urn:microsoft.com/office/officeart/2009/3/layout/HorizontalOrganizationChart"/>
    <dgm:cxn modelId="{B0487737-9B4F-4F68-A84E-6A2ACDE85B69}" type="presOf" srcId="{627EBEFF-60B0-4FE0-8ADA-1640FC7CF6D7}" destId="{55DCE93A-AB0B-4C29-91A6-A8551ACBAF01}" srcOrd="1" destOrd="0" presId="urn:microsoft.com/office/officeart/2009/3/layout/HorizontalOrganizationChart"/>
    <dgm:cxn modelId="{C9AA7589-9EE3-4774-AB43-426F87AB6ACB}" type="presOf" srcId="{B2465E7B-D015-4D41-A9F2-3B23A1A82599}" destId="{48D289AF-0D98-44D2-829E-102929AA6A33}" srcOrd="0" destOrd="0" presId="urn:microsoft.com/office/officeart/2009/3/layout/HorizontalOrganizationChart"/>
    <dgm:cxn modelId="{A00A2855-B8FB-40BF-9BF8-0BD4F939CEE5}" srcId="{590A7C35-092B-46F3-9F4C-5CF3051FCCBB}" destId="{F01D3D8A-AF4F-4065-81CD-F483C9C7A37B}" srcOrd="2" destOrd="0" parTransId="{FD670569-820E-48A3-A351-89D962DD4A8D}" sibTransId="{8B91749C-02B7-4AD8-A5CF-8F366A0CEB2A}"/>
    <dgm:cxn modelId="{6F8A13CA-FA75-4AA4-9D61-66364B723433}" type="presOf" srcId="{D7B48B5F-924A-49ED-9666-78E5FC32D5E7}" destId="{D12587DC-16CE-4000-8869-5A581FE83BFA}" srcOrd="0" destOrd="0" presId="urn:microsoft.com/office/officeart/2009/3/layout/HorizontalOrganizationChart"/>
    <dgm:cxn modelId="{93931A01-DE77-49AE-BC36-1E4D7A467B06}" type="presParOf" srcId="{E34BA184-9DC2-4FE4-AECD-3A03BECA8C82}" destId="{3C4B358E-EF68-475C-945C-70C1B004536B}" srcOrd="0" destOrd="0" presId="urn:microsoft.com/office/officeart/2009/3/layout/HorizontalOrganizationChart"/>
    <dgm:cxn modelId="{282A1B25-B0C2-41AF-9096-2F8FB568A43D}" type="presParOf" srcId="{3C4B358E-EF68-475C-945C-70C1B004536B}" destId="{0B0D80CF-B5B2-4DB5-B1B0-8F8170128023}" srcOrd="0" destOrd="0" presId="urn:microsoft.com/office/officeart/2009/3/layout/HorizontalOrganizationChart"/>
    <dgm:cxn modelId="{756D4C3F-6553-469E-AD60-5F9AFC488228}" type="presParOf" srcId="{0B0D80CF-B5B2-4DB5-B1B0-8F8170128023}" destId="{9066F00D-FA41-4E3F-888F-80CE00E2F5C9}" srcOrd="0" destOrd="0" presId="urn:microsoft.com/office/officeart/2009/3/layout/HorizontalOrganizationChart"/>
    <dgm:cxn modelId="{D54CD890-59EB-4DAF-8CE4-425FBEF18A9A}" type="presParOf" srcId="{0B0D80CF-B5B2-4DB5-B1B0-8F8170128023}" destId="{9DEBFB58-FE20-4223-BF9F-A504B7479C46}" srcOrd="1" destOrd="0" presId="urn:microsoft.com/office/officeart/2009/3/layout/HorizontalOrganizationChart"/>
    <dgm:cxn modelId="{E3202624-F0C3-4849-B337-0B5C4E1241AC}" type="presParOf" srcId="{3C4B358E-EF68-475C-945C-70C1B004536B}" destId="{B82B71C2-9F00-4B74-80AF-EC3AD73B2FAB}" srcOrd="1" destOrd="0" presId="urn:microsoft.com/office/officeart/2009/3/layout/HorizontalOrganizationChart"/>
    <dgm:cxn modelId="{953E2934-818A-4AB7-886D-D80DFFF85446}" type="presParOf" srcId="{B82B71C2-9F00-4B74-80AF-EC3AD73B2FAB}" destId="{900E9BC9-2BA0-4BD3-89AB-2EE830E4B695}" srcOrd="0" destOrd="0" presId="urn:microsoft.com/office/officeart/2009/3/layout/HorizontalOrganizationChart"/>
    <dgm:cxn modelId="{B9C799B2-6BC8-4AC6-AC96-3DC5779A04B2}" type="presParOf" srcId="{B82B71C2-9F00-4B74-80AF-EC3AD73B2FAB}" destId="{EE095920-6115-445E-B248-33E4BAEA5819}" srcOrd="1" destOrd="0" presId="urn:microsoft.com/office/officeart/2009/3/layout/HorizontalOrganizationChart"/>
    <dgm:cxn modelId="{69D4E8F3-8AD7-4A4D-8AC5-C848628BACF6}" type="presParOf" srcId="{EE095920-6115-445E-B248-33E4BAEA5819}" destId="{F12D6360-7F42-4FF5-B087-7838FAB5E3C9}" srcOrd="0" destOrd="0" presId="urn:microsoft.com/office/officeart/2009/3/layout/HorizontalOrganizationChart"/>
    <dgm:cxn modelId="{E5C55F2C-141A-41A9-8B88-BD1548148069}" type="presParOf" srcId="{F12D6360-7F42-4FF5-B087-7838FAB5E3C9}" destId="{1F686CC6-23E9-4DCA-A1F3-AFFF951B27F4}" srcOrd="0" destOrd="0" presId="urn:microsoft.com/office/officeart/2009/3/layout/HorizontalOrganizationChart"/>
    <dgm:cxn modelId="{38680BE9-CB7A-457D-8B40-6AE7BB56BEBE}" type="presParOf" srcId="{F12D6360-7F42-4FF5-B087-7838FAB5E3C9}" destId="{55DCE93A-AB0B-4C29-91A6-A8551ACBAF01}" srcOrd="1" destOrd="0" presId="urn:microsoft.com/office/officeart/2009/3/layout/HorizontalOrganizationChart"/>
    <dgm:cxn modelId="{0C188050-CBC5-4617-BACA-2D348E9A2E54}" type="presParOf" srcId="{EE095920-6115-445E-B248-33E4BAEA5819}" destId="{6951E85A-224D-41E6-A2C2-62E803759042}" srcOrd="1" destOrd="0" presId="urn:microsoft.com/office/officeart/2009/3/layout/HorizontalOrganizationChart"/>
    <dgm:cxn modelId="{512383C6-9906-4532-A184-3849E911CAE3}" type="presParOf" srcId="{6951E85A-224D-41E6-A2C2-62E803759042}" destId="{E8BDD71A-5212-4901-AB1F-E16D351B99F4}" srcOrd="0" destOrd="0" presId="urn:microsoft.com/office/officeart/2009/3/layout/HorizontalOrganizationChart"/>
    <dgm:cxn modelId="{3CAEB78A-7041-4DE7-9248-3D4C601C1E96}" type="presParOf" srcId="{6951E85A-224D-41E6-A2C2-62E803759042}" destId="{B1649513-4678-4387-BC8A-0BFB0A2FFAD8}" srcOrd="1" destOrd="0" presId="urn:microsoft.com/office/officeart/2009/3/layout/HorizontalOrganizationChart"/>
    <dgm:cxn modelId="{21482F07-AF1A-4855-868F-54A30690CECA}" type="presParOf" srcId="{B1649513-4678-4387-BC8A-0BFB0A2FFAD8}" destId="{D4FDA647-B981-4216-84FF-2CE82B340B0B}" srcOrd="0" destOrd="0" presId="urn:microsoft.com/office/officeart/2009/3/layout/HorizontalOrganizationChart"/>
    <dgm:cxn modelId="{61D7F3A6-7F3B-4CF9-9808-BE613096441D}" type="presParOf" srcId="{D4FDA647-B981-4216-84FF-2CE82B340B0B}" destId="{665C4CFE-7985-4B3E-BF34-82BA553E7F86}" srcOrd="0" destOrd="0" presId="urn:microsoft.com/office/officeart/2009/3/layout/HorizontalOrganizationChart"/>
    <dgm:cxn modelId="{FBD9EFAA-4EEC-4E0A-89F5-A555057C1419}" type="presParOf" srcId="{D4FDA647-B981-4216-84FF-2CE82B340B0B}" destId="{596E0740-B9F3-4FF4-B31D-000A8F26926A}" srcOrd="1" destOrd="0" presId="urn:microsoft.com/office/officeart/2009/3/layout/HorizontalOrganizationChart"/>
    <dgm:cxn modelId="{51886F66-6DF5-401D-9656-70AB56B6DEF1}" type="presParOf" srcId="{B1649513-4678-4387-BC8A-0BFB0A2FFAD8}" destId="{5F5DE072-EFB7-4DA3-A58A-DF1C23B32DC5}" srcOrd="1" destOrd="0" presId="urn:microsoft.com/office/officeart/2009/3/layout/HorizontalOrganizationChart"/>
    <dgm:cxn modelId="{3FFE4257-461E-41DD-BC1A-4950E89BB280}" type="presParOf" srcId="{5F5DE072-EFB7-4DA3-A58A-DF1C23B32DC5}" destId="{8C356F91-AF2F-4E5A-87AE-91A2DBD277CF}" srcOrd="0" destOrd="0" presId="urn:microsoft.com/office/officeart/2009/3/layout/HorizontalOrganizationChart"/>
    <dgm:cxn modelId="{16C9D3CD-6EF1-4C73-9AAB-CA2DA073E166}" type="presParOf" srcId="{5F5DE072-EFB7-4DA3-A58A-DF1C23B32DC5}" destId="{19EB3504-DF4F-4F6E-BB1C-E1D21FCBBE72}" srcOrd="1" destOrd="0" presId="urn:microsoft.com/office/officeart/2009/3/layout/HorizontalOrganizationChart"/>
    <dgm:cxn modelId="{4BC72367-1965-4802-9404-367FED830916}" type="presParOf" srcId="{19EB3504-DF4F-4F6E-BB1C-E1D21FCBBE72}" destId="{D18868EF-F464-4BD0-BA7E-DFE098093B64}" srcOrd="0" destOrd="0" presId="urn:microsoft.com/office/officeart/2009/3/layout/HorizontalOrganizationChart"/>
    <dgm:cxn modelId="{B739E3B5-48E7-46C1-BF13-00A579804BCF}" type="presParOf" srcId="{D18868EF-F464-4BD0-BA7E-DFE098093B64}" destId="{28B3BAE1-B244-4A09-A226-BA089CB5E2A5}" srcOrd="0" destOrd="0" presId="urn:microsoft.com/office/officeart/2009/3/layout/HorizontalOrganizationChart"/>
    <dgm:cxn modelId="{EE23CE0F-B8A4-49B9-9ADE-9896B57C3D9E}" type="presParOf" srcId="{D18868EF-F464-4BD0-BA7E-DFE098093B64}" destId="{A3B8D1B5-B280-4BB5-830B-33D5419DA3CF}" srcOrd="1" destOrd="0" presId="urn:microsoft.com/office/officeart/2009/3/layout/HorizontalOrganizationChart"/>
    <dgm:cxn modelId="{BB033923-2D4B-4EBF-B55F-9818CD3EB900}" type="presParOf" srcId="{19EB3504-DF4F-4F6E-BB1C-E1D21FCBBE72}" destId="{B3FCF1DB-C01A-4B0D-AF9E-567BB3716FD0}" srcOrd="1" destOrd="0" presId="urn:microsoft.com/office/officeart/2009/3/layout/HorizontalOrganizationChart"/>
    <dgm:cxn modelId="{9069BB66-ABBA-4E34-978C-9041E7E6A8D1}" type="presParOf" srcId="{19EB3504-DF4F-4F6E-BB1C-E1D21FCBBE72}" destId="{131077BD-7A8F-4394-A637-C2125383FFB5}" srcOrd="2" destOrd="0" presId="urn:microsoft.com/office/officeart/2009/3/layout/HorizontalOrganizationChart"/>
    <dgm:cxn modelId="{9670DDD3-AAAA-4413-A95E-3D9945B49663}" type="presParOf" srcId="{B1649513-4678-4387-BC8A-0BFB0A2FFAD8}" destId="{748D1F47-51A8-4EE6-9A8F-940FEE99C9CC}" srcOrd="2" destOrd="0" presId="urn:microsoft.com/office/officeart/2009/3/layout/HorizontalOrganizationChart"/>
    <dgm:cxn modelId="{7A970992-F137-4801-B4BB-B5644BB96F91}" type="presParOf" srcId="{6951E85A-224D-41E6-A2C2-62E803759042}" destId="{48D289AF-0D98-44D2-829E-102929AA6A33}" srcOrd="2" destOrd="0" presId="urn:microsoft.com/office/officeart/2009/3/layout/HorizontalOrganizationChart"/>
    <dgm:cxn modelId="{D33C8D0D-1F78-4680-86B9-D29B7AC0429A}" type="presParOf" srcId="{6951E85A-224D-41E6-A2C2-62E803759042}" destId="{3238D663-8668-4CAA-81CB-BAA604003DC4}" srcOrd="3" destOrd="0" presId="urn:microsoft.com/office/officeart/2009/3/layout/HorizontalOrganizationChart"/>
    <dgm:cxn modelId="{AA3D57A2-6140-4448-89F6-E424D0B58516}" type="presParOf" srcId="{3238D663-8668-4CAA-81CB-BAA604003DC4}" destId="{44134F4A-25DF-46B0-91E0-B72F826196C1}" srcOrd="0" destOrd="0" presId="urn:microsoft.com/office/officeart/2009/3/layout/HorizontalOrganizationChart"/>
    <dgm:cxn modelId="{C47FC610-100B-40C7-97A0-ACA63FAF222A}" type="presParOf" srcId="{44134F4A-25DF-46B0-91E0-B72F826196C1}" destId="{DA0D29E3-DDEF-48BF-B24C-C1EA605605DC}" srcOrd="0" destOrd="0" presId="urn:microsoft.com/office/officeart/2009/3/layout/HorizontalOrganizationChart"/>
    <dgm:cxn modelId="{FCDB5D8C-30E4-4A18-B0E8-4F8A54DA4A65}" type="presParOf" srcId="{44134F4A-25DF-46B0-91E0-B72F826196C1}" destId="{D2515940-6670-4E84-9F1E-B68A1BD7DFC0}" srcOrd="1" destOrd="0" presId="urn:microsoft.com/office/officeart/2009/3/layout/HorizontalOrganizationChart"/>
    <dgm:cxn modelId="{FA21EA1E-490A-46FB-AD3C-D1CD39FD5029}" type="presParOf" srcId="{3238D663-8668-4CAA-81CB-BAA604003DC4}" destId="{CAFEE1AE-7951-4EE2-B22E-F3F5DBF76510}" srcOrd="1" destOrd="0" presId="urn:microsoft.com/office/officeart/2009/3/layout/HorizontalOrganizationChart"/>
    <dgm:cxn modelId="{6640ACFE-8E4D-4144-BBA3-93A371A28B33}" type="presParOf" srcId="{CAFEE1AE-7951-4EE2-B22E-F3F5DBF76510}" destId="{56CF7269-A4A1-4CB9-814D-0FA0BB886B5A}" srcOrd="0" destOrd="0" presId="urn:microsoft.com/office/officeart/2009/3/layout/HorizontalOrganizationChart"/>
    <dgm:cxn modelId="{AE9420FA-9D62-4494-8EC5-5DEE8FEBC315}" type="presParOf" srcId="{CAFEE1AE-7951-4EE2-B22E-F3F5DBF76510}" destId="{739D0005-3118-4C25-8014-704A550FA78A}" srcOrd="1" destOrd="0" presId="urn:microsoft.com/office/officeart/2009/3/layout/HorizontalOrganizationChart"/>
    <dgm:cxn modelId="{7D5416AF-D9E0-4CFF-87CB-909DA09C2608}" type="presParOf" srcId="{739D0005-3118-4C25-8014-704A550FA78A}" destId="{B939BCC5-DFE7-4E9E-847B-C44A3C2C3F01}" srcOrd="0" destOrd="0" presId="urn:microsoft.com/office/officeart/2009/3/layout/HorizontalOrganizationChart"/>
    <dgm:cxn modelId="{3B8E5891-0CD4-44D8-A074-083D53017093}" type="presParOf" srcId="{B939BCC5-DFE7-4E9E-847B-C44A3C2C3F01}" destId="{D2ED81B1-4F68-47F5-9E13-67408DAE2704}" srcOrd="0" destOrd="0" presId="urn:microsoft.com/office/officeart/2009/3/layout/HorizontalOrganizationChart"/>
    <dgm:cxn modelId="{1A1E45F3-DC65-486D-992A-D36D0B869B96}" type="presParOf" srcId="{B939BCC5-DFE7-4E9E-847B-C44A3C2C3F01}" destId="{A66C085E-CED3-41A7-B888-1A9880A3CFB4}" srcOrd="1" destOrd="0" presId="urn:microsoft.com/office/officeart/2009/3/layout/HorizontalOrganizationChart"/>
    <dgm:cxn modelId="{7B6EA450-C749-434E-998F-1DE2130E9343}" type="presParOf" srcId="{739D0005-3118-4C25-8014-704A550FA78A}" destId="{2D88DF9D-700B-4791-A4D7-80FB0A274B01}" srcOrd="1" destOrd="0" presId="urn:microsoft.com/office/officeart/2009/3/layout/HorizontalOrganizationChart"/>
    <dgm:cxn modelId="{3122617E-B515-46DA-B998-F3C1FFB5C1ED}" type="presParOf" srcId="{739D0005-3118-4C25-8014-704A550FA78A}" destId="{F09B4739-65BA-427C-B52F-886B46C324E7}" srcOrd="2" destOrd="0" presId="urn:microsoft.com/office/officeart/2009/3/layout/HorizontalOrganizationChart"/>
    <dgm:cxn modelId="{1D34C22F-F36F-48E7-9076-EE88A209922E}" type="presParOf" srcId="{3238D663-8668-4CAA-81CB-BAA604003DC4}" destId="{AF94510B-BC35-43E8-96BA-62F620486A81}" srcOrd="2" destOrd="0" presId="urn:microsoft.com/office/officeart/2009/3/layout/HorizontalOrganizationChart"/>
    <dgm:cxn modelId="{FED84806-AB4E-4B73-A0FD-EB79FEB777C6}" type="presParOf" srcId="{EE095920-6115-445E-B248-33E4BAEA5819}" destId="{5F1E1D7C-630F-4B21-956E-C7F927F5BCBF}" srcOrd="2" destOrd="0" presId="urn:microsoft.com/office/officeart/2009/3/layout/HorizontalOrganizationChart"/>
    <dgm:cxn modelId="{5571D1F2-2A9C-4C30-B1E3-3F275E9A07E0}" type="presParOf" srcId="{B82B71C2-9F00-4B74-80AF-EC3AD73B2FAB}" destId="{6CB92CBC-246B-4BE5-B3E9-16363DCCFF3A}" srcOrd="2" destOrd="0" presId="urn:microsoft.com/office/officeart/2009/3/layout/HorizontalOrganizationChart"/>
    <dgm:cxn modelId="{52075F5E-FC84-454A-A2A7-1BF2DC914CA6}" type="presParOf" srcId="{B82B71C2-9F00-4B74-80AF-EC3AD73B2FAB}" destId="{7BD0A672-B200-40C6-A447-D2C4C781FD24}" srcOrd="3" destOrd="0" presId="urn:microsoft.com/office/officeart/2009/3/layout/HorizontalOrganizationChart"/>
    <dgm:cxn modelId="{C42A188E-E0BB-4FCB-99A7-B2E9EBBB1915}" type="presParOf" srcId="{7BD0A672-B200-40C6-A447-D2C4C781FD24}" destId="{275D800D-BCFF-43AE-A61E-96B5767F5A33}" srcOrd="0" destOrd="0" presId="urn:microsoft.com/office/officeart/2009/3/layout/HorizontalOrganizationChart"/>
    <dgm:cxn modelId="{2ECB7548-1EF4-4846-968C-4510B90DFA98}" type="presParOf" srcId="{275D800D-BCFF-43AE-A61E-96B5767F5A33}" destId="{0E20FE86-89C7-4584-9390-595D9F0F6550}" srcOrd="0" destOrd="0" presId="urn:microsoft.com/office/officeart/2009/3/layout/HorizontalOrganizationChart"/>
    <dgm:cxn modelId="{0B0908C7-18AD-4011-A4A3-FD5D8EF7CF27}" type="presParOf" srcId="{275D800D-BCFF-43AE-A61E-96B5767F5A33}" destId="{93779EE7-F96B-4CB3-A3F3-DC29155548D9}" srcOrd="1" destOrd="0" presId="urn:microsoft.com/office/officeart/2009/3/layout/HorizontalOrganizationChart"/>
    <dgm:cxn modelId="{894FE84F-A935-41F5-8DA6-40E58C143DE0}" type="presParOf" srcId="{7BD0A672-B200-40C6-A447-D2C4C781FD24}" destId="{16D528CE-972C-4AAB-95E1-173629EFD8A1}" srcOrd="1" destOrd="0" presId="urn:microsoft.com/office/officeart/2009/3/layout/HorizontalOrganizationChart"/>
    <dgm:cxn modelId="{54CD9CD4-EB66-457D-8AD9-0BFC20F5C2AE}" type="presParOf" srcId="{16D528CE-972C-4AAB-95E1-173629EFD8A1}" destId="{E0EC8CE4-EE76-40EA-8EB9-49CE44F44A81}" srcOrd="0" destOrd="0" presId="urn:microsoft.com/office/officeart/2009/3/layout/HorizontalOrganizationChart"/>
    <dgm:cxn modelId="{1B8AC478-F94A-4DD9-9A83-A789DA3FA082}" type="presParOf" srcId="{16D528CE-972C-4AAB-95E1-173629EFD8A1}" destId="{6F1E9161-977C-4E3D-8CBB-93F01F65390D}" srcOrd="1" destOrd="0" presId="urn:microsoft.com/office/officeart/2009/3/layout/HorizontalOrganizationChart"/>
    <dgm:cxn modelId="{6BC74B99-B4FB-4B61-ADE5-2F48968006CE}" type="presParOf" srcId="{6F1E9161-977C-4E3D-8CBB-93F01F65390D}" destId="{087C612E-C545-48FB-B3F2-604D7DDD3EA6}" srcOrd="0" destOrd="0" presId="urn:microsoft.com/office/officeart/2009/3/layout/HorizontalOrganizationChart"/>
    <dgm:cxn modelId="{81CB25DD-D787-404C-8EA5-6753543F719C}" type="presParOf" srcId="{087C612E-C545-48FB-B3F2-604D7DDD3EA6}" destId="{D12587DC-16CE-4000-8869-5A581FE83BFA}" srcOrd="0" destOrd="0" presId="urn:microsoft.com/office/officeart/2009/3/layout/HorizontalOrganizationChart"/>
    <dgm:cxn modelId="{D11D3E43-4B5F-44EC-B5CD-A7BEB0A23D26}" type="presParOf" srcId="{087C612E-C545-48FB-B3F2-604D7DDD3EA6}" destId="{A04DF700-524A-4EB1-88E9-FED30789B69F}" srcOrd="1" destOrd="0" presId="urn:microsoft.com/office/officeart/2009/3/layout/HorizontalOrganizationChart"/>
    <dgm:cxn modelId="{1E235D24-AFDD-437F-8EDE-F89265DD3537}" type="presParOf" srcId="{6F1E9161-977C-4E3D-8CBB-93F01F65390D}" destId="{1A48FD6C-E8B3-4547-AE29-8BF473E9793D}" srcOrd="1" destOrd="0" presId="urn:microsoft.com/office/officeart/2009/3/layout/HorizontalOrganizationChart"/>
    <dgm:cxn modelId="{71410FDF-8B83-4A1F-AEC2-DB0524921C2B}" type="presParOf" srcId="{6F1E9161-977C-4E3D-8CBB-93F01F65390D}" destId="{0F0C1995-1568-407F-960C-1B17EBC7C8EB}" srcOrd="2" destOrd="0" presId="urn:microsoft.com/office/officeart/2009/3/layout/HorizontalOrganizationChart"/>
    <dgm:cxn modelId="{35C32E6E-DCEA-44E7-8FEE-514585D58FE1}" type="presParOf" srcId="{16D528CE-972C-4AAB-95E1-173629EFD8A1}" destId="{B12AC92F-F61A-48C8-ADFB-D1DC36DBD910}" srcOrd="2" destOrd="0" presId="urn:microsoft.com/office/officeart/2009/3/layout/HorizontalOrganizationChart"/>
    <dgm:cxn modelId="{16DF8824-8B82-40D7-8BCE-57D5C779D737}" type="presParOf" srcId="{16D528CE-972C-4AAB-95E1-173629EFD8A1}" destId="{3BEF78F2-D1FD-4A15-944A-C1B1138ED0A6}" srcOrd="3" destOrd="0" presId="urn:microsoft.com/office/officeart/2009/3/layout/HorizontalOrganizationChart"/>
    <dgm:cxn modelId="{FB4843F8-8B70-4685-8C7B-8CD86DBC3786}" type="presParOf" srcId="{3BEF78F2-D1FD-4A15-944A-C1B1138ED0A6}" destId="{53DC6F18-33E9-4762-ABBA-55256F9E06EE}" srcOrd="0" destOrd="0" presId="urn:microsoft.com/office/officeart/2009/3/layout/HorizontalOrganizationChart"/>
    <dgm:cxn modelId="{41276CB1-F0B7-4E16-91A8-649616C7E139}" type="presParOf" srcId="{53DC6F18-33E9-4762-ABBA-55256F9E06EE}" destId="{76B4585D-ED3E-4A25-95EC-F55EA14D4480}" srcOrd="0" destOrd="0" presId="urn:microsoft.com/office/officeart/2009/3/layout/HorizontalOrganizationChart"/>
    <dgm:cxn modelId="{BB13435D-3174-4CDE-A529-E044D85B6786}" type="presParOf" srcId="{53DC6F18-33E9-4762-ABBA-55256F9E06EE}" destId="{7C430E86-FA94-451E-BFD2-CA4C5EA94E4C}" srcOrd="1" destOrd="0" presId="urn:microsoft.com/office/officeart/2009/3/layout/HorizontalOrganizationChart"/>
    <dgm:cxn modelId="{A64F1695-F7E1-43ED-97D9-EF9DDD13FB03}" type="presParOf" srcId="{3BEF78F2-D1FD-4A15-944A-C1B1138ED0A6}" destId="{8A6DEF35-4C8F-45FA-9049-CAB51A8B0698}" srcOrd="1" destOrd="0" presId="urn:microsoft.com/office/officeart/2009/3/layout/HorizontalOrganizationChart"/>
    <dgm:cxn modelId="{661BCABA-1CA0-47A0-822A-E75395A2A554}" type="presParOf" srcId="{3BEF78F2-D1FD-4A15-944A-C1B1138ED0A6}" destId="{E510C2AA-24AD-406D-AF23-C0AB6AABA10F}" srcOrd="2" destOrd="0" presId="urn:microsoft.com/office/officeart/2009/3/layout/HorizontalOrganizationChart"/>
    <dgm:cxn modelId="{6FEE1207-CA5F-49FC-BBED-B7CDB480CCCE}" type="presParOf" srcId="{16D528CE-972C-4AAB-95E1-173629EFD8A1}" destId="{B7EF30F3-D8AE-45F9-AE1C-3983CC39E5B5}" srcOrd="4" destOrd="0" presId="urn:microsoft.com/office/officeart/2009/3/layout/HorizontalOrganizationChart"/>
    <dgm:cxn modelId="{DDEB0747-0448-4B32-8C83-9C2C242B94A0}" type="presParOf" srcId="{16D528CE-972C-4AAB-95E1-173629EFD8A1}" destId="{B001F534-2116-4B1A-AB13-4EE5D1DE0B4F}" srcOrd="5" destOrd="0" presId="urn:microsoft.com/office/officeart/2009/3/layout/HorizontalOrganizationChart"/>
    <dgm:cxn modelId="{CFD59420-46D1-4DAA-98A4-153BA8DC79B9}" type="presParOf" srcId="{B001F534-2116-4B1A-AB13-4EE5D1DE0B4F}" destId="{18B97F5B-1D1F-4EB3-8155-DB405C56FA6C}" srcOrd="0" destOrd="0" presId="urn:microsoft.com/office/officeart/2009/3/layout/HorizontalOrganizationChart"/>
    <dgm:cxn modelId="{9864B772-A4E3-4922-AAEF-26C9F6187F2D}" type="presParOf" srcId="{18B97F5B-1D1F-4EB3-8155-DB405C56FA6C}" destId="{B45A0CEE-6A55-4A0B-98F1-BC6970BFDD09}" srcOrd="0" destOrd="0" presId="urn:microsoft.com/office/officeart/2009/3/layout/HorizontalOrganizationChart"/>
    <dgm:cxn modelId="{4983F28A-70BB-4F3E-8C0C-84C8A0C52AC2}" type="presParOf" srcId="{18B97F5B-1D1F-4EB3-8155-DB405C56FA6C}" destId="{6FA58C88-FFC4-4548-A2F7-8FEAD7F3EC57}" srcOrd="1" destOrd="0" presId="urn:microsoft.com/office/officeart/2009/3/layout/HorizontalOrganizationChart"/>
    <dgm:cxn modelId="{38344FB6-3936-4464-8A2E-1F1AFECB023D}" type="presParOf" srcId="{B001F534-2116-4B1A-AB13-4EE5D1DE0B4F}" destId="{553B171B-0D92-42DC-B52B-7EA40A5861FD}" srcOrd="1" destOrd="0" presId="urn:microsoft.com/office/officeart/2009/3/layout/HorizontalOrganizationChart"/>
    <dgm:cxn modelId="{6FF2974F-7146-498D-90B8-1F77DE52E6D5}" type="presParOf" srcId="{B001F534-2116-4B1A-AB13-4EE5D1DE0B4F}" destId="{93001772-0E9D-47FA-86D3-6D7657C4C319}" srcOrd="2" destOrd="0" presId="urn:microsoft.com/office/officeart/2009/3/layout/HorizontalOrganizationChart"/>
    <dgm:cxn modelId="{9B265C49-2A29-4CA4-AE2D-A7AFFFA73B57}" type="presParOf" srcId="{7BD0A672-B200-40C6-A447-D2C4C781FD24}" destId="{EE9A0862-3CB9-43AB-B6E6-9C7DDC7877B8}" srcOrd="2" destOrd="0" presId="urn:microsoft.com/office/officeart/2009/3/layout/HorizontalOrganizationChart"/>
    <dgm:cxn modelId="{20DD29B2-DADE-4036-BB46-3E80370BB72E}" type="presParOf" srcId="{3C4B358E-EF68-475C-945C-70C1B004536B}" destId="{FC02CD72-CCD0-44C5-8EBC-DD95CA70D971}"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84E0B7-38CF-492A-BD31-7BD650C4CD3D}"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en-US"/>
        </a:p>
      </dgm:t>
    </dgm:pt>
    <dgm:pt modelId="{FAA09C1F-76F4-4D76-963E-00FC94BA9B77}">
      <dgm:prSet phldrT="[Texto]"/>
      <dgm:spPr/>
      <dgm:t>
        <a:bodyPr/>
        <a:lstStyle/>
        <a:p>
          <a:r>
            <a:rPr lang="es-ES" dirty="0" smtClean="0"/>
            <a:t>Parámetros </a:t>
          </a:r>
          <a:endParaRPr lang="en-US" dirty="0"/>
        </a:p>
      </dgm:t>
    </dgm:pt>
    <dgm:pt modelId="{C24DAE28-2D4D-44D0-87E9-A6262EF7F1B9}" type="parTrans" cxnId="{56FA076D-547D-417E-A62E-9D439E14B1D5}">
      <dgm:prSet/>
      <dgm:spPr/>
      <dgm:t>
        <a:bodyPr/>
        <a:lstStyle/>
        <a:p>
          <a:endParaRPr lang="en-US"/>
        </a:p>
      </dgm:t>
    </dgm:pt>
    <dgm:pt modelId="{09C05C0E-F6AD-4FDB-9315-9CE25A129028}" type="sibTrans" cxnId="{56FA076D-547D-417E-A62E-9D439E14B1D5}">
      <dgm:prSet/>
      <dgm:spPr/>
      <dgm:t>
        <a:bodyPr/>
        <a:lstStyle/>
        <a:p>
          <a:endParaRPr lang="en-US"/>
        </a:p>
      </dgm:t>
    </dgm:pt>
    <dgm:pt modelId="{9A27775D-E28D-4703-AD1F-1B02FAFF5A13}">
      <dgm:prSet phldrT="[Texto]"/>
      <dgm:spPr/>
      <dgm:t>
        <a:bodyPr/>
        <a:lstStyle/>
        <a:p>
          <a:r>
            <a:rPr lang="es-ES" dirty="0" smtClean="0"/>
            <a:t>Viscosidad del fluido</a:t>
          </a:r>
          <a:endParaRPr lang="en-US" dirty="0"/>
        </a:p>
      </dgm:t>
    </dgm:pt>
    <dgm:pt modelId="{66C5A139-0A6B-4687-B282-338F711EF6D2}" type="parTrans" cxnId="{DE254003-8A9D-413F-817E-09C37BCB135F}">
      <dgm:prSet/>
      <dgm:spPr/>
      <dgm:t>
        <a:bodyPr/>
        <a:lstStyle/>
        <a:p>
          <a:endParaRPr lang="en-US"/>
        </a:p>
      </dgm:t>
    </dgm:pt>
    <dgm:pt modelId="{D9F101A5-8490-4DDC-B8B8-6237EE9841C9}" type="sibTrans" cxnId="{DE254003-8A9D-413F-817E-09C37BCB135F}">
      <dgm:prSet/>
      <dgm:spPr/>
      <dgm:t>
        <a:bodyPr/>
        <a:lstStyle/>
        <a:p>
          <a:endParaRPr lang="en-US"/>
        </a:p>
      </dgm:t>
    </dgm:pt>
    <dgm:pt modelId="{62FA8E9C-7849-4AD2-BDD3-C30C27EB2BBF}">
      <dgm:prSet phldrT="[Texto]"/>
      <dgm:spPr/>
      <dgm:t>
        <a:bodyPr/>
        <a:lstStyle/>
        <a:p>
          <a:r>
            <a:rPr lang="es-ES" dirty="0" smtClean="0"/>
            <a:t>Densidad </a:t>
          </a:r>
          <a:endParaRPr lang="en-US" dirty="0"/>
        </a:p>
      </dgm:t>
    </dgm:pt>
    <dgm:pt modelId="{A05BA5EA-AF99-49B0-8285-8BBFAD12B449}" type="parTrans" cxnId="{CED83429-CA48-41E2-BE7D-BD48B2938FB1}">
      <dgm:prSet/>
      <dgm:spPr/>
      <dgm:t>
        <a:bodyPr/>
        <a:lstStyle/>
        <a:p>
          <a:endParaRPr lang="en-US"/>
        </a:p>
      </dgm:t>
    </dgm:pt>
    <dgm:pt modelId="{0096898F-2ECE-43AA-9158-BD665671A5F0}" type="sibTrans" cxnId="{CED83429-CA48-41E2-BE7D-BD48B2938FB1}">
      <dgm:prSet/>
      <dgm:spPr/>
      <dgm:t>
        <a:bodyPr/>
        <a:lstStyle/>
        <a:p>
          <a:endParaRPr lang="en-US"/>
        </a:p>
      </dgm:t>
    </dgm:pt>
    <dgm:pt modelId="{6FB85A10-1FAF-4C04-A880-8535E4DD8B32}">
      <dgm:prSet phldrT="[Texto]"/>
      <dgm:spPr/>
      <dgm:t>
        <a:bodyPr/>
        <a:lstStyle/>
        <a:p>
          <a:r>
            <a:rPr lang="es-ES" dirty="0" smtClean="0"/>
            <a:t>Solubilidad </a:t>
          </a:r>
          <a:endParaRPr lang="en-US" dirty="0"/>
        </a:p>
      </dgm:t>
    </dgm:pt>
    <dgm:pt modelId="{4B15ED95-AEB9-4851-86E6-205F096B71F5}" type="parTrans" cxnId="{DED3FB6C-301F-4DB7-A225-AD94FB6EFBFF}">
      <dgm:prSet/>
      <dgm:spPr/>
      <dgm:t>
        <a:bodyPr/>
        <a:lstStyle/>
        <a:p>
          <a:endParaRPr lang="en-US"/>
        </a:p>
      </dgm:t>
    </dgm:pt>
    <dgm:pt modelId="{C9E5478B-C2FB-406A-A19F-5BBD83F48963}" type="sibTrans" cxnId="{DED3FB6C-301F-4DB7-A225-AD94FB6EFBFF}">
      <dgm:prSet/>
      <dgm:spPr/>
      <dgm:t>
        <a:bodyPr/>
        <a:lstStyle/>
        <a:p>
          <a:endParaRPr lang="en-US"/>
        </a:p>
      </dgm:t>
    </dgm:pt>
    <dgm:pt modelId="{2566915B-B075-4570-9872-F65B0BD45287}">
      <dgm:prSet phldrT="[Texto]"/>
      <dgm:spPr/>
      <dgm:t>
        <a:bodyPr/>
        <a:lstStyle/>
        <a:p>
          <a:r>
            <a:rPr lang="es-ES" dirty="0" smtClean="0"/>
            <a:t>Tamaño de las partículas</a:t>
          </a:r>
          <a:endParaRPr lang="en-US" dirty="0"/>
        </a:p>
      </dgm:t>
    </dgm:pt>
    <dgm:pt modelId="{007283ED-FB83-4940-A296-6EC94BD830C1}" type="parTrans" cxnId="{8AD80026-B8BF-41FA-8237-3B3FEEA13C53}">
      <dgm:prSet/>
      <dgm:spPr/>
      <dgm:t>
        <a:bodyPr/>
        <a:lstStyle/>
        <a:p>
          <a:endParaRPr lang="en-US"/>
        </a:p>
      </dgm:t>
    </dgm:pt>
    <dgm:pt modelId="{452B0CDE-FF69-43C0-9591-041297097414}" type="sibTrans" cxnId="{8AD80026-B8BF-41FA-8237-3B3FEEA13C53}">
      <dgm:prSet/>
      <dgm:spPr/>
      <dgm:t>
        <a:bodyPr/>
        <a:lstStyle/>
        <a:p>
          <a:endParaRPr lang="en-US"/>
        </a:p>
      </dgm:t>
    </dgm:pt>
    <dgm:pt modelId="{A2BC7C0E-C85C-4797-9406-560712E34884}">
      <dgm:prSet phldrT="[Texto]"/>
      <dgm:spPr/>
      <dgm:t>
        <a:bodyPr/>
        <a:lstStyle/>
        <a:p>
          <a:r>
            <a:rPr lang="es-ES" dirty="0" smtClean="0"/>
            <a:t>DPE </a:t>
          </a:r>
          <a:endParaRPr lang="en-US" dirty="0"/>
        </a:p>
      </dgm:t>
    </dgm:pt>
    <dgm:pt modelId="{12891251-3A5C-485C-B2EF-C07C19671013}" type="parTrans" cxnId="{3748078A-27F6-448E-966F-0E596C0C5D78}">
      <dgm:prSet/>
      <dgm:spPr/>
      <dgm:t>
        <a:bodyPr/>
        <a:lstStyle/>
        <a:p>
          <a:endParaRPr lang="en-US"/>
        </a:p>
      </dgm:t>
    </dgm:pt>
    <dgm:pt modelId="{144D3128-2675-4112-870D-7E3C3ACD1273}" type="sibTrans" cxnId="{3748078A-27F6-448E-966F-0E596C0C5D78}">
      <dgm:prSet/>
      <dgm:spPr/>
      <dgm:t>
        <a:bodyPr/>
        <a:lstStyle/>
        <a:p>
          <a:endParaRPr lang="en-US"/>
        </a:p>
      </dgm:t>
    </dgm:pt>
    <dgm:pt modelId="{21E75144-506B-46AC-A5B5-9D1275885BCE}">
      <dgm:prSet phldrT="[Texto]"/>
      <dgm:spPr/>
      <dgm:t>
        <a:bodyPr/>
        <a:lstStyle/>
        <a:p>
          <a:r>
            <a:rPr lang="es-ES" dirty="0" smtClean="0"/>
            <a:t>Volumen de la gota </a:t>
          </a:r>
          <a:endParaRPr lang="en-US" dirty="0"/>
        </a:p>
      </dgm:t>
    </dgm:pt>
    <dgm:pt modelId="{775AFB36-7DFD-4BA0-A468-13DA08122D83}" type="parTrans" cxnId="{D237BE12-2CF9-4714-B4D3-202615EF1C1D}">
      <dgm:prSet/>
      <dgm:spPr/>
      <dgm:t>
        <a:bodyPr/>
        <a:lstStyle/>
        <a:p>
          <a:endParaRPr lang="en-US"/>
        </a:p>
      </dgm:t>
    </dgm:pt>
    <dgm:pt modelId="{25D9A16F-DDC0-492B-945D-FE4E21808EFE}" type="sibTrans" cxnId="{D237BE12-2CF9-4714-B4D3-202615EF1C1D}">
      <dgm:prSet/>
      <dgm:spPr/>
      <dgm:t>
        <a:bodyPr/>
        <a:lstStyle/>
        <a:p>
          <a:endParaRPr lang="en-US"/>
        </a:p>
      </dgm:t>
    </dgm:pt>
    <dgm:pt modelId="{554DAB53-0F83-46C5-8C01-03F5A3C56F97}">
      <dgm:prSet phldrT="[Texto]"/>
      <dgm:spPr/>
      <dgm:t>
        <a:bodyPr/>
        <a:lstStyle/>
        <a:p>
          <a:r>
            <a:rPr lang="es-ES" dirty="0" smtClean="0"/>
            <a:t>Adherencia de la gota a soporte </a:t>
          </a:r>
          <a:endParaRPr lang="en-US" dirty="0"/>
        </a:p>
      </dgm:t>
    </dgm:pt>
    <dgm:pt modelId="{BC90557F-D949-4A4B-9041-9BFB5A5DC0A7}" type="parTrans" cxnId="{AA6F57A1-FCDF-4941-B179-87D1945B8765}">
      <dgm:prSet/>
      <dgm:spPr/>
      <dgm:t>
        <a:bodyPr/>
        <a:lstStyle/>
        <a:p>
          <a:endParaRPr lang="en-US"/>
        </a:p>
      </dgm:t>
    </dgm:pt>
    <dgm:pt modelId="{A50008D3-3DC0-4006-8DA1-9B71E6E26DEF}" type="sibTrans" cxnId="{AA6F57A1-FCDF-4941-B179-87D1945B8765}">
      <dgm:prSet/>
      <dgm:spPr/>
      <dgm:t>
        <a:bodyPr/>
        <a:lstStyle/>
        <a:p>
          <a:endParaRPr lang="en-US"/>
        </a:p>
      </dgm:t>
    </dgm:pt>
    <dgm:pt modelId="{1B7F93C4-3F25-4372-AB94-A238431C93C8}" type="pres">
      <dgm:prSet presAssocID="{1884E0B7-38CF-492A-BD31-7BD650C4CD3D}" presName="cycle" presStyleCnt="0">
        <dgm:presLayoutVars>
          <dgm:chMax val="1"/>
          <dgm:dir/>
          <dgm:animLvl val="ctr"/>
          <dgm:resizeHandles val="exact"/>
        </dgm:presLayoutVars>
      </dgm:prSet>
      <dgm:spPr/>
      <dgm:t>
        <a:bodyPr/>
        <a:lstStyle/>
        <a:p>
          <a:endParaRPr lang="en-US"/>
        </a:p>
      </dgm:t>
    </dgm:pt>
    <dgm:pt modelId="{8F73C29F-6647-48A2-A87F-240550EBB74D}" type="pres">
      <dgm:prSet presAssocID="{FAA09C1F-76F4-4D76-963E-00FC94BA9B77}" presName="centerShape" presStyleLbl="node0" presStyleIdx="0" presStyleCnt="1"/>
      <dgm:spPr/>
      <dgm:t>
        <a:bodyPr/>
        <a:lstStyle/>
        <a:p>
          <a:endParaRPr lang="en-US"/>
        </a:p>
      </dgm:t>
    </dgm:pt>
    <dgm:pt modelId="{0177429D-3EFE-43DF-81D6-57F34042DB23}" type="pres">
      <dgm:prSet presAssocID="{66C5A139-0A6B-4687-B282-338F711EF6D2}" presName="parTrans" presStyleLbl="bgSibTrans2D1" presStyleIdx="0" presStyleCnt="7"/>
      <dgm:spPr/>
      <dgm:t>
        <a:bodyPr/>
        <a:lstStyle/>
        <a:p>
          <a:endParaRPr lang="en-US"/>
        </a:p>
      </dgm:t>
    </dgm:pt>
    <dgm:pt modelId="{B395B82A-A1C6-4A0E-B58D-F62DD201280E}" type="pres">
      <dgm:prSet presAssocID="{9A27775D-E28D-4703-AD1F-1B02FAFF5A13}" presName="node" presStyleLbl="node1" presStyleIdx="0" presStyleCnt="7">
        <dgm:presLayoutVars>
          <dgm:bulletEnabled val="1"/>
        </dgm:presLayoutVars>
      </dgm:prSet>
      <dgm:spPr/>
      <dgm:t>
        <a:bodyPr/>
        <a:lstStyle/>
        <a:p>
          <a:endParaRPr lang="en-US"/>
        </a:p>
      </dgm:t>
    </dgm:pt>
    <dgm:pt modelId="{55A395F2-F98D-47EF-A9B9-96792C755BB9}" type="pres">
      <dgm:prSet presAssocID="{A05BA5EA-AF99-49B0-8285-8BBFAD12B449}" presName="parTrans" presStyleLbl="bgSibTrans2D1" presStyleIdx="1" presStyleCnt="7"/>
      <dgm:spPr/>
      <dgm:t>
        <a:bodyPr/>
        <a:lstStyle/>
        <a:p>
          <a:endParaRPr lang="en-US"/>
        </a:p>
      </dgm:t>
    </dgm:pt>
    <dgm:pt modelId="{140675FE-C4B7-4130-A7AC-AC7803D6E1B4}" type="pres">
      <dgm:prSet presAssocID="{62FA8E9C-7849-4AD2-BDD3-C30C27EB2BBF}" presName="node" presStyleLbl="node1" presStyleIdx="1" presStyleCnt="7">
        <dgm:presLayoutVars>
          <dgm:bulletEnabled val="1"/>
        </dgm:presLayoutVars>
      </dgm:prSet>
      <dgm:spPr/>
      <dgm:t>
        <a:bodyPr/>
        <a:lstStyle/>
        <a:p>
          <a:endParaRPr lang="en-US"/>
        </a:p>
      </dgm:t>
    </dgm:pt>
    <dgm:pt modelId="{376BEA2F-7749-4EA8-9303-34E7D6E28617}" type="pres">
      <dgm:prSet presAssocID="{007283ED-FB83-4940-A296-6EC94BD830C1}" presName="parTrans" presStyleLbl="bgSibTrans2D1" presStyleIdx="2" presStyleCnt="7"/>
      <dgm:spPr/>
      <dgm:t>
        <a:bodyPr/>
        <a:lstStyle/>
        <a:p>
          <a:endParaRPr lang="en-US"/>
        </a:p>
      </dgm:t>
    </dgm:pt>
    <dgm:pt modelId="{550C807F-6A12-4707-B17B-8E4F5F4CF9D8}" type="pres">
      <dgm:prSet presAssocID="{2566915B-B075-4570-9872-F65B0BD45287}" presName="node" presStyleLbl="node1" presStyleIdx="2" presStyleCnt="7">
        <dgm:presLayoutVars>
          <dgm:bulletEnabled val="1"/>
        </dgm:presLayoutVars>
      </dgm:prSet>
      <dgm:spPr/>
      <dgm:t>
        <a:bodyPr/>
        <a:lstStyle/>
        <a:p>
          <a:endParaRPr lang="en-US"/>
        </a:p>
      </dgm:t>
    </dgm:pt>
    <dgm:pt modelId="{9C83DA0C-3A9C-455E-A80A-E0779956BC95}" type="pres">
      <dgm:prSet presAssocID="{4B15ED95-AEB9-4851-86E6-205F096B71F5}" presName="parTrans" presStyleLbl="bgSibTrans2D1" presStyleIdx="3" presStyleCnt="7"/>
      <dgm:spPr/>
      <dgm:t>
        <a:bodyPr/>
        <a:lstStyle/>
        <a:p>
          <a:endParaRPr lang="en-US"/>
        </a:p>
      </dgm:t>
    </dgm:pt>
    <dgm:pt modelId="{C3C19820-297D-4276-9652-C6A367799598}" type="pres">
      <dgm:prSet presAssocID="{6FB85A10-1FAF-4C04-A880-8535E4DD8B32}" presName="node" presStyleLbl="node1" presStyleIdx="3" presStyleCnt="7">
        <dgm:presLayoutVars>
          <dgm:bulletEnabled val="1"/>
        </dgm:presLayoutVars>
      </dgm:prSet>
      <dgm:spPr/>
      <dgm:t>
        <a:bodyPr/>
        <a:lstStyle/>
        <a:p>
          <a:endParaRPr lang="en-US"/>
        </a:p>
      </dgm:t>
    </dgm:pt>
    <dgm:pt modelId="{D837D077-84EC-4E2A-9D66-D381B0CE4FE5}" type="pres">
      <dgm:prSet presAssocID="{12891251-3A5C-485C-B2EF-C07C19671013}" presName="parTrans" presStyleLbl="bgSibTrans2D1" presStyleIdx="4" presStyleCnt="7"/>
      <dgm:spPr/>
      <dgm:t>
        <a:bodyPr/>
        <a:lstStyle/>
        <a:p>
          <a:endParaRPr lang="en-US"/>
        </a:p>
      </dgm:t>
    </dgm:pt>
    <dgm:pt modelId="{83CA1D0C-C2E4-47EB-9EB6-4B5EFF98DB87}" type="pres">
      <dgm:prSet presAssocID="{A2BC7C0E-C85C-4797-9406-560712E34884}" presName="node" presStyleLbl="node1" presStyleIdx="4" presStyleCnt="7">
        <dgm:presLayoutVars>
          <dgm:bulletEnabled val="1"/>
        </dgm:presLayoutVars>
      </dgm:prSet>
      <dgm:spPr/>
      <dgm:t>
        <a:bodyPr/>
        <a:lstStyle/>
        <a:p>
          <a:endParaRPr lang="en-US"/>
        </a:p>
      </dgm:t>
    </dgm:pt>
    <dgm:pt modelId="{8C28825C-14D1-4AB8-8AB6-E680014829FB}" type="pres">
      <dgm:prSet presAssocID="{775AFB36-7DFD-4BA0-A468-13DA08122D83}" presName="parTrans" presStyleLbl="bgSibTrans2D1" presStyleIdx="5" presStyleCnt="7"/>
      <dgm:spPr/>
      <dgm:t>
        <a:bodyPr/>
        <a:lstStyle/>
        <a:p>
          <a:endParaRPr lang="en-US"/>
        </a:p>
      </dgm:t>
    </dgm:pt>
    <dgm:pt modelId="{5F10DC17-7AF3-4B58-B70F-9A82EAF1C296}" type="pres">
      <dgm:prSet presAssocID="{21E75144-506B-46AC-A5B5-9D1275885BCE}" presName="node" presStyleLbl="node1" presStyleIdx="5" presStyleCnt="7">
        <dgm:presLayoutVars>
          <dgm:bulletEnabled val="1"/>
        </dgm:presLayoutVars>
      </dgm:prSet>
      <dgm:spPr/>
      <dgm:t>
        <a:bodyPr/>
        <a:lstStyle/>
        <a:p>
          <a:endParaRPr lang="en-US"/>
        </a:p>
      </dgm:t>
    </dgm:pt>
    <dgm:pt modelId="{81B4ECBE-7F69-443A-BEA4-93DFD55AA1C8}" type="pres">
      <dgm:prSet presAssocID="{BC90557F-D949-4A4B-9041-9BFB5A5DC0A7}" presName="parTrans" presStyleLbl="bgSibTrans2D1" presStyleIdx="6" presStyleCnt="7"/>
      <dgm:spPr/>
      <dgm:t>
        <a:bodyPr/>
        <a:lstStyle/>
        <a:p>
          <a:endParaRPr lang="en-US"/>
        </a:p>
      </dgm:t>
    </dgm:pt>
    <dgm:pt modelId="{B88181EB-CFC3-4F1F-B2D2-7FEC652D4356}" type="pres">
      <dgm:prSet presAssocID="{554DAB53-0F83-46C5-8C01-03F5A3C56F97}" presName="node" presStyleLbl="node1" presStyleIdx="6" presStyleCnt="7">
        <dgm:presLayoutVars>
          <dgm:bulletEnabled val="1"/>
        </dgm:presLayoutVars>
      </dgm:prSet>
      <dgm:spPr/>
      <dgm:t>
        <a:bodyPr/>
        <a:lstStyle/>
        <a:p>
          <a:endParaRPr lang="en-US"/>
        </a:p>
      </dgm:t>
    </dgm:pt>
  </dgm:ptLst>
  <dgm:cxnLst>
    <dgm:cxn modelId="{D04BC693-31D4-453E-AEF6-854CECF36355}" type="presOf" srcId="{62FA8E9C-7849-4AD2-BDD3-C30C27EB2BBF}" destId="{140675FE-C4B7-4130-A7AC-AC7803D6E1B4}" srcOrd="0" destOrd="0" presId="urn:microsoft.com/office/officeart/2005/8/layout/radial4"/>
    <dgm:cxn modelId="{CA759FCD-02A7-4FBD-A1BD-9FA3136C1556}" type="presOf" srcId="{6FB85A10-1FAF-4C04-A880-8535E4DD8B32}" destId="{C3C19820-297D-4276-9652-C6A367799598}" srcOrd="0" destOrd="0" presId="urn:microsoft.com/office/officeart/2005/8/layout/radial4"/>
    <dgm:cxn modelId="{3748078A-27F6-448E-966F-0E596C0C5D78}" srcId="{FAA09C1F-76F4-4D76-963E-00FC94BA9B77}" destId="{A2BC7C0E-C85C-4797-9406-560712E34884}" srcOrd="4" destOrd="0" parTransId="{12891251-3A5C-485C-B2EF-C07C19671013}" sibTransId="{144D3128-2675-4112-870D-7E3C3ACD1273}"/>
    <dgm:cxn modelId="{E39D3166-2781-4876-9023-C77FED952DAD}" type="presOf" srcId="{1884E0B7-38CF-492A-BD31-7BD650C4CD3D}" destId="{1B7F93C4-3F25-4372-AB94-A238431C93C8}" srcOrd="0" destOrd="0" presId="urn:microsoft.com/office/officeart/2005/8/layout/radial4"/>
    <dgm:cxn modelId="{D237BE12-2CF9-4714-B4D3-202615EF1C1D}" srcId="{FAA09C1F-76F4-4D76-963E-00FC94BA9B77}" destId="{21E75144-506B-46AC-A5B5-9D1275885BCE}" srcOrd="5" destOrd="0" parTransId="{775AFB36-7DFD-4BA0-A468-13DA08122D83}" sibTransId="{25D9A16F-DDC0-492B-945D-FE4E21808EFE}"/>
    <dgm:cxn modelId="{12875400-99C9-42DB-80ED-9DE7D398547C}" type="presOf" srcId="{554DAB53-0F83-46C5-8C01-03F5A3C56F97}" destId="{B88181EB-CFC3-4F1F-B2D2-7FEC652D4356}" srcOrd="0" destOrd="0" presId="urn:microsoft.com/office/officeart/2005/8/layout/radial4"/>
    <dgm:cxn modelId="{46C645D2-D81F-4679-B758-AFE112A87DD4}" type="presOf" srcId="{21E75144-506B-46AC-A5B5-9D1275885BCE}" destId="{5F10DC17-7AF3-4B58-B70F-9A82EAF1C296}" srcOrd="0" destOrd="0" presId="urn:microsoft.com/office/officeart/2005/8/layout/radial4"/>
    <dgm:cxn modelId="{E1BE0948-A6DE-4FB4-95AA-F457BBE9EE68}" type="presOf" srcId="{A05BA5EA-AF99-49B0-8285-8BBFAD12B449}" destId="{55A395F2-F98D-47EF-A9B9-96792C755BB9}" srcOrd="0" destOrd="0" presId="urn:microsoft.com/office/officeart/2005/8/layout/radial4"/>
    <dgm:cxn modelId="{95BFAC62-4574-49F5-A3E1-409B3AFAF941}" type="presOf" srcId="{007283ED-FB83-4940-A296-6EC94BD830C1}" destId="{376BEA2F-7749-4EA8-9303-34E7D6E28617}" srcOrd="0" destOrd="0" presId="urn:microsoft.com/office/officeart/2005/8/layout/radial4"/>
    <dgm:cxn modelId="{8AD80026-B8BF-41FA-8237-3B3FEEA13C53}" srcId="{FAA09C1F-76F4-4D76-963E-00FC94BA9B77}" destId="{2566915B-B075-4570-9872-F65B0BD45287}" srcOrd="2" destOrd="0" parTransId="{007283ED-FB83-4940-A296-6EC94BD830C1}" sibTransId="{452B0CDE-FF69-43C0-9591-041297097414}"/>
    <dgm:cxn modelId="{415D1221-B527-44D8-841D-3059D2DDEA96}" type="presOf" srcId="{FAA09C1F-76F4-4D76-963E-00FC94BA9B77}" destId="{8F73C29F-6647-48A2-A87F-240550EBB74D}" srcOrd="0" destOrd="0" presId="urn:microsoft.com/office/officeart/2005/8/layout/radial4"/>
    <dgm:cxn modelId="{8AFC3D08-B879-4343-A5C7-8CD4F818031F}" type="presOf" srcId="{A2BC7C0E-C85C-4797-9406-560712E34884}" destId="{83CA1D0C-C2E4-47EB-9EB6-4B5EFF98DB87}" srcOrd="0" destOrd="0" presId="urn:microsoft.com/office/officeart/2005/8/layout/radial4"/>
    <dgm:cxn modelId="{CED83429-CA48-41E2-BE7D-BD48B2938FB1}" srcId="{FAA09C1F-76F4-4D76-963E-00FC94BA9B77}" destId="{62FA8E9C-7849-4AD2-BDD3-C30C27EB2BBF}" srcOrd="1" destOrd="0" parTransId="{A05BA5EA-AF99-49B0-8285-8BBFAD12B449}" sibTransId="{0096898F-2ECE-43AA-9158-BD665671A5F0}"/>
    <dgm:cxn modelId="{AA6F57A1-FCDF-4941-B179-87D1945B8765}" srcId="{FAA09C1F-76F4-4D76-963E-00FC94BA9B77}" destId="{554DAB53-0F83-46C5-8C01-03F5A3C56F97}" srcOrd="6" destOrd="0" parTransId="{BC90557F-D949-4A4B-9041-9BFB5A5DC0A7}" sibTransId="{A50008D3-3DC0-4006-8DA1-9B71E6E26DEF}"/>
    <dgm:cxn modelId="{363A7BB0-C69E-4135-B3CE-23B0698BC9B7}" type="presOf" srcId="{66C5A139-0A6B-4687-B282-338F711EF6D2}" destId="{0177429D-3EFE-43DF-81D6-57F34042DB23}" srcOrd="0" destOrd="0" presId="urn:microsoft.com/office/officeart/2005/8/layout/radial4"/>
    <dgm:cxn modelId="{56FA076D-547D-417E-A62E-9D439E14B1D5}" srcId="{1884E0B7-38CF-492A-BD31-7BD650C4CD3D}" destId="{FAA09C1F-76F4-4D76-963E-00FC94BA9B77}" srcOrd="0" destOrd="0" parTransId="{C24DAE28-2D4D-44D0-87E9-A6262EF7F1B9}" sibTransId="{09C05C0E-F6AD-4FDB-9315-9CE25A129028}"/>
    <dgm:cxn modelId="{E27DBA4F-F2D2-460A-A151-5C99077E6DF7}" type="presOf" srcId="{775AFB36-7DFD-4BA0-A468-13DA08122D83}" destId="{8C28825C-14D1-4AB8-8AB6-E680014829FB}" srcOrd="0" destOrd="0" presId="urn:microsoft.com/office/officeart/2005/8/layout/radial4"/>
    <dgm:cxn modelId="{DE254003-8A9D-413F-817E-09C37BCB135F}" srcId="{FAA09C1F-76F4-4D76-963E-00FC94BA9B77}" destId="{9A27775D-E28D-4703-AD1F-1B02FAFF5A13}" srcOrd="0" destOrd="0" parTransId="{66C5A139-0A6B-4687-B282-338F711EF6D2}" sibTransId="{D9F101A5-8490-4DDC-B8B8-6237EE9841C9}"/>
    <dgm:cxn modelId="{A2BFCC3A-A365-4139-85A5-206EE20C18DD}" type="presOf" srcId="{BC90557F-D949-4A4B-9041-9BFB5A5DC0A7}" destId="{81B4ECBE-7F69-443A-BEA4-93DFD55AA1C8}" srcOrd="0" destOrd="0" presId="urn:microsoft.com/office/officeart/2005/8/layout/radial4"/>
    <dgm:cxn modelId="{DED3FB6C-301F-4DB7-A225-AD94FB6EFBFF}" srcId="{FAA09C1F-76F4-4D76-963E-00FC94BA9B77}" destId="{6FB85A10-1FAF-4C04-A880-8535E4DD8B32}" srcOrd="3" destOrd="0" parTransId="{4B15ED95-AEB9-4851-86E6-205F096B71F5}" sibTransId="{C9E5478B-C2FB-406A-A19F-5BBD83F48963}"/>
    <dgm:cxn modelId="{A09F27C4-9C46-4825-9B62-E6B91B782286}" type="presOf" srcId="{9A27775D-E28D-4703-AD1F-1B02FAFF5A13}" destId="{B395B82A-A1C6-4A0E-B58D-F62DD201280E}" srcOrd="0" destOrd="0" presId="urn:microsoft.com/office/officeart/2005/8/layout/radial4"/>
    <dgm:cxn modelId="{44839525-EDAD-46C3-952A-1D2C91D02B66}" type="presOf" srcId="{2566915B-B075-4570-9872-F65B0BD45287}" destId="{550C807F-6A12-4707-B17B-8E4F5F4CF9D8}" srcOrd="0" destOrd="0" presId="urn:microsoft.com/office/officeart/2005/8/layout/radial4"/>
    <dgm:cxn modelId="{9311C6E1-9FDD-492F-A933-4156F0F4CD76}" type="presOf" srcId="{4B15ED95-AEB9-4851-86E6-205F096B71F5}" destId="{9C83DA0C-3A9C-455E-A80A-E0779956BC95}" srcOrd="0" destOrd="0" presId="urn:microsoft.com/office/officeart/2005/8/layout/radial4"/>
    <dgm:cxn modelId="{A7117354-2A58-4F62-857E-522019D41D68}" type="presOf" srcId="{12891251-3A5C-485C-B2EF-C07C19671013}" destId="{D837D077-84EC-4E2A-9D66-D381B0CE4FE5}" srcOrd="0" destOrd="0" presId="urn:microsoft.com/office/officeart/2005/8/layout/radial4"/>
    <dgm:cxn modelId="{D7DAC5E9-A8D1-4438-8459-3DA7BF7956E2}" type="presParOf" srcId="{1B7F93C4-3F25-4372-AB94-A238431C93C8}" destId="{8F73C29F-6647-48A2-A87F-240550EBB74D}" srcOrd="0" destOrd="0" presId="urn:microsoft.com/office/officeart/2005/8/layout/radial4"/>
    <dgm:cxn modelId="{F7F1CAEF-5C10-41A0-B286-554E09EBBAD4}" type="presParOf" srcId="{1B7F93C4-3F25-4372-AB94-A238431C93C8}" destId="{0177429D-3EFE-43DF-81D6-57F34042DB23}" srcOrd="1" destOrd="0" presId="urn:microsoft.com/office/officeart/2005/8/layout/radial4"/>
    <dgm:cxn modelId="{431FAF34-E24B-4A78-9371-86DCFA4DFA1E}" type="presParOf" srcId="{1B7F93C4-3F25-4372-AB94-A238431C93C8}" destId="{B395B82A-A1C6-4A0E-B58D-F62DD201280E}" srcOrd="2" destOrd="0" presId="urn:microsoft.com/office/officeart/2005/8/layout/radial4"/>
    <dgm:cxn modelId="{11D4C652-2FE6-4127-9792-E8C10DD44FD4}" type="presParOf" srcId="{1B7F93C4-3F25-4372-AB94-A238431C93C8}" destId="{55A395F2-F98D-47EF-A9B9-96792C755BB9}" srcOrd="3" destOrd="0" presId="urn:microsoft.com/office/officeart/2005/8/layout/radial4"/>
    <dgm:cxn modelId="{9EE5CD35-92DF-4401-BC26-4BEAFBAD5323}" type="presParOf" srcId="{1B7F93C4-3F25-4372-AB94-A238431C93C8}" destId="{140675FE-C4B7-4130-A7AC-AC7803D6E1B4}" srcOrd="4" destOrd="0" presId="urn:microsoft.com/office/officeart/2005/8/layout/radial4"/>
    <dgm:cxn modelId="{95D6AE9C-8D50-4DB5-B6BE-59780E052708}" type="presParOf" srcId="{1B7F93C4-3F25-4372-AB94-A238431C93C8}" destId="{376BEA2F-7749-4EA8-9303-34E7D6E28617}" srcOrd="5" destOrd="0" presId="urn:microsoft.com/office/officeart/2005/8/layout/radial4"/>
    <dgm:cxn modelId="{B18648C7-3985-45FF-B5B1-BAFB09AB2218}" type="presParOf" srcId="{1B7F93C4-3F25-4372-AB94-A238431C93C8}" destId="{550C807F-6A12-4707-B17B-8E4F5F4CF9D8}" srcOrd="6" destOrd="0" presId="urn:microsoft.com/office/officeart/2005/8/layout/radial4"/>
    <dgm:cxn modelId="{C9588E88-7924-40B3-BA5E-9CDE37FCDC05}" type="presParOf" srcId="{1B7F93C4-3F25-4372-AB94-A238431C93C8}" destId="{9C83DA0C-3A9C-455E-A80A-E0779956BC95}" srcOrd="7" destOrd="0" presId="urn:microsoft.com/office/officeart/2005/8/layout/radial4"/>
    <dgm:cxn modelId="{36182B8F-5107-4ED4-BF71-6AD1A537677F}" type="presParOf" srcId="{1B7F93C4-3F25-4372-AB94-A238431C93C8}" destId="{C3C19820-297D-4276-9652-C6A367799598}" srcOrd="8" destOrd="0" presId="urn:microsoft.com/office/officeart/2005/8/layout/radial4"/>
    <dgm:cxn modelId="{C02D1955-BA25-4131-A640-0DB03B2F7C05}" type="presParOf" srcId="{1B7F93C4-3F25-4372-AB94-A238431C93C8}" destId="{D837D077-84EC-4E2A-9D66-D381B0CE4FE5}" srcOrd="9" destOrd="0" presId="urn:microsoft.com/office/officeart/2005/8/layout/radial4"/>
    <dgm:cxn modelId="{60B57BD2-A67C-4F37-BFC9-1CEA9E5F24E2}" type="presParOf" srcId="{1B7F93C4-3F25-4372-AB94-A238431C93C8}" destId="{83CA1D0C-C2E4-47EB-9EB6-4B5EFF98DB87}" srcOrd="10" destOrd="0" presId="urn:microsoft.com/office/officeart/2005/8/layout/radial4"/>
    <dgm:cxn modelId="{A884AECA-AE83-4F13-9161-26FD2BBDE2C6}" type="presParOf" srcId="{1B7F93C4-3F25-4372-AB94-A238431C93C8}" destId="{8C28825C-14D1-4AB8-8AB6-E680014829FB}" srcOrd="11" destOrd="0" presId="urn:microsoft.com/office/officeart/2005/8/layout/radial4"/>
    <dgm:cxn modelId="{B84A9271-70B3-4E9F-AD49-D0C56F57DBAC}" type="presParOf" srcId="{1B7F93C4-3F25-4372-AB94-A238431C93C8}" destId="{5F10DC17-7AF3-4B58-B70F-9A82EAF1C296}" srcOrd="12" destOrd="0" presId="urn:microsoft.com/office/officeart/2005/8/layout/radial4"/>
    <dgm:cxn modelId="{57A4D280-2C55-4999-95B0-B4A7DBC9FA74}" type="presParOf" srcId="{1B7F93C4-3F25-4372-AB94-A238431C93C8}" destId="{81B4ECBE-7F69-443A-BEA4-93DFD55AA1C8}" srcOrd="13" destOrd="0" presId="urn:microsoft.com/office/officeart/2005/8/layout/radial4"/>
    <dgm:cxn modelId="{2955B298-B273-4B2A-8CEC-BC79BF9D5C9C}" type="presParOf" srcId="{1B7F93C4-3F25-4372-AB94-A238431C93C8}" destId="{B88181EB-CFC3-4F1F-B2D2-7FEC652D4356}"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F9A88-FB83-49AE-B748-A6ED9FE843EE}">
      <dsp:nvSpPr>
        <dsp:cNvPr id="0" name=""/>
        <dsp:cNvSpPr/>
      </dsp:nvSpPr>
      <dsp:spPr>
        <a:xfrm>
          <a:off x="3581920" y="2613"/>
          <a:ext cx="1980158" cy="1287102"/>
        </a:xfrm>
        <a:prstGeom prst="round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Bacterias</a:t>
          </a:r>
          <a:r>
            <a:rPr lang="es-EC" sz="1300" kern="1200" smtClean="0"/>
            <a:t>: Microorganismos </a:t>
          </a:r>
          <a:endParaRPr lang="es-EC" sz="1300" kern="1200" dirty="0" smtClean="0"/>
        </a:p>
        <a:p>
          <a:pPr lvl="0" algn="ctr" defTabSz="577850">
            <a:lnSpc>
              <a:spcPct val="90000"/>
            </a:lnSpc>
            <a:spcBef>
              <a:spcPct val="0"/>
            </a:spcBef>
            <a:spcAft>
              <a:spcPct val="35000"/>
            </a:spcAft>
          </a:pPr>
          <a:r>
            <a:rPr lang="es-EC" sz="1300" kern="1200" dirty="0" smtClean="0"/>
            <a:t>más abundantes en el </a:t>
          </a:r>
        </a:p>
        <a:p>
          <a:pPr lvl="0" algn="ctr" defTabSz="577850">
            <a:lnSpc>
              <a:spcPct val="90000"/>
            </a:lnSpc>
            <a:spcBef>
              <a:spcPct val="0"/>
            </a:spcBef>
            <a:spcAft>
              <a:spcPct val="35000"/>
            </a:spcAft>
          </a:pPr>
          <a:r>
            <a:rPr lang="es-EC" sz="1300" kern="1200" dirty="0" smtClean="0"/>
            <a:t>planeta tierra</a:t>
          </a:r>
          <a:endParaRPr lang="en-US" sz="1300" kern="1200" dirty="0"/>
        </a:p>
      </dsp:txBody>
      <dsp:txXfrm>
        <a:off x="3644751" y="65444"/>
        <a:ext cx="1854496" cy="1161440"/>
      </dsp:txXfrm>
    </dsp:sp>
    <dsp:sp modelId="{9F4B368E-37B5-4921-BC50-7573E299EB6B}">
      <dsp:nvSpPr>
        <dsp:cNvPr id="0" name=""/>
        <dsp:cNvSpPr/>
      </dsp:nvSpPr>
      <dsp:spPr>
        <a:xfrm>
          <a:off x="2445857" y="646165"/>
          <a:ext cx="4252284" cy="4252284"/>
        </a:xfrm>
        <a:custGeom>
          <a:avLst/>
          <a:gdLst/>
          <a:ahLst/>
          <a:cxnLst/>
          <a:rect l="0" t="0" r="0" b="0"/>
          <a:pathLst>
            <a:path>
              <a:moveTo>
                <a:pt x="3130480" y="252166"/>
              </a:moveTo>
              <a:arcTo wR="2126142" hR="2126142" stAng="17891317" swAng="2625441"/>
            </a:path>
          </a:pathLst>
        </a:custGeom>
        <a:noFill/>
        <a:ln w="57150" cap="flat" cmpd="sng" algn="ctr">
          <a:solidFill>
            <a:srgbClr val="92D050"/>
          </a:solidFill>
          <a:prstDash val="solid"/>
        </a:ln>
        <a:effectLst/>
      </dsp:spPr>
      <dsp:style>
        <a:lnRef idx="1">
          <a:scrgbClr r="0" g="0" b="0"/>
        </a:lnRef>
        <a:fillRef idx="0">
          <a:scrgbClr r="0" g="0" b="0"/>
        </a:fillRef>
        <a:effectRef idx="0">
          <a:scrgbClr r="0" g="0" b="0"/>
        </a:effectRef>
        <a:fontRef idx="minor"/>
      </dsp:style>
    </dsp:sp>
    <dsp:sp modelId="{6842C689-0E7C-4B6F-9EFD-9D4518B8B40F}">
      <dsp:nvSpPr>
        <dsp:cNvPr id="0" name=""/>
        <dsp:cNvSpPr/>
      </dsp:nvSpPr>
      <dsp:spPr>
        <a:xfrm>
          <a:off x="5708063" y="2128756"/>
          <a:ext cx="1980158" cy="1287102"/>
        </a:xfrm>
        <a:prstGeom prst="round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i="1" kern="1200" smtClean="0"/>
            <a:t>Escherichia coli </a:t>
          </a:r>
        </a:p>
        <a:p>
          <a:pPr lvl="0" algn="ctr" defTabSz="577850">
            <a:lnSpc>
              <a:spcPct val="90000"/>
            </a:lnSpc>
            <a:spcBef>
              <a:spcPct val="0"/>
            </a:spcBef>
            <a:spcAft>
              <a:spcPct val="35000"/>
            </a:spcAft>
          </a:pPr>
          <a:r>
            <a:rPr lang="es-EC" sz="1300" kern="1200" smtClean="0"/>
            <a:t>(Gram negativa)</a:t>
          </a:r>
        </a:p>
        <a:p>
          <a:pPr lvl="0" algn="ctr" defTabSz="577850">
            <a:lnSpc>
              <a:spcPct val="90000"/>
            </a:lnSpc>
            <a:spcBef>
              <a:spcPct val="0"/>
            </a:spcBef>
            <a:spcAft>
              <a:spcPct val="35000"/>
            </a:spcAft>
          </a:pPr>
          <a:r>
            <a:rPr lang="es-EC" sz="1300" i="1" kern="1200" smtClean="0"/>
            <a:t>Staphylococcus aureus</a:t>
          </a:r>
          <a:r>
            <a:rPr lang="es-EC" sz="1300" kern="1200" smtClean="0"/>
            <a:t> (Gram positiva)</a:t>
          </a:r>
          <a:endParaRPr lang="en-US" sz="1300" kern="1200" dirty="0"/>
        </a:p>
      </dsp:txBody>
      <dsp:txXfrm>
        <a:off x="5770894" y="2191587"/>
        <a:ext cx="1854496" cy="1161440"/>
      </dsp:txXfrm>
    </dsp:sp>
    <dsp:sp modelId="{86F18780-6D02-44AC-AFFA-B0109521CFD0}">
      <dsp:nvSpPr>
        <dsp:cNvPr id="0" name=""/>
        <dsp:cNvSpPr/>
      </dsp:nvSpPr>
      <dsp:spPr>
        <a:xfrm>
          <a:off x="2445857" y="646165"/>
          <a:ext cx="4252284" cy="4252284"/>
        </a:xfrm>
        <a:custGeom>
          <a:avLst/>
          <a:gdLst/>
          <a:ahLst/>
          <a:cxnLst/>
          <a:rect l="0" t="0" r="0" b="0"/>
          <a:pathLst>
            <a:path>
              <a:moveTo>
                <a:pt x="4147603" y="2785062"/>
              </a:moveTo>
              <a:arcTo wR="2126142" hR="2126142" stAng="1083241" swAng="2625441"/>
            </a:path>
          </a:pathLst>
        </a:custGeom>
        <a:noFill/>
        <a:ln w="57150" cap="flat" cmpd="sng" algn="ctr">
          <a:solidFill>
            <a:srgbClr val="92D050"/>
          </a:solidFill>
          <a:prstDash val="solid"/>
        </a:ln>
        <a:effectLst/>
      </dsp:spPr>
      <dsp:style>
        <a:lnRef idx="1">
          <a:scrgbClr r="0" g="0" b="0"/>
        </a:lnRef>
        <a:fillRef idx="0">
          <a:scrgbClr r="0" g="0" b="0"/>
        </a:fillRef>
        <a:effectRef idx="0">
          <a:scrgbClr r="0" g="0" b="0"/>
        </a:effectRef>
        <a:fontRef idx="minor"/>
      </dsp:style>
    </dsp:sp>
    <dsp:sp modelId="{A055D0D4-5E82-45CB-AB77-B402AAD0C5A6}">
      <dsp:nvSpPr>
        <dsp:cNvPr id="0" name=""/>
        <dsp:cNvSpPr/>
      </dsp:nvSpPr>
      <dsp:spPr>
        <a:xfrm>
          <a:off x="3581920" y="4254898"/>
          <a:ext cx="1980158" cy="1287102"/>
        </a:xfrm>
        <a:prstGeom prst="round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Blancos de estudio</a:t>
          </a:r>
          <a:endParaRPr lang="en-US" sz="1300" kern="1200" dirty="0"/>
        </a:p>
      </dsp:txBody>
      <dsp:txXfrm>
        <a:off x="3644751" y="4317729"/>
        <a:ext cx="1854496" cy="1161440"/>
      </dsp:txXfrm>
    </dsp:sp>
    <dsp:sp modelId="{A6E21F50-895B-4962-A958-A522764389DF}">
      <dsp:nvSpPr>
        <dsp:cNvPr id="0" name=""/>
        <dsp:cNvSpPr/>
      </dsp:nvSpPr>
      <dsp:spPr>
        <a:xfrm>
          <a:off x="2445857" y="646165"/>
          <a:ext cx="4252284" cy="4252284"/>
        </a:xfrm>
        <a:custGeom>
          <a:avLst/>
          <a:gdLst/>
          <a:ahLst/>
          <a:cxnLst/>
          <a:rect l="0" t="0" r="0" b="0"/>
          <a:pathLst>
            <a:path>
              <a:moveTo>
                <a:pt x="1121804" y="4000118"/>
              </a:moveTo>
              <a:arcTo wR="2126142" hR="2126142" stAng="7091317" swAng="2625441"/>
            </a:path>
          </a:pathLst>
        </a:custGeom>
        <a:noFill/>
        <a:ln w="57150" cap="flat" cmpd="sng" algn="ctr">
          <a:solidFill>
            <a:srgbClr val="92D050"/>
          </a:solidFill>
          <a:prstDash val="solid"/>
        </a:ln>
        <a:effectLst/>
      </dsp:spPr>
      <dsp:style>
        <a:lnRef idx="1">
          <a:scrgbClr r="0" g="0" b="0"/>
        </a:lnRef>
        <a:fillRef idx="0">
          <a:scrgbClr r="0" g="0" b="0"/>
        </a:fillRef>
        <a:effectRef idx="0">
          <a:scrgbClr r="0" g="0" b="0"/>
        </a:effectRef>
        <a:fontRef idx="minor"/>
      </dsp:style>
    </dsp:sp>
    <dsp:sp modelId="{855256C6-DF19-46C8-8A99-2B5D6000E629}">
      <dsp:nvSpPr>
        <dsp:cNvPr id="0" name=""/>
        <dsp:cNvSpPr/>
      </dsp:nvSpPr>
      <dsp:spPr>
        <a:xfrm>
          <a:off x="1455778" y="2128756"/>
          <a:ext cx="1980158" cy="1287102"/>
        </a:xfrm>
        <a:prstGeom prst="roundRect">
          <a:avLst/>
        </a:prstGeom>
        <a:solidFill>
          <a:schemeClr val="lt1">
            <a:hueOff val="0"/>
            <a:satOff val="0"/>
            <a:lumOff val="0"/>
            <a:alphaOff val="0"/>
          </a:schemeClr>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smtClean="0"/>
            <a:t>Industria necesita generar soluciones</a:t>
          </a:r>
          <a:endParaRPr lang="en-US" sz="1300" kern="1200" dirty="0"/>
        </a:p>
      </dsp:txBody>
      <dsp:txXfrm>
        <a:off x="1518609" y="2191587"/>
        <a:ext cx="1854496" cy="1161440"/>
      </dsp:txXfrm>
    </dsp:sp>
    <dsp:sp modelId="{1EAEEB17-91D2-4B8E-87A9-BA38B0507545}">
      <dsp:nvSpPr>
        <dsp:cNvPr id="0" name=""/>
        <dsp:cNvSpPr/>
      </dsp:nvSpPr>
      <dsp:spPr>
        <a:xfrm>
          <a:off x="2445857" y="646165"/>
          <a:ext cx="4252284" cy="4252284"/>
        </a:xfrm>
        <a:custGeom>
          <a:avLst/>
          <a:gdLst/>
          <a:ahLst/>
          <a:cxnLst/>
          <a:rect l="0" t="0" r="0" b="0"/>
          <a:pathLst>
            <a:path>
              <a:moveTo>
                <a:pt x="104681" y="1467221"/>
              </a:moveTo>
              <a:arcTo wR="2126142" hR="2126142" stAng="11883241" swAng="2625441"/>
            </a:path>
          </a:pathLst>
        </a:custGeom>
        <a:noFill/>
        <a:ln w="57150" cap="flat" cmpd="sng" algn="ctr">
          <a:solidFill>
            <a:srgbClr val="92D050"/>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30F3-D8AE-45F9-AE1C-3983CC39E5B5}">
      <dsp:nvSpPr>
        <dsp:cNvPr id="0" name=""/>
        <dsp:cNvSpPr/>
      </dsp:nvSpPr>
      <dsp:spPr>
        <a:xfrm>
          <a:off x="3552785" y="2132437"/>
          <a:ext cx="295425" cy="635164"/>
        </a:xfrm>
        <a:custGeom>
          <a:avLst/>
          <a:gdLst/>
          <a:ahLst/>
          <a:cxnLst/>
          <a:rect l="0" t="0" r="0" b="0"/>
          <a:pathLst>
            <a:path>
              <a:moveTo>
                <a:pt x="0" y="0"/>
              </a:moveTo>
              <a:lnTo>
                <a:pt x="147712" y="0"/>
              </a:lnTo>
              <a:lnTo>
                <a:pt x="147712" y="635164"/>
              </a:lnTo>
              <a:lnTo>
                <a:pt x="295425" y="63516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2AC92F-F61A-48C8-ADFB-D1DC36DBD910}">
      <dsp:nvSpPr>
        <dsp:cNvPr id="0" name=""/>
        <dsp:cNvSpPr/>
      </dsp:nvSpPr>
      <dsp:spPr>
        <a:xfrm>
          <a:off x="3552785" y="2086717"/>
          <a:ext cx="295425" cy="91440"/>
        </a:xfrm>
        <a:custGeom>
          <a:avLst/>
          <a:gdLst/>
          <a:ahLst/>
          <a:cxnLst/>
          <a:rect l="0" t="0" r="0" b="0"/>
          <a:pathLst>
            <a:path>
              <a:moveTo>
                <a:pt x="0" y="45720"/>
              </a:moveTo>
              <a:lnTo>
                <a:pt x="295425"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EC8CE4-EE76-40EA-8EB9-49CE44F44A81}">
      <dsp:nvSpPr>
        <dsp:cNvPr id="0" name=""/>
        <dsp:cNvSpPr/>
      </dsp:nvSpPr>
      <dsp:spPr>
        <a:xfrm>
          <a:off x="3552785" y="1497273"/>
          <a:ext cx="295425" cy="635164"/>
        </a:xfrm>
        <a:custGeom>
          <a:avLst/>
          <a:gdLst/>
          <a:ahLst/>
          <a:cxnLst/>
          <a:rect l="0" t="0" r="0" b="0"/>
          <a:pathLst>
            <a:path>
              <a:moveTo>
                <a:pt x="0" y="635164"/>
              </a:moveTo>
              <a:lnTo>
                <a:pt x="147712" y="635164"/>
              </a:lnTo>
              <a:lnTo>
                <a:pt x="147712" y="0"/>
              </a:lnTo>
              <a:lnTo>
                <a:pt x="295425"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92CBC-246B-4BE5-B3E9-16363DCCFF3A}">
      <dsp:nvSpPr>
        <dsp:cNvPr id="0" name=""/>
        <dsp:cNvSpPr/>
      </dsp:nvSpPr>
      <dsp:spPr>
        <a:xfrm>
          <a:off x="1780232" y="1338481"/>
          <a:ext cx="295425" cy="793956"/>
        </a:xfrm>
        <a:custGeom>
          <a:avLst/>
          <a:gdLst/>
          <a:ahLst/>
          <a:cxnLst/>
          <a:rect l="0" t="0" r="0" b="0"/>
          <a:pathLst>
            <a:path>
              <a:moveTo>
                <a:pt x="0" y="0"/>
              </a:moveTo>
              <a:lnTo>
                <a:pt x="147712" y="0"/>
              </a:lnTo>
              <a:lnTo>
                <a:pt x="147712" y="793956"/>
              </a:lnTo>
              <a:lnTo>
                <a:pt x="295425" y="79395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CF7269-A4A1-4CB9-814D-0FA0BB886B5A}">
      <dsp:nvSpPr>
        <dsp:cNvPr id="0" name=""/>
        <dsp:cNvSpPr/>
      </dsp:nvSpPr>
      <dsp:spPr>
        <a:xfrm>
          <a:off x="5325338" y="816388"/>
          <a:ext cx="295425" cy="91440"/>
        </a:xfrm>
        <a:custGeom>
          <a:avLst/>
          <a:gdLst/>
          <a:ahLst/>
          <a:cxnLst/>
          <a:rect l="0" t="0" r="0" b="0"/>
          <a:pathLst>
            <a:path>
              <a:moveTo>
                <a:pt x="0" y="45720"/>
              </a:moveTo>
              <a:lnTo>
                <a:pt x="295425"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D289AF-0D98-44D2-829E-102929AA6A33}">
      <dsp:nvSpPr>
        <dsp:cNvPr id="0" name=""/>
        <dsp:cNvSpPr/>
      </dsp:nvSpPr>
      <dsp:spPr>
        <a:xfrm>
          <a:off x="3552785" y="544525"/>
          <a:ext cx="295425" cy="317582"/>
        </a:xfrm>
        <a:custGeom>
          <a:avLst/>
          <a:gdLst/>
          <a:ahLst/>
          <a:cxnLst/>
          <a:rect l="0" t="0" r="0" b="0"/>
          <a:pathLst>
            <a:path>
              <a:moveTo>
                <a:pt x="0" y="0"/>
              </a:moveTo>
              <a:lnTo>
                <a:pt x="147712" y="0"/>
              </a:lnTo>
              <a:lnTo>
                <a:pt x="147712" y="317582"/>
              </a:lnTo>
              <a:lnTo>
                <a:pt x="295425" y="31758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356F91-AF2F-4E5A-87AE-91A2DBD277CF}">
      <dsp:nvSpPr>
        <dsp:cNvPr id="0" name=""/>
        <dsp:cNvSpPr/>
      </dsp:nvSpPr>
      <dsp:spPr>
        <a:xfrm>
          <a:off x="5325338" y="181223"/>
          <a:ext cx="295425" cy="91440"/>
        </a:xfrm>
        <a:custGeom>
          <a:avLst/>
          <a:gdLst/>
          <a:ahLst/>
          <a:cxnLst/>
          <a:rect l="0" t="0" r="0" b="0"/>
          <a:pathLst>
            <a:path>
              <a:moveTo>
                <a:pt x="0" y="45720"/>
              </a:moveTo>
              <a:lnTo>
                <a:pt x="295425" y="4572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BDD71A-5212-4901-AB1F-E16D351B99F4}">
      <dsp:nvSpPr>
        <dsp:cNvPr id="0" name=""/>
        <dsp:cNvSpPr/>
      </dsp:nvSpPr>
      <dsp:spPr>
        <a:xfrm>
          <a:off x="3552785" y="226943"/>
          <a:ext cx="295425" cy="317582"/>
        </a:xfrm>
        <a:custGeom>
          <a:avLst/>
          <a:gdLst/>
          <a:ahLst/>
          <a:cxnLst/>
          <a:rect l="0" t="0" r="0" b="0"/>
          <a:pathLst>
            <a:path>
              <a:moveTo>
                <a:pt x="0" y="317582"/>
              </a:moveTo>
              <a:lnTo>
                <a:pt x="147712" y="317582"/>
              </a:lnTo>
              <a:lnTo>
                <a:pt x="147712" y="0"/>
              </a:lnTo>
              <a:lnTo>
                <a:pt x="295425"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0E9BC9-2BA0-4BD3-89AB-2EE830E4B695}">
      <dsp:nvSpPr>
        <dsp:cNvPr id="0" name=""/>
        <dsp:cNvSpPr/>
      </dsp:nvSpPr>
      <dsp:spPr>
        <a:xfrm>
          <a:off x="1780232" y="544525"/>
          <a:ext cx="295425" cy="793956"/>
        </a:xfrm>
        <a:custGeom>
          <a:avLst/>
          <a:gdLst/>
          <a:ahLst/>
          <a:cxnLst/>
          <a:rect l="0" t="0" r="0" b="0"/>
          <a:pathLst>
            <a:path>
              <a:moveTo>
                <a:pt x="0" y="793956"/>
              </a:moveTo>
              <a:lnTo>
                <a:pt x="147712" y="793956"/>
              </a:lnTo>
              <a:lnTo>
                <a:pt x="147712" y="0"/>
              </a:lnTo>
              <a:lnTo>
                <a:pt x="295425"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66F00D-FA41-4E3F-888F-80CE00E2F5C9}">
      <dsp:nvSpPr>
        <dsp:cNvPr id="0" name=""/>
        <dsp:cNvSpPr/>
      </dsp:nvSpPr>
      <dsp:spPr>
        <a:xfrm>
          <a:off x="303104" y="1113219"/>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Materiales imprimibles</a:t>
          </a:r>
        </a:p>
      </dsp:txBody>
      <dsp:txXfrm>
        <a:off x="303104" y="1113219"/>
        <a:ext cx="1477127" cy="450523"/>
      </dsp:txXfrm>
    </dsp:sp>
    <dsp:sp modelId="{1F686CC6-23E9-4DCA-A1F3-AFFF951B27F4}">
      <dsp:nvSpPr>
        <dsp:cNvPr id="0" name=""/>
        <dsp:cNvSpPr/>
      </dsp:nvSpPr>
      <dsp:spPr>
        <a:xfrm>
          <a:off x="2075657" y="319263"/>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Materiales Inorgánicos</a:t>
          </a:r>
        </a:p>
      </dsp:txBody>
      <dsp:txXfrm>
        <a:off x="2075657" y="319263"/>
        <a:ext cx="1477127" cy="450523"/>
      </dsp:txXfrm>
    </dsp:sp>
    <dsp:sp modelId="{665C4CFE-7985-4B3E-BF34-82BA553E7F86}">
      <dsp:nvSpPr>
        <dsp:cNvPr id="0" name=""/>
        <dsp:cNvSpPr/>
      </dsp:nvSpPr>
      <dsp:spPr>
        <a:xfrm>
          <a:off x="3848210" y="1681"/>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Materiales semicondutores </a:t>
          </a:r>
        </a:p>
      </dsp:txBody>
      <dsp:txXfrm>
        <a:off x="3848210" y="1681"/>
        <a:ext cx="1477127" cy="450523"/>
      </dsp:txXfrm>
    </dsp:sp>
    <dsp:sp modelId="{28B3BAE1-B244-4A09-A226-BA089CB5E2A5}">
      <dsp:nvSpPr>
        <dsp:cNvPr id="0" name=""/>
        <dsp:cNvSpPr/>
      </dsp:nvSpPr>
      <dsp:spPr>
        <a:xfrm>
          <a:off x="5620763" y="1681"/>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Nanotubos de carbono</a:t>
          </a:r>
        </a:p>
      </dsp:txBody>
      <dsp:txXfrm>
        <a:off x="5620763" y="1681"/>
        <a:ext cx="1477127" cy="450523"/>
      </dsp:txXfrm>
    </dsp:sp>
    <dsp:sp modelId="{DA0D29E3-DDEF-48BF-B24C-C1EA605605DC}">
      <dsp:nvSpPr>
        <dsp:cNvPr id="0" name=""/>
        <dsp:cNvSpPr/>
      </dsp:nvSpPr>
      <dsp:spPr>
        <a:xfrm>
          <a:off x="3848210" y="636846"/>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a:latin typeface="Arial" panose="020B0604020202020204" pitchFamily="34" charset="0"/>
              <a:cs typeface="Arial" panose="020B0604020202020204" pitchFamily="34" charset="0"/>
            </a:rPr>
            <a:t>Materiales</a:t>
          </a: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metálicos</a:t>
          </a:r>
          <a:endParaRPr lang="en-US" sz="1400" kern="1200" dirty="0">
            <a:latin typeface="Arial" panose="020B0604020202020204" pitchFamily="34" charset="0"/>
            <a:cs typeface="Arial" panose="020B0604020202020204" pitchFamily="34" charset="0"/>
          </a:endParaRPr>
        </a:p>
      </dsp:txBody>
      <dsp:txXfrm>
        <a:off x="3848210" y="636846"/>
        <a:ext cx="1477127" cy="450523"/>
      </dsp:txXfrm>
    </dsp:sp>
    <dsp:sp modelId="{D2ED81B1-4F68-47F5-9E13-67408DAE2704}">
      <dsp:nvSpPr>
        <dsp:cNvPr id="0" name=""/>
        <dsp:cNvSpPr/>
      </dsp:nvSpPr>
      <dsp:spPr>
        <a:xfrm>
          <a:off x="5620763" y="636846"/>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Nanoparticulas de Au, Ag</a:t>
          </a:r>
        </a:p>
      </dsp:txBody>
      <dsp:txXfrm>
        <a:off x="5620763" y="636846"/>
        <a:ext cx="1477127" cy="450523"/>
      </dsp:txXfrm>
    </dsp:sp>
    <dsp:sp modelId="{0E20FE86-89C7-4584-9390-595D9F0F6550}">
      <dsp:nvSpPr>
        <dsp:cNvPr id="0" name=""/>
        <dsp:cNvSpPr/>
      </dsp:nvSpPr>
      <dsp:spPr>
        <a:xfrm>
          <a:off x="2075657" y="1907175"/>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Materiales Orgánicos</a:t>
          </a:r>
        </a:p>
      </dsp:txBody>
      <dsp:txXfrm>
        <a:off x="2075657" y="1907175"/>
        <a:ext cx="1477127" cy="450523"/>
      </dsp:txXfrm>
    </dsp:sp>
    <dsp:sp modelId="{D12587DC-16CE-4000-8869-5A581FE83BFA}">
      <dsp:nvSpPr>
        <dsp:cNvPr id="0" name=""/>
        <dsp:cNvSpPr/>
      </dsp:nvSpPr>
      <dsp:spPr>
        <a:xfrm>
          <a:off x="3848210" y="1272011"/>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Polímeros</a:t>
          </a:r>
        </a:p>
      </dsp:txBody>
      <dsp:txXfrm>
        <a:off x="3848210" y="1272011"/>
        <a:ext cx="1477127" cy="450523"/>
      </dsp:txXfrm>
    </dsp:sp>
    <dsp:sp modelId="{76B4585D-ED3E-4A25-95EC-F55EA14D4480}">
      <dsp:nvSpPr>
        <dsp:cNvPr id="0" name=""/>
        <dsp:cNvSpPr/>
      </dsp:nvSpPr>
      <dsp:spPr>
        <a:xfrm>
          <a:off x="3848210" y="1907175"/>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ADN</a:t>
          </a:r>
        </a:p>
      </dsp:txBody>
      <dsp:txXfrm>
        <a:off x="3848210" y="1907175"/>
        <a:ext cx="1477127" cy="450523"/>
      </dsp:txXfrm>
    </dsp:sp>
    <dsp:sp modelId="{B45A0CEE-6A55-4A0B-98F1-BC6970BFDD09}">
      <dsp:nvSpPr>
        <dsp:cNvPr id="0" name=""/>
        <dsp:cNvSpPr/>
      </dsp:nvSpPr>
      <dsp:spPr>
        <a:xfrm>
          <a:off x="3848210" y="2542340"/>
          <a:ext cx="1477127" cy="4505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latin typeface="Arial" panose="020B0604020202020204" pitchFamily="34" charset="0"/>
              <a:cs typeface="Arial" panose="020B0604020202020204" pitchFamily="34" charset="0"/>
            </a:rPr>
            <a:t>Proteinas</a:t>
          </a:r>
        </a:p>
      </dsp:txBody>
      <dsp:txXfrm>
        <a:off x="3848210" y="2542340"/>
        <a:ext cx="1477127" cy="450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3C29F-6647-48A2-A87F-240550EBB74D}">
      <dsp:nvSpPr>
        <dsp:cNvPr id="0" name=""/>
        <dsp:cNvSpPr/>
      </dsp:nvSpPr>
      <dsp:spPr>
        <a:xfrm>
          <a:off x="2551936" y="2643504"/>
          <a:ext cx="1681852" cy="168185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Parámetros </a:t>
          </a:r>
          <a:endParaRPr lang="en-US" sz="1700" kern="1200" dirty="0"/>
        </a:p>
      </dsp:txBody>
      <dsp:txXfrm>
        <a:off x="2798238" y="2889806"/>
        <a:ext cx="1189248" cy="1189248"/>
      </dsp:txXfrm>
    </dsp:sp>
    <dsp:sp modelId="{0177429D-3EFE-43DF-81D6-57F34042DB23}">
      <dsp:nvSpPr>
        <dsp:cNvPr id="0" name=""/>
        <dsp:cNvSpPr/>
      </dsp:nvSpPr>
      <dsp:spPr>
        <a:xfrm rot="10800000">
          <a:off x="590496" y="3244766"/>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95B82A-A1C6-4A0E-B58D-F62DD201280E}">
      <dsp:nvSpPr>
        <dsp:cNvPr id="0" name=""/>
        <dsp:cNvSpPr/>
      </dsp:nvSpPr>
      <dsp:spPr>
        <a:xfrm>
          <a:off x="1848" y="3013511"/>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Viscosidad del fluido</a:t>
          </a:r>
          <a:endParaRPr lang="en-US" sz="1600" kern="1200" dirty="0"/>
        </a:p>
      </dsp:txBody>
      <dsp:txXfrm>
        <a:off x="29433" y="3041096"/>
        <a:ext cx="1122126" cy="886667"/>
      </dsp:txXfrm>
    </dsp:sp>
    <dsp:sp modelId="{55A395F2-F98D-47EF-A9B9-96792C755BB9}">
      <dsp:nvSpPr>
        <dsp:cNvPr id="0" name=""/>
        <dsp:cNvSpPr/>
      </dsp:nvSpPr>
      <dsp:spPr>
        <a:xfrm rot="12600000">
          <a:off x="841777" y="2306973"/>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0675FE-C4B7-4130-A7AC-AC7803D6E1B4}">
      <dsp:nvSpPr>
        <dsp:cNvPr id="0" name=""/>
        <dsp:cNvSpPr/>
      </dsp:nvSpPr>
      <dsp:spPr>
        <a:xfrm>
          <a:off x="377294" y="1612328"/>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Densidad </a:t>
          </a:r>
          <a:endParaRPr lang="en-US" sz="1600" kern="1200" dirty="0"/>
        </a:p>
      </dsp:txBody>
      <dsp:txXfrm>
        <a:off x="404879" y="1639913"/>
        <a:ext cx="1122126" cy="886667"/>
      </dsp:txXfrm>
    </dsp:sp>
    <dsp:sp modelId="{376BEA2F-7749-4EA8-9303-34E7D6E28617}">
      <dsp:nvSpPr>
        <dsp:cNvPr id="0" name=""/>
        <dsp:cNvSpPr/>
      </dsp:nvSpPr>
      <dsp:spPr>
        <a:xfrm rot="14400000">
          <a:off x="1528289" y="1620461"/>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0C807F-6A12-4707-B17B-8E4F5F4CF9D8}">
      <dsp:nvSpPr>
        <dsp:cNvPr id="0" name=""/>
        <dsp:cNvSpPr/>
      </dsp:nvSpPr>
      <dsp:spPr>
        <a:xfrm>
          <a:off x="1403031" y="586591"/>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Tamaño de las partículas</a:t>
          </a:r>
          <a:endParaRPr lang="en-US" sz="1600" kern="1200" dirty="0"/>
        </a:p>
      </dsp:txBody>
      <dsp:txXfrm>
        <a:off x="1430616" y="614176"/>
        <a:ext cx="1122126" cy="886667"/>
      </dsp:txXfrm>
    </dsp:sp>
    <dsp:sp modelId="{9C83DA0C-3A9C-455E-A80A-E0779956BC95}">
      <dsp:nvSpPr>
        <dsp:cNvPr id="0" name=""/>
        <dsp:cNvSpPr/>
      </dsp:nvSpPr>
      <dsp:spPr>
        <a:xfrm rot="16200000">
          <a:off x="2466082" y="1369180"/>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C19820-297D-4276-9652-C6A367799598}">
      <dsp:nvSpPr>
        <dsp:cNvPr id="0" name=""/>
        <dsp:cNvSpPr/>
      </dsp:nvSpPr>
      <dsp:spPr>
        <a:xfrm>
          <a:off x="2804214" y="211145"/>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Solubilidad </a:t>
          </a:r>
          <a:endParaRPr lang="en-US" sz="1600" kern="1200" dirty="0"/>
        </a:p>
      </dsp:txBody>
      <dsp:txXfrm>
        <a:off x="2831799" y="238730"/>
        <a:ext cx="1122126" cy="886667"/>
      </dsp:txXfrm>
    </dsp:sp>
    <dsp:sp modelId="{D837D077-84EC-4E2A-9D66-D381B0CE4FE5}">
      <dsp:nvSpPr>
        <dsp:cNvPr id="0" name=""/>
        <dsp:cNvSpPr/>
      </dsp:nvSpPr>
      <dsp:spPr>
        <a:xfrm rot="18000000">
          <a:off x="3403875" y="1620461"/>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CA1D0C-C2E4-47EB-9EB6-4B5EFF98DB87}">
      <dsp:nvSpPr>
        <dsp:cNvPr id="0" name=""/>
        <dsp:cNvSpPr/>
      </dsp:nvSpPr>
      <dsp:spPr>
        <a:xfrm>
          <a:off x="4205397" y="586591"/>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DPE </a:t>
          </a:r>
          <a:endParaRPr lang="en-US" sz="1600" kern="1200" dirty="0"/>
        </a:p>
      </dsp:txBody>
      <dsp:txXfrm>
        <a:off x="4232982" y="614176"/>
        <a:ext cx="1122126" cy="886667"/>
      </dsp:txXfrm>
    </dsp:sp>
    <dsp:sp modelId="{8C28825C-14D1-4AB8-8AB6-E680014829FB}">
      <dsp:nvSpPr>
        <dsp:cNvPr id="0" name=""/>
        <dsp:cNvSpPr/>
      </dsp:nvSpPr>
      <dsp:spPr>
        <a:xfrm rot="19800000">
          <a:off x="4090387" y="2306973"/>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10DC17-7AF3-4B58-B70F-9A82EAF1C296}">
      <dsp:nvSpPr>
        <dsp:cNvPr id="0" name=""/>
        <dsp:cNvSpPr/>
      </dsp:nvSpPr>
      <dsp:spPr>
        <a:xfrm>
          <a:off x="5231134" y="1612328"/>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Volumen de la gota </a:t>
          </a:r>
          <a:endParaRPr lang="en-US" sz="1600" kern="1200" dirty="0"/>
        </a:p>
      </dsp:txBody>
      <dsp:txXfrm>
        <a:off x="5258719" y="1639913"/>
        <a:ext cx="1122126" cy="886667"/>
      </dsp:txXfrm>
    </dsp:sp>
    <dsp:sp modelId="{81B4ECBE-7F69-443A-BEA4-93DFD55AA1C8}">
      <dsp:nvSpPr>
        <dsp:cNvPr id="0" name=""/>
        <dsp:cNvSpPr/>
      </dsp:nvSpPr>
      <dsp:spPr>
        <a:xfrm>
          <a:off x="4341668" y="3244766"/>
          <a:ext cx="1853560" cy="479328"/>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8181EB-CFC3-4F1F-B2D2-7FEC652D4356}">
      <dsp:nvSpPr>
        <dsp:cNvPr id="0" name=""/>
        <dsp:cNvSpPr/>
      </dsp:nvSpPr>
      <dsp:spPr>
        <a:xfrm>
          <a:off x="5606580" y="3013511"/>
          <a:ext cx="1177296" cy="941837"/>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 sz="1600" kern="1200" dirty="0" smtClean="0"/>
            <a:t>Adherencia de la gota a soporte </a:t>
          </a:r>
          <a:endParaRPr lang="en-US" sz="1600" kern="1200" dirty="0"/>
        </a:p>
      </dsp:txBody>
      <dsp:txXfrm>
        <a:off x="5634165" y="3041096"/>
        <a:ext cx="1122126" cy="88666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4940E-131B-4C7F-9F3E-969D4D19D09E}" type="datetimeFigureOut">
              <a:rPr lang="es-EC" smtClean="0"/>
              <a:t>28/08/2017</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C24C61-EE73-4030-B6C8-4E37F90934FB}" type="slidenum">
              <a:rPr lang="es-EC" smtClean="0"/>
              <a:t>‹Nº›</a:t>
            </a:fld>
            <a:endParaRPr lang="es-EC"/>
          </a:p>
        </p:txBody>
      </p:sp>
    </p:spTree>
    <p:extLst>
      <p:ext uri="{BB962C8B-B14F-4D97-AF65-F5344CB8AC3E}">
        <p14:creationId xmlns:p14="http://schemas.microsoft.com/office/powerpoint/2010/main" val="182222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a:t>
            </a:fld>
            <a:endParaRPr lang="es-EC"/>
          </a:p>
        </p:txBody>
      </p:sp>
    </p:spTree>
    <p:extLst>
      <p:ext uri="{BB962C8B-B14F-4D97-AF65-F5344CB8AC3E}">
        <p14:creationId xmlns:p14="http://schemas.microsoft.com/office/powerpoint/2010/main" val="306939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impresión de fluidos requiere un control exhaustivo</a:t>
            </a:r>
            <a:r>
              <a:rPr lang="es-EC" baseline="0" dirty="0" smtClean="0"/>
              <a:t> </a:t>
            </a:r>
            <a:r>
              <a:rPr lang="es-EC" dirty="0" smtClean="0"/>
              <a:t>de parámetros como …. </a:t>
            </a:r>
          </a:p>
          <a:p>
            <a:r>
              <a:rPr lang="es-EC" dirty="0" smtClean="0"/>
              <a:t>Diferencial</a:t>
            </a:r>
            <a:r>
              <a:rPr lang="es-EC" baseline="0" dirty="0" smtClean="0"/>
              <a:t> de potencial eléctrico </a:t>
            </a:r>
          </a:p>
          <a:p>
            <a:endParaRPr lang="es-EC" baseline="0" dirty="0" smtClean="0"/>
          </a:p>
          <a:p>
            <a:r>
              <a:rPr lang="es-EC" baseline="0" dirty="0" smtClean="0"/>
              <a:t>Fluidos de impresión </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11</a:t>
            </a:fld>
            <a:endParaRPr lang="es-EC"/>
          </a:p>
        </p:txBody>
      </p:sp>
    </p:spTree>
    <p:extLst>
      <p:ext uri="{BB962C8B-B14F-4D97-AF65-F5344CB8AC3E}">
        <p14:creationId xmlns:p14="http://schemas.microsoft.com/office/powerpoint/2010/main" val="175864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Uno de los parámetros más importantes es el Diferencial</a:t>
            </a:r>
            <a:r>
              <a:rPr lang="es-EC" sz="1200" kern="1200" baseline="0" dirty="0" smtClean="0">
                <a:solidFill>
                  <a:schemeClr val="tx1"/>
                </a:solidFill>
                <a:effectLst/>
                <a:latin typeface="+mn-lt"/>
                <a:ea typeface="+mn-ea"/>
                <a:cs typeface="+mn-cs"/>
              </a:rPr>
              <a:t> de Potencial </a:t>
            </a:r>
            <a:r>
              <a:rPr lang="es-EC" sz="1200" kern="1200" baseline="0" dirty="0" err="1" smtClean="0">
                <a:solidFill>
                  <a:schemeClr val="tx1"/>
                </a:solidFill>
                <a:effectLst/>
                <a:latin typeface="+mn-lt"/>
                <a:ea typeface="+mn-ea"/>
                <a:cs typeface="+mn-cs"/>
              </a:rPr>
              <a:t>Electrico</a:t>
            </a:r>
            <a:r>
              <a:rPr lang="es-EC" sz="1200" kern="1200" dirty="0" smtClean="0">
                <a:solidFill>
                  <a:schemeClr val="tx1"/>
                </a:solidFill>
                <a:effectLst/>
                <a:latin typeface="+mn-lt"/>
                <a:ea typeface="+mn-ea"/>
                <a:cs typeface="+mn-cs"/>
              </a:rPr>
              <a:t>, el cual afecta directamente a la frecuencia máxima de goteo y a los algoritmos de control de la curva de calibración, la cual se construye para generar el goteo requerido según el tipo de fluido, newtoniano y no newtoniano. </a:t>
            </a:r>
            <a:endParaRPr lang="en-US" sz="1200" kern="1200" dirty="0" smtClean="0">
              <a:solidFill>
                <a:schemeClr val="tx1"/>
              </a:solidFill>
              <a:effectLst/>
              <a:latin typeface="+mn-lt"/>
              <a:ea typeface="+mn-ea"/>
              <a:cs typeface="+mn-cs"/>
            </a:endParaRPr>
          </a:p>
          <a:p>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a:t>
            </a:r>
            <a:r>
              <a:rPr lang="es-EC" sz="1200" kern="1200" dirty="0" smtClean="0">
                <a:solidFill>
                  <a:schemeClr val="tx1"/>
                </a:solidFill>
                <a:effectLst/>
                <a:latin typeface="+mn-lt"/>
                <a:ea typeface="+mn-ea"/>
                <a:cs typeface="+mn-cs"/>
              </a:rPr>
              <a:t>El control de los parámetros de impresión se realiza a través de una interfaz de PC, Además, la impresora contiene una cámara digital que permite observar la formación de las gotas según los parámetros aplicados antes de realizar la impresión, y de esta manera asegurar la precisión y </a:t>
            </a:r>
            <a:r>
              <a:rPr lang="es-EC" sz="1200" kern="1200" dirty="0" err="1" smtClean="0">
                <a:solidFill>
                  <a:schemeClr val="tx1"/>
                </a:solidFill>
                <a:effectLst/>
                <a:latin typeface="+mn-lt"/>
                <a:ea typeface="+mn-ea"/>
                <a:cs typeface="+mn-cs"/>
              </a:rPr>
              <a:t>repetibilidad</a:t>
            </a:r>
            <a:r>
              <a:rPr lang="es-EC" sz="1200" kern="1200" dirty="0" smtClean="0">
                <a:solidFill>
                  <a:schemeClr val="tx1"/>
                </a:solidFill>
                <a:effectLst/>
                <a:latin typeface="+mn-lt"/>
                <a:ea typeface="+mn-ea"/>
                <a:cs typeface="+mn-cs"/>
              </a:rPr>
              <a:t> de la impresión.</a:t>
            </a:r>
          </a:p>
          <a:p>
            <a:endParaRPr lang="es-EC" dirty="0" smtClean="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12</a:t>
            </a:fld>
            <a:endParaRPr lang="es-EC"/>
          </a:p>
        </p:txBody>
      </p:sp>
    </p:spTree>
    <p:extLst>
      <p:ext uri="{BB962C8B-B14F-4D97-AF65-F5344CB8AC3E}">
        <p14:creationId xmlns:p14="http://schemas.microsoft.com/office/powerpoint/2010/main" val="2559346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i="1" kern="1200" dirty="0" smtClean="0">
                <a:solidFill>
                  <a:schemeClr val="tx1"/>
                </a:solidFill>
                <a:effectLst/>
                <a:latin typeface="+mn-lt"/>
                <a:ea typeface="+mn-ea"/>
                <a:cs typeface="+mn-cs"/>
              </a:rPr>
              <a:t>Las sustancias químicas que se utilizan en dispositivos</a:t>
            </a:r>
            <a:r>
              <a:rPr lang="es-EC" sz="1200" i="1"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ser evaluados previamente mediante bioensayos para confirmar la posible toxicidad que pueda generar sobre un ecosistema.</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i="1" kern="1200" dirty="0" err="1" smtClean="0">
                <a:solidFill>
                  <a:schemeClr val="tx1"/>
                </a:solidFill>
                <a:effectLst/>
                <a:latin typeface="+mn-lt"/>
                <a:ea typeface="+mn-ea"/>
                <a:cs typeface="+mn-cs"/>
              </a:rPr>
              <a:t>Artemia</a:t>
            </a:r>
            <a:r>
              <a:rPr lang="es-EC" sz="1200" i="1" kern="1200" dirty="0" smtClean="0">
                <a:solidFill>
                  <a:schemeClr val="tx1"/>
                </a:solidFill>
                <a:effectLst/>
                <a:latin typeface="+mn-lt"/>
                <a:ea typeface="+mn-ea"/>
                <a:cs typeface="+mn-cs"/>
              </a:rPr>
              <a:t> franciscana</a:t>
            </a:r>
            <a:r>
              <a:rPr lang="es-EC" sz="1200" kern="1200" dirty="0" smtClean="0">
                <a:solidFill>
                  <a:schemeClr val="tx1"/>
                </a:solidFill>
                <a:effectLst/>
                <a:latin typeface="+mn-lt"/>
                <a:ea typeface="+mn-ea"/>
                <a:cs typeface="+mn-cs"/>
              </a:rPr>
              <a:t> es un crustáceo pequeño que vive en ambientes acuáticos de elevada salinidad, la cual es uno de los </a:t>
            </a:r>
            <a:r>
              <a:rPr lang="es-EC" sz="1200" kern="1200" dirty="0" err="1" smtClean="0">
                <a:solidFill>
                  <a:schemeClr val="tx1"/>
                </a:solidFill>
                <a:effectLst/>
                <a:latin typeface="+mn-lt"/>
                <a:ea typeface="+mn-ea"/>
                <a:cs typeface="+mn-cs"/>
              </a:rPr>
              <a:t>biomodelos</a:t>
            </a:r>
            <a:r>
              <a:rPr lang="es-EC" sz="1200" kern="1200" dirty="0" smtClean="0">
                <a:solidFill>
                  <a:schemeClr val="tx1"/>
                </a:solidFill>
                <a:effectLst/>
                <a:latin typeface="+mn-lt"/>
                <a:ea typeface="+mn-ea"/>
                <a:cs typeface="+mn-cs"/>
              </a:rPr>
              <a:t> que más se ha utilizado en etapas preliminares de investigaciones de nuevos productos desde 1982 y en numerosos ensayos de toxicidad para medicamentos, contaminación de agua, e incluso nanopartículas. </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evaluación ecotóxica con Artemia franciscana consiste en la exposición de los organismos a la muestra durante 24 y/o 48 horas a diferentes concentraciones, y el análisis se realiza mediante la mortalidad de individuos en dicho periodo de exposición.</a:t>
            </a:r>
            <a:endParaRPr lang="en-US"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13</a:t>
            </a:fld>
            <a:endParaRPr lang="es-EC"/>
          </a:p>
        </p:txBody>
      </p:sp>
    </p:spTree>
    <p:extLst>
      <p:ext uri="{BB962C8B-B14F-4D97-AF65-F5344CB8AC3E}">
        <p14:creationId xmlns:p14="http://schemas.microsoft.com/office/powerpoint/2010/main" val="233861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14</a:t>
            </a:fld>
            <a:endParaRPr lang="es-EC"/>
          </a:p>
        </p:txBody>
      </p:sp>
    </p:spTree>
    <p:extLst>
      <p:ext uri="{BB962C8B-B14F-4D97-AF65-F5344CB8AC3E}">
        <p14:creationId xmlns:p14="http://schemas.microsoft.com/office/powerpoint/2010/main" val="185841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15</a:t>
            </a:fld>
            <a:endParaRPr lang="es-EC"/>
          </a:p>
        </p:txBody>
      </p:sp>
    </p:spTree>
    <p:extLst>
      <p:ext uri="{BB962C8B-B14F-4D97-AF65-F5344CB8AC3E}">
        <p14:creationId xmlns:p14="http://schemas.microsoft.com/office/powerpoint/2010/main" val="3782157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Bacterias</a:t>
            </a:r>
            <a:r>
              <a:rPr lang="es-EC" sz="1200" kern="1200" baseline="0" dirty="0" smtClean="0">
                <a:solidFill>
                  <a:schemeClr val="tx1"/>
                </a:solidFill>
                <a:effectLst/>
                <a:latin typeface="+mn-lt"/>
                <a:ea typeface="+mn-ea"/>
                <a:cs typeface="+mn-cs"/>
              </a:rPr>
              <a:t> de crecimiento rápido y no exigentes </a:t>
            </a:r>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a:t>
            </a:r>
            <a:r>
              <a:rPr lang="es-EC" sz="1200" kern="1200" dirty="0" err="1" smtClean="0">
                <a:solidFill>
                  <a:schemeClr val="tx1"/>
                </a:solidFill>
                <a:effectLst/>
                <a:latin typeface="+mn-lt"/>
                <a:ea typeface="+mn-ea"/>
                <a:cs typeface="+mn-cs"/>
              </a:rPr>
              <a:t>el</a:t>
            </a:r>
            <a:r>
              <a:rPr lang="es-EC" sz="1200" kern="1200" dirty="0" smtClean="0">
                <a:solidFill>
                  <a:schemeClr val="tx1"/>
                </a:solidFill>
                <a:effectLst/>
                <a:latin typeface="+mn-lt"/>
                <a:ea typeface="+mn-ea"/>
                <a:cs typeface="+mn-cs"/>
              </a:rPr>
              <a:t> disco empapado con antimicrobiano se pone en contacto con el medio</a:t>
            </a:r>
            <a:r>
              <a:rPr lang="es-EC" sz="1200" kern="1200" baseline="0" dirty="0" smtClean="0">
                <a:solidFill>
                  <a:schemeClr val="tx1"/>
                </a:solidFill>
                <a:effectLst/>
                <a:latin typeface="+mn-lt"/>
                <a:ea typeface="+mn-ea"/>
                <a:cs typeface="+mn-cs"/>
              </a:rPr>
              <a:t> bacteriano previamente inoculado para generar una difusión radial…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Transcurridas 18 a 24 horas aparece zonas transparentes sin crecimiento bacteriano conocido como halos de inhibición.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El agar…. Es el recomendado para este método por la OMS..</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cual es una serie de estándares de turbidez que se utilizan como referencia para conocer las UFC</a:t>
            </a:r>
            <a:r>
              <a:rPr lang="es-EC" sz="1200" kern="1200" baseline="0" dirty="0" smtClean="0">
                <a:solidFill>
                  <a:schemeClr val="tx1"/>
                </a:solidFill>
                <a:effectLst/>
                <a:latin typeface="+mn-lt"/>
                <a:ea typeface="+mn-ea"/>
                <a:cs typeface="+mn-cs"/>
              </a:rPr>
              <a:t>/ml que van a ser inoculadas.</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16</a:t>
            </a:fld>
            <a:endParaRPr lang="es-EC"/>
          </a:p>
        </p:txBody>
      </p:sp>
    </p:spTree>
    <p:extLst>
      <p:ext uri="{BB962C8B-B14F-4D97-AF65-F5344CB8AC3E}">
        <p14:creationId xmlns:p14="http://schemas.microsoft.com/office/powerpoint/2010/main" val="5813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el cual aumenta su viscosidad con el tiempo y con la velocidad de deformación aplicada, por lo tanto la viscosidad del medio aplicada para encontrar D, será un viscosidad aparente.</a:t>
            </a:r>
            <a:endParaRPr lang="en-US"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17</a:t>
            </a:fld>
            <a:endParaRPr lang="es-EC"/>
          </a:p>
        </p:txBody>
      </p:sp>
    </p:spTree>
    <p:extLst>
      <p:ext uri="{BB962C8B-B14F-4D97-AF65-F5344CB8AC3E}">
        <p14:creationId xmlns:p14="http://schemas.microsoft.com/office/powerpoint/2010/main" val="3954096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18</a:t>
            </a:fld>
            <a:endParaRPr lang="es-EC"/>
          </a:p>
        </p:txBody>
      </p:sp>
    </p:spTree>
    <p:extLst>
      <p:ext uri="{BB962C8B-B14F-4D97-AF65-F5344CB8AC3E}">
        <p14:creationId xmlns:p14="http://schemas.microsoft.com/office/powerpoint/2010/main" val="136151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le método químico aplicado se utilizó nitrato de plata 1mM como precursor metálico, este fue añadido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 </a:t>
            </a:r>
            <a:r>
              <a:rPr lang="es-ES" sz="1200" kern="1200" dirty="0" err="1" smtClean="0">
                <a:solidFill>
                  <a:schemeClr val="tx1"/>
                </a:solidFill>
                <a:effectLst/>
                <a:latin typeface="+mn-lt"/>
                <a:ea typeface="+mn-ea"/>
                <a:cs typeface="+mn-cs"/>
              </a:rPr>
              <a:t>borohidruro</a:t>
            </a:r>
            <a:r>
              <a:rPr lang="es-ES" sz="1200" kern="1200" dirty="0" smtClean="0">
                <a:solidFill>
                  <a:schemeClr val="tx1"/>
                </a:solidFill>
                <a:effectLst/>
                <a:latin typeface="+mn-lt"/>
                <a:ea typeface="+mn-ea"/>
                <a:cs typeface="+mn-cs"/>
              </a:rPr>
              <a:t> de sodio como agente reductor, a continuación se agregó citrato de sodio y </a:t>
            </a:r>
            <a:r>
              <a:rPr lang="es-ES" sz="1200" kern="1200" dirty="0" err="1" smtClean="0">
                <a:solidFill>
                  <a:schemeClr val="tx1"/>
                </a:solidFill>
                <a:effectLst/>
                <a:latin typeface="+mn-lt"/>
                <a:ea typeface="+mn-ea"/>
                <a:cs typeface="+mn-cs"/>
              </a:rPr>
              <a:t>Polivinilppilorridona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agentes estabilizantes, y se mantuvo agitación constante durante todo el proceso</a:t>
            </a:r>
          </a:p>
          <a:p>
            <a:endParaRPr lang="es-EC" baseline="0" dirty="0" smtClean="0"/>
          </a:p>
          <a:p>
            <a:r>
              <a:rPr lang="es-ES" sz="1200" kern="1200" dirty="0" smtClean="0">
                <a:solidFill>
                  <a:schemeClr val="tx1"/>
                </a:solidFill>
                <a:effectLst/>
                <a:latin typeface="+mn-lt"/>
                <a:ea typeface="+mn-ea"/>
                <a:cs typeface="+mn-cs"/>
              </a:rPr>
              <a:t>En el método de irradiación por microondas se utilizó nitrato de plata 4mM como precursor metálico, este fu</a:t>
            </a:r>
            <a:r>
              <a:rPr lang="es-ES" sz="1200" kern="1200" baseline="0" dirty="0" smtClean="0">
                <a:solidFill>
                  <a:schemeClr val="tx1"/>
                </a:solidFill>
                <a:effectLst/>
                <a:latin typeface="+mn-lt"/>
                <a:ea typeface="+mn-ea"/>
                <a:cs typeface="+mn-cs"/>
              </a:rPr>
              <a:t>e añadido </a:t>
            </a:r>
            <a:r>
              <a:rPr lang="es-ES" sz="1200" kern="1200" dirty="0" smtClean="0">
                <a:solidFill>
                  <a:schemeClr val="tx1"/>
                </a:solidFill>
                <a:effectLst/>
                <a:latin typeface="+mn-lt"/>
                <a:ea typeface="+mn-ea"/>
                <a:cs typeface="+mn-cs"/>
              </a:rPr>
              <a:t>a </a:t>
            </a:r>
            <a:r>
              <a:rPr lang="es-ES" sz="1200" kern="1200" dirty="0" err="1" smtClean="0">
                <a:solidFill>
                  <a:schemeClr val="tx1"/>
                </a:solidFill>
                <a:effectLst/>
                <a:latin typeface="+mn-lt"/>
                <a:ea typeface="+mn-ea"/>
                <a:cs typeface="+mn-cs"/>
              </a:rPr>
              <a:t>Dimetil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formamida</a:t>
            </a:r>
            <a:r>
              <a:rPr lang="es-ES" sz="1200" kern="1200" dirty="0" smtClean="0">
                <a:solidFill>
                  <a:schemeClr val="tx1"/>
                </a:solidFill>
                <a:effectLst/>
                <a:latin typeface="+mn-lt"/>
                <a:ea typeface="+mn-ea"/>
                <a:cs typeface="+mn-cs"/>
              </a:rPr>
              <a:t> como agente reductor, a continuación se agregó </a:t>
            </a:r>
            <a:r>
              <a:rPr lang="es-ES" sz="1200" kern="1200" dirty="0" err="1" smtClean="0">
                <a:solidFill>
                  <a:schemeClr val="tx1"/>
                </a:solidFill>
                <a:effectLst/>
                <a:latin typeface="+mn-lt"/>
                <a:ea typeface="+mn-ea"/>
                <a:cs typeface="+mn-cs"/>
              </a:rPr>
              <a:t>Polivinilppilorridona</a:t>
            </a:r>
            <a:r>
              <a:rPr lang="es-ES" sz="1200" kern="1200" dirty="0" smtClean="0">
                <a:solidFill>
                  <a:schemeClr val="tx1"/>
                </a:solidFill>
                <a:effectLst/>
                <a:latin typeface="+mn-lt"/>
                <a:ea typeface="+mn-ea"/>
                <a:cs typeface="+mn-cs"/>
              </a:rPr>
              <a:t> como agente estabilizante y se sometió la mezcla a</a:t>
            </a:r>
            <a:r>
              <a:rPr lang="es-ES" sz="1200" kern="1200" baseline="0" dirty="0" smtClean="0">
                <a:solidFill>
                  <a:schemeClr val="tx1"/>
                </a:solidFill>
                <a:effectLst/>
                <a:latin typeface="+mn-lt"/>
                <a:ea typeface="+mn-ea"/>
                <a:cs typeface="+mn-cs"/>
              </a:rPr>
              <a:t> irradiación por</a:t>
            </a:r>
            <a:r>
              <a:rPr lang="es-ES" sz="1200" kern="1200" dirty="0" smtClean="0">
                <a:solidFill>
                  <a:schemeClr val="tx1"/>
                </a:solidFill>
                <a:effectLst/>
                <a:latin typeface="+mn-lt"/>
                <a:ea typeface="+mn-ea"/>
                <a:cs typeface="+mn-cs"/>
              </a:rPr>
              <a:t> microondas por </a:t>
            </a:r>
            <a:r>
              <a:rPr lang="es-EC" baseline="0" dirty="0" smtClean="0"/>
              <a:t>30 </a:t>
            </a:r>
            <a:r>
              <a:rPr lang="es-EC" baseline="0" dirty="0" err="1" smtClean="0"/>
              <a:t>seg</a:t>
            </a:r>
            <a:r>
              <a:rPr lang="es-EC" baseline="0" dirty="0" smtClean="0"/>
              <a:t> a 90 °C y 150 W de potencia</a:t>
            </a:r>
            <a:r>
              <a:rPr lang="es-ES" sz="1200" kern="1200" dirty="0" smtClean="0">
                <a:solidFill>
                  <a:schemeClr val="tx1"/>
                </a:solidFill>
                <a:effectLst/>
                <a:latin typeface="+mn-lt"/>
                <a:ea typeface="+mn-ea"/>
                <a:cs typeface="+mn-cs"/>
              </a:rPr>
              <a:t>, en agitación constante.</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coloración amarilla de las nanopartículas obtenidas según Cabrera et al., 2008, indica un tamaño aproximado de 30 </a:t>
            </a:r>
            <a:r>
              <a:rPr lang="es-ES" sz="1200" kern="1200" dirty="0" err="1" smtClean="0">
                <a:solidFill>
                  <a:schemeClr val="tx1"/>
                </a:solidFill>
                <a:effectLst/>
                <a:latin typeface="+mn-lt"/>
                <a:ea typeface="+mn-ea"/>
                <a:cs typeface="+mn-cs"/>
              </a:rPr>
              <a:t>nm</a:t>
            </a:r>
            <a:r>
              <a:rPr lang="es-ES" sz="1200" kern="1200" dirty="0" smtClean="0">
                <a:solidFill>
                  <a:schemeClr val="tx1"/>
                </a:solidFill>
                <a:effectLst/>
                <a:latin typeface="+mn-lt"/>
                <a:ea typeface="+mn-ea"/>
                <a:cs typeface="+mn-cs"/>
              </a:rPr>
              <a:t>.</a:t>
            </a: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19</a:t>
            </a:fld>
            <a:endParaRPr lang="es-EC"/>
          </a:p>
        </p:txBody>
      </p:sp>
    </p:spTree>
    <p:extLst>
      <p:ext uri="{BB962C8B-B14F-4D97-AF65-F5344CB8AC3E}">
        <p14:creationId xmlns:p14="http://schemas.microsoft.com/office/powerpoint/2010/main" val="605720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Al analizar las nanopartículas sintetizadas por el método de espectroscopía ultravioleta – visible (UV-VIS),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encontró un pico máximo de absorción de 425 </a:t>
            </a:r>
            <a:r>
              <a:rPr lang="es-ES" sz="1200" kern="1200" dirty="0" err="1" smtClean="0">
                <a:solidFill>
                  <a:schemeClr val="tx1"/>
                </a:solidFill>
                <a:effectLst/>
                <a:latin typeface="+mn-lt"/>
                <a:ea typeface="+mn-ea"/>
                <a:cs typeface="+mn-cs"/>
              </a:rPr>
              <a:t>nm</a:t>
            </a:r>
            <a:r>
              <a:rPr lang="es-ES" sz="1200" kern="1200" dirty="0" smtClean="0">
                <a:solidFill>
                  <a:schemeClr val="tx1"/>
                </a:solidFill>
                <a:effectLst/>
                <a:latin typeface="+mn-lt"/>
                <a:ea typeface="+mn-ea"/>
                <a:cs typeface="+mn-cs"/>
              </a:rPr>
              <a:t> en las obtenidas por el método químico </a:t>
            </a:r>
            <a:r>
              <a:rPr lang="es-EC" sz="1200" kern="1200" dirty="0" smtClean="0">
                <a:solidFill>
                  <a:schemeClr val="tx1"/>
                </a:solidFill>
                <a:effectLst/>
                <a:latin typeface="+mn-lt"/>
                <a:ea typeface="+mn-ea"/>
                <a:cs typeface="+mn-cs"/>
              </a:rPr>
              <a:t>y en las obtenidas por irradiación microondas un pico máximo de absorción de 421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 estos valores según </a:t>
            </a:r>
            <a:r>
              <a:rPr lang="es-EC" sz="1200" kern="1200" dirty="0" err="1" smtClean="0">
                <a:solidFill>
                  <a:schemeClr val="tx1"/>
                </a:solidFill>
                <a:effectLst/>
                <a:latin typeface="+mn-lt"/>
                <a:ea typeface="+mn-ea"/>
                <a:cs typeface="+mn-cs"/>
              </a:rPr>
              <a:t>Journal</a:t>
            </a:r>
            <a:r>
              <a:rPr lang="es-EC" sz="1200" kern="1200" dirty="0" smtClean="0">
                <a:solidFill>
                  <a:schemeClr val="tx1"/>
                </a:solidFill>
                <a:effectLst/>
                <a:latin typeface="+mn-lt"/>
                <a:ea typeface="+mn-ea"/>
                <a:cs typeface="+mn-cs"/>
              </a:rPr>
              <a:t> of </a:t>
            </a:r>
            <a:r>
              <a:rPr lang="es-EC" sz="1200" kern="1200" dirty="0" err="1" smtClean="0">
                <a:solidFill>
                  <a:schemeClr val="tx1"/>
                </a:solidFill>
                <a:effectLst/>
                <a:latin typeface="+mn-lt"/>
                <a:ea typeface="+mn-ea"/>
                <a:cs typeface="+mn-cs"/>
              </a:rPr>
              <a:t>Chemical</a:t>
            </a:r>
            <a:r>
              <a:rPr lang="es-EC" sz="1200" kern="1200" dirty="0" smtClean="0">
                <a:solidFill>
                  <a:schemeClr val="tx1"/>
                </a:solidFill>
                <a:effectLst/>
                <a:latin typeface="+mn-lt"/>
                <a:ea typeface="+mn-ea"/>
                <a:cs typeface="+mn-cs"/>
              </a:rPr>
              <a:t>, 2017 corresponden a una escala de tamaño de 35 a 50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a:t>
            </a:r>
          </a:p>
          <a:p>
            <a:r>
              <a:rPr lang="es-EC" dirty="0" smtClean="0"/>
              <a:t>Absorción obtenida</a:t>
            </a:r>
            <a:r>
              <a:rPr lang="es-EC" baseline="0" dirty="0" smtClean="0"/>
              <a:t> se acerca más al tamaño de 35 </a:t>
            </a:r>
            <a:r>
              <a:rPr lang="es-EC" baseline="0" dirty="0" err="1" smtClean="0"/>
              <a:t>nm</a:t>
            </a:r>
            <a:endParaRPr lang="es-EC" dirty="0" smtClean="0"/>
          </a:p>
          <a:p>
            <a:r>
              <a:rPr lang="es-EC" dirty="0" smtClean="0"/>
              <a:t>MONODISPERSIÓN</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20</a:t>
            </a:fld>
            <a:endParaRPr lang="es-EC"/>
          </a:p>
        </p:txBody>
      </p:sp>
    </p:spTree>
    <p:extLst>
      <p:ext uri="{BB962C8B-B14F-4D97-AF65-F5344CB8AC3E}">
        <p14:creationId xmlns:p14="http://schemas.microsoft.com/office/powerpoint/2010/main" val="290770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a:t>
            </a:fld>
            <a:endParaRPr lang="es-EC"/>
          </a:p>
        </p:txBody>
      </p:sp>
    </p:spTree>
    <p:extLst>
      <p:ext uri="{BB962C8B-B14F-4D97-AF65-F5344CB8AC3E}">
        <p14:creationId xmlns:p14="http://schemas.microsoft.com/office/powerpoint/2010/main" val="1048519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el análisis por el método de Dispersión Dinámica de LUZ (DLS), se</a:t>
            </a:r>
            <a:r>
              <a:rPr lang="es-EC" sz="1200" kern="1200" baseline="0" dirty="0" smtClean="0">
                <a:solidFill>
                  <a:schemeClr val="tx1"/>
                </a:solidFill>
                <a:effectLst/>
                <a:latin typeface="+mn-lt"/>
                <a:ea typeface="+mn-ea"/>
                <a:cs typeface="+mn-cs"/>
              </a:rPr>
              <a:t> encontró</a:t>
            </a:r>
            <a:r>
              <a:rPr lang="es-EC" sz="1200" kern="1200" dirty="0" smtClean="0">
                <a:solidFill>
                  <a:schemeClr val="tx1"/>
                </a:solidFill>
                <a:effectLst/>
                <a:latin typeface="+mn-lt"/>
                <a:ea typeface="+mn-ea"/>
                <a:cs typeface="+mn-cs"/>
              </a:rPr>
              <a:t> que</a:t>
            </a:r>
            <a:r>
              <a:rPr lang="es-EC" sz="1200" kern="1200" baseline="0" dirty="0" smtClean="0">
                <a:solidFill>
                  <a:schemeClr val="tx1"/>
                </a:solidFill>
                <a:effectLst/>
                <a:latin typeface="+mn-lt"/>
                <a:ea typeface="+mn-ea"/>
                <a:cs typeface="+mn-cs"/>
              </a:rPr>
              <a:t> el</a:t>
            </a:r>
            <a:r>
              <a:rPr lang="es-EC" sz="1200" kern="1200" dirty="0" smtClean="0">
                <a:solidFill>
                  <a:schemeClr val="tx1"/>
                </a:solidFill>
                <a:effectLst/>
                <a:latin typeface="+mn-lt"/>
                <a:ea typeface="+mn-ea"/>
                <a:cs typeface="+mn-cs"/>
              </a:rPr>
              <a:t> diámetro hidrodinámico promedio fue de 59.59 ± 15.80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 para las nanopartículas sintetizadas por el método químico y 64.29 ± 8.62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 para las sintetizadas por irradiación microondas. Estos</a:t>
            </a:r>
            <a:r>
              <a:rPr lang="es-EC" sz="1200" kern="1200" baseline="0" dirty="0" smtClean="0">
                <a:solidFill>
                  <a:schemeClr val="tx1"/>
                </a:solidFill>
                <a:effectLst/>
                <a:latin typeface="+mn-lt"/>
                <a:ea typeface="+mn-ea"/>
                <a:cs typeface="+mn-cs"/>
              </a:rPr>
              <a:t> datos se obtuvieron tomando en cuenta una escala de tamaño de 0 a </a:t>
            </a:r>
            <a:r>
              <a:rPr lang="es-EC" sz="1200" kern="1200" dirty="0" smtClean="0">
                <a:solidFill>
                  <a:schemeClr val="tx1"/>
                </a:solidFill>
                <a:effectLst/>
                <a:latin typeface="+mn-lt"/>
                <a:ea typeface="+mn-ea"/>
                <a:cs typeface="+mn-cs"/>
              </a:rPr>
              <a:t>100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21</a:t>
            </a:fld>
            <a:endParaRPr lang="es-EC"/>
          </a:p>
        </p:txBody>
      </p:sp>
    </p:spTree>
    <p:extLst>
      <p:ext uri="{BB962C8B-B14F-4D97-AF65-F5344CB8AC3E}">
        <p14:creationId xmlns:p14="http://schemas.microsoft.com/office/powerpoint/2010/main" val="123812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el análisis por el método de Difracción de Rayos X (XRD), se determinó picos de 32.12°, 38.07° y 64.40° que corresponden a los conjuntos de planos (101), (111) y (220) respectivamente,</a:t>
            </a:r>
            <a:r>
              <a:rPr lang="es-EC" sz="1200" kern="1200" baseline="0" dirty="0" smtClean="0">
                <a:solidFill>
                  <a:schemeClr val="tx1"/>
                </a:solidFill>
                <a:effectLst/>
                <a:latin typeface="+mn-lt"/>
                <a:ea typeface="+mn-ea"/>
                <a:cs typeface="+mn-cs"/>
              </a:rPr>
              <a:t> en el método químico.</a:t>
            </a:r>
          </a:p>
          <a:p>
            <a:r>
              <a:rPr lang="es-EC" sz="1200" kern="1200" dirty="0" smtClean="0">
                <a:solidFill>
                  <a:schemeClr val="tx1"/>
                </a:solidFill>
                <a:effectLst/>
                <a:latin typeface="+mn-lt"/>
                <a:ea typeface="+mn-ea"/>
                <a:cs typeface="+mn-cs"/>
              </a:rPr>
              <a:t>Mientras que en</a:t>
            </a:r>
            <a:r>
              <a:rPr lang="es-EC" sz="1200" kern="1200" baseline="0" dirty="0" smtClean="0">
                <a:solidFill>
                  <a:schemeClr val="tx1"/>
                </a:solidFill>
                <a:effectLst/>
                <a:latin typeface="+mn-lt"/>
                <a:ea typeface="+mn-ea"/>
                <a:cs typeface="+mn-cs"/>
              </a:rPr>
              <a:t> el método </a:t>
            </a:r>
            <a:r>
              <a:rPr lang="es-EC" sz="1200" kern="1200" dirty="0" smtClean="0">
                <a:solidFill>
                  <a:schemeClr val="tx1"/>
                </a:solidFill>
                <a:effectLst/>
                <a:latin typeface="+mn-lt"/>
                <a:ea typeface="+mn-ea"/>
                <a:cs typeface="+mn-cs"/>
              </a:rPr>
              <a:t>por irradiación microondas se determinó picos de 32.12°, 38.02° y 67.43° que corresponden a los conjuntos de planos (101), (111) y (220).</a:t>
            </a:r>
          </a:p>
          <a:p>
            <a:r>
              <a:rPr lang="es-EC" dirty="0" smtClean="0"/>
              <a:t>Estos conjunto</a:t>
            </a:r>
            <a:r>
              <a:rPr lang="es-EC" baseline="0" dirty="0" smtClean="0"/>
              <a:t> de planos que corresponden a una estructura cristalina centrada en las caras o FCC, esto fue corroborado por </a:t>
            </a:r>
            <a:r>
              <a:rPr lang="es-EC" baseline="0" dirty="0" err="1" smtClean="0"/>
              <a:t>Callister</a:t>
            </a:r>
            <a:r>
              <a:rPr lang="es-EC" baseline="0" dirty="0" smtClean="0"/>
              <a:t>, 2007 que indica que la plata posee una estructura cristalina FCC.</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22</a:t>
            </a:fld>
            <a:endParaRPr lang="es-EC"/>
          </a:p>
        </p:txBody>
      </p:sp>
    </p:spTree>
    <p:extLst>
      <p:ext uri="{BB962C8B-B14F-4D97-AF65-F5344CB8AC3E}">
        <p14:creationId xmlns:p14="http://schemas.microsoft.com/office/powerpoint/2010/main" val="3755597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Y finalmente se realizó en análisis de </a:t>
            </a:r>
            <a:r>
              <a:rPr lang="es-EC" sz="1200" kern="1200" dirty="0" err="1" smtClean="0">
                <a:solidFill>
                  <a:schemeClr val="tx1"/>
                </a:solidFill>
                <a:effectLst/>
                <a:latin typeface="+mn-lt"/>
                <a:ea typeface="+mn-ea"/>
                <a:cs typeface="+mn-cs"/>
              </a:rPr>
              <a:t>microcopía</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electr</a:t>
            </a:r>
            <a:r>
              <a:rPr lang="es-EC" sz="1200" kern="1200" dirty="0" smtClean="0">
                <a:solidFill>
                  <a:schemeClr val="tx1"/>
                </a:solidFill>
                <a:effectLst/>
                <a:latin typeface="+mn-lt"/>
                <a:ea typeface="+mn-ea"/>
                <a:cs typeface="+mn-cs"/>
              </a:rPr>
              <a:t>{</a:t>
            </a:r>
            <a:r>
              <a:rPr lang="es-EC" sz="1200" kern="1200" dirty="0" err="1" smtClean="0">
                <a:solidFill>
                  <a:schemeClr val="tx1"/>
                </a:solidFill>
                <a:effectLst/>
                <a:latin typeface="+mn-lt"/>
                <a:ea typeface="+mn-ea"/>
                <a:cs typeface="+mn-cs"/>
              </a:rPr>
              <a:t>onica</a:t>
            </a:r>
            <a:r>
              <a:rPr lang="es-EC" sz="1200" kern="1200" dirty="0" smtClean="0">
                <a:solidFill>
                  <a:schemeClr val="tx1"/>
                </a:solidFill>
                <a:effectLst/>
                <a:latin typeface="+mn-lt"/>
                <a:ea typeface="+mn-ea"/>
                <a:cs typeface="+mn-cs"/>
              </a:rPr>
              <a:t> de Transmisión TEM y análisis de microscopía electrónica de barrido en modo transmisión STEM, </a:t>
            </a:r>
            <a:r>
              <a:rPr lang="pt-BR" sz="1200" kern="1200" dirty="0" smtClean="0">
                <a:solidFill>
                  <a:schemeClr val="tx1"/>
                </a:solidFill>
                <a:effectLst/>
                <a:latin typeface="+mn-lt"/>
                <a:ea typeface="+mn-ea"/>
                <a:cs typeface="+mn-cs"/>
              </a:rPr>
              <a:t>donde se determino que </a:t>
            </a:r>
            <a:r>
              <a:rPr lang="pt-BR" sz="1200" kern="1200" dirty="0" err="1" smtClean="0">
                <a:solidFill>
                  <a:schemeClr val="tx1"/>
                </a:solidFill>
                <a:effectLst/>
                <a:latin typeface="+mn-lt"/>
                <a:ea typeface="+mn-ea"/>
                <a:cs typeface="+mn-cs"/>
              </a:rPr>
              <a:t>las</a:t>
            </a:r>
            <a:r>
              <a:rPr lang="pt-BR" sz="1200" kern="1200" dirty="0" smtClean="0">
                <a:solidFill>
                  <a:schemeClr val="tx1"/>
                </a:solidFill>
                <a:effectLst/>
                <a:latin typeface="+mn-lt"/>
                <a:ea typeface="+mn-ea"/>
                <a:cs typeface="+mn-cs"/>
              </a:rPr>
              <a:t> nanopartículas sintetizadas por </a:t>
            </a:r>
            <a:r>
              <a:rPr lang="pt-BR" sz="1200" kern="1200" dirty="0" err="1" smtClean="0">
                <a:solidFill>
                  <a:schemeClr val="tx1"/>
                </a:solidFill>
                <a:effectLst/>
                <a:latin typeface="+mn-lt"/>
                <a:ea typeface="+mn-ea"/>
                <a:cs typeface="+mn-cs"/>
              </a:rPr>
              <a:t>el</a:t>
            </a:r>
            <a:r>
              <a:rPr lang="pt-BR" sz="1200" kern="1200" dirty="0" smtClean="0">
                <a:solidFill>
                  <a:schemeClr val="tx1"/>
                </a:solidFill>
                <a:effectLst/>
                <a:latin typeface="+mn-lt"/>
                <a:ea typeface="+mn-ea"/>
                <a:cs typeface="+mn-cs"/>
              </a:rPr>
              <a:t> método químico </a:t>
            </a:r>
            <a:r>
              <a:rPr lang="pt-BR" sz="1200" kern="1200" dirty="0" err="1" smtClean="0">
                <a:solidFill>
                  <a:schemeClr val="tx1"/>
                </a:solidFill>
                <a:effectLst/>
                <a:latin typeface="+mn-lt"/>
                <a:ea typeface="+mn-ea"/>
                <a:cs typeface="+mn-cs"/>
              </a:rPr>
              <a:t>tienen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un</a:t>
            </a:r>
            <a:r>
              <a:rPr lang="pt-BR" sz="1200" kern="1200" dirty="0" smtClean="0">
                <a:solidFill>
                  <a:schemeClr val="tx1"/>
                </a:solidFill>
                <a:effectLst/>
                <a:latin typeface="+mn-lt"/>
                <a:ea typeface="+mn-ea"/>
                <a:cs typeface="+mn-cs"/>
              </a:rPr>
              <a:t> diâmetro </a:t>
            </a:r>
            <a:r>
              <a:rPr lang="pt-BR" sz="1200" kern="1200" dirty="0" err="1" smtClean="0">
                <a:solidFill>
                  <a:schemeClr val="tx1"/>
                </a:solidFill>
                <a:effectLst/>
                <a:latin typeface="+mn-lt"/>
                <a:ea typeface="+mn-ea"/>
                <a:cs typeface="+mn-cs"/>
              </a:rPr>
              <a:t>promedio</a:t>
            </a:r>
            <a:r>
              <a:rPr lang="pt-BR" sz="1200" kern="1200" dirty="0" smtClean="0">
                <a:solidFill>
                  <a:schemeClr val="tx1"/>
                </a:solidFill>
                <a:effectLst/>
                <a:latin typeface="+mn-lt"/>
                <a:ea typeface="+mn-ea"/>
                <a:cs typeface="+mn-cs"/>
              </a:rPr>
              <a:t> de 18.9 ± 12.28 </a:t>
            </a:r>
            <a:r>
              <a:rPr lang="pt-BR" sz="1200" kern="1200" dirty="0" err="1" smtClean="0">
                <a:solidFill>
                  <a:schemeClr val="tx1"/>
                </a:solidFill>
                <a:effectLst/>
                <a:latin typeface="+mn-lt"/>
                <a:ea typeface="+mn-ea"/>
                <a:cs typeface="+mn-cs"/>
              </a:rPr>
              <a:t>nm</a:t>
            </a:r>
            <a:r>
              <a:rPr lang="pt-BR" sz="1200" kern="1200" dirty="0" smtClean="0">
                <a:solidFill>
                  <a:schemeClr val="tx1"/>
                </a:solidFill>
                <a:effectLst/>
                <a:latin typeface="+mn-lt"/>
                <a:ea typeface="+mn-ea"/>
                <a:cs typeface="+mn-cs"/>
              </a:rPr>
              <a:t> y </a:t>
            </a:r>
            <a:r>
              <a:rPr lang="pt-BR" sz="1200" kern="1200" dirty="0" err="1" smtClean="0">
                <a:solidFill>
                  <a:schemeClr val="tx1"/>
                </a:solidFill>
                <a:effectLst/>
                <a:latin typeface="+mn-lt"/>
                <a:ea typeface="+mn-ea"/>
                <a:cs typeface="+mn-cs"/>
              </a:rPr>
              <a:t>las</a:t>
            </a:r>
            <a:r>
              <a:rPr lang="pt-BR" sz="1200" kern="1200" dirty="0" smtClean="0">
                <a:solidFill>
                  <a:schemeClr val="tx1"/>
                </a:solidFill>
                <a:effectLst/>
                <a:latin typeface="+mn-lt"/>
                <a:ea typeface="+mn-ea"/>
                <a:cs typeface="+mn-cs"/>
              </a:rPr>
              <a:t> nanopartículas sintetizadas por </a:t>
            </a:r>
            <a:r>
              <a:rPr lang="pt-BR" sz="1200" kern="1200" dirty="0" err="1" smtClean="0">
                <a:solidFill>
                  <a:schemeClr val="tx1"/>
                </a:solidFill>
                <a:effectLst/>
                <a:latin typeface="+mn-lt"/>
                <a:ea typeface="+mn-ea"/>
                <a:cs typeface="+mn-cs"/>
              </a:rPr>
              <a:t>irradiación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microondas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tienen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un</a:t>
            </a:r>
            <a:r>
              <a:rPr lang="pt-BR" sz="1200" kern="1200" dirty="0" smtClean="0">
                <a:solidFill>
                  <a:schemeClr val="tx1"/>
                </a:solidFill>
                <a:effectLst/>
                <a:latin typeface="+mn-lt"/>
                <a:ea typeface="+mn-ea"/>
                <a:cs typeface="+mn-cs"/>
              </a:rPr>
              <a:t> diâmetro </a:t>
            </a:r>
            <a:r>
              <a:rPr lang="pt-BR" sz="1200" kern="1200" dirty="0" err="1" smtClean="0">
                <a:solidFill>
                  <a:schemeClr val="tx1"/>
                </a:solidFill>
                <a:effectLst/>
                <a:latin typeface="+mn-lt"/>
                <a:ea typeface="+mn-ea"/>
                <a:cs typeface="+mn-cs"/>
              </a:rPr>
              <a:t>promedio</a:t>
            </a:r>
            <a:r>
              <a:rPr lang="pt-BR" sz="1200" kern="1200" dirty="0" smtClean="0">
                <a:solidFill>
                  <a:schemeClr val="tx1"/>
                </a:solidFill>
                <a:effectLst/>
                <a:latin typeface="+mn-lt"/>
                <a:ea typeface="+mn-ea"/>
                <a:cs typeface="+mn-cs"/>
              </a:rPr>
              <a:t> de 17.83 ± 7.3 </a:t>
            </a:r>
            <a:r>
              <a:rPr lang="pt-BR" sz="1200" kern="1200" dirty="0" err="1" smtClean="0">
                <a:solidFill>
                  <a:schemeClr val="tx1"/>
                </a:solidFill>
                <a:effectLst/>
                <a:latin typeface="+mn-lt"/>
                <a:ea typeface="+mn-ea"/>
                <a:cs typeface="+mn-cs"/>
              </a:rPr>
              <a:t>nm</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En</a:t>
            </a:r>
            <a:r>
              <a:rPr lang="pt-BR" sz="1200" kern="1200" dirty="0" smtClean="0">
                <a:solidFill>
                  <a:schemeClr val="tx1"/>
                </a:solidFill>
                <a:effectLst/>
                <a:latin typeface="+mn-lt"/>
                <a:ea typeface="+mn-ea"/>
                <a:cs typeface="+mn-cs"/>
              </a:rPr>
              <a:t> ambas microscopias se observa que </a:t>
            </a:r>
            <a:r>
              <a:rPr lang="pt-BR" sz="1200" kern="1200" dirty="0" err="1" smtClean="0">
                <a:solidFill>
                  <a:schemeClr val="tx1"/>
                </a:solidFill>
                <a:effectLst/>
                <a:latin typeface="+mn-lt"/>
                <a:ea typeface="+mn-ea"/>
                <a:cs typeface="+mn-cs"/>
              </a:rPr>
              <a:t>las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NPs</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tienen</a:t>
            </a:r>
            <a:r>
              <a:rPr lang="pt-BR" sz="1200" kern="1200" dirty="0" smtClean="0">
                <a:solidFill>
                  <a:schemeClr val="tx1"/>
                </a:solidFill>
                <a:effectLst/>
                <a:latin typeface="+mn-lt"/>
                <a:ea typeface="+mn-ea"/>
                <a:cs typeface="+mn-cs"/>
              </a:rPr>
              <a:t> forma esférica, </a:t>
            </a:r>
            <a:r>
              <a:rPr lang="pt-BR" sz="1200" kern="1200" dirty="0" err="1" smtClean="0">
                <a:solidFill>
                  <a:schemeClr val="tx1"/>
                </a:solidFill>
                <a:effectLst/>
                <a:latin typeface="+mn-lt"/>
                <a:ea typeface="+mn-ea"/>
                <a:cs typeface="+mn-cs"/>
              </a:rPr>
              <a:t>sin</a:t>
            </a:r>
            <a:r>
              <a:rPr lang="pt-BR" sz="1200" kern="1200" dirty="0" smtClean="0">
                <a:solidFill>
                  <a:schemeClr val="tx1"/>
                </a:solidFill>
                <a:effectLst/>
                <a:latin typeface="+mn-lt"/>
                <a:ea typeface="+mn-ea"/>
                <a:cs typeface="+mn-cs"/>
              </a:rPr>
              <a:t> embargo e</a:t>
            </a:r>
            <a:r>
              <a:rPr lang="es-EC" sz="1200" kern="1200" dirty="0" smtClean="0">
                <a:solidFill>
                  <a:schemeClr val="tx1"/>
                </a:solidFill>
                <a:effectLst/>
                <a:latin typeface="+mn-lt"/>
                <a:ea typeface="+mn-ea"/>
                <a:cs typeface="+mn-cs"/>
              </a:rPr>
              <a:t>n 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(M) existe mayor MONODISPERSIÓN. </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23</a:t>
            </a:fld>
            <a:endParaRPr lang="es-EC"/>
          </a:p>
        </p:txBody>
      </p:sp>
    </p:spTree>
    <p:extLst>
      <p:ext uri="{BB962C8B-B14F-4D97-AF65-F5344CB8AC3E}">
        <p14:creationId xmlns:p14="http://schemas.microsoft.com/office/powerpoint/2010/main" val="2610074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Incubadora</a:t>
            </a:r>
            <a:r>
              <a:rPr lang="es-EC" baseline="0" dirty="0" smtClean="0"/>
              <a:t> Artemio JBL</a:t>
            </a:r>
            <a:endParaRPr lang="es-EC" dirty="0" smtClean="0"/>
          </a:p>
          <a:p>
            <a:r>
              <a:rPr lang="es-EC" dirty="0" smtClean="0"/>
              <a:t>Solución de Agua salina al 35%</a:t>
            </a:r>
            <a:r>
              <a:rPr lang="es-EC" baseline="0" dirty="0" smtClean="0"/>
              <a:t> </a:t>
            </a:r>
          </a:p>
          <a:p>
            <a:r>
              <a:rPr lang="es-EC" baseline="0" dirty="0" smtClean="0"/>
              <a:t>26</a:t>
            </a:r>
          </a:p>
          <a:p>
            <a:r>
              <a:rPr lang="es-EC" baseline="0" dirty="0" smtClean="0"/>
              <a:t>1000</a:t>
            </a:r>
          </a:p>
          <a:p>
            <a:r>
              <a:rPr lang="es-EC" dirty="0" smtClean="0"/>
              <a:t>Placa de </a:t>
            </a:r>
            <a:r>
              <a:rPr lang="es-EC" dirty="0" err="1" smtClean="0"/>
              <a:t>microtitulacion</a:t>
            </a:r>
            <a:endParaRPr lang="es-EC" dirty="0" smtClean="0"/>
          </a:p>
          <a:p>
            <a:endParaRPr lang="es-EC" dirty="0" smtClean="0"/>
          </a:p>
          <a:p>
            <a:r>
              <a:rPr lang="es-EC" dirty="0" smtClean="0"/>
              <a:t>La</a:t>
            </a:r>
            <a:r>
              <a:rPr lang="es-EC" baseline="0" dirty="0" smtClean="0"/>
              <a:t> preparación del polímero se realizó por evaporación mediante la disolución del PVB en etanol, la solución fue sometida a ultrasonido y posterior mente colocada en soportes de </a:t>
            </a:r>
            <a:r>
              <a:rPr lang="es-EC" baseline="0" dirty="0" err="1" smtClean="0"/>
              <a:t>silicon</a:t>
            </a:r>
            <a:r>
              <a:rPr lang="es-EC" baseline="0" dirty="0" smtClean="0"/>
              <a:t> para exponerlas al calor y obtener el polímero duro</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24</a:t>
            </a:fld>
            <a:endParaRPr lang="es-EC"/>
          </a:p>
        </p:txBody>
      </p:sp>
    </p:spTree>
    <p:extLst>
      <p:ext uri="{BB962C8B-B14F-4D97-AF65-F5344CB8AC3E}">
        <p14:creationId xmlns:p14="http://schemas.microsoft.com/office/powerpoint/2010/main" val="4253359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a:t>
            </a:r>
            <a:r>
              <a:rPr lang="es-EC" baseline="0" dirty="0" smtClean="0"/>
              <a:t> el test ecotóxico se utilizo una perforadora sacabocados para obtener los discos y posteriormente fueron colocados en contacto con </a:t>
            </a:r>
            <a:r>
              <a:rPr lang="es-EC" baseline="0" dirty="0" err="1" smtClean="0"/>
              <a:t>artemias</a:t>
            </a:r>
            <a:r>
              <a:rPr lang="es-EC" baseline="0" dirty="0" smtClean="0"/>
              <a:t> en concentraciones de 1, 2 y 3 discos para su análisis de toxicidad</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25</a:t>
            </a:fld>
            <a:endParaRPr lang="es-EC"/>
          </a:p>
        </p:txBody>
      </p:sp>
    </p:spTree>
    <p:extLst>
      <p:ext uri="{BB962C8B-B14F-4D97-AF65-F5344CB8AC3E}">
        <p14:creationId xmlns:p14="http://schemas.microsoft.com/office/powerpoint/2010/main" val="152784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26</a:t>
            </a:fld>
            <a:endParaRPr lang="es-EC"/>
          </a:p>
        </p:txBody>
      </p:sp>
    </p:spTree>
    <p:extLst>
      <p:ext uri="{BB962C8B-B14F-4D97-AF65-F5344CB8AC3E}">
        <p14:creationId xmlns:p14="http://schemas.microsoft.com/office/powerpoint/2010/main" val="4175364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Análisis de varianza ANOVA</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27</a:t>
            </a:fld>
            <a:endParaRPr lang="es-EC"/>
          </a:p>
        </p:txBody>
      </p:sp>
    </p:spTree>
    <p:extLst>
      <p:ext uri="{BB962C8B-B14F-4D97-AF65-F5344CB8AC3E}">
        <p14:creationId xmlns:p14="http://schemas.microsoft.com/office/powerpoint/2010/main" val="849077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Para la impresión</a:t>
            </a:r>
            <a:r>
              <a:rPr lang="es-EC" baseline="0" dirty="0" smtClean="0"/>
              <a:t> de nanopartículas y compósitos poliméricos se puso en contacto las NPS de plata por método </a:t>
            </a:r>
            <a:r>
              <a:rPr lang="es-EC" baseline="0" dirty="0" err="1" smtClean="0"/>
              <a:t>quimico</a:t>
            </a:r>
            <a:r>
              <a:rPr lang="es-EC" baseline="0" dirty="0" smtClean="0"/>
              <a:t> e irradiación microondas con etanol y </a:t>
            </a:r>
            <a:r>
              <a:rPr lang="es-EC" baseline="0" dirty="0" err="1" smtClean="0"/>
              <a:t>etileglicol</a:t>
            </a:r>
            <a:r>
              <a:rPr lang="es-EC" baseline="0" dirty="0" smtClean="0"/>
              <a:t>, por separado</a:t>
            </a:r>
          </a:p>
          <a:p>
            <a:endParaRPr lang="es-EC" baseline="0" dirty="0" smtClean="0"/>
          </a:p>
          <a:p>
            <a:r>
              <a:rPr lang="es-EC" baseline="0" dirty="0" smtClean="0"/>
              <a:t>Como resultado se obtuvo que las </a:t>
            </a:r>
            <a:r>
              <a:rPr lang="es-EC" baseline="0" dirty="0" err="1" smtClean="0"/>
              <a:t>NPs</a:t>
            </a:r>
            <a:r>
              <a:rPr lang="es-EC" baseline="0" dirty="0" smtClean="0"/>
              <a:t> por irradiación microondas son estables en contacto con ambos solventes, mientras que las </a:t>
            </a:r>
            <a:r>
              <a:rPr lang="es-EC" baseline="0" dirty="0" err="1" smtClean="0"/>
              <a:t>NPs</a:t>
            </a:r>
            <a:r>
              <a:rPr lang="es-EC" baseline="0" dirty="0" smtClean="0"/>
              <a:t> por método </a:t>
            </a:r>
            <a:r>
              <a:rPr lang="es-EC" baseline="0" dirty="0" err="1" smtClean="0"/>
              <a:t>quimico</a:t>
            </a:r>
            <a:r>
              <a:rPr lang="es-EC" baseline="0" dirty="0" smtClean="0"/>
              <a:t> se aglomeran y precipitan al contacto con ambos solventes </a:t>
            </a:r>
          </a:p>
          <a:p>
            <a:endParaRPr lang="es-EC" baseline="0" dirty="0" smtClean="0"/>
          </a:p>
          <a:p>
            <a:r>
              <a:rPr lang="es-EC" baseline="0" dirty="0" smtClean="0"/>
              <a:t>La solución del polímero se mezclo con etilenglicol pero se generó la formación de masas poliméricas como se observa en la figura.</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28</a:t>
            </a:fld>
            <a:endParaRPr lang="es-EC"/>
          </a:p>
        </p:txBody>
      </p:sp>
    </p:spTree>
    <p:extLst>
      <p:ext uri="{BB962C8B-B14F-4D97-AF65-F5344CB8AC3E}">
        <p14:creationId xmlns:p14="http://schemas.microsoft.com/office/powerpoint/2010/main" val="549456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29</a:t>
            </a:fld>
            <a:endParaRPr lang="es-EC"/>
          </a:p>
        </p:txBody>
      </p:sp>
    </p:spTree>
    <p:extLst>
      <p:ext uri="{BB962C8B-B14F-4D97-AF65-F5344CB8AC3E}">
        <p14:creationId xmlns:p14="http://schemas.microsoft.com/office/powerpoint/2010/main" val="299708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30</a:t>
            </a:fld>
            <a:endParaRPr lang="es-EC"/>
          </a:p>
        </p:txBody>
      </p:sp>
    </p:spTree>
    <p:extLst>
      <p:ext uri="{BB962C8B-B14F-4D97-AF65-F5344CB8AC3E}">
        <p14:creationId xmlns:p14="http://schemas.microsoft.com/office/powerpoint/2010/main" val="3471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Las bacterias son los organismos más abundantes en el planeta, y pueden llegar a afectar diferentes importantes productos de comercialización industrializados y de consumo masivo, convirtiéndose en una amenaza para el ser humano.</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bacterias que se utilizan comúnmente para el control bacteriológico son dos, la primera es </a:t>
            </a:r>
            <a:r>
              <a:rPr lang="es-ES" sz="1200" kern="1200" dirty="0" err="1" smtClean="0">
                <a:solidFill>
                  <a:schemeClr val="tx1"/>
                </a:solidFill>
                <a:effectLst/>
                <a:latin typeface="+mn-lt"/>
                <a:ea typeface="+mn-ea"/>
                <a:cs typeface="+mn-cs"/>
              </a:rPr>
              <a:t>Escherichia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coli</a:t>
            </a:r>
            <a:r>
              <a:rPr lang="es-ES" sz="1200" kern="1200" dirty="0" smtClean="0">
                <a:solidFill>
                  <a:schemeClr val="tx1"/>
                </a:solidFill>
                <a:effectLst/>
                <a:latin typeface="+mn-lt"/>
                <a:ea typeface="+mn-ea"/>
                <a:cs typeface="+mn-cs"/>
              </a:rPr>
              <a:t>, una bacteria Gram negativa,</a:t>
            </a:r>
            <a:r>
              <a:rPr lang="es-ES" sz="1200" kern="1200" baseline="0" dirty="0" smtClean="0">
                <a:solidFill>
                  <a:schemeClr val="tx1"/>
                </a:solidFill>
                <a:effectLst/>
                <a:latin typeface="+mn-lt"/>
                <a:ea typeface="+mn-ea"/>
                <a:cs typeface="+mn-cs"/>
              </a:rPr>
              <a:t> por lo tanto contiene</a:t>
            </a:r>
            <a:r>
              <a:rPr lang="es-ES" sz="1200" kern="1200" dirty="0" smtClean="0">
                <a:solidFill>
                  <a:schemeClr val="tx1"/>
                </a:solidFill>
                <a:effectLst/>
                <a:latin typeface="+mn-lt"/>
                <a:ea typeface="+mn-ea"/>
                <a:cs typeface="+mn-cs"/>
              </a:rPr>
              <a:t> una</a:t>
            </a:r>
            <a:r>
              <a:rPr lang="es-ES" sz="1200" kern="1200" baseline="0" dirty="0" smtClean="0">
                <a:solidFill>
                  <a:schemeClr val="tx1"/>
                </a:solidFill>
                <a:effectLst/>
                <a:latin typeface="+mn-lt"/>
                <a:ea typeface="+mn-ea"/>
                <a:cs typeface="+mn-cs"/>
              </a:rPr>
              <a:t> capa de </a:t>
            </a:r>
            <a:r>
              <a:rPr lang="es-ES" sz="1200" kern="1200" baseline="0" dirty="0" err="1" smtClean="0">
                <a:solidFill>
                  <a:schemeClr val="tx1"/>
                </a:solidFill>
                <a:effectLst/>
                <a:latin typeface="+mn-lt"/>
                <a:ea typeface="+mn-ea"/>
                <a:cs typeface="+mn-cs"/>
              </a:rPr>
              <a:t>peptidoglicando</a:t>
            </a:r>
            <a:r>
              <a:rPr lang="es-ES" sz="1200" kern="1200" baseline="0" dirty="0" smtClean="0">
                <a:solidFill>
                  <a:schemeClr val="tx1"/>
                </a:solidFill>
                <a:effectLst/>
                <a:latin typeface="+mn-lt"/>
                <a:ea typeface="+mn-ea"/>
                <a:cs typeface="+mn-cs"/>
              </a:rPr>
              <a:t> en la pared celular y </a:t>
            </a:r>
            <a:r>
              <a:rPr lang="es-ES" sz="1200" kern="1200" dirty="0" smtClean="0">
                <a:solidFill>
                  <a:schemeClr val="tx1"/>
                </a:solidFill>
                <a:effectLst/>
                <a:latin typeface="+mn-lt"/>
                <a:ea typeface="+mn-ea"/>
                <a:cs typeface="+mn-cs"/>
              </a:rPr>
              <a:t>se utiliza como un indicador común de contaminación fecal en agua y alimentos industrializados. La segunda es </a:t>
            </a:r>
            <a:r>
              <a:rPr lang="es-ES" sz="1200" kern="1200" dirty="0" err="1" smtClean="0">
                <a:solidFill>
                  <a:schemeClr val="tx1"/>
                </a:solidFill>
                <a:effectLst/>
                <a:latin typeface="+mn-lt"/>
                <a:ea typeface="+mn-ea"/>
                <a:cs typeface="+mn-cs"/>
              </a:rPr>
              <a:t>Staphylococcus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aureus</a:t>
            </a:r>
            <a:r>
              <a:rPr lang="es-ES" sz="1200" kern="1200" dirty="0" smtClean="0">
                <a:solidFill>
                  <a:schemeClr val="tx1"/>
                </a:solidFill>
                <a:effectLst/>
                <a:latin typeface="+mn-lt"/>
                <a:ea typeface="+mn-ea"/>
                <a:cs typeface="+mn-cs"/>
              </a:rPr>
              <a:t> que es una</a:t>
            </a:r>
            <a:r>
              <a:rPr lang="es-ES" sz="1200" kern="1200" baseline="0" dirty="0" smtClean="0">
                <a:solidFill>
                  <a:schemeClr val="tx1"/>
                </a:solidFill>
                <a:effectLst/>
                <a:latin typeface="+mn-lt"/>
                <a:ea typeface="+mn-ea"/>
                <a:cs typeface="+mn-cs"/>
              </a:rPr>
              <a:t> Gram positiva por lo que posee una doble capa de </a:t>
            </a:r>
            <a:r>
              <a:rPr lang="es-ES" sz="1200" kern="1200" baseline="0" dirty="0" err="1" smtClean="0">
                <a:solidFill>
                  <a:schemeClr val="tx1"/>
                </a:solidFill>
                <a:effectLst/>
                <a:latin typeface="+mn-lt"/>
                <a:ea typeface="+mn-ea"/>
                <a:cs typeface="+mn-cs"/>
              </a:rPr>
              <a:t>peptidoglicano</a:t>
            </a:r>
            <a:r>
              <a:rPr lang="es-ES" sz="1200" kern="1200" baseline="0" dirty="0" smtClean="0">
                <a:solidFill>
                  <a:schemeClr val="tx1"/>
                </a:solidFill>
                <a:effectLst/>
                <a:latin typeface="+mn-lt"/>
                <a:ea typeface="+mn-ea"/>
                <a:cs typeface="+mn-cs"/>
              </a:rPr>
              <a:t> en la pared celular y esta es</a:t>
            </a:r>
            <a:r>
              <a:rPr lang="es-ES" sz="1200" kern="1200" dirty="0" smtClean="0">
                <a:solidFill>
                  <a:schemeClr val="tx1"/>
                </a:solidFill>
                <a:effectLst/>
                <a:latin typeface="+mn-lt"/>
                <a:ea typeface="+mn-ea"/>
                <a:cs typeface="+mn-cs"/>
              </a:rPr>
              <a:t> un indicador de contaminación que proviene de vías orales, nasales o piel.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Ambas son representativos de un gran espectro bacteriano, y se encuentran fácilmente en contacto con el hombre, lo que las convierte en blancos de estudio importantes en la aplicación de agentes bactericidas.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industria necesita generar soluciones para contrarrestar la proliferación bacteriana, y garantizar que dichas soluciones sean inocuas para los seres vivos. </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4</a:t>
            </a:fld>
            <a:endParaRPr lang="es-EC"/>
          </a:p>
        </p:txBody>
      </p:sp>
    </p:spTree>
    <p:extLst>
      <p:ext uri="{BB962C8B-B14F-4D97-AF65-F5344CB8AC3E}">
        <p14:creationId xmlns:p14="http://schemas.microsoft.com/office/powerpoint/2010/main" val="229988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Sacabocados</a:t>
            </a:r>
          </a:p>
          <a:p>
            <a:r>
              <a:rPr lang="es-EC" dirty="0" smtClean="0"/>
              <a:t>15 discos</a:t>
            </a:r>
            <a:r>
              <a:rPr lang="es-EC" baseline="0" dirty="0" smtClean="0"/>
              <a:t> por cada fluido, divididos en 5, 15 y 30, que se va a evaluar en dos tipos de bacterias</a:t>
            </a:r>
          </a:p>
          <a:p>
            <a:r>
              <a:rPr lang="es-EC" baseline="0" dirty="0" smtClean="0"/>
              <a:t>Se estableció como blancos el CAE</a:t>
            </a:r>
          </a:p>
          <a:p>
            <a:r>
              <a:rPr lang="es-EC" baseline="0" dirty="0" smtClean="0"/>
              <a:t>Y controles polímero impreso sobre AC sin nanopartículas en 5, 15 y 30, para corroborar que el polímero no genera inhibición bacteriana</a:t>
            </a: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31</a:t>
            </a:fld>
            <a:endParaRPr lang="es-EC"/>
          </a:p>
        </p:txBody>
      </p:sp>
    </p:spTree>
    <p:extLst>
      <p:ext uri="{BB962C8B-B14F-4D97-AF65-F5344CB8AC3E}">
        <p14:creationId xmlns:p14="http://schemas.microsoft.com/office/powerpoint/2010/main" val="1695697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 realizó la preparación de los inóculos bacterianos a 1.5 x 10</a:t>
            </a:r>
            <a:r>
              <a:rPr lang="es-EC" sz="1200" kern="1200" baseline="30000" dirty="0" smtClean="0">
                <a:solidFill>
                  <a:schemeClr val="tx1"/>
                </a:solidFill>
                <a:effectLst/>
                <a:latin typeface="+mn-lt"/>
                <a:ea typeface="+mn-ea"/>
                <a:cs typeface="+mn-cs"/>
              </a:rPr>
              <a:t>9</a:t>
            </a:r>
            <a:r>
              <a:rPr lang="es-EC" sz="1200" kern="1200" dirty="0" smtClean="0">
                <a:solidFill>
                  <a:schemeClr val="tx1"/>
                </a:solidFill>
                <a:effectLst/>
                <a:latin typeface="+mn-lt"/>
                <a:ea typeface="+mn-ea"/>
                <a:cs typeface="+mn-cs"/>
              </a:rPr>
              <a:t> UFC/</a:t>
            </a:r>
            <a:r>
              <a:rPr lang="es-EC" sz="1200" kern="1200" dirty="0" err="1" smtClean="0">
                <a:solidFill>
                  <a:schemeClr val="tx1"/>
                </a:solidFill>
                <a:effectLst/>
                <a:latin typeface="+mn-lt"/>
                <a:ea typeface="+mn-ea"/>
                <a:cs typeface="+mn-cs"/>
              </a:rPr>
              <a:t>mL</a:t>
            </a:r>
            <a:r>
              <a:rPr lang="es-EC" sz="1200" kern="1200" dirty="0" smtClean="0">
                <a:solidFill>
                  <a:schemeClr val="tx1"/>
                </a:solidFill>
                <a:effectLst/>
                <a:latin typeface="+mn-lt"/>
                <a:ea typeface="+mn-ea"/>
                <a:cs typeface="+mn-cs"/>
              </a:rPr>
              <a:t> que corresponde a</a:t>
            </a:r>
            <a:r>
              <a:rPr lang="es-EC" sz="1200" kern="1200" baseline="0" dirty="0" smtClean="0">
                <a:solidFill>
                  <a:schemeClr val="tx1"/>
                </a:solidFill>
                <a:effectLst/>
                <a:latin typeface="+mn-lt"/>
                <a:ea typeface="+mn-ea"/>
                <a:cs typeface="+mn-cs"/>
              </a:rPr>
              <a:t> la escala de</a:t>
            </a:r>
            <a:r>
              <a:rPr lang="es-EC" sz="1200" kern="1200" dirty="0" smtClean="0">
                <a:solidFill>
                  <a:schemeClr val="tx1"/>
                </a:solidFill>
                <a:effectLst/>
                <a:latin typeface="+mn-lt"/>
                <a:ea typeface="+mn-ea"/>
                <a:cs typeface="+mn-cs"/>
              </a:rPr>
              <a:t> 0.5 del nefelómetro de </a:t>
            </a:r>
            <a:r>
              <a:rPr lang="es-EC" sz="1200" kern="1200" dirty="0" err="1" smtClean="0">
                <a:solidFill>
                  <a:schemeClr val="tx1"/>
                </a:solidFill>
                <a:effectLst/>
                <a:latin typeface="+mn-lt"/>
                <a:ea typeface="+mn-ea"/>
                <a:cs typeface="+mn-cs"/>
              </a:rPr>
              <a:t>McFarland</a:t>
            </a:r>
            <a:r>
              <a:rPr lang="es-EC" sz="1200" kern="1200" dirty="0" smtClean="0">
                <a:solidFill>
                  <a:schemeClr val="tx1"/>
                </a:solidFill>
                <a:effectLst/>
                <a:latin typeface="+mn-lt"/>
                <a:ea typeface="+mn-ea"/>
                <a:cs typeface="+mn-cs"/>
              </a:rPr>
              <a:t>, y a continuación se realizó el método de </a:t>
            </a:r>
            <a:r>
              <a:rPr lang="es-EC" sz="1200" kern="1200" dirty="0" err="1" smtClean="0">
                <a:solidFill>
                  <a:schemeClr val="tx1"/>
                </a:solidFill>
                <a:effectLst/>
                <a:latin typeface="+mn-lt"/>
                <a:ea typeface="+mn-ea"/>
                <a:cs typeface="+mn-cs"/>
              </a:rPr>
              <a:t>Kirby</a:t>
            </a:r>
            <a:r>
              <a:rPr lang="es-EC" sz="1200" kern="1200" dirty="0" smtClean="0">
                <a:solidFill>
                  <a:schemeClr val="tx1"/>
                </a:solidFill>
                <a:effectLst/>
                <a:latin typeface="+mn-lt"/>
                <a:ea typeface="+mn-ea"/>
                <a:cs typeface="+mn-cs"/>
              </a:rPr>
              <a:t> – Bauer de los coloides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(Q) y de 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(M) sin previa impresión, para comprobar mediante la medición del halo de inhibición, que 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sintetizadas si generan un efecto bactericida.</a:t>
            </a:r>
          </a:p>
          <a:p>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32</a:t>
            </a:fld>
            <a:endParaRPr lang="es-EC"/>
          </a:p>
        </p:txBody>
      </p:sp>
    </p:spTree>
    <p:extLst>
      <p:ext uri="{BB962C8B-B14F-4D97-AF65-F5344CB8AC3E}">
        <p14:creationId xmlns:p14="http://schemas.microsoft.com/office/powerpoint/2010/main" val="4208007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Posteriormente se realizó el método de </a:t>
            </a:r>
            <a:r>
              <a:rPr lang="es-EC" sz="1200" kern="1200" dirty="0" err="1" smtClean="0">
                <a:solidFill>
                  <a:schemeClr val="tx1"/>
                </a:solidFill>
                <a:effectLst/>
                <a:latin typeface="+mn-lt"/>
                <a:ea typeface="+mn-ea"/>
                <a:cs typeface="+mn-cs"/>
              </a:rPr>
              <a:t>Kirby</a:t>
            </a:r>
            <a:r>
              <a:rPr lang="es-EC" sz="1200" kern="1200" dirty="0" smtClean="0">
                <a:solidFill>
                  <a:schemeClr val="tx1"/>
                </a:solidFill>
                <a:effectLst/>
                <a:latin typeface="+mn-lt"/>
                <a:ea typeface="+mn-ea"/>
                <a:cs typeface="+mn-cs"/>
              </a:rPr>
              <a:t> – Bauer de los dispositivos impresos y los blancos en ambas bacterias, y así se determinó por medición, los promedios del halo de inhibición generados por los dispositivos impresos con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(Q) en E. </a:t>
            </a:r>
            <a:r>
              <a:rPr lang="es-EC" sz="1200" kern="1200" dirty="0" err="1" smtClean="0">
                <a:solidFill>
                  <a:schemeClr val="tx1"/>
                </a:solidFill>
                <a:effectLst/>
                <a:latin typeface="+mn-lt"/>
                <a:ea typeface="+mn-ea"/>
                <a:cs typeface="+mn-cs"/>
              </a:rPr>
              <a:t>coli</a:t>
            </a:r>
            <a:r>
              <a:rPr lang="es-EC" sz="1200" kern="1200" dirty="0" smtClean="0">
                <a:solidFill>
                  <a:schemeClr val="tx1"/>
                </a:solidFill>
                <a:effectLst/>
                <a:latin typeface="+mn-lt"/>
                <a:ea typeface="+mn-ea"/>
                <a:cs typeface="+mn-cs"/>
              </a:rPr>
              <a:t> y S. </a:t>
            </a:r>
            <a:r>
              <a:rPr lang="es-EC" sz="1200" kern="1200" dirty="0" err="1" smtClean="0">
                <a:solidFill>
                  <a:schemeClr val="tx1"/>
                </a:solidFill>
                <a:effectLst/>
                <a:latin typeface="+mn-lt"/>
                <a:ea typeface="+mn-ea"/>
                <a:cs typeface="+mn-cs"/>
              </a:rPr>
              <a:t>aureus</a:t>
            </a:r>
            <a:r>
              <a:rPr lang="es-EC" sz="1200" kern="1200" dirty="0" smtClean="0">
                <a:solidFill>
                  <a:schemeClr val="tx1"/>
                </a:solidFill>
                <a:effectLst/>
                <a:latin typeface="+mn-lt"/>
                <a:ea typeface="+mn-ea"/>
                <a:cs typeface="+mn-cs"/>
              </a:rPr>
              <a:t>, donde se observa claramente que a medida que aumenta la cantidad de capas de impresión, aumenta el halo de inhibición formado.</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33</a:t>
            </a:fld>
            <a:endParaRPr lang="es-EC"/>
          </a:p>
        </p:txBody>
      </p:sp>
    </p:spTree>
    <p:extLst>
      <p:ext uri="{BB962C8B-B14F-4D97-AF65-F5344CB8AC3E}">
        <p14:creationId xmlns:p14="http://schemas.microsoft.com/office/powerpoint/2010/main" val="3759219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 igual forma en los dispositivos impresos con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(M) / PVB se determinó los promedios del halo de inhibición generados a su exposición con E. </a:t>
            </a:r>
            <a:r>
              <a:rPr lang="es-EC" sz="1200" kern="1200" dirty="0" err="1" smtClean="0">
                <a:solidFill>
                  <a:schemeClr val="tx1"/>
                </a:solidFill>
                <a:effectLst/>
                <a:latin typeface="+mn-lt"/>
                <a:ea typeface="+mn-ea"/>
                <a:cs typeface="+mn-cs"/>
              </a:rPr>
              <a:t>coli</a:t>
            </a:r>
            <a:r>
              <a:rPr lang="es-EC" sz="1200" kern="1200" dirty="0" smtClean="0">
                <a:solidFill>
                  <a:schemeClr val="tx1"/>
                </a:solidFill>
                <a:effectLst/>
                <a:latin typeface="+mn-lt"/>
                <a:ea typeface="+mn-ea"/>
                <a:cs typeface="+mn-cs"/>
              </a:rPr>
              <a:t> y S. </a:t>
            </a:r>
            <a:r>
              <a:rPr lang="es-EC" sz="1200" kern="1200" dirty="0" err="1" smtClean="0">
                <a:solidFill>
                  <a:schemeClr val="tx1"/>
                </a:solidFill>
                <a:effectLst/>
                <a:latin typeface="+mn-lt"/>
                <a:ea typeface="+mn-ea"/>
                <a:cs typeface="+mn-cs"/>
              </a:rPr>
              <a:t>aureus</a:t>
            </a:r>
            <a:r>
              <a:rPr lang="es-EC" sz="1200" kern="1200" dirty="0" smtClean="0">
                <a:solidFill>
                  <a:schemeClr val="tx1"/>
                </a:solidFill>
                <a:effectLst/>
                <a:latin typeface="+mn-lt"/>
                <a:ea typeface="+mn-ea"/>
                <a:cs typeface="+mn-cs"/>
              </a:rPr>
              <a:t>, y aquí también se puede evidenciar que a medida que aumenta la cantidad de capas de impresión, aumenta el halo de inhibición formado.</a:t>
            </a: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34</a:t>
            </a:fld>
            <a:endParaRPr lang="es-EC"/>
          </a:p>
        </p:txBody>
      </p:sp>
    </p:spTree>
    <p:extLst>
      <p:ext uri="{BB962C8B-B14F-4D97-AF65-F5344CB8AC3E}">
        <p14:creationId xmlns:p14="http://schemas.microsoft.com/office/powerpoint/2010/main" val="2779072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Los datos obtenidos, se</a:t>
            </a:r>
            <a:r>
              <a:rPr lang="es-EC" baseline="0" dirty="0" smtClean="0"/>
              <a:t> evaluaron con un </a:t>
            </a:r>
            <a:r>
              <a:rPr lang="es-EC" baseline="0" dirty="0" err="1" smtClean="0"/>
              <a:t>p_valor</a:t>
            </a:r>
            <a:r>
              <a:rPr lang="es-EC" baseline="0" dirty="0" smtClean="0"/>
              <a:t> menor que</a:t>
            </a:r>
            <a:r>
              <a:rPr lang="es-EC" dirty="0" smtClean="0"/>
              <a:t> 0.05 para indicar la influencia</a:t>
            </a:r>
            <a:r>
              <a:rPr lang="es-EC" baseline="0" dirty="0" smtClean="0"/>
              <a:t> de los parámetros</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35</a:t>
            </a:fld>
            <a:endParaRPr lang="es-EC"/>
          </a:p>
        </p:txBody>
      </p:sp>
    </p:spTree>
    <p:extLst>
      <p:ext uri="{BB962C8B-B14F-4D97-AF65-F5344CB8AC3E}">
        <p14:creationId xmlns:p14="http://schemas.microsoft.com/office/powerpoint/2010/main" val="3083492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De acuerdo a toda la bibliografía analizada, no hemos encontrado evidencia que determine el coeficiente de difusión de las nanopartículas, y consideramos importante este parámetro para establecer el alcance aparente de estas en el medio de cultivo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 Agar, lo que nos incentivó a calcularlo, a pesar de la escasa información existente sobre este tema.</a:t>
            </a:r>
          </a:p>
          <a:p>
            <a:r>
              <a:rPr lang="es-EC" sz="1200" kern="1200" dirty="0" smtClean="0">
                <a:solidFill>
                  <a:schemeClr val="tx1"/>
                </a:solidFill>
                <a:effectLst/>
                <a:latin typeface="+mn-lt"/>
                <a:ea typeface="+mn-ea"/>
                <a:cs typeface="+mn-cs"/>
              </a:rPr>
              <a:t>El medio de cultivo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 Agar es un fluido no newtoniano </a:t>
            </a:r>
            <a:r>
              <a:rPr lang="es-EC" sz="1200" kern="1200" dirty="0" err="1" smtClean="0">
                <a:solidFill>
                  <a:schemeClr val="tx1"/>
                </a:solidFill>
                <a:effectLst/>
                <a:latin typeface="+mn-lt"/>
                <a:ea typeface="+mn-ea"/>
                <a:cs typeface="+mn-cs"/>
              </a:rPr>
              <a:t>reopéctico</a:t>
            </a:r>
            <a:r>
              <a:rPr lang="es-EC" sz="1200" kern="1200" dirty="0" smtClean="0">
                <a:solidFill>
                  <a:schemeClr val="tx1"/>
                </a:solidFill>
                <a:effectLst/>
                <a:latin typeface="+mn-lt"/>
                <a:ea typeface="+mn-ea"/>
                <a:cs typeface="+mn-cs"/>
              </a:rPr>
              <a:t>, por lo que su viscosidad dinámica aumenta con el tiempo, y con la velocidad de deformación aplicada como se indicó anteriormente, esto quiere decir que el medio de cultivo preparado en la concentración utilizada al ponerse en contacto con el rotor del viscosímetro, se rompe impidiendo su medición, debido a lo cual se realizaron diluciones como se muestra en la tabla, para facilitar el cálculo de la viscosidad dinámica aparente del medio </a:t>
            </a:r>
            <a:r>
              <a:rPr lang="es-EC" sz="1200" kern="1200" dirty="0" err="1" smtClean="0">
                <a:solidFill>
                  <a:schemeClr val="tx1"/>
                </a:solidFill>
                <a:effectLst/>
                <a:latin typeface="+mn-lt"/>
                <a:ea typeface="+mn-ea"/>
                <a:cs typeface="+mn-cs"/>
              </a:rPr>
              <a:t>utililzado</a:t>
            </a:r>
            <a:r>
              <a:rPr lang="es-EC" sz="1200" kern="1200" dirty="0" smtClean="0">
                <a:solidFill>
                  <a:schemeClr val="tx1"/>
                </a:solidFill>
                <a:effectLst/>
                <a:latin typeface="+mn-lt"/>
                <a:ea typeface="+mn-ea"/>
                <a:cs typeface="+mn-cs"/>
              </a:rPr>
              <a:t>.</a:t>
            </a: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36</a:t>
            </a:fld>
            <a:endParaRPr lang="es-EC"/>
          </a:p>
        </p:txBody>
      </p:sp>
    </p:spTree>
    <p:extLst>
      <p:ext uri="{BB962C8B-B14F-4D97-AF65-F5344CB8AC3E}">
        <p14:creationId xmlns:p14="http://schemas.microsoft.com/office/powerpoint/2010/main" val="377300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A continuación se elaboró la curva que relaciona la concentración de las diluciones preparadas y la viscosidad dinámica aparente medida en el viscosímetro, y como se observa en las gráficas, tanto para el medio de cultivo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como para el Agar, las curvas podrían llegar a una tendencia lineal.</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37</a:t>
            </a:fld>
            <a:endParaRPr lang="es-EC"/>
          </a:p>
        </p:txBody>
      </p:sp>
    </p:spTree>
    <p:extLst>
      <p:ext uri="{BB962C8B-B14F-4D97-AF65-F5344CB8AC3E}">
        <p14:creationId xmlns:p14="http://schemas.microsoft.com/office/powerpoint/2010/main" val="3880286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 acuerdo a las ecuaciones de la recta, se determinó nuevas viscosidades aparentes ajustadas a una linealidad, y como podemos observar tanto para el medio de cultivo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como para el Agar, los valores son muy cercanos, por lo que considerando esta tendencia se determinó una viscosidad final, tomando como referencia únicamente la concentración del medio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utilizado, y a partir de este dato se calculó un coeficiente de difusión aparente considerando linealidad</a:t>
            </a:r>
            <a:r>
              <a:rPr lang="es-EC" sz="1200" kern="1200" baseline="0" dirty="0" smtClean="0">
                <a:solidFill>
                  <a:schemeClr val="tx1"/>
                </a:solidFill>
                <a:effectLst/>
                <a:latin typeface="+mn-lt"/>
                <a:ea typeface="+mn-ea"/>
                <a:cs typeface="+mn-cs"/>
              </a:rPr>
              <a:t> para cada tipo de dispositivo.</a:t>
            </a: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38</a:t>
            </a:fld>
            <a:endParaRPr lang="es-EC"/>
          </a:p>
        </p:txBody>
      </p:sp>
    </p:spTree>
    <p:extLst>
      <p:ext uri="{BB962C8B-B14F-4D97-AF65-F5344CB8AC3E}">
        <p14:creationId xmlns:p14="http://schemas.microsoft.com/office/powerpoint/2010/main" val="592215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coeficiente de difusión nos permite conocer la distancia mínima que pueden recorrer las nanopartículas en el medio de cultivo </a:t>
            </a:r>
            <a:r>
              <a:rPr lang="es-EC" sz="1200" kern="1200" dirty="0" err="1" smtClean="0">
                <a:solidFill>
                  <a:schemeClr val="tx1"/>
                </a:solidFill>
                <a:effectLst/>
                <a:latin typeface="+mn-lt"/>
                <a:ea typeface="+mn-ea"/>
                <a:cs typeface="+mn-cs"/>
              </a:rPr>
              <a:t>Mueller-Hinton</a:t>
            </a:r>
            <a:r>
              <a:rPr lang="es-EC" sz="1200" kern="1200" dirty="0" smtClean="0">
                <a:solidFill>
                  <a:schemeClr val="tx1"/>
                </a:solidFill>
                <a:effectLst/>
                <a:latin typeface="+mn-lt"/>
                <a:ea typeface="+mn-ea"/>
                <a:cs typeface="+mn-cs"/>
              </a:rPr>
              <a:t> – Agar, y el halo de inhibición nos indica la distancia que recorren las nanopartículas en el mismo medio con presencia del microorganismo, considerando esto, se calculó un halo de inhibición mínimo esperado a partir del coeficiente de difusión aparente, pero en ausencia de los </a:t>
            </a:r>
            <a:r>
              <a:rPr lang="es-EC" sz="1200" kern="1200" dirty="0" err="1" smtClean="0">
                <a:solidFill>
                  <a:schemeClr val="tx1"/>
                </a:solidFill>
                <a:effectLst/>
                <a:latin typeface="+mn-lt"/>
                <a:ea typeface="+mn-ea"/>
                <a:cs typeface="+mn-cs"/>
              </a:rPr>
              <a:t>microorgnismos</a:t>
            </a:r>
            <a:r>
              <a:rPr lang="es-EC"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Y</a:t>
            </a:r>
            <a:r>
              <a:rPr lang="es-EC" sz="1200" kern="1200" baseline="0" dirty="0" smtClean="0">
                <a:solidFill>
                  <a:schemeClr val="tx1"/>
                </a:solidFill>
                <a:effectLst/>
                <a:latin typeface="+mn-lt"/>
                <a:ea typeface="+mn-ea"/>
                <a:cs typeface="+mn-cs"/>
              </a:rPr>
              <a:t> al comparar este dato con el promedio halos de inhibición medidos, se puede evidenciar que son bastante aproximados, por lo tanto el coeficiente de difusión aparente obtenido por linealidad es cercano al real.</a:t>
            </a: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39</a:t>
            </a:fld>
            <a:endParaRPr lang="es-EC"/>
          </a:p>
        </p:txBody>
      </p:sp>
    </p:spTree>
    <p:extLst>
      <p:ext uri="{BB962C8B-B14F-4D97-AF65-F5344CB8AC3E}">
        <p14:creationId xmlns:p14="http://schemas.microsoft.com/office/powerpoint/2010/main" val="2246801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40</a:t>
            </a:fld>
            <a:endParaRPr lang="es-EC"/>
          </a:p>
        </p:txBody>
      </p:sp>
    </p:spTree>
    <p:extLst>
      <p:ext uri="{BB962C8B-B14F-4D97-AF65-F5344CB8AC3E}">
        <p14:creationId xmlns:p14="http://schemas.microsoft.com/office/powerpoint/2010/main" val="280927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plata es un metal que ha sido utilizado ampliamente desde hace miles de años como agente desinfectante y en el siglo XIX se estableció que la plata desarrolla poca o escasa resistencia bacteriana.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nanopartículas de plata (Ag-</a:t>
            </a:r>
            <a:r>
              <a:rPr lang="es-ES" sz="1200" kern="1200" dirty="0" err="1" smtClean="0">
                <a:solidFill>
                  <a:schemeClr val="tx1"/>
                </a:solidFill>
                <a:effectLst/>
                <a:latin typeface="+mn-lt"/>
                <a:ea typeface="+mn-ea"/>
                <a:cs typeface="+mn-cs"/>
              </a:rPr>
              <a:t>NPs</a:t>
            </a:r>
            <a:r>
              <a:rPr lang="es-ES" sz="1200" kern="1200" dirty="0" smtClean="0">
                <a:solidFill>
                  <a:schemeClr val="tx1"/>
                </a:solidFill>
                <a:effectLst/>
                <a:latin typeface="+mn-lt"/>
                <a:ea typeface="+mn-ea"/>
                <a:cs typeface="+mn-cs"/>
              </a:rPr>
              <a:t>) presentan una mayor actividad bactericida en comparación con otros metales como el oro o el cobre.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introducción de las Ag-</a:t>
            </a:r>
            <a:r>
              <a:rPr lang="es-ES" sz="1200" kern="1200" dirty="0" err="1" smtClean="0">
                <a:solidFill>
                  <a:schemeClr val="tx1"/>
                </a:solidFill>
                <a:effectLst/>
                <a:latin typeface="+mn-lt"/>
                <a:ea typeface="+mn-ea"/>
                <a:cs typeface="+mn-cs"/>
              </a:rPr>
              <a:t>NPs</a:t>
            </a:r>
            <a:r>
              <a:rPr lang="es-ES" sz="1200" kern="1200" dirty="0" smtClean="0">
                <a:solidFill>
                  <a:schemeClr val="tx1"/>
                </a:solidFill>
                <a:effectLst/>
                <a:latin typeface="+mn-lt"/>
                <a:ea typeface="+mn-ea"/>
                <a:cs typeface="+mn-cs"/>
              </a:rPr>
              <a:t> en matrices poliméricas ha tenido gran éxito  en la industria alimentaria y hospitalaria, obteniéndose excelentes resultados en su función bactericida.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los últimos años, la elaboración de productos con </a:t>
            </a:r>
            <a:r>
              <a:rPr lang="es-ES" sz="1200" kern="1200" dirty="0" err="1" smtClean="0">
                <a:solidFill>
                  <a:schemeClr val="tx1"/>
                </a:solidFill>
                <a:effectLst/>
                <a:latin typeface="+mn-lt"/>
                <a:ea typeface="+mn-ea"/>
                <a:cs typeface="+mn-cs"/>
              </a:rPr>
              <a:t>nanomateriales</a:t>
            </a:r>
            <a:r>
              <a:rPr lang="es-ES" sz="1200" kern="1200" dirty="0" smtClean="0">
                <a:solidFill>
                  <a:schemeClr val="tx1"/>
                </a:solidFill>
                <a:effectLst/>
                <a:latin typeface="+mn-lt"/>
                <a:ea typeface="+mn-ea"/>
                <a:cs typeface="+mn-cs"/>
              </a:rPr>
              <a:t> ha tenido un gran crecimiento junto con la ciencia de los materiales, así nace la </a:t>
            </a:r>
            <a:r>
              <a:rPr lang="es-ES" sz="1200" kern="1200" dirty="0" err="1" smtClean="0">
                <a:solidFill>
                  <a:schemeClr val="tx1"/>
                </a:solidFill>
                <a:effectLst/>
                <a:latin typeface="+mn-lt"/>
                <a:ea typeface="+mn-ea"/>
                <a:cs typeface="+mn-cs"/>
              </a:rPr>
              <a:t>printrónica</a:t>
            </a:r>
            <a:r>
              <a:rPr lang="es-ES" sz="1200" kern="1200" dirty="0" smtClean="0">
                <a:solidFill>
                  <a:schemeClr val="tx1"/>
                </a:solidFill>
                <a:effectLst/>
                <a:latin typeface="+mn-lt"/>
                <a:ea typeface="+mn-ea"/>
                <a:cs typeface="+mn-cs"/>
              </a:rPr>
              <a:t> que es una nueva tecnología que actualmente puede utilizarse para el desarrollo de nuevos dispositivos antibacterianos impresos con Ag-</a:t>
            </a:r>
            <a:r>
              <a:rPr lang="es-ES" sz="1200" kern="1200" dirty="0" err="1" smtClean="0">
                <a:solidFill>
                  <a:schemeClr val="tx1"/>
                </a:solidFill>
                <a:effectLst/>
                <a:latin typeface="+mn-lt"/>
                <a:ea typeface="+mn-ea"/>
                <a:cs typeface="+mn-cs"/>
              </a:rPr>
              <a:t>NPs</a:t>
            </a:r>
            <a:r>
              <a:rPr lang="es-ES" sz="1200" kern="1200" dirty="0" smtClean="0">
                <a:solidFill>
                  <a:schemeClr val="tx1"/>
                </a:solidFill>
                <a:effectLst/>
                <a:latin typeface="+mn-lt"/>
                <a:ea typeface="+mn-ea"/>
                <a:cs typeface="+mn-cs"/>
              </a:rPr>
              <a:t> y </a:t>
            </a:r>
            <a:r>
              <a:rPr lang="es-ES" sz="1200" kern="1200" dirty="0" err="1" smtClean="0">
                <a:solidFill>
                  <a:schemeClr val="tx1"/>
                </a:solidFill>
                <a:effectLst/>
                <a:latin typeface="+mn-lt"/>
                <a:ea typeface="+mn-ea"/>
                <a:cs typeface="+mn-cs"/>
              </a:rPr>
              <a:t>nanocompósitos</a:t>
            </a:r>
            <a:r>
              <a:rPr lang="es-ES" sz="1200" kern="1200" dirty="0" smtClean="0">
                <a:solidFill>
                  <a:schemeClr val="tx1"/>
                </a:solidFill>
                <a:effectLst/>
                <a:latin typeface="+mn-lt"/>
                <a:ea typeface="+mn-ea"/>
                <a:cs typeface="+mn-cs"/>
              </a:rPr>
              <a:t> poliméricos que sean replicables y evaluados.</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línea de impresoras </a:t>
            </a:r>
            <a:r>
              <a:rPr lang="es-ES" sz="1200" kern="1200" dirty="0" err="1" smtClean="0">
                <a:solidFill>
                  <a:schemeClr val="tx1"/>
                </a:solidFill>
                <a:effectLst/>
                <a:latin typeface="+mn-lt"/>
                <a:ea typeface="+mn-ea"/>
                <a:cs typeface="+mn-cs"/>
              </a:rPr>
              <a:t>Drop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Demand</a:t>
            </a:r>
            <a:r>
              <a:rPr lang="es-ES" sz="1200" kern="1200" dirty="0" smtClean="0">
                <a:solidFill>
                  <a:schemeClr val="tx1"/>
                </a:solidFill>
                <a:effectLst/>
                <a:latin typeface="+mn-lt"/>
                <a:ea typeface="+mn-ea"/>
                <a:cs typeface="+mn-cs"/>
              </a:rPr>
              <a:t>, específicamente </a:t>
            </a:r>
            <a:r>
              <a:rPr lang="es-ES" sz="1200" kern="1200" dirty="0" err="1" smtClean="0">
                <a:solidFill>
                  <a:schemeClr val="tx1"/>
                </a:solidFill>
                <a:effectLst/>
                <a:latin typeface="+mn-lt"/>
                <a:ea typeface="+mn-ea"/>
                <a:cs typeface="+mn-cs"/>
              </a:rPr>
              <a:t>Dimatix</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Materials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Printer</a:t>
            </a:r>
            <a:r>
              <a:rPr lang="es-ES" sz="1200" kern="1200" dirty="0" smtClean="0">
                <a:solidFill>
                  <a:schemeClr val="tx1"/>
                </a:solidFill>
                <a:effectLst/>
                <a:latin typeface="+mn-lt"/>
                <a:ea typeface="+mn-ea"/>
                <a:cs typeface="+mn-cs"/>
              </a:rPr>
              <a:t>™ (DMP™), permiten la impresión de fluidos </a:t>
            </a:r>
            <a:r>
              <a:rPr lang="es-ES" sz="1200" kern="1200" dirty="0" err="1" smtClean="0">
                <a:solidFill>
                  <a:schemeClr val="tx1"/>
                </a:solidFill>
                <a:effectLst/>
                <a:latin typeface="+mn-lt"/>
                <a:ea typeface="+mn-ea"/>
                <a:cs typeface="+mn-cs"/>
              </a:rPr>
              <a:t>nanoestructurados</a:t>
            </a:r>
            <a:r>
              <a:rPr lang="es-ES" sz="1200" kern="1200" dirty="0" smtClean="0">
                <a:solidFill>
                  <a:schemeClr val="tx1"/>
                </a:solidFill>
                <a:effectLst/>
                <a:latin typeface="+mn-lt"/>
                <a:ea typeface="+mn-ea"/>
                <a:cs typeface="+mn-cs"/>
              </a:rPr>
              <a:t>, mediante </a:t>
            </a:r>
            <a:r>
              <a:rPr lang="es-ES" sz="1200" kern="1200" dirty="0" err="1" smtClean="0">
                <a:solidFill>
                  <a:schemeClr val="tx1"/>
                </a:solidFill>
                <a:effectLst/>
                <a:latin typeface="+mn-lt"/>
                <a:ea typeface="+mn-ea"/>
                <a:cs typeface="+mn-cs"/>
              </a:rPr>
              <a:t>microfluídica</a:t>
            </a:r>
            <a:r>
              <a:rPr lang="es-ES" sz="1200" kern="1200" dirty="0" smtClean="0">
                <a:solidFill>
                  <a:schemeClr val="tx1"/>
                </a:solidFill>
                <a:effectLst/>
                <a:latin typeface="+mn-lt"/>
                <a:ea typeface="+mn-ea"/>
                <a:cs typeface="+mn-cs"/>
              </a:rPr>
              <a:t>, para el desarrollo y creación de dichos dispositivos.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sustancias químicas, como los polímeros utilizados durante la impresión pueden llegar a generar toxicidad en su posterior uso y afectar al ecosistema, por lo que dichas sustancias deben ser evaluados mediante bioensayos para descartar inconvenientes </a:t>
            </a:r>
            <a:r>
              <a:rPr lang="es-ES" sz="1200" kern="1200" dirty="0" err="1" smtClean="0">
                <a:solidFill>
                  <a:schemeClr val="tx1"/>
                </a:solidFill>
                <a:effectLst/>
                <a:latin typeface="+mn-lt"/>
                <a:ea typeface="+mn-ea"/>
                <a:cs typeface="+mn-cs"/>
              </a:rPr>
              <a:t>ecotóxicos</a:t>
            </a:r>
            <a:r>
              <a:rPr lang="es-ES" sz="1200" kern="1200" dirty="0" smtClean="0">
                <a:solidFill>
                  <a:schemeClr val="tx1"/>
                </a:solidFill>
                <a:effectLst/>
                <a:latin typeface="+mn-lt"/>
                <a:ea typeface="+mn-ea"/>
                <a:cs typeface="+mn-cs"/>
              </a:rPr>
              <a:t> en su aplicación y garantizar su inocuidad.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Además de ensayos bactericida para comprobar su efecto bactericida.</a:t>
            </a:r>
            <a:endParaRPr lang="es-EC" b="1"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5</a:t>
            </a:fld>
            <a:endParaRPr lang="es-EC"/>
          </a:p>
        </p:txBody>
      </p:sp>
    </p:spTree>
    <p:extLst>
      <p:ext uri="{BB962C8B-B14F-4D97-AF65-F5344CB8AC3E}">
        <p14:creationId xmlns:p14="http://schemas.microsoft.com/office/powerpoint/2010/main" val="3766559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41</a:t>
            </a:fld>
            <a:endParaRPr lang="es-EC"/>
          </a:p>
        </p:txBody>
      </p:sp>
    </p:spTree>
    <p:extLst>
      <p:ext uri="{BB962C8B-B14F-4D97-AF65-F5344CB8AC3E}">
        <p14:creationId xmlns:p14="http://schemas.microsoft.com/office/powerpoint/2010/main" val="267999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42</a:t>
            </a:fld>
            <a:endParaRPr lang="es-EC"/>
          </a:p>
        </p:txBody>
      </p:sp>
    </p:spTree>
    <p:extLst>
      <p:ext uri="{BB962C8B-B14F-4D97-AF65-F5344CB8AC3E}">
        <p14:creationId xmlns:p14="http://schemas.microsoft.com/office/powerpoint/2010/main" val="1464011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43</a:t>
            </a:fld>
            <a:endParaRPr lang="es-EC"/>
          </a:p>
        </p:txBody>
      </p:sp>
    </p:spTree>
    <p:extLst>
      <p:ext uri="{BB962C8B-B14F-4D97-AF65-F5344CB8AC3E}">
        <p14:creationId xmlns:p14="http://schemas.microsoft.com/office/powerpoint/2010/main" val="277095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6</a:t>
            </a:fld>
            <a:endParaRPr lang="es-EC"/>
          </a:p>
        </p:txBody>
      </p:sp>
    </p:spTree>
    <p:extLst>
      <p:ext uri="{BB962C8B-B14F-4D97-AF65-F5344CB8AC3E}">
        <p14:creationId xmlns:p14="http://schemas.microsoft.com/office/powerpoint/2010/main" val="1060286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7</a:t>
            </a:fld>
            <a:endParaRPr lang="es-EC"/>
          </a:p>
        </p:txBody>
      </p:sp>
    </p:spTree>
    <p:extLst>
      <p:ext uri="{BB962C8B-B14F-4D97-AF65-F5344CB8AC3E}">
        <p14:creationId xmlns:p14="http://schemas.microsoft.com/office/powerpoint/2010/main" val="2836357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son partículas coloidales sólidas entre 1 y 100 </a:t>
            </a:r>
            <a:r>
              <a:rPr lang="es-EC" sz="1200" kern="1200" dirty="0" err="1" smtClean="0">
                <a:solidFill>
                  <a:schemeClr val="tx1"/>
                </a:solidFill>
                <a:effectLst/>
                <a:latin typeface="+mn-lt"/>
                <a:ea typeface="+mn-ea"/>
                <a:cs typeface="+mn-cs"/>
              </a:rPr>
              <a:t>nm</a:t>
            </a:r>
            <a:r>
              <a:rPr lang="es-EC" sz="1200" kern="1200" dirty="0" smtClean="0">
                <a:solidFill>
                  <a:schemeClr val="tx1"/>
                </a:solidFill>
                <a:effectLst/>
                <a:latin typeface="+mn-lt"/>
                <a:ea typeface="+mn-ea"/>
                <a:cs typeface="+mn-cs"/>
              </a:rPr>
              <a:t>, las cuales han generado gran interés debido a su buena conductividad y su actividad bactericida de amplio espectro.</a:t>
            </a:r>
          </a:p>
          <a:p>
            <a:r>
              <a:rPr lang="es-EC" sz="1200" kern="1200" dirty="0" smtClean="0">
                <a:solidFill>
                  <a:schemeClr val="tx1"/>
                </a:solidFill>
                <a:effectLst/>
                <a:latin typeface="+mn-lt"/>
                <a:ea typeface="+mn-ea"/>
                <a:cs typeface="+mn-cs"/>
              </a:rPr>
              <a:t>El mecanismo antibacterial de 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aún no está claramente descrito, pero existen algunas teorías mediantes las cuales se puede explicar dicho mecanismo. </a:t>
            </a:r>
          </a:p>
          <a:p>
            <a:pPr lvl="0"/>
            <a:r>
              <a:rPr lang="es-EC" sz="1200" kern="1200" dirty="0" smtClean="0">
                <a:solidFill>
                  <a:schemeClr val="tx1"/>
                </a:solidFill>
                <a:effectLst/>
                <a:latin typeface="+mn-lt"/>
                <a:ea typeface="+mn-ea"/>
                <a:cs typeface="+mn-cs"/>
              </a:rPr>
              <a:t>--las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son capaces de anclarse en la membrana celular de las bacterias e interaccionan con sus moléculas dañando la integridad y permeabilidad de la membrana, logrando fugas de los contenidos intracelulares y posteriormente la muerte celular.</a:t>
            </a:r>
          </a:p>
          <a:p>
            <a:pPr lvl="0"/>
            <a:r>
              <a:rPr lang="es-EC" sz="1200" kern="1200" dirty="0" smtClean="0">
                <a:solidFill>
                  <a:schemeClr val="tx1"/>
                </a:solidFill>
                <a:effectLst/>
                <a:latin typeface="+mn-lt"/>
                <a:ea typeface="+mn-ea"/>
                <a:cs typeface="+mn-cs"/>
              </a:rPr>
              <a:t>--la formación de radicales libres cuando las Ag-</a:t>
            </a:r>
            <a:r>
              <a:rPr lang="es-EC" sz="1200" kern="1200" dirty="0" err="1" smtClean="0">
                <a:solidFill>
                  <a:schemeClr val="tx1"/>
                </a:solidFill>
                <a:effectLst/>
                <a:latin typeface="+mn-lt"/>
                <a:ea typeface="+mn-ea"/>
                <a:cs typeface="+mn-cs"/>
              </a:rPr>
              <a:t>NPs</a:t>
            </a:r>
            <a:r>
              <a:rPr lang="es-EC" sz="1200" kern="1200" dirty="0" smtClean="0">
                <a:solidFill>
                  <a:schemeClr val="tx1"/>
                </a:solidFill>
                <a:effectLst/>
                <a:latin typeface="+mn-lt"/>
                <a:ea typeface="+mn-ea"/>
                <a:cs typeface="+mn-cs"/>
              </a:rPr>
              <a:t> están en contacto con las bacterias, lo cual genera que la membrana celular se haga porosa y llegue a la muerte celular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aparición de especies reactivas de oxígeno (ROS), las cuales se producen como efecto secundario debido a los cambios en la membrana </a:t>
            </a:r>
          </a:p>
          <a:p>
            <a:pPr lvl="0"/>
            <a:r>
              <a:rPr lang="es-EC" sz="1200" kern="1200" dirty="0" smtClean="0">
                <a:solidFill>
                  <a:schemeClr val="tx1"/>
                </a:solidFill>
                <a:effectLst/>
                <a:latin typeface="+mn-lt"/>
                <a:ea typeface="+mn-ea"/>
                <a:cs typeface="+mn-cs"/>
              </a:rPr>
              <a:t>--la liberación de iones de plata de las nanopartículas, los que se enlazan con grupos </a:t>
            </a:r>
            <a:r>
              <a:rPr lang="es-EC" sz="1200" kern="1200" dirty="0" err="1" smtClean="0">
                <a:solidFill>
                  <a:schemeClr val="tx1"/>
                </a:solidFill>
                <a:effectLst/>
                <a:latin typeface="+mn-lt"/>
                <a:ea typeface="+mn-ea"/>
                <a:cs typeface="+mn-cs"/>
              </a:rPr>
              <a:t>sulfhidrilos</a:t>
            </a:r>
            <a:r>
              <a:rPr lang="es-EC" sz="1200" kern="1200" dirty="0" smtClean="0">
                <a:solidFill>
                  <a:schemeClr val="tx1"/>
                </a:solidFill>
                <a:effectLst/>
                <a:latin typeface="+mn-lt"/>
                <a:ea typeface="+mn-ea"/>
                <a:cs typeface="+mn-cs"/>
              </a:rPr>
              <a:t> de </a:t>
            </a:r>
            <a:r>
              <a:rPr lang="es-EC" sz="1200" kern="1200" dirty="0" err="1" smtClean="0">
                <a:solidFill>
                  <a:schemeClr val="tx1"/>
                </a:solidFill>
                <a:effectLst/>
                <a:latin typeface="+mn-lt"/>
                <a:ea typeface="+mn-ea"/>
                <a:cs typeface="+mn-cs"/>
              </a:rPr>
              <a:t>biomoléculas</a:t>
            </a:r>
            <a:r>
              <a:rPr lang="es-EC" sz="1200" kern="1200" dirty="0" smtClean="0">
                <a:solidFill>
                  <a:schemeClr val="tx1"/>
                </a:solidFill>
                <a:effectLst/>
                <a:latin typeface="+mn-lt"/>
                <a:ea typeface="+mn-ea"/>
                <a:cs typeface="+mn-cs"/>
              </a:rPr>
              <a:t> y con compuestos </a:t>
            </a:r>
            <a:r>
              <a:rPr lang="es-EC" sz="1200" kern="1200" dirty="0" err="1" smtClean="0">
                <a:solidFill>
                  <a:schemeClr val="tx1"/>
                </a:solidFill>
                <a:effectLst/>
                <a:latin typeface="+mn-lt"/>
                <a:ea typeface="+mn-ea"/>
                <a:cs typeface="+mn-cs"/>
              </a:rPr>
              <a:t>fosforosulfurados</a:t>
            </a:r>
            <a:r>
              <a:rPr lang="es-EC" sz="1200" kern="1200" dirty="0" smtClean="0">
                <a:solidFill>
                  <a:schemeClr val="tx1"/>
                </a:solidFill>
                <a:effectLst/>
                <a:latin typeface="+mn-lt"/>
                <a:ea typeface="+mn-ea"/>
                <a:cs typeface="+mn-cs"/>
              </a:rPr>
              <a:t> como el ADN inactivando a la bacteria</a:t>
            </a:r>
          </a:p>
          <a:p>
            <a:pPr lvl="0"/>
            <a:endParaRPr lang="es-EC" sz="1200" kern="1200" dirty="0" smtClean="0">
              <a:solidFill>
                <a:schemeClr val="tx1"/>
              </a:solidFill>
              <a:effectLst/>
              <a:latin typeface="+mn-lt"/>
              <a:ea typeface="+mn-ea"/>
              <a:cs typeface="+mn-cs"/>
            </a:endParaRPr>
          </a:p>
          <a:p>
            <a:pPr lvl="0"/>
            <a:r>
              <a:rPr lang="es-EC" sz="1200" kern="1200" dirty="0" smtClean="0">
                <a:solidFill>
                  <a:schemeClr val="tx1"/>
                </a:solidFill>
                <a:effectLst/>
                <a:latin typeface="+mn-lt"/>
                <a:ea typeface="+mn-ea"/>
                <a:cs typeface="+mn-cs"/>
              </a:rPr>
              <a:t>Las características físicas y químicas pueden influenciar su actividad antibacterial, estas características incluyen </a:t>
            </a: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8</a:t>
            </a:fld>
            <a:endParaRPr lang="es-EC"/>
          </a:p>
        </p:txBody>
      </p:sp>
    </p:spTree>
    <p:extLst>
      <p:ext uri="{BB962C8B-B14F-4D97-AF65-F5344CB8AC3E}">
        <p14:creationId xmlns:p14="http://schemas.microsoft.com/office/powerpoint/2010/main" val="235661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Los compósitos son materiales naturales o sintéticos que están formados por dos o más componentes y que como objetivo se unen para generar un nuevo material con mejores propiedades que las que tendría cada uno por separado.</a:t>
            </a:r>
            <a:r>
              <a:rPr lang="es-EC" sz="1200" kern="1200" baseline="0" dirty="0">
                <a:solidFill>
                  <a:schemeClr val="tx1"/>
                </a:solidFill>
                <a:effectLst/>
                <a:latin typeface="+mn-lt"/>
                <a:ea typeface="+mn-ea"/>
                <a:cs typeface="+mn-cs"/>
              </a:rPr>
              <a:t> </a:t>
            </a:r>
            <a:endParaRPr lang="es-EC" sz="1200" kern="1200" baseline="0" dirty="0" smtClean="0">
              <a:solidFill>
                <a:schemeClr val="tx1"/>
              </a:solidFill>
              <a:effectLst/>
              <a:latin typeface="+mn-lt"/>
              <a:ea typeface="+mn-ea"/>
              <a:cs typeface="+mn-cs"/>
            </a:endParaRPr>
          </a:p>
          <a:p>
            <a:r>
              <a:rPr lang="es-EC" sz="1200" kern="1200" baseline="0" dirty="0" err="1" smtClean="0">
                <a:solidFill>
                  <a:schemeClr val="tx1"/>
                </a:solidFill>
                <a:effectLst/>
                <a:latin typeface="+mn-lt"/>
                <a:ea typeface="+mn-ea"/>
                <a:cs typeface="+mn-cs"/>
              </a:rPr>
              <a:t>Asi</a:t>
            </a:r>
            <a:r>
              <a:rPr lang="es-EC" sz="1200" kern="1200" baseline="0" dirty="0" smtClean="0">
                <a:solidFill>
                  <a:schemeClr val="tx1"/>
                </a:solidFill>
                <a:effectLst/>
                <a:latin typeface="+mn-lt"/>
                <a:ea typeface="+mn-ea"/>
                <a:cs typeface="+mn-cs"/>
              </a:rPr>
              <a:t> nacen los compósitos poliméricos bactericidas que nacen de la combinación de ….</a:t>
            </a:r>
          </a:p>
          <a:p>
            <a:endParaRPr lang="es-EC" sz="1200" kern="1200" baseline="0" dirty="0" smtClean="0">
              <a:solidFill>
                <a:schemeClr val="tx1"/>
              </a:solidFill>
              <a:effectLst/>
              <a:latin typeface="+mn-lt"/>
              <a:ea typeface="+mn-ea"/>
              <a:cs typeface="+mn-cs"/>
            </a:endParaRPr>
          </a:p>
          <a:p>
            <a:r>
              <a:rPr lang="es-EC" sz="1200" kern="1200" baseline="0" dirty="0" smtClean="0">
                <a:solidFill>
                  <a:schemeClr val="tx1"/>
                </a:solidFill>
                <a:effectLst/>
                <a:latin typeface="+mn-lt"/>
                <a:ea typeface="+mn-ea"/>
                <a:cs typeface="+mn-cs"/>
              </a:rPr>
              <a:t>El mecanismo de acción comienza cuando el compósito se pone en contacto con el medio de cultivo, el agua se difunde a través de el y … </a:t>
            </a:r>
            <a:endParaRPr lang="es-EC"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5BC24C61-EE73-4030-B6C8-4E37F90934FB}" type="slidenum">
              <a:rPr lang="es-EC" smtClean="0"/>
              <a:t>9</a:t>
            </a:fld>
            <a:endParaRPr lang="es-EC"/>
          </a:p>
        </p:txBody>
      </p:sp>
    </p:spTree>
    <p:extLst>
      <p:ext uri="{BB962C8B-B14F-4D97-AF65-F5344CB8AC3E}">
        <p14:creationId xmlns:p14="http://schemas.microsoft.com/office/powerpoint/2010/main" val="353278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a:t>
            </a:r>
            <a:r>
              <a:rPr lang="es-EC" sz="1200" kern="1200" dirty="0" err="1" smtClean="0">
                <a:solidFill>
                  <a:schemeClr val="tx1"/>
                </a:solidFill>
                <a:effectLst/>
                <a:latin typeface="+mn-lt"/>
                <a:ea typeface="+mn-ea"/>
                <a:cs typeface="+mn-cs"/>
              </a:rPr>
              <a:t>microfluídica</a:t>
            </a:r>
            <a:r>
              <a:rPr lang="es-EC" sz="1200" kern="1200" dirty="0" smtClean="0">
                <a:solidFill>
                  <a:schemeClr val="tx1"/>
                </a:solidFill>
                <a:effectLst/>
                <a:latin typeface="+mn-lt"/>
                <a:ea typeface="+mn-ea"/>
                <a:cs typeface="+mn-cs"/>
              </a:rPr>
              <a:t> es la ciencia que estudia los sistemas que permiten manipular cantidades muy pequeñas de fluido (10</a:t>
            </a:r>
            <a:r>
              <a:rPr lang="es-EC" sz="1200" kern="1200" baseline="30000" dirty="0" smtClean="0">
                <a:solidFill>
                  <a:schemeClr val="tx1"/>
                </a:solidFill>
                <a:effectLst/>
                <a:latin typeface="+mn-lt"/>
                <a:ea typeface="+mn-ea"/>
                <a:cs typeface="+mn-cs"/>
              </a:rPr>
              <a:t>-9</a:t>
            </a:r>
            <a:r>
              <a:rPr lang="es-EC" sz="1200" kern="1200" dirty="0" smtClean="0">
                <a:solidFill>
                  <a:schemeClr val="tx1"/>
                </a:solidFill>
                <a:effectLst/>
                <a:latin typeface="+mn-lt"/>
                <a:ea typeface="+mn-ea"/>
                <a:cs typeface="+mn-cs"/>
              </a:rPr>
              <a:t> a 10</a:t>
            </a:r>
            <a:r>
              <a:rPr lang="es-EC" sz="1200" kern="1200" baseline="30000" dirty="0" smtClean="0">
                <a:solidFill>
                  <a:schemeClr val="tx1"/>
                </a:solidFill>
                <a:effectLst/>
                <a:latin typeface="+mn-lt"/>
                <a:ea typeface="+mn-ea"/>
                <a:cs typeface="+mn-cs"/>
              </a:rPr>
              <a:t>-18</a:t>
            </a:r>
            <a:r>
              <a:rPr lang="es-EC" sz="1200" kern="1200" dirty="0" smtClean="0">
                <a:solidFill>
                  <a:schemeClr val="tx1"/>
                </a:solidFill>
                <a:effectLst/>
                <a:latin typeface="+mn-lt"/>
                <a:ea typeface="+mn-ea"/>
                <a:cs typeface="+mn-cs"/>
              </a:rPr>
              <a:t> litros), para generar dispositivos que contribuyan al mejoramiento de la calidad de vida de los humanos.</a:t>
            </a: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actualmente las nuevas tecnologías de impresión </a:t>
            </a:r>
            <a:r>
              <a:rPr lang="es-EC" sz="1200" kern="1200" dirty="0" err="1" smtClean="0">
                <a:solidFill>
                  <a:schemeClr val="tx1"/>
                </a:solidFill>
                <a:effectLst/>
                <a:latin typeface="+mn-lt"/>
                <a:ea typeface="+mn-ea"/>
                <a:cs typeface="+mn-cs"/>
              </a:rPr>
              <a:t>Drop</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on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Demand</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DoD</a:t>
            </a:r>
            <a:r>
              <a:rPr lang="es-EC" sz="1200" kern="1200" dirty="0" smtClean="0">
                <a:solidFill>
                  <a:schemeClr val="tx1"/>
                </a:solidFill>
                <a:effectLst/>
                <a:latin typeface="+mn-lt"/>
                <a:ea typeface="+mn-ea"/>
                <a:cs typeface="+mn-cs"/>
              </a:rPr>
              <a:t>), que es la inyección de gotas según el requerimiento del operador</a:t>
            </a:r>
            <a:r>
              <a:rPr lang="es-EC" sz="1200" kern="1200" baseline="0" dirty="0" smtClean="0">
                <a:solidFill>
                  <a:schemeClr val="tx1"/>
                </a:solidFill>
                <a:effectLst/>
                <a:latin typeface="+mn-lt"/>
                <a:ea typeface="+mn-ea"/>
                <a:cs typeface="+mn-cs"/>
              </a:rPr>
              <a:t> están en las impresoras DMP que permiten la impresión de materiales inorgánicos como…. </a:t>
            </a:r>
          </a:p>
          <a:p>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10</a:t>
            </a:fld>
            <a:endParaRPr lang="es-EC"/>
          </a:p>
        </p:txBody>
      </p:sp>
    </p:spTree>
    <p:extLst>
      <p:ext uri="{BB962C8B-B14F-4D97-AF65-F5344CB8AC3E}">
        <p14:creationId xmlns:p14="http://schemas.microsoft.com/office/powerpoint/2010/main" val="2659067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7797"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4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01840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44043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50589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26587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5825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74123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248908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63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91030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60014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767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8.jpeg"/><Relationship Id="rId4" Type="http://schemas.openxmlformats.org/officeDocument/2006/relationships/diagramData" Target="../diagrams/data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4.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6.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5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7.png"/><Relationship Id="rId7"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8.jpeg"/><Relationship Id="rId9" Type="http://schemas.openxmlformats.org/officeDocument/2006/relationships/image" Target="../media/image56.jpeg"/></Relationships>
</file>

<file path=ppt/slides/_rels/slide3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9.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3.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69.pn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70.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70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2.jpe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4 Imagen"/>
          <p:cNvPicPr>
            <a:picLocks noChangeAspect="1" noChangeArrowheads="1"/>
          </p:cNvPicPr>
          <p:nvPr/>
        </p:nvPicPr>
        <p:blipFill>
          <a:blip r:embed="rId2">
            <a:extLst>
              <a:ext uri="{28A0092B-C50C-407E-A947-70E740481C1C}">
                <a14:useLocalDpi xmlns:a14="http://schemas.microsoft.com/office/drawing/2010/main" val="0"/>
              </a:ext>
            </a:extLst>
          </a:blip>
          <a:srcRect l="6454" t="35651" r="48363" b="40483"/>
          <a:stretch>
            <a:fillRect/>
          </a:stretch>
        </p:blipFill>
        <p:spPr bwMode="auto">
          <a:xfrm>
            <a:off x="250825" y="155575"/>
            <a:ext cx="31623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328367" y="836712"/>
            <a:ext cx="7060057" cy="4708981"/>
          </a:xfrm>
          <a:prstGeom prst="rect">
            <a:avLst/>
          </a:prstGeom>
          <a:noFill/>
        </p:spPr>
        <p:txBody>
          <a:bodyPr wrap="square" rtlCol="0">
            <a:spAutoFit/>
          </a:bodyPr>
          <a:lstStyle/>
          <a:p>
            <a:pPr algn="ctr"/>
            <a:endParaRPr lang="es-ES" sz="2000" dirty="0" smtClean="0">
              <a:latin typeface="+mj-lt"/>
              <a:cs typeface="Times New Roman" pitchFamily="18" charset="0"/>
            </a:endParaRPr>
          </a:p>
          <a:p>
            <a:pPr algn="ctr"/>
            <a:r>
              <a:rPr lang="es-ES" sz="1600" b="1" dirty="0" smtClean="0">
                <a:latin typeface="+mj-lt"/>
                <a:cs typeface="Times New Roman" pitchFamily="18" charset="0"/>
              </a:rPr>
              <a:t>UNIVERSIDAD DE LAS FUERZAS ARMADAS “ESPE”</a:t>
            </a:r>
          </a:p>
          <a:p>
            <a:pPr algn="ctr"/>
            <a:r>
              <a:rPr lang="es-ES" sz="1600" b="1" dirty="0" smtClean="0">
                <a:latin typeface="+mj-lt"/>
                <a:cs typeface="Times New Roman" pitchFamily="18" charset="0"/>
              </a:rPr>
              <a:t>DEPARTAMENTO DE CIENCIAS DE LA VIDA Y LA AGRICULTURA</a:t>
            </a:r>
          </a:p>
          <a:p>
            <a:pPr algn="ctr"/>
            <a:r>
              <a:rPr lang="es-ES" sz="1600" b="1" dirty="0" smtClean="0">
                <a:latin typeface="+mj-lt"/>
                <a:cs typeface="Times New Roman" pitchFamily="18" charset="0"/>
              </a:rPr>
              <a:t>CARRERA DE INGENIERÍA EN BIOTECNOLOGÍA</a:t>
            </a:r>
          </a:p>
          <a:p>
            <a:pPr algn="ctr"/>
            <a:endParaRPr lang="es-ES" sz="2000" b="1" dirty="0">
              <a:latin typeface="+mj-lt"/>
              <a:cs typeface="Times New Roman" pitchFamily="18" charset="0"/>
            </a:endParaRPr>
          </a:p>
          <a:p>
            <a:pPr algn="ctr"/>
            <a:r>
              <a:rPr lang="es-ES" sz="1600" b="1" dirty="0" smtClean="0">
                <a:latin typeface="+mj-lt"/>
                <a:cs typeface="Times New Roman" pitchFamily="18" charset="0"/>
              </a:rPr>
              <a:t>PROYECTO DE TITULACIÓN PREVIO A LA OBTENCION DEL TÍTULO DE INGENIERA EN BIOTECNOLOGÍA</a:t>
            </a:r>
          </a:p>
          <a:p>
            <a:pPr algn="ctr"/>
            <a:endParaRPr lang="es-ES" sz="2000" b="1" dirty="0">
              <a:latin typeface="+mj-lt"/>
              <a:cs typeface="Times New Roman" pitchFamily="18" charset="0"/>
            </a:endParaRPr>
          </a:p>
          <a:p>
            <a:pPr algn="ctr"/>
            <a:r>
              <a:rPr lang="es-ES" sz="2000" dirty="0" smtClean="0">
                <a:latin typeface="+mj-lt"/>
                <a:cs typeface="Times New Roman" pitchFamily="18" charset="0"/>
              </a:rPr>
              <a:t> </a:t>
            </a:r>
            <a:r>
              <a:rPr lang="es-ES" sz="2000" i="1" dirty="0" smtClean="0">
                <a:latin typeface="+mj-lt"/>
                <a:cs typeface="Times New Roman" pitchFamily="18" charset="0"/>
              </a:rPr>
              <a:t>«</a:t>
            </a:r>
            <a:r>
              <a:rPr lang="es-EC" sz="2000" i="1" dirty="0" smtClean="0">
                <a:latin typeface="+mj-lt"/>
                <a:cs typeface="Times New Roman" pitchFamily="18" charset="0"/>
              </a:rPr>
              <a:t>Síntesis y caracterización de nanopartículas de plata y de </a:t>
            </a:r>
            <a:r>
              <a:rPr lang="es-EC" sz="2000" i="1" dirty="0" err="1" smtClean="0">
                <a:latin typeface="+mj-lt"/>
                <a:cs typeface="Times New Roman" pitchFamily="18" charset="0"/>
              </a:rPr>
              <a:t>nanocompósitos</a:t>
            </a:r>
            <a:r>
              <a:rPr lang="es-EC" sz="2000" i="1" dirty="0" smtClean="0">
                <a:latin typeface="+mj-lt"/>
                <a:cs typeface="Times New Roman" pitchFamily="18" charset="0"/>
              </a:rPr>
              <a:t> poliméricos, para la creación de un dispositivo antibacterial obtenido mediante </a:t>
            </a:r>
            <a:r>
              <a:rPr lang="es-EC" sz="2000" i="1" dirty="0" err="1" smtClean="0">
                <a:latin typeface="+mj-lt"/>
                <a:cs typeface="Times New Roman" pitchFamily="18" charset="0"/>
              </a:rPr>
              <a:t>printrónica</a:t>
            </a:r>
            <a:r>
              <a:rPr lang="es-EC" sz="2000" i="1" dirty="0" smtClean="0">
                <a:latin typeface="+mj-lt"/>
                <a:cs typeface="Times New Roman" pitchFamily="18" charset="0"/>
              </a:rPr>
              <a:t>, evaluado en </a:t>
            </a:r>
            <a:r>
              <a:rPr lang="es-EC" sz="2000" i="1" dirty="0" err="1">
                <a:latin typeface="+mj-lt"/>
                <a:cs typeface="Times New Roman" pitchFamily="18" charset="0"/>
              </a:rPr>
              <a:t>Escherichia</a:t>
            </a:r>
            <a:r>
              <a:rPr lang="es-EC" sz="2000" i="1" dirty="0">
                <a:latin typeface="+mj-lt"/>
                <a:cs typeface="Times New Roman" pitchFamily="18" charset="0"/>
              </a:rPr>
              <a:t> </a:t>
            </a:r>
            <a:r>
              <a:rPr lang="es-EC" sz="2000" i="1" dirty="0" err="1">
                <a:latin typeface="+mj-lt"/>
                <a:cs typeface="Times New Roman" pitchFamily="18" charset="0"/>
              </a:rPr>
              <a:t>coli</a:t>
            </a:r>
            <a:r>
              <a:rPr lang="es-EC" sz="2000" i="1" dirty="0">
                <a:latin typeface="+mj-lt"/>
                <a:cs typeface="Times New Roman" pitchFamily="18" charset="0"/>
              </a:rPr>
              <a:t> </a:t>
            </a:r>
            <a:r>
              <a:rPr lang="es-EC" sz="2000" i="1" dirty="0" smtClean="0">
                <a:latin typeface="+mj-lt"/>
                <a:cs typeface="Times New Roman" pitchFamily="18" charset="0"/>
              </a:rPr>
              <a:t>y </a:t>
            </a:r>
            <a:r>
              <a:rPr lang="es-EC" sz="2000" i="1" dirty="0" err="1">
                <a:latin typeface="+mj-lt"/>
                <a:cs typeface="Times New Roman" pitchFamily="18" charset="0"/>
              </a:rPr>
              <a:t>Staphylococcus</a:t>
            </a:r>
            <a:r>
              <a:rPr lang="es-EC" sz="2000" i="1" dirty="0">
                <a:latin typeface="+mj-lt"/>
                <a:cs typeface="Times New Roman" pitchFamily="18" charset="0"/>
              </a:rPr>
              <a:t> </a:t>
            </a:r>
            <a:r>
              <a:rPr lang="es-EC" sz="2000" i="1" dirty="0" err="1" smtClean="0">
                <a:latin typeface="+mj-lt"/>
                <a:cs typeface="Times New Roman" pitchFamily="18" charset="0"/>
              </a:rPr>
              <a:t>aureus</a:t>
            </a:r>
            <a:r>
              <a:rPr lang="es-EC" sz="2000" i="1" dirty="0" smtClean="0">
                <a:latin typeface="+mj-lt"/>
                <a:cs typeface="Times New Roman" pitchFamily="18" charset="0"/>
              </a:rPr>
              <a:t>.</a:t>
            </a:r>
            <a:r>
              <a:rPr lang="es-ES" sz="2000" b="1" dirty="0" smtClean="0">
                <a:latin typeface="+mj-lt"/>
                <a:cs typeface="Times New Roman" pitchFamily="18" charset="0"/>
              </a:rPr>
              <a:t>»</a:t>
            </a:r>
          </a:p>
          <a:p>
            <a:endParaRPr lang="es-ES" sz="2000" i="1" dirty="0" smtClean="0">
              <a:latin typeface="+mj-lt"/>
              <a:cs typeface="Times New Roman" pitchFamily="18" charset="0"/>
            </a:endParaRPr>
          </a:p>
          <a:p>
            <a:r>
              <a:rPr lang="es-ES" sz="2000" b="1" dirty="0" smtClean="0">
                <a:latin typeface="+mj-lt"/>
                <a:cs typeface="Times New Roman" pitchFamily="18" charset="0"/>
              </a:rPr>
              <a:t>	</a:t>
            </a:r>
            <a:r>
              <a:rPr lang="es-ES" sz="2000" b="1" dirty="0">
                <a:latin typeface="+mj-lt"/>
                <a:cs typeface="Times New Roman" pitchFamily="18" charset="0"/>
              </a:rPr>
              <a:t> </a:t>
            </a:r>
            <a:r>
              <a:rPr lang="es-ES" sz="2000" b="1" dirty="0" smtClean="0">
                <a:latin typeface="+mj-lt"/>
                <a:cs typeface="Times New Roman" pitchFamily="18" charset="0"/>
              </a:rPr>
              <a:t> Autoras: </a:t>
            </a:r>
            <a:r>
              <a:rPr lang="es-ES" sz="2000" dirty="0" smtClean="0">
                <a:latin typeface="+mj-lt"/>
                <a:cs typeface="Times New Roman" pitchFamily="18" charset="0"/>
              </a:rPr>
              <a:t>Nicole Barrera y </a:t>
            </a:r>
            <a:r>
              <a:rPr lang="es-ES" sz="2000" dirty="0" err="1" smtClean="0">
                <a:latin typeface="+mj-lt"/>
                <a:cs typeface="Times New Roman" pitchFamily="18" charset="0"/>
              </a:rPr>
              <a:t>Lizeth</a:t>
            </a:r>
            <a:r>
              <a:rPr lang="es-ES" sz="2000" dirty="0" smtClean="0">
                <a:latin typeface="+mj-lt"/>
                <a:cs typeface="Times New Roman" pitchFamily="18" charset="0"/>
              </a:rPr>
              <a:t> Guerrero</a:t>
            </a:r>
          </a:p>
          <a:p>
            <a:r>
              <a:rPr lang="es-ES" sz="2000" dirty="0">
                <a:latin typeface="+mj-lt"/>
                <a:cs typeface="Times New Roman" pitchFamily="18" charset="0"/>
              </a:rPr>
              <a:t>		</a:t>
            </a:r>
            <a:endParaRPr lang="es-ES" sz="2000" dirty="0" smtClean="0">
              <a:latin typeface="+mj-lt"/>
              <a:cs typeface="Times New Roman" pitchFamily="18" charset="0"/>
            </a:endParaRPr>
          </a:p>
          <a:p>
            <a:r>
              <a:rPr lang="es-ES" sz="2000" dirty="0">
                <a:latin typeface="+mj-lt"/>
                <a:cs typeface="Times New Roman" pitchFamily="18" charset="0"/>
              </a:rPr>
              <a:t>	</a:t>
            </a:r>
            <a:r>
              <a:rPr lang="es-ES" sz="2000" dirty="0" smtClean="0">
                <a:latin typeface="+mj-lt"/>
                <a:cs typeface="Times New Roman" pitchFamily="18" charset="0"/>
              </a:rPr>
              <a:t>	</a:t>
            </a:r>
          </a:p>
        </p:txBody>
      </p:sp>
      <p:sp>
        <p:nvSpPr>
          <p:cNvPr id="5" name="6 CuadroTexto"/>
          <p:cNvSpPr txBox="1"/>
          <p:nvPr/>
        </p:nvSpPr>
        <p:spPr>
          <a:xfrm>
            <a:off x="2627784" y="4628182"/>
            <a:ext cx="4118832" cy="646331"/>
          </a:xfrm>
          <a:prstGeom prst="rect">
            <a:avLst/>
          </a:prstGeom>
          <a:noFill/>
        </p:spPr>
        <p:txBody>
          <a:bodyPr wrap="square" rtlCol="0">
            <a:spAutoFit/>
          </a:bodyPr>
          <a:lstStyle/>
          <a:p>
            <a:pPr algn="ctr"/>
            <a:endParaRPr lang="es-EC" b="1" dirty="0" smtClean="0">
              <a:cs typeface="Raavi" pitchFamily="34" charset="0"/>
            </a:endParaRPr>
          </a:p>
          <a:p>
            <a:pPr algn="ctr"/>
            <a:r>
              <a:rPr lang="es-EC" b="1" dirty="0" smtClean="0">
                <a:cs typeface="Raavi" pitchFamily="34" charset="0"/>
              </a:rPr>
              <a:t>Director: </a:t>
            </a:r>
            <a:r>
              <a:rPr lang="es-EC" dirty="0" smtClean="0">
                <a:cs typeface="Raavi" pitchFamily="34" charset="0"/>
              </a:rPr>
              <a:t>Alexis Debut </a:t>
            </a:r>
            <a:r>
              <a:rPr lang="es-EC" dirty="0" err="1" smtClean="0">
                <a:cs typeface="Raavi" pitchFamily="34" charset="0"/>
              </a:rPr>
              <a:t>Ph.D</a:t>
            </a:r>
            <a:r>
              <a:rPr lang="es-EC" dirty="0" smtClean="0">
                <a:cs typeface="Raavi" pitchFamily="34" charset="0"/>
              </a:rPr>
              <a:t>. </a:t>
            </a:r>
            <a:endParaRPr lang="es-EC" dirty="0">
              <a:cs typeface="Raavi" pitchFamily="34" charset="0"/>
            </a:endParaRPr>
          </a:p>
        </p:txBody>
      </p:sp>
      <p:sp>
        <p:nvSpPr>
          <p:cNvPr id="6" name="6 CuadroTexto"/>
          <p:cNvSpPr txBox="1"/>
          <p:nvPr/>
        </p:nvSpPr>
        <p:spPr>
          <a:xfrm>
            <a:off x="3491880" y="5291916"/>
            <a:ext cx="2808312" cy="369332"/>
          </a:xfrm>
          <a:prstGeom prst="rect">
            <a:avLst/>
          </a:prstGeom>
          <a:noFill/>
        </p:spPr>
        <p:txBody>
          <a:bodyPr wrap="square" rtlCol="0">
            <a:spAutoFit/>
          </a:bodyPr>
          <a:lstStyle/>
          <a:p>
            <a:pPr algn="ctr"/>
            <a:r>
              <a:rPr lang="es-EC" dirty="0" smtClean="0">
                <a:cs typeface="Raavi" pitchFamily="34" charset="0"/>
              </a:rPr>
              <a:t>10 de Agosto de 2017.</a:t>
            </a:r>
            <a:endParaRPr lang="es-EC" dirty="0">
              <a:cs typeface="Raavi" pitchFamily="34" charset="0"/>
            </a:endParaRPr>
          </a:p>
        </p:txBody>
      </p:sp>
      <p:pic>
        <p:nvPicPr>
          <p:cNvPr id="7"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79" y="36165"/>
            <a:ext cx="1959077" cy="108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94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8" name="CuadroTexto 3"/>
          <p:cNvSpPr txBox="1"/>
          <p:nvPr/>
        </p:nvSpPr>
        <p:spPr>
          <a:xfrm>
            <a:off x="251520" y="764704"/>
            <a:ext cx="4608512" cy="400110"/>
          </a:xfrm>
          <a:prstGeom prst="rect">
            <a:avLst/>
          </a:prstGeom>
          <a:noFill/>
          <a:ln w="28575">
            <a:solidFill>
              <a:srgbClr val="00B050"/>
            </a:solidFill>
          </a:ln>
        </p:spPr>
        <p:txBody>
          <a:bodyPr wrap="square" rtlCol="0">
            <a:spAutoFit/>
          </a:bodyPr>
          <a:lstStyle/>
          <a:p>
            <a:pPr algn="ctr"/>
            <a:r>
              <a:rPr lang="es-EC" sz="2000" b="1" dirty="0" smtClean="0"/>
              <a:t>Impresión de fluidos: Microfluídica </a:t>
            </a:r>
            <a:endParaRPr lang="es-EC" sz="2000" b="1" dirty="0"/>
          </a:p>
        </p:txBody>
      </p:sp>
      <p:sp>
        <p:nvSpPr>
          <p:cNvPr id="9" name="CuadroTexto 3"/>
          <p:cNvSpPr txBox="1"/>
          <p:nvPr/>
        </p:nvSpPr>
        <p:spPr>
          <a:xfrm>
            <a:off x="890216" y="1588730"/>
            <a:ext cx="3331120" cy="400110"/>
          </a:xfrm>
          <a:prstGeom prst="rect">
            <a:avLst/>
          </a:prstGeom>
          <a:noFill/>
          <a:ln w="28575">
            <a:solidFill>
              <a:srgbClr val="00B0F0"/>
            </a:solidFill>
          </a:ln>
        </p:spPr>
        <p:txBody>
          <a:bodyPr wrap="square" rtlCol="0">
            <a:spAutoFit/>
          </a:bodyPr>
          <a:lstStyle/>
          <a:p>
            <a:pPr algn="ctr"/>
            <a:r>
              <a:rPr lang="es-EC" sz="2000" b="1" dirty="0" err="1" smtClean="0"/>
              <a:t>Drop</a:t>
            </a:r>
            <a:r>
              <a:rPr lang="es-EC" sz="2000" b="1" dirty="0" smtClean="0"/>
              <a:t> </a:t>
            </a:r>
            <a:r>
              <a:rPr lang="es-EC" sz="2000" b="1" dirty="0" err="1" smtClean="0"/>
              <a:t>on</a:t>
            </a:r>
            <a:r>
              <a:rPr lang="es-EC" sz="2000" b="1" dirty="0" smtClean="0"/>
              <a:t> </a:t>
            </a:r>
            <a:r>
              <a:rPr lang="es-EC" sz="2000" b="1" dirty="0" err="1" smtClean="0"/>
              <a:t>Demand</a:t>
            </a:r>
            <a:r>
              <a:rPr lang="es-EC" sz="2000" b="1" dirty="0" smtClean="0"/>
              <a:t> (</a:t>
            </a:r>
            <a:r>
              <a:rPr lang="es-EC" sz="2000" b="1" dirty="0" err="1" smtClean="0"/>
              <a:t>DoD</a:t>
            </a:r>
            <a:r>
              <a:rPr lang="es-EC" sz="2000" b="1" dirty="0" smtClean="0"/>
              <a:t>)</a:t>
            </a:r>
            <a:endParaRPr lang="es-EC" sz="2000" b="1" dirty="0"/>
          </a:p>
        </p:txBody>
      </p:sp>
      <p:sp>
        <p:nvSpPr>
          <p:cNvPr id="10" name="CuadroTexto 3"/>
          <p:cNvSpPr txBox="1"/>
          <p:nvPr/>
        </p:nvSpPr>
        <p:spPr>
          <a:xfrm>
            <a:off x="575556" y="2164794"/>
            <a:ext cx="3960440" cy="400110"/>
          </a:xfrm>
          <a:prstGeom prst="rect">
            <a:avLst/>
          </a:prstGeom>
          <a:noFill/>
          <a:ln w="28575">
            <a:solidFill>
              <a:srgbClr val="00B0F0"/>
            </a:solidFill>
          </a:ln>
        </p:spPr>
        <p:txBody>
          <a:bodyPr wrap="square" rtlCol="0">
            <a:spAutoFit/>
          </a:bodyPr>
          <a:lstStyle/>
          <a:p>
            <a:pPr algn="ctr"/>
            <a:r>
              <a:rPr lang="es-EC" sz="2000" b="1" dirty="0" err="1" smtClean="0"/>
              <a:t>Dimatix</a:t>
            </a:r>
            <a:r>
              <a:rPr lang="es-EC" sz="2000" b="1" dirty="0" smtClean="0"/>
              <a:t> </a:t>
            </a:r>
            <a:r>
              <a:rPr lang="es-EC" sz="2000" b="1" dirty="0" err="1" smtClean="0"/>
              <a:t>Materials</a:t>
            </a:r>
            <a:r>
              <a:rPr lang="es-EC" sz="2000" b="1" dirty="0" smtClean="0"/>
              <a:t> </a:t>
            </a:r>
            <a:r>
              <a:rPr lang="es-EC" sz="2000" b="1" dirty="0" err="1" smtClean="0"/>
              <a:t>Printer</a:t>
            </a:r>
            <a:r>
              <a:rPr lang="es-EC" sz="2000" b="1" dirty="0" smtClean="0"/>
              <a:t> (DMP)</a:t>
            </a:r>
            <a:endParaRPr lang="es-EC" sz="2000" b="1" dirty="0"/>
          </a:p>
        </p:txBody>
      </p:sp>
      <p:pic>
        <p:nvPicPr>
          <p:cNvPr id="3" name="Imagen 2"/>
          <p:cNvPicPr>
            <a:picLocks noChangeAspect="1"/>
          </p:cNvPicPr>
          <p:nvPr/>
        </p:nvPicPr>
        <p:blipFill>
          <a:blip r:embed="rId3"/>
          <a:stretch>
            <a:fillRect/>
          </a:stretch>
        </p:blipFill>
        <p:spPr>
          <a:xfrm>
            <a:off x="5460130" y="849779"/>
            <a:ext cx="3168352" cy="1782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uadroTexto 3"/>
          <p:cNvSpPr txBox="1"/>
          <p:nvPr/>
        </p:nvSpPr>
        <p:spPr>
          <a:xfrm>
            <a:off x="7848363" y="2700641"/>
            <a:ext cx="1270541" cy="369332"/>
          </a:xfrm>
          <a:prstGeom prst="rect">
            <a:avLst/>
          </a:prstGeom>
          <a:noFill/>
        </p:spPr>
        <p:txBody>
          <a:bodyPr wrap="none" rtlCol="0">
            <a:spAutoFit/>
          </a:bodyPr>
          <a:lstStyle/>
          <a:p>
            <a:r>
              <a:rPr lang="es-ES" dirty="0" smtClean="0"/>
              <a:t>DMP 2800</a:t>
            </a:r>
            <a:endParaRPr lang="en-US" dirty="0"/>
          </a:p>
        </p:txBody>
      </p:sp>
      <p:graphicFrame>
        <p:nvGraphicFramePr>
          <p:cNvPr id="11" name="Diagrama 10"/>
          <p:cNvGraphicFramePr/>
          <p:nvPr>
            <p:extLst>
              <p:ext uri="{D42A27DB-BD31-4B8C-83A1-F6EECF244321}">
                <p14:modId xmlns:p14="http://schemas.microsoft.com/office/powerpoint/2010/main" val="52862172"/>
              </p:ext>
            </p:extLst>
          </p:nvPr>
        </p:nvGraphicFramePr>
        <p:xfrm>
          <a:off x="277777" y="3076706"/>
          <a:ext cx="7400996" cy="2994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ángulo 12"/>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4 Imagen"/>
          <p:cNvPicPr>
            <a:picLocks noChangeAspect="1" noChangeArrowheads="1"/>
          </p:cNvPicPr>
          <p:nvPr/>
        </p:nvPicPr>
        <p:blipFill>
          <a:blip r:embed="rId9"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niversidad federal de pernambu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5580112" y="5859777"/>
            <a:ext cx="1308371" cy="307777"/>
          </a:xfrm>
          <a:prstGeom prst="rect">
            <a:avLst/>
          </a:prstGeom>
          <a:noFill/>
        </p:spPr>
        <p:txBody>
          <a:bodyPr wrap="none" rtlCol="0">
            <a:spAutoFit/>
          </a:bodyPr>
          <a:lstStyle/>
          <a:p>
            <a:r>
              <a:rPr lang="es-ES" sz="1400" dirty="0" smtClean="0"/>
              <a:t>(Souza, 2015)</a:t>
            </a:r>
            <a:endParaRPr lang="en-US" sz="1400" dirty="0"/>
          </a:p>
        </p:txBody>
      </p:sp>
    </p:spTree>
    <p:extLst>
      <p:ext uri="{BB962C8B-B14F-4D97-AF65-F5344CB8AC3E}">
        <p14:creationId xmlns:p14="http://schemas.microsoft.com/office/powerpoint/2010/main" val="4113032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8" name="CuadroTexto 3"/>
          <p:cNvSpPr txBox="1"/>
          <p:nvPr/>
        </p:nvSpPr>
        <p:spPr>
          <a:xfrm>
            <a:off x="251520" y="836712"/>
            <a:ext cx="4608512" cy="400110"/>
          </a:xfrm>
          <a:prstGeom prst="rect">
            <a:avLst/>
          </a:prstGeom>
          <a:noFill/>
          <a:ln w="28575">
            <a:solidFill>
              <a:srgbClr val="00B050"/>
            </a:solidFill>
          </a:ln>
        </p:spPr>
        <p:txBody>
          <a:bodyPr wrap="square" rtlCol="0">
            <a:spAutoFit/>
          </a:bodyPr>
          <a:lstStyle/>
          <a:p>
            <a:pPr algn="ctr"/>
            <a:r>
              <a:rPr lang="es-EC" sz="2000" b="1" dirty="0" smtClean="0"/>
              <a:t>Impresión de fluidos: Microfluídica </a:t>
            </a:r>
            <a:endParaRPr lang="es-EC" sz="2000" b="1" dirty="0"/>
          </a:p>
        </p:txBody>
      </p:sp>
      <p:graphicFrame>
        <p:nvGraphicFramePr>
          <p:cNvPr id="2" name="Diagrama 1"/>
          <p:cNvGraphicFramePr/>
          <p:nvPr>
            <p:extLst>
              <p:ext uri="{D42A27DB-BD31-4B8C-83A1-F6EECF244321}">
                <p14:modId xmlns:p14="http://schemas.microsoft.com/office/powerpoint/2010/main" val="3004394896"/>
              </p:ext>
            </p:extLst>
          </p:nvPr>
        </p:nvGraphicFramePr>
        <p:xfrm>
          <a:off x="258581" y="1484784"/>
          <a:ext cx="6785726" cy="453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6111557" y="1322177"/>
            <a:ext cx="620683" cy="369332"/>
          </a:xfrm>
          <a:prstGeom prst="rect">
            <a:avLst/>
          </a:prstGeom>
          <a:noFill/>
          <a:ln w="28575">
            <a:solidFill>
              <a:srgbClr val="00B0F0"/>
            </a:solidFill>
          </a:ln>
        </p:spPr>
        <p:txBody>
          <a:bodyPr wrap="none" rtlCol="0">
            <a:spAutoFit/>
          </a:bodyPr>
          <a:lstStyle/>
          <a:p>
            <a:r>
              <a:rPr lang="es-ES" dirty="0" err="1" smtClean="0"/>
              <a:t>NPs</a:t>
            </a:r>
            <a:endParaRPr lang="en-US" dirty="0"/>
          </a:p>
        </p:txBody>
      </p:sp>
      <p:sp>
        <p:nvSpPr>
          <p:cNvPr id="9" name="CuadroTexto 8"/>
          <p:cNvSpPr txBox="1"/>
          <p:nvPr/>
        </p:nvSpPr>
        <p:spPr>
          <a:xfrm>
            <a:off x="7235931" y="977253"/>
            <a:ext cx="1274708" cy="369332"/>
          </a:xfrm>
          <a:prstGeom prst="rect">
            <a:avLst/>
          </a:prstGeom>
          <a:noFill/>
          <a:ln w="28575">
            <a:solidFill>
              <a:srgbClr val="00B0F0"/>
            </a:solidFill>
          </a:ln>
        </p:spPr>
        <p:txBody>
          <a:bodyPr wrap="none" rtlCol="0">
            <a:spAutoFit/>
          </a:bodyPr>
          <a:lstStyle/>
          <a:p>
            <a:r>
              <a:rPr lang="es-ES" dirty="0" smtClean="0"/>
              <a:t>Dispersión</a:t>
            </a:r>
            <a:endParaRPr lang="en-US" dirty="0"/>
          </a:p>
        </p:txBody>
      </p:sp>
      <p:sp>
        <p:nvSpPr>
          <p:cNvPr id="10" name="CuadroTexto 9"/>
          <p:cNvSpPr txBox="1"/>
          <p:nvPr/>
        </p:nvSpPr>
        <p:spPr>
          <a:xfrm>
            <a:off x="7219260" y="1504035"/>
            <a:ext cx="1313180" cy="369332"/>
          </a:xfrm>
          <a:prstGeom prst="rect">
            <a:avLst/>
          </a:prstGeom>
          <a:noFill/>
          <a:ln w="28575">
            <a:solidFill>
              <a:srgbClr val="00B0F0"/>
            </a:solidFill>
          </a:ln>
        </p:spPr>
        <p:txBody>
          <a:bodyPr wrap="none" rtlCol="0">
            <a:spAutoFit/>
          </a:bodyPr>
          <a:lstStyle/>
          <a:p>
            <a:r>
              <a:rPr lang="es-ES" dirty="0" smtClean="0"/>
              <a:t>Solubilidad</a:t>
            </a:r>
            <a:endParaRPr lang="en-US" dirty="0"/>
          </a:p>
        </p:txBody>
      </p:sp>
      <p:cxnSp>
        <p:nvCxnSpPr>
          <p:cNvPr id="11" name="Conector recto de flecha 10"/>
          <p:cNvCxnSpPr/>
          <p:nvPr/>
        </p:nvCxnSpPr>
        <p:spPr>
          <a:xfrm flipV="1">
            <a:off x="6804248" y="1272175"/>
            <a:ext cx="295031" cy="140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6846260" y="1556792"/>
            <a:ext cx="253019" cy="1319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7454656" y="2780928"/>
            <a:ext cx="1197764" cy="369332"/>
          </a:xfrm>
          <a:prstGeom prst="rect">
            <a:avLst/>
          </a:prstGeom>
          <a:noFill/>
          <a:ln w="28575">
            <a:solidFill>
              <a:srgbClr val="63DF41"/>
            </a:solidFill>
          </a:ln>
        </p:spPr>
        <p:txBody>
          <a:bodyPr wrap="none" rtlCol="0">
            <a:spAutoFit/>
          </a:bodyPr>
          <a:lstStyle/>
          <a:p>
            <a:r>
              <a:rPr lang="es-ES" dirty="0" smtClean="0"/>
              <a:t>Precisión </a:t>
            </a:r>
            <a:endParaRPr lang="en-US" dirty="0"/>
          </a:p>
        </p:txBody>
      </p:sp>
      <p:sp>
        <p:nvSpPr>
          <p:cNvPr id="17" name="CuadroTexto 16"/>
          <p:cNvSpPr txBox="1"/>
          <p:nvPr/>
        </p:nvSpPr>
        <p:spPr>
          <a:xfrm>
            <a:off x="7067577" y="3332657"/>
            <a:ext cx="1971421" cy="369332"/>
          </a:xfrm>
          <a:prstGeom prst="rect">
            <a:avLst/>
          </a:prstGeom>
          <a:noFill/>
          <a:ln w="28575">
            <a:solidFill>
              <a:srgbClr val="63DF41"/>
            </a:solidFill>
          </a:ln>
        </p:spPr>
        <p:txBody>
          <a:bodyPr wrap="square" rtlCol="0">
            <a:spAutoFit/>
          </a:bodyPr>
          <a:lstStyle/>
          <a:p>
            <a:r>
              <a:rPr lang="es-ES" dirty="0" smtClean="0"/>
              <a:t>Reproducibilidad </a:t>
            </a:r>
            <a:endParaRPr lang="en-US" dirty="0"/>
          </a:p>
        </p:txBody>
      </p:sp>
      <p:sp>
        <p:nvSpPr>
          <p:cNvPr id="18" name="CuadroTexto 17"/>
          <p:cNvSpPr txBox="1"/>
          <p:nvPr/>
        </p:nvSpPr>
        <p:spPr>
          <a:xfrm>
            <a:off x="7332577" y="3865517"/>
            <a:ext cx="1441420" cy="369332"/>
          </a:xfrm>
          <a:prstGeom prst="rect">
            <a:avLst/>
          </a:prstGeom>
          <a:noFill/>
          <a:ln w="28575">
            <a:solidFill>
              <a:srgbClr val="63DF41"/>
            </a:solidFill>
          </a:ln>
        </p:spPr>
        <p:txBody>
          <a:bodyPr wrap="none" rtlCol="0">
            <a:spAutoFit/>
          </a:bodyPr>
          <a:lstStyle/>
          <a:p>
            <a:r>
              <a:rPr lang="es-ES" dirty="0" smtClean="0"/>
              <a:t>Estabilidad  </a:t>
            </a:r>
            <a:endParaRPr lang="en-US" dirty="0"/>
          </a:p>
        </p:txBody>
      </p:sp>
      <p:sp>
        <p:nvSpPr>
          <p:cNvPr id="19" name="Estrella de 5 puntas 18"/>
          <p:cNvSpPr/>
          <p:nvPr/>
        </p:nvSpPr>
        <p:spPr>
          <a:xfrm>
            <a:off x="7044307" y="2780928"/>
            <a:ext cx="288270" cy="369332"/>
          </a:xfrm>
          <a:prstGeom prst="star5">
            <a:avLst/>
          </a:prstGeom>
          <a:ln>
            <a:solidFill>
              <a:srgbClr val="63D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19"/>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Resultado de imagen para universidad federal de pernambu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7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8" name="CuadroTexto 3"/>
          <p:cNvSpPr txBox="1"/>
          <p:nvPr/>
        </p:nvSpPr>
        <p:spPr>
          <a:xfrm>
            <a:off x="251520" y="764704"/>
            <a:ext cx="4608512" cy="400110"/>
          </a:xfrm>
          <a:prstGeom prst="rect">
            <a:avLst/>
          </a:prstGeom>
          <a:noFill/>
          <a:ln w="28575">
            <a:solidFill>
              <a:srgbClr val="00B050"/>
            </a:solidFill>
          </a:ln>
        </p:spPr>
        <p:txBody>
          <a:bodyPr wrap="square" rtlCol="0">
            <a:spAutoFit/>
          </a:bodyPr>
          <a:lstStyle/>
          <a:p>
            <a:pPr algn="ctr"/>
            <a:r>
              <a:rPr lang="es-EC" sz="2000" b="1" dirty="0" smtClean="0"/>
              <a:t>Impresión de fluidos: Microfluídica </a:t>
            </a:r>
            <a:endParaRPr lang="es-EC" sz="2000" b="1" dirty="0"/>
          </a:p>
        </p:txBody>
      </p:sp>
      <p:grpSp>
        <p:nvGrpSpPr>
          <p:cNvPr id="9" name="Grupo 8"/>
          <p:cNvGrpSpPr/>
          <p:nvPr/>
        </p:nvGrpSpPr>
        <p:grpSpPr>
          <a:xfrm>
            <a:off x="539552" y="1412776"/>
            <a:ext cx="4032448" cy="4032448"/>
            <a:chOff x="0" y="0"/>
            <a:chExt cx="4063365" cy="4971415"/>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76450"/>
              <a:ext cx="4063365" cy="2894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63365" cy="2076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uadro de texto 2"/>
            <p:cNvSpPr txBox="1">
              <a:spLocks noChangeArrowheads="1"/>
            </p:cNvSpPr>
            <p:nvPr/>
          </p:nvSpPr>
          <p:spPr bwMode="auto">
            <a:xfrm>
              <a:off x="3590925" y="152400"/>
              <a:ext cx="364658" cy="49884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a:effectLst/>
                  <a:latin typeface="Calibri" panose="020F0502020204030204" pitchFamily="34" charset="0"/>
                  <a:ea typeface="Calibri" panose="020F0502020204030204" pitchFamily="34" charset="0"/>
                  <a:cs typeface="Times New Roman" panose="02020603050405020304" pitchFamily="18" charset="0"/>
                </a:rPr>
                <a:t>A</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 de texto 2"/>
            <p:cNvSpPr txBox="1">
              <a:spLocks noChangeArrowheads="1"/>
            </p:cNvSpPr>
            <p:nvPr/>
          </p:nvSpPr>
          <p:spPr bwMode="auto">
            <a:xfrm>
              <a:off x="3590925" y="2266950"/>
              <a:ext cx="364658" cy="53491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S">
                  <a:effectLst/>
                  <a:latin typeface="Calibri" panose="020F0502020204030204" pitchFamily="34" charset="0"/>
                  <a:ea typeface="Calibri" panose="020F0502020204030204" pitchFamily="34" charset="0"/>
                  <a:cs typeface="Times New Roman" panose="02020603050405020304" pitchFamily="18" charset="0"/>
                </a:rPr>
                <a:t>B</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CuadroTexto 1"/>
          <p:cNvSpPr txBox="1"/>
          <p:nvPr/>
        </p:nvSpPr>
        <p:spPr>
          <a:xfrm>
            <a:off x="539552" y="5517232"/>
            <a:ext cx="2646878" cy="646331"/>
          </a:xfrm>
          <a:prstGeom prst="rect">
            <a:avLst/>
          </a:prstGeom>
          <a:noFill/>
        </p:spPr>
        <p:txBody>
          <a:bodyPr wrap="none" rtlCol="0">
            <a:spAutoFit/>
          </a:bodyPr>
          <a:lstStyle/>
          <a:p>
            <a:r>
              <a:rPr lang="es-ES" dirty="0" smtClean="0"/>
              <a:t>A: fluido newtoniano</a:t>
            </a:r>
          </a:p>
          <a:p>
            <a:r>
              <a:rPr lang="es-ES" dirty="0" smtClean="0"/>
              <a:t>B: fluido no newtoniano </a:t>
            </a:r>
            <a:endParaRPr lang="en-US" dirty="0"/>
          </a:p>
        </p:txBody>
      </p:sp>
      <p:sp>
        <p:nvSpPr>
          <p:cNvPr id="3" name="CuadroTexto 2"/>
          <p:cNvSpPr txBox="1"/>
          <p:nvPr/>
        </p:nvSpPr>
        <p:spPr>
          <a:xfrm>
            <a:off x="3498497" y="5517232"/>
            <a:ext cx="1308371" cy="307777"/>
          </a:xfrm>
          <a:prstGeom prst="rect">
            <a:avLst/>
          </a:prstGeom>
          <a:noFill/>
        </p:spPr>
        <p:txBody>
          <a:bodyPr wrap="none" rtlCol="0">
            <a:spAutoFit/>
          </a:bodyPr>
          <a:lstStyle/>
          <a:p>
            <a:r>
              <a:rPr lang="es-ES" sz="1400" dirty="0" smtClean="0"/>
              <a:t>(Souza, 2015)</a:t>
            </a:r>
            <a:endParaRPr lang="en-US" sz="1400" dirty="0"/>
          </a:p>
        </p:txBody>
      </p:sp>
      <p:pic>
        <p:nvPicPr>
          <p:cNvPr id="14" name="Imagen 13"/>
          <p:cNvPicPr/>
          <p:nvPr/>
        </p:nvPicPr>
        <p:blipFill>
          <a:blip r:embed="rId5">
            <a:extLst>
              <a:ext uri="{28A0092B-C50C-407E-A947-70E740481C1C}">
                <a14:useLocalDpi xmlns:a14="http://schemas.microsoft.com/office/drawing/2010/main" val="0"/>
              </a:ext>
            </a:extLst>
          </a:blip>
          <a:srcRect/>
          <a:stretch>
            <a:fillRect/>
          </a:stretch>
        </p:blipFill>
        <p:spPr bwMode="auto">
          <a:xfrm>
            <a:off x="5729609" y="1541401"/>
            <a:ext cx="2629395" cy="3852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14"/>
          <p:cNvSpPr txBox="1"/>
          <p:nvPr/>
        </p:nvSpPr>
        <p:spPr>
          <a:xfrm>
            <a:off x="5576563" y="5425479"/>
            <a:ext cx="1308371" cy="307777"/>
          </a:xfrm>
          <a:prstGeom prst="rect">
            <a:avLst/>
          </a:prstGeom>
          <a:noFill/>
        </p:spPr>
        <p:txBody>
          <a:bodyPr wrap="none" rtlCol="0">
            <a:spAutoFit/>
          </a:bodyPr>
          <a:lstStyle/>
          <a:p>
            <a:r>
              <a:rPr lang="es-ES" sz="1400" dirty="0" smtClean="0"/>
              <a:t>(Souza, 2015)</a:t>
            </a:r>
            <a:endParaRPr lang="en-US" sz="1400" dirty="0"/>
          </a:p>
        </p:txBody>
      </p:sp>
      <p:sp>
        <p:nvSpPr>
          <p:cNvPr id="4" name="CuadroTexto 3"/>
          <p:cNvSpPr txBox="1"/>
          <p:nvPr/>
        </p:nvSpPr>
        <p:spPr>
          <a:xfrm>
            <a:off x="5576563" y="1168662"/>
            <a:ext cx="2467342" cy="369332"/>
          </a:xfrm>
          <a:prstGeom prst="rect">
            <a:avLst/>
          </a:prstGeom>
          <a:noFill/>
        </p:spPr>
        <p:txBody>
          <a:bodyPr wrap="none" rtlCol="0">
            <a:spAutoFit/>
          </a:bodyPr>
          <a:lstStyle/>
          <a:p>
            <a:r>
              <a:rPr lang="es-ES" dirty="0" smtClean="0"/>
              <a:t>La formación de gotas</a:t>
            </a:r>
            <a:endParaRPr lang="en-US" dirty="0"/>
          </a:p>
        </p:txBody>
      </p:sp>
      <p:sp>
        <p:nvSpPr>
          <p:cNvPr id="16" name="Rectángulo 1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niversidad federal de pernambu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6810234" y="5733256"/>
            <a:ext cx="1736373" cy="369332"/>
          </a:xfrm>
          <a:prstGeom prst="rect">
            <a:avLst/>
          </a:prstGeom>
          <a:noFill/>
          <a:ln>
            <a:solidFill>
              <a:srgbClr val="00B0F0"/>
            </a:solidFill>
          </a:ln>
        </p:spPr>
        <p:txBody>
          <a:bodyPr wrap="none" rtlCol="0">
            <a:spAutoFit/>
          </a:bodyPr>
          <a:lstStyle/>
          <a:p>
            <a:r>
              <a:rPr lang="es-ES" dirty="0" smtClean="0"/>
              <a:t>Cámara digital </a:t>
            </a:r>
            <a:endParaRPr lang="es-ES" dirty="0"/>
          </a:p>
        </p:txBody>
      </p:sp>
    </p:spTree>
    <p:extLst>
      <p:ext uri="{BB962C8B-B14F-4D97-AF65-F5344CB8AC3E}">
        <p14:creationId xmlns:p14="http://schemas.microsoft.com/office/powerpoint/2010/main" val="741972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7992888" cy="400110"/>
          </a:xfrm>
          <a:prstGeom prst="rect">
            <a:avLst/>
          </a:prstGeom>
          <a:noFill/>
          <a:ln w="28575">
            <a:solidFill>
              <a:srgbClr val="00B050"/>
            </a:solidFill>
          </a:ln>
        </p:spPr>
        <p:txBody>
          <a:bodyPr wrap="square" rtlCol="0">
            <a:spAutoFit/>
          </a:bodyPr>
          <a:lstStyle/>
          <a:p>
            <a:pPr algn="ctr"/>
            <a:r>
              <a:rPr lang="es-EC" sz="2000" b="1" dirty="0" smtClean="0"/>
              <a:t>Análisis ecotóxico del soporte de impresión y polímero utilizado</a:t>
            </a:r>
            <a:endParaRPr lang="es-EC" sz="2000" b="1" dirty="0"/>
          </a:p>
        </p:txBody>
      </p:sp>
      <p:sp>
        <p:nvSpPr>
          <p:cNvPr id="2" name="CuadroTexto 1"/>
          <p:cNvSpPr txBox="1"/>
          <p:nvPr/>
        </p:nvSpPr>
        <p:spPr>
          <a:xfrm>
            <a:off x="1475656" y="1484784"/>
            <a:ext cx="2441694" cy="369332"/>
          </a:xfrm>
          <a:prstGeom prst="rect">
            <a:avLst/>
          </a:prstGeom>
          <a:noFill/>
          <a:ln w="28575">
            <a:solidFill>
              <a:srgbClr val="00B0F0"/>
            </a:solidFill>
          </a:ln>
        </p:spPr>
        <p:txBody>
          <a:bodyPr wrap="none" rtlCol="0">
            <a:spAutoFit/>
          </a:bodyPr>
          <a:lstStyle/>
          <a:p>
            <a:r>
              <a:rPr lang="es-ES" dirty="0" smtClean="0"/>
              <a:t>Soporte de impresión </a:t>
            </a:r>
            <a:endParaRPr lang="en-US" dirty="0"/>
          </a:p>
        </p:txBody>
      </p:sp>
      <p:sp>
        <p:nvSpPr>
          <p:cNvPr id="9" name="CuadroTexto 8"/>
          <p:cNvSpPr txBox="1"/>
          <p:nvPr/>
        </p:nvSpPr>
        <p:spPr>
          <a:xfrm>
            <a:off x="4715673" y="1492424"/>
            <a:ext cx="2736647" cy="369332"/>
          </a:xfrm>
          <a:prstGeom prst="rect">
            <a:avLst/>
          </a:prstGeom>
          <a:noFill/>
          <a:ln w="28575">
            <a:solidFill>
              <a:srgbClr val="63DF41"/>
            </a:solidFill>
          </a:ln>
        </p:spPr>
        <p:txBody>
          <a:bodyPr wrap="none" rtlCol="0">
            <a:spAutoFit/>
          </a:bodyPr>
          <a:lstStyle/>
          <a:p>
            <a:r>
              <a:rPr lang="es-ES" dirty="0" smtClean="0"/>
              <a:t>Acetato de celulosa (AC)</a:t>
            </a:r>
            <a:endParaRPr lang="en-US" dirty="0"/>
          </a:p>
        </p:txBody>
      </p:sp>
      <p:sp>
        <p:nvSpPr>
          <p:cNvPr id="10" name="CuadroTexto 9"/>
          <p:cNvSpPr txBox="1"/>
          <p:nvPr/>
        </p:nvSpPr>
        <p:spPr>
          <a:xfrm>
            <a:off x="1687252" y="1989420"/>
            <a:ext cx="2018501" cy="369332"/>
          </a:xfrm>
          <a:prstGeom prst="rect">
            <a:avLst/>
          </a:prstGeom>
          <a:noFill/>
          <a:ln w="28575">
            <a:solidFill>
              <a:srgbClr val="00B0F0"/>
            </a:solidFill>
          </a:ln>
        </p:spPr>
        <p:txBody>
          <a:bodyPr wrap="none" rtlCol="0">
            <a:spAutoFit/>
          </a:bodyPr>
          <a:lstStyle/>
          <a:p>
            <a:r>
              <a:rPr lang="es-ES" dirty="0" smtClean="0"/>
              <a:t>Polímero utilizado</a:t>
            </a:r>
            <a:endParaRPr lang="en-US" dirty="0"/>
          </a:p>
        </p:txBody>
      </p:sp>
      <p:sp>
        <p:nvSpPr>
          <p:cNvPr id="11" name="CuadroTexto 10"/>
          <p:cNvSpPr txBox="1"/>
          <p:nvPr/>
        </p:nvSpPr>
        <p:spPr>
          <a:xfrm>
            <a:off x="4914445" y="2004700"/>
            <a:ext cx="2339102" cy="369332"/>
          </a:xfrm>
          <a:prstGeom prst="rect">
            <a:avLst/>
          </a:prstGeom>
          <a:noFill/>
          <a:ln w="28575">
            <a:solidFill>
              <a:srgbClr val="63DF41"/>
            </a:solidFill>
          </a:ln>
        </p:spPr>
        <p:txBody>
          <a:bodyPr wrap="none" rtlCol="0">
            <a:spAutoFit/>
          </a:bodyPr>
          <a:lstStyle/>
          <a:p>
            <a:r>
              <a:rPr lang="es-ES" dirty="0" smtClean="0"/>
              <a:t>Polivinil </a:t>
            </a:r>
            <a:r>
              <a:rPr lang="es-ES" dirty="0" err="1" smtClean="0"/>
              <a:t>butiral</a:t>
            </a:r>
            <a:r>
              <a:rPr lang="es-ES" dirty="0" smtClean="0"/>
              <a:t> (PVB)</a:t>
            </a:r>
            <a:endParaRPr lang="en-US" dirty="0"/>
          </a:p>
        </p:txBody>
      </p:sp>
      <p:cxnSp>
        <p:nvCxnSpPr>
          <p:cNvPr id="4" name="Conector recto de flecha 3"/>
          <p:cNvCxnSpPr>
            <a:stCxn id="2" idx="3"/>
            <a:endCxn id="9" idx="1"/>
          </p:cNvCxnSpPr>
          <p:nvPr/>
        </p:nvCxnSpPr>
        <p:spPr>
          <a:xfrm>
            <a:off x="3917350" y="1669450"/>
            <a:ext cx="798323" cy="76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Conector recto de flecha 11"/>
          <p:cNvCxnSpPr>
            <a:endCxn id="11" idx="1"/>
          </p:cNvCxnSpPr>
          <p:nvPr/>
        </p:nvCxnSpPr>
        <p:spPr>
          <a:xfrm>
            <a:off x="3705753" y="2168932"/>
            <a:ext cx="1208692" cy="204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CuadroTexto 17"/>
          <p:cNvSpPr txBox="1"/>
          <p:nvPr/>
        </p:nvSpPr>
        <p:spPr>
          <a:xfrm>
            <a:off x="286863" y="2832857"/>
            <a:ext cx="1377300" cy="369332"/>
          </a:xfrm>
          <a:prstGeom prst="rect">
            <a:avLst/>
          </a:prstGeom>
          <a:noFill/>
          <a:ln w="28575">
            <a:solidFill>
              <a:srgbClr val="00B0F0"/>
            </a:solidFill>
          </a:ln>
        </p:spPr>
        <p:txBody>
          <a:bodyPr wrap="none" rtlCol="0">
            <a:spAutoFit/>
          </a:bodyPr>
          <a:lstStyle/>
          <a:p>
            <a:r>
              <a:rPr lang="es-ES" dirty="0" smtClean="0"/>
              <a:t>Bioensayos</a:t>
            </a:r>
            <a:endParaRPr lang="en-US" dirty="0"/>
          </a:p>
        </p:txBody>
      </p:sp>
      <p:sp>
        <p:nvSpPr>
          <p:cNvPr id="19" name="CuadroTexto 18"/>
          <p:cNvSpPr txBox="1"/>
          <p:nvPr/>
        </p:nvSpPr>
        <p:spPr>
          <a:xfrm>
            <a:off x="2822116" y="2832857"/>
            <a:ext cx="2287806" cy="369332"/>
          </a:xfrm>
          <a:prstGeom prst="rect">
            <a:avLst/>
          </a:prstGeom>
          <a:noFill/>
          <a:ln w="28575">
            <a:solidFill>
              <a:srgbClr val="63DF41"/>
            </a:solidFill>
          </a:ln>
        </p:spPr>
        <p:txBody>
          <a:bodyPr wrap="none" rtlCol="0">
            <a:spAutoFit/>
          </a:bodyPr>
          <a:lstStyle/>
          <a:p>
            <a:r>
              <a:rPr lang="es-ES" i="1" dirty="0" smtClean="0"/>
              <a:t>Artemia franciscana</a:t>
            </a:r>
            <a:endParaRPr lang="en-US" i="1" dirty="0"/>
          </a:p>
        </p:txBody>
      </p:sp>
      <p:cxnSp>
        <p:nvCxnSpPr>
          <p:cNvPr id="20" name="Conector recto de flecha 19"/>
          <p:cNvCxnSpPr/>
          <p:nvPr/>
        </p:nvCxnSpPr>
        <p:spPr>
          <a:xfrm>
            <a:off x="1843978" y="2940181"/>
            <a:ext cx="798323" cy="76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21" name="Tabla 20"/>
          <p:cNvGraphicFramePr>
            <a:graphicFrameLocks noGrp="1"/>
          </p:cNvGraphicFramePr>
          <p:nvPr>
            <p:extLst>
              <p:ext uri="{D42A27DB-BD31-4B8C-83A1-F6EECF244321}">
                <p14:modId xmlns:p14="http://schemas.microsoft.com/office/powerpoint/2010/main" val="2614017631"/>
              </p:ext>
            </p:extLst>
          </p:nvPr>
        </p:nvGraphicFramePr>
        <p:xfrm>
          <a:off x="467199" y="3555550"/>
          <a:ext cx="4248474" cy="2123440"/>
        </p:xfrm>
        <a:graphic>
          <a:graphicData uri="http://schemas.openxmlformats.org/drawingml/2006/table">
            <a:tbl>
              <a:tblPr firstRow="1" bandRow="1">
                <a:tableStyleId>{17292A2E-F333-43FB-9621-5CBBE7FDCDCB}</a:tableStyleId>
              </a:tblPr>
              <a:tblGrid>
                <a:gridCol w="2124237"/>
                <a:gridCol w="2124237"/>
              </a:tblGrid>
              <a:tr h="370840">
                <a:tc gridSpan="2">
                  <a:txBody>
                    <a:bodyPr/>
                    <a:lstStyle/>
                    <a:p>
                      <a:pPr algn="ctr"/>
                      <a:r>
                        <a:rPr lang="es-ES" dirty="0" smtClean="0"/>
                        <a:t>Parámetros para la</a:t>
                      </a:r>
                      <a:r>
                        <a:rPr lang="es-ES" baseline="0" dirty="0" smtClean="0"/>
                        <a:t> eclosión de huevos de </a:t>
                      </a:r>
                      <a:r>
                        <a:rPr lang="es-ES" i="1" baseline="0" dirty="0" smtClean="0"/>
                        <a:t>A. franciscana </a:t>
                      </a:r>
                      <a:endParaRPr lang="en-US" i="1" dirty="0"/>
                    </a:p>
                  </a:txBody>
                  <a:tcPr anchor="ctr"/>
                </a:tc>
                <a:tc hMerge="1">
                  <a:txBody>
                    <a:bodyPr/>
                    <a:lstStyle/>
                    <a:p>
                      <a:endParaRPr lang="en-US" dirty="0"/>
                    </a:p>
                  </a:txBody>
                  <a:tcPr/>
                </a:tc>
              </a:tr>
              <a:tr h="370840">
                <a:tc>
                  <a:txBody>
                    <a:bodyPr/>
                    <a:lstStyle/>
                    <a:p>
                      <a:pPr algn="ctr"/>
                      <a:r>
                        <a:rPr lang="es-ES" dirty="0" smtClean="0"/>
                        <a:t>Temperatura</a:t>
                      </a:r>
                      <a:endParaRPr lang="en-US" dirty="0"/>
                    </a:p>
                  </a:txBody>
                  <a:tcPr anchor="ctr"/>
                </a:tc>
                <a:tc>
                  <a:txBody>
                    <a:bodyPr/>
                    <a:lstStyle/>
                    <a:p>
                      <a:pPr algn="ctr"/>
                      <a:r>
                        <a:rPr lang="es-ES" dirty="0" smtClean="0"/>
                        <a:t>25 – 30 </a:t>
                      </a:r>
                      <a:r>
                        <a:rPr lang="es-ES" dirty="0" smtClean="0">
                          <a:latin typeface="Calibri" panose="020F0502020204030204" pitchFamily="34" charset="0"/>
                        </a:rPr>
                        <a:t>ᵒ</a:t>
                      </a:r>
                      <a:r>
                        <a:rPr lang="es-ES" dirty="0" smtClean="0"/>
                        <a:t>C</a:t>
                      </a:r>
                      <a:endParaRPr lang="en-US" dirty="0"/>
                    </a:p>
                  </a:txBody>
                  <a:tcPr anchor="ctr"/>
                </a:tc>
              </a:tr>
              <a:tr h="370840">
                <a:tc>
                  <a:txBody>
                    <a:bodyPr/>
                    <a:lstStyle/>
                    <a:p>
                      <a:pPr algn="ctr"/>
                      <a:r>
                        <a:rPr lang="es-ES" dirty="0" smtClean="0"/>
                        <a:t>Salinidad</a:t>
                      </a:r>
                      <a:endParaRPr lang="en-US" dirty="0"/>
                    </a:p>
                  </a:txBody>
                  <a:tcPr anchor="ctr"/>
                </a:tc>
                <a:tc>
                  <a:txBody>
                    <a:bodyPr/>
                    <a:lstStyle/>
                    <a:p>
                      <a:pPr algn="ctr"/>
                      <a:r>
                        <a:rPr lang="es-ES" dirty="0" smtClean="0"/>
                        <a:t>35 – 170 g/L</a:t>
                      </a:r>
                      <a:endParaRPr lang="en-US" dirty="0"/>
                    </a:p>
                  </a:txBody>
                  <a:tcPr anchor="ctr"/>
                </a:tc>
              </a:tr>
              <a:tr h="370840">
                <a:tc>
                  <a:txBody>
                    <a:bodyPr/>
                    <a:lstStyle/>
                    <a:p>
                      <a:pPr algn="ctr"/>
                      <a:r>
                        <a:rPr lang="es-ES" dirty="0" smtClean="0"/>
                        <a:t>Oxigenación</a:t>
                      </a:r>
                      <a:r>
                        <a:rPr lang="es-ES" baseline="0" dirty="0" smtClean="0"/>
                        <a:t> </a:t>
                      </a:r>
                      <a:endParaRPr lang="en-US" dirty="0"/>
                    </a:p>
                  </a:txBody>
                  <a:tcPr anchor="ctr"/>
                </a:tc>
                <a:tc>
                  <a:txBody>
                    <a:bodyPr/>
                    <a:lstStyle/>
                    <a:p>
                      <a:pPr algn="ctr"/>
                      <a:r>
                        <a:rPr lang="es-ES" dirty="0" smtClean="0"/>
                        <a:t>2 mg/L </a:t>
                      </a:r>
                      <a:endParaRPr lang="en-US" dirty="0"/>
                    </a:p>
                  </a:txBody>
                  <a:tcPr anchor="ctr"/>
                </a:tc>
              </a:tr>
              <a:tr h="370840">
                <a:tc>
                  <a:txBody>
                    <a:bodyPr/>
                    <a:lstStyle/>
                    <a:p>
                      <a:pPr algn="ctr"/>
                      <a:r>
                        <a:rPr lang="es-ES" dirty="0" smtClean="0"/>
                        <a:t>Iluminación</a:t>
                      </a:r>
                      <a:r>
                        <a:rPr lang="es-ES" baseline="0" dirty="0" smtClean="0"/>
                        <a:t> </a:t>
                      </a:r>
                      <a:endParaRPr lang="en-US" dirty="0"/>
                    </a:p>
                  </a:txBody>
                  <a:tcPr anchor="ctr"/>
                </a:tc>
                <a:tc>
                  <a:txBody>
                    <a:bodyPr/>
                    <a:lstStyle/>
                    <a:p>
                      <a:pPr algn="ctr"/>
                      <a:r>
                        <a:rPr lang="es-ES" dirty="0" smtClean="0"/>
                        <a:t>1000 – 2000 lux</a:t>
                      </a:r>
                      <a:endParaRPr lang="en-US" dirty="0"/>
                    </a:p>
                  </a:txBody>
                  <a:tcPr anchor="ctr"/>
                </a:tc>
              </a:tr>
            </a:tbl>
          </a:graphicData>
        </a:graphic>
      </p:graphicFrame>
      <p:pic>
        <p:nvPicPr>
          <p:cNvPr id="22" name="Imagen 21" descr="Resultado de imagen para nauplios de artemia"/>
          <p:cNvPicPr/>
          <p:nvPr/>
        </p:nvPicPr>
        <p:blipFill rotWithShape="1">
          <a:blip r:embed="rId3">
            <a:extLst>
              <a:ext uri="{28A0092B-C50C-407E-A947-70E740481C1C}">
                <a14:useLocalDpi xmlns:a14="http://schemas.microsoft.com/office/drawing/2010/main" val="0"/>
              </a:ext>
            </a:extLst>
          </a:blip>
          <a:srcRect l="21496" t="20335" r="35182" b="8265"/>
          <a:stretch/>
        </p:blipFill>
        <p:spPr bwMode="auto">
          <a:xfrm>
            <a:off x="5123738" y="3611126"/>
            <a:ext cx="1591945"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3" name="CuadroTexto 22"/>
          <p:cNvSpPr txBox="1"/>
          <p:nvPr/>
        </p:nvSpPr>
        <p:spPr>
          <a:xfrm>
            <a:off x="3556638" y="5713510"/>
            <a:ext cx="1159035" cy="307777"/>
          </a:xfrm>
          <a:prstGeom prst="rect">
            <a:avLst/>
          </a:prstGeom>
          <a:noFill/>
        </p:spPr>
        <p:txBody>
          <a:bodyPr wrap="none" rtlCol="0">
            <a:spAutoFit/>
          </a:bodyPr>
          <a:lstStyle/>
          <a:p>
            <a:r>
              <a:rPr lang="es-ES" sz="1400" dirty="0" smtClean="0"/>
              <a:t>(FAO, 1986)</a:t>
            </a:r>
            <a:endParaRPr lang="en-US" sz="1400" dirty="0"/>
          </a:p>
        </p:txBody>
      </p:sp>
      <p:sp>
        <p:nvSpPr>
          <p:cNvPr id="25" name="CuadroTexto 24"/>
          <p:cNvSpPr txBox="1"/>
          <p:nvPr/>
        </p:nvSpPr>
        <p:spPr>
          <a:xfrm>
            <a:off x="7192436" y="3643661"/>
            <a:ext cx="1595309" cy="369332"/>
          </a:xfrm>
          <a:prstGeom prst="rect">
            <a:avLst/>
          </a:prstGeom>
          <a:noFill/>
        </p:spPr>
        <p:txBody>
          <a:bodyPr wrap="none" rtlCol="0">
            <a:spAutoFit/>
          </a:bodyPr>
          <a:lstStyle/>
          <a:p>
            <a:r>
              <a:rPr lang="es-ES" dirty="0" smtClean="0"/>
              <a:t>24 – 48 horas</a:t>
            </a:r>
            <a:endParaRPr lang="en-US" dirty="0"/>
          </a:p>
        </p:txBody>
      </p:sp>
      <p:sp>
        <p:nvSpPr>
          <p:cNvPr id="26" name="CuadroTexto 25"/>
          <p:cNvSpPr txBox="1"/>
          <p:nvPr/>
        </p:nvSpPr>
        <p:spPr>
          <a:xfrm>
            <a:off x="7192436" y="4225552"/>
            <a:ext cx="1614226" cy="646331"/>
          </a:xfrm>
          <a:prstGeom prst="rect">
            <a:avLst/>
          </a:prstGeom>
          <a:noFill/>
        </p:spPr>
        <p:txBody>
          <a:bodyPr wrap="square" rtlCol="0">
            <a:spAutoFit/>
          </a:bodyPr>
          <a:lstStyle/>
          <a:p>
            <a:pPr algn="ctr"/>
            <a:r>
              <a:rPr lang="es-ES" dirty="0" smtClean="0"/>
              <a:t>Mortalidad de individuos</a:t>
            </a:r>
            <a:endParaRPr lang="en-US" dirty="0"/>
          </a:p>
        </p:txBody>
      </p:sp>
      <p:sp>
        <p:nvSpPr>
          <p:cNvPr id="27"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28" name="Rectángulo 2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9"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23"/>
          <p:cNvSpPr/>
          <p:nvPr/>
        </p:nvSpPr>
        <p:spPr>
          <a:xfrm>
            <a:off x="4932040" y="5713510"/>
            <a:ext cx="1938351" cy="289951"/>
          </a:xfrm>
          <a:prstGeom prst="rect">
            <a:avLst/>
          </a:prstGeom>
        </p:spPr>
        <p:txBody>
          <a:bodyPr wrap="square">
            <a:spAutoFit/>
          </a:bodyPr>
          <a:lstStyle/>
          <a:p>
            <a:pPr algn="ctr">
              <a:lnSpc>
                <a:spcPct val="107000"/>
              </a:lnSpc>
              <a:spcAft>
                <a:spcPts val="0"/>
              </a:spcAft>
              <a:tabLst>
                <a:tab pos="2171700" algn="l"/>
              </a:tabLst>
            </a:pPr>
            <a:r>
              <a:rPr lang="es-EC" sz="1200" spc="25" dirty="0">
                <a:ea typeface="Calibri" panose="020F0502020204030204" pitchFamily="34" charset="0"/>
                <a:cs typeface="Times New Roman" panose="02020603050405020304" pitchFamily="18" charset="0"/>
              </a:rPr>
              <a:t>(Sánchez &amp; Neira, 2005</a:t>
            </a:r>
            <a:r>
              <a:rPr lang="es-EC" sz="1200" spc="25" dirty="0" smtClean="0">
                <a:ea typeface="Calibri" panose="020F0502020204030204" pitchFamily="34" charset="0"/>
                <a:cs typeface="Times New Roman" panose="02020603050405020304" pitchFamily="18" charset="0"/>
              </a:rPr>
              <a:t>)</a:t>
            </a: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4600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3384376" cy="400110"/>
          </a:xfrm>
          <a:prstGeom prst="rect">
            <a:avLst/>
          </a:prstGeom>
          <a:noFill/>
          <a:ln w="28575">
            <a:solidFill>
              <a:srgbClr val="00B050"/>
            </a:solidFill>
          </a:ln>
        </p:spPr>
        <p:txBody>
          <a:bodyPr wrap="square" rtlCol="0">
            <a:spAutoFit/>
          </a:bodyPr>
          <a:lstStyle/>
          <a:p>
            <a:pPr algn="ctr"/>
            <a:r>
              <a:rPr lang="es-EC" sz="2000" b="1" dirty="0" smtClean="0"/>
              <a:t>Análisis microbiológico</a:t>
            </a:r>
            <a:endParaRPr lang="es-EC" sz="2000" b="1" dirty="0"/>
          </a:p>
        </p:txBody>
      </p:sp>
      <p:sp>
        <p:nvSpPr>
          <p:cNvPr id="9" name="CuadroTexto 8"/>
          <p:cNvSpPr txBox="1"/>
          <p:nvPr/>
        </p:nvSpPr>
        <p:spPr>
          <a:xfrm>
            <a:off x="251520" y="1484784"/>
            <a:ext cx="1831280" cy="369332"/>
          </a:xfrm>
          <a:prstGeom prst="rect">
            <a:avLst/>
          </a:prstGeom>
          <a:noFill/>
          <a:ln w="28575">
            <a:solidFill>
              <a:srgbClr val="00B0F0"/>
            </a:solidFill>
          </a:ln>
        </p:spPr>
        <p:txBody>
          <a:bodyPr wrap="square" rtlCol="0">
            <a:spAutoFit/>
          </a:bodyPr>
          <a:lstStyle/>
          <a:p>
            <a:r>
              <a:rPr lang="es-EC" i="1" dirty="0" err="1"/>
              <a:t>Escherichia</a:t>
            </a:r>
            <a:r>
              <a:rPr lang="es-EC" i="1" dirty="0"/>
              <a:t> </a:t>
            </a:r>
            <a:r>
              <a:rPr lang="es-EC" i="1" dirty="0" err="1"/>
              <a:t>coli</a:t>
            </a:r>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1272051998"/>
              </p:ext>
            </p:extLst>
          </p:nvPr>
        </p:nvGraphicFramePr>
        <p:xfrm>
          <a:off x="395536" y="2492896"/>
          <a:ext cx="3888432" cy="3294021"/>
        </p:xfrm>
        <a:graphic>
          <a:graphicData uri="http://schemas.openxmlformats.org/drawingml/2006/table">
            <a:tbl>
              <a:tblPr firstRow="1" firstCol="1" bandRow="1">
                <a:tableStyleId>{17292A2E-F333-43FB-9621-5CBBE7FDCDCB}</a:tableStyleId>
              </a:tblPr>
              <a:tblGrid>
                <a:gridCol w="1502227"/>
                <a:gridCol w="2386205"/>
              </a:tblGrid>
              <a:tr h="733701">
                <a:tc gridSpan="2">
                  <a:txBody>
                    <a:bodyPr/>
                    <a:lstStyle/>
                    <a:p>
                      <a:pPr algn="ctr">
                        <a:lnSpc>
                          <a:spcPct val="150000"/>
                        </a:lnSpc>
                        <a:spcAft>
                          <a:spcPts val="0"/>
                        </a:spcAft>
                      </a:pPr>
                      <a:r>
                        <a:rPr lang="es-ES" sz="1600" i="1" dirty="0" err="1">
                          <a:effectLst/>
                        </a:rPr>
                        <a:t>Escherichia</a:t>
                      </a:r>
                      <a:r>
                        <a:rPr lang="es-ES" sz="1600" i="1" dirty="0">
                          <a:effectLst/>
                        </a:rPr>
                        <a:t> </a:t>
                      </a:r>
                      <a:r>
                        <a:rPr lang="es-ES" sz="1600" i="1" dirty="0" err="1">
                          <a:effectLst/>
                        </a:rPr>
                        <a:t>coli</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r>
              <a:tr h="337520">
                <a:tc>
                  <a:txBody>
                    <a:bodyPr/>
                    <a:lstStyle/>
                    <a:p>
                      <a:pPr algn="just">
                        <a:lnSpc>
                          <a:spcPct val="150000"/>
                        </a:lnSpc>
                        <a:spcAft>
                          <a:spcPts val="0"/>
                        </a:spcAft>
                      </a:pPr>
                      <a:r>
                        <a:rPr lang="es-ES" sz="1600">
                          <a:effectLst/>
                        </a:rPr>
                        <a:t>Dominio: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Bacteria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dirty="0">
                          <a:effectLst/>
                        </a:rPr>
                        <a:t>Filo: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Proteobacteria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a:effectLst/>
                        </a:rPr>
                        <a:t>Clase: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dirty="0" err="1">
                          <a:effectLst/>
                        </a:rPr>
                        <a:t>Gammaproteobacteria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a:effectLst/>
                        </a:rPr>
                        <a:t>Orden: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Enterobacteriales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a:effectLst/>
                        </a:rPr>
                        <a:t>Familia: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Enterobacteriaceae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a:effectLst/>
                        </a:rPr>
                        <a:t>Género: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Escherichia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37520">
                <a:tc>
                  <a:txBody>
                    <a:bodyPr/>
                    <a:lstStyle/>
                    <a:p>
                      <a:pPr algn="just">
                        <a:lnSpc>
                          <a:spcPct val="150000"/>
                        </a:lnSpc>
                        <a:spcAft>
                          <a:spcPts val="0"/>
                        </a:spcAft>
                      </a:pPr>
                      <a:r>
                        <a:rPr lang="es-ES" sz="1600">
                          <a:effectLst/>
                        </a:rPr>
                        <a:t>Especie: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i="1" dirty="0">
                          <a:effectLst/>
                        </a:rPr>
                        <a:t>E. </a:t>
                      </a:r>
                      <a:r>
                        <a:rPr lang="es-ES" sz="1600" i="1" dirty="0" err="1">
                          <a:effectLst/>
                        </a:rPr>
                        <a:t>coli</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CuadroTexto 2"/>
          <p:cNvSpPr txBox="1"/>
          <p:nvPr/>
        </p:nvSpPr>
        <p:spPr>
          <a:xfrm>
            <a:off x="267213" y="2174086"/>
            <a:ext cx="1377365" cy="369332"/>
          </a:xfrm>
          <a:prstGeom prst="rect">
            <a:avLst/>
          </a:prstGeom>
          <a:noFill/>
        </p:spPr>
        <p:txBody>
          <a:bodyPr wrap="none" rtlCol="0">
            <a:spAutoFit/>
          </a:bodyPr>
          <a:lstStyle/>
          <a:p>
            <a:r>
              <a:rPr lang="es-ES" dirty="0" smtClean="0"/>
              <a:t>Taxonomía </a:t>
            </a:r>
            <a:endParaRPr lang="en-US" dirty="0"/>
          </a:p>
        </p:txBody>
      </p:sp>
      <p:sp>
        <p:nvSpPr>
          <p:cNvPr id="10" name="CuadroTexto 9"/>
          <p:cNvSpPr txBox="1"/>
          <p:nvPr/>
        </p:nvSpPr>
        <p:spPr>
          <a:xfrm>
            <a:off x="2972092" y="5867398"/>
            <a:ext cx="1327608" cy="307777"/>
          </a:xfrm>
          <a:prstGeom prst="rect">
            <a:avLst/>
          </a:prstGeom>
          <a:noFill/>
        </p:spPr>
        <p:txBody>
          <a:bodyPr wrap="none" rtlCol="0">
            <a:spAutoFit/>
          </a:bodyPr>
          <a:lstStyle/>
          <a:p>
            <a:r>
              <a:rPr lang="es-ES" sz="1400" dirty="0" smtClean="0"/>
              <a:t>(Gilbert, 2010)</a:t>
            </a:r>
            <a:endParaRPr lang="en-US" sz="1400" dirty="0"/>
          </a:p>
        </p:txBody>
      </p:sp>
      <p:sp>
        <p:nvSpPr>
          <p:cNvPr id="11" name="CuadroTexto 10"/>
          <p:cNvSpPr txBox="1"/>
          <p:nvPr/>
        </p:nvSpPr>
        <p:spPr>
          <a:xfrm>
            <a:off x="5433250" y="4070574"/>
            <a:ext cx="2453963" cy="369332"/>
          </a:xfrm>
          <a:prstGeom prst="rect">
            <a:avLst/>
          </a:prstGeom>
          <a:noFill/>
          <a:ln w="28575">
            <a:solidFill>
              <a:srgbClr val="00B0F0"/>
            </a:solidFill>
          </a:ln>
        </p:spPr>
        <p:txBody>
          <a:bodyPr wrap="square" rtlCol="0">
            <a:spAutoFit/>
          </a:bodyPr>
          <a:lstStyle/>
          <a:p>
            <a:r>
              <a:rPr lang="es-EC" dirty="0" smtClean="0"/>
              <a:t>Bacilo Gram negativo  </a:t>
            </a:r>
            <a:endParaRPr lang="en-US" dirty="0"/>
          </a:p>
        </p:txBody>
      </p:sp>
      <p:sp>
        <p:nvSpPr>
          <p:cNvPr id="12" name="CuadroTexto 11"/>
          <p:cNvSpPr txBox="1"/>
          <p:nvPr/>
        </p:nvSpPr>
        <p:spPr>
          <a:xfrm>
            <a:off x="4860032" y="4661113"/>
            <a:ext cx="3600400" cy="369332"/>
          </a:xfrm>
          <a:prstGeom prst="rect">
            <a:avLst/>
          </a:prstGeom>
          <a:noFill/>
          <a:ln w="28575">
            <a:solidFill>
              <a:srgbClr val="00B0F0"/>
            </a:solidFill>
          </a:ln>
        </p:spPr>
        <p:txBody>
          <a:bodyPr wrap="square" rtlCol="0">
            <a:spAutoFit/>
          </a:bodyPr>
          <a:lstStyle/>
          <a:p>
            <a:r>
              <a:rPr lang="es-EC" dirty="0" smtClean="0"/>
              <a:t>Indicador de contaminación fecal </a:t>
            </a:r>
            <a:endParaRPr lang="en-US" dirty="0"/>
          </a:p>
        </p:txBody>
      </p:sp>
      <p:sp>
        <p:nvSpPr>
          <p:cNvPr id="13" name="CuadroTexto 12"/>
          <p:cNvSpPr txBox="1"/>
          <p:nvPr/>
        </p:nvSpPr>
        <p:spPr>
          <a:xfrm>
            <a:off x="5501024" y="5219908"/>
            <a:ext cx="2453963" cy="369332"/>
          </a:xfrm>
          <a:prstGeom prst="rect">
            <a:avLst/>
          </a:prstGeom>
          <a:noFill/>
          <a:ln w="28575">
            <a:solidFill>
              <a:srgbClr val="00B0F0"/>
            </a:solidFill>
          </a:ln>
        </p:spPr>
        <p:txBody>
          <a:bodyPr wrap="square" rtlCol="0">
            <a:spAutoFit/>
          </a:bodyPr>
          <a:lstStyle/>
          <a:p>
            <a:r>
              <a:rPr lang="es-EC" dirty="0" smtClean="0"/>
              <a:t>En aguas y alimentos</a:t>
            </a:r>
            <a:endParaRPr lang="en-US" dirty="0"/>
          </a:p>
        </p:txBody>
      </p:sp>
      <p:pic>
        <p:nvPicPr>
          <p:cNvPr id="14" name="Imagen 13"/>
          <p:cNvPicPr>
            <a:picLocks noChangeAspect="1"/>
          </p:cNvPicPr>
          <p:nvPr/>
        </p:nvPicPr>
        <p:blipFill>
          <a:blip r:embed="rId3"/>
          <a:stretch>
            <a:fillRect/>
          </a:stretch>
        </p:blipFill>
        <p:spPr>
          <a:xfrm>
            <a:off x="5040051" y="1340768"/>
            <a:ext cx="3240360" cy="2436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16" name="Rectángulo 1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746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3"/>
          <p:cNvSpPr txBox="1"/>
          <p:nvPr/>
        </p:nvSpPr>
        <p:spPr>
          <a:xfrm>
            <a:off x="251520" y="764704"/>
            <a:ext cx="3384376" cy="400110"/>
          </a:xfrm>
          <a:prstGeom prst="rect">
            <a:avLst/>
          </a:prstGeom>
          <a:noFill/>
          <a:ln w="28575">
            <a:solidFill>
              <a:srgbClr val="00B050"/>
            </a:solidFill>
          </a:ln>
        </p:spPr>
        <p:txBody>
          <a:bodyPr wrap="square" rtlCol="0">
            <a:spAutoFit/>
          </a:bodyPr>
          <a:lstStyle/>
          <a:p>
            <a:pPr algn="ctr"/>
            <a:r>
              <a:rPr lang="es-EC" sz="2000" b="1" dirty="0" smtClean="0"/>
              <a:t>Análisis microbiológico</a:t>
            </a:r>
            <a:endParaRPr lang="es-EC" sz="2000" b="1" dirty="0"/>
          </a:p>
        </p:txBody>
      </p:sp>
      <p:sp>
        <p:nvSpPr>
          <p:cNvPr id="15" name="CuadroTexto 14"/>
          <p:cNvSpPr txBox="1"/>
          <p:nvPr/>
        </p:nvSpPr>
        <p:spPr>
          <a:xfrm>
            <a:off x="251520" y="1484784"/>
            <a:ext cx="2664296" cy="369332"/>
          </a:xfrm>
          <a:prstGeom prst="rect">
            <a:avLst/>
          </a:prstGeom>
          <a:noFill/>
          <a:ln w="28575">
            <a:solidFill>
              <a:srgbClr val="00B0F0"/>
            </a:solidFill>
          </a:ln>
        </p:spPr>
        <p:txBody>
          <a:bodyPr wrap="square" rtlCol="0">
            <a:spAutoFit/>
          </a:bodyPr>
          <a:lstStyle/>
          <a:p>
            <a:r>
              <a:rPr lang="es-EC" i="1" dirty="0" err="1" smtClean="0"/>
              <a:t>Staphylococcus</a:t>
            </a:r>
            <a:r>
              <a:rPr lang="es-EC" i="1" dirty="0" smtClean="0"/>
              <a:t> </a:t>
            </a:r>
            <a:r>
              <a:rPr lang="es-EC" i="1" dirty="0" err="1"/>
              <a:t>aureus</a:t>
            </a:r>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3681924304"/>
              </p:ext>
            </p:extLst>
          </p:nvPr>
        </p:nvGraphicFramePr>
        <p:xfrm>
          <a:off x="478334" y="2640806"/>
          <a:ext cx="3733626" cy="3092450"/>
        </p:xfrm>
        <a:graphic>
          <a:graphicData uri="http://schemas.openxmlformats.org/drawingml/2006/table">
            <a:tbl>
              <a:tblPr firstRow="1" firstCol="1" bandRow="1">
                <a:tableStyleId>{17292A2E-F333-43FB-9621-5CBBE7FDCDCB}</a:tableStyleId>
              </a:tblPr>
              <a:tblGrid>
                <a:gridCol w="1442421"/>
                <a:gridCol w="2291205"/>
              </a:tblGrid>
              <a:tr h="532130">
                <a:tc gridSpan="2">
                  <a:txBody>
                    <a:bodyPr/>
                    <a:lstStyle/>
                    <a:p>
                      <a:pPr algn="ctr">
                        <a:lnSpc>
                          <a:spcPct val="150000"/>
                        </a:lnSpc>
                        <a:spcAft>
                          <a:spcPts val="0"/>
                        </a:spcAft>
                      </a:pPr>
                      <a:r>
                        <a:rPr lang="es-ES" sz="1600" dirty="0" err="1">
                          <a:effectLst/>
                        </a:rPr>
                        <a:t>Staphylococcus</a:t>
                      </a:r>
                      <a:r>
                        <a:rPr lang="es-ES" sz="1600" dirty="0">
                          <a:effectLst/>
                        </a:rPr>
                        <a:t> </a:t>
                      </a:r>
                      <a:r>
                        <a:rPr lang="es-ES" sz="1600" dirty="0" err="1">
                          <a:effectLst/>
                        </a:rPr>
                        <a:t>aureus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r>
              <a:tr h="0">
                <a:tc>
                  <a:txBody>
                    <a:bodyPr/>
                    <a:lstStyle/>
                    <a:p>
                      <a:pPr algn="just">
                        <a:lnSpc>
                          <a:spcPct val="150000"/>
                        </a:lnSpc>
                        <a:spcAft>
                          <a:spcPts val="0"/>
                        </a:spcAft>
                      </a:pPr>
                      <a:r>
                        <a:rPr lang="es-ES" sz="1600">
                          <a:effectLst/>
                        </a:rPr>
                        <a:t>Dominio: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Bacteria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Filo: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Firmicutes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Clase: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Bacilli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Orden: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Bacillales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Familia: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Staphylococcaceae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Género: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a:effectLst/>
                        </a:rPr>
                        <a:t>Staphylococcus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50000"/>
                        </a:lnSpc>
                        <a:spcAft>
                          <a:spcPts val="0"/>
                        </a:spcAft>
                      </a:pPr>
                      <a:r>
                        <a:rPr lang="es-ES" sz="1600">
                          <a:effectLst/>
                        </a:rPr>
                        <a:t>Especie: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600" i="1" dirty="0">
                          <a:effectLst/>
                        </a:rPr>
                        <a:t>S. </a:t>
                      </a:r>
                      <a:r>
                        <a:rPr lang="es-ES" sz="1600" i="1" dirty="0" err="1">
                          <a:effectLst/>
                        </a:rPr>
                        <a:t>Aureus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6" name="CuadroTexto 15"/>
          <p:cNvSpPr txBox="1"/>
          <p:nvPr/>
        </p:nvSpPr>
        <p:spPr>
          <a:xfrm>
            <a:off x="458331" y="2174086"/>
            <a:ext cx="1377365" cy="369332"/>
          </a:xfrm>
          <a:prstGeom prst="rect">
            <a:avLst/>
          </a:prstGeom>
          <a:noFill/>
        </p:spPr>
        <p:txBody>
          <a:bodyPr wrap="none" rtlCol="0">
            <a:spAutoFit/>
          </a:bodyPr>
          <a:lstStyle/>
          <a:p>
            <a:r>
              <a:rPr lang="es-ES" dirty="0" smtClean="0"/>
              <a:t>Taxonomía </a:t>
            </a:r>
            <a:endParaRPr lang="en-US" dirty="0"/>
          </a:p>
        </p:txBody>
      </p:sp>
      <p:sp>
        <p:nvSpPr>
          <p:cNvPr id="17" name="CuadroTexto 16"/>
          <p:cNvSpPr txBox="1"/>
          <p:nvPr/>
        </p:nvSpPr>
        <p:spPr>
          <a:xfrm>
            <a:off x="2972092" y="5867398"/>
            <a:ext cx="1327608" cy="307777"/>
          </a:xfrm>
          <a:prstGeom prst="rect">
            <a:avLst/>
          </a:prstGeom>
          <a:noFill/>
        </p:spPr>
        <p:txBody>
          <a:bodyPr wrap="none" rtlCol="0">
            <a:spAutoFit/>
          </a:bodyPr>
          <a:lstStyle/>
          <a:p>
            <a:r>
              <a:rPr lang="es-ES" sz="1400" dirty="0" smtClean="0"/>
              <a:t>(Gilbert, 2010)</a:t>
            </a:r>
            <a:endParaRPr lang="en-US" sz="1400" dirty="0"/>
          </a:p>
        </p:txBody>
      </p:sp>
      <p:pic>
        <p:nvPicPr>
          <p:cNvPr id="4" name="Imagen 3"/>
          <p:cNvPicPr>
            <a:picLocks noChangeAspect="1"/>
          </p:cNvPicPr>
          <p:nvPr/>
        </p:nvPicPr>
        <p:blipFill>
          <a:blip r:embed="rId3"/>
          <a:stretch>
            <a:fillRect/>
          </a:stretch>
        </p:blipFill>
        <p:spPr>
          <a:xfrm>
            <a:off x="5004048" y="1254082"/>
            <a:ext cx="3172011" cy="2376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CuadroTexto 17"/>
          <p:cNvSpPr txBox="1"/>
          <p:nvPr/>
        </p:nvSpPr>
        <p:spPr>
          <a:xfrm>
            <a:off x="5433250" y="3846370"/>
            <a:ext cx="2453963" cy="369332"/>
          </a:xfrm>
          <a:prstGeom prst="rect">
            <a:avLst/>
          </a:prstGeom>
          <a:noFill/>
          <a:ln w="28575">
            <a:solidFill>
              <a:srgbClr val="00B0F0"/>
            </a:solidFill>
          </a:ln>
        </p:spPr>
        <p:txBody>
          <a:bodyPr wrap="square" rtlCol="0">
            <a:spAutoFit/>
          </a:bodyPr>
          <a:lstStyle/>
          <a:p>
            <a:pPr algn="ctr"/>
            <a:r>
              <a:rPr lang="es-EC" dirty="0" smtClean="0"/>
              <a:t>Coco Gram positivo  </a:t>
            </a:r>
            <a:endParaRPr lang="en-US" dirty="0"/>
          </a:p>
        </p:txBody>
      </p:sp>
      <p:sp>
        <p:nvSpPr>
          <p:cNvPr id="19" name="CuadroTexto 18"/>
          <p:cNvSpPr txBox="1"/>
          <p:nvPr/>
        </p:nvSpPr>
        <p:spPr>
          <a:xfrm>
            <a:off x="4427984" y="4422434"/>
            <a:ext cx="4392488" cy="369332"/>
          </a:xfrm>
          <a:prstGeom prst="rect">
            <a:avLst/>
          </a:prstGeom>
          <a:noFill/>
          <a:ln w="28575">
            <a:solidFill>
              <a:srgbClr val="00B0F0"/>
            </a:solidFill>
          </a:ln>
        </p:spPr>
        <p:txBody>
          <a:bodyPr wrap="square" rtlCol="0">
            <a:spAutoFit/>
          </a:bodyPr>
          <a:lstStyle/>
          <a:p>
            <a:r>
              <a:rPr lang="es-EC" dirty="0" smtClean="0"/>
              <a:t>Flora normal del tracto respiratorio y piel </a:t>
            </a:r>
            <a:endParaRPr lang="en-US" dirty="0"/>
          </a:p>
        </p:txBody>
      </p:sp>
      <p:sp>
        <p:nvSpPr>
          <p:cNvPr id="20" name="CuadroTexto 19"/>
          <p:cNvSpPr txBox="1"/>
          <p:nvPr/>
        </p:nvSpPr>
        <p:spPr>
          <a:xfrm>
            <a:off x="4644007" y="5014917"/>
            <a:ext cx="4032448" cy="646331"/>
          </a:xfrm>
          <a:prstGeom prst="rect">
            <a:avLst/>
          </a:prstGeom>
          <a:noFill/>
          <a:ln w="28575">
            <a:solidFill>
              <a:srgbClr val="00B0F0"/>
            </a:solidFill>
          </a:ln>
        </p:spPr>
        <p:txBody>
          <a:bodyPr wrap="square" rtlCol="0">
            <a:spAutoFit/>
          </a:bodyPr>
          <a:lstStyle/>
          <a:p>
            <a:pPr algn="ctr"/>
            <a:r>
              <a:rPr lang="es-EC" dirty="0"/>
              <a:t>P</a:t>
            </a:r>
            <a:r>
              <a:rPr lang="es-EC" dirty="0" smtClean="0"/>
              <a:t>rincipal </a:t>
            </a:r>
            <a:r>
              <a:rPr lang="es-EC" dirty="0"/>
              <a:t>causante de las infecciones intrahospitalarias</a:t>
            </a:r>
            <a:endParaRPr lang="en-US" dirty="0"/>
          </a:p>
        </p:txBody>
      </p:sp>
      <p:sp>
        <p:nvSpPr>
          <p:cNvPr id="21"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22" name="Rectángulo 2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13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6912768" cy="400110"/>
          </a:xfrm>
          <a:prstGeom prst="rect">
            <a:avLst/>
          </a:prstGeom>
          <a:noFill/>
          <a:ln w="28575">
            <a:solidFill>
              <a:srgbClr val="00B050"/>
            </a:solidFill>
          </a:ln>
        </p:spPr>
        <p:txBody>
          <a:bodyPr wrap="square" rtlCol="0">
            <a:spAutoFit/>
          </a:bodyPr>
          <a:lstStyle/>
          <a:p>
            <a:pPr algn="ctr"/>
            <a:r>
              <a:rPr lang="es-EC" sz="2000" b="1" dirty="0" smtClean="0"/>
              <a:t>Método de difusión en agar con discos de Kirby-Bauer</a:t>
            </a:r>
            <a:endParaRPr lang="es-EC" sz="2000" b="1" dirty="0"/>
          </a:p>
        </p:txBody>
      </p:sp>
      <p:pic>
        <p:nvPicPr>
          <p:cNvPr id="3" name="Imagen 2"/>
          <p:cNvPicPr>
            <a:picLocks noChangeAspect="1"/>
          </p:cNvPicPr>
          <p:nvPr/>
        </p:nvPicPr>
        <p:blipFill>
          <a:blip r:embed="rId3"/>
          <a:stretch>
            <a:fillRect/>
          </a:stretch>
        </p:blipFill>
        <p:spPr>
          <a:xfrm>
            <a:off x="1278243" y="1351221"/>
            <a:ext cx="2797882" cy="2287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uadroTexto 8"/>
          <p:cNvSpPr txBox="1"/>
          <p:nvPr/>
        </p:nvSpPr>
        <p:spPr>
          <a:xfrm>
            <a:off x="179512" y="3789040"/>
            <a:ext cx="4896543" cy="369332"/>
          </a:xfrm>
          <a:prstGeom prst="rect">
            <a:avLst/>
          </a:prstGeom>
          <a:noFill/>
          <a:ln w="28575">
            <a:solidFill>
              <a:srgbClr val="00B0F0"/>
            </a:solidFill>
          </a:ln>
        </p:spPr>
        <p:txBody>
          <a:bodyPr wrap="square" rtlCol="0">
            <a:spAutoFit/>
          </a:bodyPr>
          <a:lstStyle/>
          <a:p>
            <a:r>
              <a:rPr lang="es-EC" dirty="0" smtClean="0"/>
              <a:t>Método cualitativo, fácilmente estandarizable</a:t>
            </a:r>
            <a:endParaRPr lang="en-US" dirty="0"/>
          </a:p>
        </p:txBody>
      </p:sp>
      <p:sp>
        <p:nvSpPr>
          <p:cNvPr id="10" name="CuadroTexto 9"/>
          <p:cNvSpPr txBox="1"/>
          <p:nvPr/>
        </p:nvSpPr>
        <p:spPr>
          <a:xfrm>
            <a:off x="516944" y="4293096"/>
            <a:ext cx="4320480" cy="646331"/>
          </a:xfrm>
          <a:prstGeom prst="rect">
            <a:avLst/>
          </a:prstGeom>
          <a:noFill/>
          <a:ln w="28575">
            <a:solidFill>
              <a:srgbClr val="00B0F0"/>
            </a:solidFill>
          </a:ln>
        </p:spPr>
        <p:txBody>
          <a:bodyPr wrap="square" rtlCol="0">
            <a:spAutoFit/>
          </a:bodyPr>
          <a:lstStyle/>
          <a:p>
            <a:pPr algn="ctr"/>
            <a:r>
              <a:rPr lang="es-EC" dirty="0" smtClean="0"/>
              <a:t>Determina la sensibilidad de bacterias a antimicrobianos</a:t>
            </a:r>
            <a:endParaRPr lang="en-US" dirty="0"/>
          </a:p>
        </p:txBody>
      </p:sp>
      <p:sp>
        <p:nvSpPr>
          <p:cNvPr id="11" name="CuadroTexto 10"/>
          <p:cNvSpPr txBox="1"/>
          <p:nvPr/>
        </p:nvSpPr>
        <p:spPr>
          <a:xfrm>
            <a:off x="663936" y="5086925"/>
            <a:ext cx="4173488" cy="646331"/>
          </a:xfrm>
          <a:prstGeom prst="rect">
            <a:avLst/>
          </a:prstGeom>
          <a:noFill/>
          <a:ln w="28575">
            <a:solidFill>
              <a:srgbClr val="00B0F0"/>
            </a:solidFill>
          </a:ln>
        </p:spPr>
        <p:txBody>
          <a:bodyPr wrap="square" rtlCol="0">
            <a:spAutoFit/>
          </a:bodyPr>
          <a:lstStyle/>
          <a:p>
            <a:pPr algn="ctr"/>
            <a:r>
              <a:rPr lang="es-EC" dirty="0" smtClean="0"/>
              <a:t>Difusión radial que disminuye hacia la periferia del medio</a:t>
            </a:r>
            <a:endParaRPr lang="en-US" dirty="0"/>
          </a:p>
        </p:txBody>
      </p:sp>
      <p:sp>
        <p:nvSpPr>
          <p:cNvPr id="12" name="CuadroTexto 11"/>
          <p:cNvSpPr txBox="1"/>
          <p:nvPr/>
        </p:nvSpPr>
        <p:spPr>
          <a:xfrm>
            <a:off x="991759" y="5821376"/>
            <a:ext cx="3517841" cy="369332"/>
          </a:xfrm>
          <a:prstGeom prst="rect">
            <a:avLst/>
          </a:prstGeom>
          <a:noFill/>
          <a:ln w="28575">
            <a:solidFill>
              <a:srgbClr val="00B0F0"/>
            </a:solidFill>
          </a:ln>
        </p:spPr>
        <p:txBody>
          <a:bodyPr wrap="square" rtlCol="0">
            <a:spAutoFit/>
          </a:bodyPr>
          <a:lstStyle/>
          <a:p>
            <a:pPr algn="ctr"/>
            <a:r>
              <a:rPr lang="es-EC" dirty="0" smtClean="0"/>
              <a:t>18 – 24 horas de incubación</a:t>
            </a:r>
            <a:endParaRPr lang="en-US" dirty="0"/>
          </a:p>
        </p:txBody>
      </p:sp>
      <p:pic>
        <p:nvPicPr>
          <p:cNvPr id="4" name="Imagen 3"/>
          <p:cNvPicPr>
            <a:picLocks noChangeAspect="1"/>
          </p:cNvPicPr>
          <p:nvPr/>
        </p:nvPicPr>
        <p:blipFill>
          <a:blip r:embed="rId4"/>
          <a:stretch>
            <a:fillRect/>
          </a:stretch>
        </p:blipFill>
        <p:spPr>
          <a:xfrm>
            <a:off x="5776810" y="2301132"/>
            <a:ext cx="2447005"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uadroTexto 12"/>
          <p:cNvSpPr txBox="1"/>
          <p:nvPr/>
        </p:nvSpPr>
        <p:spPr>
          <a:xfrm>
            <a:off x="5864797" y="5147900"/>
            <a:ext cx="2359018" cy="369332"/>
          </a:xfrm>
          <a:prstGeom prst="rect">
            <a:avLst/>
          </a:prstGeom>
          <a:noFill/>
          <a:ln w="28575">
            <a:solidFill>
              <a:srgbClr val="00B0F0"/>
            </a:solidFill>
          </a:ln>
        </p:spPr>
        <p:txBody>
          <a:bodyPr wrap="square" rtlCol="0">
            <a:spAutoFit/>
          </a:bodyPr>
          <a:lstStyle/>
          <a:p>
            <a:pPr algn="ctr"/>
            <a:r>
              <a:rPr lang="es-EC" dirty="0" smtClean="0"/>
              <a:t>Escala de </a:t>
            </a:r>
            <a:r>
              <a:rPr lang="es-EC" dirty="0" err="1" smtClean="0"/>
              <a:t>McFarland</a:t>
            </a:r>
            <a:r>
              <a:rPr lang="es-EC" dirty="0" smtClean="0"/>
              <a:t> </a:t>
            </a:r>
            <a:endParaRPr lang="en-US" dirty="0"/>
          </a:p>
        </p:txBody>
      </p:sp>
      <p:sp>
        <p:nvSpPr>
          <p:cNvPr id="14" name="CuadroTexto 13"/>
          <p:cNvSpPr txBox="1"/>
          <p:nvPr/>
        </p:nvSpPr>
        <p:spPr>
          <a:xfrm>
            <a:off x="5764685" y="1725605"/>
            <a:ext cx="2459130" cy="369332"/>
          </a:xfrm>
          <a:prstGeom prst="rect">
            <a:avLst/>
          </a:prstGeom>
          <a:noFill/>
          <a:ln w="28575">
            <a:solidFill>
              <a:srgbClr val="00B0F0"/>
            </a:solidFill>
          </a:ln>
        </p:spPr>
        <p:txBody>
          <a:bodyPr wrap="square" rtlCol="0">
            <a:spAutoFit/>
          </a:bodyPr>
          <a:lstStyle/>
          <a:p>
            <a:pPr algn="ctr"/>
            <a:r>
              <a:rPr lang="es-EC" dirty="0" smtClean="0"/>
              <a:t>Agar </a:t>
            </a:r>
            <a:r>
              <a:rPr lang="es-EC" dirty="0" err="1" smtClean="0"/>
              <a:t>Mueller</a:t>
            </a:r>
            <a:r>
              <a:rPr lang="es-EC" dirty="0" smtClean="0"/>
              <a:t> - </a:t>
            </a:r>
            <a:r>
              <a:rPr lang="es-EC" dirty="0" err="1" smtClean="0"/>
              <a:t>Hinton</a:t>
            </a:r>
            <a:r>
              <a:rPr lang="es-EC" dirty="0" smtClean="0"/>
              <a:t>  </a:t>
            </a:r>
            <a:endParaRPr lang="en-US" dirty="0"/>
          </a:p>
        </p:txBody>
      </p:sp>
      <p:sp>
        <p:nvSpPr>
          <p:cNvPr id="1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16" name="Rectángulo 1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851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7128792" cy="400110"/>
          </a:xfrm>
          <a:prstGeom prst="rect">
            <a:avLst/>
          </a:prstGeom>
          <a:noFill/>
          <a:ln w="28575">
            <a:solidFill>
              <a:srgbClr val="00B050"/>
            </a:solidFill>
          </a:ln>
        </p:spPr>
        <p:txBody>
          <a:bodyPr wrap="square" rtlCol="0">
            <a:spAutoFit/>
          </a:bodyPr>
          <a:lstStyle/>
          <a:p>
            <a:pPr algn="ctr"/>
            <a:r>
              <a:rPr lang="es-EC" sz="2000" b="1" dirty="0" smtClean="0"/>
              <a:t>Coeficiente de difusión de Ag-</a:t>
            </a:r>
            <a:r>
              <a:rPr lang="es-EC" sz="2000" b="1" dirty="0" err="1" smtClean="0"/>
              <a:t>NPs</a:t>
            </a:r>
            <a:r>
              <a:rPr lang="es-EC" sz="2000" b="1" dirty="0" smtClean="0"/>
              <a:t> en el medio de cultivo</a:t>
            </a:r>
            <a:endParaRPr lang="es-EC" sz="2000" b="1" dirty="0"/>
          </a:p>
        </p:txBody>
      </p:sp>
      <p:sp>
        <p:nvSpPr>
          <p:cNvPr id="9" name="CuadroTexto 8"/>
          <p:cNvSpPr txBox="1"/>
          <p:nvPr/>
        </p:nvSpPr>
        <p:spPr>
          <a:xfrm>
            <a:off x="736330" y="1460519"/>
            <a:ext cx="3796538" cy="369332"/>
          </a:xfrm>
          <a:prstGeom prst="rect">
            <a:avLst/>
          </a:prstGeom>
          <a:noFill/>
          <a:ln w="28575">
            <a:solidFill>
              <a:srgbClr val="00B0F0"/>
            </a:solidFill>
          </a:ln>
        </p:spPr>
        <p:txBody>
          <a:bodyPr wrap="square" rtlCol="0">
            <a:spAutoFit/>
          </a:bodyPr>
          <a:lstStyle/>
          <a:p>
            <a:r>
              <a:rPr lang="es-EC" dirty="0" smtClean="0"/>
              <a:t>Alcance de las Ag-</a:t>
            </a:r>
            <a:r>
              <a:rPr lang="es-EC" dirty="0" err="1" smtClean="0"/>
              <a:t>NPs</a:t>
            </a:r>
            <a:r>
              <a:rPr lang="es-EC" dirty="0" smtClean="0"/>
              <a:t> en el medio</a:t>
            </a:r>
            <a:endParaRPr lang="en-US" dirty="0"/>
          </a:p>
        </p:txBody>
      </p:sp>
      <mc:AlternateContent xmlns:mc="http://schemas.openxmlformats.org/markup-compatibility/2006" xmlns:a14="http://schemas.microsoft.com/office/drawing/2010/main">
        <mc:Choice Requires="a14">
          <p:sp>
            <p:nvSpPr>
              <p:cNvPr id="3" name="Rectángulo 2"/>
              <p:cNvSpPr/>
              <p:nvPr/>
            </p:nvSpPr>
            <p:spPr>
              <a:xfrm>
                <a:off x="1757686" y="2060848"/>
                <a:ext cx="1662186" cy="6674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𝑘𝑇</m:t>
                          </m:r>
                        </m:num>
                        <m:den>
                          <m:d>
                            <m:dPr>
                              <m:begChr m:val=""/>
                              <m:ctrlPr>
                                <a:rPr lang="en-US" i="1">
                                  <a:latin typeface="Cambria Math" panose="02040503050406030204" pitchFamily="18" charset="0"/>
                                </a:rPr>
                              </m:ctrlPr>
                            </m:dPr>
                            <m:e>
                              <m:r>
                                <a:rPr lang="en-US" i="0">
                                  <a:latin typeface="Cambria Math" panose="02040503050406030204" pitchFamily="18" charset="0"/>
                                </a:rPr>
                                <m:t>3</m:t>
                              </m:r>
                              <m:r>
                                <a:rPr lang="en-US" i="1">
                                  <a:latin typeface="Cambria Math" panose="02040503050406030204" pitchFamily="18" charset="0"/>
                                </a:rPr>
                                <m:t>𝜋𝜂</m:t>
                              </m:r>
                              <m:r>
                                <a:rPr lang="en-US" i="1">
                                  <a:latin typeface="Cambria Math" panose="02040503050406030204" pitchFamily="18" charset="0"/>
                                </a:rPr>
                                <m:t>𝑑</m:t>
                              </m:r>
                              <m:r>
                                <a:rPr lang="en-US" i="0">
                                  <a:latin typeface="Cambria Math" panose="02040503050406030204" pitchFamily="18" charset="0"/>
                                </a:rPr>
                                <m:t>(</m:t>
                              </m:r>
                              <m:r>
                                <a:rPr lang="en-US" i="1">
                                  <a:latin typeface="Cambria Math" panose="02040503050406030204" pitchFamily="18" charset="0"/>
                                </a:rPr>
                                <m:t>𝐻</m:t>
                              </m:r>
                            </m:e>
                          </m:d>
                        </m:den>
                      </m:f>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1757686" y="2060848"/>
                <a:ext cx="1662186" cy="667427"/>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179512" y="2969657"/>
                <a:ext cx="5472608" cy="1323439"/>
              </a:xfrm>
              <a:prstGeom prst="rect">
                <a:avLst/>
              </a:prstGeom>
            </p:spPr>
            <p:txBody>
              <a:bodyPr wrap="square">
                <a:spAutoFit/>
              </a:bodyPr>
              <a:lstStyle/>
              <a:p>
                <a:r>
                  <a:rPr lang="es-EC" sz="1600" b="1" dirty="0">
                    <a:ea typeface="Calibri" panose="020F0502020204030204" pitchFamily="34" charset="0"/>
                  </a:rPr>
                  <a:t>d(H)</a:t>
                </a:r>
                <a:r>
                  <a:rPr lang="es-EC" sz="1600" dirty="0">
                    <a:ea typeface="Calibri" panose="020F0502020204030204" pitchFamily="34" charset="0"/>
                  </a:rPr>
                  <a:t> es el </a:t>
                </a:r>
                <a:r>
                  <a:rPr lang="es-EC" sz="1600" dirty="0" smtClean="0">
                    <a:ea typeface="Calibri" panose="020F0502020204030204" pitchFamily="34" charset="0"/>
                  </a:rPr>
                  <a:t>diámetro </a:t>
                </a:r>
                <a:r>
                  <a:rPr lang="es-EC" sz="1600" dirty="0">
                    <a:ea typeface="Calibri" panose="020F0502020204030204" pitchFamily="34" charset="0"/>
                  </a:rPr>
                  <a:t>hidrodinámico obtenido por </a:t>
                </a:r>
                <a:r>
                  <a:rPr lang="es-EC" sz="1600" dirty="0" smtClean="0">
                    <a:ea typeface="Calibri" panose="020F0502020204030204" pitchFamily="34" charset="0"/>
                  </a:rPr>
                  <a:t>DLS (</a:t>
                </a:r>
                <a:r>
                  <a:rPr lang="es-EC" sz="1600" dirty="0" err="1" smtClean="0">
                    <a:ea typeface="Calibri" panose="020F0502020204030204" pitchFamily="34" charset="0"/>
                  </a:rPr>
                  <a:t>nm</a:t>
                </a:r>
                <a:r>
                  <a:rPr lang="es-EC" sz="1600" dirty="0" smtClean="0">
                    <a:ea typeface="Calibri" panose="020F0502020204030204" pitchFamily="34" charset="0"/>
                  </a:rPr>
                  <a:t>)</a:t>
                </a:r>
              </a:p>
              <a:p>
                <a:r>
                  <a:rPr lang="es-EC" sz="1600" b="1" dirty="0" smtClean="0">
                    <a:ea typeface="Calibri" panose="020F0502020204030204" pitchFamily="34" charset="0"/>
                  </a:rPr>
                  <a:t>D</a:t>
                </a:r>
                <a:r>
                  <a:rPr lang="es-EC" sz="1600" dirty="0" smtClean="0">
                    <a:ea typeface="Calibri" panose="020F0502020204030204" pitchFamily="34" charset="0"/>
                  </a:rPr>
                  <a:t> </a:t>
                </a:r>
                <a:r>
                  <a:rPr lang="es-EC" sz="1600" dirty="0">
                    <a:ea typeface="Calibri" panose="020F0502020204030204" pitchFamily="34" charset="0"/>
                  </a:rPr>
                  <a:t>es el coeficiente de </a:t>
                </a:r>
                <a:r>
                  <a:rPr lang="es-EC" sz="1600" dirty="0" smtClean="0">
                    <a:ea typeface="Calibri" panose="020F0502020204030204" pitchFamily="34" charset="0"/>
                  </a:rPr>
                  <a:t>difusión (</a:t>
                </a:r>
                <a:r>
                  <a:rPr lang="es-EC" sz="1600" dirty="0" smtClean="0"/>
                  <a:t>cm</a:t>
                </a:r>
                <a:r>
                  <a:rPr lang="es-EC" sz="1600" baseline="30000" dirty="0" smtClean="0"/>
                  <a:t>2</a:t>
                </a:r>
                <a:r>
                  <a:rPr lang="es-EC" sz="1600" dirty="0" smtClean="0"/>
                  <a:t>/s)</a:t>
                </a:r>
                <a:endParaRPr lang="es-EC" sz="1600" dirty="0" smtClean="0">
                  <a:ea typeface="Calibri" panose="020F0502020204030204" pitchFamily="34" charset="0"/>
                </a:endParaRPr>
              </a:p>
              <a:p>
                <a:r>
                  <a:rPr lang="es-EC" sz="1600" b="1" dirty="0" smtClean="0">
                    <a:ea typeface="Calibri" panose="020F0502020204030204" pitchFamily="34" charset="0"/>
                  </a:rPr>
                  <a:t>k</a:t>
                </a:r>
                <a:r>
                  <a:rPr lang="es-EC" sz="1600" dirty="0" smtClean="0">
                    <a:ea typeface="Calibri" panose="020F0502020204030204" pitchFamily="34" charset="0"/>
                  </a:rPr>
                  <a:t> </a:t>
                </a:r>
                <a:r>
                  <a:rPr lang="es-EC" sz="1600" dirty="0">
                    <a:ea typeface="Calibri" panose="020F0502020204030204" pitchFamily="34" charset="0"/>
                  </a:rPr>
                  <a:t>es la constante de </a:t>
                </a:r>
                <a:r>
                  <a:rPr lang="es-EC" sz="1600" dirty="0" err="1" smtClean="0">
                    <a:ea typeface="Calibri" panose="020F0502020204030204" pitchFamily="34" charset="0"/>
                  </a:rPr>
                  <a:t>Boltzmann</a:t>
                </a:r>
                <a:r>
                  <a:rPr lang="es-EC" sz="1600" dirty="0" smtClean="0">
                    <a:ea typeface="Calibri" panose="020F0502020204030204" pitchFamily="34" charset="0"/>
                  </a:rPr>
                  <a:t> (</a:t>
                </a:r>
                <a:r>
                  <a:rPr lang="es-EC" sz="1600" dirty="0" smtClean="0"/>
                  <a:t>JK</a:t>
                </a:r>
                <a:r>
                  <a:rPr lang="es-EC" sz="1600" baseline="30000" dirty="0" smtClean="0"/>
                  <a:t>-1</a:t>
                </a:r>
                <a:r>
                  <a:rPr lang="es-EC" sz="1600" dirty="0" smtClean="0">
                    <a:ea typeface="Calibri" panose="020F0502020204030204" pitchFamily="34" charset="0"/>
                  </a:rPr>
                  <a:t>)</a:t>
                </a:r>
              </a:p>
              <a:p>
                <a:r>
                  <a:rPr lang="es-EC" sz="1600" b="1" dirty="0" smtClean="0">
                    <a:ea typeface="Calibri" panose="020F0502020204030204" pitchFamily="34" charset="0"/>
                  </a:rPr>
                  <a:t>T</a:t>
                </a:r>
                <a:r>
                  <a:rPr lang="es-EC" sz="1600" dirty="0" smtClean="0">
                    <a:ea typeface="Calibri" panose="020F0502020204030204" pitchFamily="34" charset="0"/>
                  </a:rPr>
                  <a:t> </a:t>
                </a:r>
                <a:r>
                  <a:rPr lang="es-EC" sz="1600" dirty="0">
                    <a:ea typeface="Calibri" panose="020F0502020204030204" pitchFamily="34" charset="0"/>
                  </a:rPr>
                  <a:t>la temperatura absoluta </a:t>
                </a:r>
                <a:r>
                  <a:rPr lang="es-EC" sz="1600" dirty="0" smtClean="0">
                    <a:ea typeface="Calibri" panose="020F0502020204030204" pitchFamily="34" charset="0"/>
                  </a:rPr>
                  <a:t>(K)</a:t>
                </a:r>
              </a:p>
              <a:p>
                <a14:m>
                  <m:oMath xmlns:m="http://schemas.openxmlformats.org/officeDocument/2006/math">
                    <m:r>
                      <a:rPr lang="es-EC" sz="1600" b="1" i="1">
                        <a:effectLst/>
                        <a:latin typeface="Cambria Math" panose="02040503050406030204" pitchFamily="18" charset="0"/>
                        <a:ea typeface="Calibri" panose="020F0502020204030204" pitchFamily="34" charset="0"/>
                        <a:cs typeface="Times New Roman" panose="02020603050405020304" pitchFamily="18" charset="0"/>
                      </a:rPr>
                      <m:t>𝜼</m:t>
                    </m:r>
                  </m:oMath>
                </a14:m>
                <a:r>
                  <a:rPr lang="es-EC" sz="1600" dirty="0">
                    <a:effectLst/>
                    <a:ea typeface="Times New Roman" panose="02020603050405020304" pitchFamily="18" charset="0"/>
                  </a:rPr>
                  <a:t> la viscosidad </a:t>
                </a:r>
                <a:r>
                  <a:rPr lang="es-EC" sz="1600" dirty="0" smtClean="0">
                    <a:effectLst/>
                    <a:ea typeface="Times New Roman" panose="02020603050405020304" pitchFamily="18" charset="0"/>
                  </a:rPr>
                  <a:t>dinámica del medio de cultivo (</a:t>
                </a:r>
                <a:r>
                  <a:rPr lang="es-EC" sz="1600" dirty="0" err="1" smtClean="0"/>
                  <a:t>J.s</a:t>
                </a:r>
                <a:r>
                  <a:rPr lang="es-EC" sz="1600" dirty="0" smtClean="0"/>
                  <a:t>/nm</a:t>
                </a:r>
                <a:r>
                  <a:rPr lang="es-EC" sz="1600" baseline="30000" dirty="0" smtClean="0"/>
                  <a:t>3</a:t>
                </a:r>
                <a:r>
                  <a:rPr lang="es-EC" sz="1600" dirty="0" smtClean="0">
                    <a:ea typeface="Calibri" panose="020F0502020204030204" pitchFamily="34" charset="0"/>
                  </a:rPr>
                  <a:t>)</a:t>
                </a:r>
                <a:endParaRPr lang="es-EC" sz="1600" dirty="0">
                  <a:ea typeface="Calibri" panose="020F0502020204030204" pitchFamily="34"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79512" y="2969657"/>
                <a:ext cx="5472608" cy="1323439"/>
              </a:xfrm>
              <a:prstGeom prst="rect">
                <a:avLst/>
              </a:prstGeom>
              <a:blipFill rotWithShape="0">
                <a:blip r:embed="rId4"/>
                <a:stretch>
                  <a:fillRect l="-557" t="-1382" b="-5069"/>
                </a:stretch>
              </a:blipFill>
            </p:spPr>
            <p:txBody>
              <a:bodyPr/>
              <a:lstStyle/>
              <a:p>
                <a:r>
                  <a:rPr lang="es-EC">
                    <a:noFill/>
                  </a:rPr>
                  <a:t> </a:t>
                </a:r>
              </a:p>
            </p:txBody>
          </p:sp>
        </mc:Fallback>
      </mc:AlternateContent>
      <p:sp>
        <p:nvSpPr>
          <p:cNvPr id="2" name="CuadroTexto 1"/>
          <p:cNvSpPr txBox="1"/>
          <p:nvPr/>
        </p:nvSpPr>
        <p:spPr>
          <a:xfrm>
            <a:off x="5895632" y="3789040"/>
            <a:ext cx="2924840" cy="646331"/>
          </a:xfrm>
          <a:prstGeom prst="rect">
            <a:avLst/>
          </a:prstGeom>
          <a:noFill/>
          <a:ln w="28575">
            <a:solidFill>
              <a:srgbClr val="FFC000"/>
            </a:solidFill>
          </a:ln>
        </p:spPr>
        <p:txBody>
          <a:bodyPr wrap="square" rtlCol="0">
            <a:spAutoFit/>
          </a:bodyPr>
          <a:lstStyle/>
          <a:p>
            <a:pPr algn="ctr"/>
            <a:r>
              <a:rPr lang="es-ES" dirty="0" smtClean="0"/>
              <a:t>Viscosidad aparente </a:t>
            </a:r>
          </a:p>
          <a:p>
            <a:pPr algn="ctr"/>
            <a:r>
              <a:rPr lang="es-ES" dirty="0"/>
              <a:t>Viscosímetro </a:t>
            </a:r>
            <a:r>
              <a:rPr lang="es-ES" dirty="0" smtClean="0"/>
              <a:t>de </a:t>
            </a:r>
            <a:r>
              <a:rPr lang="es-ES" dirty="0" err="1" smtClean="0"/>
              <a:t>Brookfield</a:t>
            </a:r>
            <a:endParaRPr lang="en-US" dirty="0"/>
          </a:p>
        </p:txBody>
      </p:sp>
      <p:sp>
        <p:nvSpPr>
          <p:cNvPr id="10" name="CuadroTexto 9"/>
          <p:cNvSpPr txBox="1"/>
          <p:nvPr/>
        </p:nvSpPr>
        <p:spPr>
          <a:xfrm>
            <a:off x="251520" y="4840609"/>
            <a:ext cx="1944216" cy="646331"/>
          </a:xfrm>
          <a:prstGeom prst="rect">
            <a:avLst/>
          </a:prstGeom>
          <a:noFill/>
          <a:ln w="28575">
            <a:solidFill>
              <a:srgbClr val="00B0F0"/>
            </a:solidFill>
          </a:ln>
        </p:spPr>
        <p:txBody>
          <a:bodyPr wrap="square" rtlCol="0">
            <a:spAutoFit/>
          </a:bodyPr>
          <a:lstStyle/>
          <a:p>
            <a:pPr algn="ctr"/>
            <a:r>
              <a:rPr lang="es-EC" dirty="0" smtClean="0"/>
              <a:t>Medio de cultivo </a:t>
            </a:r>
            <a:r>
              <a:rPr lang="es-EC" dirty="0" err="1" smtClean="0"/>
              <a:t>Mueller</a:t>
            </a:r>
            <a:r>
              <a:rPr lang="es-EC" dirty="0" smtClean="0"/>
              <a:t> – </a:t>
            </a:r>
            <a:r>
              <a:rPr lang="es-EC" dirty="0" err="1" smtClean="0"/>
              <a:t>Hinton</a:t>
            </a:r>
            <a:r>
              <a:rPr lang="es-EC" dirty="0" smtClean="0"/>
              <a:t> </a:t>
            </a:r>
            <a:endParaRPr lang="en-US" dirty="0"/>
          </a:p>
        </p:txBody>
      </p:sp>
      <p:sp>
        <p:nvSpPr>
          <p:cNvPr id="11" name="CuadroTexto 10"/>
          <p:cNvSpPr txBox="1"/>
          <p:nvPr/>
        </p:nvSpPr>
        <p:spPr>
          <a:xfrm>
            <a:off x="3251475" y="5465547"/>
            <a:ext cx="3518912" cy="369332"/>
          </a:xfrm>
          <a:prstGeom prst="rect">
            <a:avLst/>
          </a:prstGeom>
          <a:noFill/>
          <a:ln w="28575">
            <a:solidFill>
              <a:srgbClr val="FFC000"/>
            </a:solidFill>
          </a:ln>
        </p:spPr>
        <p:txBody>
          <a:bodyPr wrap="none" rtlCol="0">
            <a:spAutoFit/>
          </a:bodyPr>
          <a:lstStyle/>
          <a:p>
            <a:r>
              <a:rPr lang="es-ES" dirty="0" smtClean="0"/>
              <a:t>Fluido no-newtoniano </a:t>
            </a:r>
            <a:r>
              <a:rPr lang="es-ES" dirty="0" err="1" smtClean="0"/>
              <a:t>reopéctico</a:t>
            </a:r>
            <a:endParaRPr lang="en-US" dirty="0"/>
          </a:p>
        </p:txBody>
      </p:sp>
      <p:cxnSp>
        <p:nvCxnSpPr>
          <p:cNvPr id="13" name="Conector angular 12"/>
          <p:cNvCxnSpPr>
            <a:stCxn id="10" idx="3"/>
            <a:endCxn id="11" idx="1"/>
          </p:cNvCxnSpPr>
          <p:nvPr/>
        </p:nvCxnSpPr>
        <p:spPr>
          <a:xfrm>
            <a:off x="2195736" y="5163775"/>
            <a:ext cx="1055739" cy="486438"/>
          </a:xfrm>
          <a:prstGeom prst="bentConnector3">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a:stCxn id="11" idx="0"/>
            <a:endCxn id="2" idx="2"/>
          </p:cNvCxnSpPr>
          <p:nvPr/>
        </p:nvCxnSpPr>
        <p:spPr>
          <a:xfrm flipV="1">
            <a:off x="5010931" y="4435371"/>
            <a:ext cx="2347121" cy="10301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6"/>
          <p:cNvCxnSpPr>
            <a:stCxn id="2" idx="1"/>
          </p:cNvCxnSpPr>
          <p:nvPr/>
        </p:nvCxnSpPr>
        <p:spPr>
          <a:xfrm flipH="1" flipV="1">
            <a:off x="5292080" y="4112205"/>
            <a:ext cx="603552"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Imagen 18"/>
          <p:cNvPicPr>
            <a:picLocks noChangeAspect="1"/>
          </p:cNvPicPr>
          <p:nvPr/>
        </p:nvPicPr>
        <p:blipFill rotWithShape="1">
          <a:blip r:embed="rId5"/>
          <a:srcRect t="16823"/>
          <a:stretch/>
        </p:blipFill>
        <p:spPr>
          <a:xfrm>
            <a:off x="6247257" y="1429515"/>
            <a:ext cx="1944635" cy="2156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16" name="Rectángulo 1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Resultado de imagen para universidad federal de pernambu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619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1115616" y="2636912"/>
            <a:ext cx="7128792" cy="1200329"/>
          </a:xfrm>
          <a:prstGeom prst="rect">
            <a:avLst/>
          </a:prstGeom>
          <a:noFill/>
        </p:spPr>
        <p:txBody>
          <a:bodyPr wrap="square" rtlCol="0">
            <a:spAutoFit/>
          </a:bodyPr>
          <a:lstStyle/>
          <a:p>
            <a:pPr algn="ctr"/>
            <a:r>
              <a:rPr lang="es-EC" sz="3600" b="1" dirty="0" smtClean="0"/>
              <a:t>MATERIALES Y MÉTODOS</a:t>
            </a:r>
          </a:p>
          <a:p>
            <a:pPr algn="ctr"/>
            <a:r>
              <a:rPr lang="es-EC" sz="3600" b="1" dirty="0" smtClean="0"/>
              <a:t>RESULTADOS Y DISCUSIÓN</a:t>
            </a:r>
            <a:endParaRPr lang="es-EC" sz="3600" b="1" dirty="0"/>
          </a:p>
        </p:txBody>
      </p:sp>
      <p:sp>
        <p:nvSpPr>
          <p:cNvPr id="8" name="Rectángulo 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5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8" name="CuadroTexto 3"/>
          <p:cNvSpPr txBox="1"/>
          <p:nvPr/>
        </p:nvSpPr>
        <p:spPr>
          <a:xfrm>
            <a:off x="251520" y="764704"/>
            <a:ext cx="4430394" cy="400110"/>
          </a:xfrm>
          <a:prstGeom prst="rect">
            <a:avLst/>
          </a:prstGeom>
          <a:noFill/>
          <a:ln w="28575">
            <a:solidFill>
              <a:srgbClr val="00B050"/>
            </a:solidFill>
          </a:ln>
        </p:spPr>
        <p:txBody>
          <a:bodyPr wrap="square" rtlCol="0">
            <a:spAutoFit/>
          </a:bodyPr>
          <a:lstStyle/>
          <a:p>
            <a:pPr algn="ctr"/>
            <a:r>
              <a:rPr lang="es-EC" sz="2000" b="1" dirty="0" smtClean="0"/>
              <a:t>Síntesis de nanopartículas de plata</a:t>
            </a:r>
            <a:endParaRPr lang="es-EC" sz="2000" b="1" dirty="0"/>
          </a:p>
        </p:txBody>
      </p:sp>
      <p:sp>
        <p:nvSpPr>
          <p:cNvPr id="9" name="CuadroTexto 8"/>
          <p:cNvSpPr txBox="1"/>
          <p:nvPr/>
        </p:nvSpPr>
        <p:spPr>
          <a:xfrm>
            <a:off x="1691620" y="1294725"/>
            <a:ext cx="1826141"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C" dirty="0" smtClean="0"/>
              <a:t>Método químico</a:t>
            </a:r>
            <a:endParaRPr lang="es-EC" dirty="0"/>
          </a:p>
        </p:txBody>
      </p:sp>
      <p:sp>
        <p:nvSpPr>
          <p:cNvPr id="10" name="CuadroTexto 9"/>
          <p:cNvSpPr txBox="1"/>
          <p:nvPr/>
        </p:nvSpPr>
        <p:spPr>
          <a:xfrm>
            <a:off x="514479" y="3851756"/>
            <a:ext cx="4057521"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dirty="0" smtClean="0"/>
              <a:t>Método de irradiación por microondas</a:t>
            </a:r>
            <a:endParaRPr lang="es-EC" dirty="0"/>
          </a:p>
        </p:txBody>
      </p:sp>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78473"/>
            <a:ext cx="4171950" cy="1483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ángulo 12"/>
          <p:cNvSpPr/>
          <p:nvPr/>
        </p:nvSpPr>
        <p:spPr>
          <a:xfrm>
            <a:off x="1567525" y="3342184"/>
            <a:ext cx="3076483" cy="2308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C" sz="900" dirty="0" smtClean="0">
                <a:ea typeface="Calibri" panose="020F0502020204030204" pitchFamily="34" charset="0"/>
              </a:rPr>
              <a:t>(Mojica, 2017; modificado por Barrera </a:t>
            </a:r>
            <a:r>
              <a:rPr lang="es-EC" sz="900" dirty="0">
                <a:ea typeface="Calibri" panose="020F0502020204030204" pitchFamily="34" charset="0"/>
              </a:rPr>
              <a:t>&amp; Guerrero, 2017)</a:t>
            </a:r>
            <a:endParaRPr lang="es-EC" sz="900" dirty="0"/>
          </a:p>
        </p:txBody>
      </p:sp>
      <p:sp>
        <p:nvSpPr>
          <p:cNvPr id="14" name="Rectángulo 13"/>
          <p:cNvSpPr/>
          <p:nvPr/>
        </p:nvSpPr>
        <p:spPr>
          <a:xfrm>
            <a:off x="2691281" y="6006480"/>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grpSp>
        <p:nvGrpSpPr>
          <p:cNvPr id="15" name="Grupo 14"/>
          <p:cNvGrpSpPr/>
          <p:nvPr/>
        </p:nvGrpSpPr>
        <p:grpSpPr>
          <a:xfrm>
            <a:off x="5076056" y="2298100"/>
            <a:ext cx="3596035" cy="3055654"/>
            <a:chOff x="0" y="0"/>
            <a:chExt cx="3195955" cy="2933700"/>
          </a:xfrm>
        </p:grpSpPr>
        <p:pic>
          <p:nvPicPr>
            <p:cNvPr id="16" name="Imagen 15" descr="C:\tesis\imagenes tesis\WP_20161201_003.jpg"/>
            <p:cNvPicPr>
              <a:picLocks noChangeAspect="1"/>
            </p:cNvPicPr>
            <p:nvPr/>
          </p:nvPicPr>
          <p:blipFill rotWithShape="1">
            <a:blip r:embed="rId4" cstate="print">
              <a:extLst>
                <a:ext uri="{28A0092B-C50C-407E-A947-70E740481C1C}">
                  <a14:useLocalDpi xmlns:a14="http://schemas.microsoft.com/office/drawing/2010/main" val="0"/>
                </a:ext>
              </a:extLst>
            </a:blip>
            <a:srcRect l="12063" r="17414" b="19778"/>
            <a:stretch/>
          </p:blipFill>
          <p:spPr bwMode="auto">
            <a:xfrm>
              <a:off x="0" y="0"/>
              <a:ext cx="1447800"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descr="C:\tesis\imagenes tesis\microondas.jpg"/>
            <p:cNvPicPr>
              <a:picLocks noChangeAspect="1"/>
            </p:cNvPicPr>
            <p:nvPr/>
          </p:nvPicPr>
          <p:blipFill rotWithShape="1">
            <a:blip r:embed="rId5" cstate="print">
              <a:extLst>
                <a:ext uri="{28A0092B-C50C-407E-A947-70E740481C1C}">
                  <a14:useLocalDpi xmlns:a14="http://schemas.microsoft.com/office/drawing/2010/main" val="0"/>
                </a:ext>
              </a:extLst>
            </a:blip>
            <a:srcRect l="28526" r="39042"/>
            <a:stretch/>
          </p:blipFill>
          <p:spPr bwMode="auto">
            <a:xfrm>
              <a:off x="1504950" y="0"/>
              <a:ext cx="1691005" cy="2933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8" name="Cuadro de texto 2"/>
            <p:cNvSpPr txBox="1">
              <a:spLocks noChangeArrowheads="1"/>
            </p:cNvSpPr>
            <p:nvPr/>
          </p:nvSpPr>
          <p:spPr bwMode="auto">
            <a:xfrm>
              <a:off x="1012070" y="2471074"/>
              <a:ext cx="327312" cy="38642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S">
                  <a:latin typeface="Calibri" panose="020F0502020204030204" pitchFamily="34" charset="0"/>
                  <a:ea typeface="Calibri" panose="020F0502020204030204" pitchFamily="34" charset="0"/>
                  <a:cs typeface="Times New Roman" panose="02020603050405020304" pitchFamily="18" charset="0"/>
                </a:rPr>
                <a:t>A</a:t>
              </a:r>
            </a:p>
          </p:txBody>
        </p:sp>
        <p:sp>
          <p:nvSpPr>
            <p:cNvPr id="19" name="Cuadro de texto 2"/>
            <p:cNvSpPr txBox="1">
              <a:spLocks noChangeArrowheads="1"/>
            </p:cNvSpPr>
            <p:nvPr/>
          </p:nvSpPr>
          <p:spPr bwMode="auto">
            <a:xfrm>
              <a:off x="2788526" y="2471072"/>
              <a:ext cx="322413" cy="4029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B</a:t>
              </a:r>
            </a:p>
          </p:txBody>
        </p:sp>
      </p:grpSp>
      <p:sp>
        <p:nvSpPr>
          <p:cNvPr id="20" name="CuadroTexto 19"/>
          <p:cNvSpPr txBox="1"/>
          <p:nvPr/>
        </p:nvSpPr>
        <p:spPr>
          <a:xfrm>
            <a:off x="5367621" y="1290246"/>
            <a:ext cx="3180634" cy="338554"/>
          </a:xfrm>
          <a:prstGeom prst="rect">
            <a:avLst/>
          </a:prstGeom>
          <a:noFill/>
          <a:ln w="28575">
            <a:solidFill>
              <a:srgbClr val="00B0F0"/>
            </a:solidFill>
          </a:ln>
        </p:spPr>
        <p:txBody>
          <a:bodyPr wrap="square" rtlCol="0">
            <a:spAutoFit/>
          </a:bodyPr>
          <a:lstStyle/>
          <a:p>
            <a:pPr algn="ctr"/>
            <a:r>
              <a:rPr lang="es-ES" sz="1600" dirty="0"/>
              <a:t>Color amarillo = 30 </a:t>
            </a:r>
            <a:r>
              <a:rPr lang="es-ES" sz="1600" dirty="0" err="1"/>
              <a:t>nm</a:t>
            </a:r>
            <a:r>
              <a:rPr lang="es-ES" sz="1600" dirty="0"/>
              <a:t> aprox</a:t>
            </a:r>
            <a:r>
              <a:rPr lang="es-ES" sz="1600" dirty="0" smtClean="0"/>
              <a:t>.</a:t>
            </a:r>
            <a:endParaRPr lang="en-US" sz="1600" dirty="0"/>
          </a:p>
        </p:txBody>
      </p:sp>
      <p:sp>
        <p:nvSpPr>
          <p:cNvPr id="21" name="Rectángulo 20"/>
          <p:cNvSpPr/>
          <p:nvPr/>
        </p:nvSpPr>
        <p:spPr>
          <a:xfrm>
            <a:off x="7204904" y="5502424"/>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pic>
        <p:nvPicPr>
          <p:cNvPr id="2" name="Imagen 1"/>
          <p:cNvPicPr>
            <a:picLocks noChangeAspect="1"/>
          </p:cNvPicPr>
          <p:nvPr/>
        </p:nvPicPr>
        <p:blipFill>
          <a:blip r:embed="rId6"/>
          <a:stretch>
            <a:fillRect/>
          </a:stretch>
        </p:blipFill>
        <p:spPr>
          <a:xfrm>
            <a:off x="769243" y="4373463"/>
            <a:ext cx="3514725" cy="1647825"/>
          </a:xfrm>
          <a:prstGeom prst="rect">
            <a:avLst/>
          </a:prstGeom>
        </p:spPr>
      </p:pic>
      <p:sp>
        <p:nvSpPr>
          <p:cNvPr id="3" name="Rectángulo 2"/>
          <p:cNvSpPr/>
          <p:nvPr/>
        </p:nvSpPr>
        <p:spPr>
          <a:xfrm>
            <a:off x="280794" y="6433121"/>
            <a:ext cx="1975221"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200" dirty="0">
                <a:ea typeface="Times New Roman" panose="02020603050405020304" pitchFamily="18" charset="0"/>
              </a:rPr>
              <a:t>CEM </a:t>
            </a:r>
            <a:r>
              <a:rPr lang="es-EC" sz="1200" dirty="0" err="1">
                <a:ea typeface="Times New Roman" panose="02020603050405020304" pitchFamily="18" charset="0"/>
              </a:rPr>
              <a:t>Discover</a:t>
            </a:r>
            <a:r>
              <a:rPr lang="es-EC" sz="1200" dirty="0">
                <a:ea typeface="Times New Roman" panose="02020603050405020304" pitchFamily="18" charset="0"/>
              </a:rPr>
              <a:t> </a:t>
            </a:r>
            <a:r>
              <a:rPr lang="es-EC" sz="1200" dirty="0" err="1">
                <a:ea typeface="Times New Roman" panose="02020603050405020304" pitchFamily="18" charset="0"/>
              </a:rPr>
              <a:t>monomode</a:t>
            </a:r>
            <a:endParaRPr lang="es-EC" sz="1200" dirty="0"/>
          </a:p>
        </p:txBody>
      </p:sp>
      <p:sp>
        <p:nvSpPr>
          <p:cNvPr id="22" name="Rectángulo 2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Resultado de imagen para universidad federal de pernambu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016013" y="1772816"/>
            <a:ext cx="1883849" cy="30777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S" sz="1400" dirty="0"/>
              <a:t>(Cabrera et al., 2008)</a:t>
            </a:r>
            <a:endParaRPr lang="en-US" sz="1400" dirty="0"/>
          </a:p>
        </p:txBody>
      </p:sp>
    </p:spTree>
    <p:extLst>
      <p:ext uri="{BB962C8B-B14F-4D97-AF65-F5344CB8AC3E}">
        <p14:creationId xmlns:p14="http://schemas.microsoft.com/office/powerpoint/2010/main" val="1048972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pic>
        <p:nvPicPr>
          <p:cNvPr id="8" name="4 Imagen"/>
          <p:cNvPicPr>
            <a:picLocks noChangeAspect="1" noChangeArrowheads="1"/>
          </p:cNvPicPr>
          <p:nvPr/>
        </p:nvPicPr>
        <p:blipFill>
          <a:blip r:embed="rId5">
            <a:extLst>
              <a:ext uri="{28A0092B-C50C-407E-A947-70E740481C1C}">
                <a14:useLocalDpi xmlns:a14="http://schemas.microsoft.com/office/drawing/2010/main" val="0"/>
              </a:ext>
            </a:extLst>
          </a:blip>
          <a:srcRect l="6454" t="35651" r="48363" b="40483"/>
          <a:stretch>
            <a:fillRect/>
          </a:stretch>
        </p:blipFill>
        <p:spPr bwMode="auto">
          <a:xfrm>
            <a:off x="611560" y="2532062"/>
            <a:ext cx="4431679" cy="1256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650" y="2420888"/>
            <a:ext cx="2745470" cy="1527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699792" y="4558721"/>
            <a:ext cx="4032448" cy="707886"/>
          </a:xfrm>
          <a:prstGeom prst="rect">
            <a:avLst/>
          </a:prstGeom>
          <a:noFill/>
        </p:spPr>
        <p:txBody>
          <a:bodyPr wrap="square" rtlCol="0">
            <a:spAutoFit/>
          </a:bodyPr>
          <a:lstStyle/>
          <a:p>
            <a:r>
              <a:rPr lang="es-EC" sz="4000" b="1" dirty="0" smtClean="0"/>
              <a:t>COOPERACIÓN</a:t>
            </a:r>
            <a:endParaRPr lang="es-EC" sz="4000" b="1" dirty="0"/>
          </a:p>
        </p:txBody>
      </p:sp>
    </p:spTree>
    <p:extLst>
      <p:ext uri="{BB962C8B-B14F-4D97-AF65-F5344CB8AC3E}">
        <p14:creationId xmlns:p14="http://schemas.microsoft.com/office/powerpoint/2010/main" val="2375753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5798612"/>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3"/>
          <p:cNvSpPr txBox="1"/>
          <p:nvPr/>
        </p:nvSpPr>
        <p:spPr>
          <a:xfrm>
            <a:off x="251520" y="724634"/>
            <a:ext cx="6336704" cy="400110"/>
          </a:xfrm>
          <a:prstGeom prst="rect">
            <a:avLst/>
          </a:prstGeom>
          <a:noFill/>
          <a:ln w="28575">
            <a:solidFill>
              <a:srgbClr val="00B050"/>
            </a:solidFill>
          </a:ln>
        </p:spPr>
        <p:txBody>
          <a:bodyPr wrap="square" rtlCol="0">
            <a:spAutoFit/>
          </a:bodyPr>
          <a:lstStyle/>
          <a:p>
            <a:pPr algn="ctr"/>
            <a:r>
              <a:rPr lang="es-EC" sz="2000" b="1" dirty="0" smtClean="0"/>
              <a:t>Caracterización de las nanopartículas sintetizadas</a:t>
            </a:r>
            <a:endParaRPr lang="es-EC" sz="2000" b="1" dirty="0"/>
          </a:p>
        </p:txBody>
      </p:sp>
      <p:sp>
        <p:nvSpPr>
          <p:cNvPr id="12" name="CuadroTexto 11"/>
          <p:cNvSpPr txBox="1"/>
          <p:nvPr/>
        </p:nvSpPr>
        <p:spPr>
          <a:xfrm>
            <a:off x="440261" y="1268760"/>
            <a:ext cx="5152200" cy="369332"/>
          </a:xfrm>
          <a:prstGeom prst="rect">
            <a:avLst/>
          </a:prstGeom>
          <a:noFill/>
          <a:ln w="28575">
            <a:solidFill>
              <a:srgbClr val="00B0F0"/>
            </a:solidFill>
          </a:ln>
        </p:spPr>
        <p:txBody>
          <a:bodyPr wrap="square" rtlCol="0">
            <a:spAutoFit/>
          </a:bodyPr>
          <a:lstStyle/>
          <a:p>
            <a:pPr algn="ctr"/>
            <a:r>
              <a:rPr lang="es-ES" dirty="0"/>
              <a:t>Espectroscopía ultravioleta – visible (UV-VIS)</a:t>
            </a:r>
            <a:endParaRPr lang="en-US" dirty="0"/>
          </a:p>
        </p:txBody>
      </p:sp>
      <p:sp>
        <p:nvSpPr>
          <p:cNvPr id="13" name="CuadroTexto 12"/>
          <p:cNvSpPr txBox="1"/>
          <p:nvPr/>
        </p:nvSpPr>
        <p:spPr>
          <a:xfrm>
            <a:off x="1603484" y="1700808"/>
            <a:ext cx="1960404"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químico</a:t>
            </a:r>
          </a:p>
        </p:txBody>
      </p:sp>
      <p:graphicFrame>
        <p:nvGraphicFramePr>
          <p:cNvPr id="14" name="Tabla 13"/>
          <p:cNvGraphicFramePr>
            <a:graphicFrameLocks noGrp="1"/>
          </p:cNvGraphicFramePr>
          <p:nvPr>
            <p:extLst>
              <p:ext uri="{D42A27DB-BD31-4B8C-83A1-F6EECF244321}">
                <p14:modId xmlns:p14="http://schemas.microsoft.com/office/powerpoint/2010/main" val="3949250258"/>
              </p:ext>
            </p:extLst>
          </p:nvPr>
        </p:nvGraphicFramePr>
        <p:xfrm>
          <a:off x="2774330" y="5213569"/>
          <a:ext cx="1579115" cy="856633"/>
        </p:xfrm>
        <a:graphic>
          <a:graphicData uri="http://schemas.openxmlformats.org/drawingml/2006/table">
            <a:tbl>
              <a:tblPr firstRow="1" firstCol="1" bandRow="1">
                <a:tableStyleId>{5940675A-B579-460E-94D1-54222C63F5DA}</a:tableStyleId>
              </a:tblPr>
              <a:tblGrid>
                <a:gridCol w="1579115"/>
              </a:tblGrid>
              <a:tr h="296799">
                <a:tc>
                  <a:txBody>
                    <a:bodyPr/>
                    <a:lstStyle/>
                    <a:p>
                      <a:pPr algn="ctr">
                        <a:lnSpc>
                          <a:spcPct val="150000"/>
                        </a:lnSpc>
                        <a:spcAft>
                          <a:spcPts val="0"/>
                        </a:spcAft>
                      </a:pPr>
                      <a:r>
                        <a:rPr lang="es-ES" sz="1000" b="1" dirty="0" smtClean="0">
                          <a:effectLst/>
                          <a:latin typeface="+mn-lt"/>
                          <a:ea typeface="+mn-ea"/>
                          <a:cs typeface="+mn-cs"/>
                        </a:rPr>
                        <a:t>Tamaño</a:t>
                      </a:r>
                      <a:r>
                        <a:rPr lang="es-ES" sz="1000" b="1" baseline="0" dirty="0" smtClean="0">
                          <a:effectLst/>
                          <a:latin typeface="+mn-lt"/>
                          <a:ea typeface="+mn-ea"/>
                          <a:cs typeface="+mn-cs"/>
                        </a:rPr>
                        <a:t> </a:t>
                      </a:r>
                      <a:r>
                        <a:rPr lang="es-ES" sz="1000" b="1" baseline="0" dirty="0" err="1" smtClean="0">
                          <a:effectLst/>
                          <a:latin typeface="+mn-lt"/>
                          <a:ea typeface="+mn-ea"/>
                          <a:cs typeface="+mn-cs"/>
                        </a:rPr>
                        <a:t>NPs</a:t>
                      </a:r>
                      <a:r>
                        <a:rPr lang="es-ES" sz="1000" b="1" baseline="0" dirty="0" smtClean="0">
                          <a:effectLst/>
                          <a:latin typeface="+mn-lt"/>
                          <a:ea typeface="+mn-ea"/>
                          <a:cs typeface="+mn-cs"/>
                        </a:rPr>
                        <a:t> </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r>
              <a:tr h="559834">
                <a:tc>
                  <a:txBody>
                    <a:bodyPr/>
                    <a:lstStyle/>
                    <a:p>
                      <a:pPr algn="ctr">
                        <a:lnSpc>
                          <a:spcPct val="150000"/>
                        </a:lnSpc>
                        <a:spcAft>
                          <a:spcPts val="0"/>
                        </a:spcAft>
                      </a:pPr>
                      <a:r>
                        <a:rPr lang="es-ES" sz="1000" dirty="0" smtClean="0">
                          <a:effectLst/>
                          <a:latin typeface="+mn-lt"/>
                          <a:ea typeface="Calibri" panose="020F0502020204030204" pitchFamily="34" charset="0"/>
                          <a:cs typeface="Times New Roman" panose="02020603050405020304" pitchFamily="18" charset="0"/>
                        </a:rPr>
                        <a:t>35-50 </a:t>
                      </a:r>
                      <a:r>
                        <a:rPr lang="es-ES" sz="1000" dirty="0" err="1" smtClean="0">
                          <a:effectLst/>
                          <a:latin typeface="+mn-lt"/>
                          <a:ea typeface="Calibri" panose="020F0502020204030204" pitchFamily="34" charset="0"/>
                          <a:cs typeface="Times New Roman" panose="02020603050405020304" pitchFamily="18" charset="0"/>
                        </a:rPr>
                        <a:t>nm</a:t>
                      </a:r>
                      <a:r>
                        <a:rPr lang="es-ES" sz="1000" dirty="0" smtClean="0">
                          <a:effectLst/>
                          <a:latin typeface="+mn-lt"/>
                          <a:ea typeface="Calibri" panose="020F0502020204030204" pitchFamily="34" charset="0"/>
                          <a:cs typeface="Times New Roman" panose="02020603050405020304" pitchFamily="18" charset="0"/>
                        </a:rPr>
                        <a:t> </a:t>
                      </a:r>
                    </a:p>
                    <a:p>
                      <a:pPr algn="ctr">
                        <a:lnSpc>
                          <a:spcPct val="150000"/>
                        </a:lnSpc>
                        <a:spcAft>
                          <a:spcPts val="0"/>
                        </a:spcAft>
                      </a:pPr>
                      <a:r>
                        <a:rPr lang="es-ES" sz="1000" dirty="0" smtClean="0">
                          <a:effectLst/>
                          <a:latin typeface="+mn-lt"/>
                          <a:ea typeface="Calibri" panose="020F0502020204030204" pitchFamily="34" charset="0"/>
                          <a:cs typeface="Times New Roman" panose="02020603050405020304" pitchFamily="18" charset="0"/>
                        </a:rPr>
                        <a:t>(420-435 </a:t>
                      </a:r>
                      <a:r>
                        <a:rPr lang="es-ES" sz="1000" dirty="0" err="1" smtClean="0">
                          <a:effectLst/>
                          <a:latin typeface="+mn-lt"/>
                          <a:ea typeface="Calibri" panose="020F0502020204030204" pitchFamily="34" charset="0"/>
                          <a:cs typeface="Times New Roman" panose="02020603050405020304" pitchFamily="18" charset="0"/>
                        </a:rPr>
                        <a:t>nm</a:t>
                      </a:r>
                      <a:r>
                        <a:rPr lang="es-ES" sz="1000" dirty="0" smtClean="0">
                          <a:effectLst/>
                          <a:latin typeface="+mn-lt"/>
                          <a:ea typeface="Calibri" panose="020F0502020204030204" pitchFamily="34" charset="0"/>
                          <a:cs typeface="Times New Roman" panose="02020603050405020304" pitchFamily="18" charset="0"/>
                        </a:rPr>
                        <a:t>) Pico</a:t>
                      </a:r>
                      <a:r>
                        <a:rPr lang="es-ES" sz="1000" baseline="0" dirty="0" smtClean="0">
                          <a:effectLst/>
                          <a:latin typeface="+mn-lt"/>
                          <a:ea typeface="Calibri" panose="020F0502020204030204" pitchFamily="34" charset="0"/>
                          <a:cs typeface="Times New Roman" panose="02020603050405020304" pitchFamily="18" charset="0"/>
                        </a:rPr>
                        <a:t> </a:t>
                      </a:r>
                      <a:r>
                        <a:rPr lang="es-ES" sz="1000" baseline="0" dirty="0" err="1" smtClean="0">
                          <a:effectLst/>
                          <a:latin typeface="+mn-lt"/>
                          <a:ea typeface="Calibri" panose="020F0502020204030204" pitchFamily="34" charset="0"/>
                          <a:cs typeface="Times New Roman" panose="02020603050405020304" pitchFamily="18" charset="0"/>
                        </a:rPr>
                        <a:t>max</a:t>
                      </a:r>
                      <a:endParaRPr lang="es-ES" sz="1000" dirty="0">
                        <a:effectLst/>
                        <a:latin typeface="+mn-lt"/>
                        <a:ea typeface="Calibri" panose="020F0502020204030204" pitchFamily="34" charset="0"/>
                        <a:cs typeface="Times New Roman" panose="02020603050405020304" pitchFamily="18" charset="0"/>
                      </a:endParaRPr>
                    </a:p>
                  </a:txBody>
                  <a:tcPr marL="44450" marR="44450" marT="0" marB="0" anchor="ctr">
                    <a:solidFill>
                      <a:schemeClr val="bg1"/>
                    </a:solidFill>
                  </a:tcPr>
                </a:tc>
              </a:tr>
            </a:tbl>
          </a:graphicData>
        </a:graphic>
      </p:graphicFrame>
      <p:pic>
        <p:nvPicPr>
          <p:cNvPr id="15" name="Imagen 14" descr="F:\Nicky!!!\TESIS\RESULTADOS\uv-vis Ag-NPs(Q).jpg"/>
          <p:cNvPicPr/>
          <p:nvPr/>
        </p:nvPicPr>
        <p:blipFill>
          <a:blip r:embed="rId4">
            <a:extLst>
              <a:ext uri="{28A0092B-C50C-407E-A947-70E740481C1C}">
                <a14:useLocalDpi xmlns:a14="http://schemas.microsoft.com/office/drawing/2010/main" val="0"/>
              </a:ext>
            </a:extLst>
          </a:blip>
          <a:srcRect/>
          <a:stretch>
            <a:fillRect/>
          </a:stretch>
        </p:blipFill>
        <p:spPr bwMode="auto">
          <a:xfrm>
            <a:off x="744600" y="2215947"/>
            <a:ext cx="3395351" cy="2419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ángulo 15"/>
          <p:cNvSpPr/>
          <p:nvPr/>
        </p:nvSpPr>
        <p:spPr>
          <a:xfrm>
            <a:off x="6948264" y="4718212"/>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17" name="Rectángulo 16"/>
          <p:cNvSpPr/>
          <p:nvPr/>
        </p:nvSpPr>
        <p:spPr>
          <a:xfrm>
            <a:off x="2546500" y="4733872"/>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pic>
        <p:nvPicPr>
          <p:cNvPr id="18" name="Imagen 17" descr="F:\Nicky!!!\TESIS\RESULTADOS\uv-vis Ag-NPs(M).jpg"/>
          <p:cNvPicPr/>
          <p:nvPr/>
        </p:nvPicPr>
        <p:blipFill>
          <a:blip r:embed="rId5">
            <a:extLst>
              <a:ext uri="{28A0092B-C50C-407E-A947-70E740481C1C}">
                <a14:useLocalDpi xmlns:a14="http://schemas.microsoft.com/office/drawing/2010/main" val="0"/>
              </a:ext>
            </a:extLst>
          </a:blip>
          <a:srcRect/>
          <a:stretch>
            <a:fillRect/>
          </a:stretch>
        </p:blipFill>
        <p:spPr bwMode="auto">
          <a:xfrm>
            <a:off x="4890823" y="2214156"/>
            <a:ext cx="3394800" cy="24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CuadroTexto 18"/>
          <p:cNvSpPr txBox="1"/>
          <p:nvPr/>
        </p:nvSpPr>
        <p:spPr>
          <a:xfrm>
            <a:off x="4623743" y="1700808"/>
            <a:ext cx="3928961"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por irradiación microondas</a:t>
            </a:r>
          </a:p>
        </p:txBody>
      </p:sp>
      <p:sp>
        <p:nvSpPr>
          <p:cNvPr id="2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22" name="Rectángulo 21"/>
          <p:cNvSpPr/>
          <p:nvPr/>
        </p:nvSpPr>
        <p:spPr>
          <a:xfrm>
            <a:off x="4619837" y="5683196"/>
            <a:ext cx="1601721" cy="2308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C" sz="900" dirty="0">
                <a:ea typeface="Calibri" panose="020F0502020204030204" pitchFamily="34" charset="0"/>
              </a:rPr>
              <a:t>(</a:t>
            </a:r>
            <a:r>
              <a:rPr lang="es-EC" sz="900" dirty="0" err="1">
                <a:ea typeface="Calibri" panose="020F0502020204030204" pitchFamily="34" charset="0"/>
              </a:rPr>
              <a:t>Journal</a:t>
            </a:r>
            <a:r>
              <a:rPr lang="es-EC" sz="900" dirty="0">
                <a:ea typeface="Calibri" panose="020F0502020204030204" pitchFamily="34" charset="0"/>
              </a:rPr>
              <a:t> of </a:t>
            </a:r>
            <a:r>
              <a:rPr lang="es-EC" sz="900" dirty="0" err="1">
                <a:ea typeface="Calibri" panose="020F0502020204030204" pitchFamily="34" charset="0"/>
              </a:rPr>
              <a:t>Chemical</a:t>
            </a:r>
            <a:r>
              <a:rPr lang="es-EC" sz="900" dirty="0">
                <a:ea typeface="Calibri" panose="020F0502020204030204" pitchFamily="34" charset="0"/>
              </a:rPr>
              <a:t>, 2007)</a:t>
            </a:r>
            <a:endParaRPr lang="es-EC" sz="900" dirty="0"/>
          </a:p>
        </p:txBody>
      </p:sp>
      <p:sp>
        <p:nvSpPr>
          <p:cNvPr id="23" name="Rectángulo 22"/>
          <p:cNvSpPr/>
          <p:nvPr/>
        </p:nvSpPr>
        <p:spPr>
          <a:xfrm>
            <a:off x="6732240" y="5733256"/>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7737527" y="6238828"/>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Resultado de imagen para universidad federal de pernambu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188153"/>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p:cNvSpPr/>
          <p:nvPr/>
        </p:nvSpPr>
        <p:spPr>
          <a:xfrm>
            <a:off x="5724128" y="1314927"/>
            <a:ext cx="1300183" cy="276999"/>
          </a:xfrm>
          <a:prstGeom prst="rect">
            <a:avLst/>
          </a:prstGeom>
          <a:ln>
            <a:solidFill>
              <a:srgbClr val="FFC000"/>
            </a:solidFill>
          </a:ln>
        </p:spPr>
        <p:txBody>
          <a:bodyPr wrap="square">
            <a:spAutoFit/>
          </a:bodyPr>
          <a:lstStyle/>
          <a:p>
            <a:r>
              <a:rPr lang="es-ES" sz="1200" dirty="0" err="1">
                <a:latin typeface="Calibri" panose="020F0502020204030204" pitchFamily="34" charset="0"/>
                <a:ea typeface="Calibri" panose="020F0502020204030204" pitchFamily="34" charset="0"/>
                <a:cs typeface="Times New Roman" panose="02020603050405020304" pitchFamily="18" charset="0"/>
              </a:rPr>
              <a:t>Analytik</a:t>
            </a:r>
            <a:r>
              <a:rPr lang="es-ES" sz="1200" dirty="0">
                <a:latin typeface="Calibri" panose="020F0502020204030204" pitchFamily="34" charset="0"/>
                <a:ea typeface="Calibri" panose="020F0502020204030204" pitchFamily="34" charset="0"/>
                <a:cs typeface="Times New Roman" panose="02020603050405020304" pitchFamily="18" charset="0"/>
              </a:rPr>
              <a:t> Jena AG</a:t>
            </a:r>
            <a:endParaRPr lang="es-EC" sz="1200" dirty="0"/>
          </a:p>
        </p:txBody>
      </p:sp>
    </p:spTree>
    <p:extLst>
      <p:ext uri="{BB962C8B-B14F-4D97-AF65-F5344CB8AC3E}">
        <p14:creationId xmlns:p14="http://schemas.microsoft.com/office/powerpoint/2010/main" val="2718997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6732240" y="5703577"/>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3"/>
          <p:cNvSpPr txBox="1"/>
          <p:nvPr/>
        </p:nvSpPr>
        <p:spPr>
          <a:xfrm>
            <a:off x="251520" y="692696"/>
            <a:ext cx="6336704" cy="400110"/>
          </a:xfrm>
          <a:prstGeom prst="rect">
            <a:avLst/>
          </a:prstGeom>
          <a:noFill/>
          <a:ln w="28575">
            <a:solidFill>
              <a:srgbClr val="00B050"/>
            </a:solidFill>
          </a:ln>
        </p:spPr>
        <p:txBody>
          <a:bodyPr wrap="square" rtlCol="0">
            <a:spAutoFit/>
          </a:bodyPr>
          <a:lstStyle/>
          <a:p>
            <a:pPr algn="ctr"/>
            <a:r>
              <a:rPr lang="es-EC" sz="2000" b="1" dirty="0" smtClean="0"/>
              <a:t>Caracterización de las nanopartículas sintetizadas</a:t>
            </a:r>
            <a:endParaRPr lang="es-EC" sz="2000" b="1" dirty="0"/>
          </a:p>
        </p:txBody>
      </p:sp>
      <p:sp>
        <p:nvSpPr>
          <p:cNvPr id="2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36" name="CuadroTexto 35"/>
          <p:cNvSpPr txBox="1"/>
          <p:nvPr/>
        </p:nvSpPr>
        <p:spPr>
          <a:xfrm>
            <a:off x="402266" y="1164814"/>
            <a:ext cx="3672408" cy="369332"/>
          </a:xfrm>
          <a:prstGeom prst="rect">
            <a:avLst/>
          </a:prstGeom>
          <a:noFill/>
          <a:ln w="28575">
            <a:solidFill>
              <a:srgbClr val="00B0F0"/>
            </a:solidFill>
          </a:ln>
        </p:spPr>
        <p:txBody>
          <a:bodyPr wrap="square" rtlCol="0">
            <a:spAutoFit/>
          </a:bodyPr>
          <a:lstStyle/>
          <a:p>
            <a:pPr algn="ctr"/>
            <a:r>
              <a:rPr lang="es-ES" dirty="0"/>
              <a:t>Dispersión dinámica de luz (DLS)</a:t>
            </a:r>
            <a:endParaRPr lang="en-US" dirty="0"/>
          </a:p>
        </p:txBody>
      </p:sp>
      <p:sp>
        <p:nvSpPr>
          <p:cNvPr id="37" name="CuadroTexto 36"/>
          <p:cNvSpPr txBox="1"/>
          <p:nvPr/>
        </p:nvSpPr>
        <p:spPr>
          <a:xfrm>
            <a:off x="4459463" y="1676049"/>
            <a:ext cx="3928961"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por irradiación microondas</a:t>
            </a:r>
          </a:p>
        </p:txBody>
      </p:sp>
      <p:sp>
        <p:nvSpPr>
          <p:cNvPr id="39" name="CuadroTexto 38"/>
          <p:cNvSpPr txBox="1"/>
          <p:nvPr/>
        </p:nvSpPr>
        <p:spPr>
          <a:xfrm>
            <a:off x="1718429" y="1683112"/>
            <a:ext cx="1960404"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químico</a:t>
            </a:r>
          </a:p>
        </p:txBody>
      </p:sp>
      <p:sp>
        <p:nvSpPr>
          <p:cNvPr id="45" name="CuadroTexto 44"/>
          <p:cNvSpPr txBox="1"/>
          <p:nvPr/>
        </p:nvSpPr>
        <p:spPr>
          <a:xfrm>
            <a:off x="762306" y="4704239"/>
            <a:ext cx="3809694"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dirty="0" smtClean="0"/>
              <a:t>Diámetro hidrodinámico promedio: 59.59 </a:t>
            </a:r>
            <a:r>
              <a:rPr lang="es-ES" sz="1200" dirty="0"/>
              <a:t>± </a:t>
            </a:r>
            <a:r>
              <a:rPr lang="es-ES" sz="1200" dirty="0" smtClean="0"/>
              <a:t>15.80 </a:t>
            </a:r>
            <a:r>
              <a:rPr lang="es-ES" sz="1200" dirty="0" err="1" smtClean="0"/>
              <a:t>nm</a:t>
            </a:r>
            <a:endParaRPr lang="es-ES" sz="1200" dirty="0"/>
          </a:p>
        </p:txBody>
      </p:sp>
      <p:pic>
        <p:nvPicPr>
          <p:cNvPr id="2" name="Imagen 1"/>
          <p:cNvPicPr>
            <a:picLocks noChangeAspect="1"/>
          </p:cNvPicPr>
          <p:nvPr/>
        </p:nvPicPr>
        <p:blipFill>
          <a:blip r:embed="rId3"/>
          <a:stretch>
            <a:fillRect/>
          </a:stretch>
        </p:blipFill>
        <p:spPr>
          <a:xfrm>
            <a:off x="1187624" y="2201410"/>
            <a:ext cx="3048209" cy="234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4"/>
          <a:stretch>
            <a:fillRect/>
          </a:stretch>
        </p:blipFill>
        <p:spPr>
          <a:xfrm>
            <a:off x="4938990" y="2201411"/>
            <a:ext cx="3142463" cy="234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ángulo 15"/>
          <p:cNvSpPr/>
          <p:nvPr/>
        </p:nvSpPr>
        <p:spPr>
          <a:xfrm>
            <a:off x="4211960" y="1164814"/>
            <a:ext cx="4400564" cy="276999"/>
          </a:xfrm>
          <a:prstGeom prst="rect">
            <a:avLst/>
          </a:prstGeom>
          <a:ln>
            <a:solidFill>
              <a:srgbClr val="FFC000"/>
            </a:solidFill>
          </a:ln>
        </p:spPr>
        <p:txBody>
          <a:bodyPr wrap="none">
            <a:spAutoFit/>
          </a:bodyPr>
          <a:lstStyle/>
          <a:p>
            <a:r>
              <a:rPr lang="es-ES" sz="1200" dirty="0">
                <a:latin typeface="Calibri" panose="020F0502020204030204" pitchFamily="34" charset="0"/>
                <a:ea typeface="Calibri" panose="020F0502020204030204" pitchFamily="34" charset="0"/>
                <a:cs typeface="Times New Roman" panose="02020603050405020304" pitchFamily="18" charset="0"/>
              </a:rPr>
              <a:t>HORIBA LB-550 </a:t>
            </a:r>
            <a:r>
              <a:rPr lang="es-ES" sz="1200" dirty="0" err="1">
                <a:latin typeface="Calibri" panose="020F0502020204030204" pitchFamily="34" charset="0"/>
                <a:ea typeface="Calibri" panose="020F0502020204030204" pitchFamily="34" charset="0"/>
                <a:cs typeface="Times New Roman" panose="02020603050405020304" pitchFamily="18" charset="0"/>
              </a:rPr>
              <a:t>Dynamic</a:t>
            </a:r>
            <a:r>
              <a:rPr lang="es-ES" sz="1200" dirty="0">
                <a:latin typeface="Calibri" panose="020F0502020204030204" pitchFamily="34" charset="0"/>
                <a:ea typeface="Calibri" panose="020F0502020204030204" pitchFamily="34" charset="0"/>
                <a:cs typeface="Times New Roman" panose="02020603050405020304" pitchFamily="18" charset="0"/>
              </a:rPr>
              <a:t> Light </a:t>
            </a:r>
            <a:r>
              <a:rPr lang="es-ES" sz="1200" dirty="0" err="1">
                <a:latin typeface="Calibri" panose="020F0502020204030204" pitchFamily="34" charset="0"/>
                <a:ea typeface="Calibri" panose="020F0502020204030204" pitchFamily="34" charset="0"/>
                <a:cs typeface="Times New Roman" panose="02020603050405020304" pitchFamily="18" charset="0"/>
              </a:rPr>
              <a:t>Scattering</a:t>
            </a:r>
            <a:r>
              <a:rPr lang="es-ES" sz="1200" dirty="0">
                <a:latin typeface="Calibri" panose="020F0502020204030204" pitchFamily="34" charset="0"/>
                <a:ea typeface="Calibri" panose="020F0502020204030204" pitchFamily="34" charset="0"/>
                <a:cs typeface="Times New Roman" panose="02020603050405020304" pitchFamily="18" charset="0"/>
              </a:rPr>
              <a:t> </a:t>
            </a:r>
            <a:r>
              <a:rPr lang="es-ES" sz="1200" dirty="0" err="1">
                <a:latin typeface="Calibri" panose="020F0502020204030204" pitchFamily="34" charset="0"/>
                <a:ea typeface="Calibri" panose="020F0502020204030204" pitchFamily="34" charset="0"/>
                <a:cs typeface="Times New Roman" panose="02020603050405020304" pitchFamily="18" charset="0"/>
              </a:rPr>
              <a:t>Nanoparticle</a:t>
            </a:r>
            <a:r>
              <a:rPr lang="es-ES" sz="1200" dirty="0">
                <a:latin typeface="Calibri" panose="020F0502020204030204" pitchFamily="34" charset="0"/>
                <a:ea typeface="Calibri" panose="020F0502020204030204" pitchFamily="34" charset="0"/>
                <a:cs typeface="Times New Roman" panose="02020603050405020304" pitchFamily="18" charset="0"/>
              </a:rPr>
              <a:t> </a:t>
            </a:r>
            <a:r>
              <a:rPr lang="es-ES" sz="1200" dirty="0" err="1">
                <a:latin typeface="Calibri" panose="020F0502020204030204" pitchFamily="34" charset="0"/>
                <a:ea typeface="Calibri" panose="020F0502020204030204" pitchFamily="34" charset="0"/>
                <a:cs typeface="Times New Roman" panose="02020603050405020304" pitchFamily="18" charset="0"/>
              </a:rPr>
              <a:t>Size</a:t>
            </a:r>
            <a:r>
              <a:rPr lang="es-ES" sz="1200" dirty="0">
                <a:latin typeface="Calibri" panose="020F0502020204030204" pitchFamily="34" charset="0"/>
                <a:ea typeface="Calibri" panose="020F0502020204030204" pitchFamily="34" charset="0"/>
                <a:cs typeface="Times New Roman" panose="02020603050405020304" pitchFamily="18" charset="0"/>
              </a:rPr>
              <a:t> </a:t>
            </a:r>
            <a:r>
              <a:rPr lang="es-ES" sz="1200" dirty="0" err="1">
                <a:latin typeface="Calibri" panose="020F0502020204030204" pitchFamily="34" charset="0"/>
                <a:ea typeface="Calibri" panose="020F0502020204030204" pitchFamily="34" charset="0"/>
                <a:cs typeface="Times New Roman" panose="02020603050405020304" pitchFamily="18" charset="0"/>
              </a:rPr>
              <a:t>Analyzer</a:t>
            </a:r>
            <a:endParaRPr lang="es-EC" sz="1200" dirty="0"/>
          </a:p>
        </p:txBody>
      </p:sp>
      <p:sp>
        <p:nvSpPr>
          <p:cNvPr id="17" name="CuadroTexto 16"/>
          <p:cNvSpPr txBox="1"/>
          <p:nvPr/>
        </p:nvSpPr>
        <p:spPr>
          <a:xfrm>
            <a:off x="2744229" y="5357664"/>
            <a:ext cx="5479338" cy="461665"/>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b="1" dirty="0" smtClean="0"/>
              <a:t>Diámetro hidrodinámico: </a:t>
            </a:r>
            <a:r>
              <a:rPr lang="es-ES" sz="1200" dirty="0" smtClean="0"/>
              <a:t>Diámetro de </a:t>
            </a:r>
            <a:r>
              <a:rPr lang="es-ES" sz="1200" dirty="0" err="1" smtClean="0"/>
              <a:t>NPs</a:t>
            </a:r>
            <a:r>
              <a:rPr lang="es-ES" sz="1200" dirty="0" smtClean="0"/>
              <a:t> + estructuras en la superficie (moléculas de estabilizantes o iones absorbidos para generar estabilidad).</a:t>
            </a:r>
            <a:endParaRPr lang="es-ES" sz="1200" b="1" dirty="0" smtClean="0"/>
          </a:p>
        </p:txBody>
      </p:sp>
      <p:pic>
        <p:nvPicPr>
          <p:cNvPr id="19"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310836"/>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260161"/>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p:cNvSpPr txBox="1"/>
          <p:nvPr/>
        </p:nvSpPr>
        <p:spPr>
          <a:xfrm>
            <a:off x="4788024" y="4693206"/>
            <a:ext cx="3664473"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200" dirty="0"/>
              <a:t>Diámetro hidrodinámico </a:t>
            </a:r>
            <a:r>
              <a:rPr lang="es-ES" sz="1200" dirty="0" smtClean="0"/>
              <a:t>promedio: 64.29 </a:t>
            </a:r>
            <a:r>
              <a:rPr lang="es-ES" sz="1200" dirty="0"/>
              <a:t>± </a:t>
            </a:r>
            <a:r>
              <a:rPr lang="es-ES" sz="1200" dirty="0" smtClean="0"/>
              <a:t>8.62 </a:t>
            </a:r>
            <a:r>
              <a:rPr lang="es-ES" sz="1200" dirty="0" err="1" smtClean="0"/>
              <a:t>nm</a:t>
            </a:r>
            <a:endParaRPr lang="es-ES" sz="1200" dirty="0"/>
          </a:p>
        </p:txBody>
      </p:sp>
      <p:pic>
        <p:nvPicPr>
          <p:cNvPr id="22" name="Imagen 2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3763" y="5110794"/>
            <a:ext cx="1360751" cy="1060835"/>
          </a:xfrm>
          <a:prstGeom prst="rect">
            <a:avLst/>
          </a:prstGeom>
          <a:noFill/>
          <a:ln>
            <a:noFill/>
          </a:ln>
        </p:spPr>
      </p:pic>
    </p:spTree>
    <p:extLst>
      <p:ext uri="{BB962C8B-B14F-4D97-AF65-F5344CB8AC3E}">
        <p14:creationId xmlns:p14="http://schemas.microsoft.com/office/powerpoint/2010/main" val="945083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24634"/>
            <a:ext cx="6336704" cy="400110"/>
          </a:xfrm>
          <a:prstGeom prst="rect">
            <a:avLst/>
          </a:prstGeom>
          <a:noFill/>
          <a:ln w="28575">
            <a:solidFill>
              <a:srgbClr val="00B050"/>
            </a:solidFill>
          </a:ln>
        </p:spPr>
        <p:txBody>
          <a:bodyPr wrap="square" rtlCol="0">
            <a:spAutoFit/>
          </a:bodyPr>
          <a:lstStyle/>
          <a:p>
            <a:pPr algn="ctr"/>
            <a:r>
              <a:rPr lang="es-EC" sz="2000" b="1" dirty="0" smtClean="0"/>
              <a:t>Caracterización de las nanopartículas sintetizadas</a:t>
            </a:r>
            <a:endParaRPr lang="es-EC" sz="2000" b="1" dirty="0"/>
          </a:p>
        </p:txBody>
      </p:sp>
      <p:sp>
        <p:nvSpPr>
          <p:cNvPr id="2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6" name="CuadroTexto 15"/>
          <p:cNvSpPr txBox="1"/>
          <p:nvPr/>
        </p:nvSpPr>
        <p:spPr>
          <a:xfrm>
            <a:off x="460668" y="1230302"/>
            <a:ext cx="3672408" cy="369332"/>
          </a:xfrm>
          <a:prstGeom prst="rect">
            <a:avLst/>
          </a:prstGeom>
          <a:noFill/>
          <a:ln w="28575">
            <a:solidFill>
              <a:srgbClr val="00B0F0"/>
            </a:solidFill>
          </a:ln>
        </p:spPr>
        <p:txBody>
          <a:bodyPr wrap="square" rtlCol="0">
            <a:spAutoFit/>
          </a:bodyPr>
          <a:lstStyle/>
          <a:p>
            <a:pPr algn="ctr"/>
            <a:r>
              <a:rPr lang="es-ES" dirty="0"/>
              <a:t>Difracción de Rayos X (XRD)</a:t>
            </a:r>
            <a:endParaRPr lang="en-US" dirty="0"/>
          </a:p>
        </p:txBody>
      </p:sp>
      <p:sp>
        <p:nvSpPr>
          <p:cNvPr id="17" name="CuadroTexto 16"/>
          <p:cNvSpPr txBox="1"/>
          <p:nvPr/>
        </p:nvSpPr>
        <p:spPr>
          <a:xfrm>
            <a:off x="4789868" y="1741537"/>
            <a:ext cx="3928961"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por irradiación microondas</a:t>
            </a:r>
          </a:p>
        </p:txBody>
      </p:sp>
      <p:sp>
        <p:nvSpPr>
          <p:cNvPr id="18" name="Rectángulo 17"/>
          <p:cNvSpPr/>
          <p:nvPr/>
        </p:nvSpPr>
        <p:spPr>
          <a:xfrm>
            <a:off x="5365270" y="5300591"/>
            <a:ext cx="1449436" cy="230832"/>
          </a:xfrm>
          <a:prstGeom prst="rect">
            <a:avLst/>
          </a:prstGeom>
          <a:solidFill>
            <a:schemeClr val="bg1"/>
          </a:solidFill>
        </p:spPr>
        <p:txBody>
          <a:bodyPr wrap="none">
            <a:spAutoFit/>
          </a:bodyPr>
          <a:lstStyle/>
          <a:p>
            <a:r>
              <a:rPr lang="es-EC" sz="900" dirty="0">
                <a:ea typeface="Calibri" panose="020F0502020204030204" pitchFamily="34" charset="0"/>
              </a:rPr>
              <a:t>(Barrera &amp; Guerrero, 2017)</a:t>
            </a:r>
            <a:endParaRPr lang="es-EC" sz="900" dirty="0"/>
          </a:p>
        </p:txBody>
      </p:sp>
      <p:sp>
        <p:nvSpPr>
          <p:cNvPr id="19" name="CuadroTexto 18"/>
          <p:cNvSpPr txBox="1"/>
          <p:nvPr/>
        </p:nvSpPr>
        <p:spPr>
          <a:xfrm>
            <a:off x="1385312" y="1748600"/>
            <a:ext cx="1960404" cy="369332"/>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t>Método químico</a:t>
            </a:r>
          </a:p>
        </p:txBody>
      </p:sp>
      <p:pic>
        <p:nvPicPr>
          <p:cNvPr id="20" name="Imagen 19" descr="XRD Ag-NPs (Q)"/>
          <p:cNvPicPr/>
          <p:nvPr/>
        </p:nvPicPr>
        <p:blipFill>
          <a:blip r:embed="rId3">
            <a:extLst>
              <a:ext uri="{28A0092B-C50C-407E-A947-70E740481C1C}">
                <a14:useLocalDpi xmlns:a14="http://schemas.microsoft.com/office/drawing/2010/main" val="0"/>
              </a:ext>
            </a:extLst>
          </a:blip>
          <a:srcRect b="1134"/>
          <a:stretch>
            <a:fillRect/>
          </a:stretch>
        </p:blipFill>
        <p:spPr bwMode="auto">
          <a:xfrm>
            <a:off x="213732" y="2297677"/>
            <a:ext cx="4183340" cy="2904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descr="XRD Ag-NPs (M)"/>
          <p:cNvPicPr/>
          <p:nvPr/>
        </p:nvPicPr>
        <p:blipFill>
          <a:blip r:embed="rId4">
            <a:extLst>
              <a:ext uri="{28A0092B-C50C-407E-A947-70E740481C1C}">
                <a14:useLocalDpi xmlns:a14="http://schemas.microsoft.com/office/drawing/2010/main" val="0"/>
              </a:ext>
            </a:extLst>
          </a:blip>
          <a:srcRect/>
          <a:stretch>
            <a:fillRect/>
          </a:stretch>
        </p:blipFill>
        <p:spPr bwMode="auto">
          <a:xfrm>
            <a:off x="4709140" y="2297676"/>
            <a:ext cx="4183340" cy="2931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ángulo 22"/>
          <p:cNvSpPr/>
          <p:nvPr/>
        </p:nvSpPr>
        <p:spPr>
          <a:xfrm>
            <a:off x="4446341" y="3124186"/>
            <a:ext cx="237566" cy="388696"/>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4" name="Tabla 23"/>
          <p:cNvGraphicFramePr>
            <a:graphicFrameLocks noGrp="1"/>
          </p:cNvGraphicFramePr>
          <p:nvPr>
            <p:extLst>
              <p:ext uri="{D42A27DB-BD31-4B8C-83A1-F6EECF244321}">
                <p14:modId xmlns:p14="http://schemas.microsoft.com/office/powerpoint/2010/main" val="3442922288"/>
              </p:ext>
            </p:extLst>
          </p:nvPr>
        </p:nvGraphicFramePr>
        <p:xfrm>
          <a:off x="243820" y="5373217"/>
          <a:ext cx="4681345" cy="825901"/>
        </p:xfrm>
        <a:graphic>
          <a:graphicData uri="http://schemas.openxmlformats.org/drawingml/2006/table">
            <a:tbl>
              <a:tblPr firstRow="1" firstCol="1" bandRow="1">
                <a:tableStyleId>{5940675A-B579-460E-94D1-54222C63F5DA}</a:tableStyleId>
              </a:tblPr>
              <a:tblGrid>
                <a:gridCol w="977331"/>
                <a:gridCol w="939363"/>
                <a:gridCol w="1368966"/>
                <a:gridCol w="1395685"/>
              </a:tblGrid>
              <a:tr h="504056">
                <a:tc>
                  <a:txBody>
                    <a:bodyPr/>
                    <a:lstStyle/>
                    <a:p>
                      <a:pPr algn="ctr">
                        <a:lnSpc>
                          <a:spcPct val="150000"/>
                        </a:lnSpc>
                        <a:spcAft>
                          <a:spcPts val="0"/>
                        </a:spcAft>
                      </a:pPr>
                      <a:r>
                        <a:rPr lang="es-ES" sz="1200" b="1" dirty="0">
                          <a:effectLst/>
                        </a:rPr>
                        <a:t>Metal</a:t>
                      </a:r>
                      <a:endParaRPr lang="es-E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b="1" dirty="0">
                          <a:effectLst/>
                        </a:rPr>
                        <a:t>Estructura cristalina</a:t>
                      </a:r>
                      <a:endParaRPr lang="es-E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b="1" dirty="0">
                          <a:effectLst/>
                        </a:rPr>
                        <a:t>Radio atómico a (</a:t>
                      </a:r>
                      <a:r>
                        <a:rPr lang="es-ES" sz="1200" b="1" dirty="0" err="1">
                          <a:effectLst/>
                        </a:rPr>
                        <a:t>nm</a:t>
                      </a:r>
                      <a:r>
                        <a:rPr lang="es-ES" sz="1200" b="1" dirty="0">
                          <a:effectLst/>
                        </a:rPr>
                        <a:t>)</a:t>
                      </a:r>
                      <a:endParaRPr lang="es-ES" sz="11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b="1" dirty="0">
                          <a:effectLst/>
                        </a:rPr>
                        <a:t>Radio atómico a (Å)</a:t>
                      </a:r>
                      <a:endParaRPr lang="es-ES" sz="1100" b="1" dirty="0">
                        <a:effectLst/>
                        <a:latin typeface="+mn-lt"/>
                        <a:ea typeface="Calibri" panose="020F0502020204030204" pitchFamily="34" charset="0"/>
                        <a:cs typeface="Times New Roman" panose="02020603050405020304" pitchFamily="18" charset="0"/>
                      </a:endParaRPr>
                    </a:p>
                  </a:txBody>
                  <a:tcPr marL="68580" marR="68580" marT="0" marB="0" anchor="ctr"/>
                </a:tc>
              </a:tr>
              <a:tr h="277261">
                <a:tc>
                  <a:txBody>
                    <a:bodyPr/>
                    <a:lstStyle/>
                    <a:p>
                      <a:pPr algn="ctr">
                        <a:lnSpc>
                          <a:spcPct val="150000"/>
                        </a:lnSpc>
                        <a:spcAft>
                          <a:spcPts val="0"/>
                        </a:spcAft>
                      </a:pPr>
                      <a:r>
                        <a:rPr lang="es-ES" sz="1200">
                          <a:effectLst/>
                        </a:rPr>
                        <a:t>Plata</a:t>
                      </a:r>
                      <a:endParaRPr lang="es-ES" sz="1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FCC</a:t>
                      </a:r>
                      <a:endParaRPr lang="es-ES" sz="1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0.1445</a:t>
                      </a:r>
                      <a:endParaRPr lang="es-ES" sz="11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dirty="0">
                          <a:effectLst/>
                        </a:rPr>
                        <a:t>1.445</a:t>
                      </a:r>
                      <a:endParaRPr lang="es-ES" sz="1100" dirty="0">
                        <a:effectLst/>
                        <a:latin typeface="+mn-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5" name="Rectángulo 14"/>
          <p:cNvSpPr/>
          <p:nvPr/>
        </p:nvSpPr>
        <p:spPr>
          <a:xfrm>
            <a:off x="4275892" y="1268760"/>
            <a:ext cx="1699311" cy="276999"/>
          </a:xfrm>
          <a:prstGeom prst="rect">
            <a:avLst/>
          </a:prstGeom>
          <a:ln>
            <a:solidFill>
              <a:srgbClr val="FFC000"/>
            </a:solidFill>
          </a:ln>
        </p:spPr>
        <p:txBody>
          <a:bodyPr wrap="none">
            <a:spAutoFit/>
          </a:bodyPr>
          <a:lstStyle/>
          <a:p>
            <a:r>
              <a:rPr lang="es-EC" sz="1200" dirty="0" err="1">
                <a:ea typeface="Calibri" panose="020F0502020204030204" pitchFamily="34" charset="0"/>
              </a:rPr>
              <a:t>PANalytical</a:t>
            </a:r>
            <a:r>
              <a:rPr lang="es-EC" sz="1200" dirty="0">
                <a:ea typeface="Calibri" panose="020F0502020204030204" pitchFamily="34" charset="0"/>
              </a:rPr>
              <a:t> </a:t>
            </a:r>
            <a:r>
              <a:rPr lang="es-EC" sz="1200" dirty="0" err="1">
                <a:ea typeface="Calibri" panose="020F0502020204030204" pitchFamily="34" charset="0"/>
              </a:rPr>
              <a:t>Empyrean</a:t>
            </a:r>
            <a:endParaRPr lang="es-EC" sz="1200" dirty="0"/>
          </a:p>
        </p:txBody>
      </p:sp>
      <p:sp>
        <p:nvSpPr>
          <p:cNvPr id="25" name="Rectángulo 24"/>
          <p:cNvSpPr/>
          <p:nvPr/>
        </p:nvSpPr>
        <p:spPr>
          <a:xfrm>
            <a:off x="5035483" y="5911388"/>
            <a:ext cx="1048685" cy="253916"/>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C" sz="1050" dirty="0" err="1" smtClean="0">
                <a:ea typeface="Calibri" panose="020F0502020204030204" pitchFamily="34" charset="0"/>
              </a:rPr>
              <a:t>Callister</a:t>
            </a:r>
            <a:r>
              <a:rPr lang="es-EC" sz="1050" dirty="0" smtClean="0">
                <a:ea typeface="Calibri" panose="020F0502020204030204" pitchFamily="34" charset="0"/>
              </a:rPr>
              <a:t>, 2007</a:t>
            </a:r>
            <a:endParaRPr lang="es-EC" sz="1050" dirty="0"/>
          </a:p>
        </p:txBody>
      </p:sp>
      <p:sp>
        <p:nvSpPr>
          <p:cNvPr id="26" name="Rectángulo 2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7"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33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24634"/>
            <a:ext cx="6336704" cy="400110"/>
          </a:xfrm>
          <a:prstGeom prst="rect">
            <a:avLst/>
          </a:prstGeom>
          <a:noFill/>
          <a:ln w="28575">
            <a:solidFill>
              <a:srgbClr val="00B050"/>
            </a:solidFill>
          </a:ln>
        </p:spPr>
        <p:txBody>
          <a:bodyPr wrap="square" rtlCol="0">
            <a:spAutoFit/>
          </a:bodyPr>
          <a:lstStyle/>
          <a:p>
            <a:pPr algn="ctr"/>
            <a:r>
              <a:rPr lang="es-EC" sz="2000" b="1" dirty="0" smtClean="0"/>
              <a:t>Caracterización de las nanopartículas sintetizadas</a:t>
            </a:r>
            <a:endParaRPr lang="es-EC" sz="2000" b="1" dirty="0"/>
          </a:p>
        </p:txBody>
      </p:sp>
      <p:sp>
        <p:nvSpPr>
          <p:cNvPr id="2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39" name="CuadroTexto 38"/>
          <p:cNvSpPr txBox="1"/>
          <p:nvPr/>
        </p:nvSpPr>
        <p:spPr>
          <a:xfrm>
            <a:off x="4932040" y="4057908"/>
            <a:ext cx="2025937" cy="52322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400" dirty="0"/>
              <a:t>Método por irradiación microondas</a:t>
            </a:r>
          </a:p>
        </p:txBody>
      </p:sp>
      <p:sp>
        <p:nvSpPr>
          <p:cNvPr id="40" name="Rectángulo 39"/>
          <p:cNvSpPr/>
          <p:nvPr/>
        </p:nvSpPr>
        <p:spPr>
          <a:xfrm>
            <a:off x="3187863" y="5661248"/>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41" name="CuadroTexto 40"/>
          <p:cNvSpPr txBox="1"/>
          <p:nvPr/>
        </p:nvSpPr>
        <p:spPr>
          <a:xfrm>
            <a:off x="4902976" y="2020663"/>
            <a:ext cx="1960404" cy="30777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400" dirty="0"/>
              <a:t>Método químico</a:t>
            </a:r>
          </a:p>
        </p:txBody>
      </p:sp>
      <p:sp>
        <p:nvSpPr>
          <p:cNvPr id="42" name="Rectángulo 41"/>
          <p:cNvSpPr/>
          <p:nvPr/>
        </p:nvSpPr>
        <p:spPr>
          <a:xfrm>
            <a:off x="4176566" y="3124186"/>
            <a:ext cx="237566" cy="388696"/>
          </a:xfrm>
          <a:prstGeom prst="rect">
            <a:avLst/>
          </a:prstGeom>
        </p:spPr>
        <p:txBody>
          <a:bodyPr wrap="none">
            <a:spAutoFit/>
          </a:bodyPr>
          <a:lstStyle/>
          <a:p>
            <a:pPr>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3" name="CuadroTexto 42"/>
          <p:cNvSpPr txBox="1"/>
          <p:nvPr/>
        </p:nvSpPr>
        <p:spPr>
          <a:xfrm>
            <a:off x="395536" y="1230303"/>
            <a:ext cx="8184876" cy="646331"/>
          </a:xfrm>
          <a:prstGeom prst="rect">
            <a:avLst/>
          </a:prstGeom>
          <a:noFill/>
          <a:ln w="28575">
            <a:solidFill>
              <a:srgbClr val="00B0F0"/>
            </a:solidFill>
          </a:ln>
        </p:spPr>
        <p:txBody>
          <a:bodyPr wrap="square" rtlCol="0">
            <a:spAutoFit/>
          </a:bodyPr>
          <a:lstStyle/>
          <a:p>
            <a:pPr algn="ctr"/>
            <a:r>
              <a:rPr lang="es-ES" dirty="0"/>
              <a:t>Microscopía Electrónica de Trasmisión (TEM) y</a:t>
            </a:r>
            <a:endParaRPr lang="en-US" dirty="0"/>
          </a:p>
          <a:p>
            <a:pPr algn="ctr"/>
            <a:r>
              <a:rPr lang="es-ES" dirty="0"/>
              <a:t>Análisis de Microscopía Electrónica de Barrido en modo Transmisión (</a:t>
            </a:r>
            <a:r>
              <a:rPr lang="es-ES" dirty="0" smtClean="0"/>
              <a:t>STEM)</a:t>
            </a:r>
            <a:endParaRPr lang="en-US" dirty="0"/>
          </a:p>
        </p:txBody>
      </p:sp>
      <p:grpSp>
        <p:nvGrpSpPr>
          <p:cNvPr id="44" name="Grupo 43"/>
          <p:cNvGrpSpPr/>
          <p:nvPr/>
        </p:nvGrpSpPr>
        <p:grpSpPr>
          <a:xfrm>
            <a:off x="553405" y="2060848"/>
            <a:ext cx="4018595" cy="3535708"/>
            <a:chOff x="0" y="0"/>
            <a:chExt cx="5579110" cy="5585460"/>
          </a:xfrm>
        </p:grpSpPr>
        <p:pic>
          <p:nvPicPr>
            <p:cNvPr id="45" name="Imagen 44" descr="C:\tesis\Resultados imagenes\TEM Quimico f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07945" cy="2789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 name="Imagen 45" descr="C:\tesis\Resultados imagenes\STEM quimico fi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0"/>
              <a:ext cx="2907665" cy="2789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Imagen 46" descr="C:\tesis\Resultados imagenes\STEM microondas final.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4625" y="2847975"/>
              <a:ext cx="2864485" cy="2737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8" name="Imagen 47" descr="C:\tesis\Resultados imagenes\TEM microondas final.jpg"/>
            <p:cNvPicPr>
              <a:picLocks noChangeAspect="1"/>
            </p:cNvPicPr>
            <p:nvPr/>
          </p:nvPicPr>
          <p:blipFill rotWithShape="1">
            <a:blip r:embed="rId6">
              <a:extLst>
                <a:ext uri="{28A0092B-C50C-407E-A947-70E740481C1C}">
                  <a14:useLocalDpi xmlns:a14="http://schemas.microsoft.com/office/drawing/2010/main" val="0"/>
                </a:ext>
              </a:extLst>
            </a:blip>
            <a:srcRect r="4478"/>
            <a:stretch/>
          </p:blipFill>
          <p:spPr bwMode="auto">
            <a:xfrm>
              <a:off x="0" y="2847975"/>
              <a:ext cx="2660015" cy="2737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9" name="Cuadro de texto 2"/>
            <p:cNvSpPr txBox="1">
              <a:spLocks noChangeArrowheads="1"/>
            </p:cNvSpPr>
            <p:nvPr/>
          </p:nvSpPr>
          <p:spPr bwMode="auto">
            <a:xfrm>
              <a:off x="2219325" y="66675"/>
              <a:ext cx="298245" cy="271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800">
                  <a:latin typeface="Times New Roman" panose="02020603050405020304" pitchFamily="18" charset="0"/>
                  <a:ea typeface="Calibri" panose="020F0502020204030204" pitchFamily="34" charset="0"/>
                  <a:cs typeface="Times New Roman" panose="02020603050405020304" pitchFamily="18" charset="0"/>
                </a:rPr>
                <a:t>A</a:t>
              </a:r>
              <a:endParaRPr lang="es-ES" sz="800">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 de texto 2"/>
            <p:cNvSpPr txBox="1">
              <a:spLocks noChangeArrowheads="1"/>
            </p:cNvSpPr>
            <p:nvPr/>
          </p:nvSpPr>
          <p:spPr bwMode="auto">
            <a:xfrm>
              <a:off x="5191125" y="66675"/>
              <a:ext cx="298245" cy="271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800">
                  <a:latin typeface="Times New Roman" panose="02020603050405020304" pitchFamily="18" charset="0"/>
                  <a:ea typeface="Calibri" panose="020F0502020204030204" pitchFamily="34" charset="0"/>
                  <a:cs typeface="Times New Roman" panose="02020603050405020304" pitchFamily="18" charset="0"/>
                </a:rPr>
                <a:t>BA</a:t>
              </a:r>
              <a:endParaRPr lang="es-ES" sz="800">
                <a:latin typeface="Calibri" panose="020F0502020204030204" pitchFamily="34" charset="0"/>
                <a:ea typeface="Calibri" panose="020F0502020204030204" pitchFamily="34" charset="0"/>
                <a:cs typeface="Times New Roman" panose="02020603050405020304" pitchFamily="18" charset="0"/>
              </a:endParaRPr>
            </a:p>
          </p:txBody>
        </p:sp>
        <p:sp>
          <p:nvSpPr>
            <p:cNvPr id="51" name="Cuadro de texto 2"/>
            <p:cNvSpPr txBox="1">
              <a:spLocks noChangeArrowheads="1"/>
            </p:cNvSpPr>
            <p:nvPr/>
          </p:nvSpPr>
          <p:spPr bwMode="auto">
            <a:xfrm>
              <a:off x="2219325" y="2914650"/>
              <a:ext cx="298245" cy="271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800">
                  <a:latin typeface="Times New Roman" panose="02020603050405020304" pitchFamily="18" charset="0"/>
                  <a:ea typeface="Calibri" panose="020F0502020204030204" pitchFamily="34" charset="0"/>
                  <a:cs typeface="Times New Roman" panose="02020603050405020304" pitchFamily="18" charset="0"/>
                </a:rPr>
                <a:t>C</a:t>
              </a:r>
              <a:r>
                <a:rPr lang="es-ES" sz="800">
                  <a:latin typeface="Times New Roman" panose="02020603050405020304" pitchFamily="18" charset="0"/>
                  <a:ea typeface="Calibri" panose="020F0502020204030204" pitchFamily="34" charset="0"/>
                  <a:cs typeface="Times New Roman" panose="02020603050405020304" pitchFamily="18" charset="0"/>
                </a:rPr>
                <a:t> </a:t>
              </a:r>
              <a:endParaRPr lang="es-ES" sz="800">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 de texto 2"/>
            <p:cNvSpPr txBox="1">
              <a:spLocks noChangeArrowheads="1"/>
            </p:cNvSpPr>
            <p:nvPr/>
          </p:nvSpPr>
          <p:spPr bwMode="auto">
            <a:xfrm>
              <a:off x="5191125" y="2914650"/>
              <a:ext cx="298245" cy="2712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800">
                  <a:latin typeface="Times New Roman" panose="02020603050405020304" pitchFamily="18" charset="0"/>
                  <a:ea typeface="Calibri" panose="020F0502020204030204" pitchFamily="34" charset="0"/>
                  <a:cs typeface="Times New Roman" panose="02020603050405020304" pitchFamily="18" charset="0"/>
                </a:rPr>
                <a:t>D</a:t>
              </a:r>
              <a:r>
                <a:rPr lang="es-ES" sz="800">
                  <a:latin typeface="Times New Roman" panose="02020603050405020304" pitchFamily="18" charset="0"/>
                  <a:ea typeface="Calibri" panose="020F0502020204030204" pitchFamily="34" charset="0"/>
                  <a:cs typeface="Times New Roman" panose="02020603050405020304" pitchFamily="18" charset="0"/>
                </a:rPr>
                <a:t> </a:t>
              </a:r>
              <a:endParaRPr lang="es-ES" sz="8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3" name="Imagen 52"/>
          <p:cNvPicPr/>
          <p:nvPr/>
        </p:nvPicPr>
        <p:blipFill rotWithShape="1">
          <a:blip r:embed="rId7">
            <a:extLst>
              <a:ext uri="{28A0092B-C50C-407E-A947-70E740481C1C}">
                <a14:useLocalDpi xmlns:a14="http://schemas.microsoft.com/office/drawing/2010/main" val="0"/>
              </a:ext>
            </a:extLst>
          </a:blip>
          <a:srcRect b="49272"/>
          <a:stretch/>
        </p:blipFill>
        <p:spPr bwMode="auto">
          <a:xfrm>
            <a:off x="4917056" y="2420888"/>
            <a:ext cx="4047432" cy="1461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4" name="CuadroTexto 53"/>
          <p:cNvSpPr txBox="1"/>
          <p:nvPr/>
        </p:nvSpPr>
        <p:spPr>
          <a:xfrm>
            <a:off x="6990026" y="1916832"/>
            <a:ext cx="1974462" cy="43088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100" dirty="0"/>
              <a:t>Diámetro promedio</a:t>
            </a:r>
          </a:p>
          <a:p>
            <a:pPr algn="ctr"/>
            <a:r>
              <a:rPr lang="es-ES" sz="1100" dirty="0"/>
              <a:t>18.9 ± 12.28 </a:t>
            </a:r>
            <a:r>
              <a:rPr lang="es-ES" sz="1100" dirty="0" err="1"/>
              <a:t>nm</a:t>
            </a:r>
            <a:endParaRPr lang="es-ES" sz="1100" dirty="0"/>
          </a:p>
        </p:txBody>
      </p:sp>
      <p:sp>
        <p:nvSpPr>
          <p:cNvPr id="56" name="CuadroTexto 55"/>
          <p:cNvSpPr txBox="1"/>
          <p:nvPr/>
        </p:nvSpPr>
        <p:spPr>
          <a:xfrm>
            <a:off x="7055803" y="4057908"/>
            <a:ext cx="1810081" cy="430887"/>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100" dirty="0"/>
              <a:t>Diámetro promedio</a:t>
            </a:r>
          </a:p>
          <a:p>
            <a:pPr algn="ctr"/>
            <a:r>
              <a:rPr lang="es-ES" sz="1100" dirty="0"/>
              <a:t>17.83 ± 7.3 </a:t>
            </a:r>
            <a:r>
              <a:rPr lang="es-ES" sz="1100" dirty="0" err="1"/>
              <a:t>nm</a:t>
            </a:r>
            <a:endParaRPr lang="es-ES" sz="1100" dirty="0"/>
          </a:p>
        </p:txBody>
      </p:sp>
      <p:sp>
        <p:nvSpPr>
          <p:cNvPr id="25" name="Rectángulo 24"/>
          <p:cNvSpPr/>
          <p:nvPr/>
        </p:nvSpPr>
        <p:spPr>
          <a:xfrm>
            <a:off x="260417" y="5952997"/>
            <a:ext cx="2307042" cy="261610"/>
          </a:xfrm>
          <a:prstGeom prst="rect">
            <a:avLst/>
          </a:prstGeom>
          <a:solidFill>
            <a:schemeClr val="bg1"/>
          </a:solidFill>
          <a:ln>
            <a:solidFill>
              <a:srgbClr val="FFC000"/>
            </a:solidFill>
          </a:ln>
        </p:spPr>
        <p:txBody>
          <a:bodyPr wrap="none">
            <a:spAutoFit/>
          </a:bodyPr>
          <a:lstStyle/>
          <a:p>
            <a:r>
              <a:rPr lang="pt-BR" sz="1100" b="1" dirty="0" smtClean="0">
                <a:ea typeface="Calibri" panose="020F0502020204030204" pitchFamily="34" charset="0"/>
              </a:rPr>
              <a:t>STEM:</a:t>
            </a:r>
            <a:r>
              <a:rPr lang="pt-BR" sz="1100" dirty="0" smtClean="0">
                <a:ea typeface="Calibri" panose="020F0502020204030204" pitchFamily="34" charset="0"/>
              </a:rPr>
              <a:t> </a:t>
            </a:r>
            <a:r>
              <a:rPr lang="pt-BR" sz="1100" dirty="0" err="1" smtClean="0">
                <a:ea typeface="Calibri" panose="020F0502020204030204" pitchFamily="34" charset="0"/>
              </a:rPr>
              <a:t>Tescan</a:t>
            </a:r>
            <a:r>
              <a:rPr lang="pt-BR" sz="1100" dirty="0" smtClean="0">
                <a:ea typeface="Calibri" panose="020F0502020204030204" pitchFamily="34" charset="0"/>
              </a:rPr>
              <a:t> </a:t>
            </a:r>
            <a:r>
              <a:rPr lang="pt-BR" sz="1100" dirty="0">
                <a:ea typeface="Calibri" panose="020F0502020204030204" pitchFamily="34" charset="0"/>
              </a:rPr>
              <a:t>MIRA 3 FEG SEM</a:t>
            </a:r>
            <a:endParaRPr lang="es-EC" sz="1100" dirty="0"/>
          </a:p>
        </p:txBody>
      </p:sp>
      <p:sp>
        <p:nvSpPr>
          <p:cNvPr id="26" name="Rectángulo 25"/>
          <p:cNvSpPr/>
          <p:nvPr/>
        </p:nvSpPr>
        <p:spPr>
          <a:xfrm>
            <a:off x="251520" y="5661248"/>
            <a:ext cx="2550698" cy="261610"/>
          </a:xfrm>
          <a:prstGeom prst="rect">
            <a:avLst/>
          </a:prstGeom>
          <a:solidFill>
            <a:schemeClr val="bg1"/>
          </a:solidFill>
          <a:ln>
            <a:solidFill>
              <a:srgbClr val="FFC000"/>
            </a:solidFill>
          </a:ln>
        </p:spPr>
        <p:txBody>
          <a:bodyPr wrap="none">
            <a:spAutoFit/>
          </a:bodyPr>
          <a:lstStyle/>
          <a:p>
            <a:r>
              <a:rPr lang="en-US" sz="1100" b="1" dirty="0" smtClean="0"/>
              <a:t>TEM:</a:t>
            </a:r>
            <a:r>
              <a:rPr lang="en-US" sz="1100" dirty="0" smtClean="0"/>
              <a:t> FEI-TECNAI </a:t>
            </a:r>
            <a:r>
              <a:rPr lang="en-US" sz="1100" dirty="0"/>
              <a:t>G20 SPIRIT TWIN</a:t>
            </a:r>
            <a:endParaRPr lang="es-EC" sz="1100" dirty="0"/>
          </a:p>
        </p:txBody>
      </p:sp>
      <p:sp>
        <p:nvSpPr>
          <p:cNvPr id="27" name="Rectángulo 26"/>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Resultado de imagen para universidad federal de pernambu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pic>
        <p:nvPicPr>
          <p:cNvPr id="55" name="Imagen 54"/>
          <p:cNvPicPr/>
          <p:nvPr/>
        </p:nvPicPr>
        <p:blipFill rotWithShape="1">
          <a:blip r:embed="rId10">
            <a:extLst>
              <a:ext uri="{28A0092B-C50C-407E-A947-70E740481C1C}">
                <a14:useLocalDpi xmlns:a14="http://schemas.microsoft.com/office/drawing/2010/main" val="0"/>
              </a:ext>
            </a:extLst>
          </a:blip>
          <a:srcRect b="48930"/>
          <a:stretch/>
        </p:blipFill>
        <p:spPr bwMode="auto">
          <a:xfrm>
            <a:off x="4883839" y="4703704"/>
            <a:ext cx="4046400" cy="146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1438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p:cNvSpPr txBox="1"/>
          <p:nvPr/>
        </p:nvSpPr>
        <p:spPr>
          <a:xfrm>
            <a:off x="451963" y="1763524"/>
            <a:ext cx="3471965"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a:t>E</a:t>
            </a:r>
            <a:r>
              <a:rPr lang="es-EC" dirty="0" smtClean="0"/>
              <a:t>closión de </a:t>
            </a:r>
            <a:r>
              <a:rPr lang="es-EC" i="1" dirty="0" smtClean="0"/>
              <a:t>Artemia franciscana</a:t>
            </a:r>
            <a:endParaRPr lang="es-EC" i="1" dirty="0"/>
          </a:p>
        </p:txBody>
      </p:sp>
      <p:sp>
        <p:nvSpPr>
          <p:cNvPr id="13" name="Rectángulo 12"/>
          <p:cNvSpPr/>
          <p:nvPr/>
        </p:nvSpPr>
        <p:spPr>
          <a:xfrm>
            <a:off x="7034788" y="6002809"/>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9"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1" name="CuadroTexto 3"/>
          <p:cNvSpPr txBox="1"/>
          <p:nvPr/>
        </p:nvSpPr>
        <p:spPr>
          <a:xfrm>
            <a:off x="251520" y="764704"/>
            <a:ext cx="8618078" cy="707886"/>
          </a:xfrm>
          <a:prstGeom prst="rect">
            <a:avLst/>
          </a:prstGeom>
          <a:noFill/>
          <a:ln w="28575">
            <a:solidFill>
              <a:srgbClr val="00B050"/>
            </a:solidFill>
          </a:ln>
        </p:spPr>
        <p:txBody>
          <a:bodyPr wrap="square" rtlCol="0">
            <a:spAutoFit/>
          </a:bodyPr>
          <a:lstStyle/>
          <a:p>
            <a:pPr algn="ctr"/>
            <a:r>
              <a:rPr lang="es-EC" sz="2000" b="1" dirty="0" smtClean="0"/>
              <a:t>Análisis ecotóxico del polímero PVB y del soporte de impresión en </a:t>
            </a:r>
            <a:r>
              <a:rPr lang="es-EC" sz="2000" b="1" i="1" dirty="0" smtClean="0"/>
              <a:t>Artemia franciscana </a:t>
            </a:r>
            <a:endParaRPr lang="es-EC" sz="2000" b="1" i="1" dirty="0"/>
          </a:p>
        </p:txBody>
      </p:sp>
      <p:pic>
        <p:nvPicPr>
          <p:cNvPr id="15"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739995" y="2318942"/>
            <a:ext cx="2819400" cy="369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p:cNvPicPr>
            <a:picLocks noChangeAspect="1"/>
          </p:cNvPicPr>
          <p:nvPr/>
        </p:nvPicPr>
        <p:blipFill>
          <a:blip r:embed="rId6"/>
          <a:stretch>
            <a:fillRect/>
          </a:stretch>
        </p:blipFill>
        <p:spPr>
          <a:xfrm>
            <a:off x="4031267" y="2420888"/>
            <a:ext cx="4573181" cy="3571875"/>
          </a:xfrm>
          <a:prstGeom prst="rect">
            <a:avLst/>
          </a:prstGeom>
        </p:spPr>
      </p:pic>
      <p:sp>
        <p:nvSpPr>
          <p:cNvPr id="19" name="CuadroTexto 18"/>
          <p:cNvSpPr txBox="1"/>
          <p:nvPr/>
        </p:nvSpPr>
        <p:spPr>
          <a:xfrm>
            <a:off x="4077500" y="1772816"/>
            <a:ext cx="4480714"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C" dirty="0" smtClean="0"/>
              <a:t>Preparación del polímero por evaporación</a:t>
            </a:r>
            <a:endParaRPr lang="es-EC" dirty="0"/>
          </a:p>
        </p:txBody>
      </p:sp>
    </p:spTree>
    <p:extLst>
      <p:ext uri="{BB962C8B-B14F-4D97-AF65-F5344CB8AC3E}">
        <p14:creationId xmlns:p14="http://schemas.microsoft.com/office/powerpoint/2010/main" val="4069521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8618078" cy="707886"/>
          </a:xfrm>
          <a:prstGeom prst="rect">
            <a:avLst/>
          </a:prstGeom>
          <a:noFill/>
          <a:ln w="28575">
            <a:solidFill>
              <a:srgbClr val="00B050"/>
            </a:solidFill>
          </a:ln>
        </p:spPr>
        <p:txBody>
          <a:bodyPr wrap="square" rtlCol="0">
            <a:spAutoFit/>
          </a:bodyPr>
          <a:lstStyle/>
          <a:p>
            <a:pPr algn="ctr"/>
            <a:r>
              <a:rPr lang="es-EC" sz="2000" b="1" dirty="0" smtClean="0"/>
              <a:t>Análisis ecotóxico del polímero PVB y del soporte de impresión en </a:t>
            </a:r>
            <a:r>
              <a:rPr lang="es-EC" sz="2000" b="1" i="1" dirty="0" smtClean="0"/>
              <a:t>Artemia franciscana </a:t>
            </a:r>
            <a:endParaRPr lang="es-EC" sz="2000" b="1" i="1" dirty="0"/>
          </a:p>
        </p:txBody>
      </p:sp>
      <p:sp>
        <p:nvSpPr>
          <p:cNvPr id="11" name="Rectángulo 10"/>
          <p:cNvSpPr/>
          <p:nvPr/>
        </p:nvSpPr>
        <p:spPr>
          <a:xfrm>
            <a:off x="7373999" y="4854352"/>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pic>
        <p:nvPicPr>
          <p:cNvPr id="13" name="Imagen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786" y="2824562"/>
            <a:ext cx="4889286" cy="1828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CuadroTexto 13"/>
          <p:cNvSpPr txBox="1"/>
          <p:nvPr/>
        </p:nvSpPr>
        <p:spPr>
          <a:xfrm>
            <a:off x="279158" y="1828201"/>
            <a:ext cx="4070410"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C" dirty="0"/>
              <a:t>T</a:t>
            </a:r>
            <a:r>
              <a:rPr lang="es-EC" dirty="0" smtClean="0"/>
              <a:t>est ecotóxico en </a:t>
            </a:r>
            <a:r>
              <a:rPr lang="es-EC" i="1" dirty="0" smtClean="0"/>
              <a:t>Artemia franciscana</a:t>
            </a:r>
            <a:endParaRPr lang="es-EC" i="1" dirty="0"/>
          </a:p>
        </p:txBody>
      </p:sp>
      <p:sp>
        <p:nvSpPr>
          <p:cNvPr id="16" name="Rectángulo 15"/>
          <p:cNvSpPr/>
          <p:nvPr/>
        </p:nvSpPr>
        <p:spPr>
          <a:xfrm>
            <a:off x="3650412" y="4797152"/>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17"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8" name="Rectángulo 1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5508104" y="2586073"/>
            <a:ext cx="3270987" cy="2308324"/>
          </a:xfrm>
          <a:prstGeom prst="rect">
            <a:avLst/>
          </a:prstGeom>
          <a:solidFill>
            <a:schemeClr val="bg1"/>
          </a:solidFill>
          <a:ln w="28575">
            <a:solidFill>
              <a:srgbClr val="FFC000"/>
            </a:solidFill>
          </a:ln>
        </p:spPr>
        <p:txBody>
          <a:bodyPr wrap="square" rtlCol="0">
            <a:spAutoFit/>
          </a:bodyPr>
          <a:lstStyle/>
          <a:p>
            <a:r>
              <a:rPr lang="es-EC" sz="1600" dirty="0"/>
              <a:t>Se conservaron los mismos parámetros de la eclosión de </a:t>
            </a:r>
            <a:r>
              <a:rPr lang="es-EC" sz="1600" i="1" dirty="0"/>
              <a:t>Artemia franciscana</a:t>
            </a:r>
            <a:r>
              <a:rPr lang="es-EC" sz="1600" dirty="0"/>
              <a:t>: </a:t>
            </a:r>
            <a:endParaRPr lang="es-EC" sz="1600" dirty="0" smtClean="0"/>
          </a:p>
          <a:p>
            <a:endParaRPr lang="es-EC" sz="1600" dirty="0"/>
          </a:p>
          <a:p>
            <a:pPr marL="285750" lvl="0" indent="-285750">
              <a:buFont typeface="Arial" panose="020B0604020202020204" pitchFamily="34" charset="0"/>
              <a:buChar char="•"/>
            </a:pPr>
            <a:r>
              <a:rPr lang="es-EC" sz="1600" dirty="0" smtClean="0"/>
              <a:t>Concentración </a:t>
            </a:r>
            <a:r>
              <a:rPr lang="es-EC" sz="1600" dirty="0"/>
              <a:t>salina: 35% </a:t>
            </a:r>
            <a:endParaRPr lang="es-EC" sz="1600" dirty="0" smtClean="0"/>
          </a:p>
          <a:p>
            <a:pPr marL="285750" lvl="0" indent="-285750">
              <a:buFont typeface="Arial" panose="020B0604020202020204" pitchFamily="34" charset="0"/>
              <a:buChar char="•"/>
            </a:pPr>
            <a:r>
              <a:rPr lang="es-EC" sz="1600" dirty="0" smtClean="0"/>
              <a:t>pH</a:t>
            </a:r>
            <a:r>
              <a:rPr lang="es-EC" sz="1600" dirty="0"/>
              <a:t>: </a:t>
            </a:r>
            <a:r>
              <a:rPr lang="es-EC" sz="1600" dirty="0" smtClean="0"/>
              <a:t>8.9</a:t>
            </a:r>
          </a:p>
          <a:p>
            <a:pPr marL="285750" lvl="0" indent="-285750">
              <a:buFont typeface="Arial" panose="020B0604020202020204" pitchFamily="34" charset="0"/>
              <a:buChar char="•"/>
            </a:pPr>
            <a:r>
              <a:rPr lang="es-EC" sz="1600" dirty="0" smtClean="0"/>
              <a:t>Temperatura constante: 26 ± 1 ᵒC</a:t>
            </a:r>
          </a:p>
          <a:p>
            <a:pPr marL="285750" lvl="0" indent="-285750">
              <a:buFont typeface="Arial" panose="020B0604020202020204" pitchFamily="34" charset="0"/>
              <a:buChar char="•"/>
            </a:pPr>
            <a:r>
              <a:rPr lang="es-EC" sz="1600" dirty="0" smtClean="0"/>
              <a:t>Iluminación</a:t>
            </a:r>
            <a:r>
              <a:rPr lang="es-EC" sz="1600" dirty="0"/>
              <a:t>: 1000 lux</a:t>
            </a:r>
          </a:p>
        </p:txBody>
      </p:sp>
    </p:spTree>
    <p:extLst>
      <p:ext uri="{BB962C8B-B14F-4D97-AF65-F5344CB8AC3E}">
        <p14:creationId xmlns:p14="http://schemas.microsoft.com/office/powerpoint/2010/main" val="1506913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764704"/>
            <a:ext cx="5472608" cy="400110"/>
          </a:xfrm>
          <a:prstGeom prst="rect">
            <a:avLst/>
          </a:prstGeom>
          <a:noFill/>
          <a:ln w="28575">
            <a:solidFill>
              <a:srgbClr val="00B050"/>
            </a:solidFill>
          </a:ln>
        </p:spPr>
        <p:txBody>
          <a:bodyPr wrap="square" rtlCol="0">
            <a:spAutoFit/>
          </a:bodyPr>
          <a:lstStyle/>
          <a:p>
            <a:pPr algn="ctr"/>
            <a:r>
              <a:rPr lang="es-EC" sz="2000" b="1" dirty="0" smtClean="0"/>
              <a:t>Análisis ecotóxico en </a:t>
            </a:r>
            <a:r>
              <a:rPr lang="es-EC" sz="2000" b="1" i="1" dirty="0" smtClean="0"/>
              <a:t>Artemia franciscana </a:t>
            </a:r>
            <a:endParaRPr lang="es-EC" sz="2000" b="1" i="1" dirty="0"/>
          </a:p>
        </p:txBody>
      </p:sp>
      <p:sp>
        <p:nvSpPr>
          <p:cNvPr id="3" name="CuadroTexto 2"/>
          <p:cNvSpPr txBox="1"/>
          <p:nvPr/>
        </p:nvSpPr>
        <p:spPr>
          <a:xfrm>
            <a:off x="6552492" y="2901298"/>
            <a:ext cx="2264565" cy="738664"/>
          </a:xfrm>
          <a:prstGeom prst="rect">
            <a:avLst/>
          </a:prstGeom>
          <a:solidFill>
            <a:schemeClr val="bg1"/>
          </a:solidFill>
          <a:ln w="28575">
            <a:solidFill>
              <a:srgbClr val="00B0F0"/>
            </a:solidFill>
          </a:ln>
        </p:spPr>
        <p:txBody>
          <a:bodyPr wrap="square" rtlCol="0">
            <a:spAutoFit/>
          </a:bodyPr>
          <a:lstStyle/>
          <a:p>
            <a:pPr algn="ctr"/>
            <a:r>
              <a:rPr lang="es-ES" sz="1400" dirty="0" smtClean="0"/>
              <a:t>No existe influencia de AC sobre a supervivencia de </a:t>
            </a:r>
            <a:r>
              <a:rPr lang="es-ES" sz="1400" i="1" dirty="0" smtClean="0"/>
              <a:t>A. franciscana</a:t>
            </a:r>
            <a:endParaRPr lang="en-US" sz="1400" i="1" dirty="0"/>
          </a:p>
        </p:txBody>
      </p:sp>
      <p:sp>
        <p:nvSpPr>
          <p:cNvPr id="4" name="Rectángulo 3"/>
          <p:cNvSpPr/>
          <p:nvPr/>
        </p:nvSpPr>
        <p:spPr>
          <a:xfrm>
            <a:off x="1357769" y="3544979"/>
            <a:ext cx="2035976" cy="253916"/>
          </a:xfrm>
          <a:prstGeom prst="rect">
            <a:avLst/>
          </a:prstGeom>
          <a:solidFill>
            <a:schemeClr val="bg1"/>
          </a:solidFill>
          <a:ln w="28575">
            <a:solidFill>
              <a:srgbClr val="FFC000"/>
            </a:solidFill>
          </a:ln>
        </p:spPr>
        <p:txBody>
          <a:bodyPr wrap="square">
            <a:spAutoFit/>
          </a:bodyPr>
          <a:lstStyle/>
          <a:p>
            <a:pPr algn="ctr"/>
            <a:r>
              <a:rPr lang="es-ES" sz="1050" dirty="0" err="1"/>
              <a:t>Borroto</a:t>
            </a:r>
            <a:r>
              <a:rPr lang="es-ES" sz="1050" dirty="0"/>
              <a:t> y </a:t>
            </a:r>
            <a:r>
              <a:rPr lang="es-ES" sz="1050" dirty="0" smtClean="0"/>
              <a:t>colaboradores </a:t>
            </a:r>
            <a:r>
              <a:rPr lang="es-ES" sz="1050" dirty="0"/>
              <a:t>(2011)</a:t>
            </a:r>
            <a:endParaRPr lang="en-US" sz="1050" dirty="0"/>
          </a:p>
        </p:txBody>
      </p:sp>
      <p:sp>
        <p:nvSpPr>
          <p:cNvPr id="21" name="CuadroTexto 20"/>
          <p:cNvSpPr txBox="1"/>
          <p:nvPr/>
        </p:nvSpPr>
        <p:spPr>
          <a:xfrm>
            <a:off x="530098" y="2901298"/>
            <a:ext cx="1574206" cy="307777"/>
          </a:xfrm>
          <a:prstGeom prst="rect">
            <a:avLst/>
          </a:prstGeom>
          <a:noFill/>
          <a:ln w="28575">
            <a:solidFill>
              <a:srgbClr val="00B0F0"/>
            </a:solidFill>
          </a:ln>
        </p:spPr>
        <p:txBody>
          <a:bodyPr wrap="square" rtlCol="0">
            <a:spAutoFit/>
          </a:bodyPr>
          <a:lstStyle/>
          <a:p>
            <a:pPr algn="ctr"/>
            <a:r>
              <a:rPr lang="es-ES" sz="1400" dirty="0" smtClean="0"/>
              <a:t>0-10 % no tóxico</a:t>
            </a:r>
            <a:endParaRPr lang="en-US" sz="1400" dirty="0"/>
          </a:p>
        </p:txBody>
      </p:sp>
      <p:sp>
        <p:nvSpPr>
          <p:cNvPr id="24" name="CuadroTexto 23"/>
          <p:cNvSpPr txBox="1"/>
          <p:nvPr/>
        </p:nvSpPr>
        <p:spPr>
          <a:xfrm>
            <a:off x="2228381" y="2901298"/>
            <a:ext cx="2016224" cy="523220"/>
          </a:xfrm>
          <a:prstGeom prst="rect">
            <a:avLst/>
          </a:prstGeom>
          <a:solidFill>
            <a:schemeClr val="bg1"/>
          </a:solidFill>
          <a:ln w="28575">
            <a:solidFill>
              <a:srgbClr val="00B0F0"/>
            </a:solidFill>
          </a:ln>
        </p:spPr>
        <p:txBody>
          <a:bodyPr wrap="square" rtlCol="0">
            <a:spAutoFit/>
          </a:bodyPr>
          <a:lstStyle/>
          <a:p>
            <a:pPr algn="ctr"/>
            <a:r>
              <a:rPr lang="es-ES" sz="1400" dirty="0" smtClean="0"/>
              <a:t>11-50 % medianamente tóxico</a:t>
            </a:r>
            <a:endParaRPr lang="en-US" sz="1400" dirty="0"/>
          </a:p>
        </p:txBody>
      </p:sp>
      <p:sp>
        <p:nvSpPr>
          <p:cNvPr id="14"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5" name="Rectángulo 14"/>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4412191" y="3101970"/>
            <a:ext cx="2002153" cy="307777"/>
          </a:xfrm>
          <a:prstGeom prst="rect">
            <a:avLst/>
          </a:prstGeom>
          <a:noFill/>
          <a:ln w="28575">
            <a:solidFill>
              <a:srgbClr val="00B0F0"/>
            </a:solidFill>
          </a:ln>
        </p:spPr>
        <p:txBody>
          <a:bodyPr wrap="square" rtlCol="0">
            <a:spAutoFit/>
          </a:bodyPr>
          <a:lstStyle/>
          <a:p>
            <a:pPr algn="ctr"/>
            <a:r>
              <a:rPr lang="es-ES" sz="1400" dirty="0" smtClean="0"/>
              <a:t>Error experimental 5%</a:t>
            </a:r>
            <a:endParaRPr lang="en-US" sz="1400" dirty="0"/>
          </a:p>
        </p:txBody>
      </p:sp>
      <p:graphicFrame>
        <p:nvGraphicFramePr>
          <p:cNvPr id="19" name="Tabla 18"/>
          <p:cNvGraphicFramePr>
            <a:graphicFrameLocks noGrp="1"/>
          </p:cNvGraphicFramePr>
          <p:nvPr>
            <p:extLst>
              <p:ext uri="{D42A27DB-BD31-4B8C-83A1-F6EECF244321}">
                <p14:modId xmlns:p14="http://schemas.microsoft.com/office/powerpoint/2010/main" val="3365116412"/>
              </p:ext>
            </p:extLst>
          </p:nvPr>
        </p:nvGraphicFramePr>
        <p:xfrm>
          <a:off x="449298" y="1412776"/>
          <a:ext cx="8227158" cy="1347267"/>
        </p:xfrm>
        <a:graphic>
          <a:graphicData uri="http://schemas.openxmlformats.org/drawingml/2006/table">
            <a:tbl>
              <a:tblPr firstRow="1" firstCol="1" bandRow="1"/>
              <a:tblGrid>
                <a:gridCol w="1314390"/>
                <a:gridCol w="1152128"/>
                <a:gridCol w="1152128"/>
                <a:gridCol w="1152128"/>
                <a:gridCol w="1152128"/>
                <a:gridCol w="1152128"/>
                <a:gridCol w="1152128"/>
              </a:tblGrid>
              <a:tr h="450406">
                <a:tc row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n-US" sz="1800" b="1" dirty="0" smtClean="0">
                          <a:effectLst/>
                          <a:latin typeface="+mn-lt"/>
                          <a:ea typeface="Calibri" panose="020F0502020204030204" pitchFamily="34" charset="0"/>
                          <a:cs typeface="Times New Roman" panose="02020603050405020304" pitchFamily="18" charset="0"/>
                        </a:rPr>
                        <a:t>EN AC</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C" sz="1050" b="1" dirty="0" smtClean="0">
                          <a:effectLst/>
                          <a:latin typeface="+mn-lt"/>
                          <a:ea typeface="Calibri" panose="020F0502020204030204" pitchFamily="34" charset="0"/>
                          <a:cs typeface="Times New Roman" panose="02020603050405020304" pitchFamily="18" charset="0"/>
                        </a:rPr>
                        <a:t>Mortalidad de A. franciscana con AC 1 mg/</a:t>
                      </a:r>
                      <a:r>
                        <a:rPr lang="es-EC" sz="1050" b="1" dirty="0" err="1" smtClean="0">
                          <a:effectLst/>
                          <a:latin typeface="+mn-lt"/>
                          <a:ea typeface="Calibri" panose="020F0502020204030204" pitchFamily="34" charset="0"/>
                          <a:cs typeface="Times New Roman" panose="02020603050405020304" pitchFamily="18" charset="0"/>
                        </a:rPr>
                        <a:t>mL</a:t>
                      </a:r>
                      <a:r>
                        <a:rPr lang="es-EC" sz="1050" b="1" dirty="0" smtClean="0">
                          <a:effectLst/>
                          <a:latin typeface="+mn-lt"/>
                          <a:ea typeface="Calibri" panose="020F0502020204030204" pitchFamily="34" charset="0"/>
                          <a:cs typeface="Times New Roman" panose="02020603050405020304" pitchFamily="18" charset="0"/>
                        </a:rPr>
                        <a:t> (24 horas)</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algn="ctr">
                        <a:lnSpc>
                          <a:spcPct val="150000"/>
                        </a:lnSpc>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C" sz="1050" b="1" dirty="0" smtClean="0">
                          <a:effectLst/>
                          <a:latin typeface="+mn-lt"/>
                          <a:ea typeface="Calibri" panose="020F0502020204030204" pitchFamily="34" charset="0"/>
                          <a:cs typeface="Times New Roman" panose="02020603050405020304" pitchFamily="18" charset="0"/>
                        </a:rPr>
                        <a:t>Mortalidad de A. franciscana con AC 2 mg/</a:t>
                      </a:r>
                      <a:r>
                        <a:rPr lang="es-EC" sz="1050" b="1" dirty="0" err="1" smtClean="0">
                          <a:effectLst/>
                          <a:latin typeface="+mn-lt"/>
                          <a:ea typeface="Calibri" panose="020F0502020204030204" pitchFamily="34" charset="0"/>
                          <a:cs typeface="Times New Roman" panose="02020603050405020304" pitchFamily="18" charset="0"/>
                        </a:rPr>
                        <a:t>mL</a:t>
                      </a:r>
                      <a:r>
                        <a:rPr lang="es-EC" sz="1050" b="1" dirty="0" smtClean="0">
                          <a:effectLst/>
                          <a:latin typeface="+mn-lt"/>
                          <a:ea typeface="Calibri" panose="020F0502020204030204" pitchFamily="34" charset="0"/>
                          <a:cs typeface="Times New Roman" panose="02020603050405020304" pitchFamily="18" charset="0"/>
                        </a:rPr>
                        <a:t> (24 horas)</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C" sz="1050" b="1" dirty="0" smtClean="0">
                          <a:effectLst/>
                          <a:latin typeface="+mn-lt"/>
                          <a:ea typeface="Calibri" panose="020F0502020204030204" pitchFamily="34" charset="0"/>
                          <a:cs typeface="Times New Roman" panose="02020603050405020304" pitchFamily="18" charset="0"/>
                        </a:rPr>
                        <a:t>Mortalidad de A. franciscana con AC 3 mg/</a:t>
                      </a:r>
                      <a:r>
                        <a:rPr lang="es-EC" sz="1050" b="1" dirty="0" err="1" smtClean="0">
                          <a:effectLst/>
                          <a:latin typeface="+mn-lt"/>
                          <a:ea typeface="Calibri" panose="020F0502020204030204" pitchFamily="34" charset="0"/>
                          <a:cs typeface="Times New Roman" panose="02020603050405020304" pitchFamily="18" charset="0"/>
                        </a:rPr>
                        <a:t>mL</a:t>
                      </a:r>
                      <a:r>
                        <a:rPr lang="es-EC" sz="1050" b="1" dirty="0" smtClean="0">
                          <a:effectLst/>
                          <a:latin typeface="+mn-lt"/>
                          <a:ea typeface="Calibri" panose="020F0502020204030204" pitchFamily="34" charset="0"/>
                          <a:cs typeface="Times New Roman" panose="02020603050405020304" pitchFamily="18" charset="0"/>
                        </a:rPr>
                        <a:t> (24 horas)</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v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s-ES" sz="1100" b="1"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147">
                <a:tc>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S" sz="1050" b="1" dirty="0" smtClean="0">
                          <a:effectLst/>
                          <a:latin typeface="+mn-lt"/>
                          <a:ea typeface="Calibri" panose="020F0502020204030204" pitchFamily="34" charset="0"/>
                          <a:cs typeface="Times New Roman" panose="02020603050405020304" pitchFamily="18" charset="0"/>
                        </a:rPr>
                        <a:t>% Supervivencia</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100%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92%</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100%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88%</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90%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88%</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CuadroTexto 21"/>
          <p:cNvSpPr txBox="1"/>
          <p:nvPr/>
        </p:nvSpPr>
        <p:spPr>
          <a:xfrm>
            <a:off x="5122615" y="5592578"/>
            <a:ext cx="3096344" cy="523220"/>
          </a:xfrm>
          <a:prstGeom prst="rect">
            <a:avLst/>
          </a:prstGeom>
          <a:solidFill>
            <a:schemeClr val="bg1"/>
          </a:solidFill>
          <a:ln w="28575">
            <a:solidFill>
              <a:srgbClr val="00B0F0"/>
            </a:solidFill>
          </a:ln>
        </p:spPr>
        <p:txBody>
          <a:bodyPr wrap="square" rtlCol="0">
            <a:spAutoFit/>
          </a:bodyPr>
          <a:lstStyle/>
          <a:p>
            <a:pPr algn="ctr"/>
            <a:r>
              <a:rPr lang="es-ES" sz="1400" dirty="0" smtClean="0"/>
              <a:t>No existe influencia del PVB sobre a supervivencia </a:t>
            </a:r>
            <a:r>
              <a:rPr lang="es-ES" sz="1400" i="1" dirty="0" smtClean="0"/>
              <a:t>de A. franciscana</a:t>
            </a:r>
            <a:endParaRPr lang="en-US" sz="1400" i="1" dirty="0"/>
          </a:p>
        </p:txBody>
      </p:sp>
      <p:sp>
        <p:nvSpPr>
          <p:cNvPr id="23" name="CuadroTexto 22"/>
          <p:cNvSpPr txBox="1"/>
          <p:nvPr/>
        </p:nvSpPr>
        <p:spPr>
          <a:xfrm>
            <a:off x="788221" y="5723383"/>
            <a:ext cx="1551531" cy="307777"/>
          </a:xfrm>
          <a:prstGeom prst="rect">
            <a:avLst/>
          </a:prstGeom>
          <a:noFill/>
          <a:ln w="28575">
            <a:solidFill>
              <a:srgbClr val="00B0F0"/>
            </a:solidFill>
          </a:ln>
        </p:spPr>
        <p:txBody>
          <a:bodyPr wrap="square" rtlCol="0">
            <a:spAutoFit/>
          </a:bodyPr>
          <a:lstStyle/>
          <a:p>
            <a:pPr algn="ctr"/>
            <a:r>
              <a:rPr lang="es-ES" sz="1400" dirty="0" smtClean="0"/>
              <a:t>0-10 % no tóxico</a:t>
            </a:r>
            <a:endParaRPr lang="en-US" sz="1400" dirty="0"/>
          </a:p>
        </p:txBody>
      </p:sp>
      <p:sp>
        <p:nvSpPr>
          <p:cNvPr id="26" name="Rectángulo 25"/>
          <p:cNvSpPr/>
          <p:nvPr/>
        </p:nvSpPr>
        <p:spPr>
          <a:xfrm>
            <a:off x="2679007" y="5723383"/>
            <a:ext cx="2181025" cy="261610"/>
          </a:xfrm>
          <a:prstGeom prst="rect">
            <a:avLst/>
          </a:prstGeom>
          <a:solidFill>
            <a:schemeClr val="bg1"/>
          </a:solidFill>
          <a:ln w="28575">
            <a:solidFill>
              <a:srgbClr val="FFC000"/>
            </a:solidFill>
          </a:ln>
        </p:spPr>
        <p:txBody>
          <a:bodyPr wrap="square">
            <a:spAutoFit/>
          </a:bodyPr>
          <a:lstStyle/>
          <a:p>
            <a:pPr algn="ctr"/>
            <a:r>
              <a:rPr lang="es-ES" sz="1100" dirty="0" err="1"/>
              <a:t>Borroto</a:t>
            </a:r>
            <a:r>
              <a:rPr lang="es-ES" sz="1100" dirty="0"/>
              <a:t> y </a:t>
            </a:r>
            <a:r>
              <a:rPr lang="es-ES" sz="1100" dirty="0" smtClean="0"/>
              <a:t>colaboradores </a:t>
            </a:r>
            <a:r>
              <a:rPr lang="es-ES" sz="1100" dirty="0"/>
              <a:t>(2011)</a:t>
            </a:r>
            <a:endParaRPr lang="en-US" sz="1100" dirty="0"/>
          </a:p>
        </p:txBody>
      </p:sp>
      <p:graphicFrame>
        <p:nvGraphicFramePr>
          <p:cNvPr id="27" name="Tabla 26"/>
          <p:cNvGraphicFramePr>
            <a:graphicFrameLocks noGrp="1"/>
          </p:cNvGraphicFramePr>
          <p:nvPr>
            <p:extLst>
              <p:ext uri="{D42A27DB-BD31-4B8C-83A1-F6EECF244321}">
                <p14:modId xmlns:p14="http://schemas.microsoft.com/office/powerpoint/2010/main" val="1694368442"/>
              </p:ext>
            </p:extLst>
          </p:nvPr>
        </p:nvGraphicFramePr>
        <p:xfrm>
          <a:off x="395535" y="4077072"/>
          <a:ext cx="8352929" cy="1347267"/>
        </p:xfrm>
        <a:graphic>
          <a:graphicData uri="http://schemas.openxmlformats.org/drawingml/2006/table">
            <a:tbl>
              <a:tblPr firstRow="1" firstCol="1" bandRow="1"/>
              <a:tblGrid>
                <a:gridCol w="1318883"/>
                <a:gridCol w="1172341"/>
                <a:gridCol w="1172341"/>
                <a:gridCol w="1172341"/>
                <a:gridCol w="1172341"/>
                <a:gridCol w="1172341"/>
                <a:gridCol w="1172341"/>
              </a:tblGrid>
              <a:tr h="34300">
                <a:tc row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n-US" sz="1800" b="1" dirty="0" smtClean="0">
                          <a:effectLst/>
                          <a:latin typeface="+mn-lt"/>
                          <a:ea typeface="Calibri" panose="020F0502020204030204" pitchFamily="34" charset="0"/>
                          <a:cs typeface="Times New Roman" panose="02020603050405020304" pitchFamily="18" charset="0"/>
                        </a:rPr>
                        <a:t>EN PVB</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S" sz="1050" b="1" dirty="0" smtClean="0">
                          <a:effectLst/>
                          <a:latin typeface="+mn-lt"/>
                          <a:ea typeface="Calibri" panose="020F0502020204030204" pitchFamily="34" charset="0"/>
                          <a:cs typeface="Times New Roman" panose="02020603050405020304" pitchFamily="18" charset="0"/>
                        </a:rPr>
                        <a:t>Mortalidad de </a:t>
                      </a:r>
                      <a:r>
                        <a:rPr lang="es-ES" sz="1050" b="1" i="1" dirty="0" smtClean="0">
                          <a:effectLst/>
                          <a:latin typeface="+mn-lt"/>
                          <a:ea typeface="Calibri" panose="020F0502020204030204" pitchFamily="34" charset="0"/>
                          <a:cs typeface="Times New Roman" panose="02020603050405020304" pitchFamily="18" charset="0"/>
                        </a:rPr>
                        <a:t>A. franciscana</a:t>
                      </a:r>
                      <a:r>
                        <a:rPr lang="es-ES" sz="1050" b="1" dirty="0" smtClean="0">
                          <a:effectLst/>
                          <a:latin typeface="+mn-lt"/>
                          <a:ea typeface="Calibri" panose="020F0502020204030204" pitchFamily="34" charset="0"/>
                          <a:cs typeface="Times New Roman" panose="02020603050405020304" pitchFamily="18" charset="0"/>
                        </a:rPr>
                        <a:t> con PVB 0.4 mg/</a:t>
                      </a:r>
                      <a:r>
                        <a:rPr lang="es-ES" sz="1050" b="1" dirty="0" err="1" smtClean="0">
                          <a:effectLst/>
                          <a:latin typeface="+mn-lt"/>
                          <a:ea typeface="Calibri" panose="020F0502020204030204" pitchFamily="34" charset="0"/>
                          <a:cs typeface="Times New Roman" panose="02020603050405020304" pitchFamily="18" charset="0"/>
                        </a:rPr>
                        <a:t>mL</a:t>
                      </a:r>
                      <a:r>
                        <a:rPr lang="es-ES" sz="1050" b="1" dirty="0" smtClean="0">
                          <a:effectLst/>
                          <a:latin typeface="+mn-lt"/>
                          <a:ea typeface="Calibri" panose="020F0502020204030204" pitchFamily="34" charset="0"/>
                          <a:cs typeface="Times New Roman" panose="02020603050405020304" pitchFamily="18" charset="0"/>
                        </a:rPr>
                        <a:t> (24 horas)</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algn="ctr">
                        <a:lnSpc>
                          <a:spcPct val="150000"/>
                        </a:lnSpc>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S" sz="1050" b="1" dirty="0" smtClean="0">
                          <a:effectLst/>
                          <a:latin typeface="+mn-lt"/>
                          <a:ea typeface="Calibri" panose="020F0502020204030204" pitchFamily="34" charset="0"/>
                          <a:cs typeface="Times New Roman" panose="02020603050405020304" pitchFamily="18" charset="0"/>
                        </a:rPr>
                        <a:t>Mortalidad de </a:t>
                      </a:r>
                      <a:r>
                        <a:rPr lang="es-ES" sz="1050" b="1" i="1" dirty="0" smtClean="0">
                          <a:effectLst/>
                          <a:latin typeface="+mn-lt"/>
                          <a:ea typeface="Calibri" panose="020F0502020204030204" pitchFamily="34" charset="0"/>
                          <a:cs typeface="Times New Roman" panose="02020603050405020304" pitchFamily="18" charset="0"/>
                        </a:rPr>
                        <a:t>A. franciscana</a:t>
                      </a:r>
                      <a:r>
                        <a:rPr lang="es-ES" sz="1050" b="1" dirty="0" smtClean="0">
                          <a:effectLst/>
                          <a:latin typeface="+mn-lt"/>
                          <a:ea typeface="Calibri" panose="020F0502020204030204" pitchFamily="34" charset="0"/>
                          <a:cs typeface="Times New Roman" panose="02020603050405020304" pitchFamily="18" charset="0"/>
                        </a:rPr>
                        <a:t> con PVB 0.8 mg/</a:t>
                      </a:r>
                      <a:r>
                        <a:rPr lang="es-ES" sz="1050" b="1" dirty="0" err="1" smtClean="0">
                          <a:effectLst/>
                          <a:latin typeface="+mn-lt"/>
                          <a:ea typeface="Calibri" panose="020F0502020204030204" pitchFamily="34" charset="0"/>
                          <a:cs typeface="Times New Roman" panose="02020603050405020304" pitchFamily="18" charset="0"/>
                        </a:rPr>
                        <a:t>mL</a:t>
                      </a:r>
                      <a:r>
                        <a:rPr lang="es-ES" sz="1050" b="1" dirty="0" smtClean="0">
                          <a:effectLst/>
                          <a:latin typeface="+mn-lt"/>
                          <a:ea typeface="Calibri" panose="020F0502020204030204" pitchFamily="34" charset="0"/>
                          <a:cs typeface="Times New Roman" panose="02020603050405020304" pitchFamily="18" charset="0"/>
                        </a:rPr>
                        <a:t> (24 horas)</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S" sz="1050" b="1" dirty="0" smtClean="0">
                          <a:effectLst/>
                          <a:latin typeface="+mn-lt"/>
                          <a:ea typeface="Calibri" panose="020F0502020204030204" pitchFamily="34" charset="0"/>
                          <a:cs typeface="Times New Roman" panose="02020603050405020304" pitchFamily="18" charset="0"/>
                        </a:rPr>
                        <a:t>Mortalidad de </a:t>
                      </a:r>
                      <a:r>
                        <a:rPr lang="es-ES" sz="1050" b="1" i="1" dirty="0" smtClean="0">
                          <a:effectLst/>
                          <a:latin typeface="+mn-lt"/>
                          <a:ea typeface="Calibri" panose="020F0502020204030204" pitchFamily="34" charset="0"/>
                          <a:cs typeface="Times New Roman" panose="02020603050405020304" pitchFamily="18" charset="0"/>
                        </a:rPr>
                        <a:t>A. franciscana</a:t>
                      </a:r>
                      <a:r>
                        <a:rPr lang="es-ES" sz="1050" b="1" dirty="0" smtClean="0">
                          <a:effectLst/>
                          <a:latin typeface="+mn-lt"/>
                          <a:ea typeface="Calibri" panose="020F0502020204030204" pitchFamily="34" charset="0"/>
                          <a:cs typeface="Times New Roman" panose="02020603050405020304" pitchFamily="18" charset="0"/>
                        </a:rPr>
                        <a:t> con PVB 1.2 mg/</a:t>
                      </a:r>
                      <a:r>
                        <a:rPr lang="es-ES" sz="1050" b="1" dirty="0" err="1" smtClean="0">
                          <a:effectLst/>
                          <a:latin typeface="+mn-lt"/>
                          <a:ea typeface="Calibri" panose="020F0502020204030204" pitchFamily="34" charset="0"/>
                          <a:cs typeface="Times New Roman" panose="02020603050405020304" pitchFamily="18" charset="0"/>
                        </a:rPr>
                        <a:t>mL</a:t>
                      </a:r>
                      <a:r>
                        <a:rPr lang="es-ES" sz="1050" b="1" dirty="0" smtClean="0">
                          <a:effectLst/>
                          <a:latin typeface="+mn-lt"/>
                          <a:ea typeface="Calibri" panose="020F0502020204030204" pitchFamily="34" charset="0"/>
                          <a:cs typeface="Times New Roman" panose="02020603050405020304" pitchFamily="18" charset="0"/>
                        </a:rPr>
                        <a:t> (24 horas)</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vMerge="1">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endParaRPr lang="es-ES" sz="1100" b="1"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r>
                        <a:rPr lang="en-US" sz="1050" dirty="0" smtClean="0">
                          <a:effectLst/>
                          <a:latin typeface="+mn-lt"/>
                          <a:ea typeface="Calibri" panose="020F0502020204030204" pitchFamily="34" charset="0"/>
                          <a:cs typeface="Times New Roman" panose="02020603050405020304" pitchFamily="18" charset="0"/>
                        </a:rPr>
                        <a:t> Blanco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Artemias</a:t>
                      </a:r>
                      <a:endParaRPr lang="en-US" sz="1050" dirty="0" smtClean="0">
                        <a:effectLst/>
                        <a:latin typeface="+mn-lt"/>
                        <a:ea typeface="Calibri" panose="020F0502020204030204" pitchFamily="34" charset="0"/>
                        <a:cs typeface="Times New Roman" panose="02020603050405020304" pitchFamily="18" charset="0"/>
                      </a:endParaRPr>
                    </a:p>
                    <a:p>
                      <a:pPr marL="71755" marR="71755" algn="ctr">
                        <a:lnSpc>
                          <a:spcPct val="150000"/>
                        </a:lnSpc>
                        <a:spcAft>
                          <a:spcPts val="0"/>
                        </a:spcAft>
                      </a:pPr>
                      <a:r>
                        <a:rPr lang="en-US" sz="1050" dirty="0" err="1" smtClean="0">
                          <a:effectLst/>
                          <a:latin typeface="+mn-lt"/>
                          <a:ea typeface="Calibri" panose="020F0502020204030204" pitchFamily="34" charset="0"/>
                          <a:cs typeface="Times New Roman" panose="02020603050405020304" pitchFamily="18" charset="0"/>
                        </a:rPr>
                        <a:t>Estudio</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147">
                <a:tc>
                  <a:txBody>
                    <a:bodyPr/>
                    <a:lstStyle/>
                    <a:p>
                      <a:pPr marL="71755" marR="71755" indent="0" algn="ctr" defTabSz="914400" rtl="0" eaLnBrk="1" fontAlgn="auto" latinLnBrk="0" hangingPunct="1">
                        <a:lnSpc>
                          <a:spcPct val="150000"/>
                        </a:lnSpc>
                        <a:spcBef>
                          <a:spcPts val="0"/>
                        </a:spcBef>
                        <a:spcAft>
                          <a:spcPts val="0"/>
                        </a:spcAft>
                        <a:buClrTx/>
                        <a:buSzTx/>
                        <a:buFontTx/>
                        <a:buNone/>
                        <a:tabLst/>
                        <a:defRPr/>
                      </a:pPr>
                      <a:r>
                        <a:rPr lang="es-ES" sz="1050" b="1" dirty="0" smtClean="0">
                          <a:effectLst/>
                          <a:latin typeface="+mn-lt"/>
                          <a:ea typeface="Calibri" panose="020F0502020204030204" pitchFamily="34" charset="0"/>
                          <a:cs typeface="Times New Roman" panose="02020603050405020304" pitchFamily="18" charset="0"/>
                        </a:rPr>
                        <a:t>% Supervivencia</a:t>
                      </a: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90%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96%</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100%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92%</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S" sz="1050" dirty="0" smtClean="0">
                          <a:effectLst/>
                          <a:latin typeface="+mn-lt"/>
                          <a:ea typeface="Calibri" panose="020F0502020204030204" pitchFamily="34" charset="0"/>
                          <a:cs typeface="Times New Roman" panose="02020603050405020304" pitchFamily="18" charset="0"/>
                        </a:rPr>
                        <a:t>90%</a:t>
                      </a:r>
                      <a:endParaRPr lang="en-US" sz="1050" dirty="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600"/>
                        </a:spcBef>
                        <a:spcAft>
                          <a:spcPts val="0"/>
                        </a:spcAft>
                        <a:buClrTx/>
                        <a:buSzTx/>
                        <a:buFontTx/>
                        <a:buNone/>
                        <a:tabLst/>
                        <a:defRPr/>
                      </a:pPr>
                      <a:r>
                        <a:rPr lang="es-ES" sz="1050" dirty="0" smtClean="0">
                          <a:effectLst/>
                          <a:latin typeface="+mn-lt"/>
                          <a:ea typeface="Calibri" panose="020F0502020204030204" pitchFamily="34" charset="0"/>
                          <a:cs typeface="Times New Roman" panose="02020603050405020304" pitchFamily="18" charset="0"/>
                        </a:rPr>
                        <a:t>92%</a:t>
                      </a:r>
                      <a:endParaRPr lang="en-US" sz="1050" dirty="0" smtClean="0">
                        <a:effectLst/>
                        <a:latin typeface="+mn-lt"/>
                        <a:ea typeface="Calibri" panose="020F0502020204030204" pitchFamily="34" charset="0"/>
                        <a:cs typeface="Times New Roman" panose="02020603050405020304" pitchFamily="18" charset="0"/>
                      </a:endParaRPr>
                    </a:p>
                  </a:txBody>
                  <a:tcPr marL="47455" marR="474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6617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764704"/>
            <a:ext cx="5472608" cy="400110"/>
          </a:xfrm>
          <a:prstGeom prst="rect">
            <a:avLst/>
          </a:prstGeom>
          <a:noFill/>
          <a:ln w="28575">
            <a:solidFill>
              <a:srgbClr val="00B050"/>
            </a:solidFill>
          </a:ln>
        </p:spPr>
        <p:txBody>
          <a:bodyPr wrap="square" rtlCol="0">
            <a:spAutoFit/>
          </a:bodyPr>
          <a:lstStyle/>
          <a:p>
            <a:pPr algn="ctr"/>
            <a:r>
              <a:rPr lang="es-EC" sz="2000" b="1" dirty="0" smtClean="0"/>
              <a:t>Análisis ecotóxico en </a:t>
            </a:r>
            <a:r>
              <a:rPr lang="es-EC" sz="2000" b="1" i="1" dirty="0" smtClean="0"/>
              <a:t>Artemia franciscana </a:t>
            </a:r>
            <a:endParaRPr lang="es-EC" sz="2000" b="1" i="1" dirty="0"/>
          </a:p>
        </p:txBody>
      </p:sp>
      <p:sp>
        <p:nvSpPr>
          <p:cNvPr id="8" name="CuadroTexto 7"/>
          <p:cNvSpPr txBox="1"/>
          <p:nvPr/>
        </p:nvSpPr>
        <p:spPr>
          <a:xfrm>
            <a:off x="6678942" y="794622"/>
            <a:ext cx="2285546" cy="369332"/>
          </a:xfrm>
          <a:prstGeom prst="rect">
            <a:avLst/>
          </a:prstGeom>
          <a:noFill/>
          <a:ln w="28575">
            <a:solidFill>
              <a:srgbClr val="00B0F0"/>
            </a:solidFill>
          </a:ln>
        </p:spPr>
        <p:txBody>
          <a:bodyPr wrap="square" rtlCol="0">
            <a:spAutoFit/>
          </a:bodyPr>
          <a:lstStyle/>
          <a:p>
            <a:pPr algn="ctr"/>
            <a:r>
              <a:rPr lang="es-ES" dirty="0" smtClean="0"/>
              <a:t>Análisis estadístico</a:t>
            </a:r>
            <a:endParaRPr lang="en-US" dirty="0"/>
          </a:p>
        </p:txBody>
      </p:sp>
      <p:cxnSp>
        <p:nvCxnSpPr>
          <p:cNvPr id="9" name="Conector recto de flecha 8"/>
          <p:cNvCxnSpPr/>
          <p:nvPr/>
        </p:nvCxnSpPr>
        <p:spPr>
          <a:xfrm>
            <a:off x="5868144" y="908720"/>
            <a:ext cx="68020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CuadroTexto 10"/>
          <p:cNvSpPr txBox="1"/>
          <p:nvPr/>
        </p:nvSpPr>
        <p:spPr>
          <a:xfrm>
            <a:off x="987707" y="1892732"/>
            <a:ext cx="3240360" cy="369332"/>
          </a:xfrm>
          <a:prstGeom prst="rect">
            <a:avLst/>
          </a:prstGeom>
          <a:noFill/>
          <a:ln w="28575">
            <a:solidFill>
              <a:srgbClr val="00B0F0"/>
            </a:solidFill>
          </a:ln>
        </p:spPr>
        <p:txBody>
          <a:bodyPr wrap="square" rtlCol="0">
            <a:spAutoFit/>
          </a:bodyPr>
          <a:lstStyle/>
          <a:p>
            <a:pPr algn="ctr"/>
            <a:r>
              <a:rPr lang="es-ES" dirty="0" smtClean="0"/>
              <a:t>ANOVA, diseño factorial 2X3 </a:t>
            </a:r>
            <a:endParaRPr lang="en-US" dirty="0"/>
          </a:p>
        </p:txBody>
      </p:sp>
      <p:sp>
        <p:nvSpPr>
          <p:cNvPr id="4" name="Rectángulo 3"/>
          <p:cNvSpPr/>
          <p:nvPr/>
        </p:nvSpPr>
        <p:spPr>
          <a:xfrm>
            <a:off x="719191" y="5157192"/>
            <a:ext cx="3977373" cy="230832"/>
          </a:xfrm>
          <a:prstGeom prst="rect">
            <a:avLst/>
          </a:prstGeom>
        </p:spPr>
        <p:txBody>
          <a:bodyPr wrap="square">
            <a:spAutoFit/>
          </a:bodyPr>
          <a:lstStyle/>
          <a:p>
            <a:r>
              <a:rPr lang="es-ES" sz="900" dirty="0"/>
              <a:t>Elaborada en IBM SPSS® (</a:t>
            </a:r>
            <a:r>
              <a:rPr lang="es-ES" sz="900" dirty="0" err="1"/>
              <a:t>Student</a:t>
            </a:r>
            <a:r>
              <a:rPr lang="es-ES" sz="900" dirty="0"/>
              <a:t> </a:t>
            </a:r>
            <a:r>
              <a:rPr lang="es-ES" sz="900" dirty="0" err="1"/>
              <a:t>vertion</a:t>
            </a:r>
            <a:r>
              <a:rPr lang="es-ES" sz="900" dirty="0"/>
              <a:t>) por Barrera &amp; Guerrero, 2017</a:t>
            </a:r>
            <a:endParaRPr lang="en-US" sz="900" dirty="0"/>
          </a:p>
        </p:txBody>
      </p:sp>
      <p:sp>
        <p:nvSpPr>
          <p:cNvPr id="14"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9" name="Rectángulo 18"/>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a 22"/>
          <p:cNvGraphicFramePr>
            <a:graphicFrameLocks noGrp="1"/>
          </p:cNvGraphicFramePr>
          <p:nvPr>
            <p:extLst>
              <p:ext uri="{D42A27DB-BD31-4B8C-83A1-F6EECF244321}">
                <p14:modId xmlns:p14="http://schemas.microsoft.com/office/powerpoint/2010/main" val="4122323561"/>
              </p:ext>
            </p:extLst>
          </p:nvPr>
        </p:nvGraphicFramePr>
        <p:xfrm>
          <a:off x="1029983" y="3200350"/>
          <a:ext cx="3306541" cy="1827545"/>
        </p:xfrm>
        <a:graphic>
          <a:graphicData uri="http://schemas.openxmlformats.org/drawingml/2006/table">
            <a:tbl>
              <a:tblPr>
                <a:tableStyleId>{ED083AE6-46FA-4A59-8FB0-9F97EB10719F}</a:tableStyleId>
              </a:tblPr>
              <a:tblGrid>
                <a:gridCol w="1506341"/>
                <a:gridCol w="1800200"/>
              </a:tblGrid>
              <a:tr h="0">
                <a:tc gridSpan="2">
                  <a:txBody>
                    <a:bodyPr/>
                    <a:lstStyle/>
                    <a:p>
                      <a:pPr marL="38100" marR="38100" algn="ctr">
                        <a:lnSpc>
                          <a:spcPct val="150000"/>
                        </a:lnSpc>
                        <a:spcAft>
                          <a:spcPts val="600"/>
                        </a:spcAft>
                      </a:pPr>
                      <a:r>
                        <a:rPr lang="es-ES" sz="1200" b="1" dirty="0">
                          <a:effectLst/>
                        </a:rPr>
                        <a:t>Pruebas de efectos inter-sujetos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r>
              <a:tr h="291010">
                <a:tc gridSpan="2">
                  <a:txBody>
                    <a:bodyPr/>
                    <a:lstStyle/>
                    <a:p>
                      <a:pPr algn="ctr">
                        <a:lnSpc>
                          <a:spcPct val="150000"/>
                        </a:lnSpc>
                        <a:spcAft>
                          <a:spcPts val="600"/>
                        </a:spcAft>
                      </a:pPr>
                      <a:r>
                        <a:rPr lang="en-US" sz="1200" b="1" dirty="0">
                          <a:effectLst/>
                        </a:rPr>
                        <a:t>Variable </a:t>
                      </a:r>
                      <a:r>
                        <a:rPr lang="en-US" sz="1200" b="1" dirty="0" err="1" smtClean="0">
                          <a:effectLst/>
                        </a:rPr>
                        <a:t>dependiente</a:t>
                      </a:r>
                      <a:r>
                        <a:rPr lang="en-US" sz="1200" b="1" dirty="0" smtClean="0">
                          <a:effectLst/>
                        </a:rPr>
                        <a:t>:</a:t>
                      </a:r>
                      <a:r>
                        <a:rPr lang="en-US" sz="1200" b="1" baseline="0" dirty="0" smtClean="0">
                          <a:effectLst/>
                        </a:rPr>
                        <a:t> </a:t>
                      </a:r>
                      <a:r>
                        <a:rPr lang="en-US" sz="1200" b="1" baseline="0" dirty="0" err="1" smtClean="0">
                          <a:effectLst/>
                        </a:rPr>
                        <a:t>Supervivencia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r>
              <a:tr h="354084">
                <a:tc>
                  <a:txBody>
                    <a:bodyPr/>
                    <a:lstStyle/>
                    <a:p>
                      <a:pPr marL="38100" marR="38100" algn="ctr">
                        <a:lnSpc>
                          <a:spcPct val="150000"/>
                        </a:lnSpc>
                        <a:spcAft>
                          <a:spcPts val="600"/>
                        </a:spcAft>
                      </a:pPr>
                      <a:r>
                        <a:rPr lang="en-US" sz="1200" b="1">
                          <a:effectLst/>
                        </a:rPr>
                        <a:t>Origen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ct val="150000"/>
                        </a:lnSpc>
                        <a:spcAft>
                          <a:spcPts val="600"/>
                        </a:spcAft>
                      </a:pPr>
                      <a:r>
                        <a:rPr lang="en-US" sz="1200" b="1" dirty="0" err="1">
                          <a:effectLst/>
                        </a:rPr>
                        <a:t>p_valor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291010">
                <a:tc>
                  <a:txBody>
                    <a:bodyPr/>
                    <a:lstStyle/>
                    <a:p>
                      <a:pPr marL="38100" marR="38100" algn="ctr">
                        <a:lnSpc>
                          <a:spcPct val="150000"/>
                        </a:lnSpc>
                        <a:spcAft>
                          <a:spcPts val="600"/>
                        </a:spcAft>
                      </a:pPr>
                      <a:r>
                        <a:rPr lang="en-US" sz="1200" dirty="0" err="1">
                          <a:effectLst/>
                        </a:rPr>
                        <a:t>Tipo</a:t>
                      </a:r>
                      <a:r>
                        <a:rPr lang="en-US" sz="1200" dirty="0">
                          <a:effectLst/>
                        </a:rPr>
                        <a:t> de </a:t>
                      </a:r>
                      <a:r>
                        <a:rPr lang="en-US" sz="1200" dirty="0" err="1">
                          <a:effectLst/>
                        </a:rPr>
                        <a:t>Sustrato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ct val="150000"/>
                        </a:lnSpc>
                        <a:spcAft>
                          <a:spcPts val="600"/>
                        </a:spcAft>
                      </a:pPr>
                      <a:r>
                        <a:rPr lang="en-US" sz="1200" dirty="0">
                          <a:effectLst/>
                        </a:rPr>
                        <a:t>0.865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617121">
                <a:tc>
                  <a:txBody>
                    <a:bodyPr/>
                    <a:lstStyle/>
                    <a:p>
                      <a:pPr marL="38100" marR="38100" algn="ctr">
                        <a:lnSpc>
                          <a:spcPct val="150000"/>
                        </a:lnSpc>
                        <a:spcAft>
                          <a:spcPts val="600"/>
                        </a:spcAft>
                      </a:pPr>
                      <a:r>
                        <a:rPr lang="en-US" sz="1200" dirty="0" err="1">
                          <a:effectLst/>
                        </a:rPr>
                        <a:t>Concentración</a:t>
                      </a:r>
                      <a:r>
                        <a:rPr lang="en-US" sz="1200" dirty="0">
                          <a:effectLst/>
                        </a:rPr>
                        <a:t> de </a:t>
                      </a:r>
                      <a:r>
                        <a:rPr lang="en-US" sz="1200" dirty="0" err="1">
                          <a:effectLst/>
                        </a:rPr>
                        <a:t>sustrato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ct val="150000"/>
                        </a:lnSpc>
                        <a:spcAft>
                          <a:spcPts val="600"/>
                        </a:spcAft>
                      </a:pPr>
                      <a:r>
                        <a:rPr lang="en-US" sz="1200" dirty="0">
                          <a:effectLst/>
                        </a:rPr>
                        <a:t>0.523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24" name="CuadroTexto 23"/>
          <p:cNvSpPr txBox="1"/>
          <p:nvPr/>
        </p:nvSpPr>
        <p:spPr>
          <a:xfrm>
            <a:off x="1419755" y="2705145"/>
            <a:ext cx="1200521"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a:t>6 Tratamientos</a:t>
            </a:r>
          </a:p>
        </p:txBody>
      </p:sp>
      <p:sp>
        <p:nvSpPr>
          <p:cNvPr id="25" name="CuadroTexto 24"/>
          <p:cNvSpPr txBox="1"/>
          <p:nvPr/>
        </p:nvSpPr>
        <p:spPr>
          <a:xfrm>
            <a:off x="2691218" y="2703822"/>
            <a:ext cx="1197764"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200" dirty="0" smtClean="0"/>
              <a:t>5 Repeticiones</a:t>
            </a:r>
            <a:endParaRPr lang="es-ES" sz="1200" dirty="0"/>
          </a:p>
        </p:txBody>
      </p:sp>
      <p:sp>
        <p:nvSpPr>
          <p:cNvPr id="26" name="CuadroTexto 25"/>
          <p:cNvSpPr txBox="1"/>
          <p:nvPr/>
        </p:nvSpPr>
        <p:spPr>
          <a:xfrm>
            <a:off x="5785093" y="2690358"/>
            <a:ext cx="2110319" cy="369332"/>
          </a:xfrm>
          <a:prstGeom prst="rect">
            <a:avLst/>
          </a:prstGeom>
          <a:noFill/>
          <a:ln w="28575">
            <a:solidFill>
              <a:srgbClr val="00B0F0"/>
            </a:solidFill>
          </a:ln>
        </p:spPr>
        <p:txBody>
          <a:bodyPr wrap="square" rtlCol="0">
            <a:spAutoFit/>
          </a:bodyPr>
          <a:lstStyle/>
          <a:p>
            <a:pPr algn="ctr"/>
            <a:r>
              <a:rPr lang="es-ES" dirty="0" err="1" smtClean="0"/>
              <a:t>p_valores</a:t>
            </a:r>
            <a:r>
              <a:rPr lang="es-ES" dirty="0" smtClean="0"/>
              <a:t> &gt; 0.05</a:t>
            </a:r>
            <a:endParaRPr lang="en-US" dirty="0"/>
          </a:p>
        </p:txBody>
      </p:sp>
      <p:sp>
        <p:nvSpPr>
          <p:cNvPr id="27" name="CuadroTexto 26"/>
          <p:cNvSpPr txBox="1"/>
          <p:nvPr/>
        </p:nvSpPr>
        <p:spPr>
          <a:xfrm>
            <a:off x="5724128" y="3779748"/>
            <a:ext cx="2232248" cy="369332"/>
          </a:xfrm>
          <a:prstGeom prst="rect">
            <a:avLst/>
          </a:prstGeom>
          <a:noFill/>
          <a:ln w="28575">
            <a:solidFill>
              <a:srgbClr val="00B0F0"/>
            </a:solidFill>
          </a:ln>
        </p:spPr>
        <p:txBody>
          <a:bodyPr wrap="square" rtlCol="0">
            <a:spAutoFit/>
          </a:bodyPr>
          <a:lstStyle/>
          <a:p>
            <a:pPr algn="ctr"/>
            <a:r>
              <a:rPr lang="es-ES" dirty="0" smtClean="0"/>
              <a:t>No existe influencia</a:t>
            </a:r>
            <a:endParaRPr lang="en-US" dirty="0"/>
          </a:p>
        </p:txBody>
      </p:sp>
      <p:cxnSp>
        <p:nvCxnSpPr>
          <p:cNvPr id="28" name="Conector recto de flecha 27"/>
          <p:cNvCxnSpPr>
            <a:stCxn id="26" idx="2"/>
            <a:endCxn id="27" idx="0"/>
          </p:cNvCxnSpPr>
          <p:nvPr/>
        </p:nvCxnSpPr>
        <p:spPr>
          <a:xfrm flipH="1">
            <a:off x="6840252" y="3059690"/>
            <a:ext cx="1" cy="720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6698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51520" y="764704"/>
            <a:ext cx="7560840" cy="400110"/>
          </a:xfrm>
          <a:prstGeom prst="rect">
            <a:avLst/>
          </a:prstGeom>
          <a:noFill/>
          <a:ln w="28575">
            <a:solidFill>
              <a:srgbClr val="00B050"/>
            </a:solidFill>
          </a:ln>
        </p:spPr>
        <p:txBody>
          <a:bodyPr wrap="square" rtlCol="0">
            <a:spAutoFit/>
          </a:bodyPr>
          <a:lstStyle/>
          <a:p>
            <a:pPr algn="ctr"/>
            <a:r>
              <a:rPr lang="es-EC" sz="2000" b="1" dirty="0" smtClean="0"/>
              <a:t>Impresión de nanopartículas y nanocompósitos poliméricos</a:t>
            </a:r>
            <a:endParaRPr lang="es-EC" sz="2000" b="1" dirty="0"/>
          </a:p>
        </p:txBody>
      </p:sp>
      <p:sp>
        <p:nvSpPr>
          <p:cNvPr id="9" name="CuadroTexto 8"/>
          <p:cNvSpPr txBox="1"/>
          <p:nvPr/>
        </p:nvSpPr>
        <p:spPr>
          <a:xfrm>
            <a:off x="539552" y="1340768"/>
            <a:ext cx="6891630"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C" dirty="0">
                <a:solidFill>
                  <a:schemeClr val="tx1"/>
                </a:solidFill>
              </a:rPr>
              <a:t>Análisis de afinidad solvente de impresión - material de impresión</a:t>
            </a:r>
          </a:p>
        </p:txBody>
      </p:sp>
      <p:graphicFrame>
        <p:nvGraphicFramePr>
          <p:cNvPr id="10" name="Tabla 9"/>
          <p:cNvGraphicFramePr>
            <a:graphicFrameLocks noGrp="1"/>
          </p:cNvGraphicFramePr>
          <p:nvPr>
            <p:extLst>
              <p:ext uri="{D42A27DB-BD31-4B8C-83A1-F6EECF244321}">
                <p14:modId xmlns:p14="http://schemas.microsoft.com/office/powerpoint/2010/main" val="1258300438"/>
              </p:ext>
            </p:extLst>
          </p:nvPr>
        </p:nvGraphicFramePr>
        <p:xfrm>
          <a:off x="323528" y="1894598"/>
          <a:ext cx="2160240" cy="4185308"/>
        </p:xfrm>
        <a:graphic>
          <a:graphicData uri="http://schemas.openxmlformats.org/drawingml/2006/table">
            <a:tbl>
              <a:tblPr firstRow="1" firstCol="1" bandRow="1">
                <a:tableStyleId>{5940675A-B579-460E-94D1-54222C63F5DA}</a:tableStyleId>
              </a:tblPr>
              <a:tblGrid>
                <a:gridCol w="864096"/>
                <a:gridCol w="621449"/>
                <a:gridCol w="674695"/>
              </a:tblGrid>
              <a:tr h="330685">
                <a:tc>
                  <a:txBody>
                    <a:bodyPr/>
                    <a:lstStyle/>
                    <a:p>
                      <a:pPr>
                        <a:lnSpc>
                          <a:spcPct val="107000"/>
                        </a:lnSpc>
                      </a:pPr>
                      <a:endParaRPr lang="es-EC" sz="1050" dirty="0">
                        <a:effectLst/>
                        <a:latin typeface="Calibri" panose="020F0502020204030204" pitchFamily="34" charset="0"/>
                        <a:cs typeface="Times New Roman" panose="02020603050405020304" pitchFamily="18" charset="0"/>
                      </a:endParaRPr>
                    </a:p>
                  </a:txBody>
                  <a:tcPr marL="33338" marR="33338"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7000"/>
                        </a:lnSpc>
                        <a:spcAft>
                          <a:spcPts val="0"/>
                        </a:spcAft>
                      </a:pPr>
                      <a:r>
                        <a:rPr lang="es-EC" sz="1100" b="1" dirty="0">
                          <a:effectLst/>
                        </a:rPr>
                        <a:t>Material de impresión</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EC"/>
                    </a:p>
                  </a:txBody>
                  <a:tcPr/>
                </a:tc>
              </a:tr>
              <a:tr h="469415">
                <a:tc>
                  <a:txBody>
                    <a:bodyPr/>
                    <a:lstStyle/>
                    <a:p>
                      <a:pPr algn="ctr">
                        <a:lnSpc>
                          <a:spcPct val="107000"/>
                        </a:lnSpc>
                        <a:spcAft>
                          <a:spcPts val="600"/>
                        </a:spcAft>
                      </a:pPr>
                      <a:r>
                        <a:rPr lang="es-EC" sz="1100" b="1" dirty="0">
                          <a:effectLst/>
                        </a:rPr>
                        <a:t>Solvente de impresión</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600"/>
                        </a:spcAft>
                      </a:pPr>
                      <a:r>
                        <a:rPr lang="es-EC" sz="1100" b="1" dirty="0">
                          <a:effectLst/>
                        </a:rPr>
                        <a:t>Ag-</a:t>
                      </a:r>
                      <a:r>
                        <a:rPr lang="es-EC" sz="1100" b="1" dirty="0" err="1">
                          <a:effectLst/>
                        </a:rPr>
                        <a:t>NPs</a:t>
                      </a:r>
                      <a:r>
                        <a:rPr lang="es-EC" sz="1100" b="1" dirty="0">
                          <a:effectLst/>
                        </a:rPr>
                        <a:t> (Q)</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600"/>
                        </a:spcAft>
                      </a:pPr>
                      <a:r>
                        <a:rPr lang="es-EC" sz="1100" b="1" dirty="0">
                          <a:effectLst/>
                        </a:rPr>
                        <a:t>Ag-</a:t>
                      </a:r>
                      <a:r>
                        <a:rPr lang="es-EC" sz="1100" b="1" dirty="0" err="1">
                          <a:effectLst/>
                        </a:rPr>
                        <a:t>NPs</a:t>
                      </a:r>
                      <a:r>
                        <a:rPr lang="es-EC" sz="1100" b="1" dirty="0">
                          <a:effectLst/>
                        </a:rPr>
                        <a:t> (M)</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rowSpan="7">
                  <a:txBody>
                    <a:bodyPr/>
                    <a:lstStyle/>
                    <a:p>
                      <a:pPr algn="ctr">
                        <a:lnSpc>
                          <a:spcPct val="107000"/>
                        </a:lnSpc>
                        <a:spcAft>
                          <a:spcPts val="600"/>
                        </a:spcAft>
                      </a:pPr>
                      <a:r>
                        <a:rPr lang="es-EC" sz="1100" b="1" dirty="0">
                          <a:effectLst/>
                        </a:rPr>
                        <a:t>Etanol</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1:1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a:effectLst/>
                        </a:rPr>
                        <a:t>1:1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dirty="0">
                          <a:effectLst/>
                        </a:rPr>
                        <a:t>1:2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1:2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a:effectLst/>
                        </a:rPr>
                        <a:t>1:3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1:3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dirty="0">
                          <a:effectLst/>
                        </a:rPr>
                        <a:t>2:1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2:1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dirty="0">
                          <a:effectLst/>
                        </a:rPr>
                        <a:t>2:3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2:3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600"/>
                        </a:spcAft>
                      </a:pPr>
                      <a:r>
                        <a:rPr lang="es-EC" sz="1100">
                          <a:effectLst/>
                        </a:rPr>
                        <a:t>3:2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600"/>
                        </a:spcAft>
                      </a:pPr>
                      <a:r>
                        <a:rPr lang="es-EC" sz="1100" dirty="0">
                          <a:effectLst/>
                        </a:rPr>
                        <a:t>3:2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rowSpan="8">
                  <a:txBody>
                    <a:bodyPr/>
                    <a:lstStyle/>
                    <a:p>
                      <a:pPr algn="ctr">
                        <a:lnSpc>
                          <a:spcPct val="107000"/>
                        </a:lnSpc>
                        <a:spcAft>
                          <a:spcPts val="0"/>
                        </a:spcAft>
                      </a:pPr>
                      <a:r>
                        <a:rPr lang="es-EC" sz="1100" b="1" dirty="0">
                          <a:effectLst/>
                        </a:rPr>
                        <a:t>Etilenglicol</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dirty="0">
                          <a:effectLst/>
                        </a:rPr>
                        <a:t>1:1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a:effectLst/>
                        </a:rPr>
                        <a:t>1:1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1:2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a:effectLst/>
                        </a:rPr>
                        <a:t>1:2</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1:3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a:effectLst/>
                        </a:rPr>
                        <a:t>1:3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2:1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a:effectLst/>
                        </a:rPr>
                        <a:t>2:1</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a:effectLst/>
                        </a:rPr>
                        <a:t>2:3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a:effectLst/>
                        </a:rPr>
                        <a:t>2:3</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172">
                <a:tc vMerge="1">
                  <a:txBody>
                    <a:bodyPr/>
                    <a:lstStyle/>
                    <a:p>
                      <a:endParaRPr lang="es-EC"/>
                    </a:p>
                  </a:txBody>
                  <a:tcPr/>
                </a:tc>
                <a:tc>
                  <a:txBody>
                    <a:bodyPr/>
                    <a:lstStyle/>
                    <a:p>
                      <a:pPr algn="ctr">
                        <a:lnSpc>
                          <a:spcPct val="150000"/>
                        </a:lnSpc>
                        <a:spcAft>
                          <a:spcPts val="0"/>
                        </a:spcAft>
                      </a:pPr>
                      <a:r>
                        <a:rPr lang="es-EC" sz="1100" dirty="0">
                          <a:effectLst/>
                        </a:rPr>
                        <a:t>3:2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spcAft>
                          <a:spcPts val="0"/>
                        </a:spcAft>
                      </a:pPr>
                      <a:r>
                        <a:rPr lang="es-EC" sz="1100" dirty="0">
                          <a:effectLst/>
                        </a:rPr>
                        <a:t>3:2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271812639"/>
              </p:ext>
            </p:extLst>
          </p:nvPr>
        </p:nvGraphicFramePr>
        <p:xfrm>
          <a:off x="2735135" y="1844824"/>
          <a:ext cx="2702232" cy="1928751"/>
        </p:xfrm>
        <a:graphic>
          <a:graphicData uri="http://schemas.openxmlformats.org/drawingml/2006/table">
            <a:tbl>
              <a:tblPr firstRow="1" firstCol="1" bandRow="1">
                <a:tableStyleId>{5940675A-B579-460E-94D1-54222C63F5DA}</a:tableStyleId>
              </a:tblPr>
              <a:tblGrid>
                <a:gridCol w="1144231"/>
                <a:gridCol w="1558001"/>
              </a:tblGrid>
              <a:tr h="216025">
                <a:tc>
                  <a:txBody>
                    <a:bodyPr/>
                    <a:lstStyle/>
                    <a:p>
                      <a:pPr>
                        <a:lnSpc>
                          <a:spcPct val="107000"/>
                        </a:lnSpc>
                      </a:pPr>
                      <a:endParaRPr lang="es-EC" sz="1050" dirty="0">
                        <a:effectLst/>
                        <a:latin typeface="Calibri" panose="020F0502020204030204" pitchFamily="34" charset="0"/>
                        <a:cs typeface="Times New Roman" panose="02020603050405020304" pitchFamily="18" charset="0"/>
                      </a:endParaRPr>
                    </a:p>
                  </a:txBody>
                  <a:tcPr marL="33338" marR="33338"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600"/>
                        </a:spcAft>
                      </a:pPr>
                      <a:r>
                        <a:rPr lang="es-EC" sz="1100" b="1" dirty="0">
                          <a:effectLst/>
                        </a:rPr>
                        <a:t>Material de impresión</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25">
                <a:tc>
                  <a:txBody>
                    <a:bodyPr/>
                    <a:lstStyle/>
                    <a:p>
                      <a:pPr algn="ctr">
                        <a:lnSpc>
                          <a:spcPct val="107000"/>
                        </a:lnSpc>
                        <a:spcAft>
                          <a:spcPts val="600"/>
                        </a:spcAft>
                      </a:pPr>
                      <a:r>
                        <a:rPr lang="es-EC" sz="1100" b="1" dirty="0">
                          <a:effectLst/>
                        </a:rPr>
                        <a:t>Solvente de impresión</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600"/>
                        </a:spcAft>
                      </a:pPr>
                      <a:r>
                        <a:rPr lang="es-EC" sz="1100" b="1" dirty="0">
                          <a:effectLst/>
                        </a:rPr>
                        <a:t>PVB  preparado en etanol</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rowSpan="8">
                  <a:txBody>
                    <a:bodyPr/>
                    <a:lstStyle/>
                    <a:p>
                      <a:pPr algn="ctr">
                        <a:lnSpc>
                          <a:spcPct val="107000"/>
                        </a:lnSpc>
                        <a:spcAft>
                          <a:spcPts val="600"/>
                        </a:spcAft>
                      </a:pPr>
                      <a:r>
                        <a:rPr lang="es-EC" sz="1100" b="1" dirty="0">
                          <a:effectLst/>
                        </a:rPr>
                        <a:t>Etilenglicol</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600"/>
                        </a:spcAft>
                      </a:pPr>
                      <a:r>
                        <a:rPr lang="es-EC" sz="1100" dirty="0">
                          <a:effectLst/>
                        </a:rPr>
                        <a:t>1:1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1:2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1:3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2:1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2:3</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3:1</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8012">
                <a:tc vMerge="1">
                  <a:txBody>
                    <a:bodyPr/>
                    <a:lstStyle/>
                    <a:p>
                      <a:endParaRPr lang="es-EC"/>
                    </a:p>
                  </a:txBody>
                  <a:tcPr/>
                </a:tc>
                <a:tc>
                  <a:txBody>
                    <a:bodyPr/>
                    <a:lstStyle/>
                    <a:p>
                      <a:pPr algn="ctr">
                        <a:lnSpc>
                          <a:spcPct val="107000"/>
                        </a:lnSpc>
                        <a:spcAft>
                          <a:spcPts val="600"/>
                        </a:spcAft>
                      </a:pPr>
                      <a:r>
                        <a:rPr lang="es-EC" sz="1100" dirty="0">
                          <a:effectLst/>
                        </a:rPr>
                        <a:t>3:2</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pic>
        <p:nvPicPr>
          <p:cNvPr id="14" name="Imagen 13"/>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796136" y="2540914"/>
            <a:ext cx="2195609" cy="1329652"/>
          </a:xfrm>
          <a:prstGeom prst="rect">
            <a:avLst/>
          </a:prstGeom>
          <a:noFill/>
          <a:ln>
            <a:noFill/>
          </a:ln>
        </p:spPr>
      </p:pic>
      <p:sp>
        <p:nvSpPr>
          <p:cNvPr id="15" name="Rectángulo 14"/>
          <p:cNvSpPr/>
          <p:nvPr/>
        </p:nvSpPr>
        <p:spPr>
          <a:xfrm>
            <a:off x="5868144" y="1830131"/>
            <a:ext cx="2088232" cy="276999"/>
          </a:xfrm>
          <a:prstGeom prst="rect">
            <a:avLst/>
          </a:prstGeom>
          <a:ln w="28575">
            <a:solidFill>
              <a:srgbClr val="00B0F0"/>
            </a:solidFill>
          </a:ln>
        </p:spPr>
        <p:txBody>
          <a:bodyPr wrap="square">
            <a:spAutoFit/>
          </a:bodyPr>
          <a:lstStyle/>
          <a:p>
            <a:pPr algn="ctr"/>
            <a:r>
              <a:rPr lang="es-ES" sz="1200" dirty="0">
                <a:ea typeface="Calibri" panose="020F0502020204030204" pitchFamily="34" charset="0"/>
              </a:rPr>
              <a:t>Ag-</a:t>
            </a:r>
            <a:r>
              <a:rPr lang="es-ES" sz="1200" dirty="0" err="1">
                <a:ea typeface="Calibri" panose="020F0502020204030204" pitchFamily="34" charset="0"/>
              </a:rPr>
              <a:t>NPs</a:t>
            </a:r>
            <a:r>
              <a:rPr lang="es-ES" sz="1200" dirty="0">
                <a:ea typeface="Calibri" panose="020F0502020204030204" pitchFamily="34" charset="0"/>
              </a:rPr>
              <a:t> (Q) con etanol (1:1)</a:t>
            </a:r>
            <a:endParaRPr lang="en-US" sz="1200" dirty="0"/>
          </a:p>
        </p:txBody>
      </p:sp>
      <p:sp>
        <p:nvSpPr>
          <p:cNvPr id="16" name="Rectángulo 15"/>
          <p:cNvSpPr/>
          <p:nvPr/>
        </p:nvSpPr>
        <p:spPr>
          <a:xfrm>
            <a:off x="5796136" y="2204865"/>
            <a:ext cx="991687" cy="276999"/>
          </a:xfrm>
          <a:prstGeom prst="rect">
            <a:avLst/>
          </a:prstGeom>
          <a:ln w="28575">
            <a:solidFill>
              <a:srgbClr val="FFC000"/>
            </a:solidFill>
          </a:ln>
        </p:spPr>
        <p:txBody>
          <a:bodyPr wrap="square">
            <a:spAutoFit/>
          </a:bodyPr>
          <a:lstStyle/>
          <a:p>
            <a:pPr algn="ctr"/>
            <a:r>
              <a:rPr lang="es-ES" sz="1200" dirty="0">
                <a:ea typeface="Calibri" panose="020F0502020204030204" pitchFamily="34" charset="0"/>
              </a:rPr>
              <a:t>Al instante</a:t>
            </a:r>
            <a:endParaRPr lang="en-US" sz="1200" dirty="0"/>
          </a:p>
        </p:txBody>
      </p:sp>
      <p:sp>
        <p:nvSpPr>
          <p:cNvPr id="17" name="Rectángulo 16"/>
          <p:cNvSpPr/>
          <p:nvPr/>
        </p:nvSpPr>
        <p:spPr>
          <a:xfrm>
            <a:off x="6951184" y="2204864"/>
            <a:ext cx="1077200" cy="276999"/>
          </a:xfrm>
          <a:prstGeom prst="rect">
            <a:avLst/>
          </a:prstGeom>
          <a:ln w="28575">
            <a:solidFill>
              <a:srgbClr val="FFC000"/>
            </a:solidFill>
          </a:ln>
        </p:spPr>
        <p:txBody>
          <a:bodyPr wrap="square">
            <a:spAutoFit/>
          </a:bodyPr>
          <a:lstStyle/>
          <a:p>
            <a:pPr algn="ctr"/>
            <a:r>
              <a:rPr lang="es-ES" sz="1200" dirty="0"/>
              <a:t>Día siguiente</a:t>
            </a:r>
            <a:endParaRPr lang="en-US" sz="1200" dirty="0"/>
          </a:p>
        </p:txBody>
      </p:sp>
      <p:sp>
        <p:nvSpPr>
          <p:cNvPr id="18" name="Rectángulo 17"/>
          <p:cNvSpPr/>
          <p:nvPr/>
        </p:nvSpPr>
        <p:spPr>
          <a:xfrm>
            <a:off x="3491880" y="8526760"/>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20" name="Rectángulo 19"/>
          <p:cNvSpPr/>
          <p:nvPr/>
        </p:nvSpPr>
        <p:spPr>
          <a:xfrm>
            <a:off x="7596336" y="8526760"/>
            <a:ext cx="1449436"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21" name="Rectángulo 20"/>
          <p:cNvSpPr/>
          <p:nvPr/>
        </p:nvSpPr>
        <p:spPr>
          <a:xfrm>
            <a:off x="2717270" y="3884523"/>
            <a:ext cx="2502802" cy="338554"/>
          </a:xfrm>
          <a:prstGeom prst="rect">
            <a:avLst/>
          </a:prstGeom>
          <a:ln w="28575">
            <a:solidFill>
              <a:srgbClr val="00B0F0"/>
            </a:solidFill>
          </a:ln>
        </p:spPr>
        <p:txBody>
          <a:bodyPr wrap="square">
            <a:spAutoFit/>
          </a:bodyPr>
          <a:lstStyle/>
          <a:p>
            <a:pPr algn="ctr"/>
            <a:r>
              <a:rPr lang="es-ES" sz="1600" dirty="0" smtClean="0">
                <a:ea typeface="Calibri" panose="020F0502020204030204" pitchFamily="34" charset="0"/>
              </a:rPr>
              <a:t>PVB con </a:t>
            </a:r>
            <a:r>
              <a:rPr lang="es-ES" sz="1600" dirty="0">
                <a:ea typeface="Calibri" panose="020F0502020204030204" pitchFamily="34" charset="0"/>
              </a:rPr>
              <a:t>etilenglicol (1:1)</a:t>
            </a:r>
            <a:endParaRPr lang="en-US" sz="1600" dirty="0"/>
          </a:p>
        </p:txBody>
      </p:sp>
      <p:sp>
        <p:nvSpPr>
          <p:cNvPr id="22" name="Rectángulo 21"/>
          <p:cNvSpPr/>
          <p:nvPr/>
        </p:nvSpPr>
        <p:spPr>
          <a:xfrm>
            <a:off x="6253758" y="4395024"/>
            <a:ext cx="622498" cy="276999"/>
          </a:xfrm>
          <a:prstGeom prst="rect">
            <a:avLst/>
          </a:prstGeom>
          <a:solidFill>
            <a:schemeClr val="bg1"/>
          </a:solidFill>
          <a:ln w="28575">
            <a:solidFill>
              <a:srgbClr val="FFC000"/>
            </a:solidFill>
          </a:ln>
        </p:spPr>
        <p:txBody>
          <a:bodyPr wrap="square">
            <a:spAutoFit/>
          </a:bodyPr>
          <a:lstStyle/>
          <a:p>
            <a:pPr algn="ctr"/>
            <a:r>
              <a:rPr lang="es-ES" sz="1200" dirty="0">
                <a:ea typeface="Calibri" panose="020F0502020204030204" pitchFamily="34" charset="0"/>
              </a:rPr>
              <a:t>Día 7</a:t>
            </a:r>
            <a:endParaRPr lang="en-US" sz="1200" dirty="0"/>
          </a:p>
        </p:txBody>
      </p:sp>
      <p:sp>
        <p:nvSpPr>
          <p:cNvPr id="23" name="Rectángulo 22"/>
          <p:cNvSpPr/>
          <p:nvPr/>
        </p:nvSpPr>
        <p:spPr>
          <a:xfrm>
            <a:off x="7164288" y="4395024"/>
            <a:ext cx="735534" cy="276999"/>
          </a:xfrm>
          <a:prstGeom prst="rect">
            <a:avLst/>
          </a:prstGeom>
          <a:solidFill>
            <a:schemeClr val="bg1"/>
          </a:solidFill>
          <a:ln w="28575">
            <a:solidFill>
              <a:srgbClr val="FFC000"/>
            </a:solidFill>
          </a:ln>
        </p:spPr>
        <p:txBody>
          <a:bodyPr wrap="square">
            <a:spAutoFit/>
          </a:bodyPr>
          <a:lstStyle/>
          <a:p>
            <a:pPr algn="ctr"/>
            <a:r>
              <a:rPr lang="es-ES" sz="1200" dirty="0">
                <a:ea typeface="Calibri" panose="020F0502020204030204" pitchFamily="34" charset="0"/>
              </a:rPr>
              <a:t>Día 14</a:t>
            </a:r>
            <a:endParaRPr lang="en-US" sz="1200" dirty="0"/>
          </a:p>
        </p:txBody>
      </p:sp>
      <p:pic>
        <p:nvPicPr>
          <p:cNvPr id="8194" name="Picture 2" descr="https://scontent.fuio4-1.fna.fbcdn.net/v/t34.0-12/20706624_10213370683723269_492778569_n.jpg?oh=58b317fb2aadcfd812ccf73225e1aecc&amp;oe=598D756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860" y="4334022"/>
            <a:ext cx="1642164" cy="1728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ángulo 23"/>
          <p:cNvSpPr/>
          <p:nvPr/>
        </p:nvSpPr>
        <p:spPr>
          <a:xfrm>
            <a:off x="5652120" y="4077072"/>
            <a:ext cx="2551260" cy="276999"/>
          </a:xfrm>
          <a:prstGeom prst="rect">
            <a:avLst/>
          </a:prstGeom>
          <a:ln w="28575">
            <a:solidFill>
              <a:srgbClr val="00B0F0"/>
            </a:solidFill>
          </a:ln>
        </p:spPr>
        <p:txBody>
          <a:bodyPr wrap="square">
            <a:spAutoFit/>
          </a:bodyPr>
          <a:lstStyle/>
          <a:p>
            <a:pPr algn="ctr"/>
            <a:r>
              <a:rPr lang="es-ES" sz="1200" dirty="0">
                <a:ea typeface="Calibri" panose="020F0502020204030204" pitchFamily="34" charset="0"/>
              </a:rPr>
              <a:t>Ag-</a:t>
            </a:r>
            <a:r>
              <a:rPr lang="es-ES" sz="1200" dirty="0" err="1">
                <a:ea typeface="Calibri" panose="020F0502020204030204" pitchFamily="34" charset="0"/>
              </a:rPr>
              <a:t>NPs</a:t>
            </a:r>
            <a:r>
              <a:rPr lang="es-ES" sz="1200" dirty="0">
                <a:ea typeface="Calibri" panose="020F0502020204030204" pitchFamily="34" charset="0"/>
              </a:rPr>
              <a:t> (Q) con etilenglicol (1:1)</a:t>
            </a:r>
            <a:endParaRPr lang="en-US" sz="1200" dirty="0"/>
          </a:p>
        </p:txBody>
      </p:sp>
      <p:sp>
        <p:nvSpPr>
          <p:cNvPr id="26" name="Rectángulo 2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7"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7737527" y="6454852"/>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Resultado de imagen para universidad federal de pernambu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404177"/>
            <a:ext cx="693650" cy="33719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711793"/>
            <a:ext cx="1856534" cy="1430310"/>
          </a:xfrm>
          <a:prstGeom prst="rect">
            <a:avLst/>
          </a:prstGeom>
          <a:noFill/>
          <a:ln>
            <a:noFill/>
          </a:ln>
        </p:spPr>
      </p:pic>
    </p:spTree>
    <p:extLst>
      <p:ext uri="{BB962C8B-B14F-4D97-AF65-F5344CB8AC3E}">
        <p14:creationId xmlns:p14="http://schemas.microsoft.com/office/powerpoint/2010/main" val="3890895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454852"/>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404177"/>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3"/>
          <p:cNvSpPr txBox="1"/>
          <p:nvPr/>
        </p:nvSpPr>
        <p:spPr>
          <a:xfrm>
            <a:off x="251520" y="764704"/>
            <a:ext cx="6480720" cy="400110"/>
          </a:xfrm>
          <a:prstGeom prst="rect">
            <a:avLst/>
          </a:prstGeom>
          <a:noFill/>
          <a:ln w="28575">
            <a:solidFill>
              <a:srgbClr val="00B050"/>
            </a:solidFill>
          </a:ln>
        </p:spPr>
        <p:txBody>
          <a:bodyPr wrap="square" rtlCol="0">
            <a:spAutoFit/>
          </a:bodyPr>
          <a:lstStyle/>
          <a:p>
            <a:pPr algn="ctr"/>
            <a:r>
              <a:rPr lang="es-EC" sz="2000" b="1" dirty="0" smtClean="0"/>
              <a:t>Curva de calibración para la impresión (</a:t>
            </a:r>
            <a:r>
              <a:rPr lang="es-EC" sz="2000" b="1" dirty="0" err="1" smtClean="0"/>
              <a:t>waveform</a:t>
            </a:r>
            <a:r>
              <a:rPr lang="es-EC" sz="2000" b="1" dirty="0" smtClean="0"/>
              <a:t>)</a:t>
            </a:r>
            <a:endParaRPr lang="es-EC" sz="2000" b="1" i="1" dirty="0"/>
          </a:p>
        </p:txBody>
      </p:sp>
      <p:sp>
        <p:nvSpPr>
          <p:cNvPr id="8" name="CuadroTexto 7"/>
          <p:cNvSpPr txBox="1"/>
          <p:nvPr/>
        </p:nvSpPr>
        <p:spPr>
          <a:xfrm>
            <a:off x="1116222" y="1332094"/>
            <a:ext cx="3096344" cy="646331"/>
          </a:xfrm>
          <a:prstGeom prst="rect">
            <a:avLst/>
          </a:prstGeom>
          <a:noFill/>
          <a:ln w="28575">
            <a:solidFill>
              <a:srgbClr val="00B0F0"/>
            </a:solidFill>
          </a:ln>
        </p:spPr>
        <p:txBody>
          <a:bodyPr wrap="square" rtlCol="0">
            <a:spAutoFit/>
          </a:bodyPr>
          <a:lstStyle/>
          <a:p>
            <a:pPr algn="ctr"/>
            <a:r>
              <a:rPr lang="es-EC" dirty="0"/>
              <a:t>C</a:t>
            </a:r>
            <a:r>
              <a:rPr lang="es-EC" dirty="0" smtClean="0"/>
              <a:t>urva </a:t>
            </a:r>
            <a:r>
              <a:rPr lang="es-EC" dirty="0"/>
              <a:t>de calibración para la impresión de Ag-</a:t>
            </a:r>
            <a:r>
              <a:rPr lang="es-EC" dirty="0" err="1"/>
              <a:t>NPs</a:t>
            </a:r>
            <a:r>
              <a:rPr lang="es-EC" dirty="0"/>
              <a:t> (Q). </a:t>
            </a:r>
            <a:r>
              <a:rPr lang="es-ES" dirty="0" smtClean="0"/>
              <a:t> </a:t>
            </a:r>
            <a:endParaRPr lang="en-US" dirty="0"/>
          </a:p>
        </p:txBody>
      </p:sp>
      <p:pic>
        <p:nvPicPr>
          <p:cNvPr id="9" name="Imagem 1"/>
          <p:cNvPicPr/>
          <p:nvPr/>
        </p:nvPicPr>
        <p:blipFill rotWithShape="1">
          <a:blip r:embed="rId5">
            <a:extLst>
              <a:ext uri="{28A0092B-C50C-407E-A947-70E740481C1C}">
                <a14:useLocalDpi xmlns:a14="http://schemas.microsoft.com/office/drawing/2010/main" val="0"/>
              </a:ext>
            </a:extLst>
          </a:blip>
          <a:srcRect l="1997" t="6670" r="77720" b="61064"/>
          <a:stretch/>
        </p:blipFill>
        <p:spPr bwMode="auto">
          <a:xfrm>
            <a:off x="179512" y="2145705"/>
            <a:ext cx="4464496" cy="2219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12" name="Tabla 11"/>
          <p:cNvGraphicFramePr>
            <a:graphicFrameLocks noGrp="1"/>
          </p:cNvGraphicFramePr>
          <p:nvPr>
            <p:extLst>
              <p:ext uri="{D42A27DB-BD31-4B8C-83A1-F6EECF244321}">
                <p14:modId xmlns:p14="http://schemas.microsoft.com/office/powerpoint/2010/main" val="628819318"/>
              </p:ext>
            </p:extLst>
          </p:nvPr>
        </p:nvGraphicFramePr>
        <p:xfrm>
          <a:off x="172961" y="4509120"/>
          <a:ext cx="4464496" cy="1550990"/>
        </p:xfrm>
        <a:graphic>
          <a:graphicData uri="http://schemas.openxmlformats.org/drawingml/2006/table">
            <a:tbl>
              <a:tblPr firstRow="1" firstCol="1" bandRow="1">
                <a:tableStyleId>{17292A2E-F333-43FB-9621-5CBBE7FDCDCB}</a:tableStyleId>
              </a:tblPr>
              <a:tblGrid>
                <a:gridCol w="1096543"/>
                <a:gridCol w="939894"/>
                <a:gridCol w="1253192"/>
                <a:gridCol w="1174867"/>
              </a:tblGrid>
              <a:tr h="682524">
                <a:tc>
                  <a:txBody>
                    <a:bodyPr/>
                    <a:lstStyle/>
                    <a:p>
                      <a:pPr algn="ctr">
                        <a:lnSpc>
                          <a:spcPct val="150000"/>
                        </a:lnSpc>
                        <a:spcAft>
                          <a:spcPts val="600"/>
                        </a:spcAft>
                      </a:pPr>
                      <a:r>
                        <a:rPr lang="es-ES" sz="1050" dirty="0">
                          <a:effectLst/>
                        </a:rPr>
                        <a:t>Fase de control (segmento)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dirty="0">
                          <a:effectLst/>
                        </a:rPr>
                        <a:t>Nivel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dirty="0">
                          <a:effectLst/>
                        </a:rPr>
                        <a:t>Decaimientos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a:effectLst/>
                        </a:rPr>
                        <a:t>Duración (µs)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10570">
                <a:tc>
                  <a:txBody>
                    <a:bodyPr/>
                    <a:lstStyle/>
                    <a:p>
                      <a:pPr algn="ctr">
                        <a:lnSpc>
                          <a:spcPct val="150000"/>
                        </a:lnSpc>
                        <a:spcAft>
                          <a:spcPts val="600"/>
                        </a:spcAft>
                      </a:pPr>
                      <a:r>
                        <a:rPr lang="es-ES" sz="105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0.55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a:effectLst/>
                        </a:rPr>
                        <a:t>3.456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10570">
                <a:tc>
                  <a:txBody>
                    <a:bodyPr/>
                    <a:lstStyle/>
                    <a:p>
                      <a:pPr algn="ctr">
                        <a:lnSpc>
                          <a:spcPct val="150000"/>
                        </a:lnSpc>
                        <a:spcAft>
                          <a:spcPts val="600"/>
                        </a:spcAft>
                      </a:pPr>
                      <a:r>
                        <a:rPr lang="es-ES" sz="105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87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0.90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4.416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10570">
                <a:tc>
                  <a:txBody>
                    <a:bodyPr/>
                    <a:lstStyle/>
                    <a:p>
                      <a:pPr algn="ctr">
                        <a:lnSpc>
                          <a:spcPct val="150000"/>
                        </a:lnSpc>
                        <a:spcAft>
                          <a:spcPts val="600"/>
                        </a:spcAft>
                      </a:pPr>
                      <a:r>
                        <a:rPr lang="es-ES" sz="105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2.816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10570">
                <a:tc>
                  <a:txBody>
                    <a:bodyPr/>
                    <a:lstStyle/>
                    <a:p>
                      <a:pPr algn="ctr">
                        <a:lnSpc>
                          <a:spcPct val="150000"/>
                        </a:lnSpc>
                        <a:spcAft>
                          <a:spcPts val="600"/>
                        </a:spcAft>
                      </a:pPr>
                      <a:r>
                        <a:rPr lang="es-ES" sz="1050">
                          <a:effectLst/>
                        </a:rPr>
                        <a:t>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0.73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0.768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bl>
          </a:graphicData>
        </a:graphic>
      </p:graphicFrame>
      <p:sp>
        <p:nvSpPr>
          <p:cNvPr id="13" name="CuadroTexto 12"/>
          <p:cNvSpPr txBox="1"/>
          <p:nvPr/>
        </p:nvSpPr>
        <p:spPr>
          <a:xfrm>
            <a:off x="5087700" y="1342509"/>
            <a:ext cx="3732772" cy="646331"/>
          </a:xfrm>
          <a:prstGeom prst="rect">
            <a:avLst/>
          </a:prstGeom>
          <a:noFill/>
          <a:ln w="28575">
            <a:solidFill>
              <a:srgbClr val="00B0F0"/>
            </a:solidFill>
          </a:ln>
        </p:spPr>
        <p:txBody>
          <a:bodyPr wrap="square" rtlCol="0">
            <a:spAutoFit/>
          </a:bodyPr>
          <a:lstStyle/>
          <a:p>
            <a:pPr algn="ctr"/>
            <a:r>
              <a:rPr lang="es-EC" dirty="0"/>
              <a:t>C</a:t>
            </a:r>
            <a:r>
              <a:rPr lang="es-EC" dirty="0" smtClean="0"/>
              <a:t>urva </a:t>
            </a:r>
            <a:r>
              <a:rPr lang="es-EC" dirty="0"/>
              <a:t>de calibración para la impresión de Ag-</a:t>
            </a:r>
            <a:r>
              <a:rPr lang="es-EC" dirty="0" err="1"/>
              <a:t>NPs</a:t>
            </a:r>
            <a:r>
              <a:rPr lang="es-EC" dirty="0"/>
              <a:t> </a:t>
            </a:r>
            <a:r>
              <a:rPr lang="es-EC" dirty="0" smtClean="0"/>
              <a:t>(M) / PVB. </a:t>
            </a:r>
            <a:r>
              <a:rPr lang="es-ES" dirty="0" smtClean="0"/>
              <a:t> </a:t>
            </a:r>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974046727"/>
              </p:ext>
            </p:extLst>
          </p:nvPr>
        </p:nvGraphicFramePr>
        <p:xfrm>
          <a:off x="4805114" y="4509120"/>
          <a:ext cx="4159374" cy="1550990"/>
        </p:xfrm>
        <a:graphic>
          <a:graphicData uri="http://schemas.openxmlformats.org/drawingml/2006/table">
            <a:tbl>
              <a:tblPr firstRow="1" firstCol="1" bandRow="1">
                <a:tableStyleId>{17292A2E-F333-43FB-9621-5CBBE7FDCDCB}</a:tableStyleId>
              </a:tblPr>
              <a:tblGrid>
                <a:gridCol w="991022"/>
                <a:gridCol w="792088"/>
                <a:gridCol w="1152128"/>
                <a:gridCol w="1224136"/>
              </a:tblGrid>
              <a:tr h="583160">
                <a:tc>
                  <a:txBody>
                    <a:bodyPr/>
                    <a:lstStyle/>
                    <a:p>
                      <a:pPr algn="ctr">
                        <a:lnSpc>
                          <a:spcPct val="150000"/>
                        </a:lnSpc>
                        <a:spcAft>
                          <a:spcPts val="600"/>
                        </a:spcAft>
                      </a:pPr>
                      <a:r>
                        <a:rPr lang="es-ES" sz="1050" dirty="0">
                          <a:effectLst/>
                        </a:rPr>
                        <a:t>Fase de control (segmento)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a:effectLst/>
                        </a:rPr>
                        <a:t>Nivel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dirty="0">
                          <a:effectLst/>
                        </a:rPr>
                        <a:t>Decaimientos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es-ES" sz="1050">
                          <a:effectLst/>
                        </a:rPr>
                        <a:t>Duración (µs)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81458">
                <a:tc>
                  <a:txBody>
                    <a:bodyPr/>
                    <a:lstStyle/>
                    <a:p>
                      <a:pPr algn="ctr">
                        <a:lnSpc>
                          <a:spcPct val="150000"/>
                        </a:lnSpc>
                        <a:spcAft>
                          <a:spcPts val="600"/>
                        </a:spcAft>
                      </a:pPr>
                      <a:r>
                        <a:rPr lang="es-ES" sz="1050" dirty="0">
                          <a:effectLst/>
                        </a:rPr>
                        <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0.40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a:effectLst/>
                        </a:rPr>
                        <a:t>3.586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81458">
                <a:tc>
                  <a:txBody>
                    <a:bodyPr/>
                    <a:lstStyle/>
                    <a:p>
                      <a:pPr algn="ctr">
                        <a:lnSpc>
                          <a:spcPct val="150000"/>
                        </a:lnSpc>
                        <a:spcAft>
                          <a:spcPts val="600"/>
                        </a:spcAft>
                      </a:pPr>
                      <a:r>
                        <a:rPr lang="es-ES" sz="105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a:effectLst/>
                        </a:rPr>
                        <a:t>93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1.05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4.864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81458">
                <a:tc>
                  <a:txBody>
                    <a:bodyPr/>
                    <a:lstStyle/>
                    <a:p>
                      <a:pPr algn="ctr">
                        <a:lnSpc>
                          <a:spcPct val="150000"/>
                        </a:lnSpc>
                        <a:spcAft>
                          <a:spcPts val="600"/>
                        </a:spcAft>
                      </a:pPr>
                      <a:r>
                        <a:rPr lang="es-ES" sz="1050">
                          <a:effectLst/>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a:effectLst/>
                        </a:rPr>
                        <a:t>0.59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3.392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81458">
                <a:tc>
                  <a:txBody>
                    <a:bodyPr/>
                    <a:lstStyle/>
                    <a:p>
                      <a:pPr algn="ctr">
                        <a:lnSpc>
                          <a:spcPct val="150000"/>
                        </a:lnSpc>
                        <a:spcAft>
                          <a:spcPts val="600"/>
                        </a:spcAft>
                      </a:pPr>
                      <a:r>
                        <a:rPr lang="es-ES" sz="1050">
                          <a:effectLst/>
                        </a:rPr>
                        <a:t>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a:effectLst/>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0.73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C" sz="1050" dirty="0">
                          <a:effectLst/>
                        </a:rPr>
                        <a:t>0.768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bl>
          </a:graphicData>
        </a:graphic>
      </p:graphicFrame>
      <p:pic>
        <p:nvPicPr>
          <p:cNvPr id="14" name="Imagem 2"/>
          <p:cNvPicPr/>
          <p:nvPr/>
        </p:nvPicPr>
        <p:blipFill rotWithShape="1">
          <a:blip r:embed="rId6"/>
          <a:srcRect l="1884" t="7199" r="77762" b="61334"/>
          <a:stretch/>
        </p:blipFill>
        <p:spPr bwMode="auto">
          <a:xfrm>
            <a:off x="4799345" y="2145705"/>
            <a:ext cx="4237151" cy="2219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5"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Tree>
    <p:extLst>
      <p:ext uri="{BB962C8B-B14F-4D97-AF65-F5344CB8AC3E}">
        <p14:creationId xmlns:p14="http://schemas.microsoft.com/office/powerpoint/2010/main" val="1385443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3"/>
          <p:cNvSpPr txBox="1"/>
          <p:nvPr/>
        </p:nvSpPr>
        <p:spPr>
          <a:xfrm>
            <a:off x="1043608" y="2564904"/>
            <a:ext cx="7128792" cy="1200329"/>
          </a:xfrm>
          <a:prstGeom prst="rect">
            <a:avLst/>
          </a:prstGeom>
          <a:noFill/>
        </p:spPr>
        <p:txBody>
          <a:bodyPr wrap="square" rtlCol="0">
            <a:spAutoFit/>
          </a:bodyPr>
          <a:lstStyle/>
          <a:p>
            <a:pPr algn="ctr"/>
            <a:r>
              <a:rPr lang="es-EC" sz="3600" b="1" dirty="0" smtClean="0"/>
              <a:t>INTRODUCCIÓN, PROBLEMA Y JUSTIFICACIÓN</a:t>
            </a:r>
            <a:endParaRPr lang="es-EC" sz="3600" b="1" dirty="0"/>
          </a:p>
        </p:txBody>
      </p:sp>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063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764704"/>
            <a:ext cx="6480720" cy="400110"/>
          </a:xfrm>
          <a:prstGeom prst="rect">
            <a:avLst/>
          </a:prstGeom>
          <a:noFill/>
          <a:ln w="28575">
            <a:solidFill>
              <a:srgbClr val="00B050"/>
            </a:solidFill>
          </a:ln>
        </p:spPr>
        <p:txBody>
          <a:bodyPr wrap="square" rtlCol="0">
            <a:spAutoFit/>
          </a:bodyPr>
          <a:lstStyle/>
          <a:p>
            <a:pPr algn="ctr"/>
            <a:r>
              <a:rPr lang="es-EC" sz="2000" b="1" dirty="0" smtClean="0"/>
              <a:t>Curva de calibración para la impresión (</a:t>
            </a:r>
            <a:r>
              <a:rPr lang="es-EC" sz="2000" b="1" dirty="0" err="1" smtClean="0"/>
              <a:t>waveform</a:t>
            </a:r>
            <a:r>
              <a:rPr lang="es-EC" sz="2000" b="1" dirty="0" smtClean="0"/>
              <a:t>)</a:t>
            </a:r>
            <a:endParaRPr lang="es-EC" sz="2000" b="1" i="1" dirty="0"/>
          </a:p>
        </p:txBody>
      </p:sp>
      <p:sp>
        <p:nvSpPr>
          <p:cNvPr id="8" name="CuadroTexto 7"/>
          <p:cNvSpPr txBox="1"/>
          <p:nvPr/>
        </p:nvSpPr>
        <p:spPr>
          <a:xfrm>
            <a:off x="899592" y="1420104"/>
            <a:ext cx="3096344" cy="646331"/>
          </a:xfrm>
          <a:prstGeom prst="rect">
            <a:avLst/>
          </a:prstGeom>
          <a:noFill/>
          <a:ln w="28575">
            <a:solidFill>
              <a:srgbClr val="00B0F0"/>
            </a:solidFill>
          </a:ln>
        </p:spPr>
        <p:txBody>
          <a:bodyPr wrap="square" rtlCol="0">
            <a:spAutoFit/>
          </a:bodyPr>
          <a:lstStyle/>
          <a:p>
            <a:pPr algn="ctr"/>
            <a:r>
              <a:rPr lang="es-EC" dirty="0"/>
              <a:t>C</a:t>
            </a:r>
            <a:r>
              <a:rPr lang="es-EC" dirty="0" smtClean="0"/>
              <a:t>urva </a:t>
            </a:r>
            <a:r>
              <a:rPr lang="es-EC" dirty="0"/>
              <a:t>de calibración para la impresión de Ag-</a:t>
            </a:r>
            <a:r>
              <a:rPr lang="es-EC" dirty="0" err="1"/>
              <a:t>NPs</a:t>
            </a:r>
            <a:r>
              <a:rPr lang="es-EC" dirty="0"/>
              <a:t> (Q). </a:t>
            </a:r>
            <a:r>
              <a:rPr lang="es-ES" dirty="0" smtClean="0"/>
              <a:t> </a:t>
            </a:r>
            <a:endParaRPr lang="en-US" dirty="0"/>
          </a:p>
        </p:txBody>
      </p:sp>
      <p:sp>
        <p:nvSpPr>
          <p:cNvPr id="13" name="CuadroTexto 12"/>
          <p:cNvSpPr txBox="1"/>
          <p:nvPr/>
        </p:nvSpPr>
        <p:spPr>
          <a:xfrm>
            <a:off x="5004048" y="1420104"/>
            <a:ext cx="3566992" cy="646331"/>
          </a:xfrm>
          <a:prstGeom prst="rect">
            <a:avLst/>
          </a:prstGeom>
          <a:noFill/>
          <a:ln w="28575">
            <a:solidFill>
              <a:srgbClr val="00B0F0"/>
            </a:solidFill>
          </a:ln>
        </p:spPr>
        <p:txBody>
          <a:bodyPr wrap="square" rtlCol="0">
            <a:spAutoFit/>
          </a:bodyPr>
          <a:lstStyle/>
          <a:p>
            <a:pPr algn="ctr"/>
            <a:r>
              <a:rPr lang="es-EC" dirty="0"/>
              <a:t>C</a:t>
            </a:r>
            <a:r>
              <a:rPr lang="es-EC" dirty="0" smtClean="0"/>
              <a:t>urva </a:t>
            </a:r>
            <a:r>
              <a:rPr lang="es-EC" dirty="0"/>
              <a:t>de calibración para la impresión de Ag-</a:t>
            </a:r>
            <a:r>
              <a:rPr lang="es-EC" dirty="0" err="1"/>
              <a:t>NPs</a:t>
            </a:r>
            <a:r>
              <a:rPr lang="es-EC" dirty="0"/>
              <a:t> </a:t>
            </a:r>
            <a:r>
              <a:rPr lang="es-EC" dirty="0" smtClean="0"/>
              <a:t>(M) / PVB. </a:t>
            </a:r>
            <a:r>
              <a:rPr lang="es-ES" dirty="0" smtClean="0"/>
              <a:t> </a:t>
            </a:r>
            <a:endParaRPr lang="en-US" dirty="0"/>
          </a:p>
        </p:txBody>
      </p:sp>
      <p:pic>
        <p:nvPicPr>
          <p:cNvPr id="2" name="nick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9512" y="2276872"/>
            <a:ext cx="4269461" cy="3492000"/>
          </a:xfrm>
          <a:prstGeom prst="rect">
            <a:avLst/>
          </a:prstGeom>
        </p:spPr>
      </p:pic>
      <p:pic>
        <p:nvPicPr>
          <p:cNvPr id="4" name="liz">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50254" y="2276872"/>
            <a:ext cx="4442757" cy="3492000"/>
          </a:xfrm>
          <a:prstGeom prst="rect">
            <a:avLst/>
          </a:prstGeom>
        </p:spPr>
      </p:pic>
      <p:sp>
        <p:nvSpPr>
          <p:cNvPr id="12"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0" name="Rectángulo 9"/>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Resultado de imagen para universidad federal de pernambu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29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179512" y="704890"/>
            <a:ext cx="8812088" cy="707886"/>
          </a:xfrm>
          <a:prstGeom prst="rect">
            <a:avLst/>
          </a:prstGeom>
          <a:noFill/>
          <a:ln w="28575">
            <a:solidFill>
              <a:srgbClr val="00B050"/>
            </a:solidFill>
          </a:ln>
        </p:spPr>
        <p:txBody>
          <a:bodyPr wrap="square" rtlCol="0">
            <a:spAutoFit/>
          </a:bodyPr>
          <a:lstStyle/>
          <a:p>
            <a:pPr algn="ctr"/>
            <a:r>
              <a:rPr lang="es-ES" sz="2000" b="1" dirty="0" smtClean="0"/>
              <a:t>Análisis del efecto bactericida de los dispositivos impresos en </a:t>
            </a:r>
            <a:r>
              <a:rPr lang="es-ES" sz="2000" b="1" i="1" dirty="0" smtClean="0"/>
              <a:t>E. coli </a:t>
            </a:r>
            <a:r>
              <a:rPr lang="es-ES" sz="2000" b="1" dirty="0" smtClean="0"/>
              <a:t>y </a:t>
            </a:r>
            <a:r>
              <a:rPr lang="es-ES" sz="2000" b="1" i="1" dirty="0" smtClean="0"/>
              <a:t>S. aureus</a:t>
            </a:r>
            <a:endParaRPr lang="es-ES" sz="2000" b="1" i="1" dirty="0"/>
          </a:p>
        </p:txBody>
      </p:sp>
      <p:sp>
        <p:nvSpPr>
          <p:cNvPr id="10" name="CuadroTexto 9"/>
          <p:cNvSpPr txBox="1"/>
          <p:nvPr/>
        </p:nvSpPr>
        <p:spPr>
          <a:xfrm>
            <a:off x="2298482" y="1565578"/>
            <a:ext cx="4392488" cy="36933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smtClean="0">
                <a:solidFill>
                  <a:schemeClr val="tx1"/>
                </a:solidFill>
              </a:rPr>
              <a:t>Preparación de los dispositivos impresos</a:t>
            </a:r>
            <a:endParaRPr lang="es-EC" dirty="0">
              <a:solidFill>
                <a:schemeClr val="tx1"/>
              </a:solidFill>
            </a:endParaRPr>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310209"/>
            <a:ext cx="2576848" cy="1600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ángulo 14"/>
          <p:cNvSpPr/>
          <p:nvPr/>
        </p:nvSpPr>
        <p:spPr>
          <a:xfrm>
            <a:off x="1794270" y="5949280"/>
            <a:ext cx="1569660" cy="230832"/>
          </a:xfrm>
          <a:prstGeom prst="rect">
            <a:avLst/>
          </a:prstGeom>
        </p:spPr>
        <p:txBody>
          <a:bodyPr wrap="none">
            <a:spAutoFit/>
          </a:bodyPr>
          <a:lstStyle/>
          <a:p>
            <a:r>
              <a:rPr lang="es-EC" sz="900" dirty="0"/>
              <a:t>(Barrera &amp; Guerrero, 2017)</a:t>
            </a:r>
          </a:p>
        </p:txBody>
      </p:sp>
      <p:sp>
        <p:nvSpPr>
          <p:cNvPr id="11" name="Rectángulo 10"/>
          <p:cNvSpPr/>
          <p:nvPr/>
        </p:nvSpPr>
        <p:spPr>
          <a:xfrm>
            <a:off x="107504" y="2996952"/>
            <a:ext cx="2032444" cy="954107"/>
          </a:xfrm>
          <a:prstGeom prst="rect">
            <a:avLst/>
          </a:prstGeom>
          <a:solidFill>
            <a:schemeClr val="bg1"/>
          </a:solidFill>
          <a:ln w="28575">
            <a:solidFill>
              <a:srgbClr val="FFC000"/>
            </a:solidFill>
          </a:ln>
        </p:spPr>
        <p:txBody>
          <a:bodyPr wrap="square">
            <a:spAutoFit/>
          </a:bodyPr>
          <a:lstStyle/>
          <a:p>
            <a:pPr algn="ctr"/>
            <a:r>
              <a:rPr lang="es-ES" sz="1400" dirty="0" smtClean="0">
                <a:ea typeface="Calibri" panose="020F0502020204030204" pitchFamily="34" charset="0"/>
              </a:rPr>
              <a:t>5 discos de Ag-</a:t>
            </a:r>
            <a:r>
              <a:rPr lang="es-ES" sz="1400" dirty="0" err="1" smtClean="0">
                <a:ea typeface="Calibri" panose="020F0502020204030204" pitchFamily="34" charset="0"/>
              </a:rPr>
              <a:t>NPs</a:t>
            </a:r>
            <a:r>
              <a:rPr lang="es-ES" sz="1400" dirty="0" smtClean="0">
                <a:ea typeface="Calibri" panose="020F0502020204030204" pitchFamily="34" charset="0"/>
              </a:rPr>
              <a:t> (Q) y 5 discos de Ag-</a:t>
            </a:r>
            <a:r>
              <a:rPr lang="es-ES" sz="1400" dirty="0" err="1" smtClean="0">
                <a:ea typeface="Calibri" panose="020F0502020204030204" pitchFamily="34" charset="0"/>
              </a:rPr>
              <a:t>NPs</a:t>
            </a:r>
            <a:r>
              <a:rPr lang="es-ES" sz="1400" dirty="0" smtClean="0">
                <a:ea typeface="Calibri" panose="020F0502020204030204" pitchFamily="34" charset="0"/>
              </a:rPr>
              <a:t> (M) / PVB impresos</a:t>
            </a:r>
            <a:endParaRPr lang="en-US" sz="1400" dirty="0"/>
          </a:p>
        </p:txBody>
      </p:sp>
      <p:sp>
        <p:nvSpPr>
          <p:cNvPr id="12" name="Rectángulo 11"/>
          <p:cNvSpPr/>
          <p:nvPr/>
        </p:nvSpPr>
        <p:spPr>
          <a:xfrm>
            <a:off x="2456726" y="2942056"/>
            <a:ext cx="1020638" cy="307777"/>
          </a:xfrm>
          <a:prstGeom prst="rect">
            <a:avLst/>
          </a:prstGeom>
          <a:solidFill>
            <a:schemeClr val="bg1"/>
          </a:solidFill>
          <a:ln w="28575">
            <a:solidFill>
              <a:srgbClr val="FFC000"/>
            </a:solidFill>
          </a:ln>
        </p:spPr>
        <p:txBody>
          <a:bodyPr wrap="square">
            <a:spAutoFit/>
          </a:bodyPr>
          <a:lstStyle/>
          <a:p>
            <a:pPr algn="ctr"/>
            <a:r>
              <a:rPr lang="es-ES" sz="1400" dirty="0" smtClean="0"/>
              <a:t>A5</a:t>
            </a:r>
            <a:endParaRPr lang="en-US" sz="1400" dirty="0"/>
          </a:p>
        </p:txBody>
      </p:sp>
      <p:sp>
        <p:nvSpPr>
          <p:cNvPr id="17" name="Rectángulo 16"/>
          <p:cNvSpPr/>
          <p:nvPr/>
        </p:nvSpPr>
        <p:spPr>
          <a:xfrm>
            <a:off x="2456726" y="3374104"/>
            <a:ext cx="1020638" cy="307777"/>
          </a:xfrm>
          <a:prstGeom prst="rect">
            <a:avLst/>
          </a:prstGeom>
          <a:solidFill>
            <a:schemeClr val="bg1"/>
          </a:solidFill>
          <a:ln w="28575">
            <a:solidFill>
              <a:srgbClr val="FFC000"/>
            </a:solidFill>
          </a:ln>
        </p:spPr>
        <p:txBody>
          <a:bodyPr wrap="square">
            <a:spAutoFit/>
          </a:bodyPr>
          <a:lstStyle/>
          <a:p>
            <a:pPr algn="ctr"/>
            <a:r>
              <a:rPr lang="es-ES" sz="1400" dirty="0" smtClean="0"/>
              <a:t>A15</a:t>
            </a:r>
            <a:endParaRPr lang="en-US" sz="1400" dirty="0"/>
          </a:p>
        </p:txBody>
      </p:sp>
      <p:sp>
        <p:nvSpPr>
          <p:cNvPr id="18" name="Rectángulo 17"/>
          <p:cNvSpPr/>
          <p:nvPr/>
        </p:nvSpPr>
        <p:spPr>
          <a:xfrm>
            <a:off x="2456726" y="3827638"/>
            <a:ext cx="1020638" cy="307777"/>
          </a:xfrm>
          <a:prstGeom prst="rect">
            <a:avLst/>
          </a:prstGeom>
          <a:solidFill>
            <a:schemeClr val="bg1"/>
          </a:solidFill>
          <a:ln w="28575">
            <a:solidFill>
              <a:srgbClr val="FFC000"/>
            </a:solidFill>
          </a:ln>
        </p:spPr>
        <p:txBody>
          <a:bodyPr wrap="square">
            <a:spAutoFit/>
          </a:bodyPr>
          <a:lstStyle/>
          <a:p>
            <a:pPr algn="ctr"/>
            <a:r>
              <a:rPr lang="es-ES" sz="1400" dirty="0" smtClean="0"/>
              <a:t>A30</a:t>
            </a:r>
            <a:endParaRPr lang="en-US" sz="1400" dirty="0"/>
          </a:p>
        </p:txBody>
      </p:sp>
      <p:sp>
        <p:nvSpPr>
          <p:cNvPr id="20" name="Rectángulo 19"/>
          <p:cNvSpPr/>
          <p:nvPr/>
        </p:nvSpPr>
        <p:spPr>
          <a:xfrm>
            <a:off x="3923928" y="2132856"/>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E. </a:t>
            </a:r>
            <a:r>
              <a:rPr lang="es-ES" sz="1400" i="1" dirty="0" err="1" smtClean="0"/>
              <a:t>coli</a:t>
            </a:r>
            <a:endParaRPr lang="en-US" sz="1400" i="1" dirty="0"/>
          </a:p>
        </p:txBody>
      </p:sp>
      <p:sp>
        <p:nvSpPr>
          <p:cNvPr id="21" name="Rectángulo 20"/>
          <p:cNvSpPr/>
          <p:nvPr/>
        </p:nvSpPr>
        <p:spPr>
          <a:xfrm>
            <a:off x="3923928" y="2603502"/>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S. </a:t>
            </a:r>
            <a:r>
              <a:rPr lang="es-ES" sz="1400" i="1" dirty="0" err="1" smtClean="0"/>
              <a:t>aureus</a:t>
            </a:r>
            <a:endParaRPr lang="en-US" sz="1400" i="1" dirty="0"/>
          </a:p>
        </p:txBody>
      </p:sp>
      <p:cxnSp>
        <p:nvCxnSpPr>
          <p:cNvPr id="3" name="Conector recto de flecha 2"/>
          <p:cNvCxnSpPr>
            <a:stCxn id="11" idx="3"/>
            <a:endCxn id="12" idx="1"/>
          </p:cNvCxnSpPr>
          <p:nvPr/>
        </p:nvCxnSpPr>
        <p:spPr>
          <a:xfrm flipV="1">
            <a:off x="2139948" y="3095945"/>
            <a:ext cx="316778" cy="37806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stCxn id="11" idx="3"/>
            <a:endCxn id="17" idx="1"/>
          </p:cNvCxnSpPr>
          <p:nvPr/>
        </p:nvCxnSpPr>
        <p:spPr>
          <a:xfrm>
            <a:off x="2139948" y="3474006"/>
            <a:ext cx="316778" cy="5398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11" idx="3"/>
            <a:endCxn id="18" idx="1"/>
          </p:cNvCxnSpPr>
          <p:nvPr/>
        </p:nvCxnSpPr>
        <p:spPr>
          <a:xfrm>
            <a:off x="2139948" y="3474006"/>
            <a:ext cx="316778" cy="50752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ángulo 37"/>
          <p:cNvSpPr/>
          <p:nvPr/>
        </p:nvSpPr>
        <p:spPr>
          <a:xfrm>
            <a:off x="3937563" y="3060537"/>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E. </a:t>
            </a:r>
            <a:r>
              <a:rPr lang="es-ES" sz="1400" i="1" dirty="0" err="1" smtClean="0"/>
              <a:t>coli</a:t>
            </a:r>
            <a:endParaRPr lang="en-US" sz="1400" i="1" dirty="0"/>
          </a:p>
        </p:txBody>
      </p:sp>
      <p:sp>
        <p:nvSpPr>
          <p:cNvPr id="39" name="Rectángulo 38"/>
          <p:cNvSpPr/>
          <p:nvPr/>
        </p:nvSpPr>
        <p:spPr>
          <a:xfrm>
            <a:off x="3937563" y="3531183"/>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S. </a:t>
            </a:r>
            <a:r>
              <a:rPr lang="es-ES" sz="1400" i="1" dirty="0" err="1" smtClean="0"/>
              <a:t>aureus</a:t>
            </a:r>
            <a:endParaRPr lang="en-US" sz="1400" i="1" dirty="0"/>
          </a:p>
        </p:txBody>
      </p:sp>
      <p:sp>
        <p:nvSpPr>
          <p:cNvPr id="40" name="Rectángulo 39"/>
          <p:cNvSpPr/>
          <p:nvPr/>
        </p:nvSpPr>
        <p:spPr>
          <a:xfrm>
            <a:off x="3954583" y="3988218"/>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E. </a:t>
            </a:r>
            <a:r>
              <a:rPr lang="es-ES" sz="1400" i="1" dirty="0" err="1" smtClean="0"/>
              <a:t>coli</a:t>
            </a:r>
            <a:endParaRPr lang="en-US" sz="1400" i="1" dirty="0"/>
          </a:p>
        </p:txBody>
      </p:sp>
      <p:sp>
        <p:nvSpPr>
          <p:cNvPr id="41" name="Rectángulo 40"/>
          <p:cNvSpPr/>
          <p:nvPr/>
        </p:nvSpPr>
        <p:spPr>
          <a:xfrm>
            <a:off x="3954583" y="4458864"/>
            <a:ext cx="1002972" cy="307777"/>
          </a:xfrm>
          <a:prstGeom prst="rect">
            <a:avLst/>
          </a:prstGeom>
          <a:solidFill>
            <a:schemeClr val="bg1"/>
          </a:solidFill>
          <a:ln w="28575">
            <a:solidFill>
              <a:srgbClr val="FFC000"/>
            </a:solidFill>
          </a:ln>
        </p:spPr>
        <p:txBody>
          <a:bodyPr wrap="square">
            <a:spAutoFit/>
          </a:bodyPr>
          <a:lstStyle/>
          <a:p>
            <a:pPr algn="ctr"/>
            <a:r>
              <a:rPr lang="es-ES" sz="1400" i="1" dirty="0" smtClean="0"/>
              <a:t>S. </a:t>
            </a:r>
            <a:r>
              <a:rPr lang="es-ES" sz="1400" i="1" dirty="0" err="1" smtClean="0"/>
              <a:t>aureus</a:t>
            </a:r>
            <a:endParaRPr lang="en-US" sz="1400" i="1" dirty="0"/>
          </a:p>
        </p:txBody>
      </p:sp>
      <p:cxnSp>
        <p:nvCxnSpPr>
          <p:cNvPr id="43" name="Conector recto de flecha 42"/>
          <p:cNvCxnSpPr>
            <a:stCxn id="12" idx="3"/>
            <a:endCxn id="20" idx="1"/>
          </p:cNvCxnSpPr>
          <p:nvPr/>
        </p:nvCxnSpPr>
        <p:spPr>
          <a:xfrm flipV="1">
            <a:off x="3477364" y="2286745"/>
            <a:ext cx="446564" cy="80920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stCxn id="12" idx="3"/>
            <a:endCxn id="21" idx="1"/>
          </p:cNvCxnSpPr>
          <p:nvPr/>
        </p:nvCxnSpPr>
        <p:spPr>
          <a:xfrm flipV="1">
            <a:off x="3477364" y="2757391"/>
            <a:ext cx="446564" cy="33855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17" idx="3"/>
            <a:endCxn id="38" idx="1"/>
          </p:cNvCxnSpPr>
          <p:nvPr/>
        </p:nvCxnSpPr>
        <p:spPr>
          <a:xfrm flipV="1">
            <a:off x="3477364" y="3214426"/>
            <a:ext cx="460199" cy="31356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a:stCxn id="17" idx="3"/>
            <a:endCxn id="39" idx="1"/>
          </p:cNvCxnSpPr>
          <p:nvPr/>
        </p:nvCxnSpPr>
        <p:spPr>
          <a:xfrm>
            <a:off x="3477364" y="3527993"/>
            <a:ext cx="460199" cy="15707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a:stCxn id="18" idx="3"/>
            <a:endCxn id="40" idx="1"/>
          </p:cNvCxnSpPr>
          <p:nvPr/>
        </p:nvCxnSpPr>
        <p:spPr>
          <a:xfrm>
            <a:off x="3477364" y="3981527"/>
            <a:ext cx="477219" cy="16058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stCxn id="18" idx="3"/>
            <a:endCxn id="41" idx="1"/>
          </p:cNvCxnSpPr>
          <p:nvPr/>
        </p:nvCxnSpPr>
        <p:spPr>
          <a:xfrm>
            <a:off x="3477364" y="3981527"/>
            <a:ext cx="477219" cy="63122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ectángulo 69"/>
          <p:cNvSpPr/>
          <p:nvPr/>
        </p:nvSpPr>
        <p:spPr>
          <a:xfrm>
            <a:off x="5292080" y="2183495"/>
            <a:ext cx="2880320" cy="307777"/>
          </a:xfrm>
          <a:prstGeom prst="rect">
            <a:avLst/>
          </a:prstGeom>
          <a:solidFill>
            <a:schemeClr val="bg1"/>
          </a:solidFill>
          <a:ln w="28575">
            <a:solidFill>
              <a:srgbClr val="FFC000"/>
            </a:solidFill>
          </a:ln>
        </p:spPr>
        <p:txBody>
          <a:bodyPr wrap="square">
            <a:spAutoFit/>
          </a:bodyPr>
          <a:lstStyle/>
          <a:p>
            <a:pPr algn="ctr"/>
            <a:r>
              <a:rPr lang="es-ES" sz="1400" dirty="0" smtClean="0">
                <a:ea typeface="Calibri" panose="020F0502020204030204" pitchFamily="34" charset="0"/>
              </a:rPr>
              <a:t>5 discos blanco para Ag-</a:t>
            </a:r>
            <a:r>
              <a:rPr lang="es-ES" sz="1400" dirty="0" err="1" smtClean="0">
                <a:ea typeface="Calibri" panose="020F0502020204030204" pitchFamily="34" charset="0"/>
              </a:rPr>
              <a:t>NPs</a:t>
            </a:r>
            <a:r>
              <a:rPr lang="es-ES" sz="1400" dirty="0" smtClean="0">
                <a:ea typeface="Calibri" panose="020F0502020204030204" pitchFamily="34" charset="0"/>
              </a:rPr>
              <a:t> (Q)</a:t>
            </a:r>
            <a:endParaRPr lang="en-US" sz="1400" dirty="0"/>
          </a:p>
        </p:txBody>
      </p:sp>
      <p:cxnSp>
        <p:nvCxnSpPr>
          <p:cNvPr id="72" name="Conector recto de flecha 71"/>
          <p:cNvCxnSpPr>
            <a:stCxn id="70" idx="2"/>
            <a:endCxn id="73" idx="0"/>
          </p:cNvCxnSpPr>
          <p:nvPr/>
        </p:nvCxnSpPr>
        <p:spPr>
          <a:xfrm flipH="1">
            <a:off x="6374007" y="2491272"/>
            <a:ext cx="358233" cy="28150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ectángulo 72"/>
          <p:cNvSpPr/>
          <p:nvPr/>
        </p:nvSpPr>
        <p:spPr>
          <a:xfrm>
            <a:off x="5724128" y="2772779"/>
            <a:ext cx="1299757" cy="307777"/>
          </a:xfrm>
          <a:prstGeom prst="rect">
            <a:avLst/>
          </a:prstGeom>
          <a:solidFill>
            <a:schemeClr val="bg1"/>
          </a:solidFill>
          <a:ln w="28575">
            <a:solidFill>
              <a:srgbClr val="FFC000"/>
            </a:solidFill>
          </a:ln>
        </p:spPr>
        <p:txBody>
          <a:bodyPr wrap="square">
            <a:spAutoFit/>
          </a:bodyPr>
          <a:lstStyle/>
          <a:p>
            <a:pPr algn="ctr"/>
            <a:r>
              <a:rPr lang="es-ES" sz="1400" dirty="0" smtClean="0"/>
              <a:t>Blanco CAE</a:t>
            </a:r>
            <a:endParaRPr lang="en-US" sz="1400" dirty="0"/>
          </a:p>
        </p:txBody>
      </p:sp>
      <p:sp>
        <p:nvSpPr>
          <p:cNvPr id="75" name="Rectángulo 74"/>
          <p:cNvSpPr/>
          <p:nvPr/>
        </p:nvSpPr>
        <p:spPr>
          <a:xfrm>
            <a:off x="5230281" y="3717032"/>
            <a:ext cx="3422139" cy="307777"/>
          </a:xfrm>
          <a:prstGeom prst="rect">
            <a:avLst/>
          </a:prstGeom>
          <a:solidFill>
            <a:schemeClr val="bg1"/>
          </a:solidFill>
          <a:ln w="28575">
            <a:solidFill>
              <a:srgbClr val="FFC000"/>
            </a:solidFill>
          </a:ln>
        </p:spPr>
        <p:txBody>
          <a:bodyPr wrap="square">
            <a:spAutoFit/>
          </a:bodyPr>
          <a:lstStyle/>
          <a:p>
            <a:pPr algn="ctr"/>
            <a:r>
              <a:rPr lang="es-ES" sz="1400" dirty="0" smtClean="0">
                <a:ea typeface="Calibri" panose="020F0502020204030204" pitchFamily="34" charset="0"/>
              </a:rPr>
              <a:t>5 discos blanco para Ag-</a:t>
            </a:r>
            <a:r>
              <a:rPr lang="es-ES" sz="1400" dirty="0" err="1" smtClean="0">
                <a:ea typeface="Calibri" panose="020F0502020204030204" pitchFamily="34" charset="0"/>
              </a:rPr>
              <a:t>NPs</a:t>
            </a:r>
            <a:r>
              <a:rPr lang="es-ES" sz="1400" dirty="0" smtClean="0">
                <a:ea typeface="Calibri" panose="020F0502020204030204" pitchFamily="34" charset="0"/>
              </a:rPr>
              <a:t> (M) / PVB</a:t>
            </a:r>
            <a:endParaRPr lang="en-US" sz="1400" dirty="0"/>
          </a:p>
        </p:txBody>
      </p:sp>
      <p:sp>
        <p:nvSpPr>
          <p:cNvPr id="77" name="Rectángulo 76"/>
          <p:cNvSpPr/>
          <p:nvPr/>
        </p:nvSpPr>
        <p:spPr>
          <a:xfrm>
            <a:off x="6145600" y="4180971"/>
            <a:ext cx="1299757" cy="307777"/>
          </a:xfrm>
          <a:prstGeom prst="rect">
            <a:avLst/>
          </a:prstGeom>
          <a:solidFill>
            <a:schemeClr val="bg1"/>
          </a:solidFill>
          <a:ln w="28575">
            <a:solidFill>
              <a:srgbClr val="FFC000"/>
            </a:solidFill>
          </a:ln>
        </p:spPr>
        <p:txBody>
          <a:bodyPr wrap="square">
            <a:spAutoFit/>
          </a:bodyPr>
          <a:lstStyle/>
          <a:p>
            <a:pPr algn="ctr"/>
            <a:r>
              <a:rPr lang="es-ES" sz="1400" dirty="0" smtClean="0"/>
              <a:t>Blanco CAE</a:t>
            </a:r>
            <a:endParaRPr lang="en-US" sz="1400" dirty="0"/>
          </a:p>
        </p:txBody>
      </p:sp>
      <p:sp>
        <p:nvSpPr>
          <p:cNvPr id="84" name="Rectángulo 83"/>
          <p:cNvSpPr/>
          <p:nvPr/>
        </p:nvSpPr>
        <p:spPr>
          <a:xfrm>
            <a:off x="6145600" y="4702941"/>
            <a:ext cx="1299757" cy="307777"/>
          </a:xfrm>
          <a:prstGeom prst="rect">
            <a:avLst/>
          </a:prstGeom>
          <a:solidFill>
            <a:schemeClr val="bg1"/>
          </a:solidFill>
          <a:ln w="28575">
            <a:solidFill>
              <a:srgbClr val="FFC000"/>
            </a:solidFill>
          </a:ln>
        </p:spPr>
        <p:txBody>
          <a:bodyPr wrap="square">
            <a:spAutoFit/>
          </a:bodyPr>
          <a:lstStyle/>
          <a:p>
            <a:pPr algn="ctr"/>
            <a:r>
              <a:rPr lang="es-ES" sz="1400" dirty="0" smtClean="0"/>
              <a:t>CB5</a:t>
            </a:r>
            <a:endParaRPr lang="en-US" sz="1400" dirty="0"/>
          </a:p>
        </p:txBody>
      </p:sp>
      <p:sp>
        <p:nvSpPr>
          <p:cNvPr id="85" name="Rectángulo 84"/>
          <p:cNvSpPr/>
          <p:nvPr/>
        </p:nvSpPr>
        <p:spPr>
          <a:xfrm>
            <a:off x="6155713" y="5194393"/>
            <a:ext cx="1299757" cy="307777"/>
          </a:xfrm>
          <a:prstGeom prst="rect">
            <a:avLst/>
          </a:prstGeom>
          <a:solidFill>
            <a:schemeClr val="bg1"/>
          </a:solidFill>
          <a:ln w="28575">
            <a:solidFill>
              <a:srgbClr val="FFC000"/>
            </a:solidFill>
          </a:ln>
        </p:spPr>
        <p:txBody>
          <a:bodyPr wrap="square">
            <a:spAutoFit/>
          </a:bodyPr>
          <a:lstStyle/>
          <a:p>
            <a:pPr algn="ctr"/>
            <a:r>
              <a:rPr lang="es-ES" sz="1400" dirty="0" smtClean="0"/>
              <a:t>CB15</a:t>
            </a:r>
            <a:endParaRPr lang="en-US" sz="1400" dirty="0"/>
          </a:p>
        </p:txBody>
      </p:sp>
      <p:cxnSp>
        <p:nvCxnSpPr>
          <p:cNvPr id="98" name="Conector recto 97"/>
          <p:cNvCxnSpPr/>
          <p:nvPr/>
        </p:nvCxnSpPr>
        <p:spPr>
          <a:xfrm>
            <a:off x="5525078" y="4028858"/>
            <a:ext cx="0" cy="185407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Conector recto de flecha 99"/>
          <p:cNvCxnSpPr>
            <a:endCxn id="77" idx="1"/>
          </p:cNvCxnSpPr>
          <p:nvPr/>
        </p:nvCxnSpPr>
        <p:spPr>
          <a:xfrm>
            <a:off x="5542098" y="4334860"/>
            <a:ext cx="603502"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ector recto de flecha 101"/>
          <p:cNvCxnSpPr>
            <a:endCxn id="84" idx="1"/>
          </p:cNvCxnSpPr>
          <p:nvPr/>
        </p:nvCxnSpPr>
        <p:spPr>
          <a:xfrm>
            <a:off x="5542098" y="4856830"/>
            <a:ext cx="603502"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ector recto de flecha 104"/>
          <p:cNvCxnSpPr>
            <a:endCxn id="85" idx="1"/>
          </p:cNvCxnSpPr>
          <p:nvPr/>
        </p:nvCxnSpPr>
        <p:spPr>
          <a:xfrm>
            <a:off x="5542098" y="5348282"/>
            <a:ext cx="61361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p:cNvCxnSpPr>
            <a:endCxn id="86" idx="1"/>
          </p:cNvCxnSpPr>
          <p:nvPr/>
        </p:nvCxnSpPr>
        <p:spPr>
          <a:xfrm>
            <a:off x="5525078" y="5867542"/>
            <a:ext cx="63063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12" name="Rectángulo 111"/>
          <p:cNvSpPr/>
          <p:nvPr/>
        </p:nvSpPr>
        <p:spPr>
          <a:xfrm>
            <a:off x="7486677" y="2650577"/>
            <a:ext cx="1195390" cy="523220"/>
          </a:xfrm>
          <a:prstGeom prst="rect">
            <a:avLst/>
          </a:prstGeom>
          <a:solidFill>
            <a:schemeClr val="bg1"/>
          </a:solidFill>
          <a:ln w="28575">
            <a:solidFill>
              <a:srgbClr val="FFC000"/>
            </a:solidFill>
          </a:ln>
        </p:spPr>
        <p:txBody>
          <a:bodyPr wrap="square">
            <a:spAutoFit/>
          </a:bodyPr>
          <a:lstStyle/>
          <a:p>
            <a:pPr algn="ctr"/>
            <a:r>
              <a:rPr lang="es-ES" sz="1400" i="1" dirty="0" smtClean="0"/>
              <a:t>E. </a:t>
            </a:r>
            <a:r>
              <a:rPr lang="es-ES" sz="1400" i="1" dirty="0" err="1"/>
              <a:t>c</a:t>
            </a:r>
            <a:r>
              <a:rPr lang="es-ES" sz="1400" i="1" dirty="0" err="1" smtClean="0"/>
              <a:t>oli</a:t>
            </a:r>
            <a:r>
              <a:rPr lang="es-ES" sz="1400" i="1" dirty="0" smtClean="0"/>
              <a:t> </a:t>
            </a:r>
            <a:endParaRPr lang="es-ES" sz="1400" i="1" dirty="0"/>
          </a:p>
          <a:p>
            <a:pPr algn="ctr"/>
            <a:r>
              <a:rPr lang="es-ES" sz="1400" i="1" dirty="0" smtClean="0"/>
              <a:t>S. </a:t>
            </a:r>
            <a:r>
              <a:rPr lang="es-ES" sz="1400" i="1" dirty="0" err="1"/>
              <a:t>a</a:t>
            </a:r>
            <a:r>
              <a:rPr lang="es-ES" sz="1400" i="1" dirty="0" err="1" smtClean="0"/>
              <a:t>ureus</a:t>
            </a:r>
            <a:endParaRPr lang="en-US" sz="1400" i="1" dirty="0"/>
          </a:p>
        </p:txBody>
      </p:sp>
      <p:cxnSp>
        <p:nvCxnSpPr>
          <p:cNvPr id="131" name="Conector recto de flecha 130"/>
          <p:cNvCxnSpPr>
            <a:stCxn id="73" idx="3"/>
            <a:endCxn id="112" idx="1"/>
          </p:cNvCxnSpPr>
          <p:nvPr/>
        </p:nvCxnSpPr>
        <p:spPr>
          <a:xfrm flipV="1">
            <a:off x="7023885" y="2912187"/>
            <a:ext cx="462792" cy="14481"/>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ángulo 133"/>
          <p:cNvSpPr/>
          <p:nvPr/>
        </p:nvSpPr>
        <p:spPr>
          <a:xfrm>
            <a:off x="7813892" y="4736662"/>
            <a:ext cx="1195390" cy="523220"/>
          </a:xfrm>
          <a:prstGeom prst="rect">
            <a:avLst/>
          </a:prstGeom>
          <a:solidFill>
            <a:schemeClr val="bg1"/>
          </a:solidFill>
          <a:ln w="28575">
            <a:solidFill>
              <a:srgbClr val="FFC000"/>
            </a:solidFill>
          </a:ln>
        </p:spPr>
        <p:txBody>
          <a:bodyPr wrap="square">
            <a:spAutoFit/>
          </a:bodyPr>
          <a:lstStyle/>
          <a:p>
            <a:pPr algn="ctr"/>
            <a:r>
              <a:rPr lang="es-ES" sz="1400" i="1" dirty="0" smtClean="0"/>
              <a:t>E. </a:t>
            </a:r>
            <a:r>
              <a:rPr lang="es-ES" sz="1400" i="1" dirty="0" err="1"/>
              <a:t>c</a:t>
            </a:r>
            <a:r>
              <a:rPr lang="es-ES" sz="1400" i="1" dirty="0" err="1" smtClean="0"/>
              <a:t>oli</a:t>
            </a:r>
            <a:r>
              <a:rPr lang="es-ES" sz="1400" i="1" dirty="0" smtClean="0"/>
              <a:t> </a:t>
            </a:r>
            <a:endParaRPr lang="es-ES" sz="1400" i="1" dirty="0"/>
          </a:p>
          <a:p>
            <a:pPr algn="ctr"/>
            <a:r>
              <a:rPr lang="es-ES" sz="1400" i="1" dirty="0" smtClean="0"/>
              <a:t>S. </a:t>
            </a:r>
            <a:r>
              <a:rPr lang="es-ES" sz="1400" i="1" dirty="0" err="1"/>
              <a:t>a</a:t>
            </a:r>
            <a:r>
              <a:rPr lang="es-ES" sz="1400" i="1" dirty="0" err="1" smtClean="0"/>
              <a:t>ureus</a:t>
            </a:r>
            <a:endParaRPr lang="en-US" sz="1400" i="1" dirty="0"/>
          </a:p>
        </p:txBody>
      </p:sp>
      <p:cxnSp>
        <p:nvCxnSpPr>
          <p:cNvPr id="136" name="Conector recto de flecha 135"/>
          <p:cNvCxnSpPr>
            <a:stCxn id="77" idx="3"/>
            <a:endCxn id="134" idx="1"/>
          </p:cNvCxnSpPr>
          <p:nvPr/>
        </p:nvCxnSpPr>
        <p:spPr>
          <a:xfrm>
            <a:off x="7445357" y="4334860"/>
            <a:ext cx="368535" cy="66341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ector recto de flecha 137"/>
          <p:cNvCxnSpPr>
            <a:stCxn id="84" idx="3"/>
            <a:endCxn id="134" idx="1"/>
          </p:cNvCxnSpPr>
          <p:nvPr/>
        </p:nvCxnSpPr>
        <p:spPr>
          <a:xfrm>
            <a:off x="7445357" y="4856830"/>
            <a:ext cx="368535" cy="14144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ector recto de flecha 139"/>
          <p:cNvCxnSpPr>
            <a:stCxn id="85" idx="3"/>
            <a:endCxn id="134" idx="1"/>
          </p:cNvCxnSpPr>
          <p:nvPr/>
        </p:nvCxnSpPr>
        <p:spPr>
          <a:xfrm flipV="1">
            <a:off x="7455470" y="4998272"/>
            <a:ext cx="358422" cy="35001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ángulo 59"/>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1"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86" name="Rectángulo 85"/>
          <p:cNvSpPr/>
          <p:nvPr/>
        </p:nvSpPr>
        <p:spPr>
          <a:xfrm>
            <a:off x="6155713" y="5713653"/>
            <a:ext cx="1299757" cy="307777"/>
          </a:xfrm>
          <a:prstGeom prst="rect">
            <a:avLst/>
          </a:prstGeom>
          <a:solidFill>
            <a:schemeClr val="bg1"/>
          </a:solidFill>
          <a:ln w="28575">
            <a:solidFill>
              <a:srgbClr val="FFC000"/>
            </a:solidFill>
          </a:ln>
        </p:spPr>
        <p:txBody>
          <a:bodyPr wrap="square">
            <a:spAutoFit/>
          </a:bodyPr>
          <a:lstStyle/>
          <a:p>
            <a:pPr algn="ctr"/>
            <a:r>
              <a:rPr lang="es-ES" sz="1400" dirty="0" smtClean="0"/>
              <a:t>CB30</a:t>
            </a:r>
            <a:endParaRPr lang="en-US" sz="1400" dirty="0"/>
          </a:p>
        </p:txBody>
      </p:sp>
      <p:cxnSp>
        <p:nvCxnSpPr>
          <p:cNvPr id="142" name="Conector recto de flecha 141"/>
          <p:cNvCxnSpPr>
            <a:stCxn id="86" idx="3"/>
            <a:endCxn id="134" idx="1"/>
          </p:cNvCxnSpPr>
          <p:nvPr/>
        </p:nvCxnSpPr>
        <p:spPr>
          <a:xfrm flipV="1">
            <a:off x="7455470" y="4998272"/>
            <a:ext cx="358422" cy="86927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3976257" y="5082569"/>
            <a:ext cx="955783" cy="938719"/>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100" b="1" dirty="0" smtClean="0"/>
              <a:t>TOTAL</a:t>
            </a:r>
          </a:p>
          <a:p>
            <a:pPr algn="ctr"/>
            <a:r>
              <a:rPr lang="es-EC" sz="1100" b="1" dirty="0" smtClean="0"/>
              <a:t>110 discos</a:t>
            </a:r>
          </a:p>
          <a:p>
            <a:pPr algn="ctr"/>
            <a:r>
              <a:rPr lang="es-EC" sz="1100" dirty="0"/>
              <a:t>6</a:t>
            </a:r>
            <a:r>
              <a:rPr lang="es-EC" sz="1100" dirty="0" smtClean="0"/>
              <a:t>0 Ag-</a:t>
            </a:r>
            <a:r>
              <a:rPr lang="es-EC" sz="1100" dirty="0" err="1" smtClean="0"/>
              <a:t>NPs</a:t>
            </a:r>
            <a:endParaRPr lang="es-EC" sz="1100" dirty="0" smtClean="0"/>
          </a:p>
          <a:p>
            <a:pPr algn="ctr"/>
            <a:r>
              <a:rPr lang="es-EC" sz="1100" dirty="0" smtClean="0"/>
              <a:t>30 CB</a:t>
            </a:r>
          </a:p>
          <a:p>
            <a:pPr algn="ctr"/>
            <a:r>
              <a:rPr lang="es-EC" sz="1100" dirty="0" smtClean="0"/>
              <a:t>20 CAE</a:t>
            </a:r>
            <a:endParaRPr lang="es-EC" sz="1100" dirty="0"/>
          </a:p>
        </p:txBody>
      </p:sp>
      <p:sp>
        <p:nvSpPr>
          <p:cNvPr id="50" name="Rectángulo 49"/>
          <p:cNvSpPr/>
          <p:nvPr/>
        </p:nvSpPr>
        <p:spPr>
          <a:xfrm>
            <a:off x="2463323" y="2276872"/>
            <a:ext cx="1020638" cy="523220"/>
          </a:xfrm>
          <a:prstGeom prst="rect">
            <a:avLst/>
          </a:prstGeom>
          <a:solidFill>
            <a:schemeClr val="bg1"/>
          </a:solidFill>
          <a:ln w="28575">
            <a:solidFill>
              <a:srgbClr val="FFC000"/>
            </a:solidFill>
          </a:ln>
        </p:spPr>
        <p:txBody>
          <a:bodyPr wrap="square">
            <a:spAutoFit/>
          </a:bodyPr>
          <a:lstStyle/>
          <a:p>
            <a:pPr algn="ctr"/>
            <a:r>
              <a:rPr lang="es-ES" sz="1400" dirty="0" smtClean="0"/>
              <a:t>Capas de impresión</a:t>
            </a:r>
            <a:endParaRPr lang="en-US" sz="1400" dirty="0"/>
          </a:p>
        </p:txBody>
      </p:sp>
    </p:spTree>
    <p:extLst>
      <p:ext uri="{BB962C8B-B14F-4D97-AF65-F5344CB8AC3E}">
        <p14:creationId xmlns:p14="http://schemas.microsoft.com/office/powerpoint/2010/main" val="1372110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2072" y="3166762"/>
            <a:ext cx="1608113" cy="78172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3"/>
          <p:cNvSpPr txBox="1"/>
          <p:nvPr/>
        </p:nvSpPr>
        <p:spPr>
          <a:xfrm>
            <a:off x="179512" y="704890"/>
            <a:ext cx="8812088" cy="707886"/>
          </a:xfrm>
          <a:prstGeom prst="rect">
            <a:avLst/>
          </a:prstGeom>
          <a:noFill/>
          <a:ln w="28575">
            <a:solidFill>
              <a:srgbClr val="00B050"/>
            </a:solidFill>
          </a:ln>
        </p:spPr>
        <p:txBody>
          <a:bodyPr wrap="square" rtlCol="0">
            <a:spAutoFit/>
          </a:bodyPr>
          <a:lstStyle/>
          <a:p>
            <a:pPr algn="ctr"/>
            <a:r>
              <a:rPr lang="es-ES" sz="2000" b="1" dirty="0" smtClean="0"/>
              <a:t>Análisis del efecto bactericida de los dispositivos impresos en </a:t>
            </a:r>
            <a:r>
              <a:rPr lang="es-ES" sz="2000" b="1" i="1" dirty="0" smtClean="0"/>
              <a:t>E. coli </a:t>
            </a:r>
            <a:r>
              <a:rPr lang="es-ES" sz="2000" b="1" dirty="0" smtClean="0"/>
              <a:t>y </a:t>
            </a:r>
            <a:r>
              <a:rPr lang="es-ES" sz="2000" b="1" i="1" dirty="0" smtClean="0"/>
              <a:t>S. aureus</a:t>
            </a:r>
            <a:endParaRPr lang="es-ES" sz="2000" b="1" i="1" dirty="0"/>
          </a:p>
        </p:txBody>
      </p:sp>
      <p:sp>
        <p:nvSpPr>
          <p:cNvPr id="21" name="Marcador de contenido 2"/>
          <p:cNvSpPr txBox="1">
            <a:spLocks/>
          </p:cNvSpPr>
          <p:nvPr/>
        </p:nvSpPr>
        <p:spPr>
          <a:xfrm>
            <a:off x="251520" y="1628800"/>
            <a:ext cx="4354268" cy="360040"/>
          </a:xfrm>
          <a:prstGeom prst="rect">
            <a:avLst/>
          </a:prstGeom>
          <a:ln w="28575">
            <a:solidFill>
              <a:srgbClr val="00B0F0"/>
            </a:solidFill>
          </a:ln>
        </p:spPr>
        <p:style>
          <a:lnRef idx="2">
            <a:schemeClr val="accent2"/>
          </a:lnRef>
          <a:fillRef idx="1">
            <a:schemeClr val="lt1"/>
          </a:fillRef>
          <a:effectRef idx="0">
            <a:schemeClr val="accent2"/>
          </a:effectRef>
          <a:fontRef idx="minor">
            <a:schemeClr val="dk1"/>
          </a:fontRef>
        </p:style>
        <p:txBody>
          <a:bodyPr anchor="b"/>
          <a:lstStyle>
            <a:lvl1pPr marL="0" indent="0" algn="l" rtl="0" eaLnBrk="0" fontAlgn="base" hangingPunct="0">
              <a:spcBef>
                <a:spcPct val="20000"/>
              </a:spcBef>
              <a:spcAft>
                <a:spcPct val="0"/>
              </a:spcAft>
              <a:buNone/>
              <a:defRPr sz="2000">
                <a:solidFill>
                  <a:schemeClr val="bg1"/>
                </a:solidFill>
                <a:latin typeface="+mn-lt"/>
                <a:ea typeface="+mn-ea"/>
                <a:cs typeface="+mn-cs"/>
              </a:defRPr>
            </a:lvl1pPr>
            <a:lvl2pPr marL="457200" indent="0" algn="l" rtl="0" eaLnBrk="0" fontAlgn="base" hangingPunct="0">
              <a:spcBef>
                <a:spcPct val="20000"/>
              </a:spcBef>
              <a:spcAft>
                <a:spcPct val="0"/>
              </a:spcAft>
              <a:buNone/>
              <a:defRPr sz="1800">
                <a:solidFill>
                  <a:schemeClr val="bg1"/>
                </a:solidFill>
                <a:latin typeface="+mn-lt"/>
              </a:defRPr>
            </a:lvl2pPr>
            <a:lvl3pPr marL="914400" indent="0" algn="l" rtl="0" eaLnBrk="0" fontAlgn="base" hangingPunct="0">
              <a:spcBef>
                <a:spcPct val="20000"/>
              </a:spcBef>
              <a:spcAft>
                <a:spcPct val="0"/>
              </a:spcAft>
              <a:buNone/>
              <a:defRPr sz="1600">
                <a:solidFill>
                  <a:schemeClr val="bg1"/>
                </a:solidFill>
                <a:latin typeface="+mn-lt"/>
              </a:defRPr>
            </a:lvl3pPr>
            <a:lvl4pPr marL="1371600" indent="0" algn="l" rtl="0" eaLnBrk="0" fontAlgn="base" hangingPunct="0">
              <a:spcBef>
                <a:spcPct val="20000"/>
              </a:spcBef>
              <a:spcAft>
                <a:spcPct val="0"/>
              </a:spcAft>
              <a:buNone/>
              <a:defRPr sz="1400">
                <a:solidFill>
                  <a:schemeClr val="bg1"/>
                </a:solidFill>
                <a:latin typeface="+mn-lt"/>
              </a:defRPr>
            </a:lvl4pPr>
            <a:lvl5pPr marL="1828800" indent="0" algn="l" rtl="0" eaLnBrk="0" fontAlgn="base" hangingPunct="0">
              <a:spcBef>
                <a:spcPct val="20000"/>
              </a:spcBef>
              <a:spcAft>
                <a:spcPct val="0"/>
              </a:spcAft>
              <a:buNone/>
              <a:defRPr sz="1400">
                <a:solidFill>
                  <a:schemeClr val="bg1"/>
                </a:solidFill>
                <a:latin typeface="+mn-lt"/>
              </a:defRPr>
            </a:lvl5pPr>
            <a:lvl6pPr marL="2286000" indent="0" algn="l" rtl="0" fontAlgn="base">
              <a:spcBef>
                <a:spcPct val="20000"/>
              </a:spcBef>
              <a:spcAft>
                <a:spcPct val="0"/>
              </a:spcAft>
              <a:buNone/>
              <a:defRPr sz="1400">
                <a:solidFill>
                  <a:schemeClr val="bg1"/>
                </a:solidFill>
                <a:latin typeface="+mn-lt"/>
              </a:defRPr>
            </a:lvl6pPr>
            <a:lvl7pPr marL="2743200" indent="0" algn="l" rtl="0" fontAlgn="base">
              <a:spcBef>
                <a:spcPct val="20000"/>
              </a:spcBef>
              <a:spcAft>
                <a:spcPct val="0"/>
              </a:spcAft>
              <a:buNone/>
              <a:defRPr sz="1400">
                <a:solidFill>
                  <a:schemeClr val="bg1"/>
                </a:solidFill>
                <a:latin typeface="+mn-lt"/>
              </a:defRPr>
            </a:lvl7pPr>
            <a:lvl8pPr marL="3200400" indent="0" algn="l" rtl="0" fontAlgn="base">
              <a:spcBef>
                <a:spcPct val="20000"/>
              </a:spcBef>
              <a:spcAft>
                <a:spcPct val="0"/>
              </a:spcAft>
              <a:buNone/>
              <a:defRPr sz="1400">
                <a:solidFill>
                  <a:schemeClr val="bg1"/>
                </a:solidFill>
                <a:latin typeface="+mn-lt"/>
              </a:defRPr>
            </a:lvl8pPr>
            <a:lvl9pPr marL="3657600" indent="0" algn="l" rtl="0" fontAlgn="base">
              <a:spcBef>
                <a:spcPct val="20000"/>
              </a:spcBef>
              <a:spcAft>
                <a:spcPct val="0"/>
              </a:spcAft>
              <a:buNone/>
              <a:defRPr sz="1400">
                <a:solidFill>
                  <a:schemeClr val="bg1"/>
                </a:solidFill>
                <a:latin typeface="+mn-lt"/>
              </a:defRPr>
            </a:lvl9pPr>
          </a:lstStyle>
          <a:p>
            <a:pPr marL="0" lvl="2" algn="ctr"/>
            <a:r>
              <a:rPr lang="es-EC" sz="1800" kern="0" dirty="0" smtClean="0">
                <a:solidFill>
                  <a:schemeClr val="tx1"/>
                </a:solidFill>
              </a:rPr>
              <a:t>Preparación de los inóculos bacterianos</a:t>
            </a:r>
            <a:endParaRPr lang="es-EC" sz="1800" kern="0" dirty="0">
              <a:solidFill>
                <a:schemeClr val="tx1"/>
              </a:solidFill>
            </a:endParaRPr>
          </a:p>
        </p:txBody>
      </p:sp>
      <p:sp>
        <p:nvSpPr>
          <p:cNvPr id="12" name="Rectángulo 11"/>
          <p:cNvSpPr/>
          <p:nvPr/>
        </p:nvSpPr>
        <p:spPr>
          <a:xfrm>
            <a:off x="4823200" y="1619508"/>
            <a:ext cx="4024288"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a:t>
            </a:r>
            <a:endParaRPr lang="en-US" dirty="0"/>
          </a:p>
        </p:txBody>
      </p:sp>
      <p:grpSp>
        <p:nvGrpSpPr>
          <p:cNvPr id="14" name="Grupo 13"/>
          <p:cNvGrpSpPr/>
          <p:nvPr/>
        </p:nvGrpSpPr>
        <p:grpSpPr>
          <a:xfrm>
            <a:off x="4919534" y="4118928"/>
            <a:ext cx="3900938" cy="1690408"/>
            <a:chOff x="0" y="1720"/>
            <a:chExt cx="5195593" cy="2254435"/>
          </a:xfrm>
        </p:grpSpPr>
        <p:grpSp>
          <p:nvGrpSpPr>
            <p:cNvPr id="15" name="Grupo 14"/>
            <p:cNvGrpSpPr/>
            <p:nvPr/>
          </p:nvGrpSpPr>
          <p:grpSpPr>
            <a:xfrm>
              <a:off x="0" y="1720"/>
              <a:ext cx="5195593" cy="2254435"/>
              <a:chOff x="0" y="1720"/>
              <a:chExt cx="5195593" cy="2254435"/>
            </a:xfrm>
          </p:grpSpPr>
          <p:pic>
            <p:nvPicPr>
              <p:cNvPr id="18" name="Imagen 17" descr="F:\Nicky!!!\TESIS\RESULTADOS\Inhibición bacteriana\e coli liz.jpg"/>
              <p:cNvPicPr>
                <a:picLocks noChangeAspect="1"/>
              </p:cNvPicPr>
              <p:nvPr/>
            </p:nvPicPr>
            <p:blipFill rotWithShape="1">
              <a:blip r:embed="rId6" cstate="print">
                <a:extLst>
                  <a:ext uri="{28A0092B-C50C-407E-A947-70E740481C1C}">
                    <a14:useLocalDpi xmlns:a14="http://schemas.microsoft.com/office/drawing/2010/main" val="0"/>
                  </a:ext>
                </a:extLst>
              </a:blip>
              <a:srcRect l="29627" r="5830"/>
              <a:stretch/>
            </p:blipFill>
            <p:spPr bwMode="auto">
              <a:xfrm>
                <a:off x="2606698" y="1720"/>
                <a:ext cx="2588895" cy="2254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Imagen 18" descr="F:\Nicky!!!\TESIS\RESULTADOS\Inhibición bacteriana\e coli nicky.jpg"/>
              <p:cNvPicPr>
                <a:picLocks noChangeAspect="1"/>
              </p:cNvPicPr>
              <p:nvPr/>
            </p:nvPicPr>
            <p:blipFill rotWithShape="1">
              <a:blip r:embed="rId7" cstate="print">
                <a:extLst>
                  <a:ext uri="{28A0092B-C50C-407E-A947-70E740481C1C}">
                    <a14:useLocalDpi xmlns:a14="http://schemas.microsoft.com/office/drawing/2010/main" val="0"/>
                  </a:ext>
                </a:extLst>
              </a:blip>
              <a:srcRect l="2539" t="5313" b="4889"/>
              <a:stretch/>
            </p:blipFill>
            <p:spPr bwMode="auto">
              <a:xfrm rot="16200000">
                <a:off x="155893" y="-154172"/>
                <a:ext cx="2254250" cy="2566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16" name="Cuadro de texto 2"/>
            <p:cNvSpPr txBox="1">
              <a:spLocks noChangeArrowheads="1"/>
            </p:cNvSpPr>
            <p:nvPr/>
          </p:nvSpPr>
          <p:spPr bwMode="auto">
            <a:xfrm>
              <a:off x="2137558" y="1720"/>
              <a:ext cx="296545" cy="2730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 de texto 2"/>
            <p:cNvSpPr txBox="1">
              <a:spLocks noChangeArrowheads="1"/>
            </p:cNvSpPr>
            <p:nvPr/>
          </p:nvSpPr>
          <p:spPr bwMode="auto">
            <a:xfrm>
              <a:off x="4845132" y="1720"/>
              <a:ext cx="296545" cy="2730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7" name="Rectángulo 26"/>
          <p:cNvSpPr/>
          <p:nvPr/>
        </p:nvSpPr>
        <p:spPr>
          <a:xfrm>
            <a:off x="5351582" y="5520122"/>
            <a:ext cx="1093325" cy="276999"/>
          </a:xfrm>
          <a:prstGeom prst="rect">
            <a:avLst/>
          </a:prstGeom>
          <a:solidFill>
            <a:schemeClr val="bg1"/>
          </a:solidFill>
          <a:ln w="28575">
            <a:solidFill>
              <a:srgbClr val="00B0F0"/>
            </a:solidFill>
          </a:ln>
        </p:spPr>
        <p:txBody>
          <a:bodyPr wrap="square">
            <a:spAutoFit/>
          </a:bodyPr>
          <a:lstStyle/>
          <a:p>
            <a:pPr algn="ctr"/>
            <a:r>
              <a:rPr lang="es-ES" sz="1200" dirty="0" smtClean="0">
                <a:ea typeface="Calibri" panose="020F0502020204030204" pitchFamily="34" charset="0"/>
              </a:rPr>
              <a:t>Ag-</a:t>
            </a:r>
            <a:r>
              <a:rPr lang="es-ES" sz="1200" dirty="0" err="1" smtClean="0">
                <a:ea typeface="Calibri" panose="020F0502020204030204" pitchFamily="34" charset="0"/>
              </a:rPr>
              <a:t>NPs</a:t>
            </a:r>
            <a:r>
              <a:rPr lang="es-ES" sz="1200" dirty="0" smtClean="0">
                <a:ea typeface="Calibri" panose="020F0502020204030204" pitchFamily="34" charset="0"/>
              </a:rPr>
              <a:t> (Q)</a:t>
            </a:r>
            <a:endParaRPr lang="en-US" sz="1200" dirty="0"/>
          </a:p>
        </p:txBody>
      </p:sp>
      <p:sp>
        <p:nvSpPr>
          <p:cNvPr id="28" name="Rectángulo 27"/>
          <p:cNvSpPr/>
          <p:nvPr/>
        </p:nvSpPr>
        <p:spPr>
          <a:xfrm>
            <a:off x="7295798" y="5502208"/>
            <a:ext cx="1093325" cy="276999"/>
          </a:xfrm>
          <a:prstGeom prst="rect">
            <a:avLst/>
          </a:prstGeom>
          <a:solidFill>
            <a:schemeClr val="bg1"/>
          </a:solidFill>
          <a:ln w="28575">
            <a:solidFill>
              <a:srgbClr val="00B0F0"/>
            </a:solidFill>
          </a:ln>
        </p:spPr>
        <p:txBody>
          <a:bodyPr wrap="square">
            <a:spAutoFit/>
          </a:bodyPr>
          <a:lstStyle/>
          <a:p>
            <a:pPr algn="ctr"/>
            <a:r>
              <a:rPr lang="es-ES" sz="1200" dirty="0" smtClean="0">
                <a:ea typeface="Calibri" panose="020F0502020204030204" pitchFamily="34" charset="0"/>
              </a:rPr>
              <a:t>Ag-</a:t>
            </a:r>
            <a:r>
              <a:rPr lang="es-ES" sz="1200" dirty="0" err="1" smtClean="0">
                <a:ea typeface="Calibri" panose="020F0502020204030204" pitchFamily="34" charset="0"/>
              </a:rPr>
              <a:t>NPs</a:t>
            </a:r>
            <a:r>
              <a:rPr lang="es-ES" sz="1200" dirty="0" smtClean="0">
                <a:ea typeface="Calibri" panose="020F0502020204030204" pitchFamily="34" charset="0"/>
              </a:rPr>
              <a:t> (M)</a:t>
            </a:r>
            <a:endParaRPr lang="en-US" sz="1200" dirty="0"/>
          </a:p>
        </p:txBody>
      </p:sp>
      <p:sp>
        <p:nvSpPr>
          <p:cNvPr id="29" name="Rectángulo 28"/>
          <p:cNvSpPr/>
          <p:nvPr/>
        </p:nvSpPr>
        <p:spPr>
          <a:xfrm>
            <a:off x="7322820" y="5934472"/>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grpSp>
        <p:nvGrpSpPr>
          <p:cNvPr id="32" name="Grupo 31"/>
          <p:cNvGrpSpPr/>
          <p:nvPr/>
        </p:nvGrpSpPr>
        <p:grpSpPr>
          <a:xfrm>
            <a:off x="5082165" y="2165555"/>
            <a:ext cx="3536971" cy="1775144"/>
            <a:chOff x="0" y="0"/>
            <a:chExt cx="4349013" cy="2724785"/>
          </a:xfrm>
        </p:grpSpPr>
        <p:pic>
          <p:nvPicPr>
            <p:cNvPr id="35" name="Imagen 34" descr="F:\Nicky!!!\TESIS\RESULTADOS\Inhibición bacteriana\s aureus nicky.jpg"/>
            <p:cNvPicPr>
              <a:picLocks noChangeAspect="1"/>
            </p:cNvPicPr>
            <p:nvPr/>
          </p:nvPicPr>
          <p:blipFill rotWithShape="1">
            <a:blip r:embed="rId8" cstate="print">
              <a:extLst>
                <a:ext uri="{28A0092B-C50C-407E-A947-70E740481C1C}">
                  <a14:useLocalDpi xmlns:a14="http://schemas.microsoft.com/office/drawing/2010/main" val="0"/>
                </a:ext>
              </a:extLst>
            </a:blip>
            <a:srcRect t="3477" b="2147"/>
            <a:stretch/>
          </p:blipFill>
          <p:spPr bwMode="auto">
            <a:xfrm>
              <a:off x="0" y="0"/>
              <a:ext cx="2112010" cy="2724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6" name="Imagen 35" descr="F:\Nicky!!!\TESIS\RESULTADOS\Inhibición bacteriana\s aureus liz.jpg"/>
            <p:cNvPicPr>
              <a:picLocks noChangeAspect="1"/>
            </p:cNvPicPr>
            <p:nvPr/>
          </p:nvPicPr>
          <p:blipFill rotWithShape="1">
            <a:blip r:embed="rId9" cstate="print">
              <a:extLst>
                <a:ext uri="{28A0092B-C50C-407E-A947-70E740481C1C}">
                  <a14:useLocalDpi xmlns:a14="http://schemas.microsoft.com/office/drawing/2010/main" val="0"/>
                </a:ext>
              </a:extLst>
            </a:blip>
            <a:srcRect l="26715" r="10187"/>
            <a:stretch/>
          </p:blipFill>
          <p:spPr bwMode="auto">
            <a:xfrm rot="5400000">
              <a:off x="1891820" y="266589"/>
              <a:ext cx="2722882" cy="2191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38" name="Rectángulo 37"/>
          <p:cNvSpPr/>
          <p:nvPr/>
        </p:nvSpPr>
        <p:spPr>
          <a:xfrm>
            <a:off x="5425818" y="3686880"/>
            <a:ext cx="1093325" cy="276999"/>
          </a:xfrm>
          <a:prstGeom prst="rect">
            <a:avLst/>
          </a:prstGeom>
          <a:solidFill>
            <a:schemeClr val="bg1"/>
          </a:solidFill>
          <a:ln w="28575">
            <a:solidFill>
              <a:srgbClr val="00B0F0"/>
            </a:solidFill>
          </a:ln>
        </p:spPr>
        <p:txBody>
          <a:bodyPr wrap="square">
            <a:spAutoFit/>
          </a:bodyPr>
          <a:lstStyle/>
          <a:p>
            <a:pPr algn="ctr"/>
            <a:r>
              <a:rPr lang="es-ES" sz="1200" dirty="0" smtClean="0">
                <a:ea typeface="Calibri" panose="020F0502020204030204" pitchFamily="34" charset="0"/>
              </a:rPr>
              <a:t>Ag-</a:t>
            </a:r>
            <a:r>
              <a:rPr lang="es-ES" sz="1200" dirty="0" err="1" smtClean="0">
                <a:ea typeface="Calibri" panose="020F0502020204030204" pitchFamily="34" charset="0"/>
              </a:rPr>
              <a:t>NPs</a:t>
            </a:r>
            <a:r>
              <a:rPr lang="es-ES" sz="1200" dirty="0" smtClean="0">
                <a:ea typeface="Calibri" panose="020F0502020204030204" pitchFamily="34" charset="0"/>
              </a:rPr>
              <a:t> (Q)</a:t>
            </a:r>
            <a:endParaRPr lang="en-US" sz="1200" dirty="0"/>
          </a:p>
        </p:txBody>
      </p:sp>
      <p:sp>
        <p:nvSpPr>
          <p:cNvPr id="39" name="Rectángulo 38"/>
          <p:cNvSpPr/>
          <p:nvPr/>
        </p:nvSpPr>
        <p:spPr>
          <a:xfrm>
            <a:off x="7163712" y="3689088"/>
            <a:ext cx="1093325" cy="276999"/>
          </a:xfrm>
          <a:prstGeom prst="rect">
            <a:avLst/>
          </a:prstGeom>
          <a:solidFill>
            <a:schemeClr val="bg1"/>
          </a:solidFill>
          <a:ln w="28575">
            <a:solidFill>
              <a:srgbClr val="00B0F0"/>
            </a:solidFill>
          </a:ln>
        </p:spPr>
        <p:txBody>
          <a:bodyPr wrap="square">
            <a:spAutoFit/>
          </a:bodyPr>
          <a:lstStyle/>
          <a:p>
            <a:pPr algn="ctr"/>
            <a:r>
              <a:rPr lang="es-ES" sz="1200" dirty="0" smtClean="0">
                <a:ea typeface="Calibri" panose="020F0502020204030204" pitchFamily="34" charset="0"/>
              </a:rPr>
              <a:t>Ag-</a:t>
            </a:r>
            <a:r>
              <a:rPr lang="es-ES" sz="1200" dirty="0" err="1" smtClean="0">
                <a:ea typeface="Calibri" panose="020F0502020204030204" pitchFamily="34" charset="0"/>
              </a:rPr>
              <a:t>NPs</a:t>
            </a:r>
            <a:r>
              <a:rPr lang="es-ES" sz="1200" dirty="0" smtClean="0">
                <a:ea typeface="Calibri" panose="020F0502020204030204" pitchFamily="34" charset="0"/>
              </a:rPr>
              <a:t> (M)</a:t>
            </a:r>
            <a:endParaRPr lang="en-US" sz="1200" dirty="0"/>
          </a:p>
        </p:txBody>
      </p:sp>
      <p:sp>
        <p:nvSpPr>
          <p:cNvPr id="41" name="Rectángulo 40"/>
          <p:cNvSpPr/>
          <p:nvPr/>
        </p:nvSpPr>
        <p:spPr>
          <a:xfrm>
            <a:off x="5153840" y="2174712"/>
            <a:ext cx="949460" cy="276999"/>
          </a:xfrm>
          <a:prstGeom prst="rect">
            <a:avLst/>
          </a:prstGeom>
          <a:solidFill>
            <a:schemeClr val="bg1"/>
          </a:solidFill>
          <a:ln w="28575">
            <a:solidFill>
              <a:srgbClr val="FFC000"/>
            </a:solidFill>
          </a:ln>
        </p:spPr>
        <p:txBody>
          <a:bodyPr wrap="square">
            <a:spAutoFit/>
          </a:bodyPr>
          <a:lstStyle/>
          <a:p>
            <a:pPr algn="ctr"/>
            <a:r>
              <a:rPr lang="es-ES" sz="1200" i="1" dirty="0" smtClean="0">
                <a:ea typeface="Calibri" panose="020F0502020204030204" pitchFamily="34" charset="0"/>
              </a:rPr>
              <a:t>S. </a:t>
            </a:r>
            <a:r>
              <a:rPr lang="es-ES" sz="1200" i="1" dirty="0" err="1" smtClean="0">
                <a:ea typeface="Calibri" panose="020F0502020204030204" pitchFamily="34" charset="0"/>
              </a:rPr>
              <a:t>aureus</a:t>
            </a:r>
            <a:endParaRPr lang="en-US" sz="1200" i="1" dirty="0"/>
          </a:p>
        </p:txBody>
      </p:sp>
      <p:sp>
        <p:nvSpPr>
          <p:cNvPr id="42" name="Rectángulo 41"/>
          <p:cNvSpPr/>
          <p:nvPr/>
        </p:nvSpPr>
        <p:spPr>
          <a:xfrm>
            <a:off x="4991542" y="4138667"/>
            <a:ext cx="679555" cy="276999"/>
          </a:xfrm>
          <a:prstGeom prst="rect">
            <a:avLst/>
          </a:prstGeom>
          <a:solidFill>
            <a:schemeClr val="bg1"/>
          </a:solidFill>
          <a:ln w="28575">
            <a:solidFill>
              <a:srgbClr val="FFC000"/>
            </a:solidFill>
          </a:ln>
        </p:spPr>
        <p:txBody>
          <a:bodyPr wrap="square">
            <a:spAutoFit/>
          </a:bodyPr>
          <a:lstStyle/>
          <a:p>
            <a:pPr algn="ctr"/>
            <a:r>
              <a:rPr lang="es-ES" sz="1200" i="1" dirty="0" smtClean="0">
                <a:ea typeface="Calibri" panose="020F0502020204030204" pitchFamily="34" charset="0"/>
              </a:rPr>
              <a:t>E. </a:t>
            </a:r>
            <a:r>
              <a:rPr lang="es-ES" sz="1200" i="1" dirty="0" err="1">
                <a:ea typeface="Calibri" panose="020F0502020204030204" pitchFamily="34" charset="0"/>
              </a:rPr>
              <a:t>c</a:t>
            </a:r>
            <a:r>
              <a:rPr lang="es-ES" sz="1200" i="1" dirty="0" err="1" smtClean="0">
                <a:ea typeface="Calibri" panose="020F0502020204030204" pitchFamily="34" charset="0"/>
              </a:rPr>
              <a:t>oli</a:t>
            </a:r>
            <a:r>
              <a:rPr lang="es-ES" sz="1200" i="1" dirty="0" smtClean="0">
                <a:ea typeface="Calibri" panose="020F0502020204030204" pitchFamily="34" charset="0"/>
              </a:rPr>
              <a:t> </a:t>
            </a:r>
            <a:endParaRPr lang="en-US" sz="1200" i="1" dirty="0"/>
          </a:p>
        </p:txBody>
      </p:sp>
      <p:sp>
        <p:nvSpPr>
          <p:cNvPr id="43"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4" name="Rectángulo 3"/>
          <p:cNvSpPr/>
          <p:nvPr/>
        </p:nvSpPr>
        <p:spPr>
          <a:xfrm>
            <a:off x="5549700" y="2690677"/>
            <a:ext cx="782587" cy="369332"/>
          </a:xfrm>
          <a:prstGeom prst="rect">
            <a:avLst/>
          </a:prstGeom>
        </p:spPr>
        <p:txBody>
          <a:bodyPr wrap="none">
            <a:spAutoFit/>
          </a:bodyPr>
          <a:lstStyle/>
          <a:p>
            <a:pPr algn="ctr">
              <a:lnSpc>
                <a:spcPct val="150000"/>
              </a:lnSpc>
              <a:spcAft>
                <a:spcPts val="0"/>
              </a:spcAft>
            </a:pPr>
            <a:r>
              <a:rPr lang="es-EC" sz="1200" dirty="0" smtClean="0"/>
              <a:t>1.91 </a:t>
            </a:r>
            <a:r>
              <a:rPr lang="es-EC" sz="1200" dirty="0" smtClean="0">
                <a:ea typeface="Calibri" panose="020F0502020204030204" pitchFamily="34" charset="0"/>
                <a:cs typeface="Times New Roman" panose="02020603050405020304" pitchFamily="18" charset="0"/>
              </a:rPr>
              <a:t>mm</a:t>
            </a:r>
            <a:endParaRPr lang="es-ES" sz="1200" dirty="0">
              <a:ea typeface="Calibri" panose="020F0502020204030204" pitchFamily="34" charset="0"/>
              <a:cs typeface="Times New Roman" panose="02020603050405020304" pitchFamily="18" charset="0"/>
            </a:endParaRPr>
          </a:p>
        </p:txBody>
      </p:sp>
      <p:sp>
        <p:nvSpPr>
          <p:cNvPr id="45" name="Marcador de contenido 2"/>
          <p:cNvSpPr txBox="1">
            <a:spLocks/>
          </p:cNvSpPr>
          <p:nvPr/>
        </p:nvSpPr>
        <p:spPr>
          <a:xfrm>
            <a:off x="143165" y="4581128"/>
            <a:ext cx="4572851" cy="40457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anchor="b"/>
          <a:lstStyle>
            <a:lvl1pPr marL="0" indent="0" algn="l" rtl="0" eaLnBrk="0" fontAlgn="base" hangingPunct="0">
              <a:spcBef>
                <a:spcPct val="20000"/>
              </a:spcBef>
              <a:spcAft>
                <a:spcPct val="0"/>
              </a:spcAft>
              <a:buNone/>
              <a:defRPr sz="2000">
                <a:solidFill>
                  <a:schemeClr val="bg1"/>
                </a:solidFill>
                <a:latin typeface="+mn-lt"/>
                <a:ea typeface="+mn-ea"/>
                <a:cs typeface="+mn-cs"/>
              </a:defRPr>
            </a:lvl1pPr>
            <a:lvl2pPr marL="457200" indent="0" algn="l" rtl="0" eaLnBrk="0" fontAlgn="base" hangingPunct="0">
              <a:spcBef>
                <a:spcPct val="20000"/>
              </a:spcBef>
              <a:spcAft>
                <a:spcPct val="0"/>
              </a:spcAft>
              <a:buNone/>
              <a:defRPr sz="1800">
                <a:solidFill>
                  <a:schemeClr val="bg1"/>
                </a:solidFill>
                <a:latin typeface="+mn-lt"/>
              </a:defRPr>
            </a:lvl2pPr>
            <a:lvl3pPr marL="914400" indent="0" algn="l" rtl="0" eaLnBrk="0" fontAlgn="base" hangingPunct="0">
              <a:spcBef>
                <a:spcPct val="20000"/>
              </a:spcBef>
              <a:spcAft>
                <a:spcPct val="0"/>
              </a:spcAft>
              <a:buNone/>
              <a:defRPr sz="1600">
                <a:solidFill>
                  <a:schemeClr val="bg1"/>
                </a:solidFill>
                <a:latin typeface="+mn-lt"/>
              </a:defRPr>
            </a:lvl3pPr>
            <a:lvl4pPr marL="1371600" indent="0" algn="l" rtl="0" eaLnBrk="0" fontAlgn="base" hangingPunct="0">
              <a:spcBef>
                <a:spcPct val="20000"/>
              </a:spcBef>
              <a:spcAft>
                <a:spcPct val="0"/>
              </a:spcAft>
              <a:buNone/>
              <a:defRPr sz="1400">
                <a:solidFill>
                  <a:schemeClr val="bg1"/>
                </a:solidFill>
                <a:latin typeface="+mn-lt"/>
              </a:defRPr>
            </a:lvl4pPr>
            <a:lvl5pPr marL="1828800" indent="0" algn="l" rtl="0" eaLnBrk="0" fontAlgn="base" hangingPunct="0">
              <a:spcBef>
                <a:spcPct val="20000"/>
              </a:spcBef>
              <a:spcAft>
                <a:spcPct val="0"/>
              </a:spcAft>
              <a:buNone/>
              <a:defRPr sz="1400">
                <a:solidFill>
                  <a:schemeClr val="bg1"/>
                </a:solidFill>
                <a:latin typeface="+mn-lt"/>
              </a:defRPr>
            </a:lvl5pPr>
            <a:lvl6pPr marL="2286000" indent="0" algn="l" rtl="0" fontAlgn="base">
              <a:spcBef>
                <a:spcPct val="20000"/>
              </a:spcBef>
              <a:spcAft>
                <a:spcPct val="0"/>
              </a:spcAft>
              <a:buNone/>
              <a:defRPr sz="1400">
                <a:solidFill>
                  <a:schemeClr val="bg1"/>
                </a:solidFill>
                <a:latin typeface="+mn-lt"/>
              </a:defRPr>
            </a:lvl6pPr>
            <a:lvl7pPr marL="2743200" indent="0" algn="l" rtl="0" fontAlgn="base">
              <a:spcBef>
                <a:spcPct val="20000"/>
              </a:spcBef>
              <a:spcAft>
                <a:spcPct val="0"/>
              </a:spcAft>
              <a:buNone/>
              <a:defRPr sz="1400">
                <a:solidFill>
                  <a:schemeClr val="bg1"/>
                </a:solidFill>
                <a:latin typeface="+mn-lt"/>
              </a:defRPr>
            </a:lvl7pPr>
            <a:lvl8pPr marL="3200400" indent="0" algn="l" rtl="0" fontAlgn="base">
              <a:spcBef>
                <a:spcPct val="20000"/>
              </a:spcBef>
              <a:spcAft>
                <a:spcPct val="0"/>
              </a:spcAft>
              <a:buNone/>
              <a:defRPr sz="1400">
                <a:solidFill>
                  <a:schemeClr val="bg1"/>
                </a:solidFill>
                <a:latin typeface="+mn-lt"/>
              </a:defRPr>
            </a:lvl8pPr>
            <a:lvl9pPr marL="3657600" indent="0" algn="l" rtl="0" fontAlgn="base">
              <a:spcBef>
                <a:spcPct val="20000"/>
              </a:spcBef>
              <a:spcAft>
                <a:spcPct val="0"/>
              </a:spcAft>
              <a:buNone/>
              <a:defRPr sz="1400">
                <a:solidFill>
                  <a:schemeClr val="bg1"/>
                </a:solidFill>
                <a:latin typeface="+mn-lt"/>
              </a:defRPr>
            </a:lvl9pPr>
          </a:lstStyle>
          <a:p>
            <a:pPr marL="0" lvl="2" algn="ctr"/>
            <a:r>
              <a:rPr lang="es-EC" sz="1800" kern="0" dirty="0" smtClean="0">
                <a:solidFill>
                  <a:schemeClr val="tx1"/>
                </a:solidFill>
              </a:rPr>
              <a:t>Test de inhibición bacteriana sin impresión</a:t>
            </a:r>
            <a:endParaRPr lang="es-EC" sz="1800" kern="0" dirty="0">
              <a:solidFill>
                <a:schemeClr val="tx1"/>
              </a:solidFill>
            </a:endParaRPr>
          </a:p>
        </p:txBody>
      </p:sp>
      <p:pic>
        <p:nvPicPr>
          <p:cNvPr id="5" name="Imagen 4"/>
          <p:cNvPicPr>
            <a:picLocks noChangeAspect="1"/>
          </p:cNvPicPr>
          <p:nvPr/>
        </p:nvPicPr>
        <p:blipFill>
          <a:blip r:embed="rId10"/>
          <a:stretch>
            <a:fillRect/>
          </a:stretch>
        </p:blipFill>
        <p:spPr>
          <a:xfrm>
            <a:off x="323528" y="2109838"/>
            <a:ext cx="4264685" cy="2305828"/>
          </a:xfrm>
          <a:prstGeom prst="rect">
            <a:avLst/>
          </a:prstGeom>
        </p:spPr>
      </p:pic>
      <p:pic>
        <p:nvPicPr>
          <p:cNvPr id="11" name="Imagen 10"/>
          <p:cNvPicPr>
            <a:picLocks noChangeAspect="1"/>
          </p:cNvPicPr>
          <p:nvPr/>
        </p:nvPicPr>
        <p:blipFill>
          <a:blip r:embed="rId11"/>
          <a:stretch>
            <a:fillRect/>
          </a:stretch>
        </p:blipFill>
        <p:spPr>
          <a:xfrm>
            <a:off x="276825" y="5102307"/>
            <a:ext cx="4367183" cy="1062997"/>
          </a:xfrm>
          <a:prstGeom prst="rect">
            <a:avLst/>
          </a:prstGeom>
        </p:spPr>
      </p:pic>
      <p:sp>
        <p:nvSpPr>
          <p:cNvPr id="46" name="Cuadro de texto 2"/>
          <p:cNvSpPr txBox="1">
            <a:spLocks noChangeArrowheads="1"/>
          </p:cNvSpPr>
          <p:nvPr/>
        </p:nvSpPr>
        <p:spPr bwMode="auto">
          <a:xfrm>
            <a:off x="6532217" y="2182298"/>
            <a:ext cx="222651" cy="20473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7" name="Cuadro de texto 2"/>
          <p:cNvSpPr txBox="1">
            <a:spLocks noChangeArrowheads="1"/>
          </p:cNvSpPr>
          <p:nvPr/>
        </p:nvSpPr>
        <p:spPr bwMode="auto">
          <a:xfrm>
            <a:off x="8381797" y="2182298"/>
            <a:ext cx="222651" cy="20473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ángulo 47"/>
          <p:cNvSpPr/>
          <p:nvPr/>
        </p:nvSpPr>
        <p:spPr>
          <a:xfrm>
            <a:off x="7231486" y="2699628"/>
            <a:ext cx="782587" cy="369332"/>
          </a:xfrm>
          <a:prstGeom prst="rect">
            <a:avLst/>
          </a:prstGeom>
        </p:spPr>
        <p:txBody>
          <a:bodyPr wrap="none">
            <a:spAutoFit/>
          </a:bodyPr>
          <a:lstStyle/>
          <a:p>
            <a:pPr algn="ctr">
              <a:lnSpc>
                <a:spcPct val="150000"/>
              </a:lnSpc>
              <a:spcAft>
                <a:spcPts val="0"/>
              </a:spcAft>
            </a:pPr>
            <a:r>
              <a:rPr lang="es-EC" sz="1200" dirty="0" smtClean="0">
                <a:latin typeface="+mj-lt"/>
              </a:rPr>
              <a:t>2.01 </a:t>
            </a:r>
            <a:r>
              <a:rPr lang="es-EC" sz="1200" dirty="0" smtClean="0">
                <a:latin typeface="+mj-lt"/>
                <a:ea typeface="Calibri" panose="020F0502020204030204" pitchFamily="34" charset="0"/>
                <a:cs typeface="Times New Roman" panose="02020603050405020304" pitchFamily="18" charset="0"/>
              </a:rPr>
              <a:t>mm</a:t>
            </a:r>
            <a:endParaRPr lang="es-ES" sz="1200" dirty="0">
              <a:latin typeface="+mj-lt"/>
              <a:ea typeface="Calibri" panose="020F0502020204030204" pitchFamily="34" charset="0"/>
              <a:cs typeface="Times New Roman" panose="02020603050405020304" pitchFamily="18" charset="0"/>
            </a:endParaRPr>
          </a:p>
        </p:txBody>
      </p:sp>
      <p:sp>
        <p:nvSpPr>
          <p:cNvPr id="49" name="Rectángulo 48"/>
          <p:cNvSpPr/>
          <p:nvPr/>
        </p:nvSpPr>
        <p:spPr>
          <a:xfrm>
            <a:off x="5575302" y="4499828"/>
            <a:ext cx="782587" cy="369332"/>
          </a:xfrm>
          <a:prstGeom prst="rect">
            <a:avLst/>
          </a:prstGeom>
        </p:spPr>
        <p:txBody>
          <a:bodyPr wrap="none">
            <a:spAutoFit/>
          </a:bodyPr>
          <a:lstStyle/>
          <a:p>
            <a:pPr algn="ctr">
              <a:lnSpc>
                <a:spcPct val="150000"/>
              </a:lnSpc>
              <a:spcAft>
                <a:spcPts val="0"/>
              </a:spcAft>
            </a:pPr>
            <a:r>
              <a:rPr lang="es-EC" sz="1200" dirty="0" smtClean="0"/>
              <a:t>3.75 </a:t>
            </a:r>
            <a:r>
              <a:rPr lang="es-EC" sz="1200" dirty="0" smtClean="0">
                <a:ea typeface="Calibri" panose="020F0502020204030204" pitchFamily="34" charset="0"/>
                <a:cs typeface="Times New Roman" panose="02020603050405020304" pitchFamily="18" charset="0"/>
              </a:rPr>
              <a:t>mm</a:t>
            </a:r>
            <a:endParaRPr lang="es-ES" sz="1200" dirty="0">
              <a:ea typeface="Calibri" panose="020F0502020204030204" pitchFamily="34" charset="0"/>
              <a:cs typeface="Times New Roman" panose="02020603050405020304" pitchFamily="18" charset="0"/>
            </a:endParaRPr>
          </a:p>
        </p:txBody>
      </p:sp>
      <p:sp>
        <p:nvSpPr>
          <p:cNvPr id="50" name="Rectángulo 49"/>
          <p:cNvSpPr/>
          <p:nvPr/>
        </p:nvSpPr>
        <p:spPr>
          <a:xfrm>
            <a:off x="7466630" y="4499828"/>
            <a:ext cx="782587" cy="369332"/>
          </a:xfrm>
          <a:prstGeom prst="rect">
            <a:avLst/>
          </a:prstGeom>
        </p:spPr>
        <p:txBody>
          <a:bodyPr wrap="none">
            <a:spAutoFit/>
          </a:bodyPr>
          <a:lstStyle/>
          <a:p>
            <a:pPr algn="ctr">
              <a:lnSpc>
                <a:spcPct val="150000"/>
              </a:lnSpc>
              <a:spcAft>
                <a:spcPts val="0"/>
              </a:spcAft>
            </a:pPr>
            <a:r>
              <a:rPr lang="es-EC" sz="1200" dirty="0" smtClean="0">
                <a:ea typeface="Calibri" panose="020F0502020204030204" pitchFamily="34" charset="0"/>
                <a:cs typeface="Times New Roman" panose="02020603050405020304" pitchFamily="18" charset="0"/>
              </a:rPr>
              <a:t>4.48 mm</a:t>
            </a:r>
            <a:endParaRPr lang="es-E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7971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620688"/>
            <a:ext cx="3240360" cy="403871"/>
          </a:xfrm>
          <a:prstGeom prst="rect">
            <a:avLst/>
          </a:prstGeom>
          <a:noFill/>
          <a:ln w="28575">
            <a:solidFill>
              <a:srgbClr val="00B050"/>
            </a:solidFill>
          </a:ln>
        </p:spPr>
        <p:txBody>
          <a:bodyPr wrap="square" rtlCol="0">
            <a:spAutoFit/>
          </a:bodyPr>
          <a:lstStyle/>
          <a:p>
            <a:pPr algn="ctr"/>
            <a:r>
              <a:rPr lang="es-EC" sz="2000" b="1" dirty="0" smtClean="0"/>
              <a:t>Análisis bacteriológico</a:t>
            </a:r>
            <a:endParaRPr lang="es-EC" sz="2000" b="1" i="1" dirty="0"/>
          </a:p>
        </p:txBody>
      </p:sp>
      <p:sp>
        <p:nvSpPr>
          <p:cNvPr id="9" name="Rectángulo 8"/>
          <p:cNvSpPr/>
          <p:nvPr/>
        </p:nvSpPr>
        <p:spPr>
          <a:xfrm>
            <a:off x="539552" y="1187460"/>
            <a:ext cx="4024288"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t>
            </a:r>
            <a:r>
              <a:rPr lang="es-ES" i="1" dirty="0" smtClean="0">
                <a:ea typeface="Calibri" panose="020F0502020204030204" pitchFamily="34" charset="0"/>
              </a:rPr>
              <a:t>E. coli</a:t>
            </a:r>
            <a:r>
              <a:rPr lang="es-ES" dirty="0" smtClean="0">
                <a:ea typeface="Calibri" panose="020F0502020204030204" pitchFamily="34" charset="0"/>
              </a:rPr>
              <a:t>)</a:t>
            </a:r>
            <a:endParaRPr lang="en-US" dirty="0"/>
          </a:p>
        </p:txBody>
      </p:sp>
      <p:grpSp>
        <p:nvGrpSpPr>
          <p:cNvPr id="41" name="Grupo 40"/>
          <p:cNvGrpSpPr/>
          <p:nvPr/>
        </p:nvGrpSpPr>
        <p:grpSpPr>
          <a:xfrm>
            <a:off x="611561" y="1645569"/>
            <a:ext cx="3800237" cy="1951658"/>
            <a:chOff x="113" y="0"/>
            <a:chExt cx="2541508" cy="1349375"/>
          </a:xfrm>
        </p:grpSpPr>
        <p:pic>
          <p:nvPicPr>
            <p:cNvPr id="44" name="Imagen 43" descr="F:\Nicky!!!\TESIS\RESULTADOS\Inhibición bacteriana\nicky A5 e coli.jpg"/>
            <p:cNvPicPr>
              <a:picLocks noChangeAspect="1"/>
            </p:cNvPicPr>
            <p:nvPr/>
          </p:nvPicPr>
          <p:blipFill rotWithShape="1">
            <a:blip r:embed="rId3" cstate="print">
              <a:extLst>
                <a:ext uri="{28A0092B-C50C-407E-A947-70E740481C1C}">
                  <a14:useLocalDpi xmlns:a14="http://schemas.microsoft.com/office/drawing/2010/main" val="0"/>
                </a:ext>
              </a:extLst>
            </a:blip>
            <a:srcRect l="13832" r="23062"/>
            <a:stretch/>
          </p:blipFill>
          <p:spPr bwMode="auto">
            <a:xfrm rot="5400000">
              <a:off x="-68508" y="68665"/>
              <a:ext cx="1348105" cy="121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5" name="Imagen 44" descr="F:\Nicky!!!\TESIS\RESULTADOS\Inhibición bacteriana\nciky A30 A15 e coli.jpg"/>
            <p:cNvPicPr>
              <a:picLocks noChangeAspect="1"/>
            </p:cNvPicPr>
            <p:nvPr/>
          </p:nvPicPr>
          <p:blipFill rotWithShape="1">
            <a:blip r:embed="rId4" cstate="print">
              <a:extLst>
                <a:ext uri="{28A0092B-C50C-407E-A947-70E740481C1C}">
                  <a14:useLocalDpi xmlns:a14="http://schemas.microsoft.com/office/drawing/2010/main" val="0"/>
                </a:ext>
              </a:extLst>
            </a:blip>
            <a:srcRect l="8166" t="17045" b="29682"/>
            <a:stretch/>
          </p:blipFill>
          <p:spPr bwMode="auto">
            <a:xfrm>
              <a:off x="1232433" y="0"/>
              <a:ext cx="1309188" cy="134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52" name="Cuadro de texto 2"/>
          <p:cNvSpPr txBox="1">
            <a:spLocks noChangeArrowheads="1"/>
          </p:cNvSpPr>
          <p:nvPr/>
        </p:nvSpPr>
        <p:spPr bwMode="auto">
          <a:xfrm>
            <a:off x="2123728" y="1669151"/>
            <a:ext cx="232211" cy="239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Cuadro de texto 2"/>
          <p:cNvSpPr txBox="1">
            <a:spLocks noChangeArrowheads="1"/>
          </p:cNvSpPr>
          <p:nvPr/>
        </p:nvSpPr>
        <p:spPr bwMode="auto">
          <a:xfrm>
            <a:off x="4123765" y="1669151"/>
            <a:ext cx="232211" cy="239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B</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4" name="Grupo 53"/>
          <p:cNvGrpSpPr/>
          <p:nvPr/>
        </p:nvGrpSpPr>
        <p:grpSpPr>
          <a:xfrm>
            <a:off x="559052" y="4238488"/>
            <a:ext cx="3804181" cy="1864124"/>
            <a:chOff x="0" y="0"/>
            <a:chExt cx="5346553" cy="2435314"/>
          </a:xfrm>
        </p:grpSpPr>
        <p:grpSp>
          <p:nvGrpSpPr>
            <p:cNvPr id="55" name="Grupo 54"/>
            <p:cNvGrpSpPr/>
            <p:nvPr/>
          </p:nvGrpSpPr>
          <p:grpSpPr>
            <a:xfrm>
              <a:off x="0" y="0"/>
              <a:ext cx="5346553" cy="2435314"/>
              <a:chOff x="0" y="0"/>
              <a:chExt cx="5346553" cy="2435314"/>
            </a:xfrm>
          </p:grpSpPr>
          <p:pic>
            <p:nvPicPr>
              <p:cNvPr id="58" name="Imagen 57" descr="F:\Nicky!!!\TESIS\RESULTADOS\Inhibición bacteriana\nicky A5 s aureu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24"/>
                <a:ext cx="2493010" cy="2434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9" name="Imagen 58" descr="F:\Nicky!!!\TESIS\RESULTADOS\Inhibición bacteriana\nicky A30 y A15 s aureus.jpg"/>
              <p:cNvPicPr>
                <a:picLocks noChangeAspect="1"/>
              </p:cNvPicPr>
              <p:nvPr/>
            </p:nvPicPr>
            <p:blipFill rotWithShape="1">
              <a:blip r:embed="rId6" cstate="print">
                <a:extLst>
                  <a:ext uri="{28A0092B-C50C-407E-A947-70E740481C1C}">
                    <a14:useLocalDpi xmlns:a14="http://schemas.microsoft.com/office/drawing/2010/main" val="0"/>
                  </a:ext>
                </a:extLst>
              </a:blip>
              <a:srcRect t="10616" b="4521"/>
              <a:stretch/>
            </p:blipFill>
            <p:spPr bwMode="auto">
              <a:xfrm rot="16200000">
                <a:off x="2711303" y="-201295"/>
                <a:ext cx="2433955" cy="2836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56" name="Cuadro de texto 2"/>
            <p:cNvSpPr txBox="1">
              <a:spLocks noChangeArrowheads="1"/>
            </p:cNvSpPr>
            <p:nvPr/>
          </p:nvSpPr>
          <p:spPr bwMode="auto">
            <a:xfrm>
              <a:off x="2101932" y="35626"/>
              <a:ext cx="284480" cy="248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Cuadro de texto 2"/>
            <p:cNvSpPr txBox="1">
              <a:spLocks noChangeArrowheads="1"/>
            </p:cNvSpPr>
            <p:nvPr/>
          </p:nvSpPr>
          <p:spPr bwMode="auto">
            <a:xfrm>
              <a:off x="4999511" y="35626"/>
              <a:ext cx="284480" cy="248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3" name="Rectángulo 62"/>
          <p:cNvSpPr/>
          <p:nvPr/>
        </p:nvSpPr>
        <p:spPr>
          <a:xfrm>
            <a:off x="467544" y="3779748"/>
            <a:ext cx="4024288"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t>
            </a:r>
            <a:r>
              <a:rPr lang="es-ES" i="1" dirty="0" smtClean="0">
                <a:ea typeface="Calibri" panose="020F0502020204030204" pitchFamily="34" charset="0"/>
              </a:rPr>
              <a:t>S. aureus</a:t>
            </a:r>
            <a:r>
              <a:rPr lang="es-ES" dirty="0" smtClean="0">
                <a:ea typeface="Calibri" panose="020F0502020204030204" pitchFamily="34" charset="0"/>
              </a:rPr>
              <a:t>)</a:t>
            </a:r>
            <a:endParaRPr lang="en-US" dirty="0"/>
          </a:p>
        </p:txBody>
      </p:sp>
      <p:sp>
        <p:nvSpPr>
          <p:cNvPr id="68" name="Rectángulo 67"/>
          <p:cNvSpPr/>
          <p:nvPr/>
        </p:nvSpPr>
        <p:spPr>
          <a:xfrm>
            <a:off x="6784477" y="5590231"/>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
        <p:nvSpPr>
          <p:cNvPr id="33"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graphicFrame>
        <p:nvGraphicFramePr>
          <p:cNvPr id="34" name="Tabla 33"/>
          <p:cNvGraphicFramePr>
            <a:graphicFrameLocks noGrp="1"/>
          </p:cNvGraphicFramePr>
          <p:nvPr>
            <p:extLst>
              <p:ext uri="{D42A27DB-BD31-4B8C-83A1-F6EECF244321}">
                <p14:modId xmlns:p14="http://schemas.microsoft.com/office/powerpoint/2010/main" val="799048886"/>
              </p:ext>
            </p:extLst>
          </p:nvPr>
        </p:nvGraphicFramePr>
        <p:xfrm>
          <a:off x="5235408" y="1776400"/>
          <a:ext cx="3081008" cy="3969689"/>
        </p:xfrm>
        <a:graphic>
          <a:graphicData uri="http://schemas.openxmlformats.org/drawingml/2006/table">
            <a:tbl>
              <a:tblPr firstRow="1" firstCol="1" bandRow="1">
                <a:tableStyleId>{5940675A-B579-460E-94D1-54222C63F5DA}</a:tableStyleId>
              </a:tblPr>
              <a:tblGrid>
                <a:gridCol w="717638"/>
                <a:gridCol w="2363370"/>
              </a:tblGrid>
              <a:tr h="449249">
                <a:tc gridSpan="2">
                  <a:txBody>
                    <a:bodyPr/>
                    <a:lstStyle/>
                    <a:p>
                      <a:pPr algn="ctr">
                        <a:lnSpc>
                          <a:spcPct val="150000"/>
                        </a:lnSpc>
                        <a:spcBef>
                          <a:spcPts val="600"/>
                        </a:spcBef>
                        <a:spcAft>
                          <a:spcPts val="600"/>
                        </a:spcAft>
                      </a:pPr>
                      <a:r>
                        <a:rPr lang="es-ES" sz="1100" b="1" dirty="0">
                          <a:effectLst/>
                        </a:rPr>
                        <a:t>Halo de inhibición de Ag-</a:t>
                      </a:r>
                      <a:r>
                        <a:rPr lang="es-ES" sz="1100" b="1" dirty="0" err="1">
                          <a:effectLst/>
                        </a:rPr>
                        <a:t>NPs</a:t>
                      </a:r>
                      <a:r>
                        <a:rPr lang="es-ES" sz="1100" b="1" dirty="0">
                          <a:effectLst/>
                        </a:rPr>
                        <a:t> (Q) en </a:t>
                      </a:r>
                      <a:r>
                        <a:rPr lang="es-ES" sz="1100" b="1" i="1" dirty="0">
                          <a:effectLst/>
                        </a:rPr>
                        <a:t>E. coli</a:t>
                      </a:r>
                      <a:endParaRPr lang="es-ES" sz="11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s-ES"/>
                    </a:p>
                  </a:txBody>
                  <a:tcPr/>
                </a:tc>
              </a:tr>
              <a:tr h="449249">
                <a:tc>
                  <a:txBody>
                    <a:bodyPr/>
                    <a:lstStyle/>
                    <a:p>
                      <a:pPr algn="ctr">
                        <a:lnSpc>
                          <a:spcPct val="150000"/>
                        </a:lnSpc>
                        <a:spcAft>
                          <a:spcPts val="0"/>
                        </a:spcAft>
                      </a:pPr>
                      <a:r>
                        <a:rPr lang="es-ES" sz="1100" b="1" dirty="0">
                          <a:effectLst/>
                        </a:rPr>
                        <a:t>Disco</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b="1" dirty="0" smtClean="0">
                          <a:effectLst/>
                        </a:rPr>
                        <a:t>Tamaño promedio del halo de inhibición en mm</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224625">
                <a:tc>
                  <a:txBody>
                    <a:bodyPr/>
                    <a:lstStyle/>
                    <a:p>
                      <a:pPr algn="ctr">
                        <a:lnSpc>
                          <a:spcPct val="150000"/>
                        </a:lnSpc>
                        <a:spcAft>
                          <a:spcPts val="0"/>
                        </a:spcAft>
                      </a:pPr>
                      <a:r>
                        <a:rPr lang="es-ES" sz="1100">
                          <a:effectLst/>
                        </a:rPr>
                        <a:t>CAE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224625">
                <a:tc>
                  <a:txBody>
                    <a:bodyPr/>
                    <a:lstStyle/>
                    <a:p>
                      <a:pPr algn="ctr">
                        <a:lnSpc>
                          <a:spcPct val="150000"/>
                        </a:lnSpc>
                        <a:spcAft>
                          <a:spcPts val="0"/>
                        </a:spcAft>
                      </a:pPr>
                      <a:r>
                        <a:rPr lang="es-ES" sz="1100">
                          <a:effectLst/>
                        </a:rPr>
                        <a:t>A5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0.99</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224625">
                <a:tc>
                  <a:txBody>
                    <a:bodyPr/>
                    <a:lstStyle/>
                    <a:p>
                      <a:pPr algn="ctr">
                        <a:lnSpc>
                          <a:spcPct val="150000"/>
                        </a:lnSpc>
                        <a:spcAft>
                          <a:spcPts val="0"/>
                        </a:spcAft>
                      </a:pPr>
                      <a:r>
                        <a:rPr lang="es-ES" sz="1100">
                          <a:effectLst/>
                        </a:rPr>
                        <a:t>A15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1.65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224625">
                <a:tc>
                  <a:txBody>
                    <a:bodyPr/>
                    <a:lstStyle/>
                    <a:p>
                      <a:pPr algn="ctr">
                        <a:lnSpc>
                          <a:spcPct val="150000"/>
                        </a:lnSpc>
                        <a:spcAft>
                          <a:spcPts val="0"/>
                        </a:spcAft>
                      </a:pPr>
                      <a:r>
                        <a:rPr lang="es-ES" sz="1100">
                          <a:effectLst/>
                        </a:rPr>
                        <a:t>A30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1.68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449249">
                <a:tc gridSpan="2">
                  <a:txBody>
                    <a:bodyPr/>
                    <a:lstStyle/>
                    <a:p>
                      <a:pPr algn="ctr">
                        <a:lnSpc>
                          <a:spcPct val="150000"/>
                        </a:lnSpc>
                        <a:spcBef>
                          <a:spcPts val="600"/>
                        </a:spcBef>
                        <a:spcAft>
                          <a:spcPts val="600"/>
                        </a:spcAft>
                      </a:pPr>
                      <a:r>
                        <a:rPr lang="es-ES" sz="1100" b="1" dirty="0">
                          <a:effectLst/>
                        </a:rPr>
                        <a:t>Halo de inhibición de Ag-</a:t>
                      </a:r>
                      <a:r>
                        <a:rPr lang="es-ES" sz="1100" b="1" dirty="0" err="1">
                          <a:effectLst/>
                        </a:rPr>
                        <a:t>NPs</a:t>
                      </a:r>
                      <a:r>
                        <a:rPr lang="es-ES" sz="1100" b="1" dirty="0">
                          <a:effectLst/>
                        </a:rPr>
                        <a:t> (Q) en </a:t>
                      </a:r>
                      <a:r>
                        <a:rPr lang="es-ES" sz="1100" b="1" i="1" dirty="0">
                          <a:effectLst/>
                        </a:rPr>
                        <a:t>S. aureus</a:t>
                      </a:r>
                      <a:endParaRPr lang="es-ES" sz="11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s-ES"/>
                    </a:p>
                  </a:txBody>
                  <a:tcPr/>
                </a:tc>
              </a:tr>
              <a:tr h="449249">
                <a:tc>
                  <a:txBody>
                    <a:bodyPr/>
                    <a:lstStyle/>
                    <a:p>
                      <a:pPr algn="ctr">
                        <a:lnSpc>
                          <a:spcPct val="150000"/>
                        </a:lnSpc>
                        <a:spcAft>
                          <a:spcPts val="0"/>
                        </a:spcAft>
                      </a:pPr>
                      <a:r>
                        <a:rPr lang="es-ES" sz="1100" b="1" dirty="0">
                          <a:effectLst/>
                        </a:rPr>
                        <a:t>Disco</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b="1" dirty="0">
                          <a:effectLst/>
                        </a:rPr>
                        <a:t>Tamaño </a:t>
                      </a:r>
                      <a:r>
                        <a:rPr lang="es-ES" sz="1100" b="1" dirty="0" smtClean="0">
                          <a:effectLst/>
                        </a:rPr>
                        <a:t>promedio del </a:t>
                      </a:r>
                      <a:r>
                        <a:rPr lang="es-ES" sz="1100" b="1" dirty="0">
                          <a:effectLst/>
                        </a:rPr>
                        <a:t>halo de inhibición en </a:t>
                      </a:r>
                      <a:r>
                        <a:rPr lang="es-ES" sz="1100" b="1" dirty="0" smtClean="0">
                          <a:effectLst/>
                        </a:rPr>
                        <a:t>mm </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24625">
                <a:tc>
                  <a:txBody>
                    <a:bodyPr/>
                    <a:lstStyle/>
                    <a:p>
                      <a:pPr algn="ctr">
                        <a:lnSpc>
                          <a:spcPct val="150000"/>
                        </a:lnSpc>
                        <a:spcAft>
                          <a:spcPts val="0"/>
                        </a:spcAft>
                      </a:pPr>
                      <a:r>
                        <a:rPr lang="es-ES" sz="1100">
                          <a:effectLst/>
                        </a:rPr>
                        <a:t>CAE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0.00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24625">
                <a:tc>
                  <a:txBody>
                    <a:bodyPr/>
                    <a:lstStyle/>
                    <a:p>
                      <a:pPr algn="ctr">
                        <a:lnSpc>
                          <a:spcPct val="150000"/>
                        </a:lnSpc>
                        <a:spcAft>
                          <a:spcPts val="0"/>
                        </a:spcAft>
                      </a:pPr>
                      <a:r>
                        <a:rPr lang="es-ES" sz="1100">
                          <a:effectLst/>
                        </a:rPr>
                        <a:t>A5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0.25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24625">
                <a:tc>
                  <a:txBody>
                    <a:bodyPr/>
                    <a:lstStyle/>
                    <a:p>
                      <a:pPr algn="ctr">
                        <a:lnSpc>
                          <a:spcPct val="150000"/>
                        </a:lnSpc>
                        <a:spcAft>
                          <a:spcPts val="0"/>
                        </a:spcAft>
                      </a:pPr>
                      <a:r>
                        <a:rPr lang="es-ES" sz="1100">
                          <a:effectLst/>
                        </a:rPr>
                        <a:t>A15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0.55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24625">
                <a:tc>
                  <a:txBody>
                    <a:bodyPr/>
                    <a:lstStyle/>
                    <a:p>
                      <a:pPr algn="ctr">
                        <a:lnSpc>
                          <a:spcPct val="150000"/>
                        </a:lnSpc>
                        <a:spcAft>
                          <a:spcPts val="0"/>
                        </a:spcAft>
                      </a:pPr>
                      <a:r>
                        <a:rPr lang="es-ES" sz="1100">
                          <a:effectLst/>
                        </a:rPr>
                        <a:t>A30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S" sz="1100" dirty="0">
                          <a:effectLst/>
                        </a:rPr>
                        <a:t>1.24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bl>
          </a:graphicData>
        </a:graphic>
      </p:graphicFrame>
      <p:sp>
        <p:nvSpPr>
          <p:cNvPr id="35" name="Rectángulo 34"/>
          <p:cNvSpPr/>
          <p:nvPr/>
        </p:nvSpPr>
        <p:spPr>
          <a:xfrm>
            <a:off x="5004048" y="1232838"/>
            <a:ext cx="3528392"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(Ag-</a:t>
            </a:r>
            <a:r>
              <a:rPr lang="es-ES" dirty="0" err="1" smtClean="0">
                <a:ea typeface="Calibri" panose="020F0502020204030204" pitchFamily="34" charset="0"/>
              </a:rPr>
              <a:t>NPs</a:t>
            </a:r>
            <a:r>
              <a:rPr lang="es-ES" dirty="0" smtClean="0">
                <a:ea typeface="Calibri" panose="020F0502020204030204" pitchFamily="34" charset="0"/>
              </a:rPr>
              <a:t> (Q))</a:t>
            </a:r>
            <a:endParaRPr lang="en-US" dirty="0"/>
          </a:p>
        </p:txBody>
      </p:sp>
      <p:sp>
        <p:nvSpPr>
          <p:cNvPr id="24" name="Rectángulo 23"/>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5"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Resultado de imagen para universidad federal de pernambu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5245624" y="5792079"/>
            <a:ext cx="1558624" cy="229209"/>
          </a:xfrm>
          <a:prstGeom prst="rect">
            <a:avLst/>
          </a:prstGeom>
        </p:spPr>
        <p:txBody>
          <a:bodyPr wrap="square">
            <a:spAutoFit/>
          </a:bodyPr>
          <a:lstStyle/>
          <a:p>
            <a:r>
              <a:rPr lang="es-EC" sz="900" dirty="0">
                <a:ea typeface="Calibri" panose="020F0502020204030204" pitchFamily="34" charset="0"/>
              </a:rPr>
              <a:t>(Barrera &amp; Guerrero, 2017)</a:t>
            </a:r>
            <a:endParaRPr lang="es-EC" sz="900" dirty="0"/>
          </a:p>
        </p:txBody>
      </p:sp>
      <p:sp>
        <p:nvSpPr>
          <p:cNvPr id="27" name="Marcador de contenido 2"/>
          <p:cNvSpPr txBox="1">
            <a:spLocks/>
          </p:cNvSpPr>
          <p:nvPr/>
        </p:nvSpPr>
        <p:spPr>
          <a:xfrm>
            <a:off x="4414435" y="649680"/>
            <a:ext cx="4694069" cy="40457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anchor="b"/>
          <a:lstStyle>
            <a:lvl1pPr marL="0" indent="0" algn="l" rtl="0" eaLnBrk="0" fontAlgn="base" hangingPunct="0">
              <a:spcBef>
                <a:spcPct val="20000"/>
              </a:spcBef>
              <a:spcAft>
                <a:spcPct val="0"/>
              </a:spcAft>
              <a:buNone/>
              <a:defRPr sz="2000">
                <a:solidFill>
                  <a:schemeClr val="bg1"/>
                </a:solidFill>
                <a:latin typeface="+mn-lt"/>
                <a:ea typeface="+mn-ea"/>
                <a:cs typeface="+mn-cs"/>
              </a:defRPr>
            </a:lvl1pPr>
            <a:lvl2pPr marL="457200" indent="0" algn="l" rtl="0" eaLnBrk="0" fontAlgn="base" hangingPunct="0">
              <a:spcBef>
                <a:spcPct val="20000"/>
              </a:spcBef>
              <a:spcAft>
                <a:spcPct val="0"/>
              </a:spcAft>
              <a:buNone/>
              <a:defRPr sz="1800">
                <a:solidFill>
                  <a:schemeClr val="bg1"/>
                </a:solidFill>
                <a:latin typeface="+mn-lt"/>
              </a:defRPr>
            </a:lvl2pPr>
            <a:lvl3pPr marL="914400" indent="0" algn="l" rtl="0" eaLnBrk="0" fontAlgn="base" hangingPunct="0">
              <a:spcBef>
                <a:spcPct val="20000"/>
              </a:spcBef>
              <a:spcAft>
                <a:spcPct val="0"/>
              </a:spcAft>
              <a:buNone/>
              <a:defRPr sz="1600">
                <a:solidFill>
                  <a:schemeClr val="bg1"/>
                </a:solidFill>
                <a:latin typeface="+mn-lt"/>
              </a:defRPr>
            </a:lvl3pPr>
            <a:lvl4pPr marL="1371600" indent="0" algn="l" rtl="0" eaLnBrk="0" fontAlgn="base" hangingPunct="0">
              <a:spcBef>
                <a:spcPct val="20000"/>
              </a:spcBef>
              <a:spcAft>
                <a:spcPct val="0"/>
              </a:spcAft>
              <a:buNone/>
              <a:defRPr sz="1400">
                <a:solidFill>
                  <a:schemeClr val="bg1"/>
                </a:solidFill>
                <a:latin typeface="+mn-lt"/>
              </a:defRPr>
            </a:lvl4pPr>
            <a:lvl5pPr marL="1828800" indent="0" algn="l" rtl="0" eaLnBrk="0" fontAlgn="base" hangingPunct="0">
              <a:spcBef>
                <a:spcPct val="20000"/>
              </a:spcBef>
              <a:spcAft>
                <a:spcPct val="0"/>
              </a:spcAft>
              <a:buNone/>
              <a:defRPr sz="1400">
                <a:solidFill>
                  <a:schemeClr val="bg1"/>
                </a:solidFill>
                <a:latin typeface="+mn-lt"/>
              </a:defRPr>
            </a:lvl5pPr>
            <a:lvl6pPr marL="2286000" indent="0" algn="l" rtl="0" fontAlgn="base">
              <a:spcBef>
                <a:spcPct val="20000"/>
              </a:spcBef>
              <a:spcAft>
                <a:spcPct val="0"/>
              </a:spcAft>
              <a:buNone/>
              <a:defRPr sz="1400">
                <a:solidFill>
                  <a:schemeClr val="bg1"/>
                </a:solidFill>
                <a:latin typeface="+mn-lt"/>
              </a:defRPr>
            </a:lvl6pPr>
            <a:lvl7pPr marL="2743200" indent="0" algn="l" rtl="0" fontAlgn="base">
              <a:spcBef>
                <a:spcPct val="20000"/>
              </a:spcBef>
              <a:spcAft>
                <a:spcPct val="0"/>
              </a:spcAft>
              <a:buNone/>
              <a:defRPr sz="1400">
                <a:solidFill>
                  <a:schemeClr val="bg1"/>
                </a:solidFill>
                <a:latin typeface="+mn-lt"/>
              </a:defRPr>
            </a:lvl7pPr>
            <a:lvl8pPr marL="3200400" indent="0" algn="l" rtl="0" fontAlgn="base">
              <a:spcBef>
                <a:spcPct val="20000"/>
              </a:spcBef>
              <a:spcAft>
                <a:spcPct val="0"/>
              </a:spcAft>
              <a:buNone/>
              <a:defRPr sz="1400">
                <a:solidFill>
                  <a:schemeClr val="bg1"/>
                </a:solidFill>
                <a:latin typeface="+mn-lt"/>
              </a:defRPr>
            </a:lvl8pPr>
            <a:lvl9pPr marL="3657600" indent="0" algn="l" rtl="0" fontAlgn="base">
              <a:spcBef>
                <a:spcPct val="20000"/>
              </a:spcBef>
              <a:spcAft>
                <a:spcPct val="0"/>
              </a:spcAft>
              <a:buNone/>
              <a:defRPr sz="1400">
                <a:solidFill>
                  <a:schemeClr val="bg1"/>
                </a:solidFill>
                <a:latin typeface="+mn-lt"/>
              </a:defRPr>
            </a:lvl9pPr>
          </a:lstStyle>
          <a:p>
            <a:pPr marL="0" lvl="2" algn="ctr"/>
            <a:r>
              <a:rPr lang="es-EC" sz="1800" kern="0" dirty="0" smtClean="0">
                <a:solidFill>
                  <a:schemeClr val="tx1"/>
                </a:solidFill>
              </a:rPr>
              <a:t>Test de inhibición bacteriana con impresión</a:t>
            </a:r>
            <a:endParaRPr lang="es-EC" sz="1800" kern="0" dirty="0">
              <a:solidFill>
                <a:schemeClr val="tx1"/>
              </a:solidFill>
            </a:endParaRPr>
          </a:p>
        </p:txBody>
      </p:sp>
      <p:cxnSp>
        <p:nvCxnSpPr>
          <p:cNvPr id="3" name="Conector recto de flecha 2"/>
          <p:cNvCxnSpPr/>
          <p:nvPr/>
        </p:nvCxnSpPr>
        <p:spPr>
          <a:xfrm>
            <a:off x="3635896" y="836712"/>
            <a:ext cx="6480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653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692696"/>
            <a:ext cx="3096344" cy="400110"/>
          </a:xfrm>
          <a:prstGeom prst="rect">
            <a:avLst/>
          </a:prstGeom>
          <a:noFill/>
          <a:ln w="28575">
            <a:solidFill>
              <a:srgbClr val="00B050"/>
            </a:solidFill>
          </a:ln>
        </p:spPr>
        <p:txBody>
          <a:bodyPr wrap="square" rtlCol="0">
            <a:spAutoFit/>
          </a:bodyPr>
          <a:lstStyle/>
          <a:p>
            <a:pPr algn="ctr"/>
            <a:r>
              <a:rPr lang="es-EC" sz="2000" b="1" dirty="0"/>
              <a:t>Análisis bacteriológico</a:t>
            </a:r>
            <a:endParaRPr lang="es-EC" sz="2000" b="1" i="1" dirty="0"/>
          </a:p>
        </p:txBody>
      </p:sp>
      <p:sp>
        <p:nvSpPr>
          <p:cNvPr id="13" name="Rectángulo 12"/>
          <p:cNvSpPr/>
          <p:nvPr/>
        </p:nvSpPr>
        <p:spPr>
          <a:xfrm>
            <a:off x="5004048" y="5805264"/>
            <a:ext cx="1558624" cy="229209"/>
          </a:xfrm>
          <a:prstGeom prst="rect">
            <a:avLst/>
          </a:prstGeom>
        </p:spPr>
        <p:txBody>
          <a:bodyPr wrap="square">
            <a:spAutoFit/>
          </a:bodyPr>
          <a:lstStyle/>
          <a:p>
            <a:r>
              <a:rPr lang="es-EC" sz="900" dirty="0">
                <a:ea typeface="Calibri" panose="020F0502020204030204" pitchFamily="34" charset="0"/>
              </a:rPr>
              <a:t>(Barrera &amp; Guerrero, 2017)</a:t>
            </a:r>
            <a:endParaRPr lang="es-EC" sz="900" dirty="0"/>
          </a:p>
        </p:txBody>
      </p:sp>
      <p:sp>
        <p:nvSpPr>
          <p:cNvPr id="25" name="Rectángulo 24"/>
          <p:cNvSpPr/>
          <p:nvPr/>
        </p:nvSpPr>
        <p:spPr>
          <a:xfrm>
            <a:off x="5076056" y="982469"/>
            <a:ext cx="3480419" cy="646331"/>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(Ag-</a:t>
            </a:r>
            <a:r>
              <a:rPr lang="es-ES" dirty="0" err="1" smtClean="0">
                <a:ea typeface="Calibri" panose="020F0502020204030204" pitchFamily="34" charset="0"/>
              </a:rPr>
              <a:t>NPs</a:t>
            </a:r>
            <a:r>
              <a:rPr lang="es-ES" dirty="0" smtClean="0">
                <a:ea typeface="Calibri" panose="020F0502020204030204" pitchFamily="34" charset="0"/>
              </a:rPr>
              <a:t> (M) / PVB)</a:t>
            </a:r>
            <a:endParaRPr lang="en-US" dirty="0"/>
          </a:p>
        </p:txBody>
      </p:sp>
      <p:graphicFrame>
        <p:nvGraphicFramePr>
          <p:cNvPr id="26" name="Tabla 25"/>
          <p:cNvGraphicFramePr>
            <a:graphicFrameLocks noGrp="1"/>
          </p:cNvGraphicFramePr>
          <p:nvPr>
            <p:extLst>
              <p:ext uri="{D42A27DB-BD31-4B8C-83A1-F6EECF244321}">
                <p14:modId xmlns:p14="http://schemas.microsoft.com/office/powerpoint/2010/main" val="324496170"/>
              </p:ext>
            </p:extLst>
          </p:nvPr>
        </p:nvGraphicFramePr>
        <p:xfrm>
          <a:off x="5085214" y="1749961"/>
          <a:ext cx="3408257" cy="4076437"/>
        </p:xfrm>
        <a:graphic>
          <a:graphicData uri="http://schemas.openxmlformats.org/drawingml/2006/table">
            <a:tbl>
              <a:tblPr firstRow="1" firstCol="1" bandRow="1">
                <a:tableStyleId>{5940675A-B579-460E-94D1-54222C63F5DA}</a:tableStyleId>
              </a:tblPr>
              <a:tblGrid>
                <a:gridCol w="1289611"/>
                <a:gridCol w="2118646"/>
              </a:tblGrid>
              <a:tr h="430249">
                <a:tc gridSpan="2">
                  <a:txBody>
                    <a:bodyPr/>
                    <a:lstStyle/>
                    <a:p>
                      <a:pPr algn="ctr">
                        <a:lnSpc>
                          <a:spcPct val="150000"/>
                        </a:lnSpc>
                        <a:spcBef>
                          <a:spcPts val="600"/>
                        </a:spcBef>
                        <a:spcAft>
                          <a:spcPts val="600"/>
                        </a:spcAft>
                      </a:pPr>
                      <a:r>
                        <a:rPr lang="es-ES" sz="1000" b="1" dirty="0">
                          <a:effectLst/>
                        </a:rPr>
                        <a:t>Halo de inhibición de Ag-</a:t>
                      </a:r>
                      <a:r>
                        <a:rPr lang="es-ES" sz="1000" b="1" dirty="0" err="1">
                          <a:effectLst/>
                        </a:rPr>
                        <a:t>NPs</a:t>
                      </a:r>
                      <a:r>
                        <a:rPr lang="es-ES" sz="1000" b="1" dirty="0">
                          <a:effectLst/>
                        </a:rPr>
                        <a:t> (M) / PVB en </a:t>
                      </a:r>
                      <a:r>
                        <a:rPr lang="es-ES" sz="1000" b="1" i="1" dirty="0">
                          <a:effectLst/>
                        </a:rPr>
                        <a:t>E. coli</a:t>
                      </a:r>
                      <a:endParaRPr lang="es-ES" sz="1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hMerge="1">
                  <a:txBody>
                    <a:bodyPr/>
                    <a:lstStyle/>
                    <a:p>
                      <a:endParaRPr lang="en-US"/>
                    </a:p>
                  </a:txBody>
                  <a:tcPr/>
                </a:tc>
              </a:tr>
              <a:tr h="435294">
                <a:tc>
                  <a:txBody>
                    <a:bodyPr/>
                    <a:lstStyle/>
                    <a:p>
                      <a:pPr algn="ctr">
                        <a:lnSpc>
                          <a:spcPct val="150000"/>
                        </a:lnSpc>
                        <a:spcAft>
                          <a:spcPts val="0"/>
                        </a:spcAft>
                      </a:pPr>
                      <a:r>
                        <a:rPr lang="es-ES" sz="1000" b="1" dirty="0">
                          <a:effectLst/>
                        </a:rPr>
                        <a:t>Disco</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b="1" dirty="0" smtClean="0">
                          <a:effectLst/>
                        </a:rPr>
                        <a:t>Tamaño promedio del halo de inhibición en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CAE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0.00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066">
                <a:tc>
                  <a:txBody>
                    <a:bodyPr/>
                    <a:lstStyle/>
                    <a:p>
                      <a:pPr algn="ctr">
                        <a:lnSpc>
                          <a:spcPct val="150000"/>
                        </a:lnSpc>
                        <a:spcAft>
                          <a:spcPts val="0"/>
                        </a:spcAft>
                      </a:pPr>
                      <a:r>
                        <a:rPr lang="es-ES" sz="1000" dirty="0">
                          <a:effectLst/>
                        </a:rPr>
                        <a:t>CB </a:t>
                      </a:r>
                      <a:r>
                        <a:rPr lang="es-ES" sz="1000" baseline="0" dirty="0" smtClean="0">
                          <a:effectLst/>
                        </a:rPr>
                        <a:t> </a:t>
                      </a:r>
                      <a:r>
                        <a:rPr lang="es-ES" sz="1000" dirty="0" smtClean="0">
                          <a:effectLst/>
                        </a:rPr>
                        <a:t>5</a:t>
                      </a:r>
                      <a:r>
                        <a:rPr lang="es-ES" sz="1000" dirty="0">
                          <a:effectLst/>
                        </a:rPr>
                        <a:t>, 15, 30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tabLst>
                          <a:tab pos="219075" algn="l"/>
                          <a:tab pos="317500" algn="ctr"/>
                        </a:tabLst>
                      </a:pPr>
                      <a:r>
                        <a:rPr lang="es-ES" sz="1000" dirty="0">
                          <a:effectLst/>
                        </a:rPr>
                        <a:t>0.00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A5</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1.07</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A15</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1.79</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A30</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1.93</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430249">
                <a:tc gridSpan="2">
                  <a:txBody>
                    <a:bodyPr/>
                    <a:lstStyle/>
                    <a:p>
                      <a:pPr algn="ctr">
                        <a:lnSpc>
                          <a:spcPct val="150000"/>
                        </a:lnSpc>
                        <a:spcBef>
                          <a:spcPts val="600"/>
                        </a:spcBef>
                        <a:spcAft>
                          <a:spcPts val="600"/>
                        </a:spcAft>
                      </a:pPr>
                      <a:r>
                        <a:rPr lang="es-ES" sz="1000" b="1" dirty="0">
                          <a:effectLst/>
                        </a:rPr>
                        <a:t>Halo de inhibición de Ag-</a:t>
                      </a:r>
                      <a:r>
                        <a:rPr lang="es-ES" sz="1000" b="1" dirty="0" err="1">
                          <a:effectLst/>
                        </a:rPr>
                        <a:t>NPs</a:t>
                      </a:r>
                      <a:r>
                        <a:rPr lang="es-ES" sz="1000" b="1" dirty="0">
                          <a:effectLst/>
                        </a:rPr>
                        <a:t> (M) / PVB en </a:t>
                      </a:r>
                      <a:r>
                        <a:rPr lang="es-ES" sz="1000" b="1" i="1" dirty="0">
                          <a:effectLst/>
                        </a:rPr>
                        <a:t>S. aureus</a:t>
                      </a:r>
                      <a:endParaRPr lang="es-ES" sz="1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hMerge="1">
                  <a:txBody>
                    <a:bodyPr/>
                    <a:lstStyle/>
                    <a:p>
                      <a:endParaRPr lang="en-US"/>
                    </a:p>
                  </a:txBody>
                  <a:tcPr/>
                </a:tc>
              </a:tr>
              <a:tr h="435294">
                <a:tc>
                  <a:txBody>
                    <a:bodyPr/>
                    <a:lstStyle/>
                    <a:p>
                      <a:pPr algn="ctr">
                        <a:lnSpc>
                          <a:spcPct val="150000"/>
                        </a:lnSpc>
                        <a:spcAft>
                          <a:spcPts val="0"/>
                        </a:spcAft>
                      </a:pPr>
                      <a:r>
                        <a:rPr lang="es-ES" sz="1000" b="1" dirty="0">
                          <a:effectLst/>
                        </a:rPr>
                        <a:t>Disco</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b="1" dirty="0" smtClean="0">
                          <a:effectLst/>
                        </a:rPr>
                        <a:t>Tamaño promedio del halo de inhibición en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CAE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0.00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44139">
                <a:tc>
                  <a:txBody>
                    <a:bodyPr/>
                    <a:lstStyle/>
                    <a:p>
                      <a:pPr algn="ctr">
                        <a:lnSpc>
                          <a:spcPct val="150000"/>
                        </a:lnSpc>
                        <a:spcAft>
                          <a:spcPts val="0"/>
                        </a:spcAft>
                      </a:pPr>
                      <a:r>
                        <a:rPr lang="es-ES" sz="1000" dirty="0">
                          <a:effectLst/>
                        </a:rPr>
                        <a:t>CB </a:t>
                      </a:r>
                      <a:r>
                        <a:rPr lang="es-ES" sz="1000" baseline="0" dirty="0" smtClean="0">
                          <a:effectLst/>
                        </a:rPr>
                        <a:t> </a:t>
                      </a:r>
                      <a:r>
                        <a:rPr lang="es-ES" sz="1000" dirty="0" smtClean="0">
                          <a:effectLst/>
                        </a:rPr>
                        <a:t>5</a:t>
                      </a:r>
                      <a:r>
                        <a:rPr lang="es-ES" sz="1000" dirty="0">
                          <a:effectLst/>
                        </a:rPr>
                        <a:t>, 15, 30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tabLst>
                          <a:tab pos="219075" algn="l"/>
                          <a:tab pos="317500" algn="ctr"/>
                        </a:tabLst>
                      </a:pPr>
                      <a:r>
                        <a:rPr lang="es-ES" sz="1000" dirty="0">
                          <a:effectLst/>
                        </a:rPr>
                        <a:t>0.00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a:effectLst/>
                        </a:rPr>
                        <a:t>A5</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0.33</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dirty="0">
                          <a:effectLst/>
                        </a:rPr>
                        <a:t>A15</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0.62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r h="215125">
                <a:tc>
                  <a:txBody>
                    <a:bodyPr/>
                    <a:lstStyle/>
                    <a:p>
                      <a:pPr algn="ctr">
                        <a:lnSpc>
                          <a:spcPct val="150000"/>
                        </a:lnSpc>
                        <a:spcAft>
                          <a:spcPts val="0"/>
                        </a:spcAft>
                      </a:pPr>
                      <a:r>
                        <a:rPr lang="es-ES" sz="1000" dirty="0">
                          <a:effectLst/>
                        </a:rPr>
                        <a:t>A30</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c>
                  <a:txBody>
                    <a:bodyPr/>
                    <a:lstStyle/>
                    <a:p>
                      <a:pPr algn="ctr">
                        <a:lnSpc>
                          <a:spcPct val="150000"/>
                        </a:lnSpc>
                        <a:spcAft>
                          <a:spcPts val="0"/>
                        </a:spcAft>
                      </a:pPr>
                      <a:r>
                        <a:rPr lang="es-ES" sz="1000" dirty="0">
                          <a:effectLst/>
                        </a:rPr>
                        <a:t>1.59</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7512" marR="67512" marT="0" marB="0" anchor="ctr">
                    <a:solidFill>
                      <a:schemeClr val="bg1"/>
                    </a:solidFill>
                  </a:tcPr>
                </a:tc>
              </a:tr>
            </a:tbl>
          </a:graphicData>
        </a:graphic>
      </p:graphicFrame>
      <p:sp>
        <p:nvSpPr>
          <p:cNvPr id="11"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grpSp>
        <p:nvGrpSpPr>
          <p:cNvPr id="12" name="Grupo 11"/>
          <p:cNvGrpSpPr/>
          <p:nvPr/>
        </p:nvGrpSpPr>
        <p:grpSpPr>
          <a:xfrm>
            <a:off x="426035" y="1700808"/>
            <a:ext cx="3785925" cy="1783212"/>
            <a:chOff x="0" y="0"/>
            <a:chExt cx="5028341" cy="2413591"/>
          </a:xfrm>
        </p:grpSpPr>
        <p:grpSp>
          <p:nvGrpSpPr>
            <p:cNvPr id="14" name="Grupo 13"/>
            <p:cNvGrpSpPr/>
            <p:nvPr/>
          </p:nvGrpSpPr>
          <p:grpSpPr>
            <a:xfrm>
              <a:off x="0" y="0"/>
              <a:ext cx="5028341" cy="2413591"/>
              <a:chOff x="0" y="0"/>
              <a:chExt cx="5060699" cy="2405380"/>
            </a:xfrm>
          </p:grpSpPr>
          <p:pic>
            <p:nvPicPr>
              <p:cNvPr id="17" name="Imagen 16" descr="F:\Nicky!!!\TESIS\RESULTADOS\Inhibición bacteriana\liz e coli 5 listo.jpg"/>
              <p:cNvPicPr>
                <a:picLocks noChangeAspect="1"/>
              </p:cNvPicPr>
              <p:nvPr/>
            </p:nvPicPr>
            <p:blipFill rotWithShape="1">
              <a:blip r:embed="rId3">
                <a:extLst>
                  <a:ext uri="{28A0092B-C50C-407E-A947-70E740481C1C}">
                    <a14:useLocalDpi xmlns:a14="http://schemas.microsoft.com/office/drawing/2010/main" val="0"/>
                  </a:ext>
                </a:extLst>
              </a:blip>
              <a:srcRect r="1907"/>
              <a:stretch/>
            </p:blipFill>
            <p:spPr bwMode="auto">
              <a:xfrm>
                <a:off x="0" y="0"/>
                <a:ext cx="2510155" cy="2405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8" name="Imagen 17" descr="F:\Nicky!!!\TESIS\RESULTADOS\Inhibición bacteriana\liz e coli 15 y 30 listo.jpg"/>
              <p:cNvPicPr>
                <a:picLocks noChangeAspect="1"/>
              </p:cNvPicPr>
              <p:nvPr/>
            </p:nvPicPr>
            <p:blipFill rotWithShape="1">
              <a:blip r:embed="rId4" cstate="print">
                <a:extLst>
                  <a:ext uri="{28A0092B-C50C-407E-A947-70E740481C1C}">
                    <a14:useLocalDpi xmlns:a14="http://schemas.microsoft.com/office/drawing/2010/main" val="0"/>
                  </a:ext>
                </a:extLst>
              </a:blip>
              <a:srcRect l="1918" b="2975"/>
              <a:stretch/>
            </p:blipFill>
            <p:spPr bwMode="auto">
              <a:xfrm>
                <a:off x="2551814" y="0"/>
                <a:ext cx="2508885" cy="2404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15" name="Cuadro de texto 2"/>
            <p:cNvSpPr txBox="1">
              <a:spLocks noChangeArrowheads="1"/>
            </p:cNvSpPr>
            <p:nvPr/>
          </p:nvSpPr>
          <p:spPr bwMode="auto">
            <a:xfrm>
              <a:off x="2125683" y="71252"/>
              <a:ext cx="284480" cy="248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 de texto 2"/>
            <p:cNvSpPr txBox="1">
              <a:spLocks noChangeArrowheads="1"/>
            </p:cNvSpPr>
            <p:nvPr/>
          </p:nvSpPr>
          <p:spPr bwMode="auto">
            <a:xfrm>
              <a:off x="4667003" y="71252"/>
              <a:ext cx="284480" cy="248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upo 18"/>
          <p:cNvGrpSpPr/>
          <p:nvPr/>
        </p:nvGrpSpPr>
        <p:grpSpPr>
          <a:xfrm>
            <a:off x="427667" y="4304637"/>
            <a:ext cx="3784293" cy="1786607"/>
            <a:chOff x="0" y="0"/>
            <a:chExt cx="5291280" cy="2338705"/>
          </a:xfrm>
        </p:grpSpPr>
        <p:pic>
          <p:nvPicPr>
            <p:cNvPr id="20" name="Imagen 19" descr="F:\Nicky!!!\TESIS\RESULTADOS\Inhibición bacteriana\liz 5 s aureus.jpg"/>
            <p:cNvPicPr>
              <a:picLocks noChangeAspect="1"/>
            </p:cNvPicPr>
            <p:nvPr/>
          </p:nvPicPr>
          <p:blipFill rotWithShape="1">
            <a:blip r:embed="rId5">
              <a:extLst>
                <a:ext uri="{28A0092B-C50C-407E-A947-70E740481C1C}">
                  <a14:useLocalDpi xmlns:a14="http://schemas.microsoft.com/office/drawing/2010/main" val="0"/>
                </a:ext>
              </a:extLst>
            </a:blip>
            <a:srcRect l="6605" r="2199"/>
            <a:stretch/>
          </p:blipFill>
          <p:spPr bwMode="auto">
            <a:xfrm>
              <a:off x="0" y="0"/>
              <a:ext cx="2559919" cy="2338705"/>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1" name="Imagen 20" descr="F:\Nicky!!!\TESIS\RESULTADOS\Inhibición bacteriana\liz 15 y 30 s aureus.jpg"/>
            <p:cNvPicPr>
              <a:picLocks noChangeAspect="1"/>
            </p:cNvPicPr>
            <p:nvPr/>
          </p:nvPicPr>
          <p:blipFill rotWithShape="1">
            <a:blip r:embed="rId6">
              <a:extLst>
                <a:ext uri="{28A0092B-C50C-407E-A947-70E740481C1C}">
                  <a14:useLocalDpi xmlns:a14="http://schemas.microsoft.com/office/drawing/2010/main" val="0"/>
                </a:ext>
              </a:extLst>
            </a:blip>
            <a:srcRect l="4907" r="2141"/>
            <a:stretch/>
          </p:blipFill>
          <p:spPr bwMode="auto">
            <a:xfrm>
              <a:off x="2560145" y="0"/>
              <a:ext cx="2731135" cy="2334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sp>
        <p:nvSpPr>
          <p:cNvPr id="28" name="Rectángulo 27"/>
          <p:cNvSpPr/>
          <p:nvPr/>
        </p:nvSpPr>
        <p:spPr>
          <a:xfrm>
            <a:off x="331688" y="1236601"/>
            <a:ext cx="4024288"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t>
            </a:r>
            <a:r>
              <a:rPr lang="es-ES" i="1" dirty="0" smtClean="0">
                <a:ea typeface="Calibri" panose="020F0502020204030204" pitchFamily="34" charset="0"/>
              </a:rPr>
              <a:t>E. coli</a:t>
            </a:r>
            <a:r>
              <a:rPr lang="es-ES" dirty="0" smtClean="0">
                <a:ea typeface="Calibri" panose="020F0502020204030204" pitchFamily="34" charset="0"/>
              </a:rPr>
              <a:t>)</a:t>
            </a:r>
            <a:endParaRPr lang="en-US" dirty="0"/>
          </a:p>
        </p:txBody>
      </p:sp>
      <p:sp>
        <p:nvSpPr>
          <p:cNvPr id="29" name="Rectángulo 28"/>
          <p:cNvSpPr/>
          <p:nvPr/>
        </p:nvSpPr>
        <p:spPr>
          <a:xfrm>
            <a:off x="434375" y="3717032"/>
            <a:ext cx="3777585" cy="369332"/>
          </a:xfrm>
          <a:prstGeom prst="rect">
            <a:avLst/>
          </a:prstGeom>
          <a:ln w="28575">
            <a:solidFill>
              <a:srgbClr val="00B0F0"/>
            </a:solidFill>
          </a:ln>
        </p:spPr>
        <p:txBody>
          <a:bodyPr wrap="square">
            <a:spAutoFit/>
          </a:bodyPr>
          <a:lstStyle/>
          <a:p>
            <a:pPr algn="ctr"/>
            <a:r>
              <a:rPr lang="es-ES" dirty="0" smtClean="0">
                <a:ea typeface="Calibri" panose="020F0502020204030204" pitchFamily="34" charset="0"/>
              </a:rPr>
              <a:t>Halos de inhibición (</a:t>
            </a:r>
            <a:r>
              <a:rPr lang="es-ES" i="1" dirty="0" smtClean="0">
                <a:ea typeface="Calibri" panose="020F0502020204030204" pitchFamily="34" charset="0"/>
              </a:rPr>
              <a:t>S. aureus</a:t>
            </a:r>
            <a:r>
              <a:rPr lang="es-ES" dirty="0" smtClean="0">
                <a:ea typeface="Calibri" panose="020F0502020204030204" pitchFamily="34" charset="0"/>
              </a:rPr>
              <a:t>)</a:t>
            </a:r>
            <a:endParaRPr lang="en-US" dirty="0"/>
          </a:p>
        </p:txBody>
      </p:sp>
      <p:sp>
        <p:nvSpPr>
          <p:cNvPr id="30" name="Cuadro de texto 2"/>
          <p:cNvSpPr txBox="1">
            <a:spLocks noChangeArrowheads="1"/>
          </p:cNvSpPr>
          <p:nvPr/>
        </p:nvSpPr>
        <p:spPr bwMode="auto">
          <a:xfrm>
            <a:off x="1923648" y="4333166"/>
            <a:ext cx="232211" cy="2097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A</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Cuadro de texto 2"/>
          <p:cNvSpPr txBox="1">
            <a:spLocks noChangeArrowheads="1"/>
          </p:cNvSpPr>
          <p:nvPr/>
        </p:nvSpPr>
        <p:spPr bwMode="auto">
          <a:xfrm>
            <a:off x="3956059" y="4333166"/>
            <a:ext cx="232211" cy="2097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B</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ángulo 2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Resultado de imagen para universidad federal de pernambu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54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899590" y="1687921"/>
            <a:ext cx="2818513" cy="276999"/>
          </a:xfrm>
          <a:prstGeom prst="rect">
            <a:avLst/>
          </a:prstGeom>
          <a:noFill/>
          <a:ln w="28575">
            <a:solidFill>
              <a:srgbClr val="FFC000"/>
            </a:solidFill>
          </a:ln>
        </p:spPr>
        <p:txBody>
          <a:bodyPr wrap="square" rtlCol="0">
            <a:spAutoFit/>
          </a:bodyPr>
          <a:lstStyle/>
          <a:p>
            <a:pPr algn="ctr"/>
            <a:r>
              <a:rPr lang="es-ES" sz="1200" b="1" dirty="0" smtClean="0"/>
              <a:t>ANOVA para Ag-</a:t>
            </a:r>
            <a:r>
              <a:rPr lang="es-ES" sz="1200" b="1" dirty="0" err="1" smtClean="0"/>
              <a:t>NPs</a:t>
            </a:r>
            <a:r>
              <a:rPr lang="es-ES" sz="1200" b="1" dirty="0" smtClean="0"/>
              <a:t> (Q) </a:t>
            </a:r>
            <a:endParaRPr lang="en-US" sz="1200" b="1" dirty="0"/>
          </a:p>
        </p:txBody>
      </p:sp>
      <p:graphicFrame>
        <p:nvGraphicFramePr>
          <p:cNvPr id="2" name="Tabla 1"/>
          <p:cNvGraphicFramePr>
            <a:graphicFrameLocks noGrp="1"/>
          </p:cNvGraphicFramePr>
          <p:nvPr>
            <p:extLst>
              <p:ext uri="{D42A27DB-BD31-4B8C-83A1-F6EECF244321}">
                <p14:modId xmlns:p14="http://schemas.microsoft.com/office/powerpoint/2010/main" val="943091838"/>
              </p:ext>
            </p:extLst>
          </p:nvPr>
        </p:nvGraphicFramePr>
        <p:xfrm>
          <a:off x="827584" y="2065513"/>
          <a:ext cx="2952326" cy="1545568"/>
        </p:xfrm>
        <a:graphic>
          <a:graphicData uri="http://schemas.openxmlformats.org/drawingml/2006/table">
            <a:tbl>
              <a:tblPr>
                <a:tableStyleId>{ED083AE6-46FA-4A59-8FB0-9F97EB10719F}</a:tableStyleId>
              </a:tblPr>
              <a:tblGrid>
                <a:gridCol w="1344973"/>
                <a:gridCol w="1607353"/>
              </a:tblGrid>
              <a:tr h="247319">
                <a:tc gridSpan="2">
                  <a:txBody>
                    <a:bodyPr/>
                    <a:lstStyle/>
                    <a:p>
                      <a:pPr marL="38100" marR="38100" algn="ctr">
                        <a:lnSpc>
                          <a:spcPct val="150000"/>
                        </a:lnSpc>
                        <a:spcAft>
                          <a:spcPts val="600"/>
                        </a:spcAft>
                      </a:pPr>
                      <a:r>
                        <a:rPr lang="es-ES" sz="1100" b="1" dirty="0">
                          <a:effectLst/>
                        </a:rPr>
                        <a:t>Pruebas de efectos inter-sujetos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r>
              <a:tr h="247319">
                <a:tc gridSpan="2">
                  <a:txBody>
                    <a:bodyPr/>
                    <a:lstStyle/>
                    <a:p>
                      <a:pPr algn="ctr">
                        <a:lnSpc>
                          <a:spcPct val="150000"/>
                        </a:lnSpc>
                        <a:spcAft>
                          <a:spcPts val="600"/>
                        </a:spcAft>
                      </a:pPr>
                      <a:r>
                        <a:rPr lang="en-US" sz="1100" b="1" dirty="0">
                          <a:effectLst/>
                        </a:rPr>
                        <a:t>Variable </a:t>
                      </a:r>
                      <a:r>
                        <a:rPr lang="en-US" sz="1100" b="1" dirty="0" err="1">
                          <a:effectLst/>
                        </a:rPr>
                        <a:t>dependiente</a:t>
                      </a:r>
                      <a:r>
                        <a:rPr lang="en-US" sz="1100" b="1" dirty="0">
                          <a:effectLst/>
                        </a:rPr>
                        <a:t>: </a:t>
                      </a:r>
                      <a:r>
                        <a:rPr lang="en-US" sz="1100" b="1" dirty="0" err="1" smtClean="0">
                          <a:effectLst/>
                        </a:rPr>
                        <a:t>Inhibición</a:t>
                      </a:r>
                      <a:r>
                        <a:rPr lang="en-US" sz="1100" b="1" dirty="0" smtClean="0">
                          <a:effectLst/>
                        </a:rPr>
                        <a:t> </a:t>
                      </a:r>
                      <a:r>
                        <a:rPr lang="en-US" sz="1100" b="1" dirty="0" err="1" smtClean="0">
                          <a:effectLst/>
                        </a:rPr>
                        <a:t>bacteriana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r>
              <a:tr h="271145">
                <a:tc>
                  <a:txBody>
                    <a:bodyPr/>
                    <a:lstStyle/>
                    <a:p>
                      <a:pPr marL="38100" marR="38100" algn="ctr">
                        <a:lnSpc>
                          <a:spcPct val="150000"/>
                        </a:lnSpc>
                        <a:spcAft>
                          <a:spcPts val="600"/>
                        </a:spcAft>
                      </a:pPr>
                      <a:r>
                        <a:rPr lang="en-US" sz="1100" b="1" dirty="0">
                          <a:effectLst/>
                        </a:rPr>
                        <a:t>Origen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ctr">
                        <a:lnSpc>
                          <a:spcPct val="150000"/>
                        </a:lnSpc>
                        <a:spcAft>
                          <a:spcPts val="600"/>
                        </a:spcAft>
                      </a:pPr>
                      <a:r>
                        <a:rPr lang="en-US" sz="1100" b="1" dirty="0" err="1">
                          <a:effectLst/>
                        </a:rPr>
                        <a:t>p_valor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520043">
                <a:tc>
                  <a:txBody>
                    <a:bodyPr/>
                    <a:lstStyle/>
                    <a:p>
                      <a:pPr marL="38100" marR="38100" algn="ctr">
                        <a:lnSpc>
                          <a:spcPct val="150000"/>
                        </a:lnSpc>
                        <a:spcAft>
                          <a:spcPts val="600"/>
                        </a:spcAft>
                      </a:pPr>
                      <a:r>
                        <a:rPr lang="es-ES" sz="1100" i="0" dirty="0">
                          <a:effectLst/>
                          <a:latin typeface="+mn-lt"/>
                          <a:ea typeface="Calibri" panose="020F0502020204030204" pitchFamily="34" charset="0"/>
                          <a:cs typeface="Times New Roman" panose="02020603050405020304" pitchFamily="18" charset="0"/>
                        </a:rPr>
                        <a:t>Número de capas de impresión</a:t>
                      </a:r>
                    </a:p>
                  </a:txBody>
                  <a:tcPr marL="0" marR="0" marT="0" marB="0" anchor="ctr"/>
                </a:tc>
                <a:tc>
                  <a:txBody>
                    <a:bodyPr/>
                    <a:lstStyle/>
                    <a:p>
                      <a:pPr marL="38100" marR="38100" algn="ctr">
                        <a:lnSpc>
                          <a:spcPct val="150000"/>
                        </a:lnSpc>
                        <a:spcAft>
                          <a:spcPts val="600"/>
                        </a:spcAft>
                      </a:pPr>
                      <a:r>
                        <a:rPr lang="en-US" sz="1100" dirty="0" smtClean="0">
                          <a:effectLst/>
                          <a:latin typeface="+mn-lt"/>
                          <a:ea typeface="Calibri" panose="020F0502020204030204" pitchFamily="34" charset="0"/>
                          <a:cs typeface="Times New Roman" panose="02020603050405020304" pitchFamily="18" charset="0"/>
                        </a:rPr>
                        <a:t>0.150</a:t>
                      </a:r>
                      <a:endParaRPr lang="es-ES" sz="1100" dirty="0">
                        <a:effectLst/>
                        <a:latin typeface="+mn-lt"/>
                        <a:ea typeface="Calibri" panose="020F0502020204030204" pitchFamily="34" charset="0"/>
                        <a:cs typeface="Times New Roman" panose="02020603050405020304" pitchFamily="18" charset="0"/>
                      </a:endParaRPr>
                    </a:p>
                  </a:txBody>
                  <a:tcPr marL="0" marR="0" marT="0" marB="0" anchor="ctr"/>
                </a:tc>
              </a:tr>
              <a:tr h="249501">
                <a:tc>
                  <a:txBody>
                    <a:bodyPr/>
                    <a:lstStyle/>
                    <a:p>
                      <a:pPr marL="38100" marR="38100" indent="0" algn="ctr" defTabSz="914400" rtl="0" eaLnBrk="1" fontAlgn="auto" latinLnBrk="0" hangingPunct="1">
                        <a:lnSpc>
                          <a:spcPct val="150000"/>
                        </a:lnSpc>
                        <a:spcBef>
                          <a:spcPts val="0"/>
                        </a:spcBef>
                        <a:spcAft>
                          <a:spcPts val="600"/>
                        </a:spcAft>
                        <a:buClrTx/>
                        <a:buSzTx/>
                        <a:buFontTx/>
                        <a:buNone/>
                        <a:tabLst/>
                        <a:defRPr/>
                      </a:pPr>
                      <a:r>
                        <a:rPr lang="en-US" sz="1100" i="0" dirty="0" err="1" smtClean="0">
                          <a:effectLst/>
                          <a:latin typeface="+mn-lt"/>
                          <a:ea typeface="Calibri" panose="020F0502020204030204" pitchFamily="34" charset="0"/>
                          <a:cs typeface="Times New Roman" panose="02020603050405020304" pitchFamily="18" charset="0"/>
                        </a:rPr>
                        <a:t>Tipo</a:t>
                      </a:r>
                      <a:r>
                        <a:rPr lang="en-US" sz="1100" i="0" dirty="0" smtClean="0">
                          <a:effectLst/>
                          <a:latin typeface="+mn-lt"/>
                          <a:ea typeface="Calibri" panose="020F0502020204030204" pitchFamily="34" charset="0"/>
                          <a:cs typeface="Times New Roman" panose="02020603050405020304" pitchFamily="18" charset="0"/>
                        </a:rPr>
                        <a:t> de bacteria</a:t>
                      </a:r>
                      <a:endParaRPr lang="es-ES" sz="1100" i="0" dirty="0" smtClean="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38100" marR="38100" indent="0" algn="ctr" defTabSz="914400" rtl="0" eaLnBrk="1" fontAlgn="auto" latinLnBrk="0" hangingPunct="1">
                        <a:lnSpc>
                          <a:spcPct val="150000"/>
                        </a:lnSpc>
                        <a:spcBef>
                          <a:spcPts val="0"/>
                        </a:spcBef>
                        <a:spcAft>
                          <a:spcPts val="600"/>
                        </a:spcAft>
                        <a:buClrTx/>
                        <a:buSzTx/>
                        <a:buFontTx/>
                        <a:buNone/>
                        <a:tabLst/>
                        <a:defRPr/>
                      </a:pPr>
                      <a:r>
                        <a:rPr lang="en-US" sz="1100" dirty="0" smtClean="0">
                          <a:effectLst/>
                          <a:latin typeface="+mn-lt"/>
                          <a:ea typeface="Calibri" panose="020F0502020204030204" pitchFamily="34" charset="0"/>
                          <a:cs typeface="Times New Roman" panose="02020603050405020304" pitchFamily="18" charset="0"/>
                        </a:rPr>
                        <a:t>0.028</a:t>
                      </a:r>
                      <a:endParaRPr lang="es-ES" sz="1100" dirty="0" smtClean="0">
                        <a:effectLst/>
                        <a:latin typeface="+mn-lt"/>
                        <a:ea typeface="Calibri" panose="020F0502020204030204" pitchFamily="34" charset="0"/>
                        <a:cs typeface="Times New Roman" panose="02020603050405020304" pitchFamily="18" charset="0"/>
                      </a:endParaRPr>
                    </a:p>
                  </a:txBody>
                  <a:tcPr marL="0" marR="0" marT="0" marB="0" anchor="ctr"/>
                </a:tc>
              </a:tr>
            </a:tbl>
          </a:graphicData>
        </a:graphic>
      </p:graphicFrame>
      <p:sp>
        <p:nvSpPr>
          <p:cNvPr id="12" name="CuadroTexto 11"/>
          <p:cNvSpPr txBox="1"/>
          <p:nvPr/>
        </p:nvSpPr>
        <p:spPr>
          <a:xfrm>
            <a:off x="1509571" y="4149080"/>
            <a:ext cx="1804378" cy="276999"/>
          </a:xfrm>
          <a:prstGeom prst="rect">
            <a:avLst/>
          </a:prstGeom>
          <a:noFill/>
          <a:ln w="28575">
            <a:solidFill>
              <a:srgbClr val="00B0F0"/>
            </a:solidFill>
          </a:ln>
        </p:spPr>
        <p:txBody>
          <a:bodyPr wrap="square" rtlCol="0">
            <a:spAutoFit/>
          </a:bodyPr>
          <a:lstStyle/>
          <a:p>
            <a:pPr algn="ctr"/>
            <a:r>
              <a:rPr lang="es-ES" sz="1200" dirty="0" err="1" smtClean="0"/>
              <a:t>p_valores</a:t>
            </a:r>
            <a:r>
              <a:rPr lang="es-ES" sz="1200" dirty="0" smtClean="0"/>
              <a:t> </a:t>
            </a:r>
            <a:r>
              <a:rPr lang="es-ES" sz="1200" dirty="0"/>
              <a:t>&lt;</a:t>
            </a:r>
            <a:r>
              <a:rPr lang="es-ES" sz="1200" dirty="0" smtClean="0"/>
              <a:t> 0.05</a:t>
            </a:r>
            <a:endParaRPr lang="en-US" sz="1200" dirty="0"/>
          </a:p>
        </p:txBody>
      </p:sp>
      <p:sp>
        <p:nvSpPr>
          <p:cNvPr id="13" name="CuadroTexto 12"/>
          <p:cNvSpPr txBox="1"/>
          <p:nvPr/>
        </p:nvSpPr>
        <p:spPr>
          <a:xfrm>
            <a:off x="1331640" y="4624059"/>
            <a:ext cx="2160240" cy="646331"/>
          </a:xfrm>
          <a:prstGeom prst="rect">
            <a:avLst/>
          </a:prstGeom>
          <a:noFill/>
          <a:ln w="28575">
            <a:solidFill>
              <a:srgbClr val="00B0F0"/>
            </a:solidFill>
          </a:ln>
        </p:spPr>
        <p:txBody>
          <a:bodyPr wrap="square" rtlCol="0">
            <a:spAutoFit/>
          </a:bodyPr>
          <a:lstStyle/>
          <a:p>
            <a:pPr algn="just"/>
            <a:r>
              <a:rPr lang="es-ES" sz="1200" dirty="0" smtClean="0"/>
              <a:t>Número de capas de impresión </a:t>
            </a:r>
            <a:r>
              <a:rPr lang="es-ES" sz="1200" b="1" dirty="0" smtClean="0"/>
              <a:t>(NO)</a:t>
            </a:r>
          </a:p>
          <a:p>
            <a:pPr algn="just"/>
            <a:r>
              <a:rPr lang="es-ES" sz="1200" dirty="0"/>
              <a:t>Tipo de bacteria </a:t>
            </a:r>
            <a:r>
              <a:rPr lang="es-ES" sz="1200" b="1" dirty="0"/>
              <a:t>(SI</a:t>
            </a:r>
            <a:r>
              <a:rPr lang="es-ES" sz="1200" b="1" dirty="0" smtClean="0"/>
              <a:t>)</a:t>
            </a:r>
            <a:endParaRPr lang="en-US" sz="1200" b="1" dirty="0"/>
          </a:p>
        </p:txBody>
      </p:sp>
      <p:cxnSp>
        <p:nvCxnSpPr>
          <p:cNvPr id="15" name="Conector recto de flecha 14"/>
          <p:cNvCxnSpPr>
            <a:stCxn id="12" idx="2"/>
            <a:endCxn id="13" idx="0"/>
          </p:cNvCxnSpPr>
          <p:nvPr/>
        </p:nvCxnSpPr>
        <p:spPr>
          <a:xfrm>
            <a:off x="2411760" y="4426079"/>
            <a:ext cx="0" cy="1979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3"/>
          <p:cNvSpPr txBox="1"/>
          <p:nvPr/>
        </p:nvSpPr>
        <p:spPr>
          <a:xfrm>
            <a:off x="648254" y="5930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20" name="Rectángulo 19"/>
          <p:cNvSpPr/>
          <p:nvPr/>
        </p:nvSpPr>
        <p:spPr>
          <a:xfrm>
            <a:off x="6732240" y="5695035"/>
            <a:ext cx="2376264" cy="882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234545"/>
            <a:ext cx="962865" cy="25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187550"/>
            <a:ext cx="693650" cy="317829"/>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3491880" y="5517232"/>
            <a:ext cx="2160240" cy="646331"/>
          </a:xfrm>
          <a:prstGeom prst="rect">
            <a:avLst/>
          </a:prstGeom>
          <a:solidFill>
            <a:schemeClr val="bg1"/>
          </a:solidFill>
          <a:ln w="28575">
            <a:solidFill>
              <a:srgbClr val="FFC000"/>
            </a:solidFill>
          </a:ln>
        </p:spPr>
        <p:txBody>
          <a:bodyPr wrap="square" rtlCol="0">
            <a:spAutoFit/>
          </a:bodyPr>
          <a:lstStyle/>
          <a:p>
            <a:pPr algn="ctr"/>
            <a:r>
              <a:rPr lang="es-ES" sz="1200" b="1" dirty="0" smtClean="0"/>
              <a:t>Concentración </a:t>
            </a:r>
            <a:r>
              <a:rPr lang="es-ES" sz="1200" b="1" dirty="0"/>
              <a:t>de </a:t>
            </a:r>
            <a:r>
              <a:rPr lang="es-ES" sz="1200" b="1" dirty="0" smtClean="0"/>
              <a:t>Ag-</a:t>
            </a:r>
            <a:r>
              <a:rPr lang="es-ES" sz="1200" b="1" dirty="0" err="1" smtClean="0"/>
              <a:t>NPs</a:t>
            </a:r>
            <a:r>
              <a:rPr lang="es-ES" sz="1200" b="1" dirty="0" smtClean="0"/>
              <a:t> formadas influye en inhibición bacteriana</a:t>
            </a:r>
            <a:endParaRPr lang="es-ES" sz="1200" b="1" dirty="0"/>
          </a:p>
        </p:txBody>
      </p:sp>
      <p:sp>
        <p:nvSpPr>
          <p:cNvPr id="24" name="CuadroTexto 23"/>
          <p:cNvSpPr txBox="1"/>
          <p:nvPr/>
        </p:nvSpPr>
        <p:spPr>
          <a:xfrm>
            <a:off x="5534976" y="1692291"/>
            <a:ext cx="2772308" cy="276999"/>
          </a:xfrm>
          <a:prstGeom prst="rect">
            <a:avLst/>
          </a:prstGeom>
          <a:noFill/>
          <a:ln w="28575">
            <a:solidFill>
              <a:srgbClr val="FFC000"/>
            </a:solidFill>
          </a:ln>
        </p:spPr>
        <p:txBody>
          <a:bodyPr wrap="square" rtlCol="0">
            <a:spAutoFit/>
          </a:bodyPr>
          <a:lstStyle/>
          <a:p>
            <a:pPr algn="ctr"/>
            <a:r>
              <a:rPr lang="es-ES" sz="1200" b="1" dirty="0" smtClean="0"/>
              <a:t>ANOVA para Ag-</a:t>
            </a:r>
            <a:r>
              <a:rPr lang="es-ES" sz="1200" b="1" dirty="0" err="1" smtClean="0"/>
              <a:t>NPs</a:t>
            </a:r>
            <a:r>
              <a:rPr lang="es-ES" sz="1200" b="1" dirty="0" smtClean="0"/>
              <a:t> (M) / PVB</a:t>
            </a:r>
            <a:endParaRPr lang="en-US" sz="1200" b="1" dirty="0"/>
          </a:p>
        </p:txBody>
      </p:sp>
      <p:sp>
        <p:nvSpPr>
          <p:cNvPr id="28" name="CuadroTexto 27"/>
          <p:cNvSpPr txBox="1"/>
          <p:nvPr/>
        </p:nvSpPr>
        <p:spPr>
          <a:xfrm>
            <a:off x="5834882" y="4659524"/>
            <a:ext cx="2160240" cy="646331"/>
          </a:xfrm>
          <a:prstGeom prst="rect">
            <a:avLst/>
          </a:prstGeom>
          <a:noFill/>
          <a:ln w="28575">
            <a:solidFill>
              <a:srgbClr val="00B0F0"/>
            </a:solidFill>
          </a:ln>
        </p:spPr>
        <p:txBody>
          <a:bodyPr wrap="square" rtlCol="0">
            <a:spAutoFit/>
          </a:bodyPr>
          <a:lstStyle/>
          <a:p>
            <a:pPr algn="just"/>
            <a:r>
              <a:rPr lang="es-ES" sz="1200" dirty="0" smtClean="0"/>
              <a:t>Número </a:t>
            </a:r>
            <a:r>
              <a:rPr lang="es-ES" sz="1200" dirty="0"/>
              <a:t>de </a:t>
            </a:r>
            <a:r>
              <a:rPr lang="es-ES" sz="1200" dirty="0" smtClean="0"/>
              <a:t>capas </a:t>
            </a:r>
            <a:r>
              <a:rPr lang="es-ES" sz="1200" dirty="0"/>
              <a:t>de impresión </a:t>
            </a:r>
            <a:r>
              <a:rPr lang="es-ES" sz="1200" b="1" dirty="0" smtClean="0"/>
              <a:t>(SI)</a:t>
            </a:r>
            <a:endParaRPr lang="es-ES" sz="1200" b="1" dirty="0"/>
          </a:p>
          <a:p>
            <a:pPr algn="just"/>
            <a:r>
              <a:rPr lang="es-ES" sz="1200" dirty="0"/>
              <a:t>Tipo de bacteria </a:t>
            </a:r>
            <a:r>
              <a:rPr lang="es-ES" sz="1200" b="1" dirty="0" smtClean="0"/>
              <a:t>(NO)</a:t>
            </a:r>
          </a:p>
        </p:txBody>
      </p:sp>
      <p:sp>
        <p:nvSpPr>
          <p:cNvPr id="31" name="CuadroTexto 30"/>
          <p:cNvSpPr txBox="1"/>
          <p:nvPr/>
        </p:nvSpPr>
        <p:spPr>
          <a:xfrm>
            <a:off x="6012813" y="4154132"/>
            <a:ext cx="1804378" cy="276999"/>
          </a:xfrm>
          <a:prstGeom prst="rect">
            <a:avLst/>
          </a:prstGeom>
          <a:noFill/>
          <a:ln w="28575">
            <a:solidFill>
              <a:srgbClr val="00B0F0"/>
            </a:solidFill>
          </a:ln>
        </p:spPr>
        <p:txBody>
          <a:bodyPr wrap="square" rtlCol="0">
            <a:spAutoFit/>
          </a:bodyPr>
          <a:lstStyle/>
          <a:p>
            <a:pPr algn="ctr"/>
            <a:r>
              <a:rPr lang="es-ES" sz="1200" dirty="0" err="1" smtClean="0"/>
              <a:t>p_valores</a:t>
            </a:r>
            <a:r>
              <a:rPr lang="es-ES" sz="1200" dirty="0" smtClean="0"/>
              <a:t> &lt; 0.05</a:t>
            </a:r>
            <a:endParaRPr lang="en-US" sz="1200" dirty="0"/>
          </a:p>
        </p:txBody>
      </p:sp>
      <p:cxnSp>
        <p:nvCxnSpPr>
          <p:cNvPr id="32" name="Conector recto de flecha 31"/>
          <p:cNvCxnSpPr>
            <a:stCxn id="31" idx="2"/>
            <a:endCxn id="28" idx="0"/>
          </p:cNvCxnSpPr>
          <p:nvPr/>
        </p:nvCxnSpPr>
        <p:spPr>
          <a:xfrm>
            <a:off x="6915002" y="4431131"/>
            <a:ext cx="0" cy="2283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5" name="Tabla 24"/>
          <p:cNvGraphicFramePr>
            <a:graphicFrameLocks noGrp="1"/>
          </p:cNvGraphicFramePr>
          <p:nvPr>
            <p:extLst>
              <p:ext uri="{D42A27DB-BD31-4B8C-83A1-F6EECF244321}">
                <p14:modId xmlns:p14="http://schemas.microsoft.com/office/powerpoint/2010/main" val="508276008"/>
              </p:ext>
            </p:extLst>
          </p:nvPr>
        </p:nvGraphicFramePr>
        <p:xfrm>
          <a:off x="5369041" y="2050637"/>
          <a:ext cx="3082259" cy="1508760"/>
        </p:xfrm>
        <a:graphic>
          <a:graphicData uri="http://schemas.openxmlformats.org/drawingml/2006/table">
            <a:tbl>
              <a:tblPr>
                <a:tableStyleId>{ED083AE6-46FA-4A59-8FB0-9F97EB10719F}</a:tableStyleId>
              </a:tblPr>
              <a:tblGrid>
                <a:gridCol w="1404166"/>
                <a:gridCol w="1678093"/>
              </a:tblGrid>
              <a:tr h="211523">
                <a:tc gridSpan="2">
                  <a:txBody>
                    <a:bodyPr/>
                    <a:lstStyle/>
                    <a:p>
                      <a:pPr marL="38100" marR="38100" algn="ctr">
                        <a:lnSpc>
                          <a:spcPct val="150000"/>
                        </a:lnSpc>
                        <a:spcAft>
                          <a:spcPts val="600"/>
                        </a:spcAft>
                      </a:pPr>
                      <a:r>
                        <a:rPr lang="es-ES" sz="1100" b="1" dirty="0">
                          <a:effectLst/>
                        </a:rPr>
                        <a:t>Pruebas de efectos inter-sujetos</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hMerge="1">
                  <a:txBody>
                    <a:bodyPr/>
                    <a:lstStyle/>
                    <a:p>
                      <a:endParaRPr lang="en-US"/>
                    </a:p>
                  </a:txBody>
                  <a:tcPr/>
                </a:tc>
              </a:tr>
              <a:tr h="211523">
                <a:tc gridSpan="2">
                  <a:txBody>
                    <a:bodyPr/>
                    <a:lstStyle/>
                    <a:p>
                      <a:pPr algn="ctr">
                        <a:lnSpc>
                          <a:spcPct val="150000"/>
                        </a:lnSpc>
                        <a:spcAft>
                          <a:spcPts val="600"/>
                        </a:spcAft>
                      </a:pPr>
                      <a:r>
                        <a:rPr lang="en-US" sz="1100" b="1" dirty="0">
                          <a:effectLst/>
                        </a:rPr>
                        <a:t>Variable </a:t>
                      </a:r>
                      <a:r>
                        <a:rPr lang="en-US" sz="1100" b="1" dirty="0" err="1">
                          <a:effectLst/>
                        </a:rPr>
                        <a:t>dependiente</a:t>
                      </a:r>
                      <a:r>
                        <a:rPr lang="en-US" sz="1100" b="1" dirty="0">
                          <a:effectLst/>
                        </a:rPr>
                        <a:t>: </a:t>
                      </a:r>
                      <a:r>
                        <a:rPr lang="en-US" sz="1100" b="1" dirty="0" err="1" smtClean="0">
                          <a:effectLst/>
                        </a:rPr>
                        <a:t>Inhibición</a:t>
                      </a:r>
                      <a:r>
                        <a:rPr lang="en-US" sz="1100" b="1" dirty="0" smtClean="0">
                          <a:effectLst/>
                        </a:rPr>
                        <a:t> </a:t>
                      </a:r>
                      <a:r>
                        <a:rPr lang="en-US" sz="1100" b="1" dirty="0" err="1" smtClean="0">
                          <a:effectLst/>
                        </a:rPr>
                        <a:t>bacteriana</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hMerge="1">
                  <a:txBody>
                    <a:bodyPr/>
                    <a:lstStyle/>
                    <a:p>
                      <a:endParaRPr lang="en-US"/>
                    </a:p>
                  </a:txBody>
                  <a:tcPr/>
                </a:tc>
              </a:tr>
              <a:tr h="248491">
                <a:tc>
                  <a:txBody>
                    <a:bodyPr/>
                    <a:lstStyle/>
                    <a:p>
                      <a:pPr marL="38100" marR="38100" algn="ctr">
                        <a:lnSpc>
                          <a:spcPct val="150000"/>
                        </a:lnSpc>
                        <a:spcAft>
                          <a:spcPts val="600"/>
                        </a:spcAft>
                      </a:pPr>
                      <a:r>
                        <a:rPr lang="en-US" sz="1100" b="1">
                          <a:effectLst/>
                        </a:rPr>
                        <a:t>Origen</a:t>
                      </a:r>
                      <a:endParaRPr lang="en-US" sz="105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marL="38100" marR="38100" algn="ctr">
                        <a:lnSpc>
                          <a:spcPct val="150000"/>
                        </a:lnSpc>
                        <a:spcAft>
                          <a:spcPts val="600"/>
                        </a:spcAft>
                      </a:pPr>
                      <a:r>
                        <a:rPr lang="en-US" sz="1100" b="1" dirty="0" err="1">
                          <a:effectLst/>
                        </a:rPr>
                        <a:t>p_valor</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tr>
              <a:tr h="444773">
                <a:tc>
                  <a:txBody>
                    <a:bodyPr/>
                    <a:lstStyle/>
                    <a:p>
                      <a:pPr marL="38100" marR="38100" algn="ctr">
                        <a:lnSpc>
                          <a:spcPct val="150000"/>
                        </a:lnSpc>
                        <a:spcAft>
                          <a:spcPts val="600"/>
                        </a:spcAft>
                      </a:pPr>
                      <a:r>
                        <a:rPr lang="es-ES" sz="1100" i="0" dirty="0">
                          <a:effectLst/>
                          <a:latin typeface="+mn-lt"/>
                          <a:ea typeface="Calibri" panose="020F0502020204030204" pitchFamily="34" charset="0"/>
                          <a:cs typeface="Times New Roman" panose="02020603050405020304" pitchFamily="18" charset="0"/>
                        </a:rPr>
                        <a:t>Número de capas de impresión</a:t>
                      </a:r>
                    </a:p>
                  </a:txBody>
                  <a:tcPr marL="0" marR="0" marT="0" marB="0" anchor="ctr">
                    <a:solidFill>
                      <a:schemeClr val="bg1"/>
                    </a:solidFill>
                  </a:tcPr>
                </a:tc>
                <a:tc>
                  <a:txBody>
                    <a:bodyPr/>
                    <a:lstStyle/>
                    <a:p>
                      <a:pPr marL="38100" marR="38100" algn="ctr">
                        <a:lnSpc>
                          <a:spcPct val="150000"/>
                        </a:lnSpc>
                        <a:spcAft>
                          <a:spcPts val="600"/>
                        </a:spcAft>
                      </a:pPr>
                      <a:r>
                        <a:rPr lang="en-US" sz="1100" dirty="0">
                          <a:effectLst/>
                          <a:latin typeface="+mn-lt"/>
                          <a:ea typeface="Calibri" panose="020F0502020204030204" pitchFamily="34" charset="0"/>
                          <a:cs typeface="Times New Roman" panose="02020603050405020304" pitchFamily="18" charset="0"/>
                        </a:rPr>
                        <a:t>0.026</a:t>
                      </a:r>
                      <a:endParaRPr lang="es-ES" sz="1050" dirty="0">
                        <a:effectLst/>
                        <a:latin typeface="+mn-lt"/>
                        <a:ea typeface="Calibri" panose="020F0502020204030204" pitchFamily="34" charset="0"/>
                        <a:cs typeface="Times New Roman" panose="02020603050405020304" pitchFamily="18" charset="0"/>
                      </a:endParaRPr>
                    </a:p>
                  </a:txBody>
                  <a:tcPr marL="0" marR="0" marT="0" marB="0" anchor="ctr">
                    <a:solidFill>
                      <a:schemeClr val="bg1"/>
                    </a:solidFill>
                  </a:tcPr>
                </a:tc>
              </a:tr>
              <a:tr h="226666">
                <a:tc>
                  <a:txBody>
                    <a:bodyPr/>
                    <a:lstStyle/>
                    <a:p>
                      <a:pPr marL="38100" marR="38100" indent="0" algn="ctr" defTabSz="914400" rtl="0" eaLnBrk="1" fontAlgn="auto" latinLnBrk="0" hangingPunct="1">
                        <a:lnSpc>
                          <a:spcPct val="150000"/>
                        </a:lnSpc>
                        <a:spcBef>
                          <a:spcPts val="0"/>
                        </a:spcBef>
                        <a:spcAft>
                          <a:spcPts val="600"/>
                        </a:spcAft>
                        <a:buClrTx/>
                        <a:buSzTx/>
                        <a:buFontTx/>
                        <a:buNone/>
                        <a:tabLst/>
                        <a:defRPr/>
                      </a:pPr>
                      <a:r>
                        <a:rPr lang="en-US" sz="1100" i="0" dirty="0" err="1" smtClean="0">
                          <a:effectLst/>
                          <a:latin typeface="+mn-lt"/>
                          <a:ea typeface="Calibri" panose="020F0502020204030204" pitchFamily="34" charset="0"/>
                          <a:cs typeface="Times New Roman" panose="02020603050405020304" pitchFamily="18" charset="0"/>
                        </a:rPr>
                        <a:t>Tipo</a:t>
                      </a:r>
                      <a:r>
                        <a:rPr lang="en-US" sz="1100" i="0" dirty="0" smtClean="0">
                          <a:effectLst/>
                          <a:latin typeface="+mn-lt"/>
                          <a:ea typeface="Calibri" panose="020F0502020204030204" pitchFamily="34" charset="0"/>
                          <a:cs typeface="Times New Roman" panose="02020603050405020304" pitchFamily="18" charset="0"/>
                        </a:rPr>
                        <a:t> de bacteria</a:t>
                      </a:r>
                      <a:endParaRPr lang="es-ES" sz="1100" i="0" dirty="0" smtClean="0">
                        <a:effectLst/>
                        <a:latin typeface="+mn-lt"/>
                        <a:ea typeface="Calibri" panose="020F0502020204030204" pitchFamily="34" charset="0"/>
                        <a:cs typeface="Times New Roman" panose="02020603050405020304" pitchFamily="18" charset="0"/>
                      </a:endParaRPr>
                    </a:p>
                  </a:txBody>
                  <a:tcPr marL="0" marR="0" marT="0" marB="0" anchor="ctr">
                    <a:solidFill>
                      <a:schemeClr val="bg1"/>
                    </a:solidFill>
                  </a:tcPr>
                </a:tc>
                <a:tc>
                  <a:txBody>
                    <a:bodyPr/>
                    <a:lstStyle/>
                    <a:p>
                      <a:pPr marL="38100" marR="38100" algn="ctr">
                        <a:lnSpc>
                          <a:spcPct val="150000"/>
                        </a:lnSpc>
                        <a:spcAft>
                          <a:spcPts val="600"/>
                        </a:spcAft>
                      </a:pPr>
                      <a:r>
                        <a:rPr lang="en-US" sz="1100" dirty="0" smtClean="0">
                          <a:effectLst/>
                        </a:rPr>
                        <a:t>0.062</a:t>
                      </a:r>
                    </a:p>
                  </a:txBody>
                  <a:tcPr marL="0" marR="0" marT="0" marB="0" anchor="ctr">
                    <a:solidFill>
                      <a:schemeClr val="bg1"/>
                    </a:solidFill>
                  </a:tcPr>
                </a:tc>
              </a:tr>
            </a:tbl>
          </a:graphicData>
        </a:graphic>
      </p:graphicFrame>
      <p:sp>
        <p:nvSpPr>
          <p:cNvPr id="40" name="CuadroTexto 3"/>
          <p:cNvSpPr txBox="1"/>
          <p:nvPr/>
        </p:nvSpPr>
        <p:spPr>
          <a:xfrm>
            <a:off x="179512" y="796642"/>
            <a:ext cx="2592288" cy="400110"/>
          </a:xfrm>
          <a:prstGeom prst="rect">
            <a:avLst/>
          </a:prstGeom>
          <a:noFill/>
          <a:ln w="28575">
            <a:solidFill>
              <a:srgbClr val="00B050"/>
            </a:solidFill>
          </a:ln>
        </p:spPr>
        <p:txBody>
          <a:bodyPr wrap="square" rtlCol="0">
            <a:spAutoFit/>
          </a:bodyPr>
          <a:lstStyle/>
          <a:p>
            <a:pPr algn="ctr"/>
            <a:r>
              <a:rPr lang="es-ES" sz="2000" b="1" dirty="0" smtClean="0"/>
              <a:t>Análisis Estadístico</a:t>
            </a:r>
            <a:endParaRPr lang="es-ES" sz="2000" b="1" dirty="0"/>
          </a:p>
        </p:txBody>
      </p:sp>
      <p:sp>
        <p:nvSpPr>
          <p:cNvPr id="27" name="Rectángulo 26"/>
          <p:cNvSpPr/>
          <p:nvPr/>
        </p:nvSpPr>
        <p:spPr>
          <a:xfrm>
            <a:off x="5396060" y="3573016"/>
            <a:ext cx="3024336" cy="338554"/>
          </a:xfrm>
          <a:prstGeom prst="rect">
            <a:avLst/>
          </a:prstGeom>
          <a:noFill/>
        </p:spPr>
        <p:txBody>
          <a:bodyPr wrap="square">
            <a:spAutoFit/>
          </a:bodyPr>
          <a:lstStyle/>
          <a:p>
            <a:pPr algn="ctr"/>
            <a:r>
              <a:rPr lang="es-ES" sz="800" dirty="0"/>
              <a:t>Elaborada en IBM SPSS® (</a:t>
            </a:r>
            <a:r>
              <a:rPr lang="es-ES" sz="800" dirty="0" err="1"/>
              <a:t>Student</a:t>
            </a:r>
            <a:r>
              <a:rPr lang="es-ES" sz="800" dirty="0"/>
              <a:t> </a:t>
            </a:r>
            <a:r>
              <a:rPr lang="es-ES" sz="800" dirty="0" err="1"/>
              <a:t>vertion</a:t>
            </a:r>
            <a:r>
              <a:rPr lang="es-ES" sz="800" dirty="0"/>
              <a:t>) por Barrera &amp; Guerrero, 2017</a:t>
            </a:r>
            <a:endParaRPr lang="en-US" sz="800" dirty="0"/>
          </a:p>
        </p:txBody>
      </p:sp>
      <p:sp>
        <p:nvSpPr>
          <p:cNvPr id="26" name="Rectángulo 25"/>
          <p:cNvSpPr/>
          <p:nvPr/>
        </p:nvSpPr>
        <p:spPr>
          <a:xfrm>
            <a:off x="796678" y="3632137"/>
            <a:ext cx="3024336" cy="338554"/>
          </a:xfrm>
          <a:prstGeom prst="rect">
            <a:avLst/>
          </a:prstGeom>
          <a:noFill/>
        </p:spPr>
        <p:txBody>
          <a:bodyPr wrap="square">
            <a:spAutoFit/>
          </a:bodyPr>
          <a:lstStyle/>
          <a:p>
            <a:pPr algn="ctr"/>
            <a:r>
              <a:rPr lang="es-ES" sz="800" dirty="0"/>
              <a:t>Elaborada en IBM SPSS® (</a:t>
            </a:r>
            <a:r>
              <a:rPr lang="es-ES" sz="800" dirty="0" err="1"/>
              <a:t>Student</a:t>
            </a:r>
            <a:r>
              <a:rPr lang="es-ES" sz="800" dirty="0"/>
              <a:t> </a:t>
            </a:r>
            <a:r>
              <a:rPr lang="es-ES" sz="800" dirty="0" err="1"/>
              <a:t>vertion</a:t>
            </a:r>
            <a:r>
              <a:rPr lang="es-ES" sz="800" dirty="0"/>
              <a:t>) por Barrera &amp; Guerrero, 2017</a:t>
            </a:r>
            <a:endParaRPr lang="en-US" sz="800" dirty="0"/>
          </a:p>
        </p:txBody>
      </p:sp>
      <p:sp>
        <p:nvSpPr>
          <p:cNvPr id="47" name="Rectángulo 46"/>
          <p:cNvSpPr/>
          <p:nvPr/>
        </p:nvSpPr>
        <p:spPr>
          <a:xfrm>
            <a:off x="3275856" y="774773"/>
            <a:ext cx="2659190" cy="307777"/>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s-ES" sz="1400" b="1" dirty="0"/>
              <a:t>ANOVA, diseño factorial 2X3 </a:t>
            </a:r>
            <a:endParaRPr lang="es-EC" sz="1400" dirty="0"/>
          </a:p>
        </p:txBody>
      </p:sp>
      <p:sp>
        <p:nvSpPr>
          <p:cNvPr id="48" name="CuadroTexto 47"/>
          <p:cNvSpPr txBox="1"/>
          <p:nvPr/>
        </p:nvSpPr>
        <p:spPr>
          <a:xfrm>
            <a:off x="6538044" y="798820"/>
            <a:ext cx="1083951" cy="253916"/>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050" dirty="0"/>
              <a:t>6 Tratamientos</a:t>
            </a:r>
          </a:p>
        </p:txBody>
      </p:sp>
      <p:sp>
        <p:nvSpPr>
          <p:cNvPr id="49" name="CuadroTexto 48"/>
          <p:cNvSpPr txBox="1"/>
          <p:nvPr/>
        </p:nvSpPr>
        <p:spPr>
          <a:xfrm>
            <a:off x="7741330" y="797497"/>
            <a:ext cx="1079142" cy="253916"/>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1050" dirty="0" smtClean="0"/>
              <a:t>5 Repeticiones</a:t>
            </a:r>
            <a:endParaRPr lang="es-ES" sz="1050" dirty="0"/>
          </a:p>
        </p:txBody>
      </p:sp>
      <p:cxnSp>
        <p:nvCxnSpPr>
          <p:cNvPr id="52" name="Conector recto de flecha 51"/>
          <p:cNvCxnSpPr/>
          <p:nvPr/>
        </p:nvCxnSpPr>
        <p:spPr>
          <a:xfrm>
            <a:off x="6007054" y="928662"/>
            <a:ext cx="437154" cy="42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572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179512" y="704890"/>
            <a:ext cx="6711146" cy="400110"/>
          </a:xfrm>
          <a:prstGeom prst="rect">
            <a:avLst/>
          </a:prstGeom>
          <a:noFill/>
          <a:ln w="28575">
            <a:solidFill>
              <a:srgbClr val="00B050"/>
            </a:solidFill>
          </a:ln>
        </p:spPr>
        <p:txBody>
          <a:bodyPr wrap="square" rtlCol="0">
            <a:spAutoFit/>
          </a:bodyPr>
          <a:lstStyle/>
          <a:p>
            <a:pPr algn="ctr"/>
            <a:r>
              <a:rPr lang="es-ES" sz="2000" b="1" dirty="0" smtClean="0"/>
              <a:t>Determinación del Coeficiente de Difusión Aparente</a:t>
            </a:r>
            <a:endParaRPr lang="es-ES" sz="2000" b="1" dirty="0"/>
          </a:p>
        </p:txBody>
      </p:sp>
      <p:sp>
        <p:nvSpPr>
          <p:cNvPr id="12" name="Marcador de contenido 2"/>
          <p:cNvSpPr txBox="1">
            <a:spLocks/>
          </p:cNvSpPr>
          <p:nvPr/>
        </p:nvSpPr>
        <p:spPr>
          <a:xfrm>
            <a:off x="457201" y="1268760"/>
            <a:ext cx="8195219" cy="32012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anchor="b"/>
          <a:lstStyle>
            <a:lvl1pPr marL="0" indent="0" algn="l" rtl="0" eaLnBrk="0" fontAlgn="base" hangingPunct="0">
              <a:spcBef>
                <a:spcPct val="20000"/>
              </a:spcBef>
              <a:spcAft>
                <a:spcPct val="0"/>
              </a:spcAft>
              <a:buNone/>
              <a:defRPr sz="2000">
                <a:solidFill>
                  <a:schemeClr val="bg1"/>
                </a:solidFill>
                <a:latin typeface="+mn-lt"/>
                <a:ea typeface="+mn-ea"/>
                <a:cs typeface="+mn-cs"/>
              </a:defRPr>
            </a:lvl1pPr>
            <a:lvl2pPr marL="457200" indent="0" algn="l" rtl="0" eaLnBrk="0" fontAlgn="base" hangingPunct="0">
              <a:spcBef>
                <a:spcPct val="20000"/>
              </a:spcBef>
              <a:spcAft>
                <a:spcPct val="0"/>
              </a:spcAft>
              <a:buNone/>
              <a:defRPr sz="1800">
                <a:solidFill>
                  <a:schemeClr val="bg1"/>
                </a:solidFill>
                <a:latin typeface="+mn-lt"/>
              </a:defRPr>
            </a:lvl2pPr>
            <a:lvl3pPr marL="914400" indent="0" algn="l" rtl="0" eaLnBrk="0" fontAlgn="base" hangingPunct="0">
              <a:spcBef>
                <a:spcPct val="20000"/>
              </a:spcBef>
              <a:spcAft>
                <a:spcPct val="0"/>
              </a:spcAft>
              <a:buNone/>
              <a:defRPr sz="1600">
                <a:solidFill>
                  <a:schemeClr val="bg1"/>
                </a:solidFill>
                <a:latin typeface="+mn-lt"/>
              </a:defRPr>
            </a:lvl3pPr>
            <a:lvl4pPr marL="1371600" indent="0" algn="l" rtl="0" eaLnBrk="0" fontAlgn="base" hangingPunct="0">
              <a:spcBef>
                <a:spcPct val="20000"/>
              </a:spcBef>
              <a:spcAft>
                <a:spcPct val="0"/>
              </a:spcAft>
              <a:buNone/>
              <a:defRPr sz="1400">
                <a:solidFill>
                  <a:schemeClr val="bg1"/>
                </a:solidFill>
                <a:latin typeface="+mn-lt"/>
              </a:defRPr>
            </a:lvl4pPr>
            <a:lvl5pPr marL="1828800" indent="0" algn="l" rtl="0" eaLnBrk="0" fontAlgn="base" hangingPunct="0">
              <a:spcBef>
                <a:spcPct val="20000"/>
              </a:spcBef>
              <a:spcAft>
                <a:spcPct val="0"/>
              </a:spcAft>
              <a:buNone/>
              <a:defRPr sz="1400">
                <a:solidFill>
                  <a:schemeClr val="bg1"/>
                </a:solidFill>
                <a:latin typeface="+mn-lt"/>
              </a:defRPr>
            </a:lvl5pPr>
            <a:lvl6pPr marL="2286000" indent="0" algn="l" rtl="0" fontAlgn="base">
              <a:spcBef>
                <a:spcPct val="20000"/>
              </a:spcBef>
              <a:spcAft>
                <a:spcPct val="0"/>
              </a:spcAft>
              <a:buNone/>
              <a:defRPr sz="1400">
                <a:solidFill>
                  <a:schemeClr val="bg1"/>
                </a:solidFill>
                <a:latin typeface="+mn-lt"/>
              </a:defRPr>
            </a:lvl6pPr>
            <a:lvl7pPr marL="2743200" indent="0" algn="l" rtl="0" fontAlgn="base">
              <a:spcBef>
                <a:spcPct val="20000"/>
              </a:spcBef>
              <a:spcAft>
                <a:spcPct val="0"/>
              </a:spcAft>
              <a:buNone/>
              <a:defRPr sz="1400">
                <a:solidFill>
                  <a:schemeClr val="bg1"/>
                </a:solidFill>
                <a:latin typeface="+mn-lt"/>
              </a:defRPr>
            </a:lvl7pPr>
            <a:lvl8pPr marL="3200400" indent="0" algn="l" rtl="0" fontAlgn="base">
              <a:spcBef>
                <a:spcPct val="20000"/>
              </a:spcBef>
              <a:spcAft>
                <a:spcPct val="0"/>
              </a:spcAft>
              <a:buNone/>
              <a:defRPr sz="1400">
                <a:solidFill>
                  <a:schemeClr val="bg1"/>
                </a:solidFill>
                <a:latin typeface="+mn-lt"/>
              </a:defRPr>
            </a:lvl8pPr>
            <a:lvl9pPr marL="3657600" indent="0" algn="l" rtl="0" fontAlgn="base">
              <a:spcBef>
                <a:spcPct val="20000"/>
              </a:spcBef>
              <a:spcAft>
                <a:spcPct val="0"/>
              </a:spcAft>
              <a:buNone/>
              <a:defRPr sz="1400">
                <a:solidFill>
                  <a:schemeClr val="bg1"/>
                </a:solidFill>
                <a:latin typeface="+mn-lt"/>
              </a:defRPr>
            </a:lvl9pPr>
          </a:lstStyle>
          <a:p>
            <a:pPr marL="0" lvl="2" algn="ctr"/>
            <a:r>
              <a:rPr lang="es-EC" sz="1800" kern="0" dirty="0" smtClean="0">
                <a:solidFill>
                  <a:schemeClr val="tx1"/>
                </a:solidFill>
              </a:rPr>
              <a:t>Medición de la viscosidad aparente del medio de cultivo </a:t>
            </a:r>
            <a:r>
              <a:rPr lang="es-EC" sz="1800" kern="0" dirty="0" err="1" smtClean="0">
                <a:solidFill>
                  <a:schemeClr val="tx1"/>
                </a:solidFill>
              </a:rPr>
              <a:t>Mueller-Hinton</a:t>
            </a:r>
            <a:r>
              <a:rPr lang="es-EC" sz="1800" kern="0" dirty="0" smtClean="0">
                <a:solidFill>
                  <a:schemeClr val="tx1"/>
                </a:solidFill>
              </a:rPr>
              <a:t> – Agar</a:t>
            </a:r>
            <a:endParaRPr lang="es-EC" sz="1800" kern="0" dirty="0">
              <a:solidFill>
                <a:schemeClr val="tx1"/>
              </a:solidFill>
            </a:endParaRPr>
          </a:p>
        </p:txBody>
      </p:sp>
      <p:pic>
        <p:nvPicPr>
          <p:cNvPr id="13" name="Imagen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844824"/>
            <a:ext cx="5062597" cy="1614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ángulo 13"/>
          <p:cNvSpPr/>
          <p:nvPr/>
        </p:nvSpPr>
        <p:spPr>
          <a:xfrm>
            <a:off x="4971939" y="5905871"/>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mc:AlternateContent xmlns:mc="http://schemas.openxmlformats.org/markup-compatibility/2006" xmlns:a14="http://schemas.microsoft.com/office/drawing/2010/main">
        <mc:Choice Requires="a14">
          <p:sp>
            <p:nvSpPr>
              <p:cNvPr id="16" name="Rectángulo 15"/>
              <p:cNvSpPr/>
              <p:nvPr/>
            </p:nvSpPr>
            <p:spPr>
              <a:xfrm>
                <a:off x="3945966" y="4985889"/>
                <a:ext cx="1296144" cy="2539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050" i="1">
                              <a:latin typeface="Cambria Math" panose="02040503050406030204" pitchFamily="18" charset="0"/>
                            </a:rPr>
                          </m:ctrlPr>
                        </m:sSubPr>
                        <m:e>
                          <m:r>
                            <m:rPr>
                              <m:sty m:val="p"/>
                            </m:rPr>
                            <a:rPr lang="es-ES" sz="1050">
                              <a:latin typeface="Cambria Math" panose="02040503050406030204" pitchFamily="18" charset="0"/>
                            </a:rPr>
                            <m:t>C</m:t>
                          </m:r>
                        </m:e>
                        <m:sub>
                          <m:r>
                            <a:rPr lang="es-ES" sz="1050">
                              <a:latin typeface="Cambria Math" panose="02040503050406030204" pitchFamily="18" charset="0"/>
                            </a:rPr>
                            <m:t>1</m:t>
                          </m:r>
                        </m:sub>
                      </m:sSub>
                      <m:r>
                        <a:rPr lang="es-ES" sz="1050">
                          <a:latin typeface="Cambria Math" panose="02040503050406030204" pitchFamily="18" charset="0"/>
                        </a:rPr>
                        <m:t>∗</m:t>
                      </m:r>
                      <m:sSub>
                        <m:sSubPr>
                          <m:ctrlPr>
                            <a:rPr lang="es-ES" sz="1050" i="1">
                              <a:latin typeface="Cambria Math" panose="02040503050406030204" pitchFamily="18" charset="0"/>
                            </a:rPr>
                          </m:ctrlPr>
                        </m:sSubPr>
                        <m:e>
                          <m:r>
                            <m:rPr>
                              <m:sty m:val="p"/>
                            </m:rPr>
                            <a:rPr lang="es-ES" sz="1050">
                              <a:latin typeface="Cambria Math" panose="02040503050406030204" pitchFamily="18" charset="0"/>
                            </a:rPr>
                            <m:t>V</m:t>
                          </m:r>
                        </m:e>
                        <m:sub>
                          <m:r>
                            <a:rPr lang="es-ES" sz="1050">
                              <a:latin typeface="Cambria Math" panose="02040503050406030204" pitchFamily="18" charset="0"/>
                            </a:rPr>
                            <m:t>1</m:t>
                          </m:r>
                        </m:sub>
                      </m:sSub>
                      <m:r>
                        <a:rPr lang="es-ES" sz="1050">
                          <a:latin typeface="Cambria Math" panose="02040503050406030204" pitchFamily="18" charset="0"/>
                        </a:rPr>
                        <m:t>=</m:t>
                      </m:r>
                      <m:sSub>
                        <m:sSubPr>
                          <m:ctrlPr>
                            <a:rPr lang="es-ES" sz="1050" i="1">
                              <a:latin typeface="Cambria Math" panose="02040503050406030204" pitchFamily="18" charset="0"/>
                            </a:rPr>
                          </m:ctrlPr>
                        </m:sSubPr>
                        <m:e>
                          <m:r>
                            <m:rPr>
                              <m:sty m:val="p"/>
                            </m:rPr>
                            <a:rPr lang="es-ES" sz="1050">
                              <a:latin typeface="Cambria Math" panose="02040503050406030204" pitchFamily="18" charset="0"/>
                            </a:rPr>
                            <m:t>C</m:t>
                          </m:r>
                        </m:e>
                        <m:sub>
                          <m:r>
                            <a:rPr lang="es-ES" sz="1050">
                              <a:latin typeface="Cambria Math" panose="02040503050406030204" pitchFamily="18" charset="0"/>
                            </a:rPr>
                            <m:t>2</m:t>
                          </m:r>
                        </m:sub>
                      </m:sSub>
                      <m:r>
                        <a:rPr lang="es-ES" sz="1050">
                          <a:latin typeface="Cambria Math" panose="02040503050406030204" pitchFamily="18" charset="0"/>
                        </a:rPr>
                        <m:t>∗</m:t>
                      </m:r>
                      <m:sSub>
                        <m:sSubPr>
                          <m:ctrlPr>
                            <a:rPr lang="es-ES" sz="1050" i="1">
                              <a:latin typeface="Cambria Math" panose="02040503050406030204" pitchFamily="18" charset="0"/>
                            </a:rPr>
                          </m:ctrlPr>
                        </m:sSubPr>
                        <m:e>
                          <m:r>
                            <m:rPr>
                              <m:sty m:val="p"/>
                            </m:rPr>
                            <a:rPr lang="es-ES" sz="1050">
                              <a:latin typeface="Cambria Math" panose="02040503050406030204" pitchFamily="18" charset="0"/>
                            </a:rPr>
                            <m:t>V</m:t>
                          </m:r>
                        </m:e>
                        <m:sub>
                          <m:r>
                            <a:rPr lang="es-ES" sz="1050">
                              <a:latin typeface="Cambria Math" panose="02040503050406030204" pitchFamily="18" charset="0"/>
                            </a:rPr>
                            <m:t>2</m:t>
                          </m:r>
                        </m:sub>
                      </m:sSub>
                    </m:oMath>
                  </m:oMathPara>
                </a14:m>
                <a:endParaRPr lang="es-ES" sz="1050" dirty="0"/>
              </a:p>
            </p:txBody>
          </p:sp>
        </mc:Choice>
        <mc:Fallback xmlns="">
          <p:sp>
            <p:nvSpPr>
              <p:cNvPr id="16" name="Rectángulo 15"/>
              <p:cNvSpPr>
                <a:spLocks noRot="1" noChangeAspect="1" noMove="1" noResize="1" noEditPoints="1" noAdjustHandles="1" noChangeArrowheads="1" noChangeShapeType="1" noTextEdit="1"/>
              </p:cNvSpPr>
              <p:nvPr/>
            </p:nvSpPr>
            <p:spPr>
              <a:xfrm>
                <a:off x="3945966" y="4985889"/>
                <a:ext cx="1296144" cy="253916"/>
              </a:xfrm>
              <a:prstGeom prst="rect">
                <a:avLst/>
              </a:prstGeom>
              <a:blipFill rotWithShape="0">
                <a:blip r:embed="rId6"/>
                <a:stretch>
                  <a:fillRect/>
                </a:stretch>
              </a:blipFill>
            </p:spPr>
            <p:txBody>
              <a:bodyPr/>
              <a:lstStyle/>
              <a:p>
                <a:r>
                  <a:rPr lang="en-US">
                    <a:noFill/>
                  </a:rPr>
                  <a:t> </a:t>
                </a:r>
              </a:p>
            </p:txBody>
          </p:sp>
        </mc:Fallback>
      </mc:AlternateContent>
      <p:sp>
        <p:nvSpPr>
          <p:cNvPr id="17"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1" name="Rectángulo 10"/>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Resultado de imagen para universidad federal de pernambu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a 14"/>
          <p:cNvGraphicFramePr>
            <a:graphicFrameLocks noGrp="1"/>
          </p:cNvGraphicFramePr>
          <p:nvPr>
            <p:extLst>
              <p:ext uri="{D42A27DB-BD31-4B8C-83A1-F6EECF244321}">
                <p14:modId xmlns:p14="http://schemas.microsoft.com/office/powerpoint/2010/main" val="1539078930"/>
              </p:ext>
            </p:extLst>
          </p:nvPr>
        </p:nvGraphicFramePr>
        <p:xfrm>
          <a:off x="2423454" y="3765055"/>
          <a:ext cx="4330823" cy="2140815"/>
        </p:xfrm>
        <a:graphic>
          <a:graphicData uri="http://schemas.openxmlformats.org/drawingml/2006/table">
            <a:tbl>
              <a:tblPr firstRow="1" firstCol="1" bandRow="1">
                <a:tableStyleId>{5940675A-B579-460E-94D1-54222C63F5DA}</a:tableStyleId>
              </a:tblPr>
              <a:tblGrid>
                <a:gridCol w="1566215"/>
                <a:gridCol w="1198393"/>
                <a:gridCol w="1566215"/>
              </a:tblGrid>
              <a:tr h="535203">
                <a:tc>
                  <a:txBody>
                    <a:bodyPr/>
                    <a:lstStyle/>
                    <a:p>
                      <a:pPr algn="ctr">
                        <a:lnSpc>
                          <a:spcPct val="150000"/>
                        </a:lnSpc>
                        <a:spcAft>
                          <a:spcPts val="0"/>
                        </a:spcAft>
                      </a:pPr>
                      <a:r>
                        <a:rPr lang="es-ES" sz="1050" b="1" dirty="0">
                          <a:effectLst/>
                          <a:latin typeface="+mn-lt"/>
                        </a:rPr>
                        <a:t>Concentraciones iniciales</a:t>
                      </a:r>
                      <a:endParaRPr lang="es-ES" sz="1000" b="1" dirty="0">
                        <a:effectLst/>
                        <a:latin typeface="+mn-lt"/>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50000"/>
                        </a:lnSpc>
                        <a:spcAft>
                          <a:spcPts val="0"/>
                        </a:spcAft>
                      </a:pPr>
                      <a:r>
                        <a:rPr lang="es-EC" sz="1050" b="1" dirty="0">
                          <a:effectLst/>
                          <a:latin typeface="+mn-lt"/>
                        </a:rPr>
                        <a:t>Ecuación aplicada</a:t>
                      </a:r>
                      <a:endParaRPr lang="es-ES" sz="1000" b="1" dirty="0">
                        <a:effectLst/>
                        <a:latin typeface="+mn-lt"/>
                        <a:ea typeface="Calibri" panose="020F0502020204030204" pitchFamily="34" charset="0"/>
                        <a:cs typeface="Times New Roman" panose="02020603050405020304" pitchFamily="18" charset="0"/>
                      </a:endParaRPr>
                    </a:p>
                  </a:txBody>
                  <a:tcPr marL="33338" marR="33338" marT="0" marB="0" anchor="ctr"/>
                </a:tc>
                <a:tc>
                  <a:txBody>
                    <a:bodyPr/>
                    <a:lstStyle/>
                    <a:p>
                      <a:pPr algn="ctr">
                        <a:lnSpc>
                          <a:spcPct val="150000"/>
                        </a:lnSpc>
                        <a:spcAft>
                          <a:spcPts val="0"/>
                        </a:spcAft>
                      </a:pPr>
                      <a:r>
                        <a:rPr lang="es-EC" sz="1050" b="1" dirty="0">
                          <a:effectLst/>
                          <a:latin typeface="+mn-lt"/>
                        </a:rPr>
                        <a:t>Concentraciones finales</a:t>
                      </a:r>
                      <a:endParaRPr lang="es-ES" sz="1000" b="1" dirty="0">
                        <a:effectLst/>
                        <a:latin typeface="+mn-lt"/>
                        <a:ea typeface="Calibri" panose="020F0502020204030204" pitchFamily="34" charset="0"/>
                        <a:cs typeface="Times New Roman" panose="02020603050405020304" pitchFamily="18" charset="0"/>
                      </a:endParaRPr>
                    </a:p>
                  </a:txBody>
                  <a:tcPr marL="33338" marR="33338" marT="0" marB="0" anchor="ctr"/>
                </a:tc>
              </a:tr>
              <a:tr h="267602">
                <a:tc rowSpan="6">
                  <a:txBody>
                    <a:bodyPr/>
                    <a:lstStyle/>
                    <a:p>
                      <a:pPr algn="ctr">
                        <a:lnSpc>
                          <a:spcPct val="150000"/>
                        </a:lnSpc>
                        <a:spcAft>
                          <a:spcPts val="0"/>
                        </a:spcAft>
                      </a:pPr>
                      <a:r>
                        <a:rPr lang="es-EC" sz="1050" dirty="0">
                          <a:effectLst/>
                          <a:latin typeface="+mn-lt"/>
                        </a:rPr>
                        <a:t>C</a:t>
                      </a:r>
                      <a:r>
                        <a:rPr lang="es-EC" sz="1050" baseline="-25000" dirty="0">
                          <a:effectLst/>
                          <a:latin typeface="+mn-lt"/>
                        </a:rPr>
                        <a:t>M-H</a:t>
                      </a:r>
                      <a:r>
                        <a:rPr lang="es-EC" sz="1050" dirty="0">
                          <a:effectLst/>
                          <a:latin typeface="+mn-lt"/>
                        </a:rPr>
                        <a:t> = 6.5 % p/v             </a:t>
                      </a:r>
                      <a:endParaRPr lang="es-EC" sz="1050" dirty="0" smtClean="0">
                        <a:effectLst/>
                        <a:latin typeface="+mn-lt"/>
                      </a:endParaRPr>
                    </a:p>
                    <a:p>
                      <a:pPr algn="ctr">
                        <a:lnSpc>
                          <a:spcPct val="150000"/>
                        </a:lnSpc>
                        <a:spcAft>
                          <a:spcPts val="0"/>
                        </a:spcAft>
                      </a:pPr>
                      <a:r>
                        <a:rPr lang="es-EC" sz="1050" dirty="0" err="1" smtClean="0">
                          <a:effectLst/>
                          <a:latin typeface="+mn-lt"/>
                        </a:rPr>
                        <a:t>C</a:t>
                      </a:r>
                      <a:r>
                        <a:rPr lang="es-EC" sz="1050" baseline="-25000" dirty="0" err="1" smtClean="0">
                          <a:effectLst/>
                          <a:latin typeface="+mn-lt"/>
                        </a:rPr>
                        <a:t>Agar</a:t>
                      </a:r>
                      <a:r>
                        <a:rPr lang="es-EC" sz="1050" dirty="0" smtClean="0">
                          <a:effectLst/>
                          <a:latin typeface="+mn-lt"/>
                        </a:rPr>
                        <a:t> </a:t>
                      </a:r>
                      <a:r>
                        <a:rPr lang="es-EC" sz="1050" dirty="0">
                          <a:effectLst/>
                          <a:latin typeface="+mn-lt"/>
                        </a:rPr>
                        <a:t>= 2 %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c rowSpan="6">
                  <a:txBody>
                    <a:bodyPr/>
                    <a:lstStyle/>
                    <a:p>
                      <a:pPr>
                        <a:lnSpc>
                          <a:spcPct val="107000"/>
                        </a:lnSpc>
                        <a:spcAft>
                          <a:spcPts val="0"/>
                        </a:spcAft>
                      </a:pPr>
                      <a:endParaRPr lang="es-ES" sz="1000" dirty="0" smtClean="0">
                        <a:effectLst/>
                        <a:latin typeface="+mn-lt"/>
                        <a:ea typeface="Times New Roman" panose="02020603050405020304" pitchFamily="18" charset="0"/>
                      </a:endParaRPr>
                    </a:p>
                    <a:p>
                      <a:pPr>
                        <a:lnSpc>
                          <a:spcPct val="107000"/>
                        </a:lnSpc>
                        <a:spcAft>
                          <a:spcPts val="0"/>
                        </a:spcAft>
                      </a:pPr>
                      <a:endParaRPr lang="es-ES" sz="1000" dirty="0" smtClean="0">
                        <a:effectLst/>
                        <a:latin typeface="+mn-lt"/>
                        <a:ea typeface="Times New Roman" panose="02020603050405020304" pitchFamily="18" charset="0"/>
                      </a:endParaRPr>
                    </a:p>
                  </a:txBody>
                  <a:tcPr marL="33338" marR="33338" marT="0" marB="0" anchor="b"/>
                </a:tc>
                <a:tc>
                  <a:txBody>
                    <a:bodyPr/>
                    <a:lstStyle/>
                    <a:p>
                      <a:pPr algn="ctr">
                        <a:lnSpc>
                          <a:spcPct val="150000"/>
                        </a:lnSpc>
                        <a:spcAft>
                          <a:spcPts val="0"/>
                        </a:spcAft>
                      </a:pPr>
                      <a:r>
                        <a:rPr lang="es-EC" sz="1050" dirty="0">
                          <a:effectLst/>
                          <a:latin typeface="+mn-lt"/>
                        </a:rPr>
                        <a:t>C</a:t>
                      </a:r>
                      <a:r>
                        <a:rPr lang="es-EC" sz="1050" baseline="-25000" dirty="0">
                          <a:effectLst/>
                          <a:latin typeface="+mn-lt"/>
                        </a:rPr>
                        <a:t>M-H</a:t>
                      </a:r>
                      <a:r>
                        <a:rPr lang="es-EC" sz="1050" dirty="0">
                          <a:effectLst/>
                          <a:latin typeface="+mn-lt"/>
                        </a:rPr>
                        <a:t> = 0.5 %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r>
              <a:tr h="26760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50">
                          <a:effectLst/>
                          <a:latin typeface="+mn-lt"/>
                        </a:rPr>
                        <a:t>C</a:t>
                      </a:r>
                      <a:r>
                        <a:rPr lang="es-EC" sz="1050" baseline="-25000">
                          <a:effectLst/>
                          <a:latin typeface="+mn-lt"/>
                        </a:rPr>
                        <a:t>Agar</a:t>
                      </a:r>
                      <a:r>
                        <a:rPr lang="es-EC" sz="1050">
                          <a:effectLst/>
                          <a:latin typeface="+mn-lt"/>
                        </a:rPr>
                        <a:t> = 0.154 % p/v</a:t>
                      </a:r>
                      <a:endParaRPr lang="es-ES" sz="1000">
                        <a:effectLst/>
                        <a:latin typeface="+mn-lt"/>
                        <a:ea typeface="Calibri" panose="020F0502020204030204" pitchFamily="34" charset="0"/>
                        <a:cs typeface="Times New Roman" panose="02020603050405020304" pitchFamily="18" charset="0"/>
                      </a:endParaRPr>
                    </a:p>
                  </a:txBody>
                  <a:tcPr marL="33338" marR="33338" marT="0" marB="0" anchor="ctr"/>
                </a:tc>
              </a:tr>
              <a:tr h="26760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50" dirty="0">
                          <a:effectLst/>
                          <a:latin typeface="+mn-lt"/>
                        </a:rPr>
                        <a:t>C</a:t>
                      </a:r>
                      <a:r>
                        <a:rPr lang="es-EC" sz="1050" baseline="-25000" dirty="0">
                          <a:effectLst/>
                          <a:latin typeface="+mn-lt"/>
                        </a:rPr>
                        <a:t>M-H</a:t>
                      </a:r>
                      <a:r>
                        <a:rPr lang="es-EC" sz="1050" dirty="0">
                          <a:effectLst/>
                          <a:latin typeface="+mn-lt"/>
                        </a:rPr>
                        <a:t> = 1 %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r>
              <a:tr h="26760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50" dirty="0" err="1">
                          <a:effectLst/>
                          <a:latin typeface="+mn-lt"/>
                        </a:rPr>
                        <a:t>C</a:t>
                      </a:r>
                      <a:r>
                        <a:rPr lang="es-EC" sz="1050" baseline="-25000" dirty="0" err="1">
                          <a:effectLst/>
                          <a:latin typeface="+mn-lt"/>
                        </a:rPr>
                        <a:t>Agar</a:t>
                      </a:r>
                      <a:r>
                        <a:rPr lang="es-EC" sz="1050" dirty="0">
                          <a:effectLst/>
                          <a:latin typeface="+mn-lt"/>
                        </a:rPr>
                        <a:t> = 0.308 %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r>
              <a:tr h="26760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50" dirty="0">
                          <a:effectLst/>
                          <a:latin typeface="+mn-lt"/>
                        </a:rPr>
                        <a:t>C</a:t>
                      </a:r>
                      <a:r>
                        <a:rPr lang="es-EC" sz="1050" baseline="-25000" dirty="0">
                          <a:effectLst/>
                          <a:latin typeface="+mn-lt"/>
                        </a:rPr>
                        <a:t>M-H</a:t>
                      </a:r>
                      <a:r>
                        <a:rPr lang="es-EC" sz="1050" dirty="0">
                          <a:effectLst/>
                          <a:latin typeface="+mn-lt"/>
                        </a:rPr>
                        <a:t> = 1.5 %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r>
              <a:tr h="267602">
                <a:tc vMerge="1">
                  <a:txBody>
                    <a:bodyPr/>
                    <a:lstStyle/>
                    <a:p>
                      <a:endParaRPr lang="es-ES"/>
                    </a:p>
                  </a:txBody>
                  <a:tcPr/>
                </a:tc>
                <a:tc vMerge="1">
                  <a:txBody>
                    <a:bodyPr/>
                    <a:lstStyle/>
                    <a:p>
                      <a:endParaRPr lang="es-ES"/>
                    </a:p>
                  </a:txBody>
                  <a:tcPr/>
                </a:tc>
                <a:tc>
                  <a:txBody>
                    <a:bodyPr/>
                    <a:lstStyle/>
                    <a:p>
                      <a:pPr algn="ctr">
                        <a:lnSpc>
                          <a:spcPct val="150000"/>
                        </a:lnSpc>
                        <a:spcAft>
                          <a:spcPts val="0"/>
                        </a:spcAft>
                      </a:pPr>
                      <a:r>
                        <a:rPr lang="es-EC" sz="1050" dirty="0" err="1">
                          <a:effectLst/>
                          <a:latin typeface="+mn-lt"/>
                        </a:rPr>
                        <a:t>C</a:t>
                      </a:r>
                      <a:r>
                        <a:rPr lang="es-EC" sz="1050" baseline="-25000" dirty="0" err="1">
                          <a:effectLst/>
                          <a:latin typeface="+mn-lt"/>
                        </a:rPr>
                        <a:t>Agar</a:t>
                      </a:r>
                      <a:r>
                        <a:rPr lang="es-EC" sz="1050" dirty="0">
                          <a:effectLst/>
                          <a:latin typeface="+mn-lt"/>
                        </a:rPr>
                        <a:t> = 0.462 % p/v</a:t>
                      </a:r>
                      <a:endParaRPr lang="es-ES" sz="1000" dirty="0">
                        <a:effectLst/>
                        <a:latin typeface="+mn-lt"/>
                        <a:ea typeface="Calibri" panose="020F0502020204030204" pitchFamily="34" charset="0"/>
                        <a:cs typeface="Times New Roman" panose="02020603050405020304" pitchFamily="18" charset="0"/>
                      </a:endParaRPr>
                    </a:p>
                  </a:txBody>
                  <a:tcPr marL="33338" marR="33338" marT="0" marB="0" anchor="ctr"/>
                </a:tc>
              </a:tr>
            </a:tbl>
          </a:graphicData>
        </a:graphic>
      </p:graphicFrame>
    </p:spTree>
    <p:extLst>
      <p:ext uri="{BB962C8B-B14F-4D97-AF65-F5344CB8AC3E}">
        <p14:creationId xmlns:p14="http://schemas.microsoft.com/office/powerpoint/2010/main" val="2643931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a:off x="3794428" y="6021288"/>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pic>
        <p:nvPicPr>
          <p:cNvPr id="3" name="Imagen 2"/>
          <p:cNvPicPr>
            <a:picLocks noChangeAspect="1"/>
          </p:cNvPicPr>
          <p:nvPr/>
        </p:nvPicPr>
        <p:blipFill>
          <a:blip r:embed="rId3"/>
          <a:stretch>
            <a:fillRect/>
          </a:stretch>
        </p:blipFill>
        <p:spPr>
          <a:xfrm>
            <a:off x="179512" y="2909330"/>
            <a:ext cx="4269814" cy="3109229"/>
          </a:xfrm>
          <a:prstGeom prst="rect">
            <a:avLst/>
          </a:prstGeom>
        </p:spPr>
      </p:pic>
      <p:pic>
        <p:nvPicPr>
          <p:cNvPr id="12" name="Image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94674" y="2911896"/>
            <a:ext cx="4269814" cy="3109229"/>
          </a:xfrm>
          <a:prstGeom prst="rect">
            <a:avLst/>
          </a:prstGeom>
          <a:noFill/>
        </p:spPr>
      </p:pic>
      <p:sp>
        <p:nvSpPr>
          <p:cNvPr id="11" name="CuadroTexto 3"/>
          <p:cNvSpPr txBox="1"/>
          <p:nvPr/>
        </p:nvSpPr>
        <p:spPr>
          <a:xfrm>
            <a:off x="179512" y="1337348"/>
            <a:ext cx="6711146" cy="400110"/>
          </a:xfrm>
          <a:prstGeom prst="rect">
            <a:avLst/>
          </a:prstGeom>
          <a:noFill/>
          <a:ln w="28575">
            <a:solidFill>
              <a:srgbClr val="00B050"/>
            </a:solidFill>
          </a:ln>
        </p:spPr>
        <p:txBody>
          <a:bodyPr wrap="square" rtlCol="0">
            <a:spAutoFit/>
          </a:bodyPr>
          <a:lstStyle/>
          <a:p>
            <a:pPr algn="ctr"/>
            <a:r>
              <a:rPr lang="es-ES" sz="2000" b="1" dirty="0" smtClean="0"/>
              <a:t>Determinación del Coeficiente de Difusión Aparente</a:t>
            </a:r>
            <a:endParaRPr lang="es-ES" sz="2000" b="1" dirty="0"/>
          </a:p>
        </p:txBody>
      </p:sp>
      <p:sp>
        <p:nvSpPr>
          <p:cNvPr id="13" name="Marcador de contenido 2"/>
          <p:cNvSpPr txBox="1">
            <a:spLocks/>
          </p:cNvSpPr>
          <p:nvPr/>
        </p:nvSpPr>
        <p:spPr>
          <a:xfrm>
            <a:off x="457201" y="1901218"/>
            <a:ext cx="8195219" cy="320122"/>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anchor="b"/>
          <a:lstStyle>
            <a:lvl1pPr marL="0" indent="0" algn="l" rtl="0" eaLnBrk="0" fontAlgn="base" hangingPunct="0">
              <a:spcBef>
                <a:spcPct val="20000"/>
              </a:spcBef>
              <a:spcAft>
                <a:spcPct val="0"/>
              </a:spcAft>
              <a:buNone/>
              <a:defRPr sz="2000">
                <a:solidFill>
                  <a:schemeClr val="bg1"/>
                </a:solidFill>
                <a:latin typeface="+mn-lt"/>
                <a:ea typeface="+mn-ea"/>
                <a:cs typeface="+mn-cs"/>
              </a:defRPr>
            </a:lvl1pPr>
            <a:lvl2pPr marL="457200" indent="0" algn="l" rtl="0" eaLnBrk="0" fontAlgn="base" hangingPunct="0">
              <a:spcBef>
                <a:spcPct val="20000"/>
              </a:spcBef>
              <a:spcAft>
                <a:spcPct val="0"/>
              </a:spcAft>
              <a:buNone/>
              <a:defRPr sz="1800">
                <a:solidFill>
                  <a:schemeClr val="bg1"/>
                </a:solidFill>
                <a:latin typeface="+mn-lt"/>
              </a:defRPr>
            </a:lvl2pPr>
            <a:lvl3pPr marL="914400" indent="0" algn="l" rtl="0" eaLnBrk="0" fontAlgn="base" hangingPunct="0">
              <a:spcBef>
                <a:spcPct val="20000"/>
              </a:spcBef>
              <a:spcAft>
                <a:spcPct val="0"/>
              </a:spcAft>
              <a:buNone/>
              <a:defRPr sz="1600">
                <a:solidFill>
                  <a:schemeClr val="bg1"/>
                </a:solidFill>
                <a:latin typeface="+mn-lt"/>
              </a:defRPr>
            </a:lvl3pPr>
            <a:lvl4pPr marL="1371600" indent="0" algn="l" rtl="0" eaLnBrk="0" fontAlgn="base" hangingPunct="0">
              <a:spcBef>
                <a:spcPct val="20000"/>
              </a:spcBef>
              <a:spcAft>
                <a:spcPct val="0"/>
              </a:spcAft>
              <a:buNone/>
              <a:defRPr sz="1400">
                <a:solidFill>
                  <a:schemeClr val="bg1"/>
                </a:solidFill>
                <a:latin typeface="+mn-lt"/>
              </a:defRPr>
            </a:lvl4pPr>
            <a:lvl5pPr marL="1828800" indent="0" algn="l" rtl="0" eaLnBrk="0" fontAlgn="base" hangingPunct="0">
              <a:spcBef>
                <a:spcPct val="20000"/>
              </a:spcBef>
              <a:spcAft>
                <a:spcPct val="0"/>
              </a:spcAft>
              <a:buNone/>
              <a:defRPr sz="1400">
                <a:solidFill>
                  <a:schemeClr val="bg1"/>
                </a:solidFill>
                <a:latin typeface="+mn-lt"/>
              </a:defRPr>
            </a:lvl5pPr>
            <a:lvl6pPr marL="2286000" indent="0" algn="l" rtl="0" fontAlgn="base">
              <a:spcBef>
                <a:spcPct val="20000"/>
              </a:spcBef>
              <a:spcAft>
                <a:spcPct val="0"/>
              </a:spcAft>
              <a:buNone/>
              <a:defRPr sz="1400">
                <a:solidFill>
                  <a:schemeClr val="bg1"/>
                </a:solidFill>
                <a:latin typeface="+mn-lt"/>
              </a:defRPr>
            </a:lvl6pPr>
            <a:lvl7pPr marL="2743200" indent="0" algn="l" rtl="0" fontAlgn="base">
              <a:spcBef>
                <a:spcPct val="20000"/>
              </a:spcBef>
              <a:spcAft>
                <a:spcPct val="0"/>
              </a:spcAft>
              <a:buNone/>
              <a:defRPr sz="1400">
                <a:solidFill>
                  <a:schemeClr val="bg1"/>
                </a:solidFill>
                <a:latin typeface="+mn-lt"/>
              </a:defRPr>
            </a:lvl7pPr>
            <a:lvl8pPr marL="3200400" indent="0" algn="l" rtl="0" fontAlgn="base">
              <a:spcBef>
                <a:spcPct val="20000"/>
              </a:spcBef>
              <a:spcAft>
                <a:spcPct val="0"/>
              </a:spcAft>
              <a:buNone/>
              <a:defRPr sz="1400">
                <a:solidFill>
                  <a:schemeClr val="bg1"/>
                </a:solidFill>
                <a:latin typeface="+mn-lt"/>
              </a:defRPr>
            </a:lvl8pPr>
            <a:lvl9pPr marL="3657600" indent="0" algn="l" rtl="0" fontAlgn="base">
              <a:spcBef>
                <a:spcPct val="20000"/>
              </a:spcBef>
              <a:spcAft>
                <a:spcPct val="0"/>
              </a:spcAft>
              <a:buNone/>
              <a:defRPr sz="1400">
                <a:solidFill>
                  <a:schemeClr val="bg1"/>
                </a:solidFill>
                <a:latin typeface="+mn-lt"/>
              </a:defRPr>
            </a:lvl9pPr>
          </a:lstStyle>
          <a:p>
            <a:pPr marL="0" lvl="2" algn="ctr"/>
            <a:r>
              <a:rPr lang="es-EC" sz="1800" kern="0" dirty="0" smtClean="0">
                <a:solidFill>
                  <a:schemeClr val="tx1"/>
                </a:solidFill>
              </a:rPr>
              <a:t>Medición de la viscosidad aparente del medio de cultivo </a:t>
            </a:r>
            <a:r>
              <a:rPr lang="es-EC" sz="1800" kern="0" dirty="0" err="1" smtClean="0">
                <a:solidFill>
                  <a:schemeClr val="tx1"/>
                </a:solidFill>
              </a:rPr>
              <a:t>Mueller-Hinton</a:t>
            </a:r>
            <a:r>
              <a:rPr lang="es-EC" sz="1800" kern="0" dirty="0" smtClean="0">
                <a:solidFill>
                  <a:schemeClr val="tx1"/>
                </a:solidFill>
              </a:rPr>
              <a:t> – Agar</a:t>
            </a:r>
            <a:endParaRPr lang="es-EC" sz="1800" kern="0" dirty="0">
              <a:solidFill>
                <a:schemeClr val="tx1"/>
              </a:solidFill>
            </a:endParaRPr>
          </a:p>
        </p:txBody>
      </p:sp>
      <p:sp>
        <p:nvSpPr>
          <p:cNvPr id="15" name="CuadroTexto 14"/>
          <p:cNvSpPr txBox="1"/>
          <p:nvPr/>
        </p:nvSpPr>
        <p:spPr>
          <a:xfrm>
            <a:off x="755576" y="2422719"/>
            <a:ext cx="3146174" cy="369332"/>
          </a:xfrm>
          <a:prstGeom prst="rect">
            <a:avLst/>
          </a:prstGeom>
          <a:noFill/>
          <a:ln w="28575">
            <a:solidFill>
              <a:srgbClr val="FFC000"/>
            </a:solidFill>
          </a:ln>
        </p:spPr>
        <p:txBody>
          <a:bodyPr wrap="square" rtlCol="0">
            <a:spAutoFit/>
          </a:bodyPr>
          <a:lstStyle/>
          <a:p>
            <a:pPr algn="ctr"/>
            <a:r>
              <a:rPr lang="es-ES" dirty="0" smtClean="0"/>
              <a:t>η = 4.78E</a:t>
            </a:r>
            <a:r>
              <a:rPr lang="es-ES" baseline="30000" dirty="0" smtClean="0"/>
              <a:t>-29</a:t>
            </a:r>
            <a:r>
              <a:rPr lang="es-ES" dirty="0" smtClean="0"/>
              <a:t>(</a:t>
            </a:r>
            <a:r>
              <a:rPr lang="es-EC" dirty="0" smtClean="0"/>
              <a:t>C</a:t>
            </a:r>
            <a:r>
              <a:rPr lang="es-EC" baseline="-25000" dirty="0" smtClean="0"/>
              <a:t>M-H</a:t>
            </a:r>
            <a:r>
              <a:rPr lang="es-ES" dirty="0" smtClean="0"/>
              <a:t>) – 1.81E</a:t>
            </a:r>
            <a:r>
              <a:rPr lang="es-ES" baseline="30000" dirty="0" smtClean="0"/>
              <a:t>-29</a:t>
            </a:r>
            <a:endParaRPr lang="en-US" baseline="30000" dirty="0"/>
          </a:p>
        </p:txBody>
      </p:sp>
      <p:sp>
        <p:nvSpPr>
          <p:cNvPr id="16" name="CuadroTexto 15"/>
          <p:cNvSpPr txBox="1"/>
          <p:nvPr/>
        </p:nvSpPr>
        <p:spPr>
          <a:xfrm>
            <a:off x="5220072" y="2405274"/>
            <a:ext cx="3254285" cy="369332"/>
          </a:xfrm>
          <a:prstGeom prst="rect">
            <a:avLst/>
          </a:prstGeom>
          <a:noFill/>
          <a:ln w="28575">
            <a:solidFill>
              <a:srgbClr val="FFC000"/>
            </a:solidFill>
          </a:ln>
        </p:spPr>
        <p:txBody>
          <a:bodyPr wrap="square" rtlCol="0">
            <a:spAutoFit/>
          </a:bodyPr>
          <a:lstStyle/>
          <a:p>
            <a:pPr algn="ctr"/>
            <a:r>
              <a:rPr lang="es-ES" dirty="0" smtClean="0"/>
              <a:t>η = 1.55E</a:t>
            </a:r>
            <a:r>
              <a:rPr lang="es-ES" baseline="30000" dirty="0" smtClean="0"/>
              <a:t>-28</a:t>
            </a:r>
            <a:r>
              <a:rPr lang="es-ES" dirty="0" smtClean="0"/>
              <a:t>(</a:t>
            </a:r>
            <a:r>
              <a:rPr lang="es-EC" dirty="0" err="1" smtClean="0"/>
              <a:t>C</a:t>
            </a:r>
            <a:r>
              <a:rPr lang="es-EC" baseline="-25000" dirty="0" err="1" smtClean="0"/>
              <a:t>Agar</a:t>
            </a:r>
            <a:r>
              <a:rPr lang="es-ES" dirty="0" smtClean="0"/>
              <a:t>) – 1.81E</a:t>
            </a:r>
            <a:r>
              <a:rPr lang="es-ES" baseline="30000" dirty="0" smtClean="0"/>
              <a:t>-29</a:t>
            </a:r>
            <a:endParaRPr lang="en-US" baseline="30000" dirty="0"/>
          </a:p>
        </p:txBody>
      </p:sp>
      <p:sp>
        <p:nvSpPr>
          <p:cNvPr id="18" name="CuadroTexto 17"/>
          <p:cNvSpPr txBox="1"/>
          <p:nvPr/>
        </p:nvSpPr>
        <p:spPr>
          <a:xfrm>
            <a:off x="3131840" y="735087"/>
            <a:ext cx="2887348" cy="461665"/>
          </a:xfrm>
          <a:prstGeom prst="rect">
            <a:avLst/>
          </a:prstGeom>
          <a:noFill/>
          <a:ln w="28575">
            <a:solidFill>
              <a:srgbClr val="00B050"/>
            </a:solidFill>
          </a:ln>
          <a:effectLst>
            <a:glow rad="228600">
              <a:srgbClr val="FFFF00">
                <a:alpha val="40000"/>
              </a:srgbClr>
            </a:glow>
          </a:effectLst>
        </p:spPr>
        <p:txBody>
          <a:bodyPr wrap="square" rtlCol="0">
            <a:spAutoFit/>
          </a:bodyPr>
          <a:lstStyle/>
          <a:p>
            <a:pPr algn="ctr"/>
            <a:r>
              <a:rPr lang="es-ES" sz="2400" b="1" u="sng" dirty="0" smtClean="0"/>
              <a:t>Estudios iniciales</a:t>
            </a:r>
            <a:endParaRPr lang="en-US" sz="2400" b="1" u="sng" baseline="30000" dirty="0"/>
          </a:p>
        </p:txBody>
      </p:sp>
      <p:sp>
        <p:nvSpPr>
          <p:cNvPr id="19"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pic>
        <p:nvPicPr>
          <p:cNvPr id="20"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Resultado de imagen para universidad federal de pernambu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93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3138631301"/>
                  </p:ext>
                </p:extLst>
              </p:nvPr>
            </p:nvGraphicFramePr>
            <p:xfrm>
              <a:off x="4572000" y="1452294"/>
              <a:ext cx="4320480" cy="3200842"/>
            </p:xfrm>
            <a:graphic>
              <a:graphicData uri="http://schemas.openxmlformats.org/drawingml/2006/table">
                <a:tbl>
                  <a:tblPr firstRow="1" firstCol="1" bandRow="1">
                    <a:tableStyleId>{5940675A-B579-460E-94D1-54222C63F5DA}</a:tableStyleId>
                  </a:tblPr>
                  <a:tblGrid>
                    <a:gridCol w="1080121"/>
                    <a:gridCol w="1842557"/>
                    <a:gridCol w="1397802"/>
                  </a:tblGrid>
                  <a:tr h="433938">
                    <a:tc gridSpan="3">
                      <a:txBody>
                        <a:bodyPr/>
                        <a:lstStyle/>
                        <a:p>
                          <a:pPr algn="ctr">
                            <a:lnSpc>
                              <a:spcPct val="150000"/>
                            </a:lnSpc>
                            <a:spcAft>
                              <a:spcPts val="600"/>
                            </a:spcAft>
                          </a:pPr>
                          <a:r>
                            <a:rPr lang="es-ES" sz="1050" b="1" dirty="0">
                              <a:effectLst/>
                            </a:rPr>
                            <a:t>Coeficientes de difusión </a:t>
                          </a:r>
                          <a:r>
                            <a:rPr lang="es-ES" sz="1050" b="1" dirty="0" smtClean="0">
                              <a:effectLst/>
                            </a:rPr>
                            <a:t>aparentes (por linealidad)</a:t>
                          </a:r>
                          <a:r>
                            <a:rPr lang="es-ES" sz="1050" b="1" baseline="0" dirty="0" smtClean="0">
                              <a:effectLst/>
                            </a:rPr>
                            <a:t> </a:t>
                          </a:r>
                          <a:r>
                            <a:rPr lang="es-ES" sz="1050" b="1" dirty="0" smtClean="0">
                              <a:effectLst/>
                            </a:rPr>
                            <a:t>en </a:t>
                          </a:r>
                          <a:r>
                            <a:rPr lang="es-ES" sz="1050" b="1" dirty="0">
                              <a:effectLst/>
                            </a:rPr>
                            <a:t>el medio de cultivo </a:t>
                          </a:r>
                          <a:r>
                            <a:rPr lang="es-ES" sz="1050" b="1" dirty="0" err="1" smtClean="0">
                              <a:effectLst/>
                            </a:rPr>
                            <a:t>Mueller-Hinton</a:t>
                          </a:r>
                          <a:r>
                            <a:rPr lang="es-ES" sz="1050" b="1" dirty="0" smtClean="0">
                              <a:effectLst/>
                            </a:rPr>
                            <a:t> – Agar</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s-ES"/>
                        </a:p>
                      </a:txBody>
                      <a:tcPr/>
                    </a:tc>
                    <a:tc hMerge="1">
                      <a:txBody>
                        <a:bodyPr/>
                        <a:lstStyle/>
                        <a:p>
                          <a:endParaRPr lang="es-ES"/>
                        </a:p>
                      </a:txBody>
                      <a:tcPr/>
                    </a:tc>
                  </a:tr>
                  <a:tr h="814114">
                    <a:tc>
                      <a:txBody>
                        <a:bodyPr/>
                        <a:lstStyle/>
                        <a:p>
                          <a:pPr algn="ctr">
                            <a:lnSpc>
                              <a:spcPct val="150000"/>
                            </a:lnSpc>
                            <a:spcAft>
                              <a:spcPts val="600"/>
                            </a:spcAft>
                          </a:pPr>
                          <a:r>
                            <a:rPr lang="es-ES" sz="1050" b="1">
                              <a:effectLst/>
                            </a:rPr>
                            <a:t>Tipo de</a:t>
                          </a:r>
                          <a:endParaRPr lang="es-ES" sz="1000" b="1">
                            <a:effectLst/>
                          </a:endParaRPr>
                        </a:p>
                        <a:p>
                          <a:pPr algn="ctr">
                            <a:lnSpc>
                              <a:spcPct val="150000"/>
                            </a:lnSpc>
                            <a:spcAft>
                              <a:spcPts val="600"/>
                            </a:spcAft>
                          </a:pPr>
                          <a:r>
                            <a:rPr lang="es-ES" sz="1050" b="1">
                              <a:effectLst/>
                            </a:rPr>
                            <a:t>Ag-NPs</a:t>
                          </a:r>
                          <a:endParaRPr lang="es-ES" sz="1000" b="1">
                            <a:effectLst/>
                          </a:endParaRPr>
                        </a:p>
                        <a:p>
                          <a:pPr algn="ctr">
                            <a:lnSpc>
                              <a:spcPct val="150000"/>
                            </a:lnSpc>
                            <a:spcAft>
                              <a:spcPts val="600"/>
                            </a:spcAft>
                          </a:pPr>
                          <a:r>
                            <a:rPr lang="es-ES" sz="1050" b="1">
                              <a:effectLst/>
                            </a:rPr>
                            <a:t>(nm)</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S" sz="1050" b="1" dirty="0">
                              <a:effectLst/>
                            </a:rPr>
                            <a:t>Fórmula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Aft>
                              <a:spcPts val="600"/>
                            </a:spcAft>
                          </a:pPr>
                          <a:r>
                            <a:rPr lang="es-ES" sz="1050" b="1" dirty="0">
                              <a:effectLst/>
                            </a:rPr>
                            <a:t>Coeficiente de </a:t>
                          </a:r>
                          <a:r>
                            <a:rPr lang="es-ES" sz="1050" b="1" dirty="0" smtClean="0">
                              <a:effectLst/>
                            </a:rPr>
                            <a:t>Difusión aparente </a:t>
                          </a:r>
                        </a:p>
                        <a:p>
                          <a:pPr algn="ctr">
                            <a:lnSpc>
                              <a:spcPct val="100000"/>
                            </a:lnSpc>
                            <a:spcAft>
                              <a:spcPts val="600"/>
                            </a:spcAft>
                          </a:pPr>
                          <a:r>
                            <a:rPr lang="es-ES" sz="1050" b="1" dirty="0" smtClean="0">
                              <a:effectLst/>
                            </a:rPr>
                            <a:t>(Linealidad)</a:t>
                          </a:r>
                        </a:p>
                        <a:p>
                          <a:pPr algn="ctr">
                            <a:lnSpc>
                              <a:spcPct val="150000"/>
                            </a:lnSpc>
                            <a:spcAft>
                              <a:spcPts val="600"/>
                            </a:spcAft>
                          </a:pPr>
                          <a:r>
                            <a:rPr lang="es-ES" sz="1050" b="1" dirty="0" smtClean="0">
                              <a:effectLst/>
                            </a:rPr>
                            <a:t>cm</a:t>
                          </a:r>
                          <a:r>
                            <a:rPr lang="es-ES" sz="1050" b="1" baseline="30000" dirty="0" smtClean="0">
                              <a:effectLst/>
                            </a:rPr>
                            <a:t>2</a:t>
                          </a:r>
                          <a:r>
                            <a:rPr lang="es-ES" sz="1050" b="1" dirty="0" smtClean="0">
                              <a:effectLst/>
                            </a:rPr>
                            <a:t>/s</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656086">
                    <a:tc>
                      <a:txBody>
                        <a:bodyPr/>
                        <a:lstStyle/>
                        <a:p>
                          <a:pPr algn="ctr">
                            <a:lnSpc>
                              <a:spcPct val="150000"/>
                            </a:lnSpc>
                            <a:spcAft>
                              <a:spcPts val="600"/>
                            </a:spcAft>
                          </a:pPr>
                          <a:r>
                            <a:rPr lang="en-US" sz="1050" dirty="0">
                              <a:effectLst/>
                            </a:rPr>
                            <a:t>Ag-NPs (Q)</a:t>
                          </a:r>
                          <a:endParaRPr lang="es-ES" sz="1000" dirty="0">
                            <a:effectLst/>
                          </a:endParaRPr>
                        </a:p>
                        <a:p>
                          <a:pPr algn="ctr">
                            <a:lnSpc>
                              <a:spcPct val="150000"/>
                            </a:lnSpc>
                            <a:spcAft>
                              <a:spcPts val="600"/>
                            </a:spcAft>
                          </a:pPr>
                          <a:r>
                            <a:rPr lang="en-US" sz="1050" dirty="0">
                              <a:effectLst/>
                            </a:rPr>
                            <a:t>d(H) = 80.97</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rowSpan="2">
                      <a:txBody>
                        <a:bodyPr/>
                        <a:lstStyle/>
                        <a:p>
                          <a:pPr algn="ctr">
                            <a:lnSpc>
                              <a:spcPct val="150000"/>
                            </a:lnSpc>
                            <a:spcAft>
                              <a:spcPts val="600"/>
                            </a:spcAft>
                          </a:pPr>
                          <a14:m>
                            <m:oMathPara xmlns:m="http://schemas.openxmlformats.org/officeDocument/2006/math">
                              <m:oMathParaPr>
                                <m:jc m:val="centerGroup"/>
                              </m:oMathParaPr>
                              <m:oMath xmlns:m="http://schemas.openxmlformats.org/officeDocument/2006/math">
                                <m:r>
                                  <a:rPr lang="es-ES" sz="1050">
                                    <a:effectLst/>
                                    <a:latin typeface="Cambria Math" panose="02040503050406030204" pitchFamily="18" charset="0"/>
                                  </a:rPr>
                                  <m:t>𝐃</m:t>
                                </m:r>
                                <m:r>
                                  <a:rPr lang="es-ES" sz="1050">
                                    <a:effectLst/>
                                    <a:latin typeface="Cambria Math" panose="02040503050406030204" pitchFamily="18" charset="0"/>
                                  </a:rPr>
                                  <m:t>=</m:t>
                                </m:r>
                                <m:f>
                                  <m:fPr>
                                    <m:ctrlPr>
                                      <a:rPr lang="es-ES" sz="1050" i="1">
                                        <a:effectLst/>
                                        <a:latin typeface="Cambria Math" panose="02040503050406030204" pitchFamily="18" charset="0"/>
                                      </a:rPr>
                                    </m:ctrlPr>
                                  </m:fPr>
                                  <m:num>
                                    <m:r>
                                      <a:rPr lang="es-ES" sz="1050">
                                        <a:effectLst/>
                                        <a:latin typeface="Cambria Math" panose="02040503050406030204" pitchFamily="18" charset="0"/>
                                      </a:rPr>
                                      <m:t>𝐤𝐓</m:t>
                                    </m:r>
                                  </m:num>
                                  <m:den>
                                    <m:r>
                                      <a:rPr lang="es-ES" sz="1050">
                                        <a:effectLst/>
                                        <a:latin typeface="Cambria Math" panose="02040503050406030204" pitchFamily="18" charset="0"/>
                                      </a:rPr>
                                      <m:t>𝟑</m:t>
                                    </m:r>
                                    <m:r>
                                      <a:rPr lang="es-ES" sz="1050">
                                        <a:effectLst/>
                                        <a:latin typeface="Cambria Math" panose="02040503050406030204" pitchFamily="18" charset="0"/>
                                      </a:rPr>
                                      <m:t>𝛑</m:t>
                                    </m:r>
                                    <m:r>
                                      <a:rPr lang="es-ES" sz="1050">
                                        <a:effectLst/>
                                        <a:latin typeface="Cambria Math" panose="02040503050406030204" pitchFamily="18" charset="0"/>
                                      </a:rPr>
                                      <m:t>𝐝</m:t>
                                    </m:r>
                                    <m:d>
                                      <m:dPr>
                                        <m:ctrlPr>
                                          <a:rPr lang="es-ES" sz="1050" i="1">
                                            <a:effectLst/>
                                            <a:latin typeface="Cambria Math" panose="02040503050406030204" pitchFamily="18" charset="0"/>
                                          </a:rPr>
                                        </m:ctrlPr>
                                      </m:dPr>
                                      <m:e>
                                        <m:r>
                                          <a:rPr lang="es-ES" sz="1050">
                                            <a:effectLst/>
                                            <a:latin typeface="Cambria Math" panose="02040503050406030204" pitchFamily="18" charset="0"/>
                                          </a:rPr>
                                          <m:t>𝐇</m:t>
                                        </m:r>
                                      </m:e>
                                    </m:d>
                                    <m:r>
                                      <a:rPr lang="es-ES" sz="1050">
                                        <a:effectLst/>
                                        <a:latin typeface="Cambria Math" panose="02040503050406030204" pitchFamily="18" charset="0"/>
                                      </a:rPr>
                                      <m:t>𝛈</m:t>
                                    </m:r>
                                  </m:den>
                                </m:f>
                              </m:oMath>
                            </m:oMathPara>
                          </a14:m>
                          <a:endParaRPr lang="es-ES" sz="1000" dirty="0">
                            <a:effectLst/>
                          </a:endParaRPr>
                        </a:p>
                        <a:p>
                          <a:pPr algn="ctr">
                            <a:lnSpc>
                              <a:spcPct val="150000"/>
                            </a:lnSpc>
                            <a:spcAft>
                              <a:spcPts val="600"/>
                            </a:spcAft>
                          </a:pPr>
                          <a:r>
                            <a:rPr lang="es-ES" sz="1050" dirty="0">
                              <a:effectLst/>
                            </a:rPr>
                            <a:t>donde:</a:t>
                          </a:r>
                          <a:endParaRPr lang="es-ES" sz="1000" dirty="0">
                            <a:effectLst/>
                          </a:endParaRPr>
                        </a:p>
                        <a:p>
                          <a:pPr algn="ctr">
                            <a:lnSpc>
                              <a:spcPct val="150000"/>
                            </a:lnSpc>
                            <a:spcAft>
                              <a:spcPts val="600"/>
                            </a:spcAft>
                          </a:pPr>
                          <a:r>
                            <a:rPr lang="es-ES" sz="1050" dirty="0">
                              <a:effectLst/>
                            </a:rPr>
                            <a:t>k = 1.38064852 x 10</a:t>
                          </a:r>
                          <a:r>
                            <a:rPr lang="es-ES" sz="1050" baseline="30000" dirty="0">
                              <a:effectLst/>
                            </a:rPr>
                            <a:t>-23</a:t>
                          </a:r>
                          <a:r>
                            <a:rPr lang="es-ES" sz="1050" dirty="0">
                              <a:effectLst/>
                            </a:rPr>
                            <a:t> JK</a:t>
                          </a:r>
                          <a:r>
                            <a:rPr lang="es-ES" sz="1050" baseline="30000" dirty="0">
                              <a:effectLst/>
                            </a:rPr>
                            <a:t>-1</a:t>
                          </a:r>
                          <a:endParaRPr lang="es-ES" sz="1000" dirty="0">
                            <a:effectLst/>
                          </a:endParaRPr>
                        </a:p>
                        <a:p>
                          <a:pPr algn="ctr">
                            <a:lnSpc>
                              <a:spcPct val="150000"/>
                            </a:lnSpc>
                            <a:spcAft>
                              <a:spcPts val="600"/>
                            </a:spcAft>
                          </a:pPr>
                          <a:r>
                            <a:rPr lang="es-ES" sz="1050" dirty="0">
                              <a:effectLst/>
                            </a:rPr>
                            <a:t>T = 298 K</a:t>
                          </a:r>
                          <a:endParaRPr lang="es-ES" sz="1000" dirty="0">
                            <a:effectLst/>
                          </a:endParaRPr>
                        </a:p>
                        <a:p>
                          <a:pPr algn="ctr">
                            <a:lnSpc>
                              <a:spcPct val="150000"/>
                            </a:lnSpc>
                            <a:spcAft>
                              <a:spcPts val="600"/>
                            </a:spcAft>
                          </a:pPr>
                          <a14:m>
                            <m:oMath xmlns:m="http://schemas.openxmlformats.org/officeDocument/2006/math">
                              <m:sSub>
                                <m:sSubPr>
                                  <m:ctrlPr>
                                    <a:rPr lang="es-ES" sz="1050" i="1" smtClean="0">
                                      <a:effectLst/>
                                      <a:latin typeface="Cambria Math" panose="02040503050406030204" pitchFamily="18" charset="0"/>
                                    </a:rPr>
                                  </m:ctrlPr>
                                </m:sSubPr>
                                <m:e>
                                  <m:r>
                                    <m:rPr>
                                      <m:sty m:val="p"/>
                                    </m:rPr>
                                    <a:rPr lang="es-ES" sz="1050">
                                      <a:effectLst/>
                                      <a:latin typeface="Cambria Math" panose="02040503050406030204" pitchFamily="18" charset="0"/>
                                    </a:rPr>
                                    <m:t>η</m:t>
                                  </m:r>
                                </m:e>
                                <m:sub>
                                  <m:r>
                                    <m:rPr>
                                      <m:sty m:val="p"/>
                                    </m:rPr>
                                    <a:rPr lang="es-EC" sz="1050" smtClean="0">
                                      <a:effectLst/>
                                      <a:latin typeface="Cambria Math" panose="02040503050406030204" pitchFamily="18" charset="0"/>
                                    </a:rPr>
                                    <m:t>f</m:t>
                                  </m:r>
                                </m:sub>
                              </m:sSub>
                            </m:oMath>
                          </a14:m>
                          <a:r>
                            <a:rPr lang="es-ES" sz="1050" dirty="0" smtClean="0">
                              <a:effectLst/>
                            </a:rPr>
                            <a:t> = </a:t>
                          </a:r>
                          <a:r>
                            <a:rPr lang="es-ES" sz="1050" dirty="0">
                              <a:effectLst/>
                            </a:rPr>
                            <a:t>2.926x10</a:t>
                          </a:r>
                          <a:r>
                            <a:rPr lang="es-ES" sz="1050" baseline="30000" dirty="0">
                              <a:effectLst/>
                            </a:rPr>
                            <a:t>-28</a:t>
                          </a:r>
                          <a:r>
                            <a:rPr lang="es-ES" sz="1050" dirty="0">
                              <a:effectLst/>
                            </a:rPr>
                            <a:t> </a:t>
                          </a:r>
                          <a:r>
                            <a:rPr lang="es-ES" sz="1050" dirty="0" err="1">
                              <a:effectLst/>
                            </a:rPr>
                            <a:t>J.s</a:t>
                          </a:r>
                          <a:r>
                            <a:rPr lang="es-ES" sz="1050" dirty="0">
                              <a:effectLst/>
                            </a:rPr>
                            <a:t>/nm</a:t>
                          </a:r>
                          <a:r>
                            <a:rPr lang="es-ES" sz="1050" baseline="30000" dirty="0">
                              <a:effectLst/>
                            </a:rPr>
                            <a:t>3</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S" sz="1050" dirty="0">
                              <a:effectLst/>
                            </a:rPr>
                            <a:t>D = </a:t>
                          </a:r>
                          <a:r>
                            <a:rPr lang="es-ES" sz="1050" dirty="0" smtClean="0">
                              <a:effectLst/>
                            </a:rPr>
                            <a:t>1.91x10</a:t>
                          </a:r>
                          <a:r>
                            <a:rPr lang="es-ES" sz="1050" baseline="30000" dirty="0" smtClean="0">
                              <a:effectLst/>
                            </a:rPr>
                            <a:t>-8</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192206">
                    <a:tc>
                      <a:txBody>
                        <a:bodyPr/>
                        <a:lstStyle/>
                        <a:p>
                          <a:pPr algn="ctr">
                            <a:lnSpc>
                              <a:spcPct val="150000"/>
                            </a:lnSpc>
                            <a:spcAft>
                              <a:spcPts val="600"/>
                            </a:spcAft>
                          </a:pPr>
                          <a:r>
                            <a:rPr lang="en-US" sz="1050" dirty="0">
                              <a:effectLst/>
                            </a:rPr>
                            <a:t>Ag-NPs (M)</a:t>
                          </a:r>
                          <a:endParaRPr lang="es-ES" sz="1000" dirty="0">
                            <a:effectLst/>
                          </a:endParaRPr>
                        </a:p>
                        <a:p>
                          <a:pPr algn="ctr">
                            <a:lnSpc>
                              <a:spcPct val="150000"/>
                            </a:lnSpc>
                            <a:spcAft>
                              <a:spcPts val="600"/>
                            </a:spcAft>
                          </a:pPr>
                          <a:r>
                            <a:rPr lang="en-US" sz="1050" dirty="0">
                              <a:effectLst/>
                            </a:rPr>
                            <a:t>d(H) = 87.84</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vMerge="1">
                      <a:txBody>
                        <a:bodyPr/>
                        <a:lstStyle/>
                        <a:p>
                          <a:endParaRPr lang="es-ES"/>
                        </a:p>
                      </a:txBody>
                      <a:tcPr/>
                    </a:tc>
                    <a:tc>
                      <a:txBody>
                        <a:bodyPr/>
                        <a:lstStyle/>
                        <a:p>
                          <a:pPr algn="ctr">
                            <a:lnSpc>
                              <a:spcPct val="150000"/>
                            </a:lnSpc>
                            <a:spcAft>
                              <a:spcPts val="600"/>
                            </a:spcAft>
                          </a:pPr>
                          <a:r>
                            <a:rPr lang="es-ES" sz="1050" dirty="0">
                              <a:effectLst/>
                            </a:rPr>
                            <a:t>D = </a:t>
                          </a:r>
                          <a:r>
                            <a:rPr lang="es-ES" sz="1050" dirty="0" smtClean="0">
                              <a:effectLst/>
                            </a:rPr>
                            <a:t>1.76x10</a:t>
                          </a:r>
                          <a:r>
                            <a:rPr lang="es-ES" sz="1050" baseline="30000" dirty="0" smtClean="0">
                              <a:effectLst/>
                            </a:rPr>
                            <a:t>-8</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3138631301"/>
                  </p:ext>
                </p:extLst>
              </p:nvPr>
            </p:nvGraphicFramePr>
            <p:xfrm>
              <a:off x="4572000" y="1452294"/>
              <a:ext cx="4320480" cy="3200842"/>
            </p:xfrm>
            <a:graphic>
              <a:graphicData uri="http://schemas.openxmlformats.org/drawingml/2006/table">
                <a:tbl>
                  <a:tblPr firstRow="1" firstCol="1" bandRow="1">
                    <a:tableStyleId>{5940675A-B579-460E-94D1-54222C63F5DA}</a:tableStyleId>
                  </a:tblPr>
                  <a:tblGrid>
                    <a:gridCol w="1080121"/>
                    <a:gridCol w="1842557"/>
                    <a:gridCol w="1397802"/>
                  </a:tblGrid>
                  <a:tr h="480060">
                    <a:tc gridSpan="3">
                      <a:txBody>
                        <a:bodyPr/>
                        <a:lstStyle/>
                        <a:p>
                          <a:pPr algn="ctr">
                            <a:lnSpc>
                              <a:spcPct val="150000"/>
                            </a:lnSpc>
                            <a:spcAft>
                              <a:spcPts val="600"/>
                            </a:spcAft>
                          </a:pPr>
                          <a:r>
                            <a:rPr lang="es-ES" sz="1050" b="1" dirty="0">
                              <a:effectLst/>
                            </a:rPr>
                            <a:t>Coeficientes de difusión </a:t>
                          </a:r>
                          <a:r>
                            <a:rPr lang="es-ES" sz="1050" b="1" dirty="0" smtClean="0">
                              <a:effectLst/>
                            </a:rPr>
                            <a:t>aparentes (por linealidad)</a:t>
                          </a:r>
                          <a:r>
                            <a:rPr lang="es-ES" sz="1050" b="1" baseline="0" dirty="0" smtClean="0">
                              <a:effectLst/>
                            </a:rPr>
                            <a:t> </a:t>
                          </a:r>
                          <a:r>
                            <a:rPr lang="es-ES" sz="1050" b="1" dirty="0" smtClean="0">
                              <a:effectLst/>
                            </a:rPr>
                            <a:t>en </a:t>
                          </a:r>
                          <a:r>
                            <a:rPr lang="es-ES" sz="1050" b="1" dirty="0">
                              <a:effectLst/>
                            </a:rPr>
                            <a:t>el medio de cultivo </a:t>
                          </a:r>
                          <a:r>
                            <a:rPr lang="es-ES" sz="1050" b="1" dirty="0" err="1" smtClean="0">
                              <a:effectLst/>
                            </a:rPr>
                            <a:t>Mueller-Hinton</a:t>
                          </a:r>
                          <a:r>
                            <a:rPr lang="es-ES" sz="1050" b="1" dirty="0" smtClean="0">
                              <a:effectLst/>
                            </a:rPr>
                            <a:t> – Agar</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s-ES"/>
                        </a:p>
                      </a:txBody>
                      <a:tcPr/>
                    </a:tc>
                    <a:tc hMerge="1">
                      <a:txBody>
                        <a:bodyPr/>
                        <a:lstStyle/>
                        <a:p>
                          <a:endParaRPr lang="es-ES"/>
                        </a:p>
                      </a:txBody>
                      <a:tcPr/>
                    </a:tc>
                  </a:tr>
                  <a:tr h="872490">
                    <a:tc>
                      <a:txBody>
                        <a:bodyPr/>
                        <a:lstStyle/>
                        <a:p>
                          <a:pPr algn="ctr">
                            <a:lnSpc>
                              <a:spcPct val="150000"/>
                            </a:lnSpc>
                            <a:spcAft>
                              <a:spcPts val="600"/>
                            </a:spcAft>
                          </a:pPr>
                          <a:r>
                            <a:rPr lang="es-ES" sz="1050" b="1">
                              <a:effectLst/>
                            </a:rPr>
                            <a:t>Tipo de</a:t>
                          </a:r>
                          <a:endParaRPr lang="es-ES" sz="1000" b="1">
                            <a:effectLst/>
                          </a:endParaRPr>
                        </a:p>
                        <a:p>
                          <a:pPr algn="ctr">
                            <a:lnSpc>
                              <a:spcPct val="150000"/>
                            </a:lnSpc>
                            <a:spcAft>
                              <a:spcPts val="600"/>
                            </a:spcAft>
                          </a:pPr>
                          <a:r>
                            <a:rPr lang="es-ES" sz="1050" b="1">
                              <a:effectLst/>
                            </a:rPr>
                            <a:t>Ag-NPs</a:t>
                          </a:r>
                          <a:endParaRPr lang="es-ES" sz="1000" b="1">
                            <a:effectLst/>
                          </a:endParaRPr>
                        </a:p>
                        <a:p>
                          <a:pPr algn="ctr">
                            <a:lnSpc>
                              <a:spcPct val="150000"/>
                            </a:lnSpc>
                            <a:spcAft>
                              <a:spcPts val="600"/>
                            </a:spcAft>
                          </a:pPr>
                          <a:r>
                            <a:rPr lang="es-ES" sz="1050" b="1">
                              <a:effectLst/>
                            </a:rPr>
                            <a:t>(nm)</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600"/>
                            </a:spcAft>
                          </a:pPr>
                          <a:r>
                            <a:rPr lang="es-ES" sz="1050" b="1" dirty="0">
                              <a:effectLst/>
                            </a:rPr>
                            <a:t>Fórmula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Aft>
                              <a:spcPts val="600"/>
                            </a:spcAft>
                          </a:pPr>
                          <a:r>
                            <a:rPr lang="es-ES" sz="1050" b="1" dirty="0">
                              <a:effectLst/>
                            </a:rPr>
                            <a:t>Coeficiente de </a:t>
                          </a:r>
                          <a:r>
                            <a:rPr lang="es-ES" sz="1050" b="1" dirty="0" smtClean="0">
                              <a:effectLst/>
                            </a:rPr>
                            <a:t>Difusión aparente </a:t>
                          </a:r>
                        </a:p>
                        <a:p>
                          <a:pPr algn="ctr">
                            <a:lnSpc>
                              <a:spcPct val="100000"/>
                            </a:lnSpc>
                            <a:spcAft>
                              <a:spcPts val="600"/>
                            </a:spcAft>
                          </a:pPr>
                          <a:r>
                            <a:rPr lang="es-ES" sz="1050" b="1" dirty="0" smtClean="0">
                              <a:effectLst/>
                            </a:rPr>
                            <a:t>(Linealidad)</a:t>
                          </a:r>
                        </a:p>
                        <a:p>
                          <a:pPr algn="ctr">
                            <a:lnSpc>
                              <a:spcPct val="150000"/>
                            </a:lnSpc>
                            <a:spcAft>
                              <a:spcPts val="600"/>
                            </a:spcAft>
                          </a:pPr>
                          <a:r>
                            <a:rPr lang="es-ES" sz="1050" b="1" dirty="0" smtClean="0">
                              <a:effectLst/>
                            </a:rPr>
                            <a:t>cm</a:t>
                          </a:r>
                          <a:r>
                            <a:rPr lang="es-ES" sz="1050" b="1" baseline="30000" dirty="0" smtClean="0">
                              <a:effectLst/>
                            </a:rPr>
                            <a:t>2</a:t>
                          </a:r>
                          <a:r>
                            <a:rPr lang="es-ES" sz="1050" b="1" dirty="0" smtClean="0">
                              <a:effectLst/>
                            </a:rPr>
                            <a:t>/s</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656086">
                    <a:tc>
                      <a:txBody>
                        <a:bodyPr/>
                        <a:lstStyle/>
                        <a:p>
                          <a:pPr algn="ctr">
                            <a:lnSpc>
                              <a:spcPct val="150000"/>
                            </a:lnSpc>
                            <a:spcAft>
                              <a:spcPts val="600"/>
                            </a:spcAft>
                          </a:pPr>
                          <a:r>
                            <a:rPr lang="en-US" sz="1050" dirty="0">
                              <a:effectLst/>
                            </a:rPr>
                            <a:t>Ag-NPs (Q)</a:t>
                          </a:r>
                          <a:endParaRPr lang="es-ES" sz="1000" dirty="0">
                            <a:effectLst/>
                          </a:endParaRPr>
                        </a:p>
                        <a:p>
                          <a:pPr algn="ctr">
                            <a:lnSpc>
                              <a:spcPct val="150000"/>
                            </a:lnSpc>
                            <a:spcAft>
                              <a:spcPts val="600"/>
                            </a:spcAft>
                          </a:pPr>
                          <a:r>
                            <a:rPr lang="en-US" sz="1050" dirty="0">
                              <a:effectLst/>
                            </a:rPr>
                            <a:t>d(H) = 80.97</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rowSpan="2">
                      <a:txBody>
                        <a:bodyPr/>
                        <a:lstStyle/>
                        <a:p>
                          <a:endParaRPr lang="es-EC"/>
                        </a:p>
                      </a:txBody>
                      <a:tcPr marL="68580" marR="68580" marT="0" marB="0" anchor="ctr">
                        <a:blipFill rotWithShape="0">
                          <a:blip r:embed="rId3"/>
                          <a:stretch>
                            <a:fillRect l="-59076" t="-73355" r="-76238" b="-658"/>
                          </a:stretch>
                        </a:blipFill>
                      </a:tcPr>
                    </a:tc>
                    <a:tc>
                      <a:txBody>
                        <a:bodyPr/>
                        <a:lstStyle/>
                        <a:p>
                          <a:pPr algn="ctr">
                            <a:lnSpc>
                              <a:spcPct val="150000"/>
                            </a:lnSpc>
                            <a:spcAft>
                              <a:spcPts val="600"/>
                            </a:spcAft>
                          </a:pPr>
                          <a:r>
                            <a:rPr lang="es-ES" sz="1050" dirty="0">
                              <a:effectLst/>
                            </a:rPr>
                            <a:t>D = </a:t>
                          </a:r>
                          <a:r>
                            <a:rPr lang="es-ES" sz="1050" dirty="0" smtClean="0">
                              <a:effectLst/>
                            </a:rPr>
                            <a:t>1.91x10</a:t>
                          </a:r>
                          <a:r>
                            <a:rPr lang="es-ES" sz="1050" baseline="30000" dirty="0" smtClean="0">
                              <a:effectLst/>
                            </a:rPr>
                            <a:t>-8</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192206">
                    <a:tc>
                      <a:txBody>
                        <a:bodyPr/>
                        <a:lstStyle/>
                        <a:p>
                          <a:pPr algn="ctr">
                            <a:lnSpc>
                              <a:spcPct val="150000"/>
                            </a:lnSpc>
                            <a:spcAft>
                              <a:spcPts val="600"/>
                            </a:spcAft>
                          </a:pPr>
                          <a:r>
                            <a:rPr lang="en-US" sz="1050" dirty="0">
                              <a:effectLst/>
                            </a:rPr>
                            <a:t>Ag-NPs (M)</a:t>
                          </a:r>
                          <a:endParaRPr lang="es-ES" sz="1000" dirty="0">
                            <a:effectLst/>
                          </a:endParaRPr>
                        </a:p>
                        <a:p>
                          <a:pPr algn="ctr">
                            <a:lnSpc>
                              <a:spcPct val="150000"/>
                            </a:lnSpc>
                            <a:spcAft>
                              <a:spcPts val="600"/>
                            </a:spcAft>
                          </a:pPr>
                          <a:r>
                            <a:rPr lang="en-US" sz="1050" dirty="0">
                              <a:effectLst/>
                            </a:rPr>
                            <a:t>d(H) = 87.84</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vMerge="1">
                      <a:txBody>
                        <a:bodyPr/>
                        <a:lstStyle/>
                        <a:p>
                          <a:endParaRPr lang="es-ES"/>
                        </a:p>
                      </a:txBody>
                      <a:tcPr/>
                    </a:tc>
                    <a:tc>
                      <a:txBody>
                        <a:bodyPr/>
                        <a:lstStyle/>
                        <a:p>
                          <a:pPr algn="ctr">
                            <a:lnSpc>
                              <a:spcPct val="150000"/>
                            </a:lnSpc>
                            <a:spcAft>
                              <a:spcPts val="600"/>
                            </a:spcAft>
                          </a:pPr>
                          <a:r>
                            <a:rPr lang="es-ES" sz="1050" dirty="0">
                              <a:effectLst/>
                            </a:rPr>
                            <a:t>D = </a:t>
                          </a:r>
                          <a:r>
                            <a:rPr lang="es-ES" sz="1050" dirty="0" smtClean="0">
                              <a:effectLst/>
                            </a:rPr>
                            <a:t>1.76x10</a:t>
                          </a:r>
                          <a:r>
                            <a:rPr lang="es-ES" sz="1050" baseline="30000" dirty="0" smtClean="0">
                              <a:effectLst/>
                            </a:rPr>
                            <a:t>-8</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bl>
              </a:graphicData>
            </a:graphic>
          </p:graphicFrame>
        </mc:Fallback>
      </mc:AlternateContent>
      <p:sp>
        <p:nvSpPr>
          <p:cNvPr id="10" name="CuadroTexto 3"/>
          <p:cNvSpPr txBox="1"/>
          <p:nvPr/>
        </p:nvSpPr>
        <p:spPr>
          <a:xfrm>
            <a:off x="179512" y="796642"/>
            <a:ext cx="6711146" cy="400110"/>
          </a:xfrm>
          <a:prstGeom prst="rect">
            <a:avLst/>
          </a:prstGeom>
          <a:noFill/>
          <a:ln w="28575">
            <a:solidFill>
              <a:srgbClr val="00B050"/>
            </a:solidFill>
          </a:ln>
        </p:spPr>
        <p:txBody>
          <a:bodyPr wrap="square" rtlCol="0">
            <a:spAutoFit/>
          </a:bodyPr>
          <a:lstStyle/>
          <a:p>
            <a:pPr algn="ctr"/>
            <a:r>
              <a:rPr lang="es-ES" sz="2000" b="1" dirty="0" smtClean="0"/>
              <a:t>Determinación del Coeficiente de Difusión Aparente</a:t>
            </a:r>
            <a:endParaRPr lang="es-ES" sz="2000" b="1" dirty="0"/>
          </a:p>
        </p:txBody>
      </p:sp>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876537"/>
                  </p:ext>
                </p:extLst>
              </p:nvPr>
            </p:nvGraphicFramePr>
            <p:xfrm>
              <a:off x="247131" y="1467125"/>
              <a:ext cx="4036837" cy="5156071"/>
            </p:xfrm>
            <a:graphic>
              <a:graphicData uri="http://schemas.openxmlformats.org/drawingml/2006/table">
                <a:tbl>
                  <a:tblPr firstRow="1" firstCol="1" bandRow="1">
                    <a:tableStyleId>{5940675A-B579-460E-94D1-54222C63F5DA}</a:tableStyleId>
                  </a:tblPr>
                  <a:tblGrid>
                    <a:gridCol w="1243075"/>
                    <a:gridCol w="1233356"/>
                    <a:gridCol w="1560406"/>
                  </a:tblGrid>
                  <a:tr h="712656">
                    <a:tc gridSpan="3">
                      <a:txBody>
                        <a:bodyPr/>
                        <a:lstStyle/>
                        <a:p>
                          <a:pPr algn="ctr">
                            <a:lnSpc>
                              <a:spcPct val="150000"/>
                            </a:lnSpc>
                            <a:spcAft>
                              <a:spcPts val="600"/>
                            </a:spcAft>
                          </a:pPr>
                          <a:r>
                            <a:rPr lang="es-ES" sz="1000" b="1" dirty="0">
                              <a:effectLst/>
                            </a:rPr>
                            <a:t>Viscosidad dinámica </a:t>
                          </a:r>
                          <a:r>
                            <a:rPr lang="es-ES" sz="1000" b="1" dirty="0" smtClean="0">
                              <a:effectLst/>
                            </a:rPr>
                            <a:t>aparente calculada (ecuación de la</a:t>
                          </a:r>
                          <a:r>
                            <a:rPr lang="es-ES" sz="1000" b="1" baseline="0" dirty="0" smtClean="0">
                              <a:effectLst/>
                            </a:rPr>
                            <a:t> recta)</a:t>
                          </a:r>
                          <a:r>
                            <a:rPr lang="es-ES" sz="1000" b="1" dirty="0" smtClean="0">
                              <a:effectLst/>
                            </a:rPr>
                            <a:t> del </a:t>
                          </a:r>
                          <a:r>
                            <a:rPr lang="es-ES" sz="1000" b="1" dirty="0">
                              <a:effectLst/>
                            </a:rPr>
                            <a:t>medio de cultivo, tomando como referencia el porcentaje de concentración del medio de cultivo </a:t>
                          </a:r>
                          <a:r>
                            <a:rPr lang="es-ES" sz="1000" b="1" dirty="0" err="1" smtClean="0">
                              <a:effectLst/>
                            </a:rPr>
                            <a:t>Mueller-Hinton</a:t>
                          </a:r>
                          <a:r>
                            <a:rPr lang="es-ES" sz="1000" b="1" dirty="0" smtClean="0">
                              <a:effectLst/>
                            </a:rPr>
                            <a:t> y el</a:t>
                          </a:r>
                          <a:r>
                            <a:rPr lang="es-EC" sz="1000" b="1" dirty="0" smtClean="0">
                              <a:effectLst/>
                            </a:rPr>
                            <a:t> porcentaje de concentración del Agar.</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hMerge="1">
                      <a:txBody>
                        <a:bodyPr/>
                        <a:lstStyle/>
                        <a:p>
                          <a:endParaRPr lang="en-US"/>
                        </a:p>
                      </a:txBody>
                      <a:tcPr/>
                    </a:tc>
                    <a:tc hMerge="1">
                      <a:txBody>
                        <a:bodyPr/>
                        <a:lstStyle/>
                        <a:p>
                          <a:pPr algn="ctr">
                            <a:lnSpc>
                              <a:spcPct val="150000"/>
                            </a:lnSpc>
                            <a:spcAft>
                              <a:spcPts val="600"/>
                            </a:spcAft>
                          </a:pP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r>
                  <a:tr h="1058050">
                    <a:tc>
                      <a:txBody>
                        <a:bodyPr/>
                        <a:lstStyle/>
                        <a:p>
                          <a:pPr algn="ctr">
                            <a:lnSpc>
                              <a:spcPct val="150000"/>
                            </a:lnSpc>
                            <a:spcAft>
                              <a:spcPts val="600"/>
                            </a:spcAft>
                          </a:pPr>
                          <a:r>
                            <a:rPr lang="es-ES" sz="1050" b="1" dirty="0">
                              <a:effectLst/>
                            </a:rPr>
                            <a:t>Concentraciones utilizadas</a:t>
                          </a:r>
                          <a:endParaRPr lang="es-ES" sz="1000" b="1" dirty="0">
                            <a:effectLst/>
                          </a:endParaRPr>
                        </a:p>
                        <a:p>
                          <a:pPr algn="ctr">
                            <a:lnSpc>
                              <a:spcPct val="150000"/>
                            </a:lnSpc>
                            <a:spcAft>
                              <a:spcPts val="600"/>
                            </a:spcAft>
                          </a:pPr>
                          <a:r>
                            <a:rPr lang="es-ES" sz="1050" b="1" dirty="0">
                              <a:effectLst/>
                            </a:rPr>
                            <a:t>(% p/v)</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algn="ctr">
                            <a:lnSpc>
                              <a:spcPct val="150000"/>
                            </a:lnSpc>
                            <a:spcAft>
                              <a:spcPts val="600"/>
                            </a:spcAft>
                          </a:pPr>
                          <a:r>
                            <a:rPr lang="es-ES" sz="1050" b="1" dirty="0" smtClean="0">
                              <a:effectLst/>
                            </a:rPr>
                            <a:t>Viscosidades </a:t>
                          </a:r>
                          <a:r>
                            <a:rPr lang="es-ES" sz="1050" b="1" dirty="0">
                              <a:effectLst/>
                            </a:rPr>
                            <a:t>medidas</a:t>
                          </a:r>
                          <a:endParaRPr lang="es-ES" sz="1000" b="1" dirty="0">
                            <a:effectLst/>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d>
                                  <m:dPr>
                                    <m:ctrlPr>
                                      <a:rPr lang="es-ES" sz="1000" b="1" i="1">
                                        <a:effectLst/>
                                        <a:latin typeface="Cambria Math" panose="02040503050406030204" pitchFamily="18" charset="0"/>
                                      </a:rPr>
                                    </m:ctrlPr>
                                  </m:dPr>
                                  <m:e>
                                    <m:f>
                                      <m:fPr>
                                        <m:ctrlPr>
                                          <a:rPr lang="es-ES" sz="1000" b="1" i="1">
                                            <a:effectLst/>
                                            <a:latin typeface="Cambria Math" panose="02040503050406030204" pitchFamily="18" charset="0"/>
                                          </a:rPr>
                                        </m:ctrlPr>
                                      </m:fPr>
                                      <m:num>
                                        <m:r>
                                          <a:rPr lang="es-ES" sz="1000" b="1">
                                            <a:effectLst/>
                                            <a:latin typeface="Cambria Math" panose="02040503050406030204" pitchFamily="18" charset="0"/>
                                          </a:rPr>
                                          <m:t>𝐉</m:t>
                                        </m:r>
                                        <m:r>
                                          <a:rPr lang="es-ES" sz="1000" b="1">
                                            <a:effectLst/>
                                            <a:latin typeface="Cambria Math" panose="02040503050406030204" pitchFamily="18" charset="0"/>
                                          </a:rPr>
                                          <m:t>.</m:t>
                                        </m:r>
                                        <m:r>
                                          <a:rPr lang="es-ES" sz="1000" b="1">
                                            <a:effectLst/>
                                            <a:latin typeface="Cambria Math" panose="02040503050406030204" pitchFamily="18" charset="0"/>
                                          </a:rPr>
                                          <m:t>𝐬</m:t>
                                        </m:r>
                                      </m:num>
                                      <m:den>
                                        <m:sSup>
                                          <m:sSupPr>
                                            <m:ctrlPr>
                                              <a:rPr lang="es-ES" sz="1000" b="1" i="1">
                                                <a:effectLst/>
                                                <a:latin typeface="Cambria Math" panose="02040503050406030204" pitchFamily="18" charset="0"/>
                                              </a:rPr>
                                            </m:ctrlPr>
                                          </m:sSupPr>
                                          <m:e>
                                            <m:r>
                                              <a:rPr lang="es-ES" sz="1000" b="1">
                                                <a:effectLst/>
                                                <a:latin typeface="Cambria Math" panose="02040503050406030204" pitchFamily="18" charset="0"/>
                                              </a:rPr>
                                              <m:t>𝐧𝐦</m:t>
                                            </m:r>
                                          </m:e>
                                          <m:sup>
                                            <m:r>
                                              <a:rPr lang="es-ES" sz="1000" b="1">
                                                <a:effectLst/>
                                                <a:latin typeface="Cambria Math" panose="02040503050406030204" pitchFamily="18" charset="0"/>
                                              </a:rPr>
                                              <m:t>𝟑</m:t>
                                            </m:r>
                                          </m:sup>
                                        </m:sSup>
                                      </m:den>
                                    </m:f>
                                  </m:e>
                                </m:d>
                              </m:oMath>
                            </m:oMathPara>
                          </a14:m>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algn="ctr">
                            <a:lnSpc>
                              <a:spcPct val="100000"/>
                            </a:lnSpc>
                            <a:spcAft>
                              <a:spcPts val="600"/>
                            </a:spcAft>
                          </a:pPr>
                          <a:r>
                            <a:rPr lang="es-ES" sz="1050" b="1" dirty="0" smtClean="0">
                              <a:effectLst/>
                            </a:rPr>
                            <a:t>Viscosidades calculadas</a:t>
                          </a:r>
                        </a:p>
                        <a:p>
                          <a:pPr algn="ctr">
                            <a:lnSpc>
                              <a:spcPct val="100000"/>
                            </a:lnSpc>
                            <a:spcAft>
                              <a:spcPts val="600"/>
                            </a:spcAft>
                          </a:pPr>
                          <a:r>
                            <a:rPr lang="es-ES" sz="1050" b="1" dirty="0" smtClean="0">
                              <a:effectLst/>
                            </a:rPr>
                            <a:t>Linealidad</a:t>
                          </a:r>
                          <a:endParaRPr lang="es-ES" sz="1050" b="1" dirty="0">
                            <a:effectLst/>
                          </a:endParaRPr>
                        </a:p>
                        <a:p>
                          <a:pPr algn="ctr">
                            <a:lnSpc>
                              <a:spcPct val="150000"/>
                            </a:lnSpc>
                            <a:spcAft>
                              <a:spcPts val="600"/>
                            </a:spcAft>
                          </a:pPr>
                          <a14:m>
                            <m:oMathPara xmlns:m="http://schemas.openxmlformats.org/officeDocument/2006/math">
                              <m:oMathParaPr>
                                <m:jc m:val="centerGroup"/>
                              </m:oMathParaPr>
                              <m:oMath xmlns:m="http://schemas.openxmlformats.org/officeDocument/2006/math">
                                <m:d>
                                  <m:dPr>
                                    <m:ctrlPr>
                                      <a:rPr lang="es-ES" sz="1000" b="1" i="1" smtClean="0">
                                        <a:effectLst/>
                                        <a:latin typeface="Cambria Math" panose="02040503050406030204" pitchFamily="18" charset="0"/>
                                      </a:rPr>
                                    </m:ctrlPr>
                                  </m:dPr>
                                  <m:e>
                                    <m:f>
                                      <m:fPr>
                                        <m:ctrlPr>
                                          <a:rPr lang="es-ES" sz="1000" b="1" i="1">
                                            <a:effectLst/>
                                            <a:latin typeface="Cambria Math" panose="02040503050406030204" pitchFamily="18" charset="0"/>
                                          </a:rPr>
                                        </m:ctrlPr>
                                      </m:fPr>
                                      <m:num>
                                        <m:r>
                                          <a:rPr lang="es-ES" sz="1000" b="1">
                                            <a:effectLst/>
                                            <a:latin typeface="Cambria Math" panose="02040503050406030204" pitchFamily="18" charset="0"/>
                                          </a:rPr>
                                          <m:t>𝐉</m:t>
                                        </m:r>
                                        <m:r>
                                          <a:rPr lang="es-ES" sz="1000" b="1">
                                            <a:effectLst/>
                                            <a:latin typeface="Cambria Math" panose="02040503050406030204" pitchFamily="18" charset="0"/>
                                          </a:rPr>
                                          <m:t>.</m:t>
                                        </m:r>
                                        <m:r>
                                          <a:rPr lang="es-ES" sz="1000" b="1">
                                            <a:effectLst/>
                                            <a:latin typeface="Cambria Math" panose="02040503050406030204" pitchFamily="18" charset="0"/>
                                          </a:rPr>
                                          <m:t>𝐬</m:t>
                                        </m:r>
                                      </m:num>
                                      <m:den>
                                        <m:sSup>
                                          <m:sSupPr>
                                            <m:ctrlPr>
                                              <a:rPr lang="es-ES" sz="1000" b="1" i="1">
                                                <a:effectLst/>
                                                <a:latin typeface="Cambria Math" panose="02040503050406030204" pitchFamily="18" charset="0"/>
                                              </a:rPr>
                                            </m:ctrlPr>
                                          </m:sSupPr>
                                          <m:e>
                                            <m:r>
                                              <a:rPr lang="es-ES" sz="1000" b="1">
                                                <a:effectLst/>
                                                <a:latin typeface="Cambria Math" panose="02040503050406030204" pitchFamily="18" charset="0"/>
                                              </a:rPr>
                                              <m:t>𝐧𝐦</m:t>
                                            </m:r>
                                          </m:e>
                                          <m:sup>
                                            <m:r>
                                              <a:rPr lang="es-ES" sz="1000" b="1">
                                                <a:effectLst/>
                                                <a:latin typeface="Cambria Math" panose="02040503050406030204" pitchFamily="18" charset="0"/>
                                              </a:rPr>
                                              <m:t>𝟑</m:t>
                                            </m:r>
                                          </m:sup>
                                        </m:sSup>
                                      </m:den>
                                    </m:f>
                                  </m:e>
                                </m:d>
                              </m:oMath>
                            </m:oMathPara>
                          </a14:m>
                          <a:endParaRPr lang="es-ES" sz="105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r>
                  <a:tr h="619336">
                    <a:tc>
                      <a:txBody>
                        <a:bodyPr/>
                        <a:lstStyle/>
                        <a:p>
                          <a:pPr algn="ctr">
                            <a:lnSpc>
                              <a:spcPct val="150000"/>
                            </a:lnSpc>
                            <a:spcAft>
                              <a:spcPts val="600"/>
                            </a:spcAft>
                          </a:pPr>
                          <a:r>
                            <a:rPr lang="es-EC" sz="1050" dirty="0">
                              <a:effectLst/>
                            </a:rPr>
                            <a:t>C</a:t>
                          </a:r>
                          <a:r>
                            <a:rPr lang="es-EC" sz="1050" baseline="-25000" dirty="0">
                              <a:effectLst/>
                            </a:rPr>
                            <a:t>M-H </a:t>
                          </a:r>
                          <a:r>
                            <a:rPr lang="es-EC" sz="1050" dirty="0">
                              <a:effectLst/>
                            </a:rPr>
                            <a:t>= 0.5</a:t>
                          </a:r>
                          <a:endParaRPr lang="es-ES" sz="1000" dirty="0">
                            <a:effectLst/>
                          </a:endParaRPr>
                        </a:p>
                        <a:p>
                          <a:pPr algn="ctr">
                            <a:lnSpc>
                              <a:spcPct val="150000"/>
                            </a:lnSpc>
                            <a:spcAft>
                              <a:spcPts val="600"/>
                            </a:spcAft>
                          </a:pPr>
                          <a:r>
                            <a:rPr lang="es-EC" sz="1050" dirty="0" err="1">
                              <a:effectLst/>
                            </a:rPr>
                            <a:t>C</a:t>
                          </a:r>
                          <a:r>
                            <a:rPr lang="es-EC" sz="1050" baseline="-25000" dirty="0" err="1">
                              <a:effectLst/>
                            </a:rPr>
                            <a:t>Agar</a:t>
                          </a:r>
                          <a:r>
                            <a:rPr lang="es-EC" sz="1050" baseline="-25000" dirty="0">
                              <a:effectLst/>
                            </a:rPr>
                            <a:t> </a:t>
                          </a:r>
                          <a:r>
                            <a:rPr lang="es-EC" sz="1050" dirty="0">
                              <a:effectLst/>
                            </a:rPr>
                            <a:t>= 0.154</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marL="0" marR="0" indent="0" algn="ctr" defTabSz="914400" rtl="0" eaLnBrk="1" fontAlgn="auto" latinLnBrk="0" hangingPunct="1">
                            <a:lnSpc>
                              <a:spcPct val="150000"/>
                            </a:lnSpc>
                            <a:spcBef>
                              <a:spcPts val="0"/>
                            </a:spcBef>
                            <a:spcAft>
                              <a:spcPts val="600"/>
                            </a:spcAft>
                            <a:buClrTx/>
                            <a:buSzTx/>
                            <a:buFontTx/>
                            <a:buNone/>
                            <a:tabLst/>
                            <a:defRPr/>
                          </a:pPr>
                          <a14:m>
                            <m:oMath xmlns:m="http://schemas.openxmlformats.org/officeDocument/2006/math">
                              <m:r>
                                <m:rPr>
                                  <m:sty m:val="p"/>
                                </m:rPr>
                                <a:rPr lang="es-ES" sz="1050" smtClean="0">
                                  <a:effectLst/>
                                  <a:latin typeface="Cambria Math" panose="02040503050406030204" pitchFamily="18" charset="0"/>
                                </a:rPr>
                                <m:t>η</m:t>
                              </m:r>
                            </m:oMath>
                          </a14:m>
                          <a:r>
                            <a:rPr lang="es-ES" sz="1050" dirty="0">
                              <a:effectLst/>
                              <a:latin typeface="+mn-lt"/>
                            </a:rPr>
                            <a:t> = </a:t>
                          </a:r>
                          <a:r>
                            <a:rPr lang="es-ES" sz="1050" dirty="0" smtClean="0">
                              <a:effectLst/>
                              <a:latin typeface="+mn-lt"/>
                            </a:rPr>
                            <a:t>4x10</a:t>
                          </a:r>
                          <a:r>
                            <a:rPr lang="es-ES" sz="1050" baseline="30000" dirty="0" smtClean="0">
                              <a:effectLst/>
                              <a:latin typeface="+mn-lt"/>
                            </a:rPr>
                            <a:t>-30</a:t>
                          </a:r>
                          <a:endParaRPr lang="es-ES" sz="1050" dirty="0">
                            <a:effectLst/>
                            <a:latin typeface="+mn-lt"/>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algn="ctr">
                            <a:lnSpc>
                              <a:spcPct val="150000"/>
                            </a:lnSpc>
                            <a:spcAft>
                              <a:spcPts val="600"/>
                            </a:spcAft>
                          </a:pPr>
                          <a14:m>
                            <m:oMath xmlns:m="http://schemas.openxmlformats.org/officeDocument/2006/math">
                              <m:r>
                                <m:rPr>
                                  <m:sty m:val="p"/>
                                </m:rPr>
                                <a:rPr lang="es-ES" sz="1050" smtClean="0">
                                  <a:effectLst/>
                                  <a:latin typeface="Cambria Math" panose="02040503050406030204" pitchFamily="18" charset="0"/>
                                </a:rPr>
                                <m:t>η</m:t>
                              </m:r>
                            </m:oMath>
                          </a14:m>
                          <a:r>
                            <a:rPr lang="es-EC" sz="1050" kern="1200" baseline="-25000" dirty="0" smtClean="0">
                              <a:solidFill>
                                <a:schemeClr val="tx1"/>
                              </a:solidFill>
                              <a:effectLst/>
                              <a:latin typeface="Cambria Math" panose="02040503050406030204" pitchFamily="18" charset="0"/>
                              <a:ea typeface="+mn-ea"/>
                              <a:cs typeface="+mn-cs"/>
                            </a:rPr>
                            <a:t>M-H</a:t>
                          </a:r>
                          <a:r>
                            <a:rPr lang="es-ES" sz="1050" dirty="0">
                              <a:effectLst/>
                              <a:latin typeface="+mn-lt"/>
                            </a:rPr>
                            <a:t>= </a:t>
                          </a:r>
                          <a:r>
                            <a:rPr lang="es-ES" sz="1050" dirty="0" smtClean="0">
                              <a:effectLst/>
                              <a:latin typeface="+mn-lt"/>
                            </a:rPr>
                            <a:t>5.8</a:t>
                          </a:r>
                          <a:r>
                            <a:rPr lang="es-ES" sz="1050" baseline="0" dirty="0" smtClean="0">
                              <a:effectLst/>
                              <a:latin typeface="+mn-lt"/>
                            </a:rPr>
                            <a:t> </a:t>
                          </a:r>
                          <a:r>
                            <a:rPr lang="es-ES" sz="1050" dirty="0" smtClean="0">
                              <a:effectLst/>
                              <a:latin typeface="+mn-lt"/>
                            </a:rPr>
                            <a:t>x10</a:t>
                          </a:r>
                          <a:r>
                            <a:rPr lang="es-ES" sz="1050" baseline="30000" dirty="0" smtClean="0">
                              <a:effectLst/>
                              <a:latin typeface="+mn-lt"/>
                            </a:rPr>
                            <a:t>-30</a:t>
                          </a:r>
                        </a:p>
                        <a:p>
                          <a:pPr marL="0" marR="0" indent="0" algn="ctr" defTabSz="914400" rtl="0" eaLnBrk="1" fontAlgn="auto" latinLnBrk="0" hangingPunct="1">
                            <a:lnSpc>
                              <a:spcPct val="150000"/>
                            </a:lnSpc>
                            <a:spcBef>
                              <a:spcPts val="0"/>
                            </a:spcBef>
                            <a:spcAft>
                              <a:spcPts val="600"/>
                            </a:spcAft>
                            <a:buClrTx/>
                            <a:buSzTx/>
                            <a:buFontTx/>
                            <a:buNone/>
                            <a:tabLst/>
                            <a:defRPr/>
                          </a:pPr>
                          <a14:m>
                            <m:oMath xmlns:m="http://schemas.openxmlformats.org/officeDocument/2006/math">
                              <m:r>
                                <m:rPr>
                                  <m:sty m:val="p"/>
                                </m:rPr>
                                <a:rPr lang="es-ES" sz="1050" smtClean="0">
                                  <a:effectLst/>
                                  <a:latin typeface="Cambria Math" panose="02040503050406030204" pitchFamily="18" charset="0"/>
                                </a:rPr>
                                <m:t>η</m:t>
                              </m:r>
                            </m:oMath>
                          </a14:m>
                          <a:r>
                            <a:rPr lang="es-EC" sz="1050" kern="1200" baseline="-25000" dirty="0" smtClean="0">
                              <a:solidFill>
                                <a:schemeClr val="tx1"/>
                              </a:solidFill>
                              <a:effectLst/>
                              <a:latin typeface="Cambria Math" panose="02040503050406030204" pitchFamily="18" charset="0"/>
                              <a:ea typeface="+mn-ea"/>
                              <a:cs typeface="+mn-cs"/>
                            </a:rPr>
                            <a:t>Agar</a:t>
                          </a:r>
                          <a:r>
                            <a:rPr lang="es-EC" sz="1050" baseline="-25000" dirty="0" smtClean="0">
                              <a:effectLst/>
                              <a:latin typeface="+mn-lt"/>
                            </a:rPr>
                            <a:t>r</a:t>
                          </a:r>
                          <a:r>
                            <a:rPr lang="es-EC" sz="1050" dirty="0">
                              <a:effectLst/>
                              <a:latin typeface="+mn-lt"/>
                            </a:rPr>
                            <a:t>= </a:t>
                          </a:r>
                          <a:r>
                            <a:rPr lang="es-EC" sz="1050" dirty="0" smtClean="0">
                              <a:effectLst/>
                              <a:latin typeface="+mn-lt"/>
                            </a:rPr>
                            <a:t>5.77x10</a:t>
                          </a:r>
                          <a:r>
                            <a:rPr lang="es-EC" sz="1050" baseline="30000" dirty="0" smtClean="0">
                              <a:effectLst/>
                              <a:latin typeface="+mn-lt"/>
                            </a:rPr>
                            <a:t>-30</a:t>
                          </a:r>
                        </a:p>
                      </a:txBody>
                      <a:tcPr marL="58091" marR="58091" marT="0" marB="0" anchor="ctr">
                        <a:solidFill>
                          <a:schemeClr val="bg1"/>
                        </a:solidFill>
                      </a:tcPr>
                    </a:tc>
                  </a:tr>
                  <a:tr h="619336">
                    <a:tc>
                      <a:txBody>
                        <a:bodyPr/>
                        <a:lstStyle/>
                        <a:p>
                          <a:pPr algn="ctr">
                            <a:lnSpc>
                              <a:spcPct val="150000"/>
                            </a:lnSpc>
                            <a:spcAft>
                              <a:spcPts val="600"/>
                            </a:spcAft>
                          </a:pPr>
                          <a:r>
                            <a:rPr lang="es-EC" sz="1050">
                              <a:effectLst/>
                            </a:rPr>
                            <a:t>C</a:t>
                          </a:r>
                          <a:r>
                            <a:rPr lang="es-EC" sz="1050" baseline="-25000">
                              <a:effectLst/>
                            </a:rPr>
                            <a:t>M-H </a:t>
                          </a:r>
                          <a:r>
                            <a:rPr lang="es-EC" sz="1050">
                              <a:effectLst/>
                            </a:rPr>
                            <a:t>= 1</a:t>
                          </a:r>
                          <a:endParaRPr lang="es-ES" sz="1000">
                            <a:effectLst/>
                          </a:endParaRPr>
                        </a:p>
                        <a:p>
                          <a:pPr algn="ctr">
                            <a:lnSpc>
                              <a:spcPct val="150000"/>
                            </a:lnSpc>
                            <a:spcAft>
                              <a:spcPts val="600"/>
                            </a:spcAft>
                          </a:pPr>
                          <a:r>
                            <a:rPr lang="es-EC" sz="1050">
                              <a:effectLst/>
                            </a:rPr>
                            <a:t>C</a:t>
                          </a:r>
                          <a:r>
                            <a:rPr lang="es-EC" sz="1050" baseline="-25000">
                              <a:effectLst/>
                            </a:rPr>
                            <a:t>Agar </a:t>
                          </a:r>
                          <a:r>
                            <a:rPr lang="es-EC" sz="1050">
                              <a:effectLst/>
                            </a:rPr>
                            <a:t>= 0.308</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algn="ctr">
                            <a:lnSpc>
                              <a:spcPct val="150000"/>
                            </a:lnSpc>
                            <a:spcAft>
                              <a:spcPts val="600"/>
                            </a:spcAft>
                          </a:pPr>
                          <a14:m>
                            <m:oMath xmlns:m="http://schemas.openxmlformats.org/officeDocument/2006/math">
                              <m:r>
                                <m:rPr>
                                  <m:sty m:val="p"/>
                                </m:rPr>
                                <a:rPr lang="es-ES" sz="1050">
                                  <a:effectLst/>
                                  <a:latin typeface="Cambria Math" panose="02040503050406030204" pitchFamily="18" charset="0"/>
                                </a:rPr>
                                <m:t>η</m:t>
                              </m:r>
                            </m:oMath>
                          </a14:m>
                          <a:r>
                            <a:rPr lang="en-US" sz="1050" dirty="0">
                              <a:effectLst/>
                            </a:rPr>
                            <a:t> = </a:t>
                          </a:r>
                          <a:r>
                            <a:rPr lang="en-US" sz="1050" dirty="0" smtClean="0">
                              <a:effectLst/>
                            </a:rPr>
                            <a:t>3.33x10</a:t>
                          </a:r>
                          <a:r>
                            <a:rPr lang="en-US" sz="1050" baseline="30000" dirty="0" smtClean="0">
                              <a:effectLst/>
                            </a:rPr>
                            <a:t>-29</a:t>
                          </a:r>
                        </a:p>
                      </a:txBody>
                      <a:tcPr marL="58091" marR="58091" marT="0" marB="0" anchor="ctr">
                        <a:solidFill>
                          <a:schemeClr val="bg1"/>
                        </a:solidFill>
                      </a:tcPr>
                    </a:tc>
                    <a:tc>
                      <a:txBody>
                        <a:bodyPr/>
                        <a:lstStyle/>
                        <a:p>
                          <a:pPr marL="0" marR="0" indent="0" algn="ctr" defTabSz="914400" rtl="0" eaLnBrk="1" fontAlgn="auto" latinLnBrk="0" hangingPunct="1">
                            <a:lnSpc>
                              <a:spcPct val="150000"/>
                            </a:lnSpc>
                            <a:spcBef>
                              <a:spcPts val="0"/>
                            </a:spcBef>
                            <a:spcAft>
                              <a:spcPts val="600"/>
                            </a:spcAft>
                            <a:buClrTx/>
                            <a:buSzTx/>
                            <a:buFontTx/>
                            <a:buNone/>
                            <a:tabLst/>
                            <a:defRPr/>
                          </a:pPr>
                          <a14:m>
                            <m:oMath xmlns:m="http://schemas.openxmlformats.org/officeDocument/2006/math">
                              <m:r>
                                <m:rPr>
                                  <m:sty m:val="p"/>
                                </m:rPr>
                                <a:rPr lang="es-ES" sz="1050" kern="1200" smtClean="0">
                                  <a:solidFill>
                                    <a:schemeClr val="tx1"/>
                                  </a:solidFill>
                                  <a:effectLst/>
                                  <a:latin typeface="Cambria Math" panose="02040503050406030204" pitchFamily="18" charset="0"/>
                                  <a:ea typeface="+mn-ea"/>
                                  <a:cs typeface="+mn-cs"/>
                                </a:rPr>
                                <m:t>η</m:t>
                              </m:r>
                            </m:oMath>
                          </a14:m>
                          <a:r>
                            <a:rPr lang="es-EC" sz="1050" kern="1200" baseline="-25000" dirty="0" smtClean="0">
                              <a:solidFill>
                                <a:schemeClr val="tx1"/>
                              </a:solidFill>
                              <a:effectLst/>
                              <a:latin typeface="Cambria Math" panose="02040503050406030204" pitchFamily="18" charset="0"/>
                              <a:ea typeface="+mn-ea"/>
                              <a:cs typeface="+mn-cs"/>
                            </a:rPr>
                            <a:t>M-H </a:t>
                          </a:r>
                          <a:r>
                            <a:rPr lang="es-ES" sz="1050" kern="1200" dirty="0" smtClean="0">
                              <a:solidFill>
                                <a:schemeClr val="tx1"/>
                              </a:solidFill>
                              <a:effectLst/>
                              <a:latin typeface="Cambria Math" panose="02040503050406030204" pitchFamily="18" charset="0"/>
                              <a:ea typeface="+mn-ea"/>
                              <a:cs typeface="+mn-cs"/>
                            </a:rPr>
                            <a:t>= 2.97x10-29</a:t>
                          </a:r>
                        </a:p>
                        <a:p>
                          <a:pPr marL="0" marR="0" indent="0" algn="ctr" defTabSz="914400" rtl="0" eaLnBrk="1" fontAlgn="auto" latinLnBrk="0" hangingPunct="1">
                            <a:lnSpc>
                              <a:spcPct val="150000"/>
                            </a:lnSpc>
                            <a:spcBef>
                              <a:spcPts val="0"/>
                            </a:spcBef>
                            <a:spcAft>
                              <a:spcPts val="600"/>
                            </a:spcAft>
                            <a:buClrTx/>
                            <a:buSzTx/>
                            <a:buFontTx/>
                            <a:buNone/>
                            <a:tabLst/>
                            <a:defRPr/>
                          </a:pPr>
                          <a14:m>
                            <m:oMath xmlns:m="http://schemas.openxmlformats.org/officeDocument/2006/math">
                              <m:r>
                                <m:rPr>
                                  <m:sty m:val="p"/>
                                </m:rPr>
                                <a:rPr lang="es-ES" sz="1050" kern="1200" smtClean="0">
                                  <a:solidFill>
                                    <a:schemeClr val="tx1"/>
                                  </a:solidFill>
                                  <a:effectLst/>
                                  <a:latin typeface="Cambria Math" panose="02040503050406030204" pitchFamily="18" charset="0"/>
                                  <a:ea typeface="+mn-ea"/>
                                  <a:cs typeface="+mn-cs"/>
                                </a:rPr>
                                <m:t>η</m:t>
                              </m:r>
                            </m:oMath>
                          </a14:m>
                          <a:r>
                            <a:rPr lang="es-EC" sz="1050" kern="1200" baseline="-25000" dirty="0" smtClean="0">
                              <a:solidFill>
                                <a:schemeClr val="tx1"/>
                              </a:solidFill>
                              <a:effectLst/>
                              <a:latin typeface="Cambria Math" panose="02040503050406030204" pitchFamily="18" charset="0"/>
                              <a:ea typeface="+mn-ea"/>
                              <a:cs typeface="+mn-cs"/>
                            </a:rPr>
                            <a:t>Agar</a:t>
                          </a:r>
                          <a:r>
                            <a:rPr lang="es-ES" sz="1050" kern="1200" dirty="0">
                              <a:solidFill>
                                <a:schemeClr val="tx1"/>
                              </a:solidFill>
                              <a:effectLst/>
                              <a:latin typeface="Cambria Math" panose="02040503050406030204" pitchFamily="18" charset="0"/>
                              <a:ea typeface="+mn-ea"/>
                              <a:cs typeface="+mn-cs"/>
                            </a:rPr>
                            <a:t>= </a:t>
                          </a:r>
                          <a:r>
                            <a:rPr lang="es-ES" sz="1050" kern="1200" dirty="0" smtClean="0">
                              <a:solidFill>
                                <a:schemeClr val="tx1"/>
                              </a:solidFill>
                              <a:effectLst/>
                              <a:latin typeface="Cambria Math" panose="02040503050406030204" pitchFamily="18" charset="0"/>
                              <a:ea typeface="+mn-ea"/>
                              <a:cs typeface="+mn-cs"/>
                            </a:rPr>
                            <a:t>2.964x10-29</a:t>
                          </a:r>
                          <a:endParaRPr lang="es-ES" sz="1050" kern="1200" dirty="0">
                            <a:solidFill>
                              <a:schemeClr val="tx1"/>
                            </a:solidFill>
                            <a:effectLst/>
                            <a:latin typeface="Cambria Math" panose="02040503050406030204" pitchFamily="18" charset="0"/>
                            <a:ea typeface="+mn-ea"/>
                            <a:cs typeface="+mn-cs"/>
                          </a:endParaRPr>
                        </a:p>
                      </a:txBody>
                      <a:tcPr marL="58091" marR="58091" marT="0" marB="0" anchor="ctr">
                        <a:solidFill>
                          <a:schemeClr val="bg1"/>
                        </a:solidFill>
                      </a:tcPr>
                    </a:tc>
                  </a:tr>
                  <a:tr h="619336">
                    <a:tc>
                      <a:txBody>
                        <a:bodyPr/>
                        <a:lstStyle/>
                        <a:p>
                          <a:pPr algn="ctr">
                            <a:lnSpc>
                              <a:spcPct val="150000"/>
                            </a:lnSpc>
                            <a:spcAft>
                              <a:spcPts val="600"/>
                            </a:spcAft>
                          </a:pPr>
                          <a:r>
                            <a:rPr lang="es-EC" sz="1050">
                              <a:effectLst/>
                            </a:rPr>
                            <a:t>C</a:t>
                          </a:r>
                          <a:r>
                            <a:rPr lang="es-EC" sz="1050" baseline="-25000">
                              <a:effectLst/>
                            </a:rPr>
                            <a:t>M-H </a:t>
                          </a:r>
                          <a:r>
                            <a:rPr lang="es-EC" sz="1050">
                              <a:effectLst/>
                            </a:rPr>
                            <a:t>= 1.5</a:t>
                          </a:r>
                          <a:endParaRPr lang="es-ES" sz="1000">
                            <a:effectLst/>
                          </a:endParaRPr>
                        </a:p>
                        <a:p>
                          <a:pPr algn="ctr">
                            <a:lnSpc>
                              <a:spcPct val="150000"/>
                            </a:lnSpc>
                            <a:spcAft>
                              <a:spcPts val="600"/>
                            </a:spcAft>
                          </a:pPr>
                          <a:r>
                            <a:rPr lang="es-EC" sz="1050">
                              <a:effectLst/>
                            </a:rPr>
                            <a:t>C</a:t>
                          </a:r>
                          <a:r>
                            <a:rPr lang="es-EC" sz="1050" baseline="-25000">
                              <a:effectLst/>
                            </a:rPr>
                            <a:t>Agar </a:t>
                          </a:r>
                          <a:r>
                            <a:rPr lang="es-EC" sz="1050">
                              <a:effectLst/>
                            </a:rPr>
                            <a:t>= 0.462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pPr algn="ctr">
                            <a:lnSpc>
                              <a:spcPct val="150000"/>
                            </a:lnSpc>
                            <a:spcAft>
                              <a:spcPts val="600"/>
                            </a:spcAft>
                            <a:tabLst>
                              <a:tab pos="390525" algn="l"/>
                              <a:tab pos="695960" algn="ctr"/>
                            </a:tabLst>
                          </a:pPr>
                          <a14:m>
                            <m:oMath xmlns:m="http://schemas.openxmlformats.org/officeDocument/2006/math">
                              <m:r>
                                <m:rPr>
                                  <m:sty m:val="p"/>
                                </m:rPr>
                                <a:rPr lang="es-ES" sz="1050">
                                  <a:effectLst/>
                                  <a:latin typeface="Cambria Math" panose="02040503050406030204" pitchFamily="18" charset="0"/>
                                </a:rPr>
                                <m:t>η</m:t>
                              </m:r>
                            </m:oMath>
                          </a14:m>
                          <a:r>
                            <a:rPr lang="es-EC" sz="1050" dirty="0">
                              <a:effectLst/>
                            </a:rPr>
                            <a:t> = </a:t>
                          </a:r>
                          <a:r>
                            <a:rPr lang="es-EC" sz="1050" dirty="0" smtClean="0">
                              <a:effectLst/>
                            </a:rPr>
                            <a:t>5.18x10</a:t>
                          </a:r>
                          <a:r>
                            <a:rPr lang="es-EC" sz="1050" baseline="30000" dirty="0" smtClean="0">
                              <a:effectLst/>
                            </a:rPr>
                            <a:t>-29</a:t>
                          </a:r>
                        </a:p>
                      </a:txBody>
                      <a:tcPr marL="58091" marR="58091" marT="0" marB="0" anchor="ctr">
                        <a:solidFill>
                          <a:schemeClr val="bg1"/>
                        </a:solidFill>
                      </a:tcPr>
                    </a:tc>
                    <a:tc>
                      <a:txBody>
                        <a:bodyPr/>
                        <a:lstStyle/>
                        <a:p>
                          <a:pPr marL="0" marR="0" indent="0" algn="ctr" defTabSz="914400" rtl="0" eaLnBrk="1" fontAlgn="auto" latinLnBrk="0" hangingPunct="1">
                            <a:lnSpc>
                              <a:spcPct val="150000"/>
                            </a:lnSpc>
                            <a:spcBef>
                              <a:spcPts val="0"/>
                            </a:spcBef>
                            <a:spcAft>
                              <a:spcPts val="600"/>
                            </a:spcAft>
                            <a:buClrTx/>
                            <a:buSzTx/>
                            <a:buFontTx/>
                            <a:buNone/>
                            <a:tabLst>
                              <a:tab pos="390525" algn="l"/>
                              <a:tab pos="695960" algn="ctr"/>
                            </a:tabLst>
                            <a:defRPr/>
                          </a:pPr>
                          <a14:m>
                            <m:oMath xmlns:m="http://schemas.openxmlformats.org/officeDocument/2006/math">
                              <m:r>
                                <m:rPr>
                                  <m:sty m:val="p"/>
                                </m:rPr>
                                <a:rPr lang="es-ES" sz="1050" kern="1200" smtClean="0">
                                  <a:solidFill>
                                    <a:schemeClr val="tx1"/>
                                  </a:solidFill>
                                  <a:effectLst/>
                                  <a:latin typeface="Cambria Math" panose="02040503050406030204" pitchFamily="18" charset="0"/>
                                  <a:ea typeface="+mn-ea"/>
                                  <a:cs typeface="+mn-cs"/>
                                </a:rPr>
                                <m:t>η</m:t>
                              </m:r>
                            </m:oMath>
                          </a14:m>
                          <a:r>
                            <a:rPr lang="es-EC" sz="1050" kern="1200" baseline="-25000" dirty="0" smtClean="0">
                              <a:solidFill>
                                <a:schemeClr val="tx1"/>
                              </a:solidFill>
                              <a:effectLst/>
                              <a:latin typeface="Cambria Math" panose="02040503050406030204" pitchFamily="18" charset="0"/>
                              <a:ea typeface="+mn-ea"/>
                              <a:cs typeface="+mn-cs"/>
                            </a:rPr>
                            <a:t>M-H</a:t>
                          </a:r>
                          <a:r>
                            <a:rPr lang="es-EC" sz="1050" kern="1200" dirty="0">
                              <a:solidFill>
                                <a:schemeClr val="tx1"/>
                              </a:solidFill>
                              <a:effectLst/>
                              <a:latin typeface="Cambria Math" panose="02040503050406030204" pitchFamily="18" charset="0"/>
                              <a:ea typeface="+mn-ea"/>
                              <a:cs typeface="+mn-cs"/>
                            </a:rPr>
                            <a:t>= </a:t>
                          </a:r>
                          <a:r>
                            <a:rPr lang="es-EC" sz="1050" kern="1200" dirty="0" smtClean="0">
                              <a:solidFill>
                                <a:schemeClr val="tx1"/>
                              </a:solidFill>
                              <a:effectLst/>
                              <a:latin typeface="Cambria Math" panose="02040503050406030204" pitchFamily="18" charset="0"/>
                              <a:ea typeface="+mn-ea"/>
                              <a:cs typeface="+mn-cs"/>
                            </a:rPr>
                            <a:t>5.36x10-29</a:t>
                          </a:r>
                        </a:p>
                        <a:p>
                          <a:pPr marL="0" marR="0" indent="0" algn="ctr" defTabSz="914400" rtl="0" eaLnBrk="1" fontAlgn="auto" latinLnBrk="0" hangingPunct="1">
                            <a:lnSpc>
                              <a:spcPct val="150000"/>
                            </a:lnSpc>
                            <a:spcBef>
                              <a:spcPts val="0"/>
                            </a:spcBef>
                            <a:spcAft>
                              <a:spcPts val="600"/>
                            </a:spcAft>
                            <a:buClrTx/>
                            <a:buSzTx/>
                            <a:buFontTx/>
                            <a:buNone/>
                            <a:tabLst>
                              <a:tab pos="390525" algn="l"/>
                              <a:tab pos="695960" algn="ctr"/>
                            </a:tabLst>
                            <a:defRPr/>
                          </a:pPr>
                          <a14:m>
                            <m:oMath xmlns:m="http://schemas.openxmlformats.org/officeDocument/2006/math">
                              <m:r>
                                <m:rPr>
                                  <m:sty m:val="p"/>
                                </m:rPr>
                                <a:rPr lang="es-ES" sz="1050" kern="1200" smtClean="0">
                                  <a:solidFill>
                                    <a:schemeClr val="tx1"/>
                                  </a:solidFill>
                                  <a:effectLst/>
                                  <a:latin typeface="Cambria Math" panose="02040503050406030204" pitchFamily="18" charset="0"/>
                                  <a:ea typeface="+mn-ea"/>
                                  <a:cs typeface="+mn-cs"/>
                                </a:rPr>
                                <m:t>η</m:t>
                              </m:r>
                            </m:oMath>
                          </a14:m>
                          <a:r>
                            <a:rPr lang="es-EC" sz="1050" kern="1200" baseline="-25000" dirty="0" smtClean="0">
                              <a:solidFill>
                                <a:schemeClr val="tx1"/>
                              </a:solidFill>
                              <a:effectLst/>
                              <a:latin typeface="Cambria Math" panose="02040503050406030204" pitchFamily="18" charset="0"/>
                              <a:ea typeface="+mn-ea"/>
                              <a:cs typeface="+mn-cs"/>
                            </a:rPr>
                            <a:t>Agar</a:t>
                          </a:r>
                          <a:r>
                            <a:rPr lang="es-EC" sz="1050" kern="1200" dirty="0" smtClean="0">
                              <a:solidFill>
                                <a:schemeClr val="tx1"/>
                              </a:solidFill>
                              <a:effectLst/>
                              <a:latin typeface="Cambria Math" panose="02040503050406030204" pitchFamily="18" charset="0"/>
                              <a:ea typeface="+mn-ea"/>
                              <a:cs typeface="+mn-cs"/>
                            </a:rPr>
                            <a:t>= 5.35x10-29</a:t>
                          </a:r>
                          <a:endParaRPr lang="es-ES" sz="1050" kern="1200" dirty="0">
                            <a:solidFill>
                              <a:schemeClr val="tx1"/>
                            </a:solidFill>
                            <a:effectLst/>
                            <a:latin typeface="Cambria Math" panose="02040503050406030204" pitchFamily="18" charset="0"/>
                            <a:ea typeface="+mn-ea"/>
                            <a:cs typeface="+mn-cs"/>
                          </a:endParaRPr>
                        </a:p>
                      </a:txBody>
                      <a:tcPr marL="58091" marR="58091" marT="0" marB="0" anchor="ctr">
                        <a:solidFill>
                          <a:schemeClr val="bg1"/>
                        </a:solidFill>
                      </a:tcPr>
                    </a:tc>
                  </a:tr>
                  <a:tr h="530860">
                    <a:tc gridSpan="3">
                      <a:txBody>
                        <a:bodyPr/>
                        <a:lstStyle/>
                        <a:p>
                          <a:pPr algn="ctr">
                            <a:lnSpc>
                              <a:spcPct val="150000"/>
                            </a:lnSpc>
                            <a:spcAft>
                              <a:spcPts val="600"/>
                            </a:spcAft>
                          </a:pPr>
                          <a:r>
                            <a:rPr lang="es-EC" sz="1000" b="1" dirty="0">
                              <a:effectLst/>
                            </a:rPr>
                            <a:t>Viscosidad dinámica </a:t>
                          </a:r>
                          <a:r>
                            <a:rPr lang="es-EC" sz="1000" b="1" dirty="0" smtClean="0">
                              <a:effectLst/>
                            </a:rPr>
                            <a:t>aparente </a:t>
                          </a:r>
                          <a:r>
                            <a:rPr lang="es-ES" sz="1000" b="1" dirty="0" smtClean="0">
                              <a:effectLst/>
                            </a:rPr>
                            <a:t>calculada (ecuación de la recta)</a:t>
                          </a:r>
                          <a:r>
                            <a:rPr lang="es-ES" sz="1000" b="1" baseline="0" dirty="0" smtClean="0">
                              <a:effectLst/>
                            </a:rPr>
                            <a:t> </a:t>
                          </a:r>
                          <a:r>
                            <a:rPr lang="es-ES" sz="1000" b="1" dirty="0" smtClean="0">
                              <a:effectLst/>
                            </a:rPr>
                            <a:t>de la </a:t>
                          </a:r>
                          <a:r>
                            <a:rPr lang="es-ES" sz="1000" b="1" dirty="0">
                              <a:effectLst/>
                            </a:rPr>
                            <a:t>concentración </a:t>
                          </a:r>
                          <a:r>
                            <a:rPr lang="es-ES" sz="1000" b="1" dirty="0" smtClean="0">
                              <a:effectLst/>
                            </a:rPr>
                            <a:t>utilizada del </a:t>
                          </a:r>
                          <a:r>
                            <a:rPr lang="es-ES" sz="1000" b="1" dirty="0">
                              <a:effectLst/>
                            </a:rPr>
                            <a:t>medio de cultivo </a:t>
                          </a:r>
                          <a:r>
                            <a:rPr lang="es-ES" sz="1000" b="1" dirty="0" err="1" smtClean="0">
                              <a:effectLst/>
                            </a:rPr>
                            <a:t>Mueller-Hinton</a:t>
                          </a:r>
                          <a:r>
                            <a:rPr lang="es-ES" sz="1000" b="1" dirty="0" smtClean="0">
                              <a:effectLst/>
                            </a:rPr>
                            <a:t> - Agar</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hMerge="1">
                      <a:txBody>
                        <a:bodyPr/>
                        <a:lstStyle/>
                        <a:p>
                          <a:endParaRPr lang="en-US"/>
                        </a:p>
                      </a:txBody>
                      <a:tcPr/>
                    </a:tc>
                    <a:tc hMerge="1">
                      <a:txBody>
                        <a:bodyPr/>
                        <a:lstStyle/>
                        <a:p>
                          <a:pPr algn="ctr">
                            <a:lnSpc>
                              <a:spcPct val="150000"/>
                            </a:lnSpc>
                            <a:spcAft>
                              <a:spcPts val="600"/>
                            </a:spcAft>
                          </a:pP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r>
                  <a:tr h="379025">
                    <a:tc>
                      <a:txBody>
                        <a:bodyPr/>
                        <a:lstStyle/>
                        <a:p>
                          <a:pPr algn="ctr">
                            <a:lnSpc>
                              <a:spcPct val="150000"/>
                            </a:lnSpc>
                            <a:spcAft>
                              <a:spcPts val="600"/>
                            </a:spcAft>
                          </a:pPr>
                          <a:r>
                            <a:rPr lang="es-EC" sz="1050" dirty="0">
                              <a:effectLst/>
                            </a:rPr>
                            <a:t>C</a:t>
                          </a:r>
                          <a:r>
                            <a:rPr lang="es-EC" sz="1050" baseline="-25000" dirty="0">
                              <a:effectLst/>
                            </a:rPr>
                            <a:t>M-H </a:t>
                          </a:r>
                          <a:r>
                            <a:rPr lang="es-EC" sz="1050" dirty="0">
                              <a:effectLst/>
                            </a:rPr>
                            <a:t>= 6.5</a:t>
                          </a:r>
                          <a:endParaRPr lang="es-ES" sz="1000" dirty="0">
                            <a:effectLst/>
                          </a:endParaRPr>
                        </a:p>
                        <a:p>
                          <a:pPr algn="ctr">
                            <a:lnSpc>
                              <a:spcPct val="150000"/>
                            </a:lnSpc>
                            <a:spcAft>
                              <a:spcPts val="600"/>
                            </a:spcAft>
                          </a:pPr>
                          <a:r>
                            <a:rPr lang="es-EC" sz="1050" dirty="0" err="1">
                              <a:effectLst/>
                            </a:rPr>
                            <a:t>C</a:t>
                          </a:r>
                          <a:r>
                            <a:rPr lang="es-EC" sz="1050" baseline="-25000" dirty="0" err="1">
                              <a:effectLst/>
                            </a:rPr>
                            <a:t>Agar</a:t>
                          </a:r>
                          <a:r>
                            <a:rPr lang="es-EC" sz="1050" baseline="-25000" dirty="0">
                              <a:effectLst/>
                            </a:rPr>
                            <a:t> </a:t>
                          </a:r>
                          <a:r>
                            <a:rPr lang="es-EC" sz="1050" dirty="0">
                              <a:effectLst/>
                            </a:rPr>
                            <a:t>= 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gridSpan="2">
                      <a:txBody>
                        <a:bodyPr/>
                        <a:lstStyle/>
                        <a:p>
                          <a:pPr marL="0" marR="0" indent="0" algn="ctr" defTabSz="914400" rtl="0" eaLnBrk="1" fontAlgn="auto" latinLnBrk="0" hangingPunct="1">
                            <a:lnSpc>
                              <a:spcPct val="150000"/>
                            </a:lnSpc>
                            <a:spcBef>
                              <a:spcPts val="0"/>
                            </a:spcBef>
                            <a:spcAft>
                              <a:spcPts val="600"/>
                            </a:spcAft>
                            <a:buClrTx/>
                            <a:buSzTx/>
                            <a:buFontTx/>
                            <a:buNone/>
                            <a:tabLst>
                              <a:tab pos="390525" algn="l"/>
                              <a:tab pos="695960" algn="ctr"/>
                            </a:tabLst>
                            <a:defRPr/>
                          </a:pPr>
                          <a14:m>
                            <m:oMath xmlns:m="http://schemas.openxmlformats.org/officeDocument/2006/math">
                              <m:sSub>
                                <m:sSubPr>
                                  <m:ctrlPr>
                                    <a:rPr lang="es-ES" sz="1050" i="1" smtClean="0">
                                      <a:effectLst/>
                                      <a:latin typeface="Cambria Math" panose="02040503050406030204" pitchFamily="18" charset="0"/>
                                    </a:rPr>
                                  </m:ctrlPr>
                                </m:sSubPr>
                                <m:e>
                                  <m:r>
                                    <m:rPr>
                                      <m:sty m:val="p"/>
                                    </m:rPr>
                                    <a:rPr lang="es-ES" sz="1050">
                                      <a:effectLst/>
                                      <a:latin typeface="Cambria Math" panose="02040503050406030204" pitchFamily="18" charset="0"/>
                                    </a:rPr>
                                    <m:t>η</m:t>
                                  </m:r>
                                </m:e>
                                <m:sub>
                                  <m:r>
                                    <m:rPr>
                                      <m:sty m:val="p"/>
                                    </m:rPr>
                                    <a:rPr lang="es-EC" sz="1050" smtClean="0">
                                      <a:effectLst/>
                                      <a:latin typeface="Cambria Math" panose="02040503050406030204" pitchFamily="18" charset="0"/>
                                    </a:rPr>
                                    <m:t>f</m:t>
                                  </m:r>
                                </m:sub>
                              </m:sSub>
                            </m:oMath>
                          </a14:m>
                          <a:r>
                            <a:rPr lang="es-EC" sz="1050" kern="1200" dirty="0" smtClean="0">
                              <a:solidFill>
                                <a:schemeClr val="tx1"/>
                              </a:solidFill>
                              <a:effectLst/>
                              <a:latin typeface="Cambria Math" panose="02040503050406030204" pitchFamily="18" charset="0"/>
                              <a:ea typeface="+mn-ea"/>
                              <a:cs typeface="+mn-cs"/>
                            </a:rPr>
                            <a:t> = </a:t>
                          </a:r>
                          <a:r>
                            <a:rPr lang="es-EC" sz="1050" kern="1200" dirty="0">
                              <a:solidFill>
                                <a:schemeClr val="tx1"/>
                              </a:solidFill>
                              <a:effectLst/>
                              <a:latin typeface="Cambria Math" panose="02040503050406030204" pitchFamily="18" charset="0"/>
                              <a:ea typeface="+mn-ea"/>
                              <a:cs typeface="+mn-cs"/>
                            </a:rPr>
                            <a:t>2.926</a:t>
                          </a:r>
                          <a:r>
                            <a:rPr lang="es-ES" sz="1050" kern="1200" dirty="0">
                              <a:solidFill>
                                <a:schemeClr val="tx1"/>
                              </a:solidFill>
                              <a:effectLst/>
                              <a:latin typeface="Cambria Math" panose="02040503050406030204" pitchFamily="18" charset="0"/>
                              <a:ea typeface="+mn-ea"/>
                              <a:cs typeface="+mn-cs"/>
                            </a:rPr>
                            <a:t>x10-28</a:t>
                          </a:r>
                        </a:p>
                      </a:txBody>
                      <a:tcPr marL="58091" marR="58091" marT="0" marB="0" anchor="ctr">
                        <a:solidFill>
                          <a:schemeClr val="bg1"/>
                        </a:solidFill>
                      </a:tcPr>
                    </a:tc>
                    <a:tc hMerge="1">
                      <a:txBody>
                        <a:bodyPr/>
                        <a:lstStyle/>
                        <a:p>
                          <a:pPr marL="0" marR="0" indent="0" algn="ctr" defTabSz="914400" rtl="0" eaLnBrk="1" fontAlgn="auto" latinLnBrk="0" hangingPunct="1">
                            <a:lnSpc>
                              <a:spcPct val="150000"/>
                            </a:lnSpc>
                            <a:spcBef>
                              <a:spcPts val="0"/>
                            </a:spcBef>
                            <a:spcAft>
                              <a:spcPts val="600"/>
                            </a:spcAft>
                            <a:buClrTx/>
                            <a:buSzTx/>
                            <a:buFontTx/>
                            <a:buNone/>
                            <a:tabLst>
                              <a:tab pos="390525" algn="l"/>
                              <a:tab pos="695960" algn="ctr"/>
                            </a:tabLst>
                            <a:defRPr/>
                          </a:pPr>
                          <a:endParaRPr lang="es-ES" sz="1000" kern="1200" dirty="0">
                            <a:solidFill>
                              <a:schemeClr val="tx1"/>
                            </a:solidFill>
                            <a:effectLst/>
                            <a:latin typeface="Cambria Math" panose="02040503050406030204" pitchFamily="18" charset="0"/>
                            <a:ea typeface="+mn-ea"/>
                            <a:cs typeface="+mn-cs"/>
                          </a:endParaRPr>
                        </a:p>
                      </a:txBody>
                      <a:tcPr marL="58091" marR="58091" marT="0" marB="0" anchor="ctr">
                        <a:solidFill>
                          <a:schemeClr val="bg1"/>
                        </a:solidFill>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876537"/>
                  </p:ext>
                </p:extLst>
              </p:nvPr>
            </p:nvGraphicFramePr>
            <p:xfrm>
              <a:off x="247131" y="1467125"/>
              <a:ext cx="4036837" cy="5130227"/>
            </p:xfrm>
            <a:graphic>
              <a:graphicData uri="http://schemas.openxmlformats.org/drawingml/2006/table">
                <a:tbl>
                  <a:tblPr firstRow="1" firstCol="1" bandRow="1">
                    <a:tableStyleId>{5940675A-B579-460E-94D1-54222C63F5DA}</a:tableStyleId>
                  </a:tblPr>
                  <a:tblGrid>
                    <a:gridCol w="1243075"/>
                    <a:gridCol w="1233356"/>
                    <a:gridCol w="1560406"/>
                  </a:tblGrid>
                  <a:tr h="914400">
                    <a:tc gridSpan="3">
                      <a:txBody>
                        <a:bodyPr/>
                        <a:lstStyle/>
                        <a:p>
                          <a:pPr algn="ctr">
                            <a:lnSpc>
                              <a:spcPct val="150000"/>
                            </a:lnSpc>
                            <a:spcAft>
                              <a:spcPts val="600"/>
                            </a:spcAft>
                          </a:pPr>
                          <a:r>
                            <a:rPr lang="es-ES" sz="1000" b="1" dirty="0">
                              <a:effectLst/>
                            </a:rPr>
                            <a:t>Viscosidad dinámica </a:t>
                          </a:r>
                          <a:r>
                            <a:rPr lang="es-ES" sz="1000" b="1" dirty="0" smtClean="0">
                              <a:effectLst/>
                            </a:rPr>
                            <a:t>aparente calculada (ecuación de la</a:t>
                          </a:r>
                          <a:r>
                            <a:rPr lang="es-ES" sz="1000" b="1" baseline="0" dirty="0" smtClean="0">
                              <a:effectLst/>
                            </a:rPr>
                            <a:t> recta)</a:t>
                          </a:r>
                          <a:r>
                            <a:rPr lang="es-ES" sz="1000" b="1" dirty="0" smtClean="0">
                              <a:effectLst/>
                            </a:rPr>
                            <a:t> del </a:t>
                          </a:r>
                          <a:r>
                            <a:rPr lang="es-ES" sz="1000" b="1" dirty="0">
                              <a:effectLst/>
                            </a:rPr>
                            <a:t>medio de cultivo, tomando como referencia el porcentaje de concentración del medio de cultivo </a:t>
                          </a:r>
                          <a:r>
                            <a:rPr lang="es-ES" sz="1000" b="1" dirty="0" err="1" smtClean="0">
                              <a:effectLst/>
                            </a:rPr>
                            <a:t>Mueller-Hinton</a:t>
                          </a:r>
                          <a:r>
                            <a:rPr lang="es-ES" sz="1000" b="1" dirty="0" smtClean="0">
                              <a:effectLst/>
                            </a:rPr>
                            <a:t> y el</a:t>
                          </a:r>
                          <a:r>
                            <a:rPr lang="es-EC" sz="1000" b="1" dirty="0" smtClean="0">
                              <a:effectLst/>
                            </a:rPr>
                            <a:t> porcentaje de concentración del Agar.</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hMerge="1">
                      <a:txBody>
                        <a:bodyPr/>
                        <a:lstStyle/>
                        <a:p>
                          <a:endParaRPr lang="en-US"/>
                        </a:p>
                      </a:txBody>
                      <a:tcPr/>
                    </a:tc>
                    <a:tc hMerge="1">
                      <a:txBody>
                        <a:bodyPr/>
                        <a:lstStyle/>
                        <a:p>
                          <a:pPr algn="ctr">
                            <a:lnSpc>
                              <a:spcPct val="150000"/>
                            </a:lnSpc>
                            <a:spcAft>
                              <a:spcPts val="600"/>
                            </a:spcAft>
                          </a:pP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r>
                  <a:tr h="1141603">
                    <a:tc>
                      <a:txBody>
                        <a:bodyPr/>
                        <a:lstStyle/>
                        <a:p>
                          <a:pPr algn="ctr">
                            <a:lnSpc>
                              <a:spcPct val="150000"/>
                            </a:lnSpc>
                            <a:spcAft>
                              <a:spcPts val="600"/>
                            </a:spcAft>
                          </a:pPr>
                          <a:r>
                            <a:rPr lang="es-ES" sz="1050" b="1" dirty="0">
                              <a:effectLst/>
                            </a:rPr>
                            <a:t>Concentraciones utilizadas</a:t>
                          </a:r>
                          <a:endParaRPr lang="es-ES" sz="1000" b="1" dirty="0">
                            <a:effectLst/>
                          </a:endParaRPr>
                        </a:p>
                        <a:p>
                          <a:pPr algn="ctr">
                            <a:lnSpc>
                              <a:spcPct val="150000"/>
                            </a:lnSpc>
                            <a:spcAft>
                              <a:spcPts val="600"/>
                            </a:spcAft>
                          </a:pPr>
                          <a:r>
                            <a:rPr lang="es-ES" sz="1050" b="1" dirty="0">
                              <a:effectLst/>
                            </a:rPr>
                            <a:t>(% p/v)</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endParaRPr lang="es-EC"/>
                        </a:p>
                      </a:txBody>
                      <a:tcPr marL="58091" marR="58091" marT="0" marB="0" anchor="ctr">
                        <a:blipFill rotWithShape="0">
                          <a:blip r:embed="rId4"/>
                          <a:stretch>
                            <a:fillRect l="-100985" t="-80319" r="-127094" b="-275000"/>
                          </a:stretch>
                        </a:blipFill>
                      </a:tcPr>
                    </a:tc>
                    <a:tc>
                      <a:txBody>
                        <a:bodyPr/>
                        <a:lstStyle/>
                        <a:p>
                          <a:endParaRPr lang="es-EC"/>
                        </a:p>
                      </a:txBody>
                      <a:tcPr marL="58091" marR="58091" marT="0" marB="0" anchor="ctr">
                        <a:blipFill rotWithShape="0">
                          <a:blip r:embed="rId4"/>
                          <a:stretch>
                            <a:fillRect l="-159375" t="-80319" r="-781" b="-275000"/>
                          </a:stretch>
                        </a:blipFill>
                      </a:tcPr>
                    </a:tc>
                  </a:tr>
                  <a:tr h="619336">
                    <a:tc>
                      <a:txBody>
                        <a:bodyPr/>
                        <a:lstStyle/>
                        <a:p>
                          <a:pPr algn="ctr">
                            <a:lnSpc>
                              <a:spcPct val="150000"/>
                            </a:lnSpc>
                            <a:spcAft>
                              <a:spcPts val="600"/>
                            </a:spcAft>
                          </a:pPr>
                          <a:r>
                            <a:rPr lang="es-EC" sz="1050" dirty="0">
                              <a:effectLst/>
                            </a:rPr>
                            <a:t>C</a:t>
                          </a:r>
                          <a:r>
                            <a:rPr lang="es-EC" sz="1050" baseline="-25000" dirty="0">
                              <a:effectLst/>
                            </a:rPr>
                            <a:t>M-H </a:t>
                          </a:r>
                          <a:r>
                            <a:rPr lang="es-EC" sz="1050" dirty="0">
                              <a:effectLst/>
                            </a:rPr>
                            <a:t>= 0.5</a:t>
                          </a:r>
                          <a:endParaRPr lang="es-ES" sz="1000" dirty="0">
                            <a:effectLst/>
                          </a:endParaRPr>
                        </a:p>
                        <a:p>
                          <a:pPr algn="ctr">
                            <a:lnSpc>
                              <a:spcPct val="150000"/>
                            </a:lnSpc>
                            <a:spcAft>
                              <a:spcPts val="600"/>
                            </a:spcAft>
                          </a:pPr>
                          <a:r>
                            <a:rPr lang="es-EC" sz="1050" dirty="0" err="1">
                              <a:effectLst/>
                            </a:rPr>
                            <a:t>C</a:t>
                          </a:r>
                          <a:r>
                            <a:rPr lang="es-EC" sz="1050" baseline="-25000" dirty="0" err="1">
                              <a:effectLst/>
                            </a:rPr>
                            <a:t>Agar</a:t>
                          </a:r>
                          <a:r>
                            <a:rPr lang="es-EC" sz="1050" baseline="-25000" dirty="0">
                              <a:effectLst/>
                            </a:rPr>
                            <a:t> </a:t>
                          </a:r>
                          <a:r>
                            <a:rPr lang="es-EC" sz="1050" dirty="0">
                              <a:effectLst/>
                            </a:rPr>
                            <a:t>= 0.154</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endParaRPr lang="es-EC"/>
                        </a:p>
                      </a:txBody>
                      <a:tcPr marL="58091" marR="58091" marT="0" marB="0" anchor="ctr">
                        <a:blipFill rotWithShape="0">
                          <a:blip r:embed="rId4"/>
                          <a:stretch>
                            <a:fillRect l="-100985" t="-332353" r="-127094" b="-406863"/>
                          </a:stretch>
                        </a:blipFill>
                      </a:tcPr>
                    </a:tc>
                    <a:tc>
                      <a:txBody>
                        <a:bodyPr/>
                        <a:lstStyle/>
                        <a:p>
                          <a:endParaRPr lang="es-EC"/>
                        </a:p>
                      </a:txBody>
                      <a:tcPr marL="58091" marR="58091" marT="0" marB="0" anchor="ctr">
                        <a:blipFill rotWithShape="0">
                          <a:blip r:embed="rId4"/>
                          <a:stretch>
                            <a:fillRect l="-159375" t="-332353" r="-781" b="-406863"/>
                          </a:stretch>
                        </a:blipFill>
                      </a:tcPr>
                    </a:tc>
                  </a:tr>
                  <a:tr h="619336">
                    <a:tc>
                      <a:txBody>
                        <a:bodyPr/>
                        <a:lstStyle/>
                        <a:p>
                          <a:pPr algn="ctr">
                            <a:lnSpc>
                              <a:spcPct val="150000"/>
                            </a:lnSpc>
                            <a:spcAft>
                              <a:spcPts val="600"/>
                            </a:spcAft>
                          </a:pPr>
                          <a:r>
                            <a:rPr lang="es-EC" sz="1050">
                              <a:effectLst/>
                            </a:rPr>
                            <a:t>C</a:t>
                          </a:r>
                          <a:r>
                            <a:rPr lang="es-EC" sz="1050" baseline="-25000">
                              <a:effectLst/>
                            </a:rPr>
                            <a:t>M-H </a:t>
                          </a:r>
                          <a:r>
                            <a:rPr lang="es-EC" sz="1050">
                              <a:effectLst/>
                            </a:rPr>
                            <a:t>= 1</a:t>
                          </a:r>
                          <a:endParaRPr lang="es-ES" sz="1000">
                            <a:effectLst/>
                          </a:endParaRPr>
                        </a:p>
                        <a:p>
                          <a:pPr algn="ctr">
                            <a:lnSpc>
                              <a:spcPct val="150000"/>
                            </a:lnSpc>
                            <a:spcAft>
                              <a:spcPts val="600"/>
                            </a:spcAft>
                          </a:pPr>
                          <a:r>
                            <a:rPr lang="es-EC" sz="1050">
                              <a:effectLst/>
                            </a:rPr>
                            <a:t>C</a:t>
                          </a:r>
                          <a:r>
                            <a:rPr lang="es-EC" sz="1050" baseline="-25000">
                              <a:effectLst/>
                            </a:rPr>
                            <a:t>Agar </a:t>
                          </a:r>
                          <a:r>
                            <a:rPr lang="es-EC" sz="1050">
                              <a:effectLst/>
                            </a:rPr>
                            <a:t>= 0.308</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endParaRPr lang="es-EC"/>
                        </a:p>
                      </a:txBody>
                      <a:tcPr marL="58091" marR="58091" marT="0" marB="0" anchor="ctr">
                        <a:blipFill rotWithShape="0">
                          <a:blip r:embed="rId4"/>
                          <a:stretch>
                            <a:fillRect l="-100985" t="-436634" r="-127094" b="-310891"/>
                          </a:stretch>
                        </a:blipFill>
                      </a:tcPr>
                    </a:tc>
                    <a:tc>
                      <a:txBody>
                        <a:bodyPr/>
                        <a:lstStyle/>
                        <a:p>
                          <a:endParaRPr lang="es-EC"/>
                        </a:p>
                      </a:txBody>
                      <a:tcPr marL="58091" marR="58091" marT="0" marB="0" anchor="ctr">
                        <a:blipFill rotWithShape="0">
                          <a:blip r:embed="rId4"/>
                          <a:stretch>
                            <a:fillRect l="-159375" t="-436634" r="-781" b="-310891"/>
                          </a:stretch>
                        </a:blipFill>
                      </a:tcPr>
                    </a:tc>
                  </a:tr>
                  <a:tr h="619336">
                    <a:tc>
                      <a:txBody>
                        <a:bodyPr/>
                        <a:lstStyle/>
                        <a:p>
                          <a:pPr algn="ctr">
                            <a:lnSpc>
                              <a:spcPct val="150000"/>
                            </a:lnSpc>
                            <a:spcAft>
                              <a:spcPts val="600"/>
                            </a:spcAft>
                          </a:pPr>
                          <a:r>
                            <a:rPr lang="es-EC" sz="1050">
                              <a:effectLst/>
                            </a:rPr>
                            <a:t>C</a:t>
                          </a:r>
                          <a:r>
                            <a:rPr lang="es-EC" sz="1050" baseline="-25000">
                              <a:effectLst/>
                            </a:rPr>
                            <a:t>M-H </a:t>
                          </a:r>
                          <a:r>
                            <a:rPr lang="es-EC" sz="1050">
                              <a:effectLst/>
                            </a:rPr>
                            <a:t>= 1.5</a:t>
                          </a:r>
                          <a:endParaRPr lang="es-ES" sz="1000">
                            <a:effectLst/>
                          </a:endParaRPr>
                        </a:p>
                        <a:p>
                          <a:pPr algn="ctr">
                            <a:lnSpc>
                              <a:spcPct val="150000"/>
                            </a:lnSpc>
                            <a:spcAft>
                              <a:spcPts val="600"/>
                            </a:spcAft>
                          </a:pPr>
                          <a:r>
                            <a:rPr lang="es-EC" sz="1050">
                              <a:effectLst/>
                            </a:rPr>
                            <a:t>C</a:t>
                          </a:r>
                          <a:r>
                            <a:rPr lang="es-EC" sz="1050" baseline="-25000">
                              <a:effectLst/>
                            </a:rPr>
                            <a:t>Agar </a:t>
                          </a:r>
                          <a:r>
                            <a:rPr lang="es-EC" sz="1050">
                              <a:effectLst/>
                            </a:rPr>
                            <a:t>= 0.462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a:txBody>
                        <a:bodyPr/>
                        <a:lstStyle/>
                        <a:p>
                          <a:endParaRPr lang="es-EC"/>
                        </a:p>
                      </a:txBody>
                      <a:tcPr marL="58091" marR="58091" marT="0" marB="0" anchor="ctr">
                        <a:blipFill rotWithShape="0">
                          <a:blip r:embed="rId4"/>
                          <a:stretch>
                            <a:fillRect l="-100985" t="-531373" r="-127094" b="-207843"/>
                          </a:stretch>
                        </a:blipFill>
                      </a:tcPr>
                    </a:tc>
                    <a:tc>
                      <a:txBody>
                        <a:bodyPr/>
                        <a:lstStyle/>
                        <a:p>
                          <a:endParaRPr lang="es-EC"/>
                        </a:p>
                      </a:txBody>
                      <a:tcPr marL="58091" marR="58091" marT="0" marB="0" anchor="ctr">
                        <a:blipFill rotWithShape="0">
                          <a:blip r:embed="rId4"/>
                          <a:stretch>
                            <a:fillRect l="-159375" t="-531373" r="-781" b="-207843"/>
                          </a:stretch>
                        </a:blipFill>
                      </a:tcPr>
                    </a:tc>
                  </a:tr>
                  <a:tr h="685800">
                    <a:tc gridSpan="3">
                      <a:txBody>
                        <a:bodyPr/>
                        <a:lstStyle/>
                        <a:p>
                          <a:pPr algn="ctr">
                            <a:lnSpc>
                              <a:spcPct val="150000"/>
                            </a:lnSpc>
                            <a:spcAft>
                              <a:spcPts val="600"/>
                            </a:spcAft>
                          </a:pPr>
                          <a:r>
                            <a:rPr lang="es-EC" sz="1000" b="1" dirty="0">
                              <a:effectLst/>
                            </a:rPr>
                            <a:t>Viscosidad dinámica </a:t>
                          </a:r>
                          <a:r>
                            <a:rPr lang="es-EC" sz="1000" b="1" dirty="0" smtClean="0">
                              <a:effectLst/>
                            </a:rPr>
                            <a:t>aparente </a:t>
                          </a:r>
                          <a:r>
                            <a:rPr lang="es-ES" sz="1000" b="1" dirty="0" smtClean="0">
                              <a:effectLst/>
                            </a:rPr>
                            <a:t>calculada (ecuación de la recta)</a:t>
                          </a:r>
                          <a:r>
                            <a:rPr lang="es-ES" sz="1000" b="1" baseline="0" dirty="0" smtClean="0">
                              <a:effectLst/>
                            </a:rPr>
                            <a:t> </a:t>
                          </a:r>
                          <a:r>
                            <a:rPr lang="es-ES" sz="1000" b="1" dirty="0" smtClean="0">
                              <a:effectLst/>
                            </a:rPr>
                            <a:t>de la </a:t>
                          </a:r>
                          <a:r>
                            <a:rPr lang="es-ES" sz="1000" b="1" dirty="0">
                              <a:effectLst/>
                            </a:rPr>
                            <a:t>concentración </a:t>
                          </a:r>
                          <a:r>
                            <a:rPr lang="es-ES" sz="1000" b="1" dirty="0" smtClean="0">
                              <a:effectLst/>
                            </a:rPr>
                            <a:t>utilizada del </a:t>
                          </a:r>
                          <a:r>
                            <a:rPr lang="es-ES" sz="1000" b="1" dirty="0">
                              <a:effectLst/>
                            </a:rPr>
                            <a:t>medio de cultivo </a:t>
                          </a:r>
                          <a:r>
                            <a:rPr lang="es-ES" sz="1000" b="1" dirty="0" err="1" smtClean="0">
                              <a:effectLst/>
                            </a:rPr>
                            <a:t>Mueller-Hinton</a:t>
                          </a:r>
                          <a:r>
                            <a:rPr lang="es-ES" sz="1000" b="1" dirty="0" smtClean="0">
                              <a:effectLst/>
                            </a:rPr>
                            <a:t> - Agar</a:t>
                          </a: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hMerge="1">
                      <a:txBody>
                        <a:bodyPr/>
                        <a:lstStyle/>
                        <a:p>
                          <a:endParaRPr lang="en-US"/>
                        </a:p>
                      </a:txBody>
                      <a:tcPr/>
                    </a:tc>
                    <a:tc hMerge="1">
                      <a:txBody>
                        <a:bodyPr/>
                        <a:lstStyle/>
                        <a:p>
                          <a:pPr algn="ctr">
                            <a:lnSpc>
                              <a:spcPct val="150000"/>
                            </a:lnSpc>
                            <a:spcAft>
                              <a:spcPts val="600"/>
                            </a:spcAft>
                          </a:pPr>
                          <a:endParaRPr lang="es-E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r>
                  <a:tr h="530416">
                    <a:tc>
                      <a:txBody>
                        <a:bodyPr/>
                        <a:lstStyle/>
                        <a:p>
                          <a:pPr algn="ctr">
                            <a:lnSpc>
                              <a:spcPct val="150000"/>
                            </a:lnSpc>
                            <a:spcAft>
                              <a:spcPts val="600"/>
                            </a:spcAft>
                          </a:pPr>
                          <a:r>
                            <a:rPr lang="es-EC" sz="1050" dirty="0">
                              <a:effectLst/>
                            </a:rPr>
                            <a:t>C</a:t>
                          </a:r>
                          <a:r>
                            <a:rPr lang="es-EC" sz="1050" baseline="-25000" dirty="0">
                              <a:effectLst/>
                            </a:rPr>
                            <a:t>M-H </a:t>
                          </a:r>
                          <a:r>
                            <a:rPr lang="es-EC" sz="1050" dirty="0">
                              <a:effectLst/>
                            </a:rPr>
                            <a:t>= 6.5</a:t>
                          </a:r>
                          <a:endParaRPr lang="es-ES" sz="1000" dirty="0">
                            <a:effectLst/>
                          </a:endParaRPr>
                        </a:p>
                        <a:p>
                          <a:pPr algn="ctr">
                            <a:lnSpc>
                              <a:spcPct val="150000"/>
                            </a:lnSpc>
                            <a:spcAft>
                              <a:spcPts val="600"/>
                            </a:spcAft>
                          </a:pPr>
                          <a:r>
                            <a:rPr lang="es-EC" sz="1050" dirty="0" err="1">
                              <a:effectLst/>
                            </a:rPr>
                            <a:t>C</a:t>
                          </a:r>
                          <a:r>
                            <a:rPr lang="es-EC" sz="1050" baseline="-25000" dirty="0" err="1">
                              <a:effectLst/>
                            </a:rPr>
                            <a:t>Agar</a:t>
                          </a:r>
                          <a:r>
                            <a:rPr lang="es-EC" sz="1050" baseline="-25000" dirty="0">
                              <a:effectLst/>
                            </a:rPr>
                            <a:t> </a:t>
                          </a:r>
                          <a:r>
                            <a:rPr lang="es-EC" sz="1050" dirty="0">
                              <a:effectLst/>
                            </a:rPr>
                            <a:t>= 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091" marR="58091" marT="0" marB="0" anchor="ctr">
                        <a:solidFill>
                          <a:schemeClr val="bg1"/>
                        </a:solidFill>
                      </a:tcPr>
                    </a:tc>
                    <a:tc gridSpan="2">
                      <a:txBody>
                        <a:bodyPr/>
                        <a:lstStyle/>
                        <a:p>
                          <a:endParaRPr lang="es-EC"/>
                        </a:p>
                      </a:txBody>
                      <a:tcPr marL="58091" marR="58091" marT="0" marB="0" anchor="ctr">
                        <a:blipFill rotWithShape="0">
                          <a:blip r:embed="rId4"/>
                          <a:stretch>
                            <a:fillRect l="-44662" t="-870115" r="-436" b="-13793"/>
                          </a:stretch>
                        </a:blipFill>
                      </a:tcPr>
                    </a:tc>
                    <a:tc hMerge="1">
                      <a:txBody>
                        <a:bodyPr/>
                        <a:lstStyle/>
                        <a:p>
                          <a:pPr marL="0" marR="0" indent="0" algn="ctr" defTabSz="914400" rtl="0" eaLnBrk="1" fontAlgn="auto" latinLnBrk="0" hangingPunct="1">
                            <a:lnSpc>
                              <a:spcPct val="150000"/>
                            </a:lnSpc>
                            <a:spcBef>
                              <a:spcPts val="0"/>
                            </a:spcBef>
                            <a:spcAft>
                              <a:spcPts val="600"/>
                            </a:spcAft>
                            <a:buClrTx/>
                            <a:buSzTx/>
                            <a:buFontTx/>
                            <a:buNone/>
                            <a:tabLst>
                              <a:tab pos="390525" algn="l"/>
                              <a:tab pos="695960" algn="ctr"/>
                            </a:tabLst>
                            <a:defRPr/>
                          </a:pPr>
                          <a:endParaRPr lang="es-ES" sz="1000" kern="1200" dirty="0">
                            <a:solidFill>
                              <a:schemeClr val="tx1"/>
                            </a:solidFill>
                            <a:effectLst/>
                            <a:latin typeface="Cambria Math" panose="02040503050406030204" pitchFamily="18" charset="0"/>
                            <a:ea typeface="+mn-ea"/>
                            <a:cs typeface="+mn-cs"/>
                          </a:endParaRPr>
                        </a:p>
                      </a:txBody>
                      <a:tcPr marL="58091" marR="58091" marT="0" marB="0" anchor="ctr">
                        <a:solidFill>
                          <a:schemeClr val="bg1"/>
                        </a:solidFill>
                      </a:tcPr>
                    </a:tc>
                  </a:tr>
                </a:tbl>
              </a:graphicData>
            </a:graphic>
          </p:graphicFrame>
        </mc:Fallback>
      </mc:AlternateContent>
      <p:sp>
        <p:nvSpPr>
          <p:cNvPr id="13"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sp>
        <p:nvSpPr>
          <p:cNvPr id="11" name="Rectángulo 10"/>
          <p:cNvSpPr/>
          <p:nvPr/>
        </p:nvSpPr>
        <p:spPr>
          <a:xfrm>
            <a:off x="4946556" y="6515296"/>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pic>
        <p:nvPicPr>
          <p:cNvPr id="15"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02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51520" y="620688"/>
            <a:ext cx="7848872" cy="400110"/>
          </a:xfrm>
          <a:prstGeom prst="rect">
            <a:avLst/>
          </a:prstGeom>
          <a:noFill/>
          <a:ln w="28575">
            <a:solidFill>
              <a:srgbClr val="00B050"/>
            </a:solidFill>
          </a:ln>
        </p:spPr>
        <p:txBody>
          <a:bodyPr wrap="square" rtlCol="0">
            <a:spAutoFit/>
          </a:bodyPr>
          <a:lstStyle/>
          <a:p>
            <a:pPr algn="ctr"/>
            <a:r>
              <a:rPr lang="es-EC" sz="2000" b="1" dirty="0" smtClean="0"/>
              <a:t>Relación entre el halo de inhibición y el coeficiente de difusión </a:t>
            </a:r>
            <a:endParaRPr lang="es-EC" sz="2000" b="1" i="1" dirty="0"/>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3724405903"/>
                  </p:ext>
                </p:extLst>
              </p:nvPr>
            </p:nvGraphicFramePr>
            <p:xfrm>
              <a:off x="107504" y="1169894"/>
              <a:ext cx="8930813" cy="4419346"/>
            </p:xfrm>
            <a:graphic>
              <a:graphicData uri="http://schemas.openxmlformats.org/drawingml/2006/table">
                <a:tbl>
                  <a:tblPr firstRow="1" firstCol="1" bandRow="1"/>
                  <a:tblGrid>
                    <a:gridCol w="1730013"/>
                    <a:gridCol w="2806491"/>
                    <a:gridCol w="1081941"/>
                    <a:gridCol w="990274"/>
                    <a:gridCol w="1190045"/>
                    <a:gridCol w="1132049"/>
                  </a:tblGrid>
                  <a:tr h="263501">
                    <a:tc gridSpan="6">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Ag-</a:t>
                          </a:r>
                          <a:r>
                            <a:rPr lang="es-EC" sz="1200" b="1" dirty="0" err="1">
                              <a:effectLst/>
                              <a:latin typeface="+mn-lt"/>
                              <a:ea typeface="Times New Roman" panose="02020603050405020304" pitchFamily="18" charset="0"/>
                              <a:cs typeface="Times New Roman" panose="02020603050405020304" pitchFamily="18" charset="0"/>
                            </a:rPr>
                            <a:t>NPs</a:t>
                          </a:r>
                          <a:r>
                            <a:rPr lang="es-EC" sz="1200" b="1" dirty="0">
                              <a:effectLst/>
                              <a:latin typeface="+mn-lt"/>
                              <a:ea typeface="Times New Roman" panose="02020603050405020304" pitchFamily="18" charset="0"/>
                              <a:cs typeface="Times New Roman" panose="02020603050405020304" pitchFamily="18" charset="0"/>
                            </a:rPr>
                            <a:t> (Q)</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87166">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Coeficiente de Difusión </a:t>
                          </a:r>
                          <a:r>
                            <a:rPr lang="es-EC" sz="1200" b="1" dirty="0" smtClean="0">
                              <a:effectLst/>
                              <a:latin typeface="+mn-lt"/>
                              <a:ea typeface="Times New Roman" panose="02020603050405020304" pitchFamily="18" charset="0"/>
                              <a:cs typeface="Times New Roman" panose="02020603050405020304" pitchFamily="18" charset="0"/>
                            </a:rPr>
                            <a:t>Aparente (por linealidad) </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cm</a:t>
                          </a:r>
                          <a:r>
                            <a:rPr lang="es-EC" sz="1200" b="1" baseline="30000" dirty="0" smtClean="0">
                              <a:effectLst/>
                              <a:latin typeface="+mn-lt"/>
                              <a:ea typeface="Times New Roman" panose="02020603050405020304" pitchFamily="18" charset="0"/>
                              <a:cs typeface="Times New Roman" panose="02020603050405020304" pitchFamily="18" charset="0"/>
                            </a:rPr>
                            <a:t>2</a:t>
                          </a:r>
                          <a:r>
                            <a:rPr lang="es-EC" sz="1200" b="1" dirty="0" smtClean="0">
                              <a:effectLst/>
                              <a:latin typeface="+mn-lt"/>
                              <a:ea typeface="Times New Roman" panose="02020603050405020304" pitchFamily="18" charset="0"/>
                              <a:cs typeface="Times New Roman" panose="02020603050405020304" pitchFamily="18" charset="0"/>
                            </a:rPr>
                            <a:t>/s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rowSpan="2"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Cálculo del halo de inhibición mínimo esperado según el cálculo del coeficiente de </a:t>
                          </a:r>
                          <a:r>
                            <a:rPr lang="es-EC" sz="1200" b="1" dirty="0" smtClean="0">
                              <a:effectLst/>
                              <a:latin typeface="+mn-lt"/>
                              <a:ea typeface="Times New Roman" panose="02020603050405020304" pitchFamily="18" charset="0"/>
                              <a:cs typeface="Times New Roman" panose="02020603050405020304" pitchFamily="18" charset="0"/>
                            </a:rPr>
                            <a:t>difusión aparente (por linealidad)</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EC"/>
                        </a:p>
                      </a:txBody>
                      <a:tcPr/>
                    </a:tc>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Capas de impresión</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Promedio de halo de inhibición 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r>
                  <a:tr h="433636">
                    <a:tc vMerge="1">
                      <a:txBody>
                        <a:bodyPr/>
                        <a:lstStyle/>
                        <a:p>
                          <a:endParaRPr lang="en-US" dirty="0"/>
                        </a:p>
                      </a:txBody>
                      <a:tcPr>
                        <a:lnT w="12700" cap="flat" cmpd="sng" algn="ctr">
                          <a:solidFill>
                            <a:srgbClr val="000000"/>
                          </a:solidFill>
                          <a:prstDash val="solid"/>
                          <a:round/>
                          <a:headEnd type="none" w="med" len="med"/>
                          <a:tailEnd type="none" w="med" len="med"/>
                        </a:lnT>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i="1">
                              <a:effectLst/>
                              <a:latin typeface="+mn-lt"/>
                              <a:ea typeface="Times New Roman" panose="02020603050405020304" pitchFamily="18" charset="0"/>
                              <a:cs typeface="Times New Roman" panose="02020603050405020304" pitchFamily="18" charset="0"/>
                            </a:rPr>
                            <a:t>E. coli</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b="1" i="1" dirty="0">
                              <a:effectLst/>
                              <a:latin typeface="+mn-lt"/>
                              <a:ea typeface="Times New Roman" panose="02020603050405020304" pitchFamily="18" charset="0"/>
                              <a:cs typeface="Times New Roman" panose="02020603050405020304" pitchFamily="18" charset="0"/>
                            </a:rPr>
                            <a:t>S. </a:t>
                          </a:r>
                          <a:r>
                            <a:rPr lang="es-EC" sz="1200" b="1" i="1" dirty="0" err="1">
                              <a:effectLst/>
                              <a:latin typeface="+mn-lt"/>
                              <a:ea typeface="Times New Roman" panose="02020603050405020304" pitchFamily="18" charset="0"/>
                              <a:cs typeface="Times New Roman" panose="02020603050405020304" pitchFamily="18" charset="0"/>
                            </a:rPr>
                            <a:t>aureus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3501">
                    <a:tc rowSpan="3">
                      <a:txBody>
                        <a:bodyPr/>
                        <a:lstStyle/>
                        <a:p>
                          <a:pPr algn="ctr">
                            <a:lnSpc>
                              <a:spcPct val="150000"/>
                            </a:lnSpc>
                            <a:spcAft>
                              <a:spcPts val="0"/>
                            </a:spcAft>
                          </a:pPr>
                          <a:r>
                            <a:rPr lang="es-EC" sz="1200" dirty="0">
                              <a:effectLst/>
                              <a:latin typeface="+mn-lt"/>
                              <a:ea typeface="Times New Roman" panose="02020603050405020304" pitchFamily="18" charset="0"/>
                              <a:cs typeface="Times New Roman" panose="02020603050405020304" pitchFamily="18" charset="0"/>
                            </a:rPr>
                            <a:t>1.91x10</a:t>
                          </a:r>
                          <a:r>
                            <a:rPr lang="es-EC" sz="1200" baseline="30000" dirty="0">
                              <a:effectLst/>
                              <a:latin typeface="+mn-lt"/>
                              <a:ea typeface="Times New Roman" panose="02020603050405020304" pitchFamily="18" charset="0"/>
                              <a:cs typeface="Times New Roman" panose="02020603050405020304" pitchFamily="18" charset="0"/>
                            </a:rPr>
                            <a:t>-8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3">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b="0" i="1" smtClean="0">
                                        <a:solidFill>
                                          <a:srgbClr val="000000"/>
                                        </a:solidFill>
                                        <a:effectLst/>
                                        <a:latin typeface="Cambria Math" panose="02040503050406030204" pitchFamily="18" charset="0"/>
                                        <a:cs typeface="Times New Roman" panose="02020603050405020304" pitchFamily="18" charset="0"/>
                                      </a:rPr>
                                    </m:ctrlPr>
                                  </m:sSubPr>
                                  <m:e>
                                    <m:r>
                                      <a:rPr lang="es-EC" sz="1200" b="0" i="1" smtClean="0">
                                        <a:solidFill>
                                          <a:srgbClr val="000000"/>
                                        </a:solidFill>
                                        <a:effectLst/>
                                        <a:latin typeface="Cambria Math" panose="02040503050406030204" pitchFamily="18" charset="0"/>
                                        <a:cs typeface="Times New Roman" panose="02020603050405020304" pitchFamily="18" charset="0"/>
                                      </a:rPr>
                                      <m:t>𝐴</m:t>
                                    </m:r>
                                  </m:e>
                                  <m:sub>
                                    <m:r>
                                      <a:rPr lang="es-EC" sz="1200" b="0" i="1" smtClean="0">
                                        <a:solidFill>
                                          <a:srgbClr val="000000"/>
                                        </a:solidFill>
                                        <a:effectLst/>
                                        <a:latin typeface="Cambria Math" panose="02040503050406030204" pitchFamily="18" charset="0"/>
                                        <a:cs typeface="Times New Roman" panose="02020603050405020304" pitchFamily="18" charset="0"/>
                                      </a:rPr>
                                      <m:t>𝑚𝑖𝑛</m:t>
                                    </m:r>
                                  </m:sub>
                                </m:sSub>
                                <m:r>
                                  <a:rPr lang="es-EC" sz="1200" b="0" i="1" smtClean="0">
                                    <a:solidFill>
                                      <a:srgbClr val="000000"/>
                                    </a:solidFill>
                                    <a:effectLst/>
                                    <a:latin typeface="Cambria Math" panose="02040503050406030204" pitchFamily="18" charset="0"/>
                                    <a:cs typeface="Times New Roman" panose="02020603050405020304" pitchFamily="18" charset="0"/>
                                  </a:rPr>
                                  <m:t>=</m:t>
                                </m:r>
                                <m:rad>
                                  <m:radPr>
                                    <m:degHide m:val="on"/>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𝑚𝑚</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3600 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num>
                                      <m:den>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den>
                                    </m:f>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rad>
                              </m:oMath>
                            </m:oMathPara>
                          </a14:m>
                          <a:endParaRPr lang="en-US" sz="1200" dirty="0">
                            <a:effectLst/>
                            <a:latin typeface="+mn-lt"/>
                            <a:ea typeface="Times New Roman" panose="02020603050405020304" pitchFamily="18" charset="0"/>
                          </a:endParaRPr>
                        </a:p>
                        <a:p>
                          <a:pPr>
                            <a:lnSpc>
                              <a:spcPct val="107000"/>
                            </a:lnSpc>
                          </a:pPr>
                          <a:r>
                            <a:rPr lang="es-EC" sz="1200" dirty="0">
                              <a:effectLst/>
                              <a:latin typeface="+mn-lt"/>
                              <a:ea typeface="Times New Roman" panose="02020603050405020304" pitchFamily="18" charset="0"/>
                              <a:cs typeface="Calibri" panose="020F0502020204030204" pitchFamily="34" charset="0"/>
                            </a:rPr>
                            <a:t> </a:t>
                          </a:r>
                          <a:r>
                            <a:rPr lang="en-US" sz="1200" dirty="0">
                              <a:effectLst/>
                              <a:latin typeface="+mn-lt"/>
                            </a:rPr>
                            <a:t> </a:t>
                          </a:r>
                        </a:p>
                      </a:txBody>
                      <a:tcPr marL="40045" marR="4004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ctr">
                            <a:lnSpc>
                              <a:spcPct val="150000"/>
                            </a:lnSpc>
                            <a:spcAft>
                              <a:spcPts val="0"/>
                            </a:spcAft>
                          </a:pPr>
                          <a:r>
                            <a:rPr lang="es-EC" sz="1200" dirty="0" err="1">
                              <a:effectLst/>
                              <a:latin typeface="+mn-lt"/>
                              <a:ea typeface="Times New Roman" panose="02020603050405020304" pitchFamily="18" charset="0"/>
                              <a:cs typeface="Times New Roman" panose="02020603050405020304" pitchFamily="18" charset="0"/>
                            </a:rPr>
                            <a:t>A</a:t>
                          </a:r>
                          <a:r>
                            <a:rPr lang="es-EC" sz="1200" baseline="-25000" dirty="0" err="1">
                              <a:effectLst/>
                              <a:latin typeface="+mn-lt"/>
                              <a:ea typeface="Times New Roman" panose="02020603050405020304" pitchFamily="18" charset="0"/>
                              <a:cs typeface="Times New Roman" panose="02020603050405020304" pitchFamily="18" charset="0"/>
                            </a:rPr>
                            <a:t>min</a:t>
                          </a:r>
                          <a:r>
                            <a:rPr lang="es-EC" sz="1200" dirty="0">
                              <a:effectLst/>
                              <a:latin typeface="+mn-lt"/>
                              <a:ea typeface="Times New Roman" panose="02020603050405020304" pitchFamily="18" charset="0"/>
                              <a:cs typeface="Times New Roman" panose="02020603050405020304" pitchFamily="18" charset="0"/>
                            </a:rPr>
                            <a:t>: 0.41</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A5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0.99 ± 0.62</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0.25 ± 0.14</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1487">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A15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T w="12700" cap="flat" cmpd="sng" algn="ctr">
                          <a:solidFill>
                            <a:srgbClr val="000000"/>
                          </a:solidFill>
                          <a:prstDash val="solid"/>
                          <a:round/>
                          <a:headEnd type="none" w="med" len="med"/>
                          <a:tailEnd type="none" w="med" len="med"/>
                        </a:lnT>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1.65 ± 0.97</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0.55 ± 0.25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5280">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A30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1.68 ± 0.96</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1.24 ± 0.70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3501">
                    <a:tc gridSpan="6">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Ag-</a:t>
                          </a:r>
                          <a:r>
                            <a:rPr lang="es-EC" sz="1200" b="1" dirty="0" err="1">
                              <a:effectLst/>
                              <a:latin typeface="+mn-lt"/>
                              <a:ea typeface="Times New Roman" panose="02020603050405020304" pitchFamily="18" charset="0"/>
                              <a:cs typeface="Times New Roman" panose="02020603050405020304" pitchFamily="18" charset="0"/>
                            </a:rPr>
                            <a:t>NPs</a:t>
                          </a:r>
                          <a:r>
                            <a:rPr lang="es-EC" sz="1200" b="1" dirty="0">
                              <a:effectLst/>
                              <a:latin typeface="+mn-lt"/>
                              <a:ea typeface="Times New Roman" panose="02020603050405020304" pitchFamily="18" charset="0"/>
                              <a:cs typeface="Times New Roman" panose="02020603050405020304" pitchFamily="18" charset="0"/>
                            </a:rPr>
                            <a:t> (M) / PVB</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27002">
                    <a:tc row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a:effectLst/>
                              <a:latin typeface="+mn-lt"/>
                              <a:ea typeface="Times New Roman" panose="02020603050405020304" pitchFamily="18" charset="0"/>
                              <a:cs typeface="Times New Roman" panose="02020603050405020304" pitchFamily="18" charset="0"/>
                            </a:rPr>
                            <a:t>Coeficiente de Difusión </a:t>
                          </a:r>
                          <a:r>
                            <a:rPr lang="es-EC" sz="1200" b="1" dirty="0" smtClean="0">
                              <a:effectLst/>
                              <a:latin typeface="+mn-lt"/>
                              <a:ea typeface="Times New Roman" panose="02020603050405020304" pitchFamily="18" charset="0"/>
                              <a:cs typeface="Times New Roman" panose="02020603050405020304" pitchFamily="18" charset="0"/>
                            </a:rPr>
                            <a:t>Aparente (por linealidad) </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cm</a:t>
                          </a:r>
                          <a:r>
                            <a:rPr lang="es-EC" sz="1200" b="1" baseline="30000" dirty="0" smtClean="0">
                              <a:effectLst/>
                              <a:latin typeface="+mn-lt"/>
                              <a:ea typeface="Times New Roman" panose="02020603050405020304" pitchFamily="18" charset="0"/>
                              <a:cs typeface="Times New Roman" panose="02020603050405020304" pitchFamily="18" charset="0"/>
                            </a:rPr>
                            <a:t>2</a:t>
                          </a:r>
                          <a:r>
                            <a:rPr lang="es-EC" sz="1200" b="1" dirty="0" smtClean="0">
                              <a:effectLst/>
                              <a:latin typeface="+mn-lt"/>
                              <a:ea typeface="Times New Roman" panose="02020603050405020304" pitchFamily="18" charset="0"/>
                              <a:cs typeface="Times New Roman" panose="02020603050405020304" pitchFamily="18" charset="0"/>
                            </a:rPr>
                            <a:t>/s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Cálculo del halo de inhibición mínimo esperado según el cálculo del coeficiente de </a:t>
                          </a:r>
                          <a:r>
                            <a:rPr lang="es-EC" sz="1200" b="1" dirty="0" smtClean="0">
                              <a:effectLst/>
                              <a:latin typeface="+mn-lt"/>
                              <a:ea typeface="Times New Roman" panose="02020603050405020304" pitchFamily="18" charset="0"/>
                              <a:cs typeface="Times New Roman" panose="02020603050405020304" pitchFamily="18" charset="0"/>
                            </a:rPr>
                            <a:t>difusión aparente (por linealidad)</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EC"/>
                        </a:p>
                      </a:txBody>
                      <a:tcPr/>
                    </a:tc>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Capas de impresión</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Promedio de halo de inhibición 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r>
                  <a:tr h="557874">
                    <a:tc vMerge="1">
                      <a:txBody>
                        <a:bodyPr/>
                        <a:lstStyle/>
                        <a:p>
                          <a:endParaRPr lang="en-US"/>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i="1">
                              <a:effectLst/>
                              <a:latin typeface="+mn-lt"/>
                              <a:ea typeface="Times New Roman" panose="02020603050405020304" pitchFamily="18" charset="0"/>
                              <a:cs typeface="Times New Roman" panose="02020603050405020304" pitchFamily="18" charset="0"/>
                            </a:rPr>
                            <a:t>E. coli</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b="1" i="1" dirty="0">
                              <a:effectLst/>
                              <a:latin typeface="+mn-lt"/>
                              <a:ea typeface="Times New Roman" panose="02020603050405020304" pitchFamily="18" charset="0"/>
                              <a:cs typeface="Times New Roman" panose="02020603050405020304" pitchFamily="18" charset="0"/>
                            </a:rPr>
                            <a:t>S. </a:t>
                          </a:r>
                          <a:r>
                            <a:rPr lang="es-EC" sz="1200" b="1" i="1" dirty="0" err="1">
                              <a:effectLst/>
                              <a:latin typeface="+mn-lt"/>
                              <a:ea typeface="Times New Roman" panose="02020603050405020304" pitchFamily="18" charset="0"/>
                              <a:cs typeface="Times New Roman" panose="02020603050405020304" pitchFamily="18" charset="0"/>
                            </a:rPr>
                            <a:t>aureus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433">
                    <a:tc rowSpan="3">
                      <a:txBody>
                        <a:bodyPr/>
                        <a:lstStyle/>
                        <a:p>
                          <a:pPr algn="ctr">
                            <a:lnSpc>
                              <a:spcPct val="150000"/>
                            </a:lnSpc>
                            <a:spcAft>
                              <a:spcPts val="0"/>
                            </a:spcAft>
                          </a:pPr>
                          <a:r>
                            <a:rPr lang="es-EC" sz="1200" dirty="0">
                              <a:effectLst/>
                              <a:latin typeface="+mn-lt"/>
                              <a:ea typeface="Times New Roman" panose="02020603050405020304" pitchFamily="18" charset="0"/>
                              <a:cs typeface="Times New Roman" panose="02020603050405020304" pitchFamily="18" charset="0"/>
                            </a:rPr>
                            <a:t>1.76x10</a:t>
                          </a:r>
                          <a:r>
                            <a:rPr lang="es-EC" sz="1200" baseline="30000" dirty="0">
                              <a:effectLst/>
                              <a:latin typeface="+mn-lt"/>
                              <a:ea typeface="Times New Roman" panose="02020603050405020304" pitchFamily="18" charset="0"/>
                              <a:cs typeface="Times New Roman" panose="02020603050405020304" pitchFamily="18" charset="0"/>
                            </a:rPr>
                            <a:t>-8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s-EC" sz="1200" b="0" i="1" smtClean="0">
                                        <a:solidFill>
                                          <a:srgbClr val="000000"/>
                                        </a:solidFill>
                                        <a:effectLst/>
                                        <a:latin typeface="Cambria Math" panose="02040503050406030204" pitchFamily="18" charset="0"/>
                                        <a:cs typeface="Times New Roman" panose="02020603050405020304" pitchFamily="18" charset="0"/>
                                      </a:rPr>
                                    </m:ctrlPr>
                                  </m:sSubPr>
                                  <m:e>
                                    <m:r>
                                      <a:rPr lang="es-EC" sz="1200" b="0" i="1" smtClean="0">
                                        <a:solidFill>
                                          <a:srgbClr val="000000"/>
                                        </a:solidFill>
                                        <a:effectLst/>
                                        <a:latin typeface="Cambria Math" panose="02040503050406030204" pitchFamily="18" charset="0"/>
                                        <a:cs typeface="Times New Roman" panose="02020603050405020304" pitchFamily="18" charset="0"/>
                                      </a:rPr>
                                      <m:t>𝐴</m:t>
                                    </m:r>
                                  </m:e>
                                  <m:sub>
                                    <m:r>
                                      <a:rPr lang="es-EC" sz="1200" b="0" i="1" smtClean="0">
                                        <a:solidFill>
                                          <a:srgbClr val="000000"/>
                                        </a:solidFill>
                                        <a:effectLst/>
                                        <a:latin typeface="Cambria Math" panose="02040503050406030204" pitchFamily="18" charset="0"/>
                                        <a:cs typeface="Times New Roman" panose="02020603050405020304" pitchFamily="18" charset="0"/>
                                      </a:rPr>
                                      <m:t>𝑚𝑖𝑛</m:t>
                                    </m:r>
                                  </m:sub>
                                </m:sSub>
                                <m:r>
                                  <a:rPr lang="es-EC" sz="1200" b="0" i="1" smtClean="0">
                                    <a:solidFill>
                                      <a:srgbClr val="000000"/>
                                    </a:solidFill>
                                    <a:effectLst/>
                                    <a:latin typeface="Cambria Math" panose="02040503050406030204" pitchFamily="18" charset="0"/>
                                    <a:cs typeface="Times New Roman" panose="02020603050405020304" pitchFamily="18" charset="0"/>
                                  </a:rPr>
                                  <m:t>=</m:t>
                                </m:r>
                                <m:rad>
                                  <m:radPr>
                                    <m:degHide m:val="on"/>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𝑚𝑚</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sSup>
                                          <m:sSup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𝑐𝑚</m:t>
                                            </m:r>
                                          </m:e>
                                          <m:sup>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3600 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num>
                                      <m:den>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den>
                                    </m:f>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 </m:t>
                                    </m:r>
                                    <m:r>
                                      <a:rPr lang="es-ES" sz="1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rad>
                              </m:oMath>
                            </m:oMathPara>
                          </a14:m>
                          <a:endParaRPr lang="en-US" sz="1200" dirty="0">
                            <a:effectLst/>
                            <a:latin typeface="+mn-lt"/>
                            <a:ea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ctr"/>
                          <a:r>
                            <a:rPr lang="es-EC" sz="1200" kern="1200" dirty="0" err="1" smtClean="0">
                              <a:solidFill>
                                <a:schemeClr val="tx1"/>
                              </a:solidFill>
                              <a:effectLst/>
                              <a:latin typeface="+mn-lt"/>
                              <a:ea typeface="+mn-ea"/>
                              <a:cs typeface="Times New Roman" panose="02020603050405020304" pitchFamily="18" charset="0"/>
                            </a:rPr>
                            <a:t>A</a:t>
                          </a:r>
                          <a:r>
                            <a:rPr lang="es-EC" sz="1200" kern="1200" baseline="-25000" dirty="0" err="1" smtClean="0">
                              <a:solidFill>
                                <a:schemeClr val="tx1"/>
                              </a:solidFill>
                              <a:effectLst/>
                              <a:latin typeface="+mn-lt"/>
                              <a:ea typeface="+mn-ea"/>
                              <a:cs typeface="Times New Roman" panose="02020603050405020304" pitchFamily="18" charset="0"/>
                            </a:rPr>
                            <a:t>min</a:t>
                          </a:r>
                          <a:r>
                            <a:rPr lang="es-EC" sz="1200" kern="1200" dirty="0" smtClean="0">
                              <a:solidFill>
                                <a:schemeClr val="tx1"/>
                              </a:solidFill>
                              <a:effectLst/>
                              <a:latin typeface="+mn-lt"/>
                              <a:ea typeface="+mn-ea"/>
                              <a:cs typeface="Times New Roman" panose="02020603050405020304" pitchFamily="18" charset="0"/>
                            </a:rPr>
                            <a:t>: 0.39</a:t>
                          </a:r>
                          <a:endParaRPr lang="es-EC" sz="1200" dirty="0">
                            <a:latin typeface="+mn-lt"/>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A5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1.07 ± 0.49</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0.33 ± 0.17</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546">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A15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a:effectLst/>
                              <a:latin typeface="+mn-lt"/>
                              <a:ea typeface="Times New Roman" panose="02020603050405020304" pitchFamily="18" charset="0"/>
                              <a:cs typeface="Times New Roman" panose="02020603050405020304" pitchFamily="18" charset="0"/>
                            </a:rPr>
                            <a:t>1.79 ± 1.02</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0.62 ± 0.28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437">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A30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1.93 ± 0.97</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1.59 ± 0.78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3724405903"/>
                  </p:ext>
                </p:extLst>
              </p:nvPr>
            </p:nvGraphicFramePr>
            <p:xfrm>
              <a:off x="107504" y="1169894"/>
              <a:ext cx="8930813" cy="4419346"/>
            </p:xfrm>
            <a:graphic>
              <a:graphicData uri="http://schemas.openxmlformats.org/drawingml/2006/table">
                <a:tbl>
                  <a:tblPr firstRow="1" firstCol="1" bandRow="1"/>
                  <a:tblGrid>
                    <a:gridCol w="1730013"/>
                    <a:gridCol w="2806491"/>
                    <a:gridCol w="1081941"/>
                    <a:gridCol w="990274"/>
                    <a:gridCol w="1190045"/>
                    <a:gridCol w="1132049"/>
                  </a:tblGrid>
                  <a:tr h="274320">
                    <a:tc gridSpan="6">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Ag-</a:t>
                          </a:r>
                          <a:r>
                            <a:rPr lang="es-EC" sz="1200" b="1" dirty="0" err="1">
                              <a:effectLst/>
                              <a:latin typeface="+mn-lt"/>
                              <a:ea typeface="Times New Roman" panose="02020603050405020304" pitchFamily="18" charset="0"/>
                              <a:cs typeface="Times New Roman" panose="02020603050405020304" pitchFamily="18" charset="0"/>
                            </a:rPr>
                            <a:t>NPs</a:t>
                          </a:r>
                          <a:r>
                            <a:rPr lang="es-EC" sz="1200" b="1" dirty="0">
                              <a:effectLst/>
                              <a:latin typeface="+mn-lt"/>
                              <a:ea typeface="Times New Roman" panose="02020603050405020304" pitchFamily="18" charset="0"/>
                              <a:cs typeface="Times New Roman" panose="02020603050405020304" pitchFamily="18" charset="0"/>
                            </a:rPr>
                            <a:t> (Q)</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687166">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Coeficiente de Difusión </a:t>
                          </a:r>
                          <a:r>
                            <a:rPr lang="es-EC" sz="1200" b="1" dirty="0" smtClean="0">
                              <a:effectLst/>
                              <a:latin typeface="+mn-lt"/>
                              <a:ea typeface="Times New Roman" panose="02020603050405020304" pitchFamily="18" charset="0"/>
                              <a:cs typeface="Times New Roman" panose="02020603050405020304" pitchFamily="18" charset="0"/>
                            </a:rPr>
                            <a:t>Aparente (por linealidad) </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cm</a:t>
                          </a:r>
                          <a:r>
                            <a:rPr lang="es-EC" sz="1200" b="1" baseline="30000" dirty="0" smtClean="0">
                              <a:effectLst/>
                              <a:latin typeface="+mn-lt"/>
                              <a:ea typeface="Times New Roman" panose="02020603050405020304" pitchFamily="18" charset="0"/>
                              <a:cs typeface="Times New Roman" panose="02020603050405020304" pitchFamily="18" charset="0"/>
                            </a:rPr>
                            <a:t>2</a:t>
                          </a:r>
                          <a:r>
                            <a:rPr lang="es-EC" sz="1200" b="1" dirty="0" smtClean="0">
                              <a:effectLst/>
                              <a:latin typeface="+mn-lt"/>
                              <a:ea typeface="Times New Roman" panose="02020603050405020304" pitchFamily="18" charset="0"/>
                              <a:cs typeface="Times New Roman" panose="02020603050405020304" pitchFamily="18" charset="0"/>
                            </a:rPr>
                            <a:t>/s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rowSpan="2"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Cálculo del halo de inhibición mínimo esperado según el cálculo del coeficiente de </a:t>
                          </a:r>
                          <a:r>
                            <a:rPr lang="es-EC" sz="1200" b="1" dirty="0" smtClean="0">
                              <a:effectLst/>
                              <a:latin typeface="+mn-lt"/>
                              <a:ea typeface="Times New Roman" panose="02020603050405020304" pitchFamily="18" charset="0"/>
                              <a:cs typeface="Times New Roman" panose="02020603050405020304" pitchFamily="18" charset="0"/>
                            </a:rPr>
                            <a:t>difusión aparente (por linealidad)</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EC"/>
                        </a:p>
                      </a:txBody>
                      <a:tcPr/>
                    </a:tc>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Capas de impresión</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Promedio de halo de inhibición 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r>
                  <a:tr h="433636">
                    <a:tc vMerge="1">
                      <a:txBody>
                        <a:bodyPr/>
                        <a:lstStyle/>
                        <a:p>
                          <a:endParaRPr lang="en-US" dirty="0"/>
                        </a:p>
                      </a:txBody>
                      <a:tcPr>
                        <a:lnT w="12700" cap="flat" cmpd="sng" algn="ctr">
                          <a:solidFill>
                            <a:srgbClr val="000000"/>
                          </a:solidFill>
                          <a:prstDash val="solid"/>
                          <a:round/>
                          <a:headEnd type="none" w="med" len="med"/>
                          <a:tailEnd type="none" w="med" len="med"/>
                        </a:lnT>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i="1">
                              <a:effectLst/>
                              <a:latin typeface="+mn-lt"/>
                              <a:ea typeface="Times New Roman" panose="02020603050405020304" pitchFamily="18" charset="0"/>
                              <a:cs typeface="Times New Roman" panose="02020603050405020304" pitchFamily="18" charset="0"/>
                            </a:rPr>
                            <a:t>E. coli</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b="1" i="1" dirty="0">
                              <a:effectLst/>
                              <a:latin typeface="+mn-lt"/>
                              <a:ea typeface="Times New Roman" panose="02020603050405020304" pitchFamily="18" charset="0"/>
                              <a:cs typeface="Times New Roman" panose="02020603050405020304" pitchFamily="18" charset="0"/>
                            </a:rPr>
                            <a:t>S. </a:t>
                          </a:r>
                          <a:r>
                            <a:rPr lang="es-EC" sz="1200" b="1" i="1" dirty="0" err="1">
                              <a:effectLst/>
                              <a:latin typeface="+mn-lt"/>
                              <a:ea typeface="Times New Roman" panose="02020603050405020304" pitchFamily="18" charset="0"/>
                              <a:cs typeface="Times New Roman" panose="02020603050405020304" pitchFamily="18" charset="0"/>
                            </a:rPr>
                            <a:t>aureus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4320">
                    <a:tc rowSpan="3">
                      <a:txBody>
                        <a:bodyPr/>
                        <a:lstStyle/>
                        <a:p>
                          <a:pPr algn="ctr">
                            <a:lnSpc>
                              <a:spcPct val="150000"/>
                            </a:lnSpc>
                            <a:spcAft>
                              <a:spcPts val="0"/>
                            </a:spcAft>
                          </a:pPr>
                          <a:r>
                            <a:rPr lang="es-EC" sz="1200" dirty="0">
                              <a:effectLst/>
                              <a:latin typeface="+mn-lt"/>
                              <a:ea typeface="Times New Roman" panose="02020603050405020304" pitchFamily="18" charset="0"/>
                              <a:cs typeface="Times New Roman" panose="02020603050405020304" pitchFamily="18" charset="0"/>
                            </a:rPr>
                            <a:t>1.91x10</a:t>
                          </a:r>
                          <a:r>
                            <a:rPr lang="es-EC" sz="1200" baseline="30000" dirty="0">
                              <a:effectLst/>
                              <a:latin typeface="+mn-lt"/>
                              <a:ea typeface="Times New Roman" panose="02020603050405020304" pitchFamily="18" charset="0"/>
                              <a:cs typeface="Times New Roman" panose="02020603050405020304" pitchFamily="18" charset="0"/>
                            </a:rPr>
                            <a:t>-8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rowSpan="3">
                      <a:txBody>
                        <a:bodyPr/>
                        <a:lstStyle/>
                        <a:p>
                          <a:endParaRPr lang="es-EC"/>
                        </a:p>
                      </a:txBody>
                      <a:tcPr marL="40045" marR="4004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61822" t="-156463" r="-156833" b="-244218"/>
                          </a:stretch>
                        </a:blipFill>
                      </a:tcPr>
                    </a:tc>
                    <a:tc rowSpan="3">
                      <a:txBody>
                        <a:bodyPr/>
                        <a:lstStyle/>
                        <a:p>
                          <a:pPr algn="ctr">
                            <a:lnSpc>
                              <a:spcPct val="150000"/>
                            </a:lnSpc>
                            <a:spcAft>
                              <a:spcPts val="0"/>
                            </a:spcAft>
                          </a:pPr>
                          <a:r>
                            <a:rPr lang="es-EC" sz="1200" dirty="0" err="1">
                              <a:effectLst/>
                              <a:latin typeface="+mn-lt"/>
                              <a:ea typeface="Times New Roman" panose="02020603050405020304" pitchFamily="18" charset="0"/>
                              <a:cs typeface="Times New Roman" panose="02020603050405020304" pitchFamily="18" charset="0"/>
                            </a:rPr>
                            <a:t>A</a:t>
                          </a:r>
                          <a:r>
                            <a:rPr lang="es-EC" sz="1200" baseline="-25000" dirty="0" err="1">
                              <a:effectLst/>
                              <a:latin typeface="+mn-lt"/>
                              <a:ea typeface="Times New Roman" panose="02020603050405020304" pitchFamily="18" charset="0"/>
                              <a:cs typeface="Times New Roman" panose="02020603050405020304" pitchFamily="18" charset="0"/>
                            </a:rPr>
                            <a:t>min</a:t>
                          </a:r>
                          <a:r>
                            <a:rPr lang="es-EC" sz="1200" dirty="0">
                              <a:effectLst/>
                              <a:latin typeface="+mn-lt"/>
                              <a:ea typeface="Times New Roman" panose="02020603050405020304" pitchFamily="18" charset="0"/>
                              <a:cs typeface="Times New Roman" panose="02020603050405020304" pitchFamily="18" charset="0"/>
                            </a:rPr>
                            <a:t>: 0.41</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A5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0.99 ± 0.62</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0.25 ± 0.14</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1487">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A15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T w="12700" cap="flat" cmpd="sng" algn="ctr">
                          <a:solidFill>
                            <a:srgbClr val="000000"/>
                          </a:solidFill>
                          <a:prstDash val="solid"/>
                          <a:round/>
                          <a:headEnd type="none" w="med" len="med"/>
                          <a:tailEnd type="none" w="med" len="med"/>
                        </a:lnT>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1.65 ± 0.97</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0.55 ± 0.25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5280">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A30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1.68 ± 0.96</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1.24 ± 0.70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4320">
                    <a:tc gridSpan="6">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Ag-</a:t>
                          </a:r>
                          <a:r>
                            <a:rPr lang="es-EC" sz="1200" b="1" dirty="0" err="1">
                              <a:effectLst/>
                              <a:latin typeface="+mn-lt"/>
                              <a:ea typeface="Times New Roman" panose="02020603050405020304" pitchFamily="18" charset="0"/>
                              <a:cs typeface="Times New Roman" panose="02020603050405020304" pitchFamily="18" charset="0"/>
                            </a:rPr>
                            <a:t>NPs</a:t>
                          </a:r>
                          <a:r>
                            <a:rPr lang="es-EC" sz="1200" b="1" dirty="0">
                              <a:effectLst/>
                              <a:latin typeface="+mn-lt"/>
                              <a:ea typeface="Times New Roman" panose="02020603050405020304" pitchFamily="18" charset="0"/>
                              <a:cs typeface="Times New Roman" panose="02020603050405020304" pitchFamily="18" charset="0"/>
                            </a:rPr>
                            <a:t> (M) / PVB</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48640">
                    <a:tc rowSpan="2">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a:effectLst/>
                              <a:latin typeface="+mn-lt"/>
                              <a:ea typeface="Times New Roman" panose="02020603050405020304" pitchFamily="18" charset="0"/>
                              <a:cs typeface="Times New Roman" panose="02020603050405020304" pitchFamily="18" charset="0"/>
                            </a:rPr>
                            <a:t>Coeficiente de Difusión </a:t>
                          </a:r>
                          <a:r>
                            <a:rPr lang="es-EC" sz="1200" b="1" dirty="0" smtClean="0">
                              <a:effectLst/>
                              <a:latin typeface="+mn-lt"/>
                              <a:ea typeface="Times New Roman" panose="02020603050405020304" pitchFamily="18" charset="0"/>
                              <a:cs typeface="Times New Roman" panose="02020603050405020304" pitchFamily="18" charset="0"/>
                            </a:rPr>
                            <a:t>Aparente (por linealidad) </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cm</a:t>
                          </a:r>
                          <a:r>
                            <a:rPr lang="es-EC" sz="1200" b="1" baseline="30000" dirty="0" smtClean="0">
                              <a:effectLst/>
                              <a:latin typeface="+mn-lt"/>
                              <a:ea typeface="Times New Roman" panose="02020603050405020304" pitchFamily="18" charset="0"/>
                              <a:cs typeface="Times New Roman" panose="02020603050405020304" pitchFamily="18" charset="0"/>
                            </a:rPr>
                            <a:t>2</a:t>
                          </a:r>
                          <a:r>
                            <a:rPr lang="es-EC" sz="1200" b="1" dirty="0" smtClean="0">
                              <a:effectLst/>
                              <a:latin typeface="+mn-lt"/>
                              <a:ea typeface="Times New Roman" panose="02020603050405020304" pitchFamily="18" charset="0"/>
                              <a:cs typeface="Times New Roman" panose="02020603050405020304" pitchFamily="18" charset="0"/>
                            </a:rPr>
                            <a:t>/s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Cálculo del halo de inhibición mínimo esperado según el cálculo del coeficiente de </a:t>
                          </a:r>
                          <a:r>
                            <a:rPr lang="es-EC" sz="1200" b="1" dirty="0" smtClean="0">
                              <a:effectLst/>
                              <a:latin typeface="+mn-lt"/>
                              <a:ea typeface="Times New Roman" panose="02020603050405020304" pitchFamily="18" charset="0"/>
                              <a:cs typeface="Times New Roman" panose="02020603050405020304" pitchFamily="18" charset="0"/>
                            </a:rPr>
                            <a:t>difusión aparente (por linealidad)</a:t>
                          </a:r>
                        </a:p>
                        <a:p>
                          <a:pPr algn="ctr">
                            <a:lnSpc>
                              <a:spcPct val="150000"/>
                            </a:lnSpc>
                            <a:spcAft>
                              <a:spcPts val="0"/>
                            </a:spcAft>
                          </a:pPr>
                          <a:r>
                            <a:rPr lang="es-EC" sz="1200" b="1" dirty="0" smtClean="0">
                              <a:effectLst/>
                              <a:latin typeface="+mn-lt"/>
                              <a:ea typeface="Times New Roman" panose="02020603050405020304" pitchFamily="18" charset="0"/>
                              <a:cs typeface="Times New Roman" panose="02020603050405020304" pitchFamily="18" charset="0"/>
                            </a:rPr>
                            <a:t>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hMerge="1">
                      <a:txBody>
                        <a:bodyPr/>
                        <a:lstStyle/>
                        <a:p>
                          <a:endParaRPr lang="es-EC"/>
                        </a:p>
                      </a:txBody>
                      <a:tcPr/>
                    </a:tc>
                    <a:tc row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Capas de impresión</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tc gridSpan="2">
                      <a:txBody>
                        <a:bodyPr/>
                        <a:lstStyle/>
                        <a:p>
                          <a:pPr algn="ctr">
                            <a:lnSpc>
                              <a:spcPct val="150000"/>
                            </a:lnSpc>
                            <a:spcAft>
                              <a:spcPts val="0"/>
                            </a:spcAft>
                          </a:pPr>
                          <a:r>
                            <a:rPr lang="es-EC" sz="1200" b="1" dirty="0">
                              <a:effectLst/>
                              <a:latin typeface="+mn-lt"/>
                              <a:ea typeface="Times New Roman" panose="02020603050405020304" pitchFamily="18" charset="0"/>
                              <a:cs typeface="Times New Roman" panose="02020603050405020304" pitchFamily="18" charset="0"/>
                            </a:rPr>
                            <a:t>Promedio de halo de inhibición mm</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r>
                  <a:tr h="557874">
                    <a:tc vMerge="1">
                      <a:txBody>
                        <a:bodyPr/>
                        <a:lstStyle/>
                        <a:p>
                          <a:endParaRPr lang="en-US"/>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i="1">
                              <a:effectLst/>
                              <a:latin typeface="+mn-lt"/>
                              <a:ea typeface="Times New Roman" panose="02020603050405020304" pitchFamily="18" charset="0"/>
                              <a:cs typeface="Times New Roman" panose="02020603050405020304" pitchFamily="18" charset="0"/>
                            </a:rPr>
                            <a:t>E. coli</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200" b="1" i="1" dirty="0">
                              <a:effectLst/>
                              <a:latin typeface="+mn-lt"/>
                              <a:ea typeface="Times New Roman" panose="02020603050405020304" pitchFamily="18" charset="0"/>
                              <a:cs typeface="Times New Roman" panose="02020603050405020304" pitchFamily="18" charset="0"/>
                            </a:rPr>
                            <a:t>S. </a:t>
                          </a:r>
                          <a:r>
                            <a:rPr lang="es-EC" sz="1200" b="1" i="1" dirty="0" err="1">
                              <a:effectLst/>
                              <a:latin typeface="+mn-lt"/>
                              <a:ea typeface="Times New Roman" panose="02020603050405020304" pitchFamily="18" charset="0"/>
                              <a:cs typeface="Times New Roman" panose="02020603050405020304" pitchFamily="18" charset="0"/>
                            </a:rPr>
                            <a:t>aureus</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4320">
                    <a:tc rowSpan="3">
                      <a:txBody>
                        <a:bodyPr/>
                        <a:lstStyle/>
                        <a:p>
                          <a:pPr algn="ctr">
                            <a:lnSpc>
                              <a:spcPct val="150000"/>
                            </a:lnSpc>
                            <a:spcAft>
                              <a:spcPts val="0"/>
                            </a:spcAft>
                          </a:pPr>
                          <a:r>
                            <a:rPr lang="es-EC" sz="1200" dirty="0">
                              <a:effectLst/>
                              <a:latin typeface="+mn-lt"/>
                              <a:ea typeface="Times New Roman" panose="02020603050405020304" pitchFamily="18" charset="0"/>
                              <a:cs typeface="Times New Roman" panose="02020603050405020304" pitchFamily="18" charset="0"/>
                            </a:rPr>
                            <a:t>1.76x10</a:t>
                          </a:r>
                          <a:r>
                            <a:rPr lang="es-EC" sz="1200" baseline="30000" dirty="0">
                              <a:effectLst/>
                              <a:latin typeface="+mn-lt"/>
                              <a:ea typeface="Times New Roman" panose="02020603050405020304" pitchFamily="18" charset="0"/>
                              <a:cs typeface="Times New Roman" panose="02020603050405020304" pitchFamily="18" charset="0"/>
                            </a:rPr>
                            <a:t>-8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endParaRPr lang="es-EC"/>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61822" t="-486290" r="-156833" b="-7258"/>
                          </a:stretch>
                        </a:blipFill>
                      </a:tcPr>
                    </a:tc>
                    <a:tc rowSpan="3">
                      <a:txBody>
                        <a:bodyPr/>
                        <a:lstStyle/>
                        <a:p>
                          <a:pPr algn="ctr"/>
                          <a:r>
                            <a:rPr lang="es-EC" sz="1200" kern="1200" dirty="0" err="1" smtClean="0">
                              <a:solidFill>
                                <a:schemeClr val="tx1"/>
                              </a:solidFill>
                              <a:effectLst/>
                              <a:latin typeface="+mn-lt"/>
                              <a:ea typeface="+mn-ea"/>
                              <a:cs typeface="Times New Roman" panose="02020603050405020304" pitchFamily="18" charset="0"/>
                            </a:rPr>
                            <a:t>A</a:t>
                          </a:r>
                          <a:r>
                            <a:rPr lang="es-EC" sz="1200" kern="1200" baseline="-25000" dirty="0" err="1" smtClean="0">
                              <a:solidFill>
                                <a:schemeClr val="tx1"/>
                              </a:solidFill>
                              <a:effectLst/>
                              <a:latin typeface="+mn-lt"/>
                              <a:ea typeface="+mn-ea"/>
                              <a:cs typeface="Times New Roman" panose="02020603050405020304" pitchFamily="18" charset="0"/>
                            </a:rPr>
                            <a:t>min</a:t>
                          </a:r>
                          <a:r>
                            <a:rPr lang="es-EC" sz="1200" kern="1200" dirty="0" smtClean="0">
                              <a:solidFill>
                                <a:schemeClr val="tx1"/>
                              </a:solidFill>
                              <a:effectLst/>
                              <a:latin typeface="+mn-lt"/>
                              <a:ea typeface="+mn-ea"/>
                              <a:cs typeface="Times New Roman" panose="02020603050405020304" pitchFamily="18" charset="0"/>
                            </a:rPr>
                            <a:t>: 0.39</a:t>
                          </a:r>
                          <a:endParaRPr lang="es-EC" sz="1200" dirty="0">
                            <a:latin typeface="+mn-lt"/>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A5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a:effectLst/>
                              <a:latin typeface="+mn-lt"/>
                              <a:ea typeface="Times New Roman" panose="02020603050405020304" pitchFamily="18" charset="0"/>
                              <a:cs typeface="Times New Roman" panose="02020603050405020304" pitchFamily="18" charset="0"/>
                            </a:rPr>
                            <a:t>1.07 ± 0.49</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S" sz="1200" dirty="0">
                              <a:effectLst/>
                              <a:latin typeface="+mn-lt"/>
                              <a:ea typeface="Times New Roman" panose="02020603050405020304" pitchFamily="18" charset="0"/>
                              <a:cs typeface="Times New Roman" panose="02020603050405020304" pitchFamily="18" charset="0"/>
                            </a:rPr>
                            <a:t>0.33 ± 0.17</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546">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A15</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a:effectLst/>
                              <a:latin typeface="+mn-lt"/>
                              <a:ea typeface="Times New Roman" panose="02020603050405020304" pitchFamily="18" charset="0"/>
                              <a:cs typeface="Times New Roman" panose="02020603050405020304" pitchFamily="18" charset="0"/>
                            </a:rPr>
                            <a:t>1.79 ± 1.02</a:t>
                          </a:r>
                          <a:endParaRPr lang="en-US" sz="120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0.62 ± 0.28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437">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A30</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1.93 ± 0.97</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S" sz="1200" dirty="0">
                              <a:effectLst/>
                              <a:latin typeface="+mn-lt"/>
                              <a:ea typeface="Times New Roman" panose="02020603050405020304" pitchFamily="18" charset="0"/>
                              <a:cs typeface="Times New Roman" panose="02020603050405020304" pitchFamily="18" charset="0"/>
                            </a:rPr>
                            <a:t>1.59 ± 0.78</a:t>
                          </a:r>
                          <a:endParaRPr lang="en-US" sz="1200" dirty="0">
                            <a:effectLst/>
                            <a:latin typeface="+mn-lt"/>
                            <a:ea typeface="Calibri" panose="020F0502020204030204" pitchFamily="34" charset="0"/>
                            <a:cs typeface="Times New Roman" panose="02020603050405020304" pitchFamily="18" charset="0"/>
                          </a:endParaRPr>
                        </a:p>
                      </a:txBody>
                      <a:tcPr marL="40045" marR="400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mc:Fallback>
      </mc:AlternateContent>
      <p:sp>
        <p:nvSpPr>
          <p:cNvPr id="3" name="CuadroTexto 2"/>
          <p:cNvSpPr txBox="1"/>
          <p:nvPr/>
        </p:nvSpPr>
        <p:spPr>
          <a:xfrm>
            <a:off x="387865" y="5713511"/>
            <a:ext cx="2310239" cy="523220"/>
          </a:xfrm>
          <a:prstGeom prst="rect">
            <a:avLst/>
          </a:prstGeom>
          <a:noFill/>
          <a:ln w="28575">
            <a:solidFill>
              <a:srgbClr val="00B0F0"/>
            </a:solidFill>
          </a:ln>
        </p:spPr>
        <p:txBody>
          <a:bodyPr wrap="square" rtlCol="0">
            <a:spAutoFit/>
          </a:bodyPr>
          <a:lstStyle/>
          <a:p>
            <a:pPr algn="ctr"/>
            <a:r>
              <a:rPr lang="es-ES" sz="1400" dirty="0" smtClean="0"/>
              <a:t>Influencia de capas de peptidoglucano </a:t>
            </a:r>
            <a:endParaRPr lang="en-US" sz="1400" dirty="0"/>
          </a:p>
        </p:txBody>
      </p:sp>
      <p:sp>
        <p:nvSpPr>
          <p:cNvPr id="11" name="CuadroTexto 10"/>
          <p:cNvSpPr txBox="1"/>
          <p:nvPr/>
        </p:nvSpPr>
        <p:spPr>
          <a:xfrm>
            <a:off x="3347864" y="5715345"/>
            <a:ext cx="2518592" cy="523220"/>
          </a:xfrm>
          <a:prstGeom prst="rect">
            <a:avLst/>
          </a:prstGeom>
          <a:noFill/>
          <a:ln w="28575">
            <a:solidFill>
              <a:srgbClr val="FFC000"/>
            </a:solidFill>
          </a:ln>
        </p:spPr>
        <p:txBody>
          <a:bodyPr wrap="square" rtlCol="0">
            <a:spAutoFit/>
          </a:bodyPr>
          <a:lstStyle/>
          <a:p>
            <a:pPr algn="ctr"/>
            <a:r>
              <a:rPr lang="es-ES" sz="1400" dirty="0" err="1"/>
              <a:t>Malegwd</a:t>
            </a:r>
            <a:r>
              <a:rPr lang="es-ES" sz="1400" dirty="0"/>
              <a:t> </a:t>
            </a:r>
            <a:r>
              <a:rPr lang="es-ES" sz="1400" dirty="0" smtClean="0"/>
              <a:t>y colaboradores, (2016)</a:t>
            </a:r>
            <a:endParaRPr lang="en-US" sz="1400" dirty="0"/>
          </a:p>
        </p:txBody>
      </p:sp>
      <p:sp>
        <p:nvSpPr>
          <p:cNvPr id="15" name="CuadroTexto 14"/>
          <p:cNvSpPr txBox="1"/>
          <p:nvPr/>
        </p:nvSpPr>
        <p:spPr>
          <a:xfrm>
            <a:off x="387865" y="6433591"/>
            <a:ext cx="2310239" cy="307777"/>
          </a:xfrm>
          <a:prstGeom prst="rect">
            <a:avLst/>
          </a:prstGeom>
          <a:solidFill>
            <a:schemeClr val="bg1"/>
          </a:solidFill>
          <a:ln w="28575">
            <a:solidFill>
              <a:srgbClr val="00B0F0"/>
            </a:solidFill>
          </a:ln>
        </p:spPr>
        <p:txBody>
          <a:bodyPr wrap="square" rtlCol="0">
            <a:spAutoFit/>
          </a:bodyPr>
          <a:lstStyle/>
          <a:p>
            <a:pPr algn="ctr"/>
            <a:r>
              <a:rPr lang="es-ES" sz="1400" dirty="0" smtClean="0"/>
              <a:t>Inhibición mínima aparente </a:t>
            </a:r>
            <a:endParaRPr lang="en-US" sz="1400" dirty="0"/>
          </a:p>
        </p:txBody>
      </p:sp>
      <p:sp>
        <p:nvSpPr>
          <p:cNvPr id="16" name="CuadroTexto 15"/>
          <p:cNvSpPr txBox="1"/>
          <p:nvPr/>
        </p:nvSpPr>
        <p:spPr>
          <a:xfrm>
            <a:off x="3347864" y="6408125"/>
            <a:ext cx="2518592" cy="307777"/>
          </a:xfrm>
          <a:prstGeom prst="rect">
            <a:avLst/>
          </a:prstGeom>
          <a:solidFill>
            <a:schemeClr val="bg1"/>
          </a:solidFill>
          <a:ln w="28575">
            <a:solidFill>
              <a:srgbClr val="FFC000"/>
            </a:solidFill>
          </a:ln>
        </p:spPr>
        <p:txBody>
          <a:bodyPr wrap="square" rtlCol="0">
            <a:spAutoFit/>
          </a:bodyPr>
          <a:lstStyle/>
          <a:p>
            <a:pPr algn="ctr"/>
            <a:r>
              <a:rPr lang="es-ES" sz="1400" dirty="0" err="1"/>
              <a:t>Cabrejos</a:t>
            </a:r>
            <a:r>
              <a:rPr lang="es-ES" sz="1400" dirty="0"/>
              <a:t> (2011)</a:t>
            </a:r>
            <a:endParaRPr lang="en-US" sz="1400" dirty="0"/>
          </a:p>
        </p:txBody>
      </p:sp>
      <p:sp>
        <p:nvSpPr>
          <p:cNvPr id="13" name="CuadroTexto 3"/>
          <p:cNvSpPr txBox="1"/>
          <p:nvPr/>
        </p:nvSpPr>
        <p:spPr>
          <a:xfrm>
            <a:off x="648254" y="87015"/>
            <a:ext cx="8460250" cy="461665"/>
          </a:xfrm>
          <a:prstGeom prst="rect">
            <a:avLst/>
          </a:prstGeom>
          <a:noFill/>
        </p:spPr>
        <p:txBody>
          <a:bodyPr wrap="square" rtlCol="0">
            <a:spAutoFit/>
          </a:bodyPr>
          <a:lstStyle/>
          <a:p>
            <a:pPr algn="r"/>
            <a:r>
              <a:rPr lang="es-EC" sz="2400" b="1" dirty="0" smtClean="0"/>
              <a:t>MATERIALES Y MÉTODOS / RESULTADOS Y DISCUSIÓN</a:t>
            </a:r>
            <a:endParaRPr lang="es-EC" sz="2400" b="1" dirty="0"/>
          </a:p>
        </p:txBody>
      </p:sp>
      <p:cxnSp>
        <p:nvCxnSpPr>
          <p:cNvPr id="10" name="Conector recto de flecha 9"/>
          <p:cNvCxnSpPr/>
          <p:nvPr/>
        </p:nvCxnSpPr>
        <p:spPr>
          <a:xfrm>
            <a:off x="2842120" y="6071810"/>
            <a:ext cx="3670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2842120" y="6595611"/>
            <a:ext cx="3670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7466836" y="5646440"/>
            <a:ext cx="1569660" cy="230832"/>
          </a:xfrm>
          <a:prstGeom prst="rect">
            <a:avLst/>
          </a:prstGeom>
        </p:spPr>
        <p:txBody>
          <a:bodyPr wrap="none">
            <a:spAutoFit/>
          </a:bodyPr>
          <a:lstStyle/>
          <a:p>
            <a:r>
              <a:rPr lang="es-EC" sz="900" dirty="0">
                <a:ea typeface="Calibri" panose="020F0502020204030204" pitchFamily="34" charset="0"/>
              </a:rPr>
              <a:t>(Barrera &amp; Guerrero, 2017)</a:t>
            </a:r>
            <a:endParaRPr lang="es-EC" sz="900" dirty="0"/>
          </a:p>
        </p:txBody>
      </p:sp>
    </p:spTree>
    <p:extLst>
      <p:ext uri="{BB962C8B-B14F-4D97-AF65-F5344CB8AC3E}">
        <p14:creationId xmlns:p14="http://schemas.microsoft.com/office/powerpoint/2010/main" val="3690153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971601" y="87015"/>
            <a:ext cx="8136904" cy="461665"/>
          </a:xfrm>
          <a:prstGeom prst="rect">
            <a:avLst/>
          </a:prstGeom>
          <a:noFill/>
        </p:spPr>
        <p:txBody>
          <a:bodyPr wrap="square" rtlCol="0">
            <a:spAutoFit/>
          </a:bodyPr>
          <a:lstStyle/>
          <a:p>
            <a:pPr algn="r"/>
            <a:r>
              <a:rPr lang="es-EC" sz="2400" b="1" dirty="0" smtClean="0"/>
              <a:t>INTRODUCCIÓN Y FORMULACIÓN DEL PROBLEMA</a:t>
            </a:r>
            <a:endParaRPr lang="es-EC" sz="2400" b="1" dirty="0"/>
          </a:p>
        </p:txBody>
      </p:sp>
      <p:graphicFrame>
        <p:nvGraphicFramePr>
          <p:cNvPr id="2" name="Diagrama 1"/>
          <p:cNvGraphicFramePr/>
          <p:nvPr>
            <p:extLst>
              <p:ext uri="{D42A27DB-BD31-4B8C-83A1-F6EECF244321}">
                <p14:modId xmlns:p14="http://schemas.microsoft.com/office/powerpoint/2010/main" val="927355118"/>
              </p:ext>
            </p:extLst>
          </p:nvPr>
        </p:nvGraphicFramePr>
        <p:xfrm>
          <a:off x="0" y="692696"/>
          <a:ext cx="9144000" cy="554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10"/>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niversidad federal de pernambu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50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99592" y="2394754"/>
            <a:ext cx="7416824" cy="1754326"/>
          </a:xfrm>
          <a:prstGeom prst="rect">
            <a:avLst/>
          </a:prstGeom>
          <a:noFill/>
        </p:spPr>
        <p:txBody>
          <a:bodyPr wrap="square" rtlCol="0">
            <a:spAutoFit/>
          </a:bodyPr>
          <a:lstStyle/>
          <a:p>
            <a:pPr algn="ctr"/>
            <a:r>
              <a:rPr lang="es-ES" sz="5400" b="1" dirty="0" smtClean="0"/>
              <a:t>CONCLUSIONES Y RECOMENDACIONES</a:t>
            </a:r>
            <a:endParaRPr lang="es-ES" sz="5400" b="1" dirty="0"/>
          </a:p>
        </p:txBody>
      </p:sp>
      <p:sp>
        <p:nvSpPr>
          <p:cNvPr id="5" name="Rectángulo 4"/>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607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3"/>
          <p:cNvSpPr txBox="1"/>
          <p:nvPr/>
        </p:nvSpPr>
        <p:spPr>
          <a:xfrm>
            <a:off x="4644008" y="116632"/>
            <a:ext cx="4392488" cy="461665"/>
          </a:xfrm>
          <a:prstGeom prst="rect">
            <a:avLst/>
          </a:prstGeom>
          <a:noFill/>
        </p:spPr>
        <p:txBody>
          <a:bodyPr wrap="square" rtlCol="0">
            <a:spAutoFit/>
          </a:bodyPr>
          <a:lstStyle/>
          <a:p>
            <a:pPr algn="r"/>
            <a:r>
              <a:rPr lang="es-EC" sz="2400" b="1" dirty="0" smtClean="0"/>
              <a:t>CONCLUSIONES</a:t>
            </a:r>
            <a:endParaRPr lang="es-EC" sz="2400" b="1" dirty="0"/>
          </a:p>
        </p:txBody>
      </p:sp>
      <p:sp>
        <p:nvSpPr>
          <p:cNvPr id="8" name="Rectángulo 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467544" y="940152"/>
            <a:ext cx="8184876" cy="5078313"/>
          </a:xfrm>
          <a:prstGeom prst="rect">
            <a:avLst/>
          </a:prstGeom>
          <a:solidFill>
            <a:schemeClr val="bg1"/>
          </a:solidFill>
          <a:ln w="28575">
            <a:solidFill>
              <a:srgbClr val="00B0F0"/>
            </a:solidFill>
          </a:ln>
        </p:spPr>
        <p:txBody>
          <a:bodyPr wrap="square">
            <a:spAutoFit/>
          </a:bodyPr>
          <a:lstStyle/>
          <a:p>
            <a:pPr marL="171450" lvl="0" indent="-171450" algn="just">
              <a:buFont typeface="Arial" panose="020B0604020202020204" pitchFamily="34" charset="0"/>
              <a:buChar char="•"/>
            </a:pPr>
            <a:r>
              <a:rPr lang="es-ES" dirty="0"/>
              <a:t>La investigación permitió la obtención de nanopartículas de </a:t>
            </a:r>
            <a:r>
              <a:rPr lang="es-ES" dirty="0" smtClean="0"/>
              <a:t>plata estables mediante </a:t>
            </a:r>
            <a:r>
              <a:rPr lang="es-ES" dirty="0"/>
              <a:t>método químico y por irradiación </a:t>
            </a:r>
            <a:r>
              <a:rPr lang="es-ES" dirty="0" smtClean="0"/>
              <a:t>microondas, y según su análisis de caracterización estas son esféricas, con estructura cristalina FCC y con un tamaño de 18.9 </a:t>
            </a:r>
            <a:r>
              <a:rPr lang="es-ES" dirty="0"/>
              <a:t>± 12.28 </a:t>
            </a:r>
            <a:r>
              <a:rPr lang="es-ES" dirty="0" err="1"/>
              <a:t>nm</a:t>
            </a:r>
            <a:r>
              <a:rPr lang="es-ES" dirty="0"/>
              <a:t> para Ag-</a:t>
            </a:r>
            <a:r>
              <a:rPr lang="es-ES" dirty="0" err="1"/>
              <a:t>NPs</a:t>
            </a:r>
            <a:r>
              <a:rPr lang="es-ES" dirty="0"/>
              <a:t> (Q) y 17.83 ± 7.3 </a:t>
            </a:r>
            <a:r>
              <a:rPr lang="es-ES" dirty="0" err="1"/>
              <a:t>nm</a:t>
            </a:r>
            <a:r>
              <a:rPr lang="es-ES" dirty="0"/>
              <a:t> para Ag-</a:t>
            </a:r>
            <a:r>
              <a:rPr lang="es-ES" dirty="0" err="1"/>
              <a:t>NPs</a:t>
            </a:r>
            <a:r>
              <a:rPr lang="es-ES" dirty="0"/>
              <a:t> (M)). </a:t>
            </a:r>
            <a:endParaRPr lang="es-ES" dirty="0" smtClean="0"/>
          </a:p>
          <a:p>
            <a:pPr marL="171450" lvl="0" indent="-171450" algn="just">
              <a:buFont typeface="Arial" panose="020B0604020202020204" pitchFamily="34" charset="0"/>
              <a:buChar char="•"/>
            </a:pPr>
            <a:endParaRPr lang="es-ES" dirty="0"/>
          </a:p>
          <a:p>
            <a:pPr marL="171450" lvl="0" indent="-171450" algn="just">
              <a:buFont typeface="Arial" panose="020B0604020202020204" pitchFamily="34" charset="0"/>
              <a:buChar char="•"/>
            </a:pPr>
            <a:r>
              <a:rPr lang="es-EC" dirty="0"/>
              <a:t>Se determinó que el acetato de celulosa y el polivinil </a:t>
            </a:r>
            <a:r>
              <a:rPr lang="es-EC" dirty="0" err="1"/>
              <a:t>butiral</a:t>
            </a:r>
            <a:r>
              <a:rPr lang="es-EC" dirty="0"/>
              <a:t> no influyen en la supervivencia de </a:t>
            </a:r>
            <a:r>
              <a:rPr lang="es-EC" i="1" dirty="0"/>
              <a:t>Artemia franciscana</a:t>
            </a:r>
            <a:r>
              <a:rPr lang="es-EC" dirty="0"/>
              <a:t>, por lo que se puede concluir que no existe toxicidad por parte del soporte de impresión ni del polímero utilizado. </a:t>
            </a:r>
            <a:endParaRPr lang="es-EC" dirty="0" smtClean="0"/>
          </a:p>
          <a:p>
            <a:pPr marL="171450" lvl="0" indent="-171450" algn="just">
              <a:buFont typeface="Arial" panose="020B0604020202020204" pitchFamily="34" charset="0"/>
              <a:buChar char="•"/>
            </a:pPr>
            <a:endParaRPr lang="es-EC" dirty="0"/>
          </a:p>
          <a:p>
            <a:pPr marL="171450" lvl="0" indent="-171450" algn="just">
              <a:buFont typeface="Arial" panose="020B0604020202020204" pitchFamily="34" charset="0"/>
              <a:buChar char="•"/>
            </a:pPr>
            <a:r>
              <a:rPr lang="es-EC" dirty="0" smtClean="0"/>
              <a:t>Las curvas de calibración fueron establecidas de acuerdo al tipo de fluido de impresión garantizando la precisión, repetibilidad y estabilidad del patrón de impresión.</a:t>
            </a:r>
          </a:p>
          <a:p>
            <a:pPr marL="171450" lvl="0" indent="-171450" algn="just">
              <a:buFont typeface="Arial" panose="020B0604020202020204" pitchFamily="34" charset="0"/>
              <a:buChar char="•"/>
            </a:pPr>
            <a:endParaRPr lang="es-EC" dirty="0" smtClean="0"/>
          </a:p>
          <a:p>
            <a:pPr marL="171450" indent="-171450" algn="just">
              <a:buFont typeface="Arial" panose="020B0604020202020204" pitchFamily="34" charset="0"/>
              <a:buChar char="•"/>
            </a:pPr>
            <a:r>
              <a:rPr lang="es-ES" dirty="0"/>
              <a:t>Bajo la investigación realizada y los resultados obtenidos, se determinó que el mejor dispositivo impreso tanto para </a:t>
            </a:r>
            <a:r>
              <a:rPr lang="es-ES" dirty="0" smtClean="0"/>
              <a:t>Ag-</a:t>
            </a:r>
            <a:r>
              <a:rPr lang="es-ES" dirty="0" err="1" smtClean="0"/>
              <a:t>NPs</a:t>
            </a:r>
            <a:r>
              <a:rPr lang="es-ES" dirty="0" smtClean="0"/>
              <a:t> (Q), </a:t>
            </a:r>
            <a:r>
              <a:rPr lang="es-ES" dirty="0"/>
              <a:t>y para los compósitos poliméricos </a:t>
            </a:r>
            <a:r>
              <a:rPr lang="es-ES" dirty="0" smtClean="0"/>
              <a:t>compuestos de Ag-</a:t>
            </a:r>
            <a:r>
              <a:rPr lang="es-ES" dirty="0" err="1" smtClean="0"/>
              <a:t>NPs</a:t>
            </a:r>
            <a:r>
              <a:rPr lang="es-ES" dirty="0" smtClean="0"/>
              <a:t> (M) / PVB, </a:t>
            </a:r>
            <a:r>
              <a:rPr lang="es-ES" dirty="0"/>
              <a:t>fueron </a:t>
            </a:r>
            <a:r>
              <a:rPr lang="es-ES" dirty="0" smtClean="0"/>
              <a:t>aquellos que </a:t>
            </a:r>
            <a:r>
              <a:rPr lang="es-ES" dirty="0"/>
              <a:t>contienen treinta capas de impresión. </a:t>
            </a:r>
            <a:endParaRPr lang="es-EC" dirty="0"/>
          </a:p>
        </p:txBody>
      </p:sp>
    </p:spTree>
    <p:extLst>
      <p:ext uri="{BB962C8B-B14F-4D97-AF65-F5344CB8AC3E}">
        <p14:creationId xmlns:p14="http://schemas.microsoft.com/office/powerpoint/2010/main" val="3533761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3"/>
          <p:cNvSpPr txBox="1"/>
          <p:nvPr/>
        </p:nvSpPr>
        <p:spPr>
          <a:xfrm>
            <a:off x="4644008" y="116632"/>
            <a:ext cx="4392488" cy="461665"/>
          </a:xfrm>
          <a:prstGeom prst="rect">
            <a:avLst/>
          </a:prstGeom>
          <a:noFill/>
        </p:spPr>
        <p:txBody>
          <a:bodyPr wrap="square" rtlCol="0">
            <a:spAutoFit/>
          </a:bodyPr>
          <a:lstStyle/>
          <a:p>
            <a:pPr algn="r"/>
            <a:r>
              <a:rPr lang="es-EC" sz="2400" b="1" dirty="0" smtClean="0"/>
              <a:t>RECOMENDACIONES</a:t>
            </a:r>
            <a:endParaRPr lang="es-EC" sz="2400" b="1" dirty="0"/>
          </a:p>
        </p:txBody>
      </p:sp>
      <p:sp>
        <p:nvSpPr>
          <p:cNvPr id="9" name="Rectángulo 8"/>
          <p:cNvSpPr/>
          <p:nvPr/>
        </p:nvSpPr>
        <p:spPr>
          <a:xfrm>
            <a:off x="467544" y="980728"/>
            <a:ext cx="8184876" cy="4801314"/>
          </a:xfrm>
          <a:prstGeom prst="rect">
            <a:avLst/>
          </a:prstGeom>
          <a:solidFill>
            <a:schemeClr val="bg1"/>
          </a:solidFill>
          <a:ln w="28575">
            <a:solidFill>
              <a:srgbClr val="00B0F0"/>
            </a:solidFill>
          </a:ln>
        </p:spPr>
        <p:txBody>
          <a:bodyPr wrap="square">
            <a:spAutoFit/>
          </a:bodyPr>
          <a:lstStyle/>
          <a:p>
            <a:pPr algn="just"/>
            <a:r>
              <a:rPr lang="es-ES" dirty="0"/>
              <a:t>En base a los resultados obtenidos, recomendamos</a:t>
            </a:r>
            <a:r>
              <a:rPr lang="es-ES" dirty="0" smtClean="0"/>
              <a:t>:</a:t>
            </a:r>
          </a:p>
          <a:p>
            <a:pPr lvl="0" algn="just"/>
            <a:endParaRPr lang="es-ES" dirty="0"/>
          </a:p>
          <a:p>
            <a:pPr marL="285750" lvl="0" indent="-285750" algn="just">
              <a:buFont typeface="Arial" panose="020B0604020202020204" pitchFamily="34" charset="0"/>
              <a:buChar char="•"/>
            </a:pPr>
            <a:r>
              <a:rPr lang="es-ES" dirty="0"/>
              <a:t>Realizar análisis bacteriológicos con los dispositivos antibacteriales obtenidos, en </a:t>
            </a:r>
            <a:r>
              <a:rPr lang="es-ES" i="1" dirty="0"/>
              <a:t>S. aureus</a:t>
            </a:r>
            <a:r>
              <a:rPr lang="es-ES" dirty="0"/>
              <a:t> y </a:t>
            </a:r>
            <a:r>
              <a:rPr lang="es-ES" i="1" dirty="0"/>
              <a:t>E. coli</a:t>
            </a:r>
            <a:r>
              <a:rPr lang="es-ES" dirty="0"/>
              <a:t> resistentes a antibióticos</a:t>
            </a:r>
            <a:r>
              <a:rPr lang="es-ES" dirty="0" smtClean="0"/>
              <a:t>.</a:t>
            </a:r>
          </a:p>
          <a:p>
            <a:pPr marL="285750" lvl="0" indent="-285750" algn="just">
              <a:buFont typeface="Arial" panose="020B0604020202020204" pitchFamily="34" charset="0"/>
              <a:buChar char="•"/>
            </a:pPr>
            <a:endParaRPr lang="es-ES" dirty="0"/>
          </a:p>
          <a:p>
            <a:pPr marL="285750" lvl="0" indent="-285750" algn="just">
              <a:buFont typeface="Arial" panose="020B0604020202020204" pitchFamily="34" charset="0"/>
              <a:buChar char="•"/>
            </a:pPr>
            <a:r>
              <a:rPr lang="es-ES" dirty="0"/>
              <a:t>Analizar el medio de cultivo con los dispositivos </a:t>
            </a:r>
            <a:r>
              <a:rPr lang="es-ES" dirty="0" smtClean="0"/>
              <a:t>impresos </a:t>
            </a:r>
            <a:r>
              <a:rPr lang="es-ES" dirty="0"/>
              <a:t>en ausencia de </a:t>
            </a:r>
            <a:r>
              <a:rPr lang="es-ES" dirty="0" smtClean="0"/>
              <a:t>bacterias, </a:t>
            </a:r>
            <a:r>
              <a:rPr lang="es-ES" dirty="0"/>
              <a:t>para observar si existe desprendiendo de las nanopartículas o presencia de iones de plata.  </a:t>
            </a:r>
            <a:endParaRPr lang="es-ES" dirty="0" smtClean="0"/>
          </a:p>
          <a:p>
            <a:pPr marL="285750" lvl="0" indent="-285750" algn="just">
              <a:buFont typeface="Arial" panose="020B0604020202020204" pitchFamily="34" charset="0"/>
              <a:buChar char="•"/>
            </a:pPr>
            <a:endParaRPr lang="es-ES" dirty="0"/>
          </a:p>
          <a:p>
            <a:pPr marL="285750" lvl="0" indent="-285750" algn="just">
              <a:buFont typeface="Arial" panose="020B0604020202020204" pitchFamily="34" charset="0"/>
              <a:buChar char="•"/>
            </a:pPr>
            <a:r>
              <a:rPr lang="es-ES" dirty="0"/>
              <a:t>Realizar un ensayo de ecotoxicidad con los dispositivos impresos (A5, A15 y A30), en </a:t>
            </a:r>
            <a:r>
              <a:rPr lang="es-ES" i="1" dirty="0"/>
              <a:t>Artemia franciscana</a:t>
            </a:r>
            <a:r>
              <a:rPr lang="es-ES" dirty="0"/>
              <a:t> para poder analizar </a:t>
            </a:r>
            <a:r>
              <a:rPr lang="es-ES" dirty="0" smtClean="0"/>
              <a:t>si existe efectos secundarios en los </a:t>
            </a:r>
            <a:r>
              <a:rPr lang="es-ES" dirty="0" err="1" smtClean="0"/>
              <a:t>microcrustáceos</a:t>
            </a:r>
            <a:r>
              <a:rPr lang="es-ES" dirty="0" smtClean="0"/>
              <a:t>, y además analizar su hábitat para determinar si contiene Ag-</a:t>
            </a:r>
            <a:r>
              <a:rPr lang="es-ES" dirty="0" err="1" smtClean="0"/>
              <a:t>NPs</a:t>
            </a:r>
            <a:r>
              <a:rPr lang="es-ES" dirty="0" smtClean="0"/>
              <a:t> por desprendimiento o iones de Ag. </a:t>
            </a:r>
          </a:p>
          <a:p>
            <a:pPr marL="285750" lvl="0" indent="-285750" algn="just">
              <a:buFont typeface="Arial" panose="020B0604020202020204" pitchFamily="34" charset="0"/>
              <a:buChar char="•"/>
            </a:pPr>
            <a:endParaRPr lang="es-ES" dirty="0"/>
          </a:p>
          <a:p>
            <a:pPr marL="285750" lvl="0" indent="-285750" algn="just">
              <a:buFont typeface="Arial" panose="020B0604020202020204" pitchFamily="34" charset="0"/>
              <a:buChar char="•"/>
            </a:pPr>
            <a:r>
              <a:rPr lang="es-ES" dirty="0" smtClean="0"/>
              <a:t>Mejorar el método de medición de la viscosidad del medio de cultivo para determinar un coeficiente de difusión real, tomando en cuenta que el comportamiento del fluido es no newtoniano </a:t>
            </a:r>
            <a:r>
              <a:rPr lang="es-ES" dirty="0" err="1" smtClean="0"/>
              <a:t>reopéctico</a:t>
            </a:r>
            <a:r>
              <a:rPr lang="es-ES" dirty="0" smtClean="0"/>
              <a:t>. </a:t>
            </a:r>
          </a:p>
        </p:txBody>
      </p:sp>
      <p:sp>
        <p:nvSpPr>
          <p:cNvPr id="8" name="Rectángulo 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2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3"/>
          <p:cNvSpPr txBox="1"/>
          <p:nvPr/>
        </p:nvSpPr>
        <p:spPr>
          <a:xfrm>
            <a:off x="4644008" y="116632"/>
            <a:ext cx="4392488" cy="461665"/>
          </a:xfrm>
          <a:prstGeom prst="rect">
            <a:avLst/>
          </a:prstGeom>
          <a:noFill/>
        </p:spPr>
        <p:txBody>
          <a:bodyPr wrap="square" rtlCol="0">
            <a:spAutoFit/>
          </a:bodyPr>
          <a:lstStyle/>
          <a:p>
            <a:pPr algn="r"/>
            <a:r>
              <a:rPr lang="es-EC" sz="2400" b="1" dirty="0" smtClean="0"/>
              <a:t>AGRADECIMIENTOS</a:t>
            </a:r>
            <a:endParaRPr lang="es-EC" sz="2400" b="1" dirty="0"/>
          </a:p>
        </p:txBody>
      </p:sp>
      <p:pic>
        <p:nvPicPr>
          <p:cNvPr id="5" name="Picture 16" descr="Resultado de imagen para cencinat logo"/>
          <p:cNvPicPr>
            <a:picLocks noChangeAspect="1" noChangeArrowheads="1"/>
          </p:cNvPicPr>
          <p:nvPr/>
        </p:nvPicPr>
        <p:blipFill>
          <a:blip r:embed="rId3">
            <a:clrChange>
              <a:clrFrom>
                <a:srgbClr val="F5F5F3"/>
              </a:clrFrom>
              <a:clrTo>
                <a:srgbClr val="F5F5F3">
                  <a:alpha val="0"/>
                </a:srgbClr>
              </a:clrTo>
            </a:clrChange>
            <a:extLst>
              <a:ext uri="{28A0092B-C50C-407E-A947-70E740481C1C}">
                <a14:useLocalDpi xmlns:a14="http://schemas.microsoft.com/office/drawing/2010/main" val="0"/>
              </a:ext>
            </a:extLst>
          </a:blip>
          <a:srcRect/>
          <a:stretch>
            <a:fillRect/>
          </a:stretch>
        </p:blipFill>
        <p:spPr bwMode="auto">
          <a:xfrm>
            <a:off x="4944008" y="857714"/>
            <a:ext cx="3708412" cy="1367478"/>
          </a:xfrm>
          <a:prstGeom prst="rect">
            <a:avLst/>
          </a:prstGeom>
          <a:ln>
            <a:noFill/>
          </a:ln>
          <a:effectLst>
            <a:outerShdw blurRad="292100" dist="139700" dir="2700000" algn="tl" rotWithShape="0">
              <a:srgbClr val="333333">
                <a:alpha val="65000"/>
              </a:srgbClr>
            </a:outerShdw>
          </a:effectLst>
          <a:extLst/>
        </p:spPr>
      </p:pic>
      <p:pic>
        <p:nvPicPr>
          <p:cNvPr id="2" name="Imagen 1"/>
          <p:cNvPicPr>
            <a:picLocks noChangeAspect="1"/>
          </p:cNvPicPr>
          <p:nvPr/>
        </p:nvPicPr>
        <p:blipFill>
          <a:blip r:embed="rId4"/>
          <a:stretch>
            <a:fillRect/>
          </a:stretch>
        </p:blipFill>
        <p:spPr>
          <a:xfrm>
            <a:off x="1043608" y="850329"/>
            <a:ext cx="3124200" cy="1685925"/>
          </a:xfrm>
          <a:prstGeom prst="rect">
            <a:avLst/>
          </a:prstGeom>
        </p:spPr>
      </p:pic>
      <p:pic>
        <p:nvPicPr>
          <p:cNvPr id="3" name="Imagen 2"/>
          <p:cNvPicPr>
            <a:picLocks noChangeAspect="1"/>
          </p:cNvPicPr>
          <p:nvPr/>
        </p:nvPicPr>
        <p:blipFill>
          <a:blip r:embed="rId5"/>
          <a:stretch>
            <a:fillRect/>
          </a:stretch>
        </p:blipFill>
        <p:spPr>
          <a:xfrm>
            <a:off x="308762" y="2727474"/>
            <a:ext cx="4767294" cy="289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p:cNvSpPr txBox="1"/>
          <p:nvPr/>
        </p:nvSpPr>
        <p:spPr>
          <a:xfrm>
            <a:off x="5577674" y="2930950"/>
            <a:ext cx="3386814" cy="1323439"/>
          </a:xfrm>
          <a:prstGeom prst="rect">
            <a:avLst/>
          </a:prstGeom>
          <a:noFill/>
        </p:spPr>
        <p:txBody>
          <a:bodyPr wrap="square" rtlCol="0">
            <a:spAutoFit/>
          </a:bodyPr>
          <a:lstStyle/>
          <a:p>
            <a:pPr algn="ctr"/>
            <a:r>
              <a:rPr lang="es-EC" sz="2000" dirty="0" smtClean="0"/>
              <a:t>Petrus Santa Cruz PhD.</a:t>
            </a:r>
          </a:p>
          <a:p>
            <a:pPr algn="ctr"/>
            <a:r>
              <a:rPr lang="es-EC" sz="2000" dirty="0" smtClean="0"/>
              <a:t>Alexis Debut, PhD.</a:t>
            </a:r>
          </a:p>
          <a:p>
            <a:pPr algn="ctr"/>
            <a:r>
              <a:rPr lang="es-EC" sz="2000" dirty="0" smtClean="0"/>
              <a:t>Carlos Arroyo, PhD.</a:t>
            </a:r>
          </a:p>
          <a:p>
            <a:pPr algn="ctr"/>
            <a:r>
              <a:rPr lang="es-EC" sz="2000" dirty="0" smtClean="0"/>
              <a:t>Dra. </a:t>
            </a:r>
            <a:r>
              <a:rPr lang="es-EC" sz="2000" dirty="0"/>
              <a:t>Norma </a:t>
            </a:r>
            <a:r>
              <a:rPr lang="es-EC" sz="2000" dirty="0" err="1" smtClean="0"/>
              <a:t>Gusmão</a:t>
            </a:r>
            <a:endParaRPr lang="es-EC" sz="2000" dirty="0" smtClean="0"/>
          </a:p>
        </p:txBody>
      </p:sp>
      <p:pic>
        <p:nvPicPr>
          <p:cNvPr id="4" name="Imagen 3"/>
          <p:cNvPicPr>
            <a:picLocks noChangeAspect="1"/>
          </p:cNvPicPr>
          <p:nvPr/>
        </p:nvPicPr>
        <p:blipFill>
          <a:blip r:embed="rId6"/>
          <a:stretch>
            <a:fillRect/>
          </a:stretch>
        </p:blipFill>
        <p:spPr>
          <a:xfrm>
            <a:off x="5364039" y="4587964"/>
            <a:ext cx="1056133" cy="1455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10"/>
          <p:cNvSpPr/>
          <p:nvPr/>
        </p:nvSpPr>
        <p:spPr>
          <a:xfrm>
            <a:off x="6694900" y="5864117"/>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niversidad federal de pernambu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436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6694900" y="5891826"/>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0" name="Grupo 9"/>
          <p:cNvGrpSpPr/>
          <p:nvPr/>
        </p:nvGrpSpPr>
        <p:grpSpPr>
          <a:xfrm>
            <a:off x="1403649" y="160931"/>
            <a:ext cx="6192687" cy="6148389"/>
            <a:chOff x="899593" y="88923"/>
            <a:chExt cx="7128791" cy="6580438"/>
          </a:xfrm>
        </p:grpSpPr>
        <p:sp>
          <p:nvSpPr>
            <p:cNvPr id="8" name="Rectángulo 7"/>
            <p:cNvSpPr/>
            <p:nvPr/>
          </p:nvSpPr>
          <p:spPr>
            <a:xfrm>
              <a:off x="899593" y="88923"/>
              <a:ext cx="7128791" cy="2316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4027" t="16531" r="15133" b="7672"/>
            <a:stretch/>
          </p:blipFill>
          <p:spPr>
            <a:xfrm>
              <a:off x="899593" y="2433547"/>
              <a:ext cx="7128791" cy="4235814"/>
            </a:xfrm>
            <a:prstGeom prst="rect">
              <a:avLst/>
            </a:prstGeom>
            <a:solidFill>
              <a:schemeClr val="bg1"/>
            </a:solidFill>
            <a:ln>
              <a:solidFill>
                <a:schemeClr val="bg1"/>
              </a:solidFill>
            </a:ln>
          </p:spPr>
        </p:pic>
        <p:pic>
          <p:nvPicPr>
            <p:cNvPr id="9" name="Imagen 8"/>
            <p:cNvPicPr>
              <a:picLocks noChangeAspect="1"/>
            </p:cNvPicPr>
            <p:nvPr/>
          </p:nvPicPr>
          <p:blipFill rotWithShape="1">
            <a:blip r:embed="rId4"/>
            <a:srcRect l="14027" t="14563" r="15133" b="38187"/>
            <a:stretch/>
          </p:blipFill>
          <p:spPr>
            <a:xfrm>
              <a:off x="1565666" y="259238"/>
              <a:ext cx="5796644" cy="2173742"/>
            </a:xfrm>
            <a:prstGeom prst="rect">
              <a:avLst/>
            </a:prstGeom>
          </p:spPr>
        </p:pic>
      </p:grpSp>
      <p:pic>
        <p:nvPicPr>
          <p:cNvPr id="14"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454852"/>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404177"/>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81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4139952" y="87015"/>
            <a:ext cx="4968552" cy="461665"/>
          </a:xfrm>
          <a:prstGeom prst="rect">
            <a:avLst/>
          </a:prstGeom>
          <a:noFill/>
        </p:spPr>
        <p:txBody>
          <a:bodyPr wrap="square" rtlCol="0">
            <a:spAutoFit/>
          </a:bodyPr>
          <a:lstStyle/>
          <a:p>
            <a:pPr algn="r"/>
            <a:r>
              <a:rPr lang="es-EC" sz="2400" b="1" dirty="0" smtClean="0"/>
              <a:t>JUSTIFICACIÓN</a:t>
            </a:r>
            <a:endParaRPr lang="es-EC" sz="2400" b="1" dirty="0"/>
          </a:p>
        </p:txBody>
      </p:sp>
      <p:sp>
        <p:nvSpPr>
          <p:cNvPr id="9" name="CuadroTexto 8"/>
          <p:cNvSpPr txBox="1"/>
          <p:nvPr/>
        </p:nvSpPr>
        <p:spPr>
          <a:xfrm>
            <a:off x="998439" y="733972"/>
            <a:ext cx="2845469" cy="646331"/>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t>Plata como agente desinfectante</a:t>
            </a:r>
          </a:p>
        </p:txBody>
      </p:sp>
      <p:sp>
        <p:nvSpPr>
          <p:cNvPr id="10" name="CuadroTexto 9"/>
          <p:cNvSpPr txBox="1"/>
          <p:nvPr/>
        </p:nvSpPr>
        <p:spPr>
          <a:xfrm>
            <a:off x="5618566" y="1279578"/>
            <a:ext cx="2845469" cy="923330"/>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t>Nanopartículas de plata Ag-</a:t>
            </a:r>
            <a:r>
              <a:rPr lang="es-EC" dirty="0" err="1"/>
              <a:t>NPs</a:t>
            </a:r>
            <a:r>
              <a:rPr lang="es-EC" dirty="0"/>
              <a:t> posee mayor actividad bactericida</a:t>
            </a:r>
          </a:p>
        </p:txBody>
      </p:sp>
      <p:sp>
        <p:nvSpPr>
          <p:cNvPr id="11" name="CuadroTexto 10"/>
          <p:cNvSpPr txBox="1"/>
          <p:nvPr/>
        </p:nvSpPr>
        <p:spPr>
          <a:xfrm>
            <a:off x="998438" y="2106379"/>
            <a:ext cx="2845469" cy="923330"/>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t>Compósitos </a:t>
            </a:r>
            <a:r>
              <a:rPr lang="es-EC" dirty="0" smtClean="0"/>
              <a:t>poliméricos con Ag-</a:t>
            </a:r>
            <a:r>
              <a:rPr lang="es-EC" dirty="0" err="1" smtClean="0"/>
              <a:t>NPs</a:t>
            </a:r>
            <a:r>
              <a:rPr lang="es-EC" dirty="0" smtClean="0"/>
              <a:t>: industria alimenticia y hospitalaria</a:t>
            </a:r>
            <a:endParaRPr lang="es-EC" dirty="0"/>
          </a:p>
        </p:txBody>
      </p:sp>
      <p:sp>
        <p:nvSpPr>
          <p:cNvPr id="12" name="CuadroTexto 11"/>
          <p:cNvSpPr txBox="1"/>
          <p:nvPr/>
        </p:nvSpPr>
        <p:spPr>
          <a:xfrm>
            <a:off x="5618566" y="3126420"/>
            <a:ext cx="2845469" cy="369332"/>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t>Printrónica</a:t>
            </a:r>
          </a:p>
        </p:txBody>
      </p:sp>
      <p:sp>
        <p:nvSpPr>
          <p:cNvPr id="13" name="CuadroTexto 12"/>
          <p:cNvSpPr txBox="1"/>
          <p:nvPr/>
        </p:nvSpPr>
        <p:spPr>
          <a:xfrm>
            <a:off x="998438" y="3755786"/>
            <a:ext cx="2845469" cy="923330"/>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err="1" smtClean="0"/>
              <a:t>Drop</a:t>
            </a:r>
            <a:r>
              <a:rPr lang="es-EC" dirty="0" smtClean="0"/>
              <a:t> </a:t>
            </a:r>
            <a:r>
              <a:rPr lang="es-EC" dirty="0" err="1" smtClean="0"/>
              <a:t>on</a:t>
            </a:r>
            <a:r>
              <a:rPr lang="es-EC" dirty="0" smtClean="0"/>
              <a:t> </a:t>
            </a:r>
            <a:r>
              <a:rPr lang="es-EC" dirty="0" err="1" smtClean="0"/>
              <a:t>Demand</a:t>
            </a:r>
            <a:endParaRPr lang="es-EC" dirty="0"/>
          </a:p>
          <a:p>
            <a:pPr algn="ctr"/>
            <a:r>
              <a:rPr lang="es-EC" dirty="0" smtClean="0"/>
              <a:t>(</a:t>
            </a:r>
            <a:r>
              <a:rPr lang="es-EC" dirty="0" err="1" smtClean="0"/>
              <a:t>Dimatix</a:t>
            </a:r>
            <a:r>
              <a:rPr lang="es-EC" dirty="0" smtClean="0"/>
              <a:t> </a:t>
            </a:r>
            <a:r>
              <a:rPr lang="es-EC" dirty="0" err="1" smtClean="0"/>
              <a:t>Materials</a:t>
            </a:r>
            <a:r>
              <a:rPr lang="es-EC" dirty="0" smtClean="0"/>
              <a:t> </a:t>
            </a:r>
            <a:r>
              <a:rPr lang="es-EC" dirty="0" err="1" smtClean="0"/>
              <a:t>Printer</a:t>
            </a:r>
            <a:r>
              <a:rPr lang="es-ES" dirty="0"/>
              <a:t>™</a:t>
            </a:r>
            <a:r>
              <a:rPr lang="es-EC" dirty="0" smtClean="0"/>
              <a:t>)</a:t>
            </a:r>
            <a:endParaRPr lang="es-EC" dirty="0"/>
          </a:p>
        </p:txBody>
      </p:sp>
      <p:cxnSp>
        <p:nvCxnSpPr>
          <p:cNvPr id="14" name="Conector recto de flecha 13"/>
          <p:cNvCxnSpPr>
            <a:stCxn id="9" idx="3"/>
            <a:endCxn id="10" idx="1"/>
          </p:cNvCxnSpPr>
          <p:nvPr/>
        </p:nvCxnSpPr>
        <p:spPr>
          <a:xfrm>
            <a:off x="3843908" y="1057138"/>
            <a:ext cx="1774658" cy="684105"/>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Conector recto de flecha 14"/>
          <p:cNvCxnSpPr>
            <a:stCxn id="10" idx="1"/>
            <a:endCxn id="11" idx="3"/>
          </p:cNvCxnSpPr>
          <p:nvPr/>
        </p:nvCxnSpPr>
        <p:spPr>
          <a:xfrm flipH="1">
            <a:off x="3843907" y="1741243"/>
            <a:ext cx="1774659" cy="826801"/>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Conector recto de flecha 15"/>
          <p:cNvCxnSpPr>
            <a:stCxn id="11" idx="3"/>
            <a:endCxn id="12" idx="1"/>
          </p:cNvCxnSpPr>
          <p:nvPr/>
        </p:nvCxnSpPr>
        <p:spPr>
          <a:xfrm>
            <a:off x="3843907" y="2568044"/>
            <a:ext cx="1774659" cy="743042"/>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ector recto de flecha 16"/>
          <p:cNvCxnSpPr>
            <a:stCxn id="12" idx="1"/>
            <a:endCxn id="13" idx="3"/>
          </p:cNvCxnSpPr>
          <p:nvPr/>
        </p:nvCxnSpPr>
        <p:spPr>
          <a:xfrm flipH="1">
            <a:off x="3843907" y="3311086"/>
            <a:ext cx="1774659" cy="906365"/>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8" name="CuadroTexto 17"/>
          <p:cNvSpPr txBox="1"/>
          <p:nvPr/>
        </p:nvSpPr>
        <p:spPr>
          <a:xfrm>
            <a:off x="5686971" y="4478388"/>
            <a:ext cx="2845469" cy="646331"/>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smtClean="0"/>
              <a:t>Bioensayos de ecotoxicidad</a:t>
            </a:r>
            <a:endParaRPr lang="es-EC" dirty="0"/>
          </a:p>
        </p:txBody>
      </p:sp>
      <p:sp>
        <p:nvSpPr>
          <p:cNvPr id="19" name="CuadroTexto 18"/>
          <p:cNvSpPr txBox="1"/>
          <p:nvPr/>
        </p:nvSpPr>
        <p:spPr>
          <a:xfrm>
            <a:off x="998438" y="5363924"/>
            <a:ext cx="2845469" cy="369332"/>
          </a:xfrm>
          <a:prstGeom prst="rect">
            <a:avLst/>
          </a:prstGeom>
          <a:no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smtClean="0"/>
              <a:t>Ensayos microbiológicos </a:t>
            </a:r>
            <a:endParaRPr lang="es-EC" dirty="0"/>
          </a:p>
        </p:txBody>
      </p:sp>
      <p:cxnSp>
        <p:nvCxnSpPr>
          <p:cNvPr id="20" name="Conector recto de flecha 19"/>
          <p:cNvCxnSpPr>
            <a:stCxn id="13" idx="3"/>
            <a:endCxn id="18" idx="1"/>
          </p:cNvCxnSpPr>
          <p:nvPr/>
        </p:nvCxnSpPr>
        <p:spPr>
          <a:xfrm>
            <a:off x="3843907" y="4217451"/>
            <a:ext cx="1843064" cy="584103"/>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ector recto de flecha 20"/>
          <p:cNvCxnSpPr>
            <a:stCxn id="18" idx="1"/>
            <a:endCxn id="19" idx="3"/>
          </p:cNvCxnSpPr>
          <p:nvPr/>
        </p:nvCxnSpPr>
        <p:spPr>
          <a:xfrm flipH="1">
            <a:off x="3843907" y="4801554"/>
            <a:ext cx="1843064" cy="747036"/>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22" name="Rectángulo 2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18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2627784" y="87015"/>
            <a:ext cx="6480720" cy="461665"/>
          </a:xfrm>
          <a:prstGeom prst="rect">
            <a:avLst/>
          </a:prstGeom>
          <a:noFill/>
        </p:spPr>
        <p:txBody>
          <a:bodyPr wrap="square" rtlCol="0">
            <a:spAutoFit/>
          </a:bodyPr>
          <a:lstStyle/>
          <a:p>
            <a:pPr algn="r"/>
            <a:r>
              <a:rPr lang="es-EC" sz="2400" b="1" dirty="0" smtClean="0"/>
              <a:t>OBJETIVOS DE INVESTIGACIÓN</a:t>
            </a:r>
            <a:endParaRPr lang="es-EC" sz="2400" b="1" dirty="0"/>
          </a:p>
        </p:txBody>
      </p:sp>
      <p:sp>
        <p:nvSpPr>
          <p:cNvPr id="8" name="CuadroTexto 3"/>
          <p:cNvSpPr txBox="1"/>
          <p:nvPr/>
        </p:nvSpPr>
        <p:spPr>
          <a:xfrm>
            <a:off x="251520" y="692696"/>
            <a:ext cx="3888432" cy="400110"/>
          </a:xfrm>
          <a:prstGeom prst="rect">
            <a:avLst/>
          </a:prstGeom>
          <a:noFill/>
          <a:ln w="28575">
            <a:solidFill>
              <a:srgbClr val="00B050"/>
            </a:solidFill>
          </a:ln>
        </p:spPr>
        <p:txBody>
          <a:bodyPr wrap="square" rtlCol="0">
            <a:spAutoFit/>
          </a:bodyPr>
          <a:lstStyle/>
          <a:p>
            <a:pPr algn="ctr"/>
            <a:r>
              <a:rPr lang="es-EC" sz="2000" b="1" dirty="0" smtClean="0"/>
              <a:t>Objetivo general del proyecto</a:t>
            </a:r>
            <a:endParaRPr lang="es-EC" sz="2000" b="1" dirty="0"/>
          </a:p>
        </p:txBody>
      </p:sp>
      <p:sp>
        <p:nvSpPr>
          <p:cNvPr id="3" name="CuadroTexto 2"/>
          <p:cNvSpPr txBox="1"/>
          <p:nvPr/>
        </p:nvSpPr>
        <p:spPr>
          <a:xfrm>
            <a:off x="469892" y="1425550"/>
            <a:ext cx="8206564" cy="923330"/>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r>
              <a:rPr lang="es-EC" kern="0" dirty="0"/>
              <a:t>Sintetizar y caracterizar nanopartículas de plata y nanocompósitos poliméricos, para crear un dispositivo antibacterial mediante printrónica y evaluarlo en </a:t>
            </a:r>
            <a:r>
              <a:rPr lang="es-EC" i="1" kern="0" dirty="0"/>
              <a:t>Escherichia coli </a:t>
            </a:r>
            <a:r>
              <a:rPr lang="es-EC" kern="0" dirty="0"/>
              <a:t>y </a:t>
            </a:r>
            <a:r>
              <a:rPr lang="es-EC" i="1" kern="0" dirty="0"/>
              <a:t>Staphylococcus aureus</a:t>
            </a:r>
            <a:r>
              <a:rPr lang="es-EC" kern="0" dirty="0" smtClean="0"/>
              <a:t>.</a:t>
            </a:r>
            <a:endParaRPr lang="es-EC" kern="0" dirty="0"/>
          </a:p>
        </p:txBody>
      </p:sp>
      <p:sp>
        <p:nvSpPr>
          <p:cNvPr id="9" name="CuadroTexto 3"/>
          <p:cNvSpPr txBox="1"/>
          <p:nvPr/>
        </p:nvSpPr>
        <p:spPr>
          <a:xfrm>
            <a:off x="251520" y="2682677"/>
            <a:ext cx="2880320" cy="400110"/>
          </a:xfrm>
          <a:prstGeom prst="rect">
            <a:avLst/>
          </a:prstGeom>
          <a:noFill/>
          <a:ln w="28575">
            <a:solidFill>
              <a:srgbClr val="00B050"/>
            </a:solidFill>
          </a:ln>
        </p:spPr>
        <p:txBody>
          <a:bodyPr wrap="square" rtlCol="0">
            <a:spAutoFit/>
          </a:bodyPr>
          <a:lstStyle/>
          <a:p>
            <a:pPr algn="ctr"/>
            <a:r>
              <a:rPr lang="es-EC" sz="2000" b="1" dirty="0" smtClean="0"/>
              <a:t>Objetivos específicos</a:t>
            </a:r>
            <a:endParaRPr lang="es-EC" sz="2000" b="1" dirty="0"/>
          </a:p>
        </p:txBody>
      </p:sp>
      <p:sp>
        <p:nvSpPr>
          <p:cNvPr id="11" name="Rectángulo 10"/>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617874" y="3403140"/>
            <a:ext cx="8034545" cy="2646878"/>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lvl="1" indent="-285750" algn="just">
              <a:buFont typeface="Arial" panose="020B0604020202020204" pitchFamily="34" charset="0"/>
              <a:buChar char="•"/>
            </a:pPr>
            <a:r>
              <a:rPr lang="es-EC" sz="1600" kern="0" dirty="0"/>
              <a:t>Obtener y estabilizar nanopartículas de plata mediante método químico e irradiación por microondas.</a:t>
            </a:r>
          </a:p>
          <a:p>
            <a:pPr marL="285750" lvl="1" indent="-285750" algn="just">
              <a:buFont typeface="Arial" panose="020B0604020202020204" pitchFamily="34" charset="0"/>
              <a:buChar char="•"/>
            </a:pPr>
            <a:r>
              <a:rPr lang="es-EC" sz="1600" kern="0" dirty="0"/>
              <a:t>Evaluar la ecotoxicidad mediante la mortalidad de </a:t>
            </a:r>
            <a:r>
              <a:rPr lang="es-EC" sz="1600" i="1" kern="0" dirty="0"/>
              <a:t>Artemia franciscana</a:t>
            </a:r>
            <a:r>
              <a:rPr lang="es-EC" sz="1600" kern="0" dirty="0"/>
              <a:t> al contacto con el sustrato y con el polímero.</a:t>
            </a:r>
          </a:p>
          <a:p>
            <a:pPr marL="285750" lvl="1" indent="-285750" algn="just">
              <a:buFont typeface="Arial" panose="020B0604020202020204" pitchFamily="34" charset="0"/>
              <a:buChar char="•"/>
            </a:pPr>
            <a:r>
              <a:rPr lang="es-EC" sz="1600" kern="0" dirty="0"/>
              <a:t>Establecer los parámetros de impresión de los fluidos para que éstos puedan ser replicables y evaluados.</a:t>
            </a:r>
          </a:p>
          <a:p>
            <a:pPr marL="285750" lvl="1" indent="-285750" algn="just">
              <a:buFont typeface="Arial" panose="020B0604020202020204" pitchFamily="34" charset="0"/>
              <a:buChar char="•"/>
            </a:pPr>
            <a:r>
              <a:rPr lang="es-EC" sz="1600" kern="0" dirty="0"/>
              <a:t>Obtener dispositivos antibacteriales mediante la impresión con microfluídica.</a:t>
            </a:r>
          </a:p>
          <a:p>
            <a:pPr marL="285750" lvl="1" indent="-285750" algn="just">
              <a:buFont typeface="Arial" panose="020B0604020202020204" pitchFamily="34" charset="0"/>
              <a:buChar char="•"/>
            </a:pPr>
            <a:r>
              <a:rPr lang="es-EC" sz="1600" kern="0" dirty="0"/>
              <a:t>Determinar el efecto bactericida mediante medición del halo de inhibición en </a:t>
            </a:r>
            <a:r>
              <a:rPr lang="es-EC" sz="1600" i="1" kern="0" dirty="0"/>
              <a:t>Escherichia coli</a:t>
            </a:r>
            <a:r>
              <a:rPr lang="es-EC" sz="1600" kern="0" dirty="0"/>
              <a:t> y </a:t>
            </a:r>
            <a:r>
              <a:rPr lang="es-EC" sz="1600" i="1" kern="0" dirty="0"/>
              <a:t>Staphylococcus aureus</a:t>
            </a:r>
            <a:r>
              <a:rPr lang="es-EC" sz="1600" kern="0" dirty="0"/>
              <a:t>, por el método de difusión en agar con discos de Kirby-Bauer</a:t>
            </a:r>
            <a:endParaRPr lang="es-ES" sz="1600" dirty="0"/>
          </a:p>
        </p:txBody>
      </p:sp>
    </p:spTree>
    <p:extLst>
      <p:ext uri="{BB962C8B-B14F-4D97-AF65-F5344CB8AC3E}">
        <p14:creationId xmlns:p14="http://schemas.microsoft.com/office/powerpoint/2010/main" val="3140418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1115616" y="2852936"/>
            <a:ext cx="7128792" cy="646331"/>
          </a:xfrm>
          <a:prstGeom prst="rect">
            <a:avLst/>
          </a:prstGeom>
          <a:noFill/>
        </p:spPr>
        <p:txBody>
          <a:bodyPr wrap="square" rtlCol="0">
            <a:spAutoFit/>
          </a:bodyPr>
          <a:lstStyle/>
          <a:p>
            <a:pPr algn="ctr"/>
            <a:r>
              <a:rPr lang="es-EC" sz="3600" b="1" dirty="0" smtClean="0"/>
              <a:t>MARCO TEÓRICO</a:t>
            </a:r>
            <a:endParaRPr lang="es-EC" sz="3600" b="1" dirty="0"/>
          </a:p>
        </p:txBody>
      </p:sp>
      <p:sp>
        <p:nvSpPr>
          <p:cNvPr id="8" name="Rectángulo 7"/>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Resultado de imagen para universidad federal de pernambu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55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8" name="CuadroTexto 3"/>
          <p:cNvSpPr txBox="1"/>
          <p:nvPr/>
        </p:nvSpPr>
        <p:spPr>
          <a:xfrm>
            <a:off x="251520" y="764704"/>
            <a:ext cx="8208912" cy="400110"/>
          </a:xfrm>
          <a:prstGeom prst="rect">
            <a:avLst/>
          </a:prstGeom>
          <a:noFill/>
          <a:ln w="28575">
            <a:solidFill>
              <a:srgbClr val="00B050"/>
            </a:solidFill>
          </a:ln>
        </p:spPr>
        <p:txBody>
          <a:bodyPr wrap="square" rtlCol="0">
            <a:spAutoFit/>
          </a:bodyPr>
          <a:lstStyle/>
          <a:p>
            <a:pPr algn="ctr"/>
            <a:r>
              <a:rPr lang="es-EC" sz="2000" b="1" dirty="0" smtClean="0"/>
              <a:t>Mecanismo de acción bactericida de las nanopartículas de plata</a:t>
            </a:r>
            <a:endParaRPr lang="es-EC" sz="2000" b="1" dirty="0"/>
          </a:p>
        </p:txBody>
      </p:sp>
      <p:sp>
        <p:nvSpPr>
          <p:cNvPr id="2" name="CuadroTexto 1"/>
          <p:cNvSpPr txBox="1"/>
          <p:nvPr/>
        </p:nvSpPr>
        <p:spPr>
          <a:xfrm>
            <a:off x="5868144" y="1776326"/>
            <a:ext cx="3078087" cy="2062103"/>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s-ES" sz="1600" dirty="0" smtClean="0"/>
              <a:t>Ag-</a:t>
            </a:r>
            <a:r>
              <a:rPr lang="es-ES" sz="1600" dirty="0" err="1" smtClean="0"/>
              <a:t>NPs</a:t>
            </a:r>
            <a:r>
              <a:rPr lang="es-ES" sz="1600" dirty="0" smtClean="0"/>
              <a:t>          membrana</a:t>
            </a:r>
          </a:p>
          <a:p>
            <a:pPr marL="285750" indent="-285750">
              <a:lnSpc>
                <a:spcPct val="200000"/>
              </a:lnSpc>
              <a:buFont typeface="Arial" panose="020B0604020202020204" pitchFamily="34" charset="0"/>
              <a:buChar char="•"/>
            </a:pPr>
            <a:r>
              <a:rPr lang="es-ES" sz="1600" dirty="0" smtClean="0"/>
              <a:t>Radicales libres  </a:t>
            </a:r>
          </a:p>
          <a:p>
            <a:pPr marL="285750" indent="-285750">
              <a:lnSpc>
                <a:spcPct val="200000"/>
              </a:lnSpc>
              <a:buFont typeface="Arial" panose="020B0604020202020204" pitchFamily="34" charset="0"/>
              <a:buChar char="•"/>
            </a:pPr>
            <a:r>
              <a:rPr lang="es-ES" sz="1600" dirty="0" smtClean="0"/>
              <a:t>ROS        Efecto secundario </a:t>
            </a:r>
          </a:p>
          <a:p>
            <a:pPr marL="285750" indent="-285750">
              <a:lnSpc>
                <a:spcPct val="200000"/>
              </a:lnSpc>
              <a:buFont typeface="Arial" panose="020B0604020202020204" pitchFamily="34" charset="0"/>
              <a:buChar char="•"/>
            </a:pPr>
            <a:r>
              <a:rPr lang="es-ES" sz="1600" dirty="0" smtClean="0"/>
              <a:t>Iones de Ag</a:t>
            </a:r>
            <a:endParaRPr lang="en-US" sz="1600" dirty="0"/>
          </a:p>
        </p:txBody>
      </p:sp>
      <p:pic>
        <p:nvPicPr>
          <p:cNvPr id="14" name="Imagen 13"/>
          <p:cNvPicPr>
            <a:picLocks noChangeAspect="1"/>
          </p:cNvPicPr>
          <p:nvPr/>
        </p:nvPicPr>
        <p:blipFill>
          <a:blip r:embed="rId3"/>
          <a:stretch>
            <a:fillRect/>
          </a:stretch>
        </p:blipFill>
        <p:spPr>
          <a:xfrm>
            <a:off x="178305" y="1309411"/>
            <a:ext cx="5636485" cy="4387088"/>
          </a:xfrm>
          <a:prstGeom prst="rect">
            <a:avLst/>
          </a:prstGeom>
        </p:spPr>
      </p:pic>
      <p:cxnSp>
        <p:nvCxnSpPr>
          <p:cNvPr id="16" name="Conector recto de flecha 15"/>
          <p:cNvCxnSpPr/>
          <p:nvPr/>
        </p:nvCxnSpPr>
        <p:spPr>
          <a:xfrm>
            <a:off x="7092280" y="2108290"/>
            <a:ext cx="26399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p:nvPr/>
        </p:nvCxnSpPr>
        <p:spPr>
          <a:xfrm>
            <a:off x="6756275" y="3044394"/>
            <a:ext cx="26399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uadroTexto 18"/>
          <p:cNvSpPr txBox="1"/>
          <p:nvPr/>
        </p:nvSpPr>
        <p:spPr>
          <a:xfrm>
            <a:off x="6109020" y="4233862"/>
            <a:ext cx="2775119" cy="923330"/>
          </a:xfrm>
          <a:prstGeom prst="rect">
            <a:avLst/>
          </a:prstGeom>
          <a:noFill/>
          <a:ln w="28575">
            <a:solidFill>
              <a:srgbClr val="00B0F0"/>
            </a:solidFill>
          </a:ln>
        </p:spPr>
        <p:txBody>
          <a:bodyPr wrap="none" rtlCol="0">
            <a:spAutoFit/>
          </a:bodyPr>
          <a:lstStyle/>
          <a:p>
            <a:pPr algn="ctr"/>
            <a:r>
              <a:rPr lang="es-ES" dirty="0" smtClean="0"/>
              <a:t>Tamaño </a:t>
            </a:r>
          </a:p>
          <a:p>
            <a:pPr algn="ctr"/>
            <a:r>
              <a:rPr lang="es-ES" dirty="0" smtClean="0"/>
              <a:t>Forma </a:t>
            </a:r>
          </a:p>
          <a:p>
            <a:pPr algn="ctr"/>
            <a:r>
              <a:rPr lang="es-ES" dirty="0" smtClean="0"/>
              <a:t>Recubrimiento superficial</a:t>
            </a:r>
            <a:endParaRPr lang="en-US" dirty="0"/>
          </a:p>
        </p:txBody>
      </p:sp>
      <p:sp>
        <p:nvSpPr>
          <p:cNvPr id="20" name="CuadroTexto 19"/>
          <p:cNvSpPr txBox="1"/>
          <p:nvPr/>
        </p:nvSpPr>
        <p:spPr>
          <a:xfrm>
            <a:off x="4545682" y="5630426"/>
            <a:ext cx="1249060" cy="307777"/>
          </a:xfrm>
          <a:prstGeom prst="rect">
            <a:avLst/>
          </a:prstGeom>
          <a:noFill/>
        </p:spPr>
        <p:txBody>
          <a:bodyPr wrap="none" rtlCol="0">
            <a:spAutoFit/>
          </a:bodyPr>
          <a:lstStyle/>
          <a:p>
            <a:r>
              <a:rPr lang="es-ES" sz="1400" dirty="0" smtClean="0"/>
              <a:t>(</a:t>
            </a:r>
            <a:r>
              <a:rPr lang="es-ES" sz="1400" dirty="0" err="1" smtClean="0"/>
              <a:t>Palza</a:t>
            </a:r>
            <a:r>
              <a:rPr lang="es-ES" sz="1400" dirty="0" smtClean="0"/>
              <a:t>, 2015)</a:t>
            </a:r>
            <a:endParaRPr lang="en-US" sz="1400" dirty="0"/>
          </a:p>
        </p:txBody>
      </p:sp>
      <p:sp>
        <p:nvSpPr>
          <p:cNvPr id="12" name="Rectángulo 11"/>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Resultado de imagen para universidad federal de pernambu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65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6732240" y="5877272"/>
            <a:ext cx="237626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3"/>
          <p:cNvSpPr txBox="1"/>
          <p:nvPr/>
        </p:nvSpPr>
        <p:spPr>
          <a:xfrm>
            <a:off x="5148064" y="116632"/>
            <a:ext cx="4968552" cy="461665"/>
          </a:xfrm>
          <a:prstGeom prst="rect">
            <a:avLst/>
          </a:prstGeom>
          <a:noFill/>
        </p:spPr>
        <p:txBody>
          <a:bodyPr wrap="square" rtlCol="0">
            <a:spAutoFit/>
          </a:bodyPr>
          <a:lstStyle/>
          <a:p>
            <a:pPr algn="ctr"/>
            <a:r>
              <a:rPr lang="es-EC" sz="2400" b="1" dirty="0" smtClean="0"/>
              <a:t>MARCO TEÓRICO </a:t>
            </a:r>
            <a:endParaRPr lang="es-EC" sz="2400" b="1" dirty="0"/>
          </a:p>
        </p:txBody>
      </p:sp>
      <p:sp>
        <p:nvSpPr>
          <p:cNvPr id="9" name="CuadroTexto 3"/>
          <p:cNvSpPr txBox="1"/>
          <p:nvPr/>
        </p:nvSpPr>
        <p:spPr>
          <a:xfrm>
            <a:off x="251520" y="764704"/>
            <a:ext cx="3528392" cy="400110"/>
          </a:xfrm>
          <a:prstGeom prst="rect">
            <a:avLst/>
          </a:prstGeom>
          <a:noFill/>
          <a:ln w="28575">
            <a:solidFill>
              <a:srgbClr val="00B050"/>
            </a:solidFill>
          </a:ln>
        </p:spPr>
        <p:txBody>
          <a:bodyPr wrap="square" rtlCol="0">
            <a:spAutoFit/>
          </a:bodyPr>
          <a:lstStyle/>
          <a:p>
            <a:pPr algn="ctr"/>
            <a:r>
              <a:rPr lang="es-EC" sz="2000" b="1" dirty="0" smtClean="0"/>
              <a:t>Compósitos poliméricos</a:t>
            </a:r>
            <a:endParaRPr lang="es-EC" sz="2000" b="1" dirty="0"/>
          </a:p>
        </p:txBody>
      </p:sp>
      <p:sp>
        <p:nvSpPr>
          <p:cNvPr id="2" name="CuadroTexto 1"/>
          <p:cNvSpPr txBox="1"/>
          <p:nvPr/>
        </p:nvSpPr>
        <p:spPr>
          <a:xfrm>
            <a:off x="755576" y="1340768"/>
            <a:ext cx="5173211" cy="369332"/>
          </a:xfrm>
          <a:prstGeom prst="rect">
            <a:avLst/>
          </a:prstGeom>
          <a:noFill/>
        </p:spPr>
        <p:txBody>
          <a:bodyPr wrap="none" rtlCol="0">
            <a:spAutoFit/>
          </a:bodyPr>
          <a:lstStyle/>
          <a:p>
            <a:r>
              <a:rPr lang="es-ES" dirty="0" smtClean="0"/>
              <a:t>PVB  +  Ag-</a:t>
            </a:r>
            <a:r>
              <a:rPr lang="es-ES" dirty="0" err="1" smtClean="0"/>
              <a:t>NPs</a:t>
            </a:r>
            <a:r>
              <a:rPr lang="es-ES" dirty="0" smtClean="0"/>
              <a:t>		Compósito polimérico</a:t>
            </a:r>
            <a:endParaRPr lang="en-US" dirty="0"/>
          </a:p>
        </p:txBody>
      </p:sp>
      <p:cxnSp>
        <p:nvCxnSpPr>
          <p:cNvPr id="4" name="Conector recto de flecha 3"/>
          <p:cNvCxnSpPr/>
          <p:nvPr/>
        </p:nvCxnSpPr>
        <p:spPr>
          <a:xfrm>
            <a:off x="2555776" y="1525434"/>
            <a:ext cx="9361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CuadroTexto 3"/>
          <p:cNvSpPr txBox="1"/>
          <p:nvPr/>
        </p:nvSpPr>
        <p:spPr>
          <a:xfrm>
            <a:off x="251520" y="1886054"/>
            <a:ext cx="8136904" cy="400110"/>
          </a:xfrm>
          <a:prstGeom prst="rect">
            <a:avLst/>
          </a:prstGeom>
          <a:noFill/>
          <a:ln w="28575">
            <a:solidFill>
              <a:srgbClr val="00B050"/>
            </a:solidFill>
          </a:ln>
        </p:spPr>
        <p:txBody>
          <a:bodyPr wrap="square" rtlCol="0">
            <a:spAutoFit/>
          </a:bodyPr>
          <a:lstStyle/>
          <a:p>
            <a:pPr algn="ctr"/>
            <a:r>
              <a:rPr lang="es-EC" sz="2000" b="1" dirty="0" smtClean="0"/>
              <a:t>Mecanismo de acción bactericida en compósitos poliméricos</a:t>
            </a:r>
            <a:endParaRPr lang="es-EC" sz="2000" b="1" dirty="0"/>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755576" y="2517880"/>
            <a:ext cx="4824536" cy="3503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p:cNvPicPr>
            <a:picLocks noChangeAspect="1"/>
          </p:cNvPicPr>
          <p:nvPr/>
        </p:nvPicPr>
        <p:blipFill>
          <a:blip r:embed="rId4"/>
          <a:stretch>
            <a:fillRect/>
          </a:stretch>
        </p:blipFill>
        <p:spPr>
          <a:xfrm>
            <a:off x="6148956" y="639831"/>
            <a:ext cx="2095452" cy="1159186"/>
          </a:xfrm>
          <a:prstGeom prst="rect">
            <a:avLst/>
          </a:prstGeom>
        </p:spPr>
      </p:pic>
      <p:sp>
        <p:nvSpPr>
          <p:cNvPr id="13" name="CuadroTexto 12"/>
          <p:cNvSpPr txBox="1"/>
          <p:nvPr/>
        </p:nvSpPr>
        <p:spPr>
          <a:xfrm>
            <a:off x="5861094" y="3004254"/>
            <a:ext cx="2807243" cy="2222403"/>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s-ES" dirty="0" smtClean="0"/>
              <a:t>Corrosión del metal</a:t>
            </a:r>
          </a:p>
          <a:p>
            <a:pPr marL="285750" indent="-285750">
              <a:lnSpc>
                <a:spcPct val="200000"/>
              </a:lnSpc>
              <a:buFont typeface="Arial" panose="020B0604020202020204" pitchFamily="34" charset="0"/>
              <a:buChar char="•"/>
            </a:pPr>
            <a:r>
              <a:rPr lang="es-ES" dirty="0" smtClean="0"/>
              <a:t>Liberación de iones Ag</a:t>
            </a:r>
          </a:p>
          <a:p>
            <a:pPr marL="285750" indent="-285750">
              <a:lnSpc>
                <a:spcPct val="200000"/>
              </a:lnSpc>
              <a:buFont typeface="Arial" panose="020B0604020202020204" pitchFamily="34" charset="0"/>
              <a:buChar char="•"/>
            </a:pPr>
            <a:r>
              <a:rPr lang="es-ES" dirty="0" smtClean="0"/>
              <a:t>Difusión </a:t>
            </a:r>
          </a:p>
          <a:p>
            <a:pPr>
              <a:lnSpc>
                <a:spcPct val="200000"/>
              </a:lnSpc>
            </a:pPr>
            <a:endParaRPr lang="es-ES" dirty="0" smtClean="0"/>
          </a:p>
        </p:txBody>
      </p:sp>
      <p:sp>
        <p:nvSpPr>
          <p:cNvPr id="14" name="CuadroTexto 13"/>
          <p:cNvSpPr txBox="1"/>
          <p:nvPr/>
        </p:nvSpPr>
        <p:spPr>
          <a:xfrm>
            <a:off x="5627196" y="5760081"/>
            <a:ext cx="1249060" cy="307777"/>
          </a:xfrm>
          <a:prstGeom prst="rect">
            <a:avLst/>
          </a:prstGeom>
          <a:noFill/>
        </p:spPr>
        <p:txBody>
          <a:bodyPr wrap="none" rtlCol="0">
            <a:spAutoFit/>
          </a:bodyPr>
          <a:lstStyle/>
          <a:p>
            <a:r>
              <a:rPr lang="es-ES" sz="1400" dirty="0" smtClean="0"/>
              <a:t>(</a:t>
            </a:r>
            <a:r>
              <a:rPr lang="es-ES" sz="1400" dirty="0" err="1" smtClean="0"/>
              <a:t>Palza</a:t>
            </a:r>
            <a:r>
              <a:rPr lang="es-ES" sz="1400" dirty="0" smtClean="0"/>
              <a:t>, 2015)</a:t>
            </a:r>
            <a:endParaRPr lang="en-US" sz="1400" dirty="0"/>
          </a:p>
        </p:txBody>
      </p:sp>
      <p:pic>
        <p:nvPicPr>
          <p:cNvPr id="16"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7737527" y="6382844"/>
            <a:ext cx="962865" cy="27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Resultado de imagen para universidad federal de pernambu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72" y="6332169"/>
            <a:ext cx="693650" cy="33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99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21623</TotalTime>
  <Words>5694</Words>
  <Application>Microsoft Office PowerPoint</Application>
  <PresentationFormat>Presentación en pantalla (4:3)</PresentationFormat>
  <Paragraphs>879</Paragraphs>
  <Slides>44</Slides>
  <Notes>42</Notes>
  <HiddenSlides>0</HiddenSlides>
  <MMClips>2</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51" baseType="lpstr">
      <vt:lpstr>Arial</vt:lpstr>
      <vt:lpstr>Calibri</vt:lpstr>
      <vt:lpstr>Cambria Math</vt:lpstr>
      <vt:lpstr>Raavi</vt:lpstr>
      <vt:lpstr>Times New Roman</vt:lpstr>
      <vt:lpstr>1_Diseño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pc</cp:lastModifiedBy>
  <cp:revision>666</cp:revision>
  <dcterms:created xsi:type="dcterms:W3CDTF">2015-04-23T21:31:36Z</dcterms:created>
  <dcterms:modified xsi:type="dcterms:W3CDTF">2017-08-28T17:41:30Z</dcterms:modified>
</cp:coreProperties>
</file>