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8" r:id="rId12"/>
    <p:sldId id="270" r:id="rId13"/>
    <p:sldId id="271" r:id="rId14"/>
    <p:sldId id="273" r:id="rId15"/>
    <p:sldId id="275" r:id="rId16"/>
    <p:sldId id="276" r:id="rId17"/>
    <p:sldId id="277" r:id="rId18"/>
    <p:sldId id="281" r:id="rId19"/>
    <p:sldId id="290" r:id="rId20"/>
    <p:sldId id="282" r:id="rId21"/>
    <p:sldId id="284" r:id="rId22"/>
    <p:sldId id="285" r:id="rId23"/>
    <p:sldId id="286" r:id="rId24"/>
    <p:sldId id="287" r:id="rId25"/>
    <p:sldId id="288" r:id="rId26"/>
    <p:sldId id="291" r:id="rId27"/>
    <p:sldId id="293" r:id="rId28"/>
    <p:sldId id="294" r:id="rId29"/>
    <p:sldId id="295" r:id="rId30"/>
    <p:sldId id="296" r:id="rId31"/>
    <p:sldId id="298" r:id="rId32"/>
    <p:sldId id="302" r:id="rId33"/>
    <p:sldId id="300" r:id="rId34"/>
    <p:sldId id="301" r:id="rId35"/>
    <p:sldId id="303" r:id="rId36"/>
    <p:sldId id="304" r:id="rId37"/>
    <p:sldId id="305" r:id="rId38"/>
    <p:sldId id="306" r:id="rId39"/>
    <p:sldId id="307" r:id="rId40"/>
    <p:sldId id="308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Hoja1!$E$4</c:f>
              <c:strCache>
                <c:ptCount val="1"/>
                <c:pt idx="0">
                  <c:v>% de Grasa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1CF3D000-BF95-4D15-8531-39F6C9372C05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F7C7F867-5D65-4BE7-BCD1-CAA7E46C07A2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AE8212FA-7124-4496-8A28-A07D3F2F0F64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7779955C-4607-4614-9F3C-DD3A1760C074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71AFF6B8-7CDD-4738-9F23-EE8C26C9D18D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0C36F72D-B20D-4F92-922D-006B6A801C5E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EE46D202-2849-4F3D-8D23-6DE89695F9EE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BF60636D-2828-4044-B4E6-DCDBE1FD3C75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Hoja1!$D$5:$D$12</c:f>
              <c:strCache>
                <c:ptCount val="8"/>
                <c:pt idx="0">
                  <c:v>Iniap + Solvente</c:v>
                </c:pt>
                <c:pt idx="1">
                  <c:v>Pioneer + Solvente</c:v>
                </c:pt>
                <c:pt idx="2">
                  <c:v>Trueno + Solvente</c:v>
                </c:pt>
                <c:pt idx="3">
                  <c:v>Mocacheño + Solvente</c:v>
                </c:pt>
                <c:pt idx="4">
                  <c:v>Iniap + Prensado</c:v>
                </c:pt>
                <c:pt idx="5">
                  <c:v>Pioneer + prensado</c:v>
                </c:pt>
                <c:pt idx="6">
                  <c:v>Trueno + Prensado</c:v>
                </c:pt>
                <c:pt idx="7">
                  <c:v>Mocacheño + Prensado</c:v>
                </c:pt>
              </c:strCache>
            </c:strRef>
          </c:cat>
          <c:val>
            <c:numRef>
              <c:f>Hoja1!$E$5:$E$12</c:f>
              <c:numCache>
                <c:formatCode>General</c:formatCode>
                <c:ptCount val="8"/>
                <c:pt idx="0">
                  <c:v>1.6</c:v>
                </c:pt>
                <c:pt idx="1">
                  <c:v>3.23</c:v>
                </c:pt>
                <c:pt idx="2">
                  <c:v>3.17</c:v>
                </c:pt>
                <c:pt idx="3">
                  <c:v>3.5</c:v>
                </c:pt>
                <c:pt idx="4">
                  <c:v>0.32</c:v>
                </c:pt>
                <c:pt idx="5">
                  <c:v>0.14000000000000001</c:v>
                </c:pt>
                <c:pt idx="6">
                  <c:v>0.01</c:v>
                </c:pt>
                <c:pt idx="7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880247632"/>
        <c:axId val="-880258512"/>
      </c:barChart>
      <c:catAx>
        <c:axId val="-88024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880258512"/>
        <c:crosses val="autoZero"/>
        <c:auto val="1"/>
        <c:lblAlgn val="ctr"/>
        <c:lblOffset val="100"/>
        <c:noMultiLvlLbl val="0"/>
      </c:catAx>
      <c:valAx>
        <c:axId val="-880258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880247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8098E5-81B3-481E-BD86-D3A72EEAEE45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O"/>
        </a:p>
      </dgm:t>
    </dgm:pt>
    <dgm:pt modelId="{526F61D5-E47C-4E0A-A72B-C8F697FF8735}">
      <dgm:prSet phldrT="[Texto]"/>
      <dgm:spPr/>
      <dgm:t>
        <a:bodyPr/>
        <a:lstStyle/>
        <a:p>
          <a:pPr algn="just"/>
          <a:r>
            <a:rPr lang="es-CO" b="1" dirty="0" smtClean="0"/>
            <a:t>Ho1</a:t>
          </a:r>
          <a:r>
            <a:rPr lang="es-CO" dirty="0" smtClean="0"/>
            <a:t>:Las variedades de maíz no poseen la misma calidad y cantidad de almidón.</a:t>
          </a:r>
        </a:p>
        <a:p>
          <a:pPr algn="just"/>
          <a:r>
            <a:rPr lang="es-CO" b="1" dirty="0" smtClean="0"/>
            <a:t>Ho2</a:t>
          </a:r>
          <a:r>
            <a:rPr lang="es-CO" dirty="0" smtClean="0"/>
            <a:t>: Los solventes a utilizar en la extracción no influyen en la calidad y cantidad de almidón.</a:t>
          </a:r>
        </a:p>
        <a:p>
          <a:pPr algn="just"/>
          <a:endParaRPr lang="es-CO" dirty="0" smtClean="0"/>
        </a:p>
      </dgm:t>
    </dgm:pt>
    <dgm:pt modelId="{CF1F4365-3902-4783-B20B-18235C5ADBE5}" type="parTrans" cxnId="{F478331B-D17B-4DEF-B06F-CE27EED6F72B}">
      <dgm:prSet/>
      <dgm:spPr/>
      <dgm:t>
        <a:bodyPr/>
        <a:lstStyle/>
        <a:p>
          <a:endParaRPr lang="es-CO"/>
        </a:p>
      </dgm:t>
    </dgm:pt>
    <dgm:pt modelId="{C9D18426-16CC-4D5F-BF2B-6D689AB127D2}" type="sibTrans" cxnId="{F478331B-D17B-4DEF-B06F-CE27EED6F72B}">
      <dgm:prSet/>
      <dgm:spPr/>
      <dgm:t>
        <a:bodyPr/>
        <a:lstStyle/>
        <a:p>
          <a:endParaRPr lang="es-CO"/>
        </a:p>
      </dgm:t>
    </dgm:pt>
    <dgm:pt modelId="{8FB422C2-12A1-4E5E-A728-787A09EC93E8}">
      <dgm:prSet phldrT="[Texto]"/>
      <dgm:spPr/>
      <dgm:t>
        <a:bodyPr/>
        <a:lstStyle/>
        <a:p>
          <a:pPr algn="just"/>
          <a:r>
            <a:rPr lang="es-CO" b="1" dirty="0" smtClean="0"/>
            <a:t>Ha1:</a:t>
          </a:r>
          <a:r>
            <a:rPr lang="es-CO" dirty="0" smtClean="0"/>
            <a:t>Las variedades de maíz poseen la misma calidad y cantidad de almidón.</a:t>
          </a:r>
        </a:p>
        <a:p>
          <a:pPr algn="just"/>
          <a:r>
            <a:rPr lang="es-CO" b="1" dirty="0" smtClean="0"/>
            <a:t>Ha2:</a:t>
          </a:r>
          <a:r>
            <a:rPr lang="es-CO" dirty="0" smtClean="0"/>
            <a:t>Los solventes a utilizar en la extracción influyen en la calidad y cantidad de almidón.</a:t>
          </a:r>
          <a:endParaRPr lang="es-CO" dirty="0"/>
        </a:p>
      </dgm:t>
    </dgm:pt>
    <dgm:pt modelId="{C8D667A4-E739-4BE8-820C-7FD84AAEC004}" type="parTrans" cxnId="{B7F93A74-436D-4058-B725-28E323015739}">
      <dgm:prSet/>
      <dgm:spPr/>
      <dgm:t>
        <a:bodyPr/>
        <a:lstStyle/>
        <a:p>
          <a:endParaRPr lang="es-CO"/>
        </a:p>
      </dgm:t>
    </dgm:pt>
    <dgm:pt modelId="{2A237982-1765-4520-8F70-CF8ACC347AF9}" type="sibTrans" cxnId="{B7F93A74-436D-4058-B725-28E323015739}">
      <dgm:prSet/>
      <dgm:spPr/>
      <dgm:t>
        <a:bodyPr/>
        <a:lstStyle/>
        <a:p>
          <a:endParaRPr lang="es-CO"/>
        </a:p>
      </dgm:t>
    </dgm:pt>
    <dgm:pt modelId="{116A0CC9-7A97-42A9-89A8-1211B70C95C1}">
      <dgm:prSet phldrT="[Texto]"/>
      <dgm:spPr/>
      <dgm:t>
        <a:bodyPr/>
        <a:lstStyle/>
        <a:p>
          <a:r>
            <a:rPr lang="es-CO" dirty="0" smtClean="0"/>
            <a:t>Hipótesis Alternativa</a:t>
          </a:r>
          <a:endParaRPr lang="es-CO" dirty="0"/>
        </a:p>
      </dgm:t>
    </dgm:pt>
    <dgm:pt modelId="{DFE4ED6D-35AA-4E0F-A5FB-3E2233B42063}" type="parTrans" cxnId="{40528BA4-5710-4DDF-9DC1-FC594E5A733B}">
      <dgm:prSet/>
      <dgm:spPr/>
      <dgm:t>
        <a:bodyPr/>
        <a:lstStyle/>
        <a:p>
          <a:endParaRPr lang="es-CO"/>
        </a:p>
      </dgm:t>
    </dgm:pt>
    <dgm:pt modelId="{C63246F6-BE7D-42B0-A0C8-CF73D47BEC34}" type="sibTrans" cxnId="{40528BA4-5710-4DDF-9DC1-FC594E5A733B}">
      <dgm:prSet/>
      <dgm:spPr/>
      <dgm:t>
        <a:bodyPr/>
        <a:lstStyle/>
        <a:p>
          <a:endParaRPr lang="es-CO"/>
        </a:p>
      </dgm:t>
    </dgm:pt>
    <dgm:pt modelId="{AEC6A9EE-9355-4420-8C35-0B6041A1F81D}">
      <dgm:prSet phldrT="[Texto]"/>
      <dgm:spPr/>
      <dgm:t>
        <a:bodyPr/>
        <a:lstStyle/>
        <a:p>
          <a:r>
            <a:rPr lang="es-CO" b="1" dirty="0" smtClean="0"/>
            <a:t>Obtención de almidón</a:t>
          </a:r>
          <a:endParaRPr lang="es-CO" b="1" dirty="0"/>
        </a:p>
      </dgm:t>
    </dgm:pt>
    <dgm:pt modelId="{F9810809-AECC-4663-AB53-D601B44C60C1}" type="parTrans" cxnId="{914F9136-BFE2-409E-B7AF-FB97C27C2EC9}">
      <dgm:prSet/>
      <dgm:spPr/>
      <dgm:t>
        <a:bodyPr/>
        <a:lstStyle/>
        <a:p>
          <a:endParaRPr lang="es-CO"/>
        </a:p>
      </dgm:t>
    </dgm:pt>
    <dgm:pt modelId="{DAC3011F-FE9B-441C-8385-36DDB05801E2}" type="sibTrans" cxnId="{914F9136-BFE2-409E-B7AF-FB97C27C2EC9}">
      <dgm:prSet/>
      <dgm:spPr/>
      <dgm:t>
        <a:bodyPr/>
        <a:lstStyle/>
        <a:p>
          <a:endParaRPr lang="es-CO"/>
        </a:p>
      </dgm:t>
    </dgm:pt>
    <dgm:pt modelId="{4E628A6F-4A41-4972-9121-6E6573557DF3}">
      <dgm:prSet phldrT="[Texto]"/>
      <dgm:spPr/>
      <dgm:t>
        <a:bodyPr/>
        <a:lstStyle/>
        <a:p>
          <a:r>
            <a:rPr lang="es-CO" dirty="0" smtClean="0"/>
            <a:t>Hipótesis Nula </a:t>
          </a:r>
          <a:endParaRPr lang="es-CO" dirty="0"/>
        </a:p>
      </dgm:t>
    </dgm:pt>
    <dgm:pt modelId="{C784B299-370A-4E00-B38A-CF234D5CE023}" type="sibTrans" cxnId="{5C8D7EAF-8E65-494E-9C08-AD21D533F48F}">
      <dgm:prSet/>
      <dgm:spPr/>
      <dgm:t>
        <a:bodyPr/>
        <a:lstStyle/>
        <a:p>
          <a:endParaRPr lang="es-CO"/>
        </a:p>
      </dgm:t>
    </dgm:pt>
    <dgm:pt modelId="{D8AFBC72-9CE6-47C5-B412-A52E20FC66F8}" type="parTrans" cxnId="{5C8D7EAF-8E65-494E-9C08-AD21D533F48F}">
      <dgm:prSet/>
      <dgm:spPr/>
      <dgm:t>
        <a:bodyPr/>
        <a:lstStyle/>
        <a:p>
          <a:endParaRPr lang="es-CO"/>
        </a:p>
      </dgm:t>
    </dgm:pt>
    <dgm:pt modelId="{2ABA984E-C4B2-4BEE-AEDD-35ED920696D7}" type="pres">
      <dgm:prSet presAssocID="{DB8098E5-81B3-481E-BD86-D3A72EEAEE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A25FDE9-50BD-4BDE-B85E-C88BAAC0A998}" type="pres">
      <dgm:prSet presAssocID="{526F61D5-E47C-4E0A-A72B-C8F697FF8735}" presName="node" presStyleLbl="node1" presStyleIdx="0" presStyleCnt="5" custScaleX="164910" custScaleY="155376" custLinFactNeighborX="2859" custLinFactNeighborY="-1350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7416299-E5FA-4461-B86F-E7032AD7019E}" type="pres">
      <dgm:prSet presAssocID="{C9D18426-16CC-4D5F-BF2B-6D689AB127D2}" presName="sibTrans" presStyleCnt="0"/>
      <dgm:spPr/>
      <dgm:t>
        <a:bodyPr/>
        <a:lstStyle/>
        <a:p>
          <a:endParaRPr lang="es-CO"/>
        </a:p>
      </dgm:t>
    </dgm:pt>
    <dgm:pt modelId="{CF574ED7-2E79-4366-BD73-41E712D22033}" type="pres">
      <dgm:prSet presAssocID="{8FB422C2-12A1-4E5E-A728-787A09EC93E8}" presName="node" presStyleLbl="node1" presStyleIdx="1" presStyleCnt="5" custScaleX="163961" custScaleY="154524" custLinFactNeighborX="-3822" custLinFactNeighborY="-1354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AA53D54-BEB7-472D-AAF8-8F117C1EC04B}" type="pres">
      <dgm:prSet presAssocID="{2A237982-1765-4520-8F70-CF8ACC347AF9}" presName="sibTrans" presStyleCnt="0"/>
      <dgm:spPr/>
      <dgm:t>
        <a:bodyPr/>
        <a:lstStyle/>
        <a:p>
          <a:endParaRPr lang="es-CO"/>
        </a:p>
      </dgm:t>
    </dgm:pt>
    <dgm:pt modelId="{67205A1A-8DC4-4CC5-8B9D-FDDAFC018B1A}" type="pres">
      <dgm:prSet presAssocID="{4E628A6F-4A41-4972-9121-6E6573557DF3}" presName="node" presStyleLbl="node1" presStyleIdx="2" presStyleCnt="5" custScaleY="37764" custLinFactNeighborX="30894" custLinFactNeighborY="-2461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CBAF356-B864-41B7-963B-81DC6C83C1D9}" type="pres">
      <dgm:prSet presAssocID="{C784B299-370A-4E00-B38A-CF234D5CE023}" presName="sibTrans" presStyleCnt="0"/>
      <dgm:spPr/>
      <dgm:t>
        <a:bodyPr/>
        <a:lstStyle/>
        <a:p>
          <a:endParaRPr lang="es-CO"/>
        </a:p>
      </dgm:t>
    </dgm:pt>
    <dgm:pt modelId="{FFB1DC62-198F-4A6D-B3F6-A77C98CE9F4F}" type="pres">
      <dgm:prSet presAssocID="{116A0CC9-7A97-42A9-89A8-1211B70C95C1}" presName="node" presStyleLbl="node1" presStyleIdx="3" presStyleCnt="5" custScaleY="37921" custLinFactNeighborX="86787" custLinFactNeighborY="-2390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AA76148-6B3A-4526-A777-0D3F392A8BC1}" type="pres">
      <dgm:prSet presAssocID="{C63246F6-BE7D-42B0-A0C8-CF73D47BEC34}" presName="sibTrans" presStyleCnt="0"/>
      <dgm:spPr/>
      <dgm:t>
        <a:bodyPr/>
        <a:lstStyle/>
        <a:p>
          <a:endParaRPr lang="es-CO"/>
        </a:p>
      </dgm:t>
    </dgm:pt>
    <dgm:pt modelId="{8B2798BE-562C-46FE-A34F-0E36D27D690D}" type="pres">
      <dgm:prSet presAssocID="{AEC6A9EE-9355-4420-8C35-0B6041A1F81D}" presName="node" presStyleLbl="node1" presStyleIdx="4" presStyleCnt="5" custScaleX="104823" custScaleY="45791" custLinFactX="-9996" custLinFactNeighborX="-100000" custLinFactNeighborY="3199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F478331B-D17B-4DEF-B06F-CE27EED6F72B}" srcId="{DB8098E5-81B3-481E-BD86-D3A72EEAEE45}" destId="{526F61D5-E47C-4E0A-A72B-C8F697FF8735}" srcOrd="0" destOrd="0" parTransId="{CF1F4365-3902-4783-B20B-18235C5ADBE5}" sibTransId="{C9D18426-16CC-4D5F-BF2B-6D689AB127D2}"/>
    <dgm:cxn modelId="{40528BA4-5710-4DDF-9DC1-FC594E5A733B}" srcId="{DB8098E5-81B3-481E-BD86-D3A72EEAEE45}" destId="{116A0CC9-7A97-42A9-89A8-1211B70C95C1}" srcOrd="3" destOrd="0" parTransId="{DFE4ED6D-35AA-4E0F-A5FB-3E2233B42063}" sibTransId="{C63246F6-BE7D-42B0-A0C8-CF73D47BEC34}"/>
    <dgm:cxn modelId="{B7F93A74-436D-4058-B725-28E323015739}" srcId="{DB8098E5-81B3-481E-BD86-D3A72EEAEE45}" destId="{8FB422C2-12A1-4E5E-A728-787A09EC93E8}" srcOrd="1" destOrd="0" parTransId="{C8D667A4-E739-4BE8-820C-7FD84AAEC004}" sibTransId="{2A237982-1765-4520-8F70-CF8ACC347AF9}"/>
    <dgm:cxn modelId="{5C8D7EAF-8E65-494E-9C08-AD21D533F48F}" srcId="{DB8098E5-81B3-481E-BD86-D3A72EEAEE45}" destId="{4E628A6F-4A41-4972-9121-6E6573557DF3}" srcOrd="2" destOrd="0" parTransId="{D8AFBC72-9CE6-47C5-B412-A52E20FC66F8}" sibTransId="{C784B299-370A-4E00-B38A-CF234D5CE023}"/>
    <dgm:cxn modelId="{553EA2AB-A5DF-4970-B016-64718CB03402}" type="presOf" srcId="{AEC6A9EE-9355-4420-8C35-0B6041A1F81D}" destId="{8B2798BE-562C-46FE-A34F-0E36D27D690D}" srcOrd="0" destOrd="0" presId="urn:microsoft.com/office/officeart/2005/8/layout/default"/>
    <dgm:cxn modelId="{D27660E0-DABB-4594-AC7A-A98B198749FC}" type="presOf" srcId="{DB8098E5-81B3-481E-BD86-D3A72EEAEE45}" destId="{2ABA984E-C4B2-4BEE-AEDD-35ED920696D7}" srcOrd="0" destOrd="0" presId="urn:microsoft.com/office/officeart/2005/8/layout/default"/>
    <dgm:cxn modelId="{3ADC5352-95DD-4758-A977-AF6E18D88519}" type="presOf" srcId="{4E628A6F-4A41-4972-9121-6E6573557DF3}" destId="{67205A1A-8DC4-4CC5-8B9D-FDDAFC018B1A}" srcOrd="0" destOrd="0" presId="urn:microsoft.com/office/officeart/2005/8/layout/default"/>
    <dgm:cxn modelId="{F8E2D474-FBD9-41AD-9E7A-DEF7FEE24BE9}" type="presOf" srcId="{526F61D5-E47C-4E0A-A72B-C8F697FF8735}" destId="{6A25FDE9-50BD-4BDE-B85E-C88BAAC0A998}" srcOrd="0" destOrd="0" presId="urn:microsoft.com/office/officeart/2005/8/layout/default"/>
    <dgm:cxn modelId="{6ACA4BB9-0CF0-40F9-A0C0-D39DEB0EC06B}" type="presOf" srcId="{116A0CC9-7A97-42A9-89A8-1211B70C95C1}" destId="{FFB1DC62-198F-4A6D-B3F6-A77C98CE9F4F}" srcOrd="0" destOrd="0" presId="urn:microsoft.com/office/officeart/2005/8/layout/default"/>
    <dgm:cxn modelId="{914F9136-BFE2-409E-B7AF-FB97C27C2EC9}" srcId="{DB8098E5-81B3-481E-BD86-D3A72EEAEE45}" destId="{AEC6A9EE-9355-4420-8C35-0B6041A1F81D}" srcOrd="4" destOrd="0" parTransId="{F9810809-AECC-4663-AB53-D601B44C60C1}" sibTransId="{DAC3011F-FE9B-441C-8385-36DDB05801E2}"/>
    <dgm:cxn modelId="{3EB23006-EF34-4B84-9A37-B5CC7ECEA920}" type="presOf" srcId="{8FB422C2-12A1-4E5E-A728-787A09EC93E8}" destId="{CF574ED7-2E79-4366-BD73-41E712D22033}" srcOrd="0" destOrd="0" presId="urn:microsoft.com/office/officeart/2005/8/layout/default"/>
    <dgm:cxn modelId="{E590D712-F9B6-4E09-853C-45D3ECB6182F}" type="presParOf" srcId="{2ABA984E-C4B2-4BEE-AEDD-35ED920696D7}" destId="{6A25FDE9-50BD-4BDE-B85E-C88BAAC0A998}" srcOrd="0" destOrd="0" presId="urn:microsoft.com/office/officeart/2005/8/layout/default"/>
    <dgm:cxn modelId="{6E1FB700-1C6F-452C-B829-A6BDDF3534AD}" type="presParOf" srcId="{2ABA984E-C4B2-4BEE-AEDD-35ED920696D7}" destId="{87416299-E5FA-4461-B86F-E7032AD7019E}" srcOrd="1" destOrd="0" presId="urn:microsoft.com/office/officeart/2005/8/layout/default"/>
    <dgm:cxn modelId="{601DD06E-C31C-445E-8617-0E10F328810F}" type="presParOf" srcId="{2ABA984E-C4B2-4BEE-AEDD-35ED920696D7}" destId="{CF574ED7-2E79-4366-BD73-41E712D22033}" srcOrd="2" destOrd="0" presId="urn:microsoft.com/office/officeart/2005/8/layout/default"/>
    <dgm:cxn modelId="{92BF41FC-68C1-45FB-9045-413419711424}" type="presParOf" srcId="{2ABA984E-C4B2-4BEE-AEDD-35ED920696D7}" destId="{2AA53D54-BEB7-472D-AAF8-8F117C1EC04B}" srcOrd="3" destOrd="0" presId="urn:microsoft.com/office/officeart/2005/8/layout/default"/>
    <dgm:cxn modelId="{A1862038-AECA-49AC-9460-8184F17E99D9}" type="presParOf" srcId="{2ABA984E-C4B2-4BEE-AEDD-35ED920696D7}" destId="{67205A1A-8DC4-4CC5-8B9D-FDDAFC018B1A}" srcOrd="4" destOrd="0" presId="urn:microsoft.com/office/officeart/2005/8/layout/default"/>
    <dgm:cxn modelId="{55A2E9E7-1924-4851-939C-3B5214EB3B3B}" type="presParOf" srcId="{2ABA984E-C4B2-4BEE-AEDD-35ED920696D7}" destId="{2CBAF356-B864-41B7-963B-81DC6C83C1D9}" srcOrd="5" destOrd="0" presId="urn:microsoft.com/office/officeart/2005/8/layout/default"/>
    <dgm:cxn modelId="{75DC374A-A56F-4417-A32B-93F26C880910}" type="presParOf" srcId="{2ABA984E-C4B2-4BEE-AEDD-35ED920696D7}" destId="{FFB1DC62-198F-4A6D-B3F6-A77C98CE9F4F}" srcOrd="6" destOrd="0" presId="urn:microsoft.com/office/officeart/2005/8/layout/default"/>
    <dgm:cxn modelId="{9FDCA80E-735B-4141-9354-5C8AAAA1A1E1}" type="presParOf" srcId="{2ABA984E-C4B2-4BEE-AEDD-35ED920696D7}" destId="{DAA76148-6B3A-4526-A777-0D3F392A8BC1}" srcOrd="7" destOrd="0" presId="urn:microsoft.com/office/officeart/2005/8/layout/default"/>
    <dgm:cxn modelId="{006857DB-F269-4789-BA09-F0362E49FBD4}" type="presParOf" srcId="{2ABA984E-C4B2-4BEE-AEDD-35ED920696D7}" destId="{8B2798BE-562C-46FE-A34F-0E36D27D690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8098E5-81B3-481E-BD86-D3A72EEAEE45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O"/>
        </a:p>
      </dgm:t>
    </dgm:pt>
    <dgm:pt modelId="{526F61D5-E47C-4E0A-A72B-C8F697FF8735}">
      <dgm:prSet phldrT="[Texto]"/>
      <dgm:spPr/>
      <dgm:t>
        <a:bodyPr/>
        <a:lstStyle/>
        <a:p>
          <a:pPr algn="just"/>
          <a:r>
            <a:rPr lang="es-CO" b="1" dirty="0" smtClean="0"/>
            <a:t>Ho1</a:t>
          </a:r>
          <a:r>
            <a:rPr lang="es-CO" dirty="0" smtClean="0"/>
            <a:t>:Las variedades de maíz no poseen la misma calidad y cantidad de grasa</a:t>
          </a:r>
        </a:p>
        <a:p>
          <a:pPr algn="just"/>
          <a:r>
            <a:rPr lang="es-CO" b="1" dirty="0" smtClean="0"/>
            <a:t>Ho2</a:t>
          </a:r>
          <a:r>
            <a:rPr lang="es-CO" dirty="0" smtClean="0"/>
            <a:t>: Los solventes a utilizar en la extracción no influyen en la calidad y cantidad de grasa.</a:t>
          </a:r>
        </a:p>
        <a:p>
          <a:pPr algn="just"/>
          <a:endParaRPr lang="es-CO" dirty="0" smtClean="0"/>
        </a:p>
      </dgm:t>
    </dgm:pt>
    <dgm:pt modelId="{CF1F4365-3902-4783-B20B-18235C5ADBE5}" type="parTrans" cxnId="{F478331B-D17B-4DEF-B06F-CE27EED6F72B}">
      <dgm:prSet/>
      <dgm:spPr/>
      <dgm:t>
        <a:bodyPr/>
        <a:lstStyle/>
        <a:p>
          <a:endParaRPr lang="es-CO"/>
        </a:p>
      </dgm:t>
    </dgm:pt>
    <dgm:pt modelId="{C9D18426-16CC-4D5F-BF2B-6D689AB127D2}" type="sibTrans" cxnId="{F478331B-D17B-4DEF-B06F-CE27EED6F72B}">
      <dgm:prSet/>
      <dgm:spPr/>
      <dgm:t>
        <a:bodyPr/>
        <a:lstStyle/>
        <a:p>
          <a:endParaRPr lang="es-CO"/>
        </a:p>
      </dgm:t>
    </dgm:pt>
    <dgm:pt modelId="{8FB422C2-12A1-4E5E-A728-787A09EC93E8}">
      <dgm:prSet phldrT="[Texto]"/>
      <dgm:spPr/>
      <dgm:t>
        <a:bodyPr/>
        <a:lstStyle/>
        <a:p>
          <a:pPr algn="just"/>
          <a:r>
            <a:rPr lang="es-CO" b="1" dirty="0" smtClean="0"/>
            <a:t>Ha1:</a:t>
          </a:r>
          <a:r>
            <a:rPr lang="es-CO" dirty="0" smtClean="0"/>
            <a:t>Las variedades de maíz poseen la misma calidad y cantidad de grasa.</a:t>
          </a:r>
        </a:p>
        <a:p>
          <a:pPr algn="just"/>
          <a:r>
            <a:rPr lang="es-CO" b="1" dirty="0" smtClean="0"/>
            <a:t>Ha2:</a:t>
          </a:r>
          <a:r>
            <a:rPr lang="es-CO" dirty="0" smtClean="0"/>
            <a:t>Los solventes a utilizar en la extracción influyen en la calidad y cantidad de grasa.</a:t>
          </a:r>
          <a:endParaRPr lang="es-CO" dirty="0"/>
        </a:p>
      </dgm:t>
    </dgm:pt>
    <dgm:pt modelId="{C8D667A4-E739-4BE8-820C-7FD84AAEC004}" type="parTrans" cxnId="{B7F93A74-436D-4058-B725-28E323015739}">
      <dgm:prSet/>
      <dgm:spPr/>
      <dgm:t>
        <a:bodyPr/>
        <a:lstStyle/>
        <a:p>
          <a:endParaRPr lang="es-CO"/>
        </a:p>
      </dgm:t>
    </dgm:pt>
    <dgm:pt modelId="{2A237982-1765-4520-8F70-CF8ACC347AF9}" type="sibTrans" cxnId="{B7F93A74-436D-4058-B725-28E323015739}">
      <dgm:prSet/>
      <dgm:spPr/>
      <dgm:t>
        <a:bodyPr/>
        <a:lstStyle/>
        <a:p>
          <a:endParaRPr lang="es-CO"/>
        </a:p>
      </dgm:t>
    </dgm:pt>
    <dgm:pt modelId="{116A0CC9-7A97-42A9-89A8-1211B70C95C1}">
      <dgm:prSet phldrT="[Texto]"/>
      <dgm:spPr/>
      <dgm:t>
        <a:bodyPr/>
        <a:lstStyle/>
        <a:p>
          <a:r>
            <a:rPr lang="es-CO" dirty="0" smtClean="0"/>
            <a:t>Hipótesis Alternativa</a:t>
          </a:r>
          <a:endParaRPr lang="es-CO" dirty="0"/>
        </a:p>
      </dgm:t>
    </dgm:pt>
    <dgm:pt modelId="{DFE4ED6D-35AA-4E0F-A5FB-3E2233B42063}" type="parTrans" cxnId="{40528BA4-5710-4DDF-9DC1-FC594E5A733B}">
      <dgm:prSet/>
      <dgm:spPr/>
      <dgm:t>
        <a:bodyPr/>
        <a:lstStyle/>
        <a:p>
          <a:endParaRPr lang="es-CO"/>
        </a:p>
      </dgm:t>
    </dgm:pt>
    <dgm:pt modelId="{C63246F6-BE7D-42B0-A0C8-CF73D47BEC34}" type="sibTrans" cxnId="{40528BA4-5710-4DDF-9DC1-FC594E5A733B}">
      <dgm:prSet/>
      <dgm:spPr/>
      <dgm:t>
        <a:bodyPr/>
        <a:lstStyle/>
        <a:p>
          <a:endParaRPr lang="es-CO"/>
        </a:p>
      </dgm:t>
    </dgm:pt>
    <dgm:pt modelId="{AEC6A9EE-9355-4420-8C35-0B6041A1F81D}">
      <dgm:prSet phldrT="[Texto]"/>
      <dgm:spPr/>
      <dgm:t>
        <a:bodyPr/>
        <a:lstStyle/>
        <a:p>
          <a:r>
            <a:rPr lang="es-CO" b="1" dirty="0" smtClean="0"/>
            <a:t>Obtención de grasa</a:t>
          </a:r>
          <a:endParaRPr lang="es-CO" b="1" dirty="0"/>
        </a:p>
      </dgm:t>
    </dgm:pt>
    <dgm:pt modelId="{F9810809-AECC-4663-AB53-D601B44C60C1}" type="parTrans" cxnId="{914F9136-BFE2-409E-B7AF-FB97C27C2EC9}">
      <dgm:prSet/>
      <dgm:spPr/>
      <dgm:t>
        <a:bodyPr/>
        <a:lstStyle/>
        <a:p>
          <a:endParaRPr lang="es-CO"/>
        </a:p>
      </dgm:t>
    </dgm:pt>
    <dgm:pt modelId="{DAC3011F-FE9B-441C-8385-36DDB05801E2}" type="sibTrans" cxnId="{914F9136-BFE2-409E-B7AF-FB97C27C2EC9}">
      <dgm:prSet/>
      <dgm:spPr/>
      <dgm:t>
        <a:bodyPr/>
        <a:lstStyle/>
        <a:p>
          <a:endParaRPr lang="es-CO"/>
        </a:p>
      </dgm:t>
    </dgm:pt>
    <dgm:pt modelId="{4E628A6F-4A41-4972-9121-6E6573557DF3}">
      <dgm:prSet phldrT="[Texto]"/>
      <dgm:spPr/>
      <dgm:t>
        <a:bodyPr/>
        <a:lstStyle/>
        <a:p>
          <a:r>
            <a:rPr lang="es-CO" dirty="0" smtClean="0"/>
            <a:t>Hipótesis Nula </a:t>
          </a:r>
          <a:endParaRPr lang="es-CO" dirty="0"/>
        </a:p>
      </dgm:t>
    </dgm:pt>
    <dgm:pt modelId="{C784B299-370A-4E00-B38A-CF234D5CE023}" type="sibTrans" cxnId="{5C8D7EAF-8E65-494E-9C08-AD21D533F48F}">
      <dgm:prSet/>
      <dgm:spPr/>
      <dgm:t>
        <a:bodyPr/>
        <a:lstStyle/>
        <a:p>
          <a:endParaRPr lang="es-CO"/>
        </a:p>
      </dgm:t>
    </dgm:pt>
    <dgm:pt modelId="{D8AFBC72-9CE6-47C5-B412-A52E20FC66F8}" type="parTrans" cxnId="{5C8D7EAF-8E65-494E-9C08-AD21D533F48F}">
      <dgm:prSet/>
      <dgm:spPr/>
      <dgm:t>
        <a:bodyPr/>
        <a:lstStyle/>
        <a:p>
          <a:endParaRPr lang="es-CO"/>
        </a:p>
      </dgm:t>
    </dgm:pt>
    <dgm:pt modelId="{2ABA984E-C4B2-4BEE-AEDD-35ED920696D7}" type="pres">
      <dgm:prSet presAssocID="{DB8098E5-81B3-481E-BD86-D3A72EEAEE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A25FDE9-50BD-4BDE-B85E-C88BAAC0A998}" type="pres">
      <dgm:prSet presAssocID="{526F61D5-E47C-4E0A-A72B-C8F697FF8735}" presName="node" presStyleLbl="node1" presStyleIdx="0" presStyleCnt="5" custScaleX="164910" custScaleY="155376" custLinFactNeighborX="2859" custLinFactNeighborY="-1350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7416299-E5FA-4461-B86F-E7032AD7019E}" type="pres">
      <dgm:prSet presAssocID="{C9D18426-16CC-4D5F-BF2B-6D689AB127D2}" presName="sibTrans" presStyleCnt="0"/>
      <dgm:spPr/>
      <dgm:t>
        <a:bodyPr/>
        <a:lstStyle/>
        <a:p>
          <a:endParaRPr lang="es-CO"/>
        </a:p>
      </dgm:t>
    </dgm:pt>
    <dgm:pt modelId="{CF574ED7-2E79-4366-BD73-41E712D22033}" type="pres">
      <dgm:prSet presAssocID="{8FB422C2-12A1-4E5E-A728-787A09EC93E8}" presName="node" presStyleLbl="node1" presStyleIdx="1" presStyleCnt="5" custScaleX="163961" custScaleY="154524" custLinFactNeighborX="-3822" custLinFactNeighborY="-1354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AA53D54-BEB7-472D-AAF8-8F117C1EC04B}" type="pres">
      <dgm:prSet presAssocID="{2A237982-1765-4520-8F70-CF8ACC347AF9}" presName="sibTrans" presStyleCnt="0"/>
      <dgm:spPr/>
      <dgm:t>
        <a:bodyPr/>
        <a:lstStyle/>
        <a:p>
          <a:endParaRPr lang="es-CO"/>
        </a:p>
      </dgm:t>
    </dgm:pt>
    <dgm:pt modelId="{67205A1A-8DC4-4CC5-8B9D-FDDAFC018B1A}" type="pres">
      <dgm:prSet presAssocID="{4E628A6F-4A41-4972-9121-6E6573557DF3}" presName="node" presStyleLbl="node1" presStyleIdx="2" presStyleCnt="5" custScaleY="37764" custLinFactNeighborX="30894" custLinFactNeighborY="-2461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CBAF356-B864-41B7-963B-81DC6C83C1D9}" type="pres">
      <dgm:prSet presAssocID="{C784B299-370A-4E00-B38A-CF234D5CE023}" presName="sibTrans" presStyleCnt="0"/>
      <dgm:spPr/>
      <dgm:t>
        <a:bodyPr/>
        <a:lstStyle/>
        <a:p>
          <a:endParaRPr lang="es-CO"/>
        </a:p>
      </dgm:t>
    </dgm:pt>
    <dgm:pt modelId="{FFB1DC62-198F-4A6D-B3F6-A77C98CE9F4F}" type="pres">
      <dgm:prSet presAssocID="{116A0CC9-7A97-42A9-89A8-1211B70C95C1}" presName="node" presStyleLbl="node1" presStyleIdx="3" presStyleCnt="5" custScaleY="37921" custLinFactNeighborX="86787" custLinFactNeighborY="-2390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AA76148-6B3A-4526-A777-0D3F392A8BC1}" type="pres">
      <dgm:prSet presAssocID="{C63246F6-BE7D-42B0-A0C8-CF73D47BEC34}" presName="sibTrans" presStyleCnt="0"/>
      <dgm:spPr/>
      <dgm:t>
        <a:bodyPr/>
        <a:lstStyle/>
        <a:p>
          <a:endParaRPr lang="es-CO"/>
        </a:p>
      </dgm:t>
    </dgm:pt>
    <dgm:pt modelId="{8B2798BE-562C-46FE-A34F-0E36D27D690D}" type="pres">
      <dgm:prSet presAssocID="{AEC6A9EE-9355-4420-8C35-0B6041A1F81D}" presName="node" presStyleLbl="node1" presStyleIdx="4" presStyleCnt="5" custScaleX="104823" custScaleY="45791" custLinFactX="-9996" custLinFactNeighborX="-100000" custLinFactNeighborY="3199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B0C593C-4D61-4D27-894A-A048EC3C66A8}" type="presOf" srcId="{526F61D5-E47C-4E0A-A72B-C8F697FF8735}" destId="{6A25FDE9-50BD-4BDE-B85E-C88BAAC0A998}" srcOrd="0" destOrd="0" presId="urn:microsoft.com/office/officeart/2005/8/layout/default"/>
    <dgm:cxn modelId="{8006957C-D589-466A-B38E-50407B5F5F80}" type="presOf" srcId="{AEC6A9EE-9355-4420-8C35-0B6041A1F81D}" destId="{8B2798BE-562C-46FE-A34F-0E36D27D690D}" srcOrd="0" destOrd="0" presId="urn:microsoft.com/office/officeart/2005/8/layout/default"/>
    <dgm:cxn modelId="{3B0E6224-31B4-4792-9E14-AAFCA57F45F4}" type="presOf" srcId="{4E628A6F-4A41-4972-9121-6E6573557DF3}" destId="{67205A1A-8DC4-4CC5-8B9D-FDDAFC018B1A}" srcOrd="0" destOrd="0" presId="urn:microsoft.com/office/officeart/2005/8/layout/default"/>
    <dgm:cxn modelId="{5C8D7EAF-8E65-494E-9C08-AD21D533F48F}" srcId="{DB8098E5-81B3-481E-BD86-D3A72EEAEE45}" destId="{4E628A6F-4A41-4972-9121-6E6573557DF3}" srcOrd="2" destOrd="0" parTransId="{D8AFBC72-9CE6-47C5-B412-A52E20FC66F8}" sibTransId="{C784B299-370A-4E00-B38A-CF234D5CE023}"/>
    <dgm:cxn modelId="{E6C2EEFC-46CB-41CD-935F-3FFB7416A020}" type="presOf" srcId="{116A0CC9-7A97-42A9-89A8-1211B70C95C1}" destId="{FFB1DC62-198F-4A6D-B3F6-A77C98CE9F4F}" srcOrd="0" destOrd="0" presId="urn:microsoft.com/office/officeart/2005/8/layout/default"/>
    <dgm:cxn modelId="{40528BA4-5710-4DDF-9DC1-FC594E5A733B}" srcId="{DB8098E5-81B3-481E-BD86-D3A72EEAEE45}" destId="{116A0CC9-7A97-42A9-89A8-1211B70C95C1}" srcOrd="3" destOrd="0" parTransId="{DFE4ED6D-35AA-4E0F-A5FB-3E2233B42063}" sibTransId="{C63246F6-BE7D-42B0-A0C8-CF73D47BEC34}"/>
    <dgm:cxn modelId="{A01B4CCF-0680-4A8B-9B3B-BEF92FDFE52B}" type="presOf" srcId="{DB8098E5-81B3-481E-BD86-D3A72EEAEE45}" destId="{2ABA984E-C4B2-4BEE-AEDD-35ED920696D7}" srcOrd="0" destOrd="0" presId="urn:microsoft.com/office/officeart/2005/8/layout/default"/>
    <dgm:cxn modelId="{F8E2286C-1FEF-4CCC-9ABA-192557553097}" type="presOf" srcId="{8FB422C2-12A1-4E5E-A728-787A09EC93E8}" destId="{CF574ED7-2E79-4366-BD73-41E712D22033}" srcOrd="0" destOrd="0" presId="urn:microsoft.com/office/officeart/2005/8/layout/default"/>
    <dgm:cxn modelId="{B7F93A74-436D-4058-B725-28E323015739}" srcId="{DB8098E5-81B3-481E-BD86-D3A72EEAEE45}" destId="{8FB422C2-12A1-4E5E-A728-787A09EC93E8}" srcOrd="1" destOrd="0" parTransId="{C8D667A4-E739-4BE8-820C-7FD84AAEC004}" sibTransId="{2A237982-1765-4520-8F70-CF8ACC347AF9}"/>
    <dgm:cxn modelId="{F478331B-D17B-4DEF-B06F-CE27EED6F72B}" srcId="{DB8098E5-81B3-481E-BD86-D3A72EEAEE45}" destId="{526F61D5-E47C-4E0A-A72B-C8F697FF8735}" srcOrd="0" destOrd="0" parTransId="{CF1F4365-3902-4783-B20B-18235C5ADBE5}" sibTransId="{C9D18426-16CC-4D5F-BF2B-6D689AB127D2}"/>
    <dgm:cxn modelId="{914F9136-BFE2-409E-B7AF-FB97C27C2EC9}" srcId="{DB8098E5-81B3-481E-BD86-D3A72EEAEE45}" destId="{AEC6A9EE-9355-4420-8C35-0B6041A1F81D}" srcOrd="4" destOrd="0" parTransId="{F9810809-AECC-4663-AB53-D601B44C60C1}" sibTransId="{DAC3011F-FE9B-441C-8385-36DDB05801E2}"/>
    <dgm:cxn modelId="{046DDABC-466C-450A-A0C8-0F94BD725D47}" type="presParOf" srcId="{2ABA984E-C4B2-4BEE-AEDD-35ED920696D7}" destId="{6A25FDE9-50BD-4BDE-B85E-C88BAAC0A998}" srcOrd="0" destOrd="0" presId="urn:microsoft.com/office/officeart/2005/8/layout/default"/>
    <dgm:cxn modelId="{F219AA9A-3071-4D1C-9AF8-B259ECD93125}" type="presParOf" srcId="{2ABA984E-C4B2-4BEE-AEDD-35ED920696D7}" destId="{87416299-E5FA-4461-B86F-E7032AD7019E}" srcOrd="1" destOrd="0" presId="urn:microsoft.com/office/officeart/2005/8/layout/default"/>
    <dgm:cxn modelId="{D8BC4220-0296-4F2B-84E3-F7E699E588F6}" type="presParOf" srcId="{2ABA984E-C4B2-4BEE-AEDD-35ED920696D7}" destId="{CF574ED7-2E79-4366-BD73-41E712D22033}" srcOrd="2" destOrd="0" presId="urn:microsoft.com/office/officeart/2005/8/layout/default"/>
    <dgm:cxn modelId="{31E90EBC-4C34-47ED-A7B9-E60FBBBB8FB0}" type="presParOf" srcId="{2ABA984E-C4B2-4BEE-AEDD-35ED920696D7}" destId="{2AA53D54-BEB7-472D-AAF8-8F117C1EC04B}" srcOrd="3" destOrd="0" presId="urn:microsoft.com/office/officeart/2005/8/layout/default"/>
    <dgm:cxn modelId="{A8F15516-9DCA-484D-B942-B50ED179B737}" type="presParOf" srcId="{2ABA984E-C4B2-4BEE-AEDD-35ED920696D7}" destId="{67205A1A-8DC4-4CC5-8B9D-FDDAFC018B1A}" srcOrd="4" destOrd="0" presId="urn:microsoft.com/office/officeart/2005/8/layout/default"/>
    <dgm:cxn modelId="{49996D18-B0B4-4E2B-8644-1B3AAC60580B}" type="presParOf" srcId="{2ABA984E-C4B2-4BEE-AEDD-35ED920696D7}" destId="{2CBAF356-B864-41B7-963B-81DC6C83C1D9}" srcOrd="5" destOrd="0" presId="urn:microsoft.com/office/officeart/2005/8/layout/default"/>
    <dgm:cxn modelId="{9217CE29-21E3-47A0-A237-758E7D64D3A2}" type="presParOf" srcId="{2ABA984E-C4B2-4BEE-AEDD-35ED920696D7}" destId="{FFB1DC62-198F-4A6D-B3F6-A77C98CE9F4F}" srcOrd="6" destOrd="0" presId="urn:microsoft.com/office/officeart/2005/8/layout/default"/>
    <dgm:cxn modelId="{27070FE9-581E-40DD-A9EF-A90F67D1520C}" type="presParOf" srcId="{2ABA984E-C4B2-4BEE-AEDD-35ED920696D7}" destId="{DAA76148-6B3A-4526-A777-0D3F392A8BC1}" srcOrd="7" destOrd="0" presId="urn:microsoft.com/office/officeart/2005/8/layout/default"/>
    <dgm:cxn modelId="{FF196ADD-E41B-4B09-97EC-8D0D99915C93}" type="presParOf" srcId="{2ABA984E-C4B2-4BEE-AEDD-35ED920696D7}" destId="{8B2798BE-562C-46FE-A34F-0E36D27D690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5FDE9-50BD-4BDE-B85E-C88BAAC0A998}">
      <dsp:nvSpPr>
        <dsp:cNvPr id="0" name=""/>
        <dsp:cNvSpPr/>
      </dsp:nvSpPr>
      <dsp:spPr>
        <a:xfrm>
          <a:off x="89155" y="700670"/>
          <a:ext cx="4967220" cy="2808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500" b="1" kern="1200" dirty="0" smtClean="0"/>
            <a:t>Ho1</a:t>
          </a:r>
          <a:r>
            <a:rPr lang="es-CO" sz="2500" kern="1200" dirty="0" smtClean="0"/>
            <a:t>:Las variedades de maíz no poseen la misma calidad y cantidad de almidón.</a:t>
          </a:r>
        </a:p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500" b="1" kern="1200" dirty="0" smtClean="0"/>
            <a:t>Ho2</a:t>
          </a:r>
          <a:r>
            <a:rPr lang="es-CO" sz="2500" kern="1200" dirty="0" smtClean="0"/>
            <a:t>: Los solventes a utilizar en la extracción no influyen en la calidad y cantidad de almidón.</a:t>
          </a:r>
        </a:p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500" kern="1200" dirty="0" smtClean="0"/>
        </a:p>
      </dsp:txBody>
      <dsp:txXfrm>
        <a:off x="89155" y="700670"/>
        <a:ext cx="4967220" cy="2808029"/>
      </dsp:txXfrm>
    </dsp:sp>
    <dsp:sp modelId="{CF574ED7-2E79-4366-BD73-41E712D22033}">
      <dsp:nvSpPr>
        <dsp:cNvPr id="0" name=""/>
        <dsp:cNvSpPr/>
      </dsp:nvSpPr>
      <dsp:spPr>
        <a:xfrm>
          <a:off x="5156346" y="707501"/>
          <a:ext cx="4938635" cy="27926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500" b="1" kern="1200" dirty="0" smtClean="0"/>
            <a:t>Ha1:</a:t>
          </a:r>
          <a:r>
            <a:rPr lang="es-CO" sz="2500" kern="1200" dirty="0" smtClean="0"/>
            <a:t>Las variedades de maíz poseen la misma calidad y cantidad de almidón.</a:t>
          </a:r>
        </a:p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500" b="1" kern="1200" dirty="0" smtClean="0"/>
            <a:t>Ha2:</a:t>
          </a:r>
          <a:r>
            <a:rPr lang="es-CO" sz="2500" kern="1200" dirty="0" smtClean="0"/>
            <a:t>Los solventes a utilizar en la extracción influyen en la calidad y cantidad de almidón.</a:t>
          </a:r>
          <a:endParaRPr lang="es-CO" sz="2500" kern="1200" dirty="0"/>
        </a:p>
      </dsp:txBody>
      <dsp:txXfrm>
        <a:off x="5156346" y="707501"/>
        <a:ext cx="4938635" cy="2792631"/>
      </dsp:txXfrm>
    </dsp:sp>
    <dsp:sp modelId="{67205A1A-8DC4-4CC5-8B9D-FDDAFC018B1A}">
      <dsp:nvSpPr>
        <dsp:cNvPr id="0" name=""/>
        <dsp:cNvSpPr/>
      </dsp:nvSpPr>
      <dsp:spPr>
        <a:xfrm>
          <a:off x="1145160" y="3681511"/>
          <a:ext cx="3012079" cy="6824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500" kern="1200" dirty="0" smtClean="0"/>
            <a:t>Hipótesis Nula </a:t>
          </a:r>
          <a:endParaRPr lang="es-CO" sz="2500" kern="1200" dirty="0"/>
        </a:p>
      </dsp:txBody>
      <dsp:txXfrm>
        <a:off x="1145160" y="3681511"/>
        <a:ext cx="3012079" cy="682489"/>
      </dsp:txXfrm>
    </dsp:sp>
    <dsp:sp modelId="{FFB1DC62-198F-4A6D-B3F6-A77C98CE9F4F}">
      <dsp:nvSpPr>
        <dsp:cNvPr id="0" name=""/>
        <dsp:cNvSpPr/>
      </dsp:nvSpPr>
      <dsp:spPr>
        <a:xfrm>
          <a:off x="6141989" y="3693032"/>
          <a:ext cx="3012079" cy="685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500" kern="1200" dirty="0" smtClean="0"/>
            <a:t>Hipótesis Alternativa</a:t>
          </a:r>
          <a:endParaRPr lang="es-CO" sz="2500" kern="1200" dirty="0"/>
        </a:p>
      </dsp:txBody>
      <dsp:txXfrm>
        <a:off x="6141989" y="3693032"/>
        <a:ext cx="3012079" cy="685326"/>
      </dsp:txXfrm>
    </dsp:sp>
    <dsp:sp modelId="{8B2798BE-562C-46FE-A34F-0E36D27D690D}">
      <dsp:nvSpPr>
        <dsp:cNvPr id="0" name=""/>
        <dsp:cNvSpPr/>
      </dsp:nvSpPr>
      <dsp:spPr>
        <a:xfrm>
          <a:off x="3528016" y="4632169"/>
          <a:ext cx="3157352" cy="827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500" b="1" kern="1200" dirty="0" smtClean="0"/>
            <a:t>Obtención de almidón</a:t>
          </a:r>
          <a:endParaRPr lang="es-CO" sz="2500" b="1" kern="1200" dirty="0"/>
        </a:p>
      </dsp:txBody>
      <dsp:txXfrm>
        <a:off x="3528016" y="4632169"/>
        <a:ext cx="3157352" cy="8275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5FDE9-50BD-4BDE-B85E-C88BAAC0A998}">
      <dsp:nvSpPr>
        <dsp:cNvPr id="0" name=""/>
        <dsp:cNvSpPr/>
      </dsp:nvSpPr>
      <dsp:spPr>
        <a:xfrm>
          <a:off x="89155" y="700670"/>
          <a:ext cx="4967220" cy="2808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b="1" kern="1200" dirty="0" smtClean="0"/>
            <a:t>Ho1</a:t>
          </a:r>
          <a:r>
            <a:rPr lang="es-CO" sz="2600" kern="1200" dirty="0" smtClean="0"/>
            <a:t>:Las variedades de maíz no poseen la misma calidad y cantidad de grasa</a:t>
          </a:r>
        </a:p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b="1" kern="1200" dirty="0" smtClean="0"/>
            <a:t>Ho2</a:t>
          </a:r>
          <a:r>
            <a:rPr lang="es-CO" sz="2600" kern="1200" dirty="0" smtClean="0"/>
            <a:t>: Los solventes a utilizar en la extracción no influyen en la calidad y cantidad de grasa.</a:t>
          </a:r>
        </a:p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600" kern="1200" dirty="0" smtClean="0"/>
        </a:p>
      </dsp:txBody>
      <dsp:txXfrm>
        <a:off x="89155" y="700670"/>
        <a:ext cx="4967220" cy="2808029"/>
      </dsp:txXfrm>
    </dsp:sp>
    <dsp:sp modelId="{CF574ED7-2E79-4366-BD73-41E712D22033}">
      <dsp:nvSpPr>
        <dsp:cNvPr id="0" name=""/>
        <dsp:cNvSpPr/>
      </dsp:nvSpPr>
      <dsp:spPr>
        <a:xfrm>
          <a:off x="5156346" y="707501"/>
          <a:ext cx="4938635" cy="27926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b="1" kern="1200" dirty="0" smtClean="0"/>
            <a:t>Ha1:</a:t>
          </a:r>
          <a:r>
            <a:rPr lang="es-CO" sz="2600" kern="1200" dirty="0" smtClean="0"/>
            <a:t>Las variedades de maíz poseen la misma calidad y cantidad de grasa.</a:t>
          </a:r>
        </a:p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b="1" kern="1200" dirty="0" smtClean="0"/>
            <a:t>Ha2:</a:t>
          </a:r>
          <a:r>
            <a:rPr lang="es-CO" sz="2600" kern="1200" dirty="0" smtClean="0"/>
            <a:t>Los solventes a utilizar en la extracción influyen en la calidad y cantidad de grasa.</a:t>
          </a:r>
          <a:endParaRPr lang="es-CO" sz="2600" kern="1200" dirty="0"/>
        </a:p>
      </dsp:txBody>
      <dsp:txXfrm>
        <a:off x="5156346" y="707501"/>
        <a:ext cx="4938635" cy="2792631"/>
      </dsp:txXfrm>
    </dsp:sp>
    <dsp:sp modelId="{67205A1A-8DC4-4CC5-8B9D-FDDAFC018B1A}">
      <dsp:nvSpPr>
        <dsp:cNvPr id="0" name=""/>
        <dsp:cNvSpPr/>
      </dsp:nvSpPr>
      <dsp:spPr>
        <a:xfrm>
          <a:off x="1145160" y="3681511"/>
          <a:ext cx="3012079" cy="6824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kern="1200" dirty="0" smtClean="0"/>
            <a:t>Hipótesis Nula </a:t>
          </a:r>
          <a:endParaRPr lang="es-CO" sz="2600" kern="1200" dirty="0"/>
        </a:p>
      </dsp:txBody>
      <dsp:txXfrm>
        <a:off x="1145160" y="3681511"/>
        <a:ext cx="3012079" cy="682489"/>
      </dsp:txXfrm>
    </dsp:sp>
    <dsp:sp modelId="{FFB1DC62-198F-4A6D-B3F6-A77C98CE9F4F}">
      <dsp:nvSpPr>
        <dsp:cNvPr id="0" name=""/>
        <dsp:cNvSpPr/>
      </dsp:nvSpPr>
      <dsp:spPr>
        <a:xfrm>
          <a:off x="6141989" y="3693032"/>
          <a:ext cx="3012079" cy="685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kern="1200" dirty="0" smtClean="0"/>
            <a:t>Hipótesis Alternativa</a:t>
          </a:r>
          <a:endParaRPr lang="es-CO" sz="2600" kern="1200" dirty="0"/>
        </a:p>
      </dsp:txBody>
      <dsp:txXfrm>
        <a:off x="6141989" y="3693032"/>
        <a:ext cx="3012079" cy="685326"/>
      </dsp:txXfrm>
    </dsp:sp>
    <dsp:sp modelId="{8B2798BE-562C-46FE-A34F-0E36D27D690D}">
      <dsp:nvSpPr>
        <dsp:cNvPr id="0" name=""/>
        <dsp:cNvSpPr/>
      </dsp:nvSpPr>
      <dsp:spPr>
        <a:xfrm>
          <a:off x="3528016" y="4632169"/>
          <a:ext cx="3157352" cy="827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b="1" kern="1200" dirty="0" smtClean="0"/>
            <a:t>Obtención de grasa</a:t>
          </a:r>
          <a:endParaRPr lang="es-CO" sz="2600" b="1" kern="1200" dirty="0"/>
        </a:p>
      </dsp:txBody>
      <dsp:txXfrm>
        <a:off x="3528016" y="4632169"/>
        <a:ext cx="3157352" cy="827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69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820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89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9208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332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226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08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828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58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60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0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9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803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18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30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31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16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Resultado de imagen para universidad de las fuerzas armadas esp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" y="40507"/>
            <a:ext cx="7866529" cy="15327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1501619" y="1732103"/>
            <a:ext cx="900497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TEMA</a:t>
            </a:r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228600"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“ESTUDIO DE LAS PROPIEDADES AGROALIMENTARIAS DE CUATRO VARIEDADES DE MAÍZ   (</a:t>
            </a:r>
            <a:r>
              <a:rPr lang="es-EC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Zea </a:t>
            </a:r>
            <a:r>
              <a:rPr lang="es-EC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mays</a:t>
            </a:r>
            <a:r>
              <a:rPr lang="es-EC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L</a:t>
            </a: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 (</a:t>
            </a:r>
            <a:r>
              <a:rPr lang="es-EC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Trueno NB-7443, </a:t>
            </a: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Iniap</a:t>
            </a: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H-551</a:t>
            </a:r>
            <a:r>
              <a:rPr lang="es-EC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Pioneer 30F35, Mocacheño). </a:t>
            </a: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LA OBTENCION DE ALMIDON Y ACEITE COMESTIBLE”</a:t>
            </a:r>
            <a:endParaRPr lang="es-C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106267" y="4639401"/>
            <a:ext cx="57956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AUTOR: </a:t>
            </a:r>
          </a:p>
          <a:p>
            <a:pPr algn="ctr"/>
            <a:r>
              <a:rPr lang="es-C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CRISTIAN GABRIEL ALAVA </a:t>
            </a:r>
            <a:r>
              <a:rPr lang="es-CO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ALAVA</a:t>
            </a:r>
            <a:endParaRPr lang="es-CO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CO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C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 DE TESIS:</a:t>
            </a:r>
          </a:p>
          <a:p>
            <a:pPr algn="ctr"/>
            <a:r>
              <a:rPr lang="es-C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JUAN ALEJANDRO NEIRA MOSQUERA </a:t>
            </a:r>
            <a:r>
              <a:rPr lang="es-CO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92366" y="69365"/>
            <a:ext cx="4646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smtClean="0">
                <a:latin typeface="Comic Sans MS" panose="030F0702030302020204" pitchFamily="66" charset="0"/>
              </a:rPr>
              <a:t>Extracción de aceite por solvente </a:t>
            </a:r>
            <a:endParaRPr lang="es-CO" sz="2000" dirty="0">
              <a:latin typeface="Comic Sans MS" panose="030F0702030302020204" pitchFamily="66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1669" y="828472"/>
            <a:ext cx="2881747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Se Almacenan las muestras en recipientes plástico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221669" y="1870957"/>
            <a:ext cx="2881747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Se Tritura con mortero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21669" y="2579554"/>
            <a:ext cx="2881747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Pesa 4 g en papel filtro e introduce en el </a:t>
            </a:r>
            <a:r>
              <a:rPr lang="es-CO" dirty="0" err="1" smtClean="0"/>
              <a:t>portadedal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21669" y="3561893"/>
            <a:ext cx="288174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Se Coloca en el aparato </a:t>
            </a:r>
            <a:r>
              <a:rPr lang="es-CO" dirty="0" err="1" smtClean="0"/>
              <a:t>golfish</a:t>
            </a:r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221669" y="4575324"/>
            <a:ext cx="2881748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En un vaso </a:t>
            </a:r>
            <a:r>
              <a:rPr lang="es-CO" dirty="0" err="1" smtClean="0"/>
              <a:t>beaker</a:t>
            </a:r>
            <a:r>
              <a:rPr lang="es-CO" dirty="0" smtClean="0"/>
              <a:t> colocar  50 ml de éter etílico y se coloca en la hornilla del A. </a:t>
            </a:r>
            <a:r>
              <a:rPr lang="es-CO" dirty="0" err="1" smtClean="0"/>
              <a:t>golfish</a:t>
            </a:r>
            <a:endParaRPr lang="es-CO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21669" y="6125272"/>
            <a:ext cx="2881747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Graduando la </a:t>
            </a:r>
            <a:r>
              <a:rPr lang="es-CO" dirty="0" err="1" smtClean="0"/>
              <a:t>Temp</a:t>
            </a:r>
            <a:r>
              <a:rPr lang="es-CO" dirty="0" smtClean="0"/>
              <a:t>. a 55 °C</a:t>
            </a:r>
            <a:endParaRPr lang="es-CO" dirty="0"/>
          </a:p>
        </p:txBody>
      </p:sp>
      <p:sp>
        <p:nvSpPr>
          <p:cNvPr id="13" name="Flecha derecha 12"/>
          <p:cNvSpPr/>
          <p:nvPr/>
        </p:nvSpPr>
        <p:spPr>
          <a:xfrm>
            <a:off x="5504847" y="4482484"/>
            <a:ext cx="1867217" cy="91882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Terminada la extracción </a:t>
            </a:r>
            <a:endParaRPr lang="es-CO" dirty="0"/>
          </a:p>
        </p:txBody>
      </p:sp>
      <p:sp>
        <p:nvSpPr>
          <p:cNvPr id="14" name="Llamada de flecha izquierda y derecha 13"/>
          <p:cNvSpPr/>
          <p:nvPr/>
        </p:nvSpPr>
        <p:spPr>
          <a:xfrm rot="16200000">
            <a:off x="6981784" y="4364786"/>
            <a:ext cx="1981200" cy="1059575"/>
          </a:xfrm>
          <a:prstGeom prst="leftRigh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Retirar vasos con la grasa </a:t>
            </a:r>
            <a:endParaRPr lang="es-CO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633584" y="6110154"/>
            <a:ext cx="26776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Recuperación de solvente</a:t>
            </a:r>
            <a:endParaRPr lang="es-CO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370627" y="2759782"/>
            <a:ext cx="188421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Enfriar Desecador hasta </a:t>
            </a:r>
            <a:r>
              <a:rPr lang="es-CO" dirty="0" err="1" smtClean="0"/>
              <a:t>T°</a:t>
            </a:r>
            <a:r>
              <a:rPr lang="es-CO" dirty="0" smtClean="0"/>
              <a:t> ambiente </a:t>
            </a:r>
            <a:endParaRPr lang="es-CO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963082" y="2759782"/>
            <a:ext cx="1801091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Se llevan a la estufa a 105 °C por 30 minutos</a:t>
            </a:r>
            <a:endParaRPr lang="es-CO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341243" y="3954654"/>
            <a:ext cx="1884218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Pesar y registrar</a:t>
            </a:r>
            <a:endParaRPr lang="es-CO" dirty="0"/>
          </a:p>
        </p:txBody>
      </p:sp>
      <p:pic>
        <p:nvPicPr>
          <p:cNvPr id="19" name="Imagen 18" descr="C:\Users\usuario\Desktop\tesis\Nueva carpeta\DSC0286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4" b="30764"/>
          <a:stretch/>
        </p:blipFill>
        <p:spPr bwMode="auto">
          <a:xfrm>
            <a:off x="3241965" y="600311"/>
            <a:ext cx="5522208" cy="13600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 descr="C:\Users\usuario\Desktop\tesis\Nueva carpeta\DSC0274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5" t="24108" r="10453" b="21705"/>
          <a:stretch/>
        </p:blipFill>
        <p:spPr bwMode="auto">
          <a:xfrm>
            <a:off x="8884817" y="600311"/>
            <a:ext cx="2310584" cy="13837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380" y="2017216"/>
            <a:ext cx="2603092" cy="227341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9" t="28718" r="6975" b="29846"/>
          <a:stretch/>
        </p:blipFill>
        <p:spPr>
          <a:xfrm>
            <a:off x="3257380" y="4317237"/>
            <a:ext cx="2188024" cy="179667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0627" y="4514417"/>
            <a:ext cx="2572735" cy="1780186"/>
          </a:xfrm>
          <a:prstGeom prst="rect">
            <a:avLst/>
          </a:prstGeom>
        </p:spPr>
      </p:pic>
      <p:sp>
        <p:nvSpPr>
          <p:cNvPr id="24" name="Flecha abajo 23"/>
          <p:cNvSpPr/>
          <p:nvPr/>
        </p:nvSpPr>
        <p:spPr>
          <a:xfrm>
            <a:off x="1434902" y="1530260"/>
            <a:ext cx="227637" cy="31938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Flecha abajo 24"/>
          <p:cNvSpPr/>
          <p:nvPr/>
        </p:nvSpPr>
        <p:spPr>
          <a:xfrm>
            <a:off x="1434902" y="2245776"/>
            <a:ext cx="227637" cy="31938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Flecha abajo 25"/>
          <p:cNvSpPr/>
          <p:nvPr/>
        </p:nvSpPr>
        <p:spPr>
          <a:xfrm>
            <a:off x="1434902" y="3257642"/>
            <a:ext cx="227637" cy="31938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Flecha abajo 26"/>
          <p:cNvSpPr/>
          <p:nvPr/>
        </p:nvSpPr>
        <p:spPr>
          <a:xfrm>
            <a:off x="1447619" y="4215978"/>
            <a:ext cx="227637" cy="31938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Flecha abajo 27"/>
          <p:cNvSpPr/>
          <p:nvPr/>
        </p:nvSpPr>
        <p:spPr>
          <a:xfrm>
            <a:off x="1434902" y="5790771"/>
            <a:ext cx="227637" cy="31938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Flecha derecha 28"/>
          <p:cNvSpPr/>
          <p:nvPr/>
        </p:nvSpPr>
        <p:spPr>
          <a:xfrm>
            <a:off x="8793895" y="3003494"/>
            <a:ext cx="547010" cy="36135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Flecha abajo 29"/>
          <p:cNvSpPr/>
          <p:nvPr/>
        </p:nvSpPr>
        <p:spPr>
          <a:xfrm>
            <a:off x="10157387" y="3408841"/>
            <a:ext cx="310697" cy="54854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506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15675" y="223757"/>
            <a:ext cx="5049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EXTRACCION</a:t>
            </a:r>
            <a:r>
              <a:rPr lang="es-CO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DE ACEITE  POR  PRESION</a:t>
            </a:r>
            <a:endParaRPr lang="es-CO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4799" y="983673"/>
            <a:ext cx="314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prstClr val="black"/>
                </a:solidFill>
              </a:rPr>
              <a:t>Se tomaron 1000g de maíz de cada variedad 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39437" y="190693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prstClr val="black"/>
                </a:solidFill>
              </a:rPr>
              <a:t>Limpieza de granos 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39437" y="266158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prstClr val="black"/>
                </a:solidFill>
              </a:rPr>
              <a:t>H2O por 48 hora 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22117" y="3391049"/>
            <a:ext cx="245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prstClr val="black"/>
                </a:solidFill>
              </a:rPr>
              <a:t>Moler grueso el grano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01338" y="4107496"/>
            <a:ext cx="3148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prstClr val="black"/>
                </a:solidFill>
              </a:rPr>
              <a:t>Poner en H2O para que por diferencia de peso se de la separación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8" name="Abrir llave 7"/>
          <p:cNvSpPr/>
          <p:nvPr/>
        </p:nvSpPr>
        <p:spPr>
          <a:xfrm>
            <a:off x="3449780" y="3235263"/>
            <a:ext cx="678873" cy="27061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black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128653" y="3422713"/>
            <a:ext cx="96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prstClr val="black"/>
                </a:solidFill>
              </a:rPr>
              <a:t>Almidón 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128653" y="4465995"/>
            <a:ext cx="96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prstClr val="black"/>
                </a:solidFill>
              </a:rPr>
              <a:t>G</a:t>
            </a:r>
            <a:r>
              <a:rPr lang="es-CO" dirty="0" smtClean="0">
                <a:solidFill>
                  <a:prstClr val="black"/>
                </a:solidFill>
              </a:rPr>
              <a:t>ermen 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128653" y="5459605"/>
            <a:ext cx="96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prstClr val="black"/>
                </a:solidFill>
              </a:rPr>
              <a:t>Residuo </a:t>
            </a:r>
            <a:endParaRPr lang="es-CO" dirty="0">
              <a:solidFill>
                <a:prstClr val="black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6" r="-454" b="26932"/>
          <a:stretch/>
        </p:blipFill>
        <p:spPr>
          <a:xfrm>
            <a:off x="6822" y="4994119"/>
            <a:ext cx="3737473" cy="1693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31717" r="34377" b="6666"/>
          <a:stretch/>
        </p:blipFill>
        <p:spPr>
          <a:xfrm>
            <a:off x="5334001" y="3399706"/>
            <a:ext cx="1904998" cy="2740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Flecha derecha 13"/>
          <p:cNvSpPr/>
          <p:nvPr/>
        </p:nvSpPr>
        <p:spPr>
          <a:xfrm>
            <a:off x="7419110" y="4465995"/>
            <a:ext cx="1025236" cy="549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>
                <a:solidFill>
                  <a:prstClr val="white"/>
                </a:solidFill>
              </a:rPr>
              <a:t>Tamiza</a:t>
            </a:r>
            <a:endParaRPr lang="es-CO" dirty="0">
              <a:solidFill>
                <a:prstClr val="white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56" y="3691189"/>
            <a:ext cx="3000359" cy="2250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uadroTexto 15"/>
          <p:cNvSpPr txBox="1"/>
          <p:nvPr/>
        </p:nvSpPr>
        <p:spPr>
          <a:xfrm>
            <a:off x="9284917" y="6003759"/>
            <a:ext cx="167943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prstClr val="black"/>
                </a:solidFill>
              </a:rPr>
              <a:t>Estufa a baja </a:t>
            </a:r>
            <a:r>
              <a:rPr lang="es-CO" dirty="0" err="1" smtClean="0">
                <a:solidFill>
                  <a:prstClr val="black"/>
                </a:solidFill>
              </a:rPr>
              <a:t>T°</a:t>
            </a:r>
            <a:r>
              <a:rPr lang="es-CO" dirty="0" smtClean="0">
                <a:solidFill>
                  <a:prstClr val="black"/>
                </a:solidFill>
              </a:rPr>
              <a:t> </a:t>
            </a:r>
            <a:endParaRPr lang="es-CO" dirty="0">
              <a:solidFill>
                <a:prstClr val="black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t="379" r="9735"/>
          <a:stretch/>
        </p:blipFill>
        <p:spPr>
          <a:xfrm>
            <a:off x="8832770" y="369239"/>
            <a:ext cx="2583730" cy="252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/>
          <p:cNvSpPr txBox="1"/>
          <p:nvPr/>
        </p:nvSpPr>
        <p:spPr>
          <a:xfrm>
            <a:off x="9284917" y="2987932"/>
            <a:ext cx="167943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prstClr val="black"/>
                </a:solidFill>
              </a:rPr>
              <a:t>Seco el germen 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861444" y="711231"/>
            <a:ext cx="275511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prstClr val="black"/>
                </a:solidFill>
              </a:rPr>
              <a:t>Prensa hidráulica de 50 ton.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680327" y="711231"/>
            <a:ext cx="14042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prstClr val="black"/>
                </a:solidFill>
              </a:rPr>
              <a:t>Aceite crudo.</a:t>
            </a:r>
            <a:endParaRPr lang="es-CO" dirty="0">
              <a:solidFill>
                <a:prstClr val="black"/>
              </a:solidFill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5" t="2168" r="16062" b="26195"/>
          <a:stretch/>
        </p:blipFill>
        <p:spPr>
          <a:xfrm>
            <a:off x="3592762" y="997479"/>
            <a:ext cx="157942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Flecha abajo 21"/>
          <p:cNvSpPr/>
          <p:nvPr/>
        </p:nvSpPr>
        <p:spPr>
          <a:xfrm>
            <a:off x="1146464" y="1573155"/>
            <a:ext cx="221673" cy="392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23" name="Flecha abajo 22"/>
          <p:cNvSpPr/>
          <p:nvPr/>
        </p:nvSpPr>
        <p:spPr>
          <a:xfrm>
            <a:off x="1146464" y="2254545"/>
            <a:ext cx="221673" cy="392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24" name="Flecha abajo 23"/>
          <p:cNvSpPr/>
          <p:nvPr/>
        </p:nvSpPr>
        <p:spPr>
          <a:xfrm>
            <a:off x="1146462" y="3101184"/>
            <a:ext cx="221673" cy="392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25" name="Flecha abajo 24"/>
          <p:cNvSpPr/>
          <p:nvPr/>
        </p:nvSpPr>
        <p:spPr>
          <a:xfrm>
            <a:off x="1146460" y="3752546"/>
            <a:ext cx="221673" cy="392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84112" y="394019"/>
            <a:ext cx="551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3200" b="1" dirty="0" smtClean="0">
                <a:solidFill>
                  <a:prstClr val="black"/>
                </a:solidFill>
                <a:latin typeface="Calisto MT" panose="02040603050505030304" pitchFamily="18" charset="0"/>
              </a:rPr>
              <a:t>VARIABLES DE ESTUDIO</a:t>
            </a:r>
            <a:endParaRPr lang="es-MX" sz="3200" b="1" dirty="0">
              <a:solidFill>
                <a:prstClr val="black"/>
              </a:solidFill>
              <a:latin typeface="Calisto MT" panose="02040603050505030304" pitchFamily="18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536916" y="978794"/>
            <a:ext cx="11414678" cy="515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o 20"/>
          <p:cNvGrpSpPr/>
          <p:nvPr/>
        </p:nvGrpSpPr>
        <p:grpSpPr>
          <a:xfrm>
            <a:off x="536916" y="1416676"/>
            <a:ext cx="6202728" cy="3881424"/>
            <a:chOff x="536916" y="1416676"/>
            <a:chExt cx="6202728" cy="3881424"/>
          </a:xfrm>
        </p:grpSpPr>
        <p:sp>
          <p:nvSpPr>
            <p:cNvPr id="18" name="Elipse 17"/>
            <p:cNvSpPr/>
            <p:nvPr/>
          </p:nvSpPr>
          <p:spPr>
            <a:xfrm>
              <a:off x="1174420" y="1416676"/>
              <a:ext cx="4865771" cy="38814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MX">
                <a:solidFill>
                  <a:prstClr val="white"/>
                </a:solidFill>
              </a:endParaRPr>
            </a:p>
          </p:txBody>
        </p:sp>
        <p:sp>
          <p:nvSpPr>
            <p:cNvPr id="7" name="Rectángulo redondeado 6"/>
            <p:cNvSpPr/>
            <p:nvPr/>
          </p:nvSpPr>
          <p:spPr>
            <a:xfrm>
              <a:off x="536916" y="3011726"/>
              <a:ext cx="1275009" cy="463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" dirty="0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Acidez</a:t>
              </a: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2009103" y="1737682"/>
              <a:ext cx="1275009" cy="463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" dirty="0" smtClean="0">
                  <a:solidFill>
                    <a:prstClr val="white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pH</a:t>
              </a: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10" name="Rectángulo redondeado 9"/>
            <p:cNvSpPr/>
            <p:nvPr/>
          </p:nvSpPr>
          <p:spPr>
            <a:xfrm>
              <a:off x="1371598" y="4290653"/>
              <a:ext cx="1275009" cy="463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" dirty="0" smtClean="0">
                  <a:solidFill>
                    <a:prstClr val="white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Ceniza</a:t>
              </a: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11" name="Rectángulo redondeado 10"/>
            <p:cNvSpPr/>
            <p:nvPr/>
          </p:nvSpPr>
          <p:spPr>
            <a:xfrm>
              <a:off x="5464635" y="3011726"/>
              <a:ext cx="1275009" cy="463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" dirty="0" smtClean="0">
                  <a:solidFill>
                    <a:prstClr val="white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Proteína</a:t>
              </a: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12" name="Rectángulo redondeado 11"/>
            <p:cNvSpPr/>
            <p:nvPr/>
          </p:nvSpPr>
          <p:spPr>
            <a:xfrm>
              <a:off x="4969246" y="4290653"/>
              <a:ext cx="1275009" cy="463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" dirty="0" smtClean="0">
                  <a:solidFill>
                    <a:prstClr val="white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Humedad</a:t>
              </a: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15" name="Rectángulo redondeado 14"/>
            <p:cNvSpPr/>
            <p:nvPr/>
          </p:nvSpPr>
          <p:spPr>
            <a:xfrm>
              <a:off x="4127677" y="1737682"/>
              <a:ext cx="1275009" cy="463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" dirty="0" smtClean="0">
                  <a:solidFill>
                    <a:prstClr val="white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Fibra </a:t>
              </a:r>
              <a:endParaRPr lang="es-MX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1849339" y="3000252"/>
            <a:ext cx="7715670" cy="2373646"/>
            <a:chOff x="1833239" y="3014607"/>
            <a:chExt cx="7715670" cy="2373646"/>
          </a:xfrm>
        </p:grpSpPr>
        <p:sp>
          <p:nvSpPr>
            <p:cNvPr id="14" name="Rectángulo redondeado 13"/>
            <p:cNvSpPr/>
            <p:nvPr/>
          </p:nvSpPr>
          <p:spPr>
            <a:xfrm>
              <a:off x="7662153" y="4844446"/>
              <a:ext cx="1886756" cy="543807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s-EC" i="1" dirty="0" err="1"/>
                <a:t>S</a:t>
              </a:r>
              <a:r>
                <a:rPr lang="es-EC" i="1" dirty="0" err="1" smtClean="0"/>
                <a:t>eidlaboratory</a:t>
              </a:r>
              <a:r>
                <a:rPr lang="es-EC" i="1" dirty="0" smtClean="0"/>
                <a:t> </a:t>
              </a:r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17" name="Rectángulo redondeado 16"/>
            <p:cNvSpPr/>
            <p:nvPr/>
          </p:nvSpPr>
          <p:spPr>
            <a:xfrm>
              <a:off x="1833239" y="3014607"/>
              <a:ext cx="3515932" cy="64637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s-MX" dirty="0" smtClean="0">
                  <a:solidFill>
                    <a:prstClr val="black"/>
                  </a:solidFill>
                </a:rPr>
                <a:t>Laboratorio ESPE-Santo Domingo</a:t>
              </a:r>
              <a:endParaRPr lang="es-MX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7423894" y="1800608"/>
            <a:ext cx="4388181" cy="4841582"/>
            <a:chOff x="7423894" y="1800608"/>
            <a:chExt cx="4388181" cy="4841582"/>
          </a:xfrm>
        </p:grpSpPr>
        <p:grpSp>
          <p:nvGrpSpPr>
            <p:cNvPr id="22" name="Grupo 21"/>
            <p:cNvGrpSpPr/>
            <p:nvPr/>
          </p:nvGrpSpPr>
          <p:grpSpPr>
            <a:xfrm>
              <a:off x="9556123" y="3879393"/>
              <a:ext cx="2255952" cy="2519725"/>
              <a:chOff x="9556123" y="3879393"/>
              <a:chExt cx="2255952" cy="2519725"/>
            </a:xfrm>
          </p:grpSpPr>
          <p:sp>
            <p:nvSpPr>
              <p:cNvPr id="13" name="Rectángulo redondeado 12"/>
              <p:cNvSpPr/>
              <p:nvPr/>
            </p:nvSpPr>
            <p:spPr>
              <a:xfrm>
                <a:off x="10357834" y="3879393"/>
                <a:ext cx="1275009" cy="69838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s-MX" dirty="0" smtClean="0">
                    <a:solidFill>
                      <a:prstClr val="white"/>
                    </a:solidFill>
                  </a:rPr>
                  <a:t>Proteína bruta</a:t>
                </a:r>
                <a:endParaRPr lang="es-MX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ángulo redondeado 15"/>
              <p:cNvSpPr/>
              <p:nvPr/>
            </p:nvSpPr>
            <p:spPr>
              <a:xfrm>
                <a:off x="10344955" y="5719600"/>
                <a:ext cx="1467120" cy="67951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s-ES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Grasa </a:t>
                </a:r>
                <a:endParaRPr lang="es-MX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Luna 19"/>
              <p:cNvSpPr/>
              <p:nvPr/>
            </p:nvSpPr>
            <p:spPr>
              <a:xfrm>
                <a:off x="9556123" y="4237151"/>
                <a:ext cx="737316" cy="1830182"/>
              </a:xfrm>
              <a:prstGeom prst="moon">
                <a:avLst>
                  <a:gd name="adj" fmla="val 9583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MX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" name="Flecha arriba 2"/>
            <p:cNvSpPr/>
            <p:nvPr/>
          </p:nvSpPr>
          <p:spPr>
            <a:xfrm>
              <a:off x="10766738" y="3000252"/>
              <a:ext cx="457200" cy="86766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Rectángulo redondeado 23"/>
            <p:cNvSpPr/>
            <p:nvPr/>
          </p:nvSpPr>
          <p:spPr>
            <a:xfrm>
              <a:off x="9744241" y="1800608"/>
              <a:ext cx="2067834" cy="11008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C"/>
                <a:t>SEMM-FQ Proteína (AOAC 2001.11)</a:t>
              </a:r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25" name="Rectángulo redondeado 24"/>
            <p:cNvSpPr/>
            <p:nvPr/>
          </p:nvSpPr>
          <p:spPr>
            <a:xfrm>
              <a:off x="7423894" y="5966838"/>
              <a:ext cx="2067834" cy="6753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EC" dirty="0" smtClean="0"/>
            </a:p>
            <a:p>
              <a:pPr algn="ctr" defTabSz="914400"/>
              <a:r>
                <a:rPr lang="es-EC" dirty="0" smtClean="0"/>
                <a:t>SEMM-FQ </a:t>
              </a:r>
              <a:r>
                <a:rPr lang="es-EC" dirty="0"/>
                <a:t>Grasa (AOAC 920. 39). </a:t>
              </a:r>
              <a:endParaRPr lang="es-CO" dirty="0"/>
            </a:p>
            <a:p>
              <a:pPr algn="ctr" defTabSz="914400"/>
              <a:endParaRPr lang="es-MX" dirty="0">
                <a:solidFill>
                  <a:prstClr val="white"/>
                </a:solidFill>
              </a:endParaRPr>
            </a:p>
          </p:txBody>
        </p:sp>
        <p:sp>
          <p:nvSpPr>
            <p:cNvPr id="8" name="Flecha izquierda 7"/>
            <p:cNvSpPr/>
            <p:nvPr/>
          </p:nvSpPr>
          <p:spPr>
            <a:xfrm>
              <a:off x="9543244" y="6029968"/>
              <a:ext cx="737316" cy="43228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9602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uadroTexto"/>
          <p:cNvSpPr txBox="1"/>
          <p:nvPr/>
        </p:nvSpPr>
        <p:spPr>
          <a:xfrm>
            <a:off x="1679660" y="311533"/>
            <a:ext cx="9166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C" sz="3200" b="1" dirty="0">
                <a:solidFill>
                  <a:prstClr val="black"/>
                </a:solidFill>
                <a:latin typeface="Calisto MT" panose="02040603050505030304" pitchFamily="18" charset="0"/>
              </a:rPr>
              <a:t>MÉTODO Y ANÁLISIS DE LABORATORIO </a:t>
            </a:r>
          </a:p>
        </p:txBody>
      </p:sp>
      <p:grpSp>
        <p:nvGrpSpPr>
          <p:cNvPr id="40" name="Grupo 39"/>
          <p:cNvGrpSpPr/>
          <p:nvPr/>
        </p:nvGrpSpPr>
        <p:grpSpPr>
          <a:xfrm>
            <a:off x="1737531" y="3516625"/>
            <a:ext cx="1728193" cy="2482879"/>
            <a:chOff x="1645285" y="3516923"/>
            <a:chExt cx="1728193" cy="2482879"/>
          </a:xfrm>
        </p:grpSpPr>
        <p:sp>
          <p:nvSpPr>
            <p:cNvPr id="22" name="23 CuadroTexto"/>
            <p:cNvSpPr txBox="1"/>
            <p:nvPr/>
          </p:nvSpPr>
          <p:spPr>
            <a:xfrm>
              <a:off x="1645285" y="5661248"/>
              <a:ext cx="1728193" cy="33855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CO" sz="1600" dirty="0"/>
                <a:t>NTE </a:t>
              </a:r>
              <a:r>
                <a:rPr lang="es-CO" sz="1600" dirty="0" smtClean="0"/>
                <a:t>INEN1842</a:t>
              </a:r>
              <a:endParaRPr lang="es-EC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23" name="25 Conector recto de flecha"/>
            <p:cNvCxnSpPr/>
            <p:nvPr/>
          </p:nvCxnSpPr>
          <p:spPr>
            <a:xfrm flipV="1">
              <a:off x="2495314" y="3516923"/>
              <a:ext cx="16786" cy="21443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upo 40"/>
          <p:cNvGrpSpPr/>
          <p:nvPr/>
        </p:nvGrpSpPr>
        <p:grpSpPr>
          <a:xfrm>
            <a:off x="3373881" y="3516626"/>
            <a:ext cx="2267966" cy="2180291"/>
            <a:chOff x="3045271" y="3516923"/>
            <a:chExt cx="2267966" cy="1768065"/>
          </a:xfrm>
        </p:grpSpPr>
        <p:sp>
          <p:nvSpPr>
            <p:cNvPr id="24" name="26 CuadroTexto"/>
            <p:cNvSpPr txBox="1"/>
            <p:nvPr/>
          </p:nvSpPr>
          <p:spPr>
            <a:xfrm>
              <a:off x="3045271" y="5010444"/>
              <a:ext cx="2267966" cy="27454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C" sz="1600" dirty="0" smtClean="0">
                  <a:solidFill>
                    <a:prstClr val="black"/>
                  </a:solidFill>
                </a:rPr>
                <a:t>AOAC </a:t>
              </a:r>
              <a:r>
                <a:rPr lang="es-EC" sz="1600" dirty="0" err="1" smtClean="0">
                  <a:solidFill>
                    <a:prstClr val="black"/>
                  </a:solidFill>
                </a:rPr>
                <a:t>Intenational</a:t>
              </a:r>
              <a:r>
                <a:rPr lang="es-EC" sz="1600" dirty="0" smtClean="0">
                  <a:solidFill>
                    <a:prstClr val="black"/>
                  </a:solidFill>
                </a:rPr>
                <a:t> 2000</a:t>
              </a:r>
              <a:endParaRPr lang="es-EC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26" name="33 Conector recto de flecha"/>
            <p:cNvCxnSpPr/>
            <p:nvPr/>
          </p:nvCxnSpPr>
          <p:spPr>
            <a:xfrm flipV="1">
              <a:off x="4059165" y="3516923"/>
              <a:ext cx="0" cy="15177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upo 44"/>
          <p:cNvGrpSpPr/>
          <p:nvPr/>
        </p:nvGrpSpPr>
        <p:grpSpPr>
          <a:xfrm>
            <a:off x="7952545" y="3516625"/>
            <a:ext cx="1728193" cy="1855995"/>
            <a:chOff x="6862235" y="3516923"/>
            <a:chExt cx="1728193" cy="1855995"/>
          </a:xfrm>
        </p:grpSpPr>
        <p:sp>
          <p:nvSpPr>
            <p:cNvPr id="28" name="36 CuadroTexto"/>
            <p:cNvSpPr txBox="1"/>
            <p:nvPr/>
          </p:nvSpPr>
          <p:spPr>
            <a:xfrm>
              <a:off x="6862235" y="5034364"/>
              <a:ext cx="1728193" cy="33855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CO" sz="1600" dirty="0"/>
                <a:t>NTE INEN </a:t>
              </a:r>
              <a:r>
                <a:rPr lang="es-CO" sz="1600" dirty="0" smtClean="0"/>
                <a:t>0518</a:t>
              </a:r>
              <a:endParaRPr lang="es-CO" sz="1600" dirty="0"/>
            </a:p>
          </p:txBody>
        </p:sp>
        <p:cxnSp>
          <p:nvCxnSpPr>
            <p:cNvPr id="29" name="40 Conector recto de flecha"/>
            <p:cNvCxnSpPr/>
            <p:nvPr/>
          </p:nvCxnSpPr>
          <p:spPr>
            <a:xfrm flipH="1" flipV="1">
              <a:off x="7726335" y="3516923"/>
              <a:ext cx="1" cy="151744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upo 45"/>
          <p:cNvGrpSpPr/>
          <p:nvPr/>
        </p:nvGrpSpPr>
        <p:grpSpPr>
          <a:xfrm>
            <a:off x="10127849" y="3442665"/>
            <a:ext cx="1728193" cy="2482879"/>
            <a:chOff x="8898667" y="3516923"/>
            <a:chExt cx="1728193" cy="2482879"/>
          </a:xfrm>
        </p:grpSpPr>
        <p:sp>
          <p:nvSpPr>
            <p:cNvPr id="30" name="41 CuadroTexto"/>
            <p:cNvSpPr txBox="1"/>
            <p:nvPr/>
          </p:nvSpPr>
          <p:spPr>
            <a:xfrm>
              <a:off x="8898667" y="5661248"/>
              <a:ext cx="1728193" cy="33855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CO" sz="1600" dirty="0"/>
                <a:t>NTE INEN-2171</a:t>
              </a:r>
              <a:endParaRPr lang="es-EC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31" name="43 Conector recto de flecha"/>
            <p:cNvCxnSpPr/>
            <p:nvPr/>
          </p:nvCxnSpPr>
          <p:spPr>
            <a:xfrm flipH="1" flipV="1">
              <a:off x="9748909" y="3516923"/>
              <a:ext cx="10990" cy="21443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upo 38"/>
          <p:cNvGrpSpPr/>
          <p:nvPr/>
        </p:nvGrpSpPr>
        <p:grpSpPr>
          <a:xfrm>
            <a:off x="105242" y="3442665"/>
            <a:ext cx="1728193" cy="1856293"/>
            <a:chOff x="251520" y="3516923"/>
            <a:chExt cx="1728193" cy="1856293"/>
          </a:xfrm>
        </p:grpSpPr>
        <p:sp>
          <p:nvSpPr>
            <p:cNvPr id="21" name="18 CuadroTexto"/>
            <p:cNvSpPr txBox="1"/>
            <p:nvPr/>
          </p:nvSpPr>
          <p:spPr>
            <a:xfrm>
              <a:off x="251520" y="5034662"/>
              <a:ext cx="1728193" cy="33855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CO" sz="1600" dirty="0"/>
                <a:t>NTE INEN </a:t>
              </a:r>
              <a:r>
                <a:rPr lang="es-CO" sz="1600" dirty="0" smtClean="0"/>
                <a:t>0521</a:t>
              </a:r>
              <a:endParaRPr lang="es-CO" sz="1600" dirty="0"/>
            </a:p>
          </p:txBody>
        </p:sp>
        <p:cxnSp>
          <p:nvCxnSpPr>
            <p:cNvPr id="32" name="45 Conector recto de flecha"/>
            <p:cNvCxnSpPr/>
            <p:nvPr/>
          </p:nvCxnSpPr>
          <p:spPr>
            <a:xfrm flipV="1">
              <a:off x="1005000" y="3516923"/>
              <a:ext cx="28781" cy="15174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4" name="Conector recto 33"/>
          <p:cNvCxnSpPr/>
          <p:nvPr/>
        </p:nvCxnSpPr>
        <p:spPr>
          <a:xfrm>
            <a:off x="536916" y="978794"/>
            <a:ext cx="11414678" cy="515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upo 47"/>
          <p:cNvGrpSpPr/>
          <p:nvPr/>
        </p:nvGrpSpPr>
        <p:grpSpPr>
          <a:xfrm>
            <a:off x="3727144" y="1135438"/>
            <a:ext cx="1408903" cy="2276356"/>
            <a:chOff x="3459943" y="1158543"/>
            <a:chExt cx="1408903" cy="2040529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" t="7710" b="11751"/>
            <a:stretch/>
          </p:blipFill>
          <p:spPr>
            <a:xfrm rot="5400000">
              <a:off x="3343391" y="1275095"/>
              <a:ext cx="1642008" cy="1408903"/>
            </a:xfrm>
            <a:prstGeom prst="rect">
              <a:avLst/>
            </a:prstGeom>
          </p:spPr>
        </p:pic>
        <p:sp>
          <p:nvSpPr>
            <p:cNvPr id="17" name="CuadroTexto 16"/>
            <p:cNvSpPr txBox="1"/>
            <p:nvPr/>
          </p:nvSpPr>
          <p:spPr>
            <a:xfrm>
              <a:off x="3584503" y="2829740"/>
              <a:ext cx="1084348" cy="36933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CO" dirty="0" smtClean="0"/>
                <a:t>Proteína </a:t>
              </a:r>
              <a:endParaRPr lang="es-CO" dirty="0"/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5287359" y="1143330"/>
            <a:ext cx="2305906" cy="2268464"/>
            <a:chOff x="4937330" y="1129834"/>
            <a:chExt cx="2305906" cy="2141151"/>
          </a:xfrm>
        </p:grpSpPr>
        <p:pic>
          <p:nvPicPr>
            <p:cNvPr id="49" name="Imagen 4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4" t="4887" r="8069" b="1477"/>
            <a:stretch/>
          </p:blipFill>
          <p:spPr>
            <a:xfrm>
              <a:off x="4937330" y="1129834"/>
              <a:ext cx="2305906" cy="1756069"/>
            </a:xfrm>
            <a:prstGeom prst="rect">
              <a:avLst/>
            </a:prstGeom>
          </p:spPr>
        </p:pic>
        <p:sp>
          <p:nvSpPr>
            <p:cNvPr id="50" name="CuadroTexto 49"/>
            <p:cNvSpPr txBox="1"/>
            <p:nvPr/>
          </p:nvSpPr>
          <p:spPr>
            <a:xfrm>
              <a:off x="5672574" y="2901653"/>
              <a:ext cx="739241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CO" dirty="0" smtClean="0"/>
                <a:t>Fibra </a:t>
              </a:r>
              <a:endParaRPr lang="es-CO" dirty="0"/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7675276" y="1156461"/>
            <a:ext cx="2370562" cy="2234311"/>
            <a:chOff x="7417134" y="1163987"/>
            <a:chExt cx="2370562" cy="2234311"/>
          </a:xfrm>
        </p:grpSpPr>
        <p:pic>
          <p:nvPicPr>
            <p:cNvPr id="52" name="Imagen 51" descr="C:\Users\usuario\Desktop\tesis\Nueva carpeta\DSC03044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907"/>
            <a:stretch/>
          </p:blipFill>
          <p:spPr bwMode="auto">
            <a:xfrm>
              <a:off x="7417134" y="1163987"/>
              <a:ext cx="2370562" cy="182633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3" name="CuadroTexto 52"/>
            <p:cNvSpPr txBox="1"/>
            <p:nvPr/>
          </p:nvSpPr>
          <p:spPr>
            <a:xfrm>
              <a:off x="7814993" y="3028966"/>
              <a:ext cx="1190233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CO" dirty="0" smtClean="0"/>
                <a:t>Humedad </a:t>
              </a:r>
              <a:endParaRPr lang="es-CO" dirty="0"/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10127849" y="1158543"/>
            <a:ext cx="1714382" cy="2259188"/>
            <a:chOff x="9961594" y="1175711"/>
            <a:chExt cx="1714382" cy="2259188"/>
          </a:xfrm>
        </p:grpSpPr>
        <p:pic>
          <p:nvPicPr>
            <p:cNvPr id="54" name="Imagen 53" descr="C:\Users\usuario\Desktop\tesis\Nueva carpeta\DSC03023.JPG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1" t="2956" r="19060" b="7685"/>
            <a:stretch/>
          </p:blipFill>
          <p:spPr bwMode="auto">
            <a:xfrm>
              <a:off x="9961594" y="1175711"/>
              <a:ext cx="1714382" cy="18649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6" name="CuadroTexto 55"/>
            <p:cNvSpPr txBox="1"/>
            <p:nvPr/>
          </p:nvSpPr>
          <p:spPr>
            <a:xfrm>
              <a:off x="10353883" y="3065567"/>
              <a:ext cx="888284" cy="36933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CO" dirty="0" smtClean="0"/>
                <a:t>Ceniza</a:t>
              </a:r>
              <a:endParaRPr lang="es-CO" dirty="0"/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1909795" y="1135438"/>
            <a:ext cx="1798861" cy="2272523"/>
            <a:chOff x="1768254" y="1135438"/>
            <a:chExt cx="1798861" cy="2139088"/>
          </a:xfrm>
        </p:grpSpPr>
        <p:pic>
          <p:nvPicPr>
            <p:cNvPr id="58" name="Imagen 57" descr="C:\Users\usuario\Desktop\tesis\Nueva carpeta\DSC03091.JPG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2" t="27675" b="-1"/>
            <a:stretch/>
          </p:blipFill>
          <p:spPr bwMode="auto">
            <a:xfrm>
              <a:off x="1768254" y="1135438"/>
              <a:ext cx="1798861" cy="173386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9" name="CuadroTexto 58"/>
            <p:cNvSpPr txBox="1"/>
            <p:nvPr/>
          </p:nvSpPr>
          <p:spPr>
            <a:xfrm>
              <a:off x="2068770" y="2905194"/>
              <a:ext cx="892574" cy="36933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CO" dirty="0" smtClean="0"/>
                <a:t>pH</a:t>
              </a:r>
              <a:endParaRPr lang="es-CO" dirty="0"/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5544485" y="3586680"/>
            <a:ext cx="1728193" cy="1856293"/>
            <a:chOff x="3209137" y="3516923"/>
            <a:chExt cx="1728193" cy="1856293"/>
          </a:xfrm>
        </p:grpSpPr>
        <p:sp>
          <p:nvSpPr>
            <p:cNvPr id="36" name="26 CuadroTexto"/>
            <p:cNvSpPr txBox="1"/>
            <p:nvPr/>
          </p:nvSpPr>
          <p:spPr>
            <a:xfrm>
              <a:off x="3209137" y="5034662"/>
              <a:ext cx="1728193" cy="33855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CO" sz="1600" dirty="0"/>
                <a:t>NTE </a:t>
              </a:r>
              <a:r>
                <a:rPr lang="es-CO" sz="1600" dirty="0" smtClean="0"/>
                <a:t>INEN </a:t>
              </a:r>
              <a:r>
                <a:rPr lang="es-CO" sz="1600" dirty="0"/>
                <a:t>6541</a:t>
              </a:r>
              <a:endParaRPr lang="es-EC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37" name="33 Conector recto de flecha"/>
            <p:cNvCxnSpPr/>
            <p:nvPr/>
          </p:nvCxnSpPr>
          <p:spPr>
            <a:xfrm flipV="1">
              <a:off x="4059165" y="3516923"/>
              <a:ext cx="0" cy="15177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upo 4"/>
          <p:cNvGrpSpPr/>
          <p:nvPr/>
        </p:nvGrpSpPr>
        <p:grpSpPr>
          <a:xfrm>
            <a:off x="94035" y="1118654"/>
            <a:ext cx="1733750" cy="2244432"/>
            <a:chOff x="94035" y="1118654"/>
            <a:chExt cx="1733750" cy="2244432"/>
          </a:xfrm>
        </p:grpSpPr>
        <p:pic>
          <p:nvPicPr>
            <p:cNvPr id="38" name="Imagen 37" descr="C:\Users\usuario\Desktop\tesis\Nueva carpeta\DSC03074.JPG"/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8" t="24584" r="43973" b="20039"/>
            <a:stretch/>
          </p:blipFill>
          <p:spPr bwMode="auto">
            <a:xfrm>
              <a:off x="94035" y="1118654"/>
              <a:ext cx="1733750" cy="175065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CuadroTexto 2"/>
            <p:cNvSpPr txBox="1"/>
            <p:nvPr/>
          </p:nvSpPr>
          <p:spPr>
            <a:xfrm>
              <a:off x="202869" y="2993754"/>
              <a:ext cx="1624916" cy="369332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CO" dirty="0" smtClean="0"/>
                <a:t>Acidez titulable</a:t>
              </a:r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379289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1899" y="144886"/>
            <a:ext cx="446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C" sz="2800" b="1" dirty="0">
                <a:solidFill>
                  <a:prstClr val="black"/>
                </a:solidFill>
              </a:rPr>
              <a:t>FACTORES DE ESTUDIO</a:t>
            </a:r>
          </a:p>
        </p:txBody>
      </p:sp>
      <p:sp>
        <p:nvSpPr>
          <p:cNvPr id="5" name="Elipse 4"/>
          <p:cNvSpPr/>
          <p:nvPr/>
        </p:nvSpPr>
        <p:spPr>
          <a:xfrm>
            <a:off x="4672013" y="144886"/>
            <a:ext cx="5263223" cy="2000528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/>
            <a:r>
              <a:rPr lang="es-EC" sz="2000" i="1" dirty="0"/>
              <a:t>Factores y niveles a probar en la determinación del contenido de almidón de cuatro variedades de maíz.</a:t>
            </a:r>
            <a:endParaRPr lang="es-EC" sz="2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538959"/>
              </p:ext>
            </p:extLst>
          </p:nvPr>
        </p:nvGraphicFramePr>
        <p:xfrm>
          <a:off x="1745978" y="2487707"/>
          <a:ext cx="8189258" cy="3442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12516"/>
                <a:gridCol w="3876742"/>
              </a:tblGrid>
              <a:tr h="4889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Factores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Niveles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7162">
                <a:tc row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Variedades   (V)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V1 = </a:t>
                      </a:r>
                      <a:r>
                        <a:rPr lang="es-EC" sz="1800" dirty="0" err="1">
                          <a:effectLst/>
                        </a:rPr>
                        <a:t>Iniap</a:t>
                      </a:r>
                      <a:r>
                        <a:rPr lang="es-EC" sz="1800" dirty="0">
                          <a:effectLst/>
                        </a:rPr>
                        <a:t> H-551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7162">
                <a:tc vMerge="1">
                  <a:txBody>
                    <a:bodyPr/>
                    <a:lstStyle/>
                    <a:p>
                      <a:endParaRPr lang="es-CO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V2 = Hibrido Trueno NB 7443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815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V3 = Hibrido Pioneer 30F35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815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V4 = </a:t>
                      </a:r>
                      <a:r>
                        <a:rPr lang="es-EC" sz="1800" dirty="0" err="1">
                          <a:effectLst/>
                        </a:rPr>
                        <a:t>Mocacheño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564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Tipo de extracción de almidón (</a:t>
                      </a:r>
                      <a:r>
                        <a:rPr lang="es-EC" sz="2000" dirty="0" err="1">
                          <a:effectLst/>
                        </a:rPr>
                        <a:t>MEa</a:t>
                      </a:r>
                      <a:r>
                        <a:rPr lang="es-EC" sz="2000" dirty="0">
                          <a:effectLst/>
                        </a:rPr>
                        <a:t>)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MEa1 = Agua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7162">
                <a:tc vMerge="1">
                  <a:txBody>
                    <a:bodyPr/>
                    <a:lstStyle/>
                    <a:p>
                      <a:endParaRPr lang="es-CO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MEa2 = </a:t>
                      </a:r>
                      <a:r>
                        <a:rPr lang="es-EC" sz="1800" dirty="0" err="1">
                          <a:effectLst/>
                        </a:rPr>
                        <a:t>NaOH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251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9037" y="142875"/>
            <a:ext cx="4245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C" sz="2800" b="1" dirty="0" smtClean="0">
                <a:solidFill>
                  <a:prstClr val="black"/>
                </a:solidFill>
              </a:rPr>
              <a:t>ALMIDON</a:t>
            </a:r>
            <a:endParaRPr lang="es-EC" sz="2800" b="1" dirty="0">
              <a:solidFill>
                <a:prstClr val="black"/>
              </a:solidFill>
            </a:endParaRPr>
          </a:p>
        </p:txBody>
      </p:sp>
      <p:sp>
        <p:nvSpPr>
          <p:cNvPr id="4" name="Terminador 3"/>
          <p:cNvSpPr/>
          <p:nvPr/>
        </p:nvSpPr>
        <p:spPr>
          <a:xfrm>
            <a:off x="4673422" y="404485"/>
            <a:ext cx="2936383" cy="792469"/>
          </a:xfrm>
          <a:prstGeom prst="flowChartTerminator">
            <a:avLst/>
          </a:prstGeom>
          <a:solidFill>
            <a:srgbClr val="FF0000"/>
          </a:solidFill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TRATAMIENTOS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240609"/>
              </p:ext>
            </p:extLst>
          </p:nvPr>
        </p:nvGraphicFramePr>
        <p:xfrm>
          <a:off x="1183340" y="1976718"/>
          <a:ext cx="9708777" cy="4235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2988"/>
                <a:gridCol w="5995789"/>
              </a:tblGrid>
              <a:tr h="4703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Tratamientos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Descripción.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06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V1MEa1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C" sz="2000" dirty="0" err="1">
                          <a:effectLst/>
                        </a:rPr>
                        <a:t>Iniap</a:t>
                      </a:r>
                      <a:r>
                        <a:rPr lang="es-EC" sz="2000" dirty="0">
                          <a:effectLst/>
                        </a:rPr>
                        <a:t> H-551 </a:t>
                      </a:r>
                      <a:r>
                        <a:rPr lang="es-ES" sz="2000" dirty="0">
                          <a:effectLst/>
                        </a:rPr>
                        <a:t>+ </a:t>
                      </a:r>
                      <a:r>
                        <a:rPr lang="es-EC" sz="2000" dirty="0">
                          <a:effectLst/>
                        </a:rPr>
                        <a:t>Agua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06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V1MEa2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C" sz="2000" dirty="0">
                          <a:effectLst/>
                        </a:rPr>
                        <a:t> </a:t>
                      </a:r>
                      <a:r>
                        <a:rPr lang="es-EC" sz="2000" dirty="0" err="1">
                          <a:effectLst/>
                        </a:rPr>
                        <a:t>Iniap</a:t>
                      </a:r>
                      <a:r>
                        <a:rPr lang="es-EC" sz="2000" dirty="0">
                          <a:effectLst/>
                        </a:rPr>
                        <a:t> H-551</a:t>
                      </a:r>
                      <a:r>
                        <a:rPr lang="es-ES" sz="2000" dirty="0">
                          <a:effectLst/>
                        </a:rPr>
                        <a:t>+ </a:t>
                      </a:r>
                      <a:r>
                        <a:rPr lang="es-EC" sz="2000" dirty="0" err="1">
                          <a:effectLst/>
                        </a:rPr>
                        <a:t>NaOH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06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V2MEa1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Hibrido  Trueno NB 7443 </a:t>
                      </a:r>
                      <a:r>
                        <a:rPr lang="es-ES" sz="2000" dirty="0">
                          <a:effectLst/>
                        </a:rPr>
                        <a:t>+ </a:t>
                      </a:r>
                      <a:r>
                        <a:rPr lang="es-EC" sz="2000" dirty="0">
                          <a:effectLst/>
                        </a:rPr>
                        <a:t>Agua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06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V2MEa2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Hibrido Trueno  NB 7443 </a:t>
                      </a:r>
                      <a:r>
                        <a:rPr lang="es-ES" sz="2000" dirty="0">
                          <a:effectLst/>
                        </a:rPr>
                        <a:t>+ </a:t>
                      </a:r>
                      <a:r>
                        <a:rPr lang="es-EC" sz="2000" dirty="0" err="1">
                          <a:effectLst/>
                        </a:rPr>
                        <a:t>NaOH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06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V3MEa1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C" sz="2000" dirty="0">
                          <a:effectLst/>
                        </a:rPr>
                        <a:t>Hibrido Pioneer 30F35 </a:t>
                      </a:r>
                      <a:r>
                        <a:rPr lang="es-ES" sz="2000" dirty="0">
                          <a:effectLst/>
                        </a:rPr>
                        <a:t>+ </a:t>
                      </a:r>
                      <a:r>
                        <a:rPr lang="es-EC" sz="2000" dirty="0">
                          <a:effectLst/>
                        </a:rPr>
                        <a:t>Agua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06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V3MEa2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C" sz="2000" dirty="0">
                          <a:effectLst/>
                        </a:rPr>
                        <a:t>Hibrido Pioneer 30F35 </a:t>
                      </a:r>
                      <a:r>
                        <a:rPr lang="es-ES" sz="2000" dirty="0">
                          <a:effectLst/>
                        </a:rPr>
                        <a:t>+ </a:t>
                      </a:r>
                      <a:r>
                        <a:rPr lang="es-EC" sz="2000" dirty="0" err="1">
                          <a:effectLst/>
                        </a:rPr>
                        <a:t>NaOH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06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V4MEa1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Mocacheño</a:t>
                      </a:r>
                      <a:r>
                        <a:rPr lang="es-ES" sz="2000" dirty="0">
                          <a:effectLst/>
                        </a:rPr>
                        <a:t> + Agua 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06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V4Mea2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Mocacheño</a:t>
                      </a:r>
                      <a:r>
                        <a:rPr lang="es-ES" sz="2000" dirty="0">
                          <a:effectLst/>
                        </a:rPr>
                        <a:t> + </a:t>
                      </a:r>
                      <a:r>
                        <a:rPr lang="es-ES" sz="2000" dirty="0" err="1">
                          <a:effectLst/>
                        </a:rPr>
                        <a:t>NaOH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1899" y="144886"/>
            <a:ext cx="446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C" sz="2800" b="1" dirty="0">
                <a:solidFill>
                  <a:prstClr val="black"/>
                </a:solidFill>
              </a:rPr>
              <a:t>FACTORES DE ESTUDIO</a:t>
            </a:r>
          </a:p>
        </p:txBody>
      </p:sp>
      <p:sp>
        <p:nvSpPr>
          <p:cNvPr id="5" name="Elipse 4"/>
          <p:cNvSpPr/>
          <p:nvPr/>
        </p:nvSpPr>
        <p:spPr>
          <a:xfrm>
            <a:off x="4672013" y="144886"/>
            <a:ext cx="5263223" cy="200052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/>
            <a:r>
              <a:rPr lang="es-EC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Factores y niveles a probar en la determinación del contenido de </a:t>
            </a:r>
            <a:r>
              <a:rPr lang="es-EC" sz="2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aceite </a:t>
            </a:r>
            <a:r>
              <a:rPr lang="es-EC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cuatro variedades de maíz.</a:t>
            </a:r>
            <a:endParaRPr lang="es-EC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73228"/>
              </p:ext>
            </p:extLst>
          </p:nvPr>
        </p:nvGraphicFramePr>
        <p:xfrm>
          <a:off x="1745978" y="2487707"/>
          <a:ext cx="8189258" cy="344244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312516"/>
                <a:gridCol w="3876742"/>
              </a:tblGrid>
              <a:tr h="4889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Factores</a:t>
                      </a:r>
                      <a:endParaRPr lang="es-CO" sz="18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Niveles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7162">
                <a:tc row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Variedades   (V)</a:t>
                      </a:r>
                      <a:endParaRPr lang="es-CO" sz="18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V1 = </a:t>
                      </a:r>
                      <a:r>
                        <a:rPr lang="es-EC" sz="18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Iniap</a:t>
                      </a:r>
                      <a:r>
                        <a:rPr lang="es-EC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H-551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7162">
                <a:tc vMerge="1">
                  <a:txBody>
                    <a:bodyPr/>
                    <a:lstStyle/>
                    <a:p>
                      <a:endParaRPr lang="es-CO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V2 = Hibrido Trueno NB 7443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815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V3 = Hibrido Pioneer 30F35 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815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V4 = </a:t>
                      </a:r>
                      <a:r>
                        <a:rPr lang="es-EC" sz="18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Mocacheño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564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Tipo de extracción de </a:t>
                      </a:r>
                      <a:r>
                        <a:rPr lang="es-EC" sz="20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grasa </a:t>
                      </a:r>
                      <a:r>
                        <a:rPr lang="es-EC" sz="2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</a:t>
                      </a:r>
                      <a:r>
                        <a:rPr lang="es-EC" sz="2000" b="0" cap="none" spc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MEg</a:t>
                      </a:r>
                      <a:r>
                        <a:rPr lang="es-EC" sz="20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)</a:t>
                      </a:r>
                      <a:endParaRPr lang="es-CO" sz="18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MEg1 = por solvente  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7162">
                <a:tc vMerge="1">
                  <a:txBody>
                    <a:bodyPr/>
                    <a:lstStyle/>
                    <a:p>
                      <a:endParaRPr lang="es-CO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MEg2 </a:t>
                      </a:r>
                      <a:r>
                        <a:rPr lang="es-EC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= </a:t>
                      </a:r>
                      <a:r>
                        <a:rPr lang="es-EC" sz="18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por presión</a:t>
                      </a:r>
                      <a:r>
                        <a:rPr lang="es-EC" sz="1800" b="0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575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9037" y="142875"/>
            <a:ext cx="4245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C" sz="2800" b="1" dirty="0" smtClean="0">
                <a:solidFill>
                  <a:prstClr val="black"/>
                </a:solidFill>
              </a:rPr>
              <a:t>ACEITE</a:t>
            </a:r>
            <a:endParaRPr lang="es-EC" sz="2800" b="1" dirty="0">
              <a:solidFill>
                <a:prstClr val="black"/>
              </a:solidFill>
            </a:endParaRPr>
          </a:p>
        </p:txBody>
      </p:sp>
      <p:sp>
        <p:nvSpPr>
          <p:cNvPr id="4" name="Terminador 3"/>
          <p:cNvSpPr/>
          <p:nvPr/>
        </p:nvSpPr>
        <p:spPr>
          <a:xfrm>
            <a:off x="4673422" y="404485"/>
            <a:ext cx="2936383" cy="792469"/>
          </a:xfrm>
          <a:prstGeom prst="flowChartTerminator">
            <a:avLst/>
          </a:prstGeom>
          <a:solidFill>
            <a:srgbClr val="00B050"/>
          </a:solidFill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C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TRATAMIENTOS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542569"/>
              </p:ext>
            </p:extLst>
          </p:nvPr>
        </p:nvGraphicFramePr>
        <p:xfrm>
          <a:off x="1277471" y="1828798"/>
          <a:ext cx="8888505" cy="445098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904953"/>
                <a:gridCol w="5983552"/>
              </a:tblGrid>
              <a:tr h="4942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Tratamiento 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Descripción 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45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V1MEg1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 </a:t>
                      </a:r>
                      <a:r>
                        <a:rPr lang="es-EC" sz="1800">
                          <a:effectLst/>
                        </a:rPr>
                        <a:t>Iniap H-551 </a:t>
                      </a:r>
                      <a:r>
                        <a:rPr lang="es-ES" sz="1800">
                          <a:effectLst/>
                        </a:rPr>
                        <a:t>+ </a:t>
                      </a:r>
                      <a:r>
                        <a:rPr lang="es-EC" sz="1800">
                          <a:effectLst/>
                        </a:rPr>
                        <a:t>Eter di etílico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45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V1MEg2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 </a:t>
                      </a:r>
                      <a:r>
                        <a:rPr lang="es-ES" sz="1800" dirty="0" err="1">
                          <a:effectLst/>
                        </a:rPr>
                        <a:t>Iniap</a:t>
                      </a:r>
                      <a:r>
                        <a:rPr lang="es-ES" sz="1800" dirty="0">
                          <a:effectLst/>
                        </a:rPr>
                        <a:t> H-551 + </a:t>
                      </a:r>
                      <a:r>
                        <a:rPr lang="es-EC" sz="1800" dirty="0">
                          <a:effectLst/>
                        </a:rPr>
                        <a:t>Presión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45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V2MEg1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Hibrido Trueno NB 7443 </a:t>
                      </a:r>
                      <a:r>
                        <a:rPr lang="es-ES" sz="1800" dirty="0">
                          <a:effectLst/>
                        </a:rPr>
                        <a:t>+ </a:t>
                      </a:r>
                      <a:r>
                        <a:rPr lang="es-EC" sz="1800" dirty="0" err="1">
                          <a:effectLst/>
                        </a:rPr>
                        <a:t>Eter</a:t>
                      </a:r>
                      <a:r>
                        <a:rPr lang="es-EC" sz="1800" dirty="0">
                          <a:effectLst/>
                        </a:rPr>
                        <a:t> di etílico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45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V2MEg2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Hibrido Trueno NB 7443 </a:t>
                      </a:r>
                      <a:r>
                        <a:rPr lang="es-ES" sz="1800" dirty="0">
                          <a:effectLst/>
                        </a:rPr>
                        <a:t>+ </a:t>
                      </a:r>
                      <a:r>
                        <a:rPr lang="es-EC" sz="1800" dirty="0">
                          <a:effectLst/>
                        </a:rPr>
                        <a:t>Presión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45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V3MEg1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 </a:t>
                      </a:r>
                      <a:r>
                        <a:rPr lang="es-EC" sz="1800" dirty="0">
                          <a:effectLst/>
                        </a:rPr>
                        <a:t>Hibrido Pioneer 30F35 </a:t>
                      </a:r>
                      <a:r>
                        <a:rPr lang="es-ES" sz="1800" dirty="0">
                          <a:effectLst/>
                        </a:rPr>
                        <a:t>+ </a:t>
                      </a:r>
                      <a:r>
                        <a:rPr lang="es-EC" sz="1800" dirty="0" err="1">
                          <a:effectLst/>
                        </a:rPr>
                        <a:t>Eter</a:t>
                      </a:r>
                      <a:r>
                        <a:rPr lang="es-EC" sz="1800" dirty="0">
                          <a:effectLst/>
                        </a:rPr>
                        <a:t> di etílico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45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V3MEg2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 </a:t>
                      </a:r>
                      <a:r>
                        <a:rPr lang="es-EC" sz="1800" dirty="0">
                          <a:effectLst/>
                        </a:rPr>
                        <a:t>Hibrido Pioneer 30F35 </a:t>
                      </a:r>
                      <a:r>
                        <a:rPr lang="es-ES" sz="1800" dirty="0">
                          <a:effectLst/>
                        </a:rPr>
                        <a:t>+ </a:t>
                      </a:r>
                      <a:r>
                        <a:rPr lang="es-EC" sz="1800" dirty="0">
                          <a:effectLst/>
                        </a:rPr>
                        <a:t>Presión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45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V4MEg1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err="1">
                          <a:effectLst/>
                        </a:rPr>
                        <a:t>Mocacheño</a:t>
                      </a:r>
                      <a:r>
                        <a:rPr lang="es-ES" sz="1800" dirty="0">
                          <a:effectLst/>
                        </a:rPr>
                        <a:t> + </a:t>
                      </a:r>
                      <a:r>
                        <a:rPr lang="es-EC" sz="1800" dirty="0" err="1">
                          <a:effectLst/>
                        </a:rPr>
                        <a:t>Eter</a:t>
                      </a:r>
                      <a:r>
                        <a:rPr lang="es-EC" sz="1800" dirty="0">
                          <a:effectLst/>
                        </a:rPr>
                        <a:t> di etílico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45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V4MEg2</a:t>
                      </a:r>
                      <a:endParaRPr lang="es-CO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err="1">
                          <a:effectLst/>
                        </a:rPr>
                        <a:t>Mocacheño</a:t>
                      </a:r>
                      <a:r>
                        <a:rPr lang="es-ES" sz="1800" dirty="0">
                          <a:effectLst/>
                        </a:rPr>
                        <a:t> + </a:t>
                      </a:r>
                      <a:r>
                        <a:rPr lang="es-EC" sz="1800" dirty="0">
                          <a:effectLst/>
                        </a:rPr>
                        <a:t>Presión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0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271510" y="2763814"/>
            <a:ext cx="9841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C" sz="5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Y DISCUSIÓN</a:t>
            </a:r>
          </a:p>
        </p:txBody>
      </p:sp>
    </p:spTree>
    <p:extLst>
      <p:ext uri="{BB962C8B-B14F-4D97-AF65-F5344CB8AC3E}">
        <p14:creationId xmlns:p14="http://schemas.microsoft.com/office/powerpoint/2010/main" val="17554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 rot="19869716">
            <a:off x="1126368" y="2850899"/>
            <a:ext cx="9841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C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EXTRACCION DE ALMIDON</a:t>
            </a:r>
            <a:endParaRPr lang="es-EC" sz="5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3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6341" y="147870"/>
            <a:ext cx="7167907" cy="1425436"/>
          </a:xfrm>
        </p:spPr>
        <p:txBody>
          <a:bodyPr/>
          <a:lstStyle/>
          <a:p>
            <a:r>
              <a:rPr lang="es-CO" sz="2800" cap="none" dirty="0" smtClean="0">
                <a:latin typeface="Goudy Stout" panose="0202090407030B020401" pitchFamily="18" charset="0"/>
              </a:rPr>
              <a:t>INTRODUCCIÓN</a:t>
            </a:r>
            <a:r>
              <a:rPr lang="es-CO" cap="none" dirty="0" smtClean="0">
                <a:latin typeface="Goudy Stout" panose="0202090407030B020401" pitchFamily="18" charset="0"/>
              </a:rPr>
              <a:t> </a:t>
            </a:r>
            <a:endParaRPr lang="es-CO" cap="none" dirty="0">
              <a:latin typeface="Goudy Stout" panose="0202090407030B020401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84293" y="1420951"/>
            <a:ext cx="965200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/>
              <a:t>El maíz es uno de los cultivos de cereales más importantes del mundo, actualmente el maíz se cultiva en todos los continentes, excepto en la Antártida, y es más productivo donde las precipitaciones o el riego son adecuados. </a:t>
            </a:r>
            <a:endParaRPr lang="es-CO" dirty="0" smtClean="0"/>
          </a:p>
          <a:p>
            <a:pPr algn="just"/>
            <a:r>
              <a:rPr lang="es-CO" dirty="0"/>
              <a:t>En el Ecuador el maíz es un cultivo de mayor importancia en el ámbito nacional por su producción y consumo, ya que se encuentra distribuida en el litoral ecuatoriano así: 43,240 has en la provincia del Guayas; 106,681 en la provincia de 2 Los Ríos; 51,923 has en la provincia de Manabí. Con un rendimiento promedio de 2.5 TM/ha</a:t>
            </a:r>
            <a:r>
              <a:rPr lang="es-CO" dirty="0" smtClean="0"/>
              <a:t>.</a:t>
            </a:r>
          </a:p>
          <a:p>
            <a:pPr algn="just"/>
            <a:endParaRPr lang="es-CO" dirty="0" smtClean="0"/>
          </a:p>
          <a:p>
            <a:pPr algn="just"/>
            <a:r>
              <a:rPr lang="es-EC" dirty="0"/>
              <a:t>La composición química del grano de maíz es bastante homogénea, siendo el almidón el componente más abundante, de ahí su alto valor energético, además de suministrar proteína, aceite y otros </a:t>
            </a:r>
            <a:r>
              <a:rPr lang="es-EC" dirty="0" smtClean="0"/>
              <a:t>componentes</a:t>
            </a:r>
          </a:p>
          <a:p>
            <a:pPr algn="just"/>
            <a:endParaRPr lang="es-EC" dirty="0" smtClean="0"/>
          </a:p>
          <a:p>
            <a:pPr algn="just"/>
            <a:r>
              <a:rPr lang="es-EC" dirty="0"/>
              <a:t>Conocer las propiedades agroalimentarias del maíz, permite darle un valor agregado a la calidad del grano, esto debido a que en el Ecuador existe una baja productividad por unidad de área respecto a países de potencia mundial como son: Brasil y Argentina, además se emplean diferentes variedades de híbridos de maíz,  los cuales no se conoce el contenido  y el aporte que este genera en la elaboración de dietas de balanceadas  o  dietas de consumo humano.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475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858170"/>
              </p:ext>
            </p:extLst>
          </p:nvPr>
        </p:nvGraphicFramePr>
        <p:xfrm>
          <a:off x="92613" y="4948648"/>
          <a:ext cx="11400692" cy="11446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3116"/>
                <a:gridCol w="2299447"/>
                <a:gridCol w="6813702"/>
                <a:gridCol w="914427"/>
              </a:tblGrid>
              <a:tr h="577816"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Contenido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 de almidón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 T.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Benitez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2008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Caracterización morfológica y térmica del almidón de maíz (Zea </a:t>
                      </a:r>
                      <a:r>
                        <a:rPr lang="es-MX" sz="2000" dirty="0" err="1" smtClean="0">
                          <a:latin typeface="Agency FB" panose="020B0503020202020204" pitchFamily="34" charset="0"/>
                        </a:rPr>
                        <a:t>mays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 L.) obtenido por 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diferentes 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métodos de aislamiento</a:t>
                      </a:r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 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71,5 %</a:t>
                      </a:r>
                      <a:endParaRPr lang="es-MX" sz="2000" dirty="0">
                        <a:solidFill>
                          <a:srgbClr val="FF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43633">
                <a:tc>
                  <a:txBody>
                    <a:bodyPr/>
                    <a:lstStyle/>
                    <a:p>
                      <a:r>
                        <a:rPr lang="es-MX" sz="2000" dirty="0" err="1" smtClean="0">
                          <a:latin typeface="Agency FB" panose="020B0503020202020204" pitchFamily="34" charset="0"/>
                        </a:rPr>
                        <a:t>Proteina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 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FAO, 1993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i="0" kern="1200" dirty="0" smtClean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El maíz en la nutrición humana</a:t>
                      </a:r>
                      <a:endParaRPr lang="es-MX" sz="2000" i="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8 - 11</a:t>
                      </a:r>
                      <a:r>
                        <a:rPr lang="es-MX" sz="2000" baseline="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 %</a:t>
                      </a:r>
                      <a:endParaRPr lang="es-MX" sz="2000" dirty="0">
                        <a:solidFill>
                          <a:srgbClr val="FF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2 CuadroTexto"/>
          <p:cNvSpPr txBox="1"/>
          <p:nvPr/>
        </p:nvSpPr>
        <p:spPr>
          <a:xfrm>
            <a:off x="7638" y="14068"/>
            <a:ext cx="206320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s-EC" sz="2800" b="1" dirty="0" smtClean="0">
                <a:solidFill>
                  <a:prstClr val="black"/>
                </a:solidFill>
              </a:rPr>
              <a:t>FACTOR A</a:t>
            </a:r>
            <a:endParaRPr lang="es-EC" sz="2800" dirty="0" smtClean="0">
              <a:solidFill>
                <a:prstClr val="black"/>
              </a:solidFill>
            </a:endParaRPr>
          </a:p>
          <a:p>
            <a:pPr defTabSz="914400"/>
            <a:r>
              <a:rPr lang="es-EC" sz="1600" dirty="0" smtClean="0">
                <a:solidFill>
                  <a:prstClr val="black"/>
                </a:solidFill>
              </a:rPr>
              <a:t>(Variedades de maíz)</a:t>
            </a:r>
            <a:endParaRPr lang="es-EC" sz="1600" dirty="0">
              <a:solidFill>
                <a:prstClr val="black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493133" y="889703"/>
            <a:ext cx="4316507" cy="3736085"/>
            <a:chOff x="443752" y="889703"/>
            <a:chExt cx="4316507" cy="3736085"/>
          </a:xfrm>
        </p:grpSpPr>
        <p:pic>
          <p:nvPicPr>
            <p:cNvPr id="20" name="Imagen 19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4" t="14352" r="8894"/>
            <a:stretch/>
          </p:blipFill>
          <p:spPr bwMode="auto">
            <a:xfrm>
              <a:off x="443752" y="889703"/>
              <a:ext cx="4316507" cy="37360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CuadroTexto 2"/>
            <p:cNvSpPr txBox="1"/>
            <p:nvPr/>
          </p:nvSpPr>
          <p:spPr>
            <a:xfrm>
              <a:off x="1237129" y="3019472"/>
              <a:ext cx="971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 smtClean="0"/>
                <a:t>85,77 g</a:t>
              </a:r>
            </a:p>
            <a:p>
              <a:pPr algn="ctr"/>
              <a:r>
                <a:rPr lang="es-CO" sz="1400" b="1" dirty="0" smtClean="0"/>
                <a:t>42,88%</a:t>
              </a:r>
              <a:endParaRPr lang="es-CO" sz="1400" b="1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1824393" y="1320177"/>
              <a:ext cx="971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 smtClean="0"/>
                <a:t>143,47 g</a:t>
              </a:r>
            </a:p>
            <a:p>
              <a:pPr algn="ctr"/>
              <a:r>
                <a:rPr lang="es-CO" sz="1400" b="1" dirty="0" smtClean="0"/>
                <a:t>71,73 %</a:t>
              </a:r>
              <a:endParaRPr lang="es-CO" sz="1400" b="1" dirty="0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2514676" y="2166257"/>
              <a:ext cx="971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 smtClean="0"/>
                <a:t>121,43 g</a:t>
              </a:r>
            </a:p>
            <a:p>
              <a:pPr algn="ctr"/>
              <a:r>
                <a:rPr lang="es-CO" sz="1400" dirty="0" smtClean="0"/>
                <a:t>60,71 %</a:t>
              </a:r>
              <a:endParaRPr lang="es-CO" sz="1400" dirty="0"/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3299163" y="1589940"/>
              <a:ext cx="971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 smtClean="0"/>
                <a:t>135,78 g</a:t>
              </a:r>
            </a:p>
            <a:p>
              <a:pPr algn="ctr"/>
              <a:r>
                <a:rPr lang="es-CO" sz="1400" dirty="0" smtClean="0"/>
                <a:t>67,89 %</a:t>
              </a:r>
              <a:endParaRPr lang="es-CO" sz="1400" dirty="0"/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5764382" y="1048871"/>
            <a:ext cx="4441936" cy="3576917"/>
            <a:chOff x="5764382" y="1048871"/>
            <a:chExt cx="4441936" cy="3576917"/>
          </a:xfrm>
        </p:grpSpPr>
        <p:pic>
          <p:nvPicPr>
            <p:cNvPr id="26" name="Imagen 25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55"/>
            <a:stretch/>
          </p:blipFill>
          <p:spPr bwMode="auto">
            <a:xfrm>
              <a:off x="5764382" y="1048871"/>
              <a:ext cx="4441936" cy="357691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0" name="CuadroTexto 29"/>
            <p:cNvSpPr txBox="1"/>
            <p:nvPr/>
          </p:nvSpPr>
          <p:spPr>
            <a:xfrm>
              <a:off x="6763869" y="2711695"/>
              <a:ext cx="672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smtClean="0"/>
                <a:t>1,48%</a:t>
              </a:r>
              <a:endParaRPr lang="es-CO" sz="1400" dirty="0"/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7339891" y="1427898"/>
              <a:ext cx="8202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smtClean="0"/>
                <a:t>3,38%</a:t>
              </a:r>
              <a:endParaRPr lang="es-CO" sz="1400" dirty="0"/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7985350" y="3127193"/>
              <a:ext cx="8202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smtClean="0"/>
                <a:t>2,82%</a:t>
              </a:r>
              <a:endParaRPr lang="es-CO" sz="1400" dirty="0"/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8577136" y="1843397"/>
              <a:ext cx="674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smtClean="0"/>
                <a:t>1,14%</a:t>
              </a:r>
              <a:endParaRPr lang="es-CO" sz="1400" dirty="0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1407886" y="1320177"/>
            <a:ext cx="10085419" cy="4200167"/>
            <a:chOff x="1407886" y="1320177"/>
            <a:chExt cx="10085419" cy="4200167"/>
          </a:xfrm>
        </p:grpSpPr>
        <p:grpSp>
          <p:nvGrpSpPr>
            <p:cNvPr id="14" name="Grupo 13"/>
            <p:cNvGrpSpPr/>
            <p:nvPr/>
          </p:nvGrpSpPr>
          <p:grpSpPr>
            <a:xfrm>
              <a:off x="1770744" y="1320177"/>
              <a:ext cx="8897256" cy="3491797"/>
              <a:chOff x="1770744" y="1320177"/>
              <a:chExt cx="8897256" cy="3491797"/>
            </a:xfrm>
          </p:grpSpPr>
          <p:sp>
            <p:nvSpPr>
              <p:cNvPr id="4" name="Elipse 3"/>
              <p:cNvSpPr/>
              <p:nvPr/>
            </p:nvSpPr>
            <p:spPr>
              <a:xfrm>
                <a:off x="1770744" y="1320177"/>
                <a:ext cx="1074338" cy="5232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grpSp>
            <p:nvGrpSpPr>
              <p:cNvPr id="12" name="Grupo 11"/>
              <p:cNvGrpSpPr/>
              <p:nvPr/>
            </p:nvGrpSpPr>
            <p:grpSpPr>
              <a:xfrm>
                <a:off x="2351314" y="1843397"/>
                <a:ext cx="8316686" cy="2968577"/>
                <a:chOff x="2351314" y="1843397"/>
                <a:chExt cx="8316686" cy="2968577"/>
              </a:xfrm>
            </p:grpSpPr>
            <p:cxnSp>
              <p:nvCxnSpPr>
                <p:cNvPr id="7" name="Conector recto 6"/>
                <p:cNvCxnSpPr/>
                <p:nvPr/>
              </p:nvCxnSpPr>
              <p:spPr>
                <a:xfrm flipH="1" flipV="1">
                  <a:off x="2351314" y="4455886"/>
                  <a:ext cx="8316686" cy="4354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ector recto 8"/>
                <p:cNvCxnSpPr/>
                <p:nvPr/>
              </p:nvCxnSpPr>
              <p:spPr>
                <a:xfrm>
                  <a:off x="10668000" y="4499429"/>
                  <a:ext cx="0" cy="31254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ector recto de flecha 10"/>
                <p:cNvCxnSpPr/>
                <p:nvPr/>
              </p:nvCxnSpPr>
              <p:spPr>
                <a:xfrm flipV="1">
                  <a:off x="2351314" y="1843397"/>
                  <a:ext cx="0" cy="2612489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" name="Elipse 23"/>
            <p:cNvSpPr/>
            <p:nvPr/>
          </p:nvSpPr>
          <p:spPr>
            <a:xfrm>
              <a:off x="10418967" y="4811973"/>
              <a:ext cx="1074338" cy="7083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Elipse 12"/>
            <p:cNvSpPr/>
            <p:nvPr/>
          </p:nvSpPr>
          <p:spPr>
            <a:xfrm>
              <a:off x="1407886" y="4833371"/>
              <a:ext cx="2127478" cy="6869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22800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718163"/>
              </p:ext>
            </p:extLst>
          </p:nvPr>
        </p:nvGraphicFramePr>
        <p:xfrm>
          <a:off x="92613" y="4948648"/>
          <a:ext cx="11400692" cy="11446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3116"/>
                <a:gridCol w="2299447"/>
                <a:gridCol w="6813702"/>
                <a:gridCol w="914427"/>
              </a:tblGrid>
              <a:tr h="577816"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Fibra  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 T.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Benitez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2008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Caracterización morfológica y térmica del almidón de maíz (Zea </a:t>
                      </a:r>
                      <a:r>
                        <a:rPr lang="es-MX" sz="2000" dirty="0" err="1" smtClean="0">
                          <a:latin typeface="Agency FB" panose="020B0503020202020204" pitchFamily="34" charset="0"/>
                        </a:rPr>
                        <a:t>mays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 L.) obtenido por 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diferentes 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métodos de aislamiento</a:t>
                      </a:r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 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1 - 2,2%</a:t>
                      </a:r>
                      <a:endParaRPr lang="es-MX" sz="2000" dirty="0">
                        <a:solidFill>
                          <a:srgbClr val="FF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43633"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Humedad 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(FAO, 1995)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i="0" dirty="0" smtClean="0">
                          <a:latin typeface="Agency FB" panose="020B0503020202020204" pitchFamily="34" charset="0"/>
                        </a:rPr>
                        <a:t>Norma para el maíz </a:t>
                      </a:r>
                      <a:endParaRPr lang="es-MX" sz="2000" i="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15%</a:t>
                      </a:r>
                      <a:r>
                        <a:rPr lang="es-MX" sz="2000" baseline="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 </a:t>
                      </a:r>
                      <a:r>
                        <a:rPr lang="es-MX" sz="2000" baseline="0" dirty="0" err="1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max</a:t>
                      </a:r>
                      <a:endParaRPr lang="es-MX" sz="2000" dirty="0">
                        <a:solidFill>
                          <a:srgbClr val="FF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2 CuadroTexto"/>
          <p:cNvSpPr txBox="1"/>
          <p:nvPr/>
        </p:nvSpPr>
        <p:spPr>
          <a:xfrm>
            <a:off x="7638" y="14068"/>
            <a:ext cx="206320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s-EC" sz="2800" b="1" dirty="0" smtClean="0">
                <a:solidFill>
                  <a:prstClr val="black"/>
                </a:solidFill>
              </a:rPr>
              <a:t>FACTOR A</a:t>
            </a:r>
            <a:endParaRPr lang="es-EC" sz="2800" dirty="0" smtClean="0">
              <a:solidFill>
                <a:prstClr val="black"/>
              </a:solidFill>
            </a:endParaRPr>
          </a:p>
          <a:p>
            <a:pPr defTabSz="914400"/>
            <a:r>
              <a:rPr lang="es-EC" sz="1600" dirty="0" smtClean="0">
                <a:solidFill>
                  <a:prstClr val="black"/>
                </a:solidFill>
              </a:rPr>
              <a:t>(Variedades de maíz)</a:t>
            </a:r>
            <a:endParaRPr lang="es-EC" sz="1600" dirty="0">
              <a:solidFill>
                <a:prstClr val="black"/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895010" y="1001485"/>
            <a:ext cx="4542971" cy="3489567"/>
            <a:chOff x="895010" y="1001485"/>
            <a:chExt cx="4542971" cy="3489567"/>
          </a:xfrm>
        </p:grpSpPr>
        <p:pic>
          <p:nvPicPr>
            <p:cNvPr id="32" name="Imagen 31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47" b="8651"/>
            <a:stretch/>
          </p:blipFill>
          <p:spPr bwMode="auto">
            <a:xfrm>
              <a:off x="895010" y="1001485"/>
              <a:ext cx="4542971" cy="348956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CuadroTexto 4"/>
            <p:cNvSpPr txBox="1"/>
            <p:nvPr/>
          </p:nvSpPr>
          <p:spPr>
            <a:xfrm>
              <a:off x="1930400" y="2894480"/>
              <a:ext cx="696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0,86</a:t>
              </a:r>
              <a:endParaRPr lang="es-CO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2549696" y="3112456"/>
              <a:ext cx="696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0,82</a:t>
              </a:r>
              <a:endParaRPr lang="es-CO" dirty="0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3166495" y="2356786"/>
              <a:ext cx="696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0,95</a:t>
              </a:r>
              <a:endParaRPr lang="es-CO" dirty="0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3851048" y="1309804"/>
              <a:ext cx="696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1,10</a:t>
              </a:r>
              <a:endParaRPr lang="es-CO" b="1" dirty="0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1407886" y="1214056"/>
            <a:ext cx="10085419" cy="4306288"/>
            <a:chOff x="1407886" y="1214056"/>
            <a:chExt cx="10085419" cy="4306288"/>
          </a:xfrm>
        </p:grpSpPr>
        <p:grpSp>
          <p:nvGrpSpPr>
            <p:cNvPr id="40" name="Grupo 39"/>
            <p:cNvGrpSpPr/>
            <p:nvPr/>
          </p:nvGrpSpPr>
          <p:grpSpPr>
            <a:xfrm>
              <a:off x="3584888" y="1214056"/>
              <a:ext cx="7083112" cy="3597918"/>
              <a:chOff x="3584888" y="1214056"/>
              <a:chExt cx="7083112" cy="3597918"/>
            </a:xfrm>
          </p:grpSpPr>
          <p:sp>
            <p:nvSpPr>
              <p:cNvPr id="43" name="Elipse 42"/>
              <p:cNvSpPr/>
              <p:nvPr/>
            </p:nvSpPr>
            <p:spPr>
              <a:xfrm>
                <a:off x="3584888" y="1214056"/>
                <a:ext cx="1074338" cy="5232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grpSp>
            <p:nvGrpSpPr>
              <p:cNvPr id="44" name="Grupo 43"/>
              <p:cNvGrpSpPr/>
              <p:nvPr/>
            </p:nvGrpSpPr>
            <p:grpSpPr>
              <a:xfrm>
                <a:off x="4107543" y="1843397"/>
                <a:ext cx="6560457" cy="2968577"/>
                <a:chOff x="4107543" y="1843397"/>
                <a:chExt cx="6560457" cy="2968577"/>
              </a:xfrm>
            </p:grpSpPr>
            <p:cxnSp>
              <p:nvCxnSpPr>
                <p:cNvPr id="45" name="Conector recto 44"/>
                <p:cNvCxnSpPr/>
                <p:nvPr/>
              </p:nvCxnSpPr>
              <p:spPr>
                <a:xfrm flipH="1" flipV="1">
                  <a:off x="4122057" y="4499429"/>
                  <a:ext cx="6545943" cy="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cto 45"/>
                <p:cNvCxnSpPr/>
                <p:nvPr/>
              </p:nvCxnSpPr>
              <p:spPr>
                <a:xfrm>
                  <a:off x="10668000" y="4499429"/>
                  <a:ext cx="0" cy="31254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ctor recto de flecha 46"/>
                <p:cNvCxnSpPr/>
                <p:nvPr/>
              </p:nvCxnSpPr>
              <p:spPr>
                <a:xfrm flipH="1" flipV="1">
                  <a:off x="4107543" y="1843397"/>
                  <a:ext cx="14514" cy="2656033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Elipse 40"/>
            <p:cNvSpPr/>
            <p:nvPr/>
          </p:nvSpPr>
          <p:spPr>
            <a:xfrm>
              <a:off x="10418967" y="4811973"/>
              <a:ext cx="1074338" cy="7083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Elipse 41"/>
            <p:cNvSpPr/>
            <p:nvPr/>
          </p:nvSpPr>
          <p:spPr>
            <a:xfrm>
              <a:off x="1407886" y="4833371"/>
              <a:ext cx="2127478" cy="6869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5979886" y="1297909"/>
            <a:ext cx="4194629" cy="3193143"/>
            <a:chOff x="5979886" y="1297909"/>
            <a:chExt cx="4194629" cy="3193143"/>
          </a:xfrm>
        </p:grpSpPr>
        <p:pic>
          <p:nvPicPr>
            <p:cNvPr id="35" name="Imagen 34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42"/>
            <a:stretch/>
          </p:blipFill>
          <p:spPr bwMode="auto">
            <a:xfrm>
              <a:off x="5979886" y="1297909"/>
              <a:ext cx="4194629" cy="319314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CuadroTexto 1"/>
            <p:cNvSpPr txBox="1"/>
            <p:nvPr/>
          </p:nvSpPr>
          <p:spPr>
            <a:xfrm>
              <a:off x="6780495" y="2746267"/>
              <a:ext cx="902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9,66%</a:t>
              </a:r>
              <a:endParaRPr lang="es-CO" b="1" dirty="0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7445828" y="2376935"/>
              <a:ext cx="9144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6,46%</a:t>
              </a:r>
              <a:endParaRPr lang="es-CO" b="1" dirty="0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7973217" y="2946847"/>
              <a:ext cx="895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5,24%</a:t>
              </a:r>
              <a:endParaRPr lang="es-CO" b="1" dirty="0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8546475" y="2593681"/>
              <a:ext cx="86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6,54%</a:t>
              </a:r>
              <a:endParaRPr lang="es-CO" b="1" dirty="0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1215004" y="2746267"/>
            <a:ext cx="10278301" cy="3526252"/>
            <a:chOff x="1215004" y="2746267"/>
            <a:chExt cx="10278301" cy="3526252"/>
          </a:xfrm>
        </p:grpSpPr>
        <p:grpSp>
          <p:nvGrpSpPr>
            <p:cNvPr id="13" name="Grupo 12"/>
            <p:cNvGrpSpPr/>
            <p:nvPr/>
          </p:nvGrpSpPr>
          <p:grpSpPr>
            <a:xfrm>
              <a:off x="1215004" y="3112456"/>
              <a:ext cx="10278301" cy="3160063"/>
              <a:chOff x="1215004" y="3112456"/>
              <a:chExt cx="10278301" cy="3160063"/>
            </a:xfrm>
          </p:grpSpPr>
          <p:sp>
            <p:nvSpPr>
              <p:cNvPr id="20" name="Elipse 19"/>
              <p:cNvSpPr/>
              <p:nvPr/>
            </p:nvSpPr>
            <p:spPr>
              <a:xfrm>
                <a:off x="1215004" y="5574848"/>
                <a:ext cx="2127478" cy="68697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grpSp>
            <p:nvGrpSpPr>
              <p:cNvPr id="12" name="Grupo 11"/>
              <p:cNvGrpSpPr/>
              <p:nvPr/>
            </p:nvGrpSpPr>
            <p:grpSpPr>
              <a:xfrm>
                <a:off x="7141029" y="3112456"/>
                <a:ext cx="4352276" cy="3160063"/>
                <a:chOff x="7141029" y="3112456"/>
                <a:chExt cx="4352276" cy="3160063"/>
              </a:xfrm>
            </p:grpSpPr>
            <p:sp>
              <p:nvSpPr>
                <p:cNvPr id="21" name="Elipse 20"/>
                <p:cNvSpPr/>
                <p:nvPr/>
              </p:nvSpPr>
              <p:spPr>
                <a:xfrm>
                  <a:off x="10418967" y="5564148"/>
                  <a:ext cx="1074338" cy="70837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cxnSp>
              <p:nvCxnSpPr>
                <p:cNvPr id="7" name="Conector recto 6"/>
                <p:cNvCxnSpPr>
                  <a:stCxn id="21" idx="0"/>
                </p:cNvCxnSpPr>
                <p:nvPr/>
              </p:nvCxnSpPr>
              <p:spPr>
                <a:xfrm flipV="1">
                  <a:off x="10956136" y="4223657"/>
                  <a:ext cx="16664" cy="134049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ector recto 8"/>
                <p:cNvCxnSpPr/>
                <p:nvPr/>
              </p:nvCxnSpPr>
              <p:spPr>
                <a:xfrm flipH="1">
                  <a:off x="7141029" y="4223657"/>
                  <a:ext cx="3864631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ector recto de flecha 10"/>
                <p:cNvCxnSpPr/>
                <p:nvPr/>
              </p:nvCxnSpPr>
              <p:spPr>
                <a:xfrm flipV="1">
                  <a:off x="7141029" y="3112456"/>
                  <a:ext cx="14514" cy="1111201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Elipse 13"/>
            <p:cNvSpPr/>
            <p:nvPr/>
          </p:nvSpPr>
          <p:spPr>
            <a:xfrm>
              <a:off x="6833790" y="2746267"/>
              <a:ext cx="682171" cy="3661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8972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135435"/>
              </p:ext>
            </p:extLst>
          </p:nvPr>
        </p:nvGraphicFramePr>
        <p:xfrm>
          <a:off x="92613" y="4948648"/>
          <a:ext cx="11400692" cy="15883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3116"/>
                <a:gridCol w="2299447"/>
                <a:gridCol w="6813702"/>
                <a:gridCol w="914427"/>
              </a:tblGrid>
              <a:tr h="577816"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Ceniza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 T.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Benitez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2008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Caracterización morfológica y térmica del almidón de maíz (Zea </a:t>
                      </a:r>
                      <a:r>
                        <a:rPr lang="es-MX" sz="2000" dirty="0" err="1" smtClean="0">
                          <a:latin typeface="Agency FB" panose="020B0503020202020204" pitchFamily="34" charset="0"/>
                        </a:rPr>
                        <a:t>mays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 L.) obtenido por 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diferentes 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métodos de aislamiento</a:t>
                      </a:r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 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1 ,42</a:t>
                      </a:r>
                      <a:r>
                        <a:rPr lang="es-MX" sz="2000" baseline="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 </a:t>
                      </a:r>
                      <a:r>
                        <a:rPr lang="es-MX" sz="200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%</a:t>
                      </a:r>
                      <a:endParaRPr lang="es-MX" sz="2000" dirty="0">
                        <a:solidFill>
                          <a:srgbClr val="FF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43633"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Acidez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 T.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A.</a:t>
                      </a:r>
                      <a:r>
                        <a:rPr lang="es-CO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K. </a:t>
                      </a:r>
                      <a:r>
                        <a:rPr lang="es-CO" sz="1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Gonzalez</a:t>
                      </a:r>
                      <a:r>
                        <a:rPr lang="es-CO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2013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i="0" dirty="0" smtClean="0">
                          <a:latin typeface="Agency FB" panose="020B0503020202020204" pitchFamily="34" charset="0"/>
                        </a:rPr>
                        <a:t>Determinación</a:t>
                      </a:r>
                      <a:r>
                        <a:rPr lang="es-MX" sz="2000" i="0" baseline="0" dirty="0" smtClean="0">
                          <a:latin typeface="Agency FB" panose="020B0503020202020204" pitchFamily="34" charset="0"/>
                        </a:rPr>
                        <a:t> de pH y acidez en los alimentos</a:t>
                      </a:r>
                      <a:endParaRPr lang="es-MX" sz="2000" i="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0,58</a:t>
                      </a:r>
                      <a:endParaRPr lang="es-MX" sz="2000" dirty="0">
                        <a:solidFill>
                          <a:srgbClr val="FF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43633"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pH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</a:t>
                      </a:r>
                      <a:r>
                        <a:rPr lang="es-CO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K. </a:t>
                      </a:r>
                      <a:r>
                        <a:rPr lang="es-CO" sz="1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Gonzalez</a:t>
                      </a:r>
                      <a:r>
                        <a:rPr lang="es-CO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2013</a:t>
                      </a:r>
                      <a:endParaRPr lang="es-MX" sz="18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i="0" dirty="0" smtClean="0">
                          <a:latin typeface="Agency FB" panose="020B0503020202020204" pitchFamily="34" charset="0"/>
                        </a:rPr>
                        <a:t>Determinación</a:t>
                      </a:r>
                      <a:r>
                        <a:rPr lang="es-MX" sz="2000" i="0" baseline="0" dirty="0" smtClean="0">
                          <a:latin typeface="Agency FB" panose="020B0503020202020204" pitchFamily="34" charset="0"/>
                        </a:rPr>
                        <a:t> de pH y acidez en los alimentos</a:t>
                      </a:r>
                      <a:endParaRPr lang="es-MX" sz="2000" i="0" dirty="0" smtClean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4,2 - 6</a:t>
                      </a:r>
                      <a:endParaRPr lang="es-MX" sz="2000" dirty="0">
                        <a:solidFill>
                          <a:srgbClr val="FF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2 CuadroTexto"/>
          <p:cNvSpPr txBox="1"/>
          <p:nvPr/>
        </p:nvSpPr>
        <p:spPr>
          <a:xfrm>
            <a:off x="7638" y="14068"/>
            <a:ext cx="206320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s-EC" sz="2800" b="1" dirty="0" smtClean="0">
                <a:solidFill>
                  <a:prstClr val="black"/>
                </a:solidFill>
              </a:rPr>
              <a:t>FACTOR A</a:t>
            </a:r>
            <a:endParaRPr lang="es-EC" sz="2800" dirty="0" smtClean="0">
              <a:solidFill>
                <a:prstClr val="black"/>
              </a:solidFill>
            </a:endParaRPr>
          </a:p>
          <a:p>
            <a:pPr defTabSz="914400"/>
            <a:r>
              <a:rPr lang="es-EC" sz="1600" dirty="0" smtClean="0">
                <a:solidFill>
                  <a:prstClr val="black"/>
                </a:solidFill>
              </a:rPr>
              <a:t>(Variedades de maíz)</a:t>
            </a:r>
            <a:endParaRPr lang="es-EC" sz="1600" dirty="0">
              <a:solidFill>
                <a:prstClr val="black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92612" y="1132115"/>
            <a:ext cx="3564987" cy="3193142"/>
            <a:chOff x="92612" y="1132115"/>
            <a:chExt cx="3564987" cy="3193142"/>
          </a:xfrm>
        </p:grpSpPr>
        <p:pic>
          <p:nvPicPr>
            <p:cNvPr id="33" name="Imagen 32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47"/>
            <a:stretch/>
          </p:blipFill>
          <p:spPr bwMode="auto">
            <a:xfrm>
              <a:off x="92612" y="1132115"/>
              <a:ext cx="3564987" cy="319314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CuadroTexto 3"/>
            <p:cNvSpPr txBox="1"/>
            <p:nvPr/>
          </p:nvSpPr>
          <p:spPr>
            <a:xfrm>
              <a:off x="814270" y="2823028"/>
              <a:ext cx="8258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smtClean="0"/>
                <a:t>1,19%</a:t>
              </a:r>
              <a:endParaRPr lang="es-CO" sz="1400" dirty="0"/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1346178" y="2669139"/>
              <a:ext cx="8258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smtClean="0"/>
                <a:t>0,59%</a:t>
              </a:r>
              <a:endParaRPr lang="es-CO" sz="1400" dirty="0"/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2291008" y="2361362"/>
              <a:ext cx="8258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/>
                <a:t>1,28%</a:t>
              </a:r>
              <a:endParaRPr lang="es-CO" sz="1400" b="1" dirty="0"/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1818593" y="2976916"/>
              <a:ext cx="8258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smtClean="0"/>
                <a:t>0,43%</a:t>
              </a:r>
              <a:endParaRPr lang="es-CO" sz="1400" dirty="0"/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3776585" y="1320800"/>
            <a:ext cx="3800520" cy="3004457"/>
            <a:chOff x="3776585" y="1320800"/>
            <a:chExt cx="3800520" cy="3004457"/>
          </a:xfrm>
        </p:grpSpPr>
        <p:pic>
          <p:nvPicPr>
            <p:cNvPr id="34" name="Imagen 3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07"/>
            <a:stretch/>
          </p:blipFill>
          <p:spPr bwMode="auto">
            <a:xfrm>
              <a:off x="3776585" y="1320800"/>
              <a:ext cx="3800520" cy="300445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CuadroTexto 17"/>
            <p:cNvSpPr txBox="1"/>
            <p:nvPr/>
          </p:nvSpPr>
          <p:spPr>
            <a:xfrm>
              <a:off x="4539381" y="1652269"/>
              <a:ext cx="8258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/>
                <a:t>0,81%</a:t>
              </a:r>
              <a:endParaRPr lang="es-CO" sz="1400" b="1" dirty="0"/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5047646" y="2130061"/>
              <a:ext cx="8258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smtClean="0"/>
                <a:t>0,74%</a:t>
              </a:r>
              <a:endParaRPr lang="es-CO" sz="1400" dirty="0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5645321" y="1587639"/>
              <a:ext cx="8258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smtClean="0"/>
                <a:t>0,74%</a:t>
              </a:r>
              <a:endParaRPr lang="es-CO" sz="1400" dirty="0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6142055" y="3130804"/>
              <a:ext cx="8258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smtClean="0"/>
                <a:t>0,53%</a:t>
              </a:r>
              <a:endParaRPr lang="es-CO" sz="1400" dirty="0"/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7696091" y="1654629"/>
            <a:ext cx="4119869" cy="2670628"/>
            <a:chOff x="7696091" y="1654629"/>
            <a:chExt cx="4119869" cy="2670628"/>
          </a:xfrm>
        </p:grpSpPr>
        <p:pic>
          <p:nvPicPr>
            <p:cNvPr id="39" name="Imagen 38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74"/>
            <a:stretch/>
          </p:blipFill>
          <p:spPr bwMode="auto">
            <a:xfrm>
              <a:off x="7696091" y="1654629"/>
              <a:ext cx="4119869" cy="26706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CuadroTexto 22"/>
            <p:cNvSpPr txBox="1"/>
            <p:nvPr/>
          </p:nvSpPr>
          <p:spPr>
            <a:xfrm>
              <a:off x="8611934" y="2283949"/>
              <a:ext cx="5729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smtClean="0"/>
                <a:t>4,01</a:t>
              </a:r>
              <a:endParaRPr lang="es-CO" sz="1400" dirty="0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9184857" y="2422990"/>
              <a:ext cx="584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smtClean="0"/>
                <a:t>3,85</a:t>
              </a:r>
              <a:endParaRPr lang="es-CO" sz="1400" dirty="0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9769239" y="2586769"/>
              <a:ext cx="5729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smtClean="0"/>
                <a:t>3,91</a:t>
              </a:r>
              <a:endParaRPr lang="es-CO" sz="1400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10284710" y="1850394"/>
              <a:ext cx="5267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smtClean="0"/>
                <a:t>4,12</a:t>
              </a:r>
              <a:endParaRPr lang="es-CO" sz="1400" dirty="0"/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1410548" y="2361362"/>
            <a:ext cx="9981157" cy="3081494"/>
            <a:chOff x="1410548" y="2361362"/>
            <a:chExt cx="9981157" cy="3081494"/>
          </a:xfrm>
        </p:grpSpPr>
        <p:grpSp>
          <p:nvGrpSpPr>
            <p:cNvPr id="30" name="Grupo 29"/>
            <p:cNvGrpSpPr/>
            <p:nvPr/>
          </p:nvGrpSpPr>
          <p:grpSpPr>
            <a:xfrm>
              <a:off x="2291008" y="2361362"/>
              <a:ext cx="9100697" cy="3081494"/>
              <a:chOff x="2291008" y="2361362"/>
              <a:chExt cx="9100697" cy="3081494"/>
            </a:xfrm>
          </p:grpSpPr>
          <p:sp>
            <p:nvSpPr>
              <p:cNvPr id="10" name="Elipse 9"/>
              <p:cNvSpPr/>
              <p:nvPr/>
            </p:nvSpPr>
            <p:spPr>
              <a:xfrm>
                <a:off x="2291008" y="2361362"/>
                <a:ext cx="611849" cy="30777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1" name="Elipse 50"/>
              <p:cNvSpPr/>
              <p:nvPr/>
            </p:nvSpPr>
            <p:spPr>
              <a:xfrm>
                <a:off x="10493829" y="4948648"/>
                <a:ext cx="897876" cy="49420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15" name="Conector recto 14"/>
              <p:cNvCxnSpPr/>
              <p:nvPr/>
            </p:nvCxnSpPr>
            <p:spPr>
              <a:xfrm flipV="1">
                <a:off x="10942767" y="4717143"/>
                <a:ext cx="0" cy="23150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cto 16"/>
              <p:cNvCxnSpPr/>
              <p:nvPr/>
            </p:nvCxnSpPr>
            <p:spPr>
              <a:xfrm flipH="1">
                <a:off x="2596932" y="4731657"/>
                <a:ext cx="8345836" cy="1415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de flecha 28"/>
              <p:cNvCxnSpPr/>
              <p:nvPr/>
            </p:nvCxnSpPr>
            <p:spPr>
              <a:xfrm flipV="1">
                <a:off x="2596932" y="2773897"/>
                <a:ext cx="0" cy="197173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Elipse 4"/>
            <p:cNvSpPr/>
            <p:nvPr/>
          </p:nvSpPr>
          <p:spPr>
            <a:xfrm>
              <a:off x="1410548" y="4899518"/>
              <a:ext cx="1937770" cy="46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1426859" y="1652269"/>
            <a:ext cx="9863246" cy="4472672"/>
            <a:chOff x="1426859" y="1652269"/>
            <a:chExt cx="9863246" cy="4472672"/>
          </a:xfrm>
        </p:grpSpPr>
        <p:sp>
          <p:nvSpPr>
            <p:cNvPr id="31" name="Elipse 30"/>
            <p:cNvSpPr/>
            <p:nvPr/>
          </p:nvSpPr>
          <p:spPr>
            <a:xfrm>
              <a:off x="1426859" y="5600525"/>
              <a:ext cx="2247051" cy="5244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Elipse 34"/>
            <p:cNvSpPr/>
            <p:nvPr/>
          </p:nvSpPr>
          <p:spPr>
            <a:xfrm>
              <a:off x="10392229" y="5615629"/>
              <a:ext cx="897876" cy="49420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12" name="Conector recto 11"/>
            <p:cNvCxnSpPr>
              <a:stCxn id="35" idx="7"/>
            </p:cNvCxnSpPr>
            <p:nvPr/>
          </p:nvCxnSpPr>
          <p:spPr>
            <a:xfrm flipV="1">
              <a:off x="11158614" y="4477871"/>
              <a:ext cx="2445" cy="12101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/>
            <p:cNvCxnSpPr/>
            <p:nvPr/>
          </p:nvCxnSpPr>
          <p:spPr>
            <a:xfrm flipH="1" flipV="1">
              <a:off x="4773706" y="4476018"/>
              <a:ext cx="6392309" cy="220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/>
            <p:cNvCxnSpPr/>
            <p:nvPr/>
          </p:nvCxnSpPr>
          <p:spPr>
            <a:xfrm flipV="1">
              <a:off x="4787153" y="1939453"/>
              <a:ext cx="26894" cy="25628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Elipse 37"/>
            <p:cNvSpPr/>
            <p:nvPr/>
          </p:nvSpPr>
          <p:spPr>
            <a:xfrm>
              <a:off x="4477145" y="1652269"/>
              <a:ext cx="678078" cy="28289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1426859" y="1850394"/>
            <a:ext cx="9964846" cy="4729361"/>
            <a:chOff x="1426859" y="1850394"/>
            <a:chExt cx="9964846" cy="4729361"/>
          </a:xfrm>
        </p:grpSpPr>
        <p:sp>
          <p:nvSpPr>
            <p:cNvPr id="32" name="Elipse 31"/>
            <p:cNvSpPr/>
            <p:nvPr/>
          </p:nvSpPr>
          <p:spPr>
            <a:xfrm>
              <a:off x="1426859" y="6016170"/>
              <a:ext cx="2247051" cy="5635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6" name="Elipse 35"/>
            <p:cNvSpPr/>
            <p:nvPr/>
          </p:nvSpPr>
          <p:spPr>
            <a:xfrm>
              <a:off x="10493829" y="6064147"/>
              <a:ext cx="897876" cy="49420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43" name="Conector recto 42"/>
            <p:cNvCxnSpPr/>
            <p:nvPr/>
          </p:nvCxnSpPr>
          <p:spPr>
            <a:xfrm flipV="1">
              <a:off x="11391705" y="4182035"/>
              <a:ext cx="0" cy="21292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/>
            <p:cNvCxnSpPr/>
            <p:nvPr/>
          </p:nvCxnSpPr>
          <p:spPr>
            <a:xfrm flipH="1">
              <a:off x="10703859" y="4182035"/>
              <a:ext cx="68784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de flecha 55"/>
            <p:cNvCxnSpPr/>
            <p:nvPr/>
          </p:nvCxnSpPr>
          <p:spPr>
            <a:xfrm flipH="1" flipV="1">
              <a:off x="10690412" y="2158171"/>
              <a:ext cx="26894" cy="20238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ipse 56"/>
            <p:cNvSpPr/>
            <p:nvPr/>
          </p:nvSpPr>
          <p:spPr>
            <a:xfrm>
              <a:off x="10284710" y="1850394"/>
              <a:ext cx="526725" cy="2796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28450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490478"/>
              </p:ext>
            </p:extLst>
          </p:nvPr>
        </p:nvGraphicFramePr>
        <p:xfrm>
          <a:off x="92613" y="4948648"/>
          <a:ext cx="11400692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3116"/>
                <a:gridCol w="2299447"/>
                <a:gridCol w="6813702"/>
                <a:gridCol w="914427"/>
              </a:tblGrid>
              <a:tr h="577816"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Contenido de almidón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 T.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Benitez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2008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Caracterización morfológica y térmica del almidón de maíz (Zea </a:t>
                      </a:r>
                      <a:r>
                        <a:rPr lang="es-MX" sz="2000" dirty="0" err="1" smtClean="0">
                          <a:latin typeface="Agency FB" panose="020B0503020202020204" pitchFamily="34" charset="0"/>
                        </a:rPr>
                        <a:t>mays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 L.) obtenido por 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diferentes 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métodos de aislamiento</a:t>
                      </a:r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 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71,5 %</a:t>
                      </a:r>
                      <a:endParaRPr lang="es-MX" sz="2000" dirty="0">
                        <a:solidFill>
                          <a:srgbClr val="FF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2 CuadroTexto"/>
          <p:cNvSpPr txBox="1"/>
          <p:nvPr/>
        </p:nvSpPr>
        <p:spPr>
          <a:xfrm>
            <a:off x="7638" y="14068"/>
            <a:ext cx="228337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s-EC" sz="2800" b="1" dirty="0" smtClean="0">
                <a:solidFill>
                  <a:prstClr val="black"/>
                </a:solidFill>
              </a:rPr>
              <a:t>FACTOR B</a:t>
            </a:r>
            <a:endParaRPr lang="es-EC" sz="2800" dirty="0" smtClean="0">
              <a:solidFill>
                <a:prstClr val="black"/>
              </a:solidFill>
            </a:endParaRPr>
          </a:p>
          <a:p>
            <a:pPr defTabSz="914400"/>
            <a:r>
              <a:rPr lang="es-EC" sz="1600" dirty="0" smtClean="0">
                <a:solidFill>
                  <a:prstClr val="black"/>
                </a:solidFill>
              </a:rPr>
              <a:t>(métodos de extracción)</a:t>
            </a:r>
            <a:endParaRPr lang="es-EC" sz="1600" dirty="0">
              <a:solidFill>
                <a:prstClr val="black"/>
              </a:solidFill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92613" y="988217"/>
            <a:ext cx="4814779" cy="3281045"/>
            <a:chOff x="92613" y="988217"/>
            <a:chExt cx="4814779" cy="3281045"/>
          </a:xfrm>
        </p:grpSpPr>
        <p:pic>
          <p:nvPicPr>
            <p:cNvPr id="4" name="Imagen 3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79"/>
            <a:stretch/>
          </p:blipFill>
          <p:spPr bwMode="auto">
            <a:xfrm>
              <a:off x="92613" y="988217"/>
              <a:ext cx="4814779" cy="32810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CuadroTexto 1"/>
            <p:cNvSpPr txBox="1"/>
            <p:nvPr/>
          </p:nvSpPr>
          <p:spPr>
            <a:xfrm>
              <a:off x="1407885" y="2259407"/>
              <a:ext cx="1074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60,82 %</a:t>
              </a:r>
              <a:endParaRPr lang="es-CO" b="1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2754168" y="2827059"/>
              <a:ext cx="752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3,6 %</a:t>
              </a:r>
              <a:endParaRPr lang="es-CO" dirty="0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1328055" y="2259407"/>
            <a:ext cx="9906002" cy="3118135"/>
            <a:chOff x="1328055" y="2259407"/>
            <a:chExt cx="9906002" cy="3118135"/>
          </a:xfrm>
        </p:grpSpPr>
        <p:sp>
          <p:nvSpPr>
            <p:cNvPr id="28" name="Elipse 27"/>
            <p:cNvSpPr/>
            <p:nvPr/>
          </p:nvSpPr>
          <p:spPr>
            <a:xfrm>
              <a:off x="1328055" y="2259407"/>
              <a:ext cx="962953" cy="3693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38" name="Grupo 37"/>
            <p:cNvGrpSpPr/>
            <p:nvPr/>
          </p:nvGrpSpPr>
          <p:grpSpPr>
            <a:xfrm>
              <a:off x="1407885" y="2679540"/>
              <a:ext cx="9826172" cy="2698002"/>
              <a:chOff x="1407885" y="2679540"/>
              <a:chExt cx="9826172" cy="2698002"/>
            </a:xfrm>
          </p:grpSpPr>
          <p:sp>
            <p:nvSpPr>
              <p:cNvPr id="15" name="Elipse 14"/>
              <p:cNvSpPr/>
              <p:nvPr/>
            </p:nvSpPr>
            <p:spPr>
              <a:xfrm>
                <a:off x="1407885" y="4897847"/>
                <a:ext cx="1988457" cy="47969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Elipse 28"/>
              <p:cNvSpPr/>
              <p:nvPr/>
            </p:nvSpPr>
            <p:spPr>
              <a:xfrm>
                <a:off x="10580914" y="4897847"/>
                <a:ext cx="653143" cy="47969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grpSp>
            <p:nvGrpSpPr>
              <p:cNvPr id="37" name="Grupo 36"/>
              <p:cNvGrpSpPr/>
              <p:nvPr/>
            </p:nvGrpSpPr>
            <p:grpSpPr>
              <a:xfrm>
                <a:off x="1727200" y="2679540"/>
                <a:ext cx="9187543" cy="2218307"/>
                <a:chOff x="1727200" y="2679540"/>
                <a:chExt cx="9187543" cy="2218307"/>
              </a:xfrm>
            </p:grpSpPr>
            <p:cxnSp>
              <p:nvCxnSpPr>
                <p:cNvPr id="31" name="Conector recto 30"/>
                <p:cNvCxnSpPr>
                  <a:stCxn id="29" idx="0"/>
                </p:cNvCxnSpPr>
                <p:nvPr/>
              </p:nvCxnSpPr>
              <p:spPr>
                <a:xfrm flipV="1">
                  <a:off x="10907486" y="4586514"/>
                  <a:ext cx="7257" cy="31133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cto 32"/>
                <p:cNvCxnSpPr/>
                <p:nvPr/>
              </p:nvCxnSpPr>
              <p:spPr>
                <a:xfrm flipH="1" flipV="1">
                  <a:off x="1770743" y="4586514"/>
                  <a:ext cx="9129487" cy="2903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cto de flecha 35"/>
                <p:cNvCxnSpPr/>
                <p:nvPr/>
              </p:nvCxnSpPr>
              <p:spPr>
                <a:xfrm flipH="1" flipV="1">
                  <a:off x="1727200" y="2679540"/>
                  <a:ext cx="29029" cy="190105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3" name="Grupo 42"/>
          <p:cNvGrpSpPr/>
          <p:nvPr/>
        </p:nvGrpSpPr>
        <p:grpSpPr>
          <a:xfrm>
            <a:off x="5925372" y="927330"/>
            <a:ext cx="4147541" cy="3376881"/>
            <a:chOff x="5925372" y="927330"/>
            <a:chExt cx="4147541" cy="3376881"/>
          </a:xfrm>
        </p:grpSpPr>
        <p:pic>
          <p:nvPicPr>
            <p:cNvPr id="39" name="Imagen 38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26"/>
            <a:stretch/>
          </p:blipFill>
          <p:spPr bwMode="auto">
            <a:xfrm>
              <a:off x="5925372" y="1111996"/>
              <a:ext cx="4147541" cy="31922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0" name="CuadroTexto 39"/>
            <p:cNvSpPr txBox="1"/>
            <p:nvPr/>
          </p:nvSpPr>
          <p:spPr>
            <a:xfrm>
              <a:off x="8089564" y="927330"/>
              <a:ext cx="103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2,18 NS</a:t>
              </a:r>
              <a:endParaRPr lang="es-CO" b="1" dirty="0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7035127" y="927330"/>
              <a:ext cx="1020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2,20 NS</a:t>
              </a:r>
              <a:endParaRPr lang="es-CO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4147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7638" y="14069"/>
            <a:ext cx="2256591" cy="7694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s-EC" sz="2800" b="1" dirty="0" smtClean="0">
                <a:solidFill>
                  <a:prstClr val="black"/>
                </a:solidFill>
              </a:rPr>
              <a:t>FACTOR B</a:t>
            </a:r>
            <a:endParaRPr lang="es-EC" sz="2800" dirty="0" smtClean="0">
              <a:solidFill>
                <a:prstClr val="black"/>
              </a:solidFill>
            </a:endParaRPr>
          </a:p>
          <a:p>
            <a:pPr defTabSz="914400"/>
            <a:r>
              <a:rPr lang="es-EC" sz="1600" dirty="0" smtClean="0">
                <a:solidFill>
                  <a:prstClr val="black"/>
                </a:solidFill>
              </a:rPr>
              <a:t>(métodos de extracción)</a:t>
            </a:r>
            <a:endParaRPr lang="es-EC" sz="1600" dirty="0">
              <a:solidFill>
                <a:prstClr val="black"/>
              </a:solidFill>
            </a:endParaRPr>
          </a:p>
        </p:txBody>
      </p:sp>
      <p:grpSp>
        <p:nvGrpSpPr>
          <p:cNvPr id="37" name="Grupo 36"/>
          <p:cNvGrpSpPr/>
          <p:nvPr/>
        </p:nvGrpSpPr>
        <p:grpSpPr>
          <a:xfrm>
            <a:off x="7638" y="783508"/>
            <a:ext cx="11560248" cy="6038204"/>
            <a:chOff x="7638" y="783508"/>
            <a:chExt cx="11560248" cy="6038204"/>
          </a:xfrm>
        </p:grpSpPr>
        <p:grpSp>
          <p:nvGrpSpPr>
            <p:cNvPr id="10" name="Grupo 9"/>
            <p:cNvGrpSpPr/>
            <p:nvPr/>
          </p:nvGrpSpPr>
          <p:grpSpPr>
            <a:xfrm>
              <a:off x="7638" y="783508"/>
              <a:ext cx="4114419" cy="3091806"/>
              <a:chOff x="7638" y="783508"/>
              <a:chExt cx="4114419" cy="3091806"/>
            </a:xfrm>
          </p:grpSpPr>
          <p:pic>
            <p:nvPicPr>
              <p:cNvPr id="2" name="Imagen 1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102"/>
              <a:stretch/>
            </p:blipFill>
            <p:spPr bwMode="auto">
              <a:xfrm>
                <a:off x="7638" y="783508"/>
                <a:ext cx="4114419" cy="3091806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8" name="CuadroTexto 7"/>
              <p:cNvSpPr txBox="1"/>
              <p:nvPr/>
            </p:nvSpPr>
            <p:spPr>
              <a:xfrm>
                <a:off x="2027457" y="1339254"/>
                <a:ext cx="1204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b="1" dirty="0" smtClean="0"/>
                  <a:t>0,92 %NS </a:t>
                </a:r>
                <a:endParaRPr lang="es-CO" b="1" dirty="0"/>
              </a:p>
            </p:txBody>
          </p:sp>
          <p:sp>
            <p:nvSpPr>
              <p:cNvPr id="9" name="CuadroTexto 8"/>
              <p:cNvSpPr txBox="1"/>
              <p:nvPr/>
            </p:nvSpPr>
            <p:spPr>
              <a:xfrm>
                <a:off x="824595" y="969922"/>
                <a:ext cx="13407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b="1" dirty="0" smtClean="0"/>
                  <a:t>0,93 % NS</a:t>
                </a:r>
                <a:endParaRPr lang="es-CO" b="1" dirty="0"/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4610281" y="783508"/>
              <a:ext cx="3227434" cy="3091807"/>
              <a:chOff x="4610281" y="783508"/>
              <a:chExt cx="3227434" cy="3091807"/>
            </a:xfrm>
          </p:grpSpPr>
          <p:pic>
            <p:nvPicPr>
              <p:cNvPr id="4" name="Imagen 3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042"/>
              <a:stretch/>
            </p:blipFill>
            <p:spPr bwMode="auto">
              <a:xfrm>
                <a:off x="4610281" y="783508"/>
                <a:ext cx="3227434" cy="3091807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1" name="CuadroTexto 10"/>
              <p:cNvSpPr txBox="1"/>
              <p:nvPr/>
            </p:nvSpPr>
            <p:spPr>
              <a:xfrm>
                <a:off x="5305493" y="969922"/>
                <a:ext cx="11107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b="1" dirty="0" smtClean="0"/>
                  <a:t>7,23%NS</a:t>
                </a:r>
                <a:endParaRPr lang="es-CO" b="1" dirty="0"/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6223998" y="1144092"/>
                <a:ext cx="11694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b="1" dirty="0" smtClean="0"/>
                  <a:t>6,97% NS</a:t>
                </a:r>
                <a:endParaRPr lang="es-CO" b="1" dirty="0"/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8322898" y="785256"/>
              <a:ext cx="3244988" cy="3090059"/>
              <a:chOff x="8322898" y="785256"/>
              <a:chExt cx="3244988" cy="3090059"/>
            </a:xfrm>
          </p:grpSpPr>
          <p:pic>
            <p:nvPicPr>
              <p:cNvPr id="5" name="Imagen 4"/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89"/>
              <a:stretch/>
            </p:blipFill>
            <p:spPr bwMode="auto">
              <a:xfrm>
                <a:off x="8322898" y="896648"/>
                <a:ext cx="3244988" cy="2978667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4" name="CuadroTexto 13"/>
              <p:cNvSpPr txBox="1"/>
              <p:nvPr/>
            </p:nvSpPr>
            <p:spPr>
              <a:xfrm>
                <a:off x="9971313" y="789196"/>
                <a:ext cx="11495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b="1" dirty="0" smtClean="0"/>
                  <a:t>0,86%NS</a:t>
                </a:r>
                <a:endParaRPr lang="es-CO" b="1" dirty="0"/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>
                <a:off x="8918392" y="785256"/>
                <a:ext cx="11217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b="1" dirty="0" smtClean="0"/>
                  <a:t>0,87%NS</a:t>
                </a:r>
                <a:endParaRPr lang="es-CO" b="1" dirty="0"/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2064847" y="4013197"/>
              <a:ext cx="3231423" cy="2808515"/>
              <a:chOff x="2064847" y="4013197"/>
              <a:chExt cx="3231423" cy="2808515"/>
            </a:xfrm>
          </p:grpSpPr>
          <p:pic>
            <p:nvPicPr>
              <p:cNvPr id="6" name="Imagen 5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697"/>
              <a:stretch/>
            </p:blipFill>
            <p:spPr bwMode="auto">
              <a:xfrm>
                <a:off x="2064847" y="4013197"/>
                <a:ext cx="3231423" cy="28085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9" name="Grupo 18"/>
              <p:cNvGrpSpPr/>
              <p:nvPr/>
            </p:nvGrpSpPr>
            <p:grpSpPr>
              <a:xfrm>
                <a:off x="2637057" y="4244646"/>
                <a:ext cx="2169544" cy="507214"/>
                <a:chOff x="2637057" y="4244646"/>
                <a:chExt cx="2169544" cy="507214"/>
              </a:xfrm>
            </p:grpSpPr>
            <p:sp>
              <p:nvSpPr>
                <p:cNvPr id="17" name="CuadroTexto 16"/>
                <p:cNvSpPr txBox="1"/>
                <p:nvPr/>
              </p:nvSpPr>
              <p:spPr>
                <a:xfrm>
                  <a:off x="2637057" y="4244646"/>
                  <a:ext cx="1190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b="1" dirty="0" smtClean="0"/>
                    <a:t>0,71% NS</a:t>
                  </a:r>
                  <a:endParaRPr lang="es-CO" b="1" dirty="0"/>
                </a:p>
              </p:txBody>
            </p:sp>
            <p:sp>
              <p:nvSpPr>
                <p:cNvPr id="18" name="CuadroTexto 17"/>
                <p:cNvSpPr txBox="1"/>
                <p:nvPr/>
              </p:nvSpPr>
              <p:spPr>
                <a:xfrm>
                  <a:off x="3616430" y="4382528"/>
                  <a:ext cx="1190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b="1" dirty="0" smtClean="0"/>
                    <a:t>0,69% NS</a:t>
                  </a:r>
                  <a:endParaRPr lang="es-CO" b="1" dirty="0"/>
                </a:p>
              </p:txBody>
            </p:sp>
          </p:grpSp>
        </p:grpSp>
        <p:grpSp>
          <p:nvGrpSpPr>
            <p:cNvPr id="22" name="Grupo 21"/>
            <p:cNvGrpSpPr/>
            <p:nvPr/>
          </p:nvGrpSpPr>
          <p:grpSpPr>
            <a:xfrm>
              <a:off x="7038157" y="4049485"/>
              <a:ext cx="3760471" cy="2772227"/>
              <a:chOff x="7038157" y="4049485"/>
              <a:chExt cx="3760471" cy="2772227"/>
            </a:xfrm>
          </p:grpSpPr>
          <p:pic>
            <p:nvPicPr>
              <p:cNvPr id="7" name="Imagen 6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47"/>
              <a:stretch/>
            </p:blipFill>
            <p:spPr bwMode="auto">
              <a:xfrm>
                <a:off x="7038157" y="4049485"/>
                <a:ext cx="3760471" cy="2772227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0" name="CuadroTexto 19"/>
              <p:cNvSpPr txBox="1"/>
              <p:nvPr/>
            </p:nvSpPr>
            <p:spPr>
              <a:xfrm>
                <a:off x="7837715" y="4247093"/>
                <a:ext cx="12565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b="1" dirty="0" smtClean="0"/>
                  <a:t>3,97% NS</a:t>
                </a:r>
                <a:endParaRPr lang="es-CO" b="1" dirty="0"/>
              </a:p>
            </p:txBody>
          </p:sp>
          <p:sp>
            <p:nvSpPr>
              <p:cNvPr id="21" name="CuadroTexto 20"/>
              <p:cNvSpPr txBox="1"/>
              <p:nvPr/>
            </p:nvSpPr>
            <p:spPr>
              <a:xfrm>
                <a:off x="8895984" y="4382528"/>
                <a:ext cx="12565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b="1" dirty="0" smtClean="0"/>
                  <a:t>3,90% NS</a:t>
                </a:r>
                <a:endParaRPr lang="es-CO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006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245885"/>
              </p:ext>
            </p:extLst>
          </p:nvPr>
        </p:nvGraphicFramePr>
        <p:xfrm>
          <a:off x="943427" y="1009758"/>
          <a:ext cx="8947054" cy="38540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7654"/>
                <a:gridCol w="1325488"/>
                <a:gridCol w="1094400"/>
                <a:gridCol w="1094400"/>
                <a:gridCol w="858953"/>
                <a:gridCol w="858953"/>
                <a:gridCol w="858953"/>
                <a:gridCol w="858953"/>
                <a:gridCol w="879300"/>
              </a:tblGrid>
              <a:tr h="1981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Factor 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j-lt"/>
                        </a:rPr>
                        <a:t>Factor B</a:t>
                      </a:r>
                      <a:endParaRPr lang="es-E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Contenido</a:t>
                      </a:r>
                      <a:r>
                        <a:rPr lang="es-ES" sz="1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de Almidón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Proteína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Fibra 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Humedad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Ceniza 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Acidez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pH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10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 smtClean="0">
                          <a:effectLst/>
                          <a:latin typeface="+mj-lt"/>
                        </a:rPr>
                        <a:t>Iniap</a:t>
                      </a:r>
                      <a:r>
                        <a:rPr lang="es-ES" sz="1600" dirty="0" smtClean="0">
                          <a:effectLst/>
                          <a:latin typeface="+mj-lt"/>
                        </a:rPr>
                        <a:t> </a:t>
                      </a:r>
                      <a:endParaRPr lang="es-ES" sz="140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H20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85,77 D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1,48 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0,87 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9,66 BC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1,2 BC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0,81 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4,02 AB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10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Pioneer</a:t>
                      </a:r>
                      <a:endParaRPr lang="es-ES" sz="140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H2O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121,43 E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1,14</a:t>
                      </a:r>
                      <a:r>
                        <a:rPr lang="es-ES" sz="1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0,95</a:t>
                      </a:r>
                      <a:r>
                        <a:rPr lang="es-ES" sz="1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5,25 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0,44 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0,75</a:t>
                      </a:r>
                      <a:r>
                        <a:rPr lang="es-ES" sz="1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BC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3,91 AB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82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Trueno</a:t>
                      </a:r>
                      <a:r>
                        <a:rPr lang="es-ES" sz="1600" baseline="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H20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135,79 F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2,82 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1,1   D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6,54 AB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1,29 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0,54 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4,13 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10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 smtClean="0">
                          <a:effectLst/>
                          <a:latin typeface="+mj-lt"/>
                          <a:ea typeface="+mn-ea"/>
                          <a:cs typeface="+mn-cs"/>
                        </a:rPr>
                        <a:t>Mocacheño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H20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143,47 G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3,38 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0,83 AB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6,46 AB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0,59 AB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0,75 BC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3,85AB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10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 smtClean="0">
                          <a:effectLst/>
                          <a:latin typeface="+mj-lt"/>
                        </a:rPr>
                        <a:t>Iniap</a:t>
                      </a:r>
                      <a:r>
                        <a:rPr lang="es-ES" sz="1600" dirty="0" smtClean="0">
                          <a:effectLst/>
                          <a:latin typeface="+mj-lt"/>
                        </a:rPr>
                        <a:t> 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NaOH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7,49 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1,55 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0,87 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10,93 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1,05 ABC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0,8 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3,99 AB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10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Pioneer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NaOH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5,34 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1,12 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0,92  BC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5,29 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0,47 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0,71 ABC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3,85 AB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10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Trueno</a:t>
                      </a:r>
                      <a:r>
                        <a:rPr lang="es-ES" sz="1600" baseline="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NaOH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5,63 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2,81 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1,06</a:t>
                      </a:r>
                      <a:r>
                        <a:rPr lang="es-ES" sz="1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D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6,21 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1,36 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0,54 AB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4,13 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10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 smtClean="0">
                          <a:effectLst/>
                          <a:latin typeface="+mj-lt"/>
                          <a:ea typeface="+mn-ea"/>
                          <a:cs typeface="+mn-cs"/>
                        </a:rPr>
                        <a:t>Mocacheño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 smtClean="0">
                          <a:effectLst/>
                          <a:latin typeface="+mj-lt"/>
                        </a:rPr>
                        <a:t>NaOH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10,36 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3,25 BC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0,85 AB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6,42 AB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0,56 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0,74 BC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3,65A</a:t>
                      </a:r>
                      <a:endParaRPr lang="es-E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1294858" y="210848"/>
            <a:ext cx="8595623" cy="4208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sz="16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PRUEBA DE SIGNIFICANCIA DE TUKEY DE LA INTERACCIÓN AXB</a:t>
            </a:r>
            <a:r>
              <a:rPr lang="es-EC" sz="12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O" sz="1100" b="1" i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3512457" y="2844800"/>
            <a:ext cx="827314" cy="4209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8" name="Grupo 17"/>
          <p:cNvGrpSpPr/>
          <p:nvPr/>
        </p:nvGrpSpPr>
        <p:grpSpPr>
          <a:xfrm>
            <a:off x="5695851" y="2452915"/>
            <a:ext cx="632377" cy="2009213"/>
            <a:chOff x="5695851" y="2452915"/>
            <a:chExt cx="632377" cy="2009213"/>
          </a:xfrm>
        </p:grpSpPr>
        <p:sp>
          <p:nvSpPr>
            <p:cNvPr id="6" name="Elipse 5"/>
            <p:cNvSpPr/>
            <p:nvPr/>
          </p:nvSpPr>
          <p:spPr>
            <a:xfrm>
              <a:off x="5695851" y="2452915"/>
              <a:ext cx="617863" cy="3773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7" name="Elipse 6"/>
            <p:cNvSpPr/>
            <p:nvPr/>
          </p:nvSpPr>
          <p:spPr>
            <a:xfrm>
              <a:off x="5710365" y="4084757"/>
              <a:ext cx="617863" cy="3773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7319942" y="2452915"/>
            <a:ext cx="789412" cy="2023727"/>
            <a:chOff x="7319942" y="2452915"/>
            <a:chExt cx="789412" cy="2023727"/>
          </a:xfrm>
        </p:grpSpPr>
        <p:sp>
          <p:nvSpPr>
            <p:cNvPr id="9" name="Elipse 8"/>
            <p:cNvSpPr/>
            <p:nvPr/>
          </p:nvSpPr>
          <p:spPr>
            <a:xfrm>
              <a:off x="7382634" y="4084757"/>
              <a:ext cx="726720" cy="3918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1" name="Elipse 10"/>
            <p:cNvSpPr/>
            <p:nvPr/>
          </p:nvSpPr>
          <p:spPr>
            <a:xfrm>
              <a:off x="7319942" y="2452915"/>
              <a:ext cx="726720" cy="3918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8195937" y="1581042"/>
            <a:ext cx="777017" cy="2076558"/>
            <a:chOff x="8195937" y="1581042"/>
            <a:chExt cx="777017" cy="2076558"/>
          </a:xfrm>
        </p:grpSpPr>
        <p:sp>
          <p:nvSpPr>
            <p:cNvPr id="10" name="Elipse 9"/>
            <p:cNvSpPr/>
            <p:nvPr/>
          </p:nvSpPr>
          <p:spPr>
            <a:xfrm>
              <a:off x="8246234" y="1581042"/>
              <a:ext cx="726720" cy="3918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2" name="Elipse 11"/>
            <p:cNvSpPr/>
            <p:nvPr/>
          </p:nvSpPr>
          <p:spPr>
            <a:xfrm>
              <a:off x="8195937" y="3265715"/>
              <a:ext cx="726720" cy="3918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9052890" y="2452915"/>
            <a:ext cx="781759" cy="2023727"/>
            <a:chOff x="9052890" y="2452915"/>
            <a:chExt cx="781759" cy="2023727"/>
          </a:xfrm>
        </p:grpSpPr>
        <p:sp>
          <p:nvSpPr>
            <p:cNvPr id="13" name="Elipse 12"/>
            <p:cNvSpPr/>
            <p:nvPr/>
          </p:nvSpPr>
          <p:spPr>
            <a:xfrm>
              <a:off x="9052890" y="2452915"/>
              <a:ext cx="726720" cy="3918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4" name="Elipse 13"/>
            <p:cNvSpPr/>
            <p:nvPr/>
          </p:nvSpPr>
          <p:spPr>
            <a:xfrm>
              <a:off x="9107929" y="4084757"/>
              <a:ext cx="726720" cy="3918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4589640" y="2844800"/>
            <a:ext cx="827314" cy="2052756"/>
            <a:chOff x="4589640" y="2844800"/>
            <a:chExt cx="827314" cy="2052756"/>
          </a:xfrm>
        </p:grpSpPr>
        <p:sp>
          <p:nvSpPr>
            <p:cNvPr id="5" name="Elipse 4"/>
            <p:cNvSpPr/>
            <p:nvPr/>
          </p:nvSpPr>
          <p:spPr>
            <a:xfrm>
              <a:off x="4589640" y="2844800"/>
              <a:ext cx="827314" cy="4209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Elipse 18"/>
            <p:cNvSpPr/>
            <p:nvPr/>
          </p:nvSpPr>
          <p:spPr>
            <a:xfrm>
              <a:off x="4589640" y="4476642"/>
              <a:ext cx="827314" cy="4209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6501394" y="1549909"/>
            <a:ext cx="726720" cy="2107691"/>
            <a:chOff x="6501394" y="1549909"/>
            <a:chExt cx="726720" cy="2107691"/>
          </a:xfrm>
        </p:grpSpPr>
        <p:sp>
          <p:nvSpPr>
            <p:cNvPr id="8" name="Elipse 7"/>
            <p:cNvSpPr/>
            <p:nvPr/>
          </p:nvSpPr>
          <p:spPr>
            <a:xfrm>
              <a:off x="6501394" y="3265715"/>
              <a:ext cx="726720" cy="3918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1" name="Elipse 20"/>
            <p:cNvSpPr/>
            <p:nvPr/>
          </p:nvSpPr>
          <p:spPr>
            <a:xfrm>
              <a:off x="6501394" y="1549909"/>
              <a:ext cx="726720" cy="3918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306946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1692" r="17097" b="21693"/>
          <a:stretch/>
        </p:blipFill>
        <p:spPr>
          <a:xfrm>
            <a:off x="1513959" y="1"/>
            <a:ext cx="9328212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 rot="19869716">
            <a:off x="1126368" y="2850899"/>
            <a:ext cx="9841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C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EXTRACCION DE ACEITE</a:t>
            </a:r>
            <a:endParaRPr lang="es-EC" sz="5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234424"/>
              </p:ext>
            </p:extLst>
          </p:nvPr>
        </p:nvGraphicFramePr>
        <p:xfrm>
          <a:off x="92613" y="4948648"/>
          <a:ext cx="10486265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3116"/>
                <a:gridCol w="2299447"/>
                <a:gridCol w="6813702"/>
              </a:tblGrid>
              <a:tr h="577816"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%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 de grasa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Miranda, 2015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Diseño de una planta para la extracción de aceite vegetal comestible  mediante prensado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77816">
                <a:tc gridSpan="3"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extracción de grasa por solvente favorece las características funcionales del aceite como la retención de agua y la estabilidad de emulsión</a:t>
                      </a:r>
                      <a:endParaRPr lang="es-MX" sz="2000" dirty="0">
                        <a:solidFill>
                          <a:srgbClr val="FF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2 CuadroTexto"/>
          <p:cNvSpPr txBox="1"/>
          <p:nvPr/>
        </p:nvSpPr>
        <p:spPr>
          <a:xfrm>
            <a:off x="7638" y="14068"/>
            <a:ext cx="206320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s-EC" sz="2800" b="1" dirty="0" smtClean="0">
                <a:solidFill>
                  <a:prstClr val="black"/>
                </a:solidFill>
              </a:rPr>
              <a:t>FACTOR </a:t>
            </a:r>
            <a:r>
              <a:rPr lang="es-EC" sz="2800" b="1" dirty="0">
                <a:solidFill>
                  <a:prstClr val="black"/>
                </a:solidFill>
              </a:rPr>
              <a:t>A</a:t>
            </a:r>
            <a:endParaRPr lang="es-EC" sz="2800" dirty="0" smtClean="0">
              <a:solidFill>
                <a:prstClr val="black"/>
              </a:solidFill>
            </a:endParaRPr>
          </a:p>
          <a:p>
            <a:pPr defTabSz="914400"/>
            <a:r>
              <a:rPr lang="es-EC" sz="1600" dirty="0" smtClean="0">
                <a:solidFill>
                  <a:prstClr val="black"/>
                </a:solidFill>
              </a:rPr>
              <a:t>(Variedades de maíz)</a:t>
            </a:r>
            <a:endParaRPr lang="es-EC" sz="1600" dirty="0">
              <a:solidFill>
                <a:prstClr val="black"/>
              </a:solidFill>
            </a:endParaRPr>
          </a:p>
        </p:txBody>
      </p:sp>
      <p:sp>
        <p:nvSpPr>
          <p:cNvPr id="35" name="2 CuadroTexto"/>
          <p:cNvSpPr txBox="1"/>
          <p:nvPr/>
        </p:nvSpPr>
        <p:spPr>
          <a:xfrm>
            <a:off x="9209909" y="14068"/>
            <a:ext cx="2982091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s-EC" sz="2800" b="1" dirty="0" smtClean="0">
                <a:solidFill>
                  <a:prstClr val="black"/>
                </a:solidFill>
              </a:rPr>
              <a:t>FACTOR B </a:t>
            </a:r>
          </a:p>
          <a:p>
            <a:pPr defTabSz="914400"/>
            <a:r>
              <a:rPr lang="es-EC" sz="1600" dirty="0" smtClean="0">
                <a:solidFill>
                  <a:prstClr val="black"/>
                </a:solidFill>
              </a:rPr>
              <a:t>(método de extracción de grasa)</a:t>
            </a:r>
            <a:endParaRPr lang="es-EC" sz="1600" dirty="0">
              <a:solidFill>
                <a:prstClr val="black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92613" y="947457"/>
            <a:ext cx="5340982" cy="2817720"/>
            <a:chOff x="92613" y="947457"/>
            <a:chExt cx="5340982" cy="2817720"/>
          </a:xfrm>
        </p:grpSpPr>
        <p:pic>
          <p:nvPicPr>
            <p:cNvPr id="32" name="Imagen 3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97"/>
            <a:stretch/>
          </p:blipFill>
          <p:spPr bwMode="auto">
            <a:xfrm>
              <a:off x="92613" y="947457"/>
              <a:ext cx="5340982" cy="28177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CuadroTexto 4"/>
            <p:cNvSpPr txBox="1"/>
            <p:nvPr/>
          </p:nvSpPr>
          <p:spPr>
            <a:xfrm>
              <a:off x="1425388" y="1597648"/>
              <a:ext cx="645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NS</a:t>
              </a:r>
              <a:endParaRPr lang="es-CO" b="1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2191337" y="1131483"/>
              <a:ext cx="645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NS</a:t>
              </a:r>
              <a:endParaRPr lang="es-CO" b="1" dirty="0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2849710" y="1228316"/>
              <a:ext cx="645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NS</a:t>
              </a:r>
              <a:endParaRPr lang="es-CO" b="1" dirty="0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3615659" y="1316149"/>
              <a:ext cx="645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NS</a:t>
              </a:r>
              <a:endParaRPr lang="es-CO" b="1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766370" y="947456"/>
            <a:ext cx="5069650" cy="2817721"/>
            <a:chOff x="6766370" y="947456"/>
            <a:chExt cx="5069650" cy="2817721"/>
          </a:xfrm>
        </p:grpSpPr>
        <p:pic>
          <p:nvPicPr>
            <p:cNvPr id="39" name="Imagen 38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64"/>
            <a:stretch/>
          </p:blipFill>
          <p:spPr bwMode="auto">
            <a:xfrm>
              <a:off x="6766370" y="947456"/>
              <a:ext cx="5069650" cy="281772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uadroTexto 7"/>
            <p:cNvSpPr txBox="1"/>
            <p:nvPr/>
          </p:nvSpPr>
          <p:spPr>
            <a:xfrm>
              <a:off x="9731713" y="1190578"/>
              <a:ext cx="847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2,87%</a:t>
              </a:r>
              <a:endParaRPr lang="es-CO" dirty="0"/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8203230" y="2459083"/>
              <a:ext cx="847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0,13%</a:t>
              </a:r>
              <a:endParaRPr lang="es-CO" dirty="0"/>
            </a:p>
          </p:txBody>
        </p:sp>
      </p:grpSp>
      <p:cxnSp>
        <p:nvCxnSpPr>
          <p:cNvPr id="47" name="Conector recto de flecha 46"/>
          <p:cNvCxnSpPr/>
          <p:nvPr/>
        </p:nvCxnSpPr>
        <p:spPr>
          <a:xfrm flipH="1" flipV="1">
            <a:off x="10327341" y="2356316"/>
            <a:ext cx="26894" cy="34662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14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94858" y="210848"/>
            <a:ext cx="8595623" cy="4208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sz="16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PRUEBA DE SIGNIFICANCIA DE TUKEY DE LA INTERACCIÓN AXB</a:t>
            </a:r>
            <a:r>
              <a:rPr lang="es-EC" sz="12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O" sz="1100" b="1" i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740131116"/>
              </p:ext>
            </p:extLst>
          </p:nvPr>
        </p:nvGraphicFramePr>
        <p:xfrm>
          <a:off x="2510972" y="968188"/>
          <a:ext cx="6928864" cy="3531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247853"/>
              </p:ext>
            </p:extLst>
          </p:nvPr>
        </p:nvGraphicFramePr>
        <p:xfrm>
          <a:off x="92613" y="4948648"/>
          <a:ext cx="11400692" cy="1795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3116"/>
                <a:gridCol w="2299447"/>
                <a:gridCol w="6813702"/>
                <a:gridCol w="914427"/>
              </a:tblGrid>
              <a:tr h="577816"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% de grasa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guadalupe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Benitez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2006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maiz:origen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composicion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quimica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morfologia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3-18%</a:t>
                      </a:r>
                      <a:endParaRPr lang="es-MX" sz="2000" dirty="0">
                        <a:solidFill>
                          <a:srgbClr val="FF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77816"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%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 de grasa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Miranda, 2015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Diseño de una planta para la extracción de aceite vegetal comestible  mediante prensado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2000" dirty="0">
                        <a:solidFill>
                          <a:srgbClr val="FF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77816">
                <a:tc gridSpan="4">
                  <a:txBody>
                    <a:bodyPr/>
                    <a:lstStyle/>
                    <a:p>
                      <a:r>
                        <a:rPr lang="es-MX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gency FB" panose="020B0503020202020204" pitchFamily="34" charset="0"/>
                        </a:rPr>
                        <a:t>La extracción de grasa por prensado genera bajos rendimientos</a:t>
                      </a:r>
                      <a:endParaRPr lang="es-MX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0" name="Grupo 19"/>
          <p:cNvGrpSpPr/>
          <p:nvPr/>
        </p:nvGrpSpPr>
        <p:grpSpPr>
          <a:xfrm>
            <a:off x="1294858" y="1647371"/>
            <a:ext cx="9982742" cy="4056743"/>
            <a:chOff x="1294858" y="1647371"/>
            <a:chExt cx="9982742" cy="4056743"/>
          </a:xfrm>
        </p:grpSpPr>
        <p:grpSp>
          <p:nvGrpSpPr>
            <p:cNvPr id="8" name="Grupo 7"/>
            <p:cNvGrpSpPr/>
            <p:nvPr/>
          </p:nvGrpSpPr>
          <p:grpSpPr>
            <a:xfrm>
              <a:off x="3817257" y="1647371"/>
              <a:ext cx="2075543" cy="674915"/>
              <a:chOff x="3817257" y="1647371"/>
              <a:chExt cx="2075543" cy="674915"/>
            </a:xfrm>
          </p:grpSpPr>
          <p:sp>
            <p:nvSpPr>
              <p:cNvPr id="5" name="Elipse 4"/>
              <p:cNvSpPr/>
              <p:nvPr/>
            </p:nvSpPr>
            <p:spPr>
              <a:xfrm>
                <a:off x="3817257" y="1872343"/>
                <a:ext cx="464457" cy="44994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" name="Elipse 5"/>
              <p:cNvSpPr/>
              <p:nvPr/>
            </p:nvSpPr>
            <p:spPr>
              <a:xfrm>
                <a:off x="4622800" y="1872343"/>
                <a:ext cx="464457" cy="44994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" name="Elipse 6"/>
              <p:cNvSpPr/>
              <p:nvPr/>
            </p:nvSpPr>
            <p:spPr>
              <a:xfrm>
                <a:off x="5428343" y="1647371"/>
                <a:ext cx="464457" cy="44994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9" name="Elipse 8"/>
            <p:cNvSpPr/>
            <p:nvPr/>
          </p:nvSpPr>
          <p:spPr>
            <a:xfrm>
              <a:off x="10595429" y="4835948"/>
              <a:ext cx="682171" cy="56763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/>
            <p:cNvSpPr/>
            <p:nvPr/>
          </p:nvSpPr>
          <p:spPr>
            <a:xfrm>
              <a:off x="1294858" y="4835948"/>
              <a:ext cx="2420799" cy="8681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12" name="Conector recto 11"/>
            <p:cNvCxnSpPr/>
            <p:nvPr/>
          </p:nvCxnSpPr>
          <p:spPr>
            <a:xfrm flipH="1">
              <a:off x="5689600" y="4835948"/>
              <a:ext cx="523965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de flecha 17"/>
            <p:cNvCxnSpPr/>
            <p:nvPr/>
          </p:nvCxnSpPr>
          <p:spPr>
            <a:xfrm flipV="1">
              <a:off x="5689600" y="2210013"/>
              <a:ext cx="0" cy="262593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o 25"/>
          <p:cNvGrpSpPr/>
          <p:nvPr/>
        </p:nvGrpSpPr>
        <p:grpSpPr>
          <a:xfrm>
            <a:off x="6291944" y="3722916"/>
            <a:ext cx="2785034" cy="399142"/>
            <a:chOff x="6291944" y="3722916"/>
            <a:chExt cx="2785034" cy="399142"/>
          </a:xfrm>
        </p:grpSpPr>
        <p:sp>
          <p:nvSpPr>
            <p:cNvPr id="22" name="Elipse 21"/>
            <p:cNvSpPr/>
            <p:nvPr/>
          </p:nvSpPr>
          <p:spPr>
            <a:xfrm>
              <a:off x="6291944" y="3730172"/>
              <a:ext cx="362857" cy="391886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Elipse 22"/>
            <p:cNvSpPr/>
            <p:nvPr/>
          </p:nvSpPr>
          <p:spPr>
            <a:xfrm>
              <a:off x="7097487" y="3730172"/>
              <a:ext cx="362857" cy="391886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Elipse 23"/>
            <p:cNvSpPr/>
            <p:nvPr/>
          </p:nvSpPr>
          <p:spPr>
            <a:xfrm>
              <a:off x="7905804" y="3730172"/>
              <a:ext cx="362857" cy="391886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Elipse 24"/>
            <p:cNvSpPr/>
            <p:nvPr/>
          </p:nvSpPr>
          <p:spPr>
            <a:xfrm>
              <a:off x="8714121" y="3722916"/>
              <a:ext cx="362857" cy="391886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40853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9" b="1"/>
          <a:stretch/>
        </p:blipFill>
        <p:spPr>
          <a:xfrm>
            <a:off x="0" y="-1"/>
            <a:ext cx="12192000" cy="6914033"/>
          </a:xfrm>
          <a:prstGeom prst="rect">
            <a:avLst/>
          </a:prstGeom>
        </p:spPr>
      </p:pic>
      <p:sp>
        <p:nvSpPr>
          <p:cNvPr id="2" name="3 CuadroTexto"/>
          <p:cNvSpPr txBox="1"/>
          <p:nvPr/>
        </p:nvSpPr>
        <p:spPr>
          <a:xfrm rot="19869716">
            <a:off x="1126368" y="2019903"/>
            <a:ext cx="9841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C" sz="5400" b="1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 DE GRASA Y PROTEINA DEL GRANO INTEGRO</a:t>
            </a:r>
            <a:endParaRPr lang="es-EC" sz="5400" b="1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92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888864" y="276524"/>
            <a:ext cx="363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>
                <a:latin typeface="Goudy Stout" panose="0202090407030B020401" pitchFamily="18" charset="0"/>
              </a:rPr>
              <a:t>OBJETIVOS</a:t>
            </a:r>
            <a:endParaRPr lang="es-CO" sz="2400" dirty="0">
              <a:latin typeface="Goudy Stout" panose="0202090407030B020401" pitchFamily="18" charset="0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60511" y="2316270"/>
            <a:ext cx="3106269" cy="139849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200" dirty="0" smtClean="0">
                <a:latin typeface="Comic Sans MS" panose="030F0702030302020204" pitchFamily="66" charset="0"/>
              </a:rPr>
              <a:t>GENERAL</a:t>
            </a:r>
            <a:endParaRPr lang="es-CO" sz="3200" dirty="0">
              <a:latin typeface="Comic Sans MS" panose="030F0702030302020204" pitchFamily="66" charset="0"/>
            </a:endParaRPr>
          </a:p>
        </p:txBody>
      </p:sp>
      <p:sp>
        <p:nvSpPr>
          <p:cNvPr id="4" name="Llamada de nube 3"/>
          <p:cNvSpPr/>
          <p:nvPr/>
        </p:nvSpPr>
        <p:spPr>
          <a:xfrm>
            <a:off x="1248645" y="57164"/>
            <a:ext cx="6481483" cy="2259106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dirty="0" smtClean="0"/>
              <a:t>Estudiar las propiedades agroalimentarias de cuatro variedades de maíz: </a:t>
            </a:r>
            <a:r>
              <a:rPr lang="es-EC" dirty="0"/>
              <a:t>Trueno NB-7443,  </a:t>
            </a:r>
            <a:r>
              <a:rPr lang="es-EC" dirty="0" err="1"/>
              <a:t>Iniap</a:t>
            </a:r>
            <a:r>
              <a:rPr lang="es-EC" dirty="0"/>
              <a:t> H-551, Pioneer 30F35, Mocacheño). P</a:t>
            </a:r>
            <a:r>
              <a:rPr lang="es-EC" dirty="0" smtClean="0"/>
              <a:t>ara la obtención de almidón y aceite comestible</a:t>
            </a:r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5" name="Rectángulo redondeado 4"/>
          <p:cNvSpPr/>
          <p:nvPr/>
        </p:nvSpPr>
        <p:spPr>
          <a:xfrm>
            <a:off x="3843512" y="3171769"/>
            <a:ext cx="2400297" cy="8471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atin typeface="Comic Sans MS" panose="030F0702030302020204" pitchFamily="66" charset="0"/>
              </a:rPr>
              <a:t>ESPECIFICOS</a:t>
            </a:r>
            <a:endParaRPr lang="es-CO" sz="2400" dirty="0">
              <a:latin typeface="Comic Sans MS" panose="030F0702030302020204" pitchFamily="66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465548" y="4593739"/>
            <a:ext cx="3254190" cy="1977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O" dirty="0" smtClean="0"/>
              <a:t>Determinar el porcentaje de las característica de las cuatro variedades estudiadas mediante análisis proximales (proteína, acidez, pH, fibra y ceniza</a:t>
            </a:r>
            <a:endParaRPr lang="es-CO" dirty="0"/>
          </a:p>
        </p:txBody>
      </p:sp>
      <p:sp>
        <p:nvSpPr>
          <p:cNvPr id="6" name="Rectángulo redondeado 5"/>
          <p:cNvSpPr/>
          <p:nvPr/>
        </p:nvSpPr>
        <p:spPr>
          <a:xfrm>
            <a:off x="7598423" y="1419215"/>
            <a:ext cx="3057781" cy="1259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O" dirty="0" smtClean="0"/>
              <a:t>Valoración del contenido de almidón considerando las cuatro variedades de maíz en estudio</a:t>
            </a:r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7598421" y="2918646"/>
            <a:ext cx="3057781" cy="1119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O" dirty="0" smtClean="0"/>
              <a:t>Evaluación de dos solventes (agua destilada, </a:t>
            </a:r>
            <a:r>
              <a:rPr lang="es-CO" dirty="0" err="1" smtClean="0"/>
              <a:t>NaOH</a:t>
            </a:r>
            <a:r>
              <a:rPr lang="es-CO" dirty="0" smtClean="0"/>
              <a:t>), para la obtención de almidón</a:t>
            </a:r>
            <a:endParaRPr lang="es-CO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7598421" y="4314437"/>
            <a:ext cx="3057781" cy="88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O" dirty="0" smtClean="0"/>
              <a:t>Valoración de cuatro variedades de maíz para la obtención de grasa</a:t>
            </a:r>
            <a:endParaRPr lang="es-CO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7598420" y="5479614"/>
            <a:ext cx="3057781" cy="88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O" dirty="0" smtClean="0"/>
              <a:t>Evaluación de dos métodos de extracción de grasa ( por presión y por solvente)</a:t>
            </a:r>
            <a:endParaRPr lang="es-CO" dirty="0"/>
          </a:p>
        </p:txBody>
      </p:sp>
      <p:sp>
        <p:nvSpPr>
          <p:cNvPr id="8" name="Flecha curvada hacia la izquierda 7"/>
          <p:cNvSpPr/>
          <p:nvPr/>
        </p:nvSpPr>
        <p:spPr>
          <a:xfrm rot="2423943">
            <a:off x="4410194" y="4003743"/>
            <a:ext cx="839324" cy="2408686"/>
          </a:xfrm>
          <a:prstGeom prst="curved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2" grpId="0" animBg="1"/>
      <p:bldP spid="6" grpId="0" animBg="1"/>
      <p:bldP spid="7" grpId="0" animBg="1"/>
      <p:bldP spid="13" grpId="0" animBg="1"/>
      <p:bldP spid="1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848606"/>
              </p:ext>
            </p:extLst>
          </p:nvPr>
        </p:nvGraphicFramePr>
        <p:xfrm>
          <a:off x="194213" y="5552084"/>
          <a:ext cx="11400692" cy="10837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3116"/>
                <a:gridCol w="2299447"/>
                <a:gridCol w="6813702"/>
                <a:gridCol w="914427"/>
              </a:tblGrid>
              <a:tr h="443633"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Proteína</a:t>
                      </a:r>
                      <a:r>
                        <a:rPr lang="es-MX" sz="2000" baseline="0" dirty="0" smtClean="0">
                          <a:latin typeface="Agency FB" panose="020B0503020202020204" pitchFamily="34" charset="0"/>
                        </a:rPr>
                        <a:t> 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FAO, 1993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i="0" kern="1200" dirty="0" smtClean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El maíz en la nutrición humana</a:t>
                      </a:r>
                      <a:endParaRPr lang="es-MX" sz="2000" i="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8 - 11</a:t>
                      </a:r>
                      <a:r>
                        <a:rPr lang="es-MX" sz="2000" baseline="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 %</a:t>
                      </a:r>
                      <a:endParaRPr lang="es-MX" sz="2000" dirty="0">
                        <a:solidFill>
                          <a:srgbClr val="FF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43633"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gency FB" panose="020B0503020202020204" pitchFamily="34" charset="0"/>
                        </a:rPr>
                        <a:t>Grasa 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guadalupe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Benitez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2006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maiz:origen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composicion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quimica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morfologia</a:t>
                      </a:r>
                      <a:endParaRPr lang="es-MX" sz="20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</a:rPr>
                        <a:t>3-18%</a:t>
                      </a:r>
                      <a:endParaRPr lang="es-MX" sz="2000" dirty="0">
                        <a:solidFill>
                          <a:srgbClr val="FF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2 CuadroTexto"/>
          <p:cNvSpPr txBox="1"/>
          <p:nvPr/>
        </p:nvSpPr>
        <p:spPr>
          <a:xfrm>
            <a:off x="1208504" y="488467"/>
            <a:ext cx="30403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s-EC" sz="1600" dirty="0" smtClean="0">
                <a:solidFill>
                  <a:prstClr val="black"/>
                </a:solidFill>
              </a:rPr>
              <a:t>PORCENTAJE DE PROTEINA</a:t>
            </a:r>
            <a:endParaRPr lang="es-EC" sz="1600" dirty="0">
              <a:solidFill>
                <a:prstClr val="black"/>
              </a:solidFill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740229" y="986972"/>
            <a:ext cx="3976913" cy="3556000"/>
            <a:chOff x="740229" y="986972"/>
            <a:chExt cx="3976913" cy="3556000"/>
          </a:xfrm>
        </p:grpSpPr>
        <p:pic>
          <p:nvPicPr>
            <p:cNvPr id="5" name="Imagen 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5" t="16335" r="17337" b="9562"/>
            <a:stretch/>
          </p:blipFill>
          <p:spPr bwMode="auto">
            <a:xfrm>
              <a:off x="740229" y="986972"/>
              <a:ext cx="3976913" cy="3556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CuadroTexto 5"/>
            <p:cNvSpPr txBox="1"/>
            <p:nvPr/>
          </p:nvSpPr>
          <p:spPr>
            <a:xfrm>
              <a:off x="1422400" y="1238623"/>
              <a:ext cx="899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7,79%</a:t>
              </a:r>
              <a:endParaRPr lang="es-CO" b="1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2278742" y="2705930"/>
              <a:ext cx="899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6,96%</a:t>
              </a:r>
              <a:endParaRPr lang="es-CO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2924628" y="3439785"/>
              <a:ext cx="899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6,53</a:t>
              </a:r>
              <a:r>
                <a:rPr lang="es-CO" b="1" dirty="0" smtClean="0"/>
                <a:t>%</a:t>
              </a:r>
              <a:endParaRPr lang="es-CO" b="1" dirty="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3628571" y="2687603"/>
              <a:ext cx="899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6,97</a:t>
              </a:r>
              <a:r>
                <a:rPr lang="es-CO" b="1" dirty="0" smtClean="0"/>
                <a:t>%</a:t>
              </a:r>
              <a:endParaRPr lang="es-CO" b="1" dirty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1422400" y="1238623"/>
            <a:ext cx="10058401" cy="4757094"/>
            <a:chOff x="1422400" y="1238623"/>
            <a:chExt cx="10058401" cy="4757094"/>
          </a:xfrm>
        </p:grpSpPr>
        <p:sp>
          <p:nvSpPr>
            <p:cNvPr id="10" name="Elipse 9"/>
            <p:cNvSpPr/>
            <p:nvPr/>
          </p:nvSpPr>
          <p:spPr>
            <a:xfrm>
              <a:off x="1422400" y="1238623"/>
              <a:ext cx="856342" cy="3693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Elipse 10"/>
            <p:cNvSpPr/>
            <p:nvPr/>
          </p:nvSpPr>
          <p:spPr>
            <a:xfrm>
              <a:off x="10653487" y="5442857"/>
              <a:ext cx="827314" cy="5528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Elipse 11"/>
            <p:cNvSpPr/>
            <p:nvPr/>
          </p:nvSpPr>
          <p:spPr>
            <a:xfrm>
              <a:off x="1553029" y="5552084"/>
              <a:ext cx="1219200" cy="4436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14" name="Conector recto 13"/>
            <p:cNvCxnSpPr/>
            <p:nvPr/>
          </p:nvCxnSpPr>
          <p:spPr>
            <a:xfrm flipH="1">
              <a:off x="1901371" y="5442857"/>
              <a:ext cx="914400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/>
            <p:cNvCxnSpPr/>
            <p:nvPr/>
          </p:nvCxnSpPr>
          <p:spPr>
            <a:xfrm flipH="1" flipV="1">
              <a:off x="1901371" y="1756229"/>
              <a:ext cx="14516" cy="368662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2 CuadroTexto"/>
          <p:cNvSpPr txBox="1"/>
          <p:nvPr/>
        </p:nvSpPr>
        <p:spPr>
          <a:xfrm>
            <a:off x="7932055" y="447891"/>
            <a:ext cx="272143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s-EC" sz="1600" dirty="0" smtClean="0">
                <a:solidFill>
                  <a:prstClr val="black"/>
                </a:solidFill>
              </a:rPr>
              <a:t>PORCENTAJE DE GRASA</a:t>
            </a:r>
            <a:endParaRPr lang="es-EC" sz="1600" dirty="0">
              <a:solidFill>
                <a:prstClr val="black"/>
              </a:solidFill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7286170" y="998726"/>
            <a:ext cx="3759201" cy="3544246"/>
            <a:chOff x="7286170" y="998726"/>
            <a:chExt cx="3759201" cy="3544246"/>
          </a:xfrm>
        </p:grpSpPr>
        <p:pic>
          <p:nvPicPr>
            <p:cNvPr id="21" name="Imagen 20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9" t="17293" r="17190" b="10828"/>
            <a:stretch/>
          </p:blipFill>
          <p:spPr bwMode="auto">
            <a:xfrm>
              <a:off x="7286170" y="998726"/>
              <a:ext cx="3759201" cy="354424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CuadroTexto 21"/>
            <p:cNvSpPr txBox="1"/>
            <p:nvPr/>
          </p:nvSpPr>
          <p:spPr>
            <a:xfrm>
              <a:off x="8062681" y="1423289"/>
              <a:ext cx="812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4,94%</a:t>
              </a:r>
              <a:endParaRPr lang="es-CO" dirty="0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8759369" y="3549536"/>
              <a:ext cx="812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3,80%</a:t>
              </a:r>
              <a:endParaRPr lang="es-CO" dirty="0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9289141" y="2828022"/>
              <a:ext cx="812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4,10%</a:t>
              </a:r>
              <a:endParaRPr lang="es-CO" dirty="0"/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9974943" y="3462629"/>
              <a:ext cx="812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3,85%</a:t>
              </a:r>
              <a:endParaRPr lang="es-CO" dirty="0"/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1422400" y="1423289"/>
            <a:ext cx="10001253" cy="5321733"/>
            <a:chOff x="1422400" y="1423289"/>
            <a:chExt cx="10001253" cy="5321733"/>
          </a:xfrm>
        </p:grpSpPr>
        <p:grpSp>
          <p:nvGrpSpPr>
            <p:cNvPr id="32" name="Grupo 31"/>
            <p:cNvGrpSpPr/>
            <p:nvPr/>
          </p:nvGrpSpPr>
          <p:grpSpPr>
            <a:xfrm>
              <a:off x="8062681" y="1423289"/>
              <a:ext cx="2705102" cy="2495579"/>
              <a:chOff x="8062681" y="1423289"/>
              <a:chExt cx="2705102" cy="2495579"/>
            </a:xfrm>
          </p:grpSpPr>
          <p:sp>
            <p:nvSpPr>
              <p:cNvPr id="28" name="Elipse 27"/>
              <p:cNvSpPr/>
              <p:nvPr/>
            </p:nvSpPr>
            <p:spPr>
              <a:xfrm>
                <a:off x="8062681" y="1423289"/>
                <a:ext cx="812802" cy="36933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Elipse 28"/>
              <p:cNvSpPr/>
              <p:nvPr/>
            </p:nvSpPr>
            <p:spPr>
              <a:xfrm>
                <a:off x="8759369" y="3549536"/>
                <a:ext cx="812802" cy="36933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Elipse 29"/>
              <p:cNvSpPr/>
              <p:nvPr/>
            </p:nvSpPr>
            <p:spPr>
              <a:xfrm>
                <a:off x="9289141" y="2828022"/>
                <a:ext cx="812802" cy="36933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Elipse 30"/>
              <p:cNvSpPr/>
              <p:nvPr/>
            </p:nvSpPr>
            <p:spPr>
              <a:xfrm>
                <a:off x="9954981" y="3462629"/>
                <a:ext cx="812802" cy="36933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33" name="Elipse 32"/>
            <p:cNvSpPr/>
            <p:nvPr/>
          </p:nvSpPr>
          <p:spPr>
            <a:xfrm>
              <a:off x="1422400" y="5995717"/>
              <a:ext cx="2402113" cy="74930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Elipse 33"/>
            <p:cNvSpPr/>
            <p:nvPr/>
          </p:nvSpPr>
          <p:spPr>
            <a:xfrm>
              <a:off x="10710635" y="6010231"/>
              <a:ext cx="713018" cy="34702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36" name="Conector recto 35"/>
            <p:cNvCxnSpPr>
              <a:stCxn id="34" idx="7"/>
            </p:cNvCxnSpPr>
            <p:nvPr/>
          </p:nvCxnSpPr>
          <p:spPr>
            <a:xfrm flipH="1" flipV="1">
              <a:off x="11292114" y="4542972"/>
              <a:ext cx="27120" cy="15180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/>
            <p:cNvCxnSpPr/>
            <p:nvPr/>
          </p:nvCxnSpPr>
          <p:spPr>
            <a:xfrm flipH="1">
              <a:off x="8588778" y="4542972"/>
              <a:ext cx="266074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de flecha 39"/>
            <p:cNvCxnSpPr/>
            <p:nvPr/>
          </p:nvCxnSpPr>
          <p:spPr>
            <a:xfrm flipV="1">
              <a:off x="8592457" y="1792621"/>
              <a:ext cx="0" cy="275035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11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CuadroTexto"/>
          <p:cNvSpPr txBox="1"/>
          <p:nvPr/>
        </p:nvSpPr>
        <p:spPr>
          <a:xfrm>
            <a:off x="1271510" y="2763814"/>
            <a:ext cx="9841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C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5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5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CuadroTexto"/>
          <p:cNvSpPr txBox="1"/>
          <p:nvPr/>
        </p:nvSpPr>
        <p:spPr>
          <a:xfrm>
            <a:off x="1271510" y="2763814"/>
            <a:ext cx="9841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C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 DEL % DE ALMIDON</a:t>
            </a:r>
            <a:endParaRPr lang="es-EC" sz="5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92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/>
          <p:cNvSpPr txBox="1"/>
          <p:nvPr/>
        </p:nvSpPr>
        <p:spPr>
          <a:xfrm>
            <a:off x="134246" y="28135"/>
            <a:ext cx="3312368" cy="86177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s-EC" sz="3200" b="1" dirty="0" smtClean="0">
                <a:solidFill>
                  <a:prstClr val="black"/>
                </a:solidFill>
              </a:rPr>
              <a:t>CONCLUSIONES</a:t>
            </a:r>
            <a:r>
              <a:rPr lang="es-EC" sz="3200" dirty="0" smtClean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es-EC" dirty="0" smtClean="0">
                <a:solidFill>
                  <a:prstClr val="black"/>
                </a:solidFill>
              </a:rPr>
              <a:t>Factor A </a:t>
            </a:r>
            <a:r>
              <a:rPr lang="es-EC" dirty="0" smtClean="0">
                <a:solidFill>
                  <a:prstClr val="black"/>
                </a:solidFill>
              </a:rPr>
              <a:t>(VARIEDADES)</a:t>
            </a:r>
            <a:endParaRPr lang="es-EC" dirty="0">
              <a:solidFill>
                <a:prstClr val="black"/>
              </a:solidFill>
            </a:endParaRPr>
          </a:p>
        </p:txBody>
      </p:sp>
      <p:grpSp>
        <p:nvGrpSpPr>
          <p:cNvPr id="36" name="Grupo 35"/>
          <p:cNvGrpSpPr/>
          <p:nvPr/>
        </p:nvGrpSpPr>
        <p:grpSpPr>
          <a:xfrm>
            <a:off x="4888667" y="4005064"/>
            <a:ext cx="2834495" cy="2395736"/>
            <a:chOff x="4888667" y="4005064"/>
            <a:chExt cx="2834495" cy="2395736"/>
          </a:xfrm>
        </p:grpSpPr>
        <p:sp>
          <p:nvSpPr>
            <p:cNvPr id="6" name="3 Elipse"/>
            <p:cNvSpPr/>
            <p:nvPr/>
          </p:nvSpPr>
          <p:spPr>
            <a:xfrm>
              <a:off x="4888667" y="4005064"/>
              <a:ext cx="2834495" cy="239573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C" sz="2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HIPÓTESIS </a:t>
              </a:r>
              <a:endParaRPr lang="es-EC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400"/>
              <a:r>
                <a:rPr lang="es-EC" sz="2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4" name="5 Rectángulo redondeado"/>
            <p:cNvSpPr/>
            <p:nvPr/>
          </p:nvSpPr>
          <p:spPr>
            <a:xfrm>
              <a:off x="5819678" y="5393349"/>
              <a:ext cx="862856" cy="451731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s-EC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</a:t>
              </a:r>
              <a:endParaRPr lang="es-EC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267371" y="5355673"/>
            <a:ext cx="4637203" cy="1361115"/>
            <a:chOff x="267371" y="5355673"/>
            <a:chExt cx="4637203" cy="1361115"/>
          </a:xfrm>
        </p:grpSpPr>
        <p:grpSp>
          <p:nvGrpSpPr>
            <p:cNvPr id="10" name="9 Grupo"/>
            <p:cNvGrpSpPr/>
            <p:nvPr/>
          </p:nvGrpSpPr>
          <p:grpSpPr>
            <a:xfrm>
              <a:off x="2138724" y="5355673"/>
              <a:ext cx="2765850" cy="1224136"/>
              <a:chOff x="1663633" y="3069165"/>
              <a:chExt cx="2765850" cy="1224136"/>
            </a:xfrm>
          </p:grpSpPr>
          <p:sp>
            <p:nvSpPr>
              <p:cNvPr id="11" name="7 Flecha derecha"/>
              <p:cNvSpPr/>
              <p:nvPr/>
            </p:nvSpPr>
            <p:spPr>
              <a:xfrm rot="20483225">
                <a:off x="3266386" y="3144636"/>
                <a:ext cx="1163097" cy="620739"/>
              </a:xfrm>
              <a:prstGeom prst="rightArrow">
                <a:avLst>
                  <a:gd name="adj1" fmla="val 50000"/>
                  <a:gd name="adj2" fmla="val 49623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5 Rectángulo redondeado"/>
              <p:cNvSpPr/>
              <p:nvPr/>
            </p:nvSpPr>
            <p:spPr>
              <a:xfrm>
                <a:off x="1663633" y="3069165"/>
                <a:ext cx="1677589" cy="1224136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s-EC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Contenido de almidón</a:t>
                </a:r>
                <a:endParaRPr lang="es-EC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Rectángulo 3"/>
            <p:cNvSpPr/>
            <p:nvPr/>
          </p:nvSpPr>
          <p:spPr>
            <a:xfrm>
              <a:off x="267371" y="5393349"/>
              <a:ext cx="1271144" cy="1323439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just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  <a:ea typeface="Calibri" panose="020F0502020204030204" pitchFamily="34" charset="0"/>
                </a:rPr>
                <a:t>D  (71,73%)</a:t>
              </a:r>
            </a:p>
            <a:p>
              <a:pPr algn="just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  <a:ea typeface="Calibri" panose="020F0502020204030204" pitchFamily="34" charset="0"/>
                </a:rPr>
                <a:t>C  (67,89%)</a:t>
              </a:r>
            </a:p>
            <a:p>
              <a:pPr algn="just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B (70,71%)</a:t>
              </a:r>
            </a:p>
            <a:p>
              <a:pPr algn="just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A (42,88%)</a:t>
              </a:r>
              <a:endParaRPr lang="es-MX" sz="2000" dirty="0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473459" y="3640565"/>
            <a:ext cx="4545682" cy="1323439"/>
            <a:chOff x="473459" y="3640565"/>
            <a:chExt cx="4545682" cy="1323439"/>
          </a:xfrm>
        </p:grpSpPr>
        <p:grpSp>
          <p:nvGrpSpPr>
            <p:cNvPr id="13" name="9 Grupo"/>
            <p:cNvGrpSpPr/>
            <p:nvPr/>
          </p:nvGrpSpPr>
          <p:grpSpPr>
            <a:xfrm>
              <a:off x="1740453" y="3711516"/>
              <a:ext cx="3278688" cy="1224136"/>
              <a:chOff x="1140447" y="2379852"/>
              <a:chExt cx="3278688" cy="1224136"/>
            </a:xfrm>
          </p:grpSpPr>
          <p:sp>
            <p:nvSpPr>
              <p:cNvPr id="14" name="7 Flecha derecha"/>
              <p:cNvSpPr/>
              <p:nvPr/>
            </p:nvSpPr>
            <p:spPr>
              <a:xfrm rot="703376">
                <a:off x="3194999" y="2917199"/>
                <a:ext cx="1224136" cy="61206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5 Rectángulo redondeado"/>
              <p:cNvSpPr/>
              <p:nvPr/>
            </p:nvSpPr>
            <p:spPr>
              <a:xfrm>
                <a:off x="1140447" y="2379852"/>
                <a:ext cx="2088232" cy="1224136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s-EC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Proteína </a:t>
                </a:r>
                <a:endParaRPr lang="es-EC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Rectángulo 18"/>
            <p:cNvSpPr/>
            <p:nvPr/>
          </p:nvSpPr>
          <p:spPr>
            <a:xfrm>
              <a:off x="473459" y="3640565"/>
              <a:ext cx="1037044" cy="1323439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  <a:ea typeface="Calibri" panose="020F0502020204030204" pitchFamily="34" charset="0"/>
                </a:rPr>
                <a:t> D(3,38)</a:t>
              </a:r>
            </a:p>
            <a:p>
              <a:pPr algn="ctr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C(2,82)</a:t>
              </a:r>
            </a:p>
            <a:p>
              <a:pPr algn="ctr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A(1,48)</a:t>
              </a:r>
            </a:p>
            <a:p>
              <a:pPr algn="ctr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B(1,14)</a:t>
              </a:r>
              <a:endParaRPr lang="es-MX" sz="2000" dirty="0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1056554" y="2083398"/>
            <a:ext cx="4693377" cy="1864924"/>
            <a:chOff x="1056554" y="2083398"/>
            <a:chExt cx="4693377" cy="1864924"/>
          </a:xfrm>
        </p:grpSpPr>
        <p:grpSp>
          <p:nvGrpSpPr>
            <p:cNvPr id="16" name="9 Grupo"/>
            <p:cNvGrpSpPr/>
            <p:nvPr/>
          </p:nvGrpSpPr>
          <p:grpSpPr>
            <a:xfrm>
              <a:off x="2381256" y="2083398"/>
              <a:ext cx="3368675" cy="1864924"/>
              <a:chOff x="1140447" y="2379852"/>
              <a:chExt cx="3368675" cy="1864924"/>
            </a:xfrm>
          </p:grpSpPr>
          <p:sp>
            <p:nvSpPr>
              <p:cNvPr id="17" name="7 Flecha derecha"/>
              <p:cNvSpPr/>
              <p:nvPr/>
            </p:nvSpPr>
            <p:spPr>
              <a:xfrm rot="2300610">
                <a:off x="2909676" y="3632708"/>
                <a:ext cx="1599446" cy="61206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5 Rectángulo redondeado"/>
              <p:cNvSpPr/>
              <p:nvPr/>
            </p:nvSpPr>
            <p:spPr>
              <a:xfrm>
                <a:off x="1140447" y="2379852"/>
                <a:ext cx="2088232" cy="1224136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s-EC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Fibra</a:t>
                </a:r>
                <a:endParaRPr lang="es-EC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Rectángulo 19"/>
            <p:cNvSpPr/>
            <p:nvPr/>
          </p:nvSpPr>
          <p:spPr>
            <a:xfrm>
              <a:off x="1056554" y="2083398"/>
              <a:ext cx="1152460" cy="1323439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s-MX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C(1,10)</a:t>
              </a:r>
            </a:p>
            <a:p>
              <a:pPr algn="ctr" defTabSz="914400"/>
              <a:r>
                <a:rPr lang="es-MX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B(0,95)</a:t>
              </a:r>
            </a:p>
            <a:p>
              <a:pPr algn="ctr" defTabSz="914400"/>
              <a:r>
                <a:rPr lang="es-MX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A(0,86)</a:t>
              </a:r>
            </a:p>
            <a:p>
              <a:pPr algn="ctr" defTabSz="914400"/>
              <a:r>
                <a:rPr lang="es-MX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D(0,82)</a:t>
              </a:r>
              <a:endParaRPr lang="es-MX" sz="2000" dirty="0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5289760" y="40883"/>
            <a:ext cx="2088232" cy="3948822"/>
            <a:chOff x="5289760" y="40883"/>
            <a:chExt cx="2088232" cy="3948822"/>
          </a:xfrm>
        </p:grpSpPr>
        <p:grpSp>
          <p:nvGrpSpPr>
            <p:cNvPr id="22" name="10 Grupo"/>
            <p:cNvGrpSpPr/>
            <p:nvPr/>
          </p:nvGrpSpPr>
          <p:grpSpPr>
            <a:xfrm>
              <a:off x="5289760" y="1364322"/>
              <a:ext cx="2088232" cy="2625383"/>
              <a:chOff x="6141001" y="2520560"/>
              <a:chExt cx="2088232" cy="2625383"/>
            </a:xfrm>
          </p:grpSpPr>
          <p:sp>
            <p:nvSpPr>
              <p:cNvPr id="23" name="8 Flecha derecha"/>
              <p:cNvSpPr/>
              <p:nvPr/>
            </p:nvSpPr>
            <p:spPr>
              <a:xfrm rot="5400000">
                <a:off x="6474103" y="4139286"/>
                <a:ext cx="1401247" cy="61206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6 Rectángulo redondeado"/>
              <p:cNvSpPr/>
              <p:nvPr/>
            </p:nvSpPr>
            <p:spPr>
              <a:xfrm>
                <a:off x="6141001" y="2520560"/>
                <a:ext cx="2088232" cy="1224136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s-EC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Humedad </a:t>
                </a:r>
                <a:endParaRPr lang="es-EC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Rectángulo 20"/>
            <p:cNvSpPr/>
            <p:nvPr/>
          </p:nvSpPr>
          <p:spPr>
            <a:xfrm>
              <a:off x="5911352" y="40883"/>
              <a:ext cx="824265" cy="1323439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  <p:txBody>
            <a:bodyPr wrap="none">
              <a:spAutoFit/>
            </a:bodyPr>
            <a:lstStyle/>
            <a:p>
              <a:pPr algn="ctr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  <a:ea typeface="Calibri" panose="020F0502020204030204" pitchFamily="34" charset="0"/>
                </a:rPr>
                <a:t>A(9,66)</a:t>
              </a:r>
            </a:p>
            <a:p>
              <a:pPr algn="ctr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  <a:ea typeface="Calibri" panose="020F0502020204030204" pitchFamily="34" charset="0"/>
                </a:rPr>
                <a:t>C(6,54)</a:t>
              </a:r>
            </a:p>
            <a:p>
              <a:pPr algn="ctr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  <a:ea typeface="Calibri" panose="020F0502020204030204" pitchFamily="34" charset="0"/>
                </a:rPr>
                <a:t>D(6,46)</a:t>
              </a:r>
            </a:p>
            <a:p>
              <a:pPr algn="ctr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  <a:ea typeface="Calibri" panose="020F0502020204030204" pitchFamily="34" charset="0"/>
                </a:rPr>
                <a:t>B(5,24) </a:t>
              </a:r>
              <a:endParaRPr lang="es-MX" sz="2000" dirty="0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6961705" y="1952841"/>
            <a:ext cx="4629159" cy="1862382"/>
            <a:chOff x="6873482" y="2069788"/>
            <a:chExt cx="4629159" cy="1862382"/>
          </a:xfrm>
        </p:grpSpPr>
        <p:grpSp>
          <p:nvGrpSpPr>
            <p:cNvPr id="28" name="10 Grupo"/>
            <p:cNvGrpSpPr/>
            <p:nvPr/>
          </p:nvGrpSpPr>
          <p:grpSpPr>
            <a:xfrm>
              <a:off x="6873482" y="2069788"/>
              <a:ext cx="3269278" cy="1862382"/>
              <a:chOff x="5047138" y="2589704"/>
              <a:chExt cx="3269278" cy="1862382"/>
            </a:xfrm>
          </p:grpSpPr>
          <p:sp>
            <p:nvSpPr>
              <p:cNvPr id="29" name="8 Flecha derecha"/>
              <p:cNvSpPr/>
              <p:nvPr/>
            </p:nvSpPr>
            <p:spPr>
              <a:xfrm rot="8380742">
                <a:off x="5047138" y="3840018"/>
                <a:ext cx="1666663" cy="61206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6 Rectángulo redondeado"/>
              <p:cNvSpPr/>
              <p:nvPr/>
            </p:nvSpPr>
            <p:spPr>
              <a:xfrm>
                <a:off x="6228184" y="2589704"/>
                <a:ext cx="2088232" cy="1224136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s-EC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Ceniza</a:t>
                </a:r>
                <a:endParaRPr lang="es-EC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Rectángulo 30"/>
            <p:cNvSpPr/>
            <p:nvPr/>
          </p:nvSpPr>
          <p:spPr>
            <a:xfrm>
              <a:off x="10312396" y="2107530"/>
              <a:ext cx="1190245" cy="1323439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s-MX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C(1,28)</a:t>
              </a:r>
            </a:p>
            <a:p>
              <a:pPr algn="ctr" defTabSz="914400"/>
              <a:r>
                <a:rPr lang="es-MX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A(1,19)</a:t>
              </a:r>
            </a:p>
            <a:p>
              <a:pPr algn="ctr" defTabSz="914400"/>
              <a:r>
                <a:rPr lang="es-MX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D(0,59)</a:t>
              </a:r>
            </a:p>
            <a:p>
              <a:pPr algn="ctr" defTabSz="914400"/>
              <a:r>
                <a:rPr lang="es-MX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B(0,43)</a:t>
              </a:r>
              <a:endParaRPr lang="es-MX" sz="2000" dirty="0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585835" y="3687357"/>
            <a:ext cx="4544531" cy="1347598"/>
            <a:chOff x="7585835" y="3687357"/>
            <a:chExt cx="4544531" cy="1347598"/>
          </a:xfrm>
        </p:grpSpPr>
        <p:grpSp>
          <p:nvGrpSpPr>
            <p:cNvPr id="7" name="10 Grupo"/>
            <p:cNvGrpSpPr/>
            <p:nvPr/>
          </p:nvGrpSpPr>
          <p:grpSpPr>
            <a:xfrm>
              <a:off x="7585835" y="3687357"/>
              <a:ext cx="3235491" cy="1224136"/>
              <a:chOff x="4644819" y="2800711"/>
              <a:chExt cx="3235491" cy="1224136"/>
            </a:xfrm>
          </p:grpSpPr>
          <p:sp>
            <p:nvSpPr>
              <p:cNvPr id="8" name="8 Flecha derecha"/>
              <p:cNvSpPr/>
              <p:nvPr/>
            </p:nvSpPr>
            <p:spPr>
              <a:xfrm rot="10289288">
                <a:off x="4644819" y="3362216"/>
                <a:ext cx="1224136" cy="61206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6 Rectángulo redondeado"/>
              <p:cNvSpPr/>
              <p:nvPr/>
            </p:nvSpPr>
            <p:spPr>
              <a:xfrm>
                <a:off x="5792078" y="2800711"/>
                <a:ext cx="2088232" cy="1224136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s-EC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Acidez </a:t>
                </a:r>
                <a:r>
                  <a:rPr lang="es-EC" b="1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titulable</a:t>
                </a:r>
                <a:endParaRPr lang="es-EC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Rectángulo 31"/>
            <p:cNvSpPr/>
            <p:nvPr/>
          </p:nvSpPr>
          <p:spPr>
            <a:xfrm>
              <a:off x="10973392" y="3711516"/>
              <a:ext cx="1156974" cy="1323439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  <a:ea typeface="Calibri" panose="020F0502020204030204" pitchFamily="34" charset="0"/>
                </a:rPr>
                <a:t>A(0,81)</a:t>
              </a:r>
            </a:p>
            <a:p>
              <a:pPr algn="ctr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  <a:ea typeface="Calibri" panose="020F0502020204030204" pitchFamily="34" charset="0"/>
                </a:rPr>
                <a:t>D(0,74)</a:t>
              </a:r>
            </a:p>
            <a:p>
              <a:pPr algn="ctr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  <a:ea typeface="Calibri" panose="020F0502020204030204" pitchFamily="34" charset="0"/>
                </a:rPr>
                <a:t>B(0,74)</a:t>
              </a:r>
            </a:p>
            <a:p>
              <a:pPr algn="ctr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  <a:ea typeface="Calibri" panose="020F0502020204030204" pitchFamily="34" charset="0"/>
                </a:rPr>
                <a:t>C(0,53) </a:t>
              </a:r>
              <a:endParaRPr lang="es-MX" sz="2000" dirty="0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7662890" y="5275188"/>
            <a:ext cx="4516714" cy="1581564"/>
            <a:chOff x="7662890" y="5275188"/>
            <a:chExt cx="4516714" cy="1581564"/>
          </a:xfrm>
        </p:grpSpPr>
        <p:grpSp>
          <p:nvGrpSpPr>
            <p:cNvPr id="25" name="10 Grupo"/>
            <p:cNvGrpSpPr/>
            <p:nvPr/>
          </p:nvGrpSpPr>
          <p:grpSpPr>
            <a:xfrm>
              <a:off x="7662890" y="5275188"/>
              <a:ext cx="3261264" cy="1224136"/>
              <a:chOff x="5055152" y="2420888"/>
              <a:chExt cx="3261264" cy="1224136"/>
            </a:xfrm>
          </p:grpSpPr>
          <p:sp>
            <p:nvSpPr>
              <p:cNvPr id="26" name="8 Flecha derecha"/>
              <p:cNvSpPr/>
              <p:nvPr/>
            </p:nvSpPr>
            <p:spPr>
              <a:xfrm rot="12063976">
                <a:off x="5055152" y="2671684"/>
                <a:ext cx="1353107" cy="61206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6 Rectángulo redondeado"/>
              <p:cNvSpPr/>
              <p:nvPr/>
            </p:nvSpPr>
            <p:spPr>
              <a:xfrm>
                <a:off x="6228184" y="2420888"/>
                <a:ext cx="2088232" cy="1224136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s-EC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</a:t>
                </a:r>
                <a:endParaRPr lang="es-EC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Rectángulo 32"/>
            <p:cNvSpPr/>
            <p:nvPr/>
          </p:nvSpPr>
          <p:spPr>
            <a:xfrm>
              <a:off x="10924154" y="5533313"/>
              <a:ext cx="1255450" cy="1323439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s-MX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C(4,12)</a:t>
              </a:r>
            </a:p>
            <a:p>
              <a:pPr algn="ctr" defTabSz="914400"/>
              <a:r>
                <a:rPr lang="es-MX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A(4,01)</a:t>
              </a:r>
            </a:p>
            <a:p>
              <a:pPr algn="ctr" defTabSz="914400"/>
              <a:r>
                <a:rPr lang="es-MX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B(3,91)</a:t>
              </a:r>
            </a:p>
            <a:p>
              <a:pPr algn="ctr" defTabSz="914400"/>
              <a:r>
                <a:rPr lang="es-MX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D(3,85)</a:t>
              </a:r>
              <a:endParaRPr lang="es-MX" sz="2000" dirty="0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7239619" y="97150"/>
            <a:ext cx="495238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Iniap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, (B) Pioneer, (C) trueno, (D)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mocacheño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2500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0 Grupo"/>
          <p:cNvGrpSpPr/>
          <p:nvPr/>
        </p:nvGrpSpPr>
        <p:grpSpPr>
          <a:xfrm>
            <a:off x="7585835" y="3687357"/>
            <a:ext cx="3235491" cy="1224136"/>
            <a:chOff x="4644819" y="2800711"/>
            <a:chExt cx="3235491" cy="122413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6" name="8 Flecha derecha"/>
            <p:cNvSpPr/>
            <p:nvPr/>
          </p:nvSpPr>
          <p:spPr>
            <a:xfrm rot="10289288">
              <a:off x="4644819" y="3362216"/>
              <a:ext cx="1224136" cy="61206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7" name="6 Rectángulo redondeado"/>
            <p:cNvSpPr/>
            <p:nvPr/>
          </p:nvSpPr>
          <p:spPr>
            <a:xfrm>
              <a:off x="5792078" y="2800711"/>
              <a:ext cx="2088232" cy="1224136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s-EC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Acidez </a:t>
              </a:r>
              <a:r>
                <a:rPr lang="es-EC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titulable</a:t>
              </a:r>
              <a:endParaRPr lang="es-EC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4888667" y="4005064"/>
            <a:ext cx="2834495" cy="2395736"/>
            <a:chOff x="4888667" y="4005064"/>
            <a:chExt cx="2834495" cy="2395736"/>
          </a:xfrm>
        </p:grpSpPr>
        <p:sp>
          <p:nvSpPr>
            <p:cNvPr id="4" name="3 Elipse"/>
            <p:cNvSpPr/>
            <p:nvPr/>
          </p:nvSpPr>
          <p:spPr>
            <a:xfrm>
              <a:off x="4888667" y="4005064"/>
              <a:ext cx="2834495" cy="239573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C" sz="2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HIPÓTESIS </a:t>
              </a:r>
              <a:endParaRPr lang="es-EC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400"/>
              <a:r>
                <a:rPr lang="es-EC" sz="2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6" name="5 Rectángulo redondeado"/>
            <p:cNvSpPr/>
            <p:nvPr/>
          </p:nvSpPr>
          <p:spPr>
            <a:xfrm>
              <a:off x="6515136" y="5393349"/>
              <a:ext cx="862856" cy="451731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s-EC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</a:t>
              </a:r>
              <a:endParaRPr lang="es-EC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6 Rectángulo redondeado"/>
            <p:cNvSpPr/>
            <p:nvPr/>
          </p:nvSpPr>
          <p:spPr>
            <a:xfrm>
              <a:off x="5358231" y="5389596"/>
              <a:ext cx="847004" cy="43585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s-EC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</a:t>
              </a:r>
              <a:endParaRPr lang="es-EC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2 CuadroTexto"/>
          <p:cNvSpPr txBox="1"/>
          <p:nvPr/>
        </p:nvSpPr>
        <p:spPr>
          <a:xfrm>
            <a:off x="134245" y="28135"/>
            <a:ext cx="4335243" cy="92333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s-EC" sz="3200" b="1" dirty="0" smtClean="0">
                <a:solidFill>
                  <a:prstClr val="black"/>
                </a:solidFill>
              </a:rPr>
              <a:t>CONCLUSIONES</a:t>
            </a:r>
            <a:r>
              <a:rPr lang="es-EC" sz="3600" dirty="0" smtClean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es-EC" dirty="0" smtClean="0">
                <a:solidFill>
                  <a:prstClr val="black"/>
                </a:solidFill>
              </a:rPr>
              <a:t>Factor B </a:t>
            </a:r>
            <a:r>
              <a:rPr lang="es-EC" dirty="0" smtClean="0">
                <a:solidFill>
                  <a:prstClr val="black"/>
                </a:solidFill>
              </a:rPr>
              <a:t>(método de extracción de almidón)</a:t>
            </a:r>
            <a:endParaRPr lang="es-EC" dirty="0">
              <a:solidFill>
                <a:prstClr val="black"/>
              </a:solidFill>
            </a:endParaRPr>
          </a:p>
        </p:txBody>
      </p:sp>
      <p:grpSp>
        <p:nvGrpSpPr>
          <p:cNvPr id="11" name="9 Grupo"/>
          <p:cNvGrpSpPr/>
          <p:nvPr/>
        </p:nvGrpSpPr>
        <p:grpSpPr>
          <a:xfrm>
            <a:off x="1740453" y="3711516"/>
            <a:ext cx="3278688" cy="1224136"/>
            <a:chOff x="1140447" y="2379852"/>
            <a:chExt cx="3278688" cy="1224136"/>
          </a:xfrm>
        </p:grpSpPr>
        <p:sp>
          <p:nvSpPr>
            <p:cNvPr id="12" name="7 Flecha derecha"/>
            <p:cNvSpPr/>
            <p:nvPr/>
          </p:nvSpPr>
          <p:spPr>
            <a:xfrm rot="703376">
              <a:off x="3194999" y="2917199"/>
              <a:ext cx="1224136" cy="61206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3" name="5 Rectángulo redondeado"/>
            <p:cNvSpPr/>
            <p:nvPr/>
          </p:nvSpPr>
          <p:spPr>
            <a:xfrm>
              <a:off x="1140447" y="2379852"/>
              <a:ext cx="2088232" cy="122413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s-EC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Proteina</a:t>
              </a:r>
              <a:r>
                <a:rPr lang="es-EC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EC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9 Grupo"/>
          <p:cNvGrpSpPr/>
          <p:nvPr/>
        </p:nvGrpSpPr>
        <p:grpSpPr>
          <a:xfrm>
            <a:off x="2381256" y="2083398"/>
            <a:ext cx="3368675" cy="1864924"/>
            <a:chOff x="1140447" y="2379852"/>
            <a:chExt cx="3368675" cy="1864924"/>
          </a:xfrm>
        </p:grpSpPr>
        <p:sp>
          <p:nvSpPr>
            <p:cNvPr id="15" name="7 Flecha derecha"/>
            <p:cNvSpPr/>
            <p:nvPr/>
          </p:nvSpPr>
          <p:spPr>
            <a:xfrm rot="2300610">
              <a:off x="2909676" y="3632708"/>
              <a:ext cx="1599446" cy="61206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6" name="5 Rectángulo redondeado"/>
            <p:cNvSpPr/>
            <p:nvPr/>
          </p:nvSpPr>
          <p:spPr>
            <a:xfrm>
              <a:off x="1140447" y="2379852"/>
              <a:ext cx="2088232" cy="122413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s-EC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Fibra </a:t>
              </a:r>
              <a:endParaRPr lang="es-EC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10 Grupo"/>
          <p:cNvGrpSpPr/>
          <p:nvPr/>
        </p:nvGrpSpPr>
        <p:grpSpPr>
          <a:xfrm>
            <a:off x="5289760" y="1364322"/>
            <a:ext cx="2088232" cy="2625383"/>
            <a:chOff x="6141001" y="2520560"/>
            <a:chExt cx="2088232" cy="2625383"/>
          </a:xfrm>
        </p:grpSpPr>
        <p:sp>
          <p:nvSpPr>
            <p:cNvPr id="18" name="8 Flecha derecha"/>
            <p:cNvSpPr/>
            <p:nvPr/>
          </p:nvSpPr>
          <p:spPr>
            <a:xfrm rot="5400000">
              <a:off x="6474103" y="4139286"/>
              <a:ext cx="1401247" cy="61206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9" name="6 Rectángulo redondeado"/>
            <p:cNvSpPr/>
            <p:nvPr/>
          </p:nvSpPr>
          <p:spPr>
            <a:xfrm>
              <a:off x="6141001" y="2520560"/>
              <a:ext cx="2088232" cy="122413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s-EC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Humedad </a:t>
              </a:r>
              <a:endParaRPr lang="es-EC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10 Grupo"/>
          <p:cNvGrpSpPr/>
          <p:nvPr/>
        </p:nvGrpSpPr>
        <p:grpSpPr>
          <a:xfrm>
            <a:off x="6873482" y="2069788"/>
            <a:ext cx="3269278" cy="1862382"/>
            <a:chOff x="5047138" y="2589704"/>
            <a:chExt cx="3269278" cy="1862382"/>
          </a:xfrm>
        </p:grpSpPr>
        <p:sp>
          <p:nvSpPr>
            <p:cNvPr id="24" name="8 Flecha derecha"/>
            <p:cNvSpPr/>
            <p:nvPr/>
          </p:nvSpPr>
          <p:spPr>
            <a:xfrm rot="8380742">
              <a:off x="5047138" y="3840018"/>
              <a:ext cx="1666663" cy="61206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25" name="6 Rectángulo redondeado"/>
            <p:cNvSpPr/>
            <p:nvPr/>
          </p:nvSpPr>
          <p:spPr>
            <a:xfrm>
              <a:off x="6228184" y="2589704"/>
              <a:ext cx="2088232" cy="122413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s-EC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Ceniza </a:t>
              </a:r>
              <a:endParaRPr lang="es-EC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10 Grupo"/>
          <p:cNvGrpSpPr/>
          <p:nvPr/>
        </p:nvGrpSpPr>
        <p:grpSpPr>
          <a:xfrm>
            <a:off x="7662890" y="5275188"/>
            <a:ext cx="3261264" cy="1224136"/>
            <a:chOff x="5055152" y="2420888"/>
            <a:chExt cx="3261264" cy="1224136"/>
          </a:xfrm>
        </p:grpSpPr>
        <p:sp>
          <p:nvSpPr>
            <p:cNvPr id="21" name="8 Flecha derecha"/>
            <p:cNvSpPr/>
            <p:nvPr/>
          </p:nvSpPr>
          <p:spPr>
            <a:xfrm rot="12063976">
              <a:off x="5055152" y="2671684"/>
              <a:ext cx="1353107" cy="61206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22" name="6 Rectángulo redondeado"/>
            <p:cNvSpPr/>
            <p:nvPr/>
          </p:nvSpPr>
          <p:spPr>
            <a:xfrm>
              <a:off x="6228184" y="2420888"/>
              <a:ext cx="2088232" cy="122413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s-EC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</a:t>
              </a:r>
              <a:endParaRPr lang="es-EC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ángulo 37"/>
          <p:cNvSpPr/>
          <p:nvPr/>
        </p:nvSpPr>
        <p:spPr>
          <a:xfrm>
            <a:off x="8540197" y="482140"/>
            <a:ext cx="22172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H2O : 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(B)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NaOH</a:t>
            </a:r>
            <a:endParaRPr lang="es-CO" dirty="0"/>
          </a:p>
        </p:txBody>
      </p:sp>
      <p:grpSp>
        <p:nvGrpSpPr>
          <p:cNvPr id="40" name="Grupo 39"/>
          <p:cNvGrpSpPr/>
          <p:nvPr/>
        </p:nvGrpSpPr>
        <p:grpSpPr>
          <a:xfrm>
            <a:off x="-2480" y="5355673"/>
            <a:ext cx="4907054" cy="1224136"/>
            <a:chOff x="-2480" y="5355673"/>
            <a:chExt cx="4907054" cy="1224136"/>
          </a:xfrm>
        </p:grpSpPr>
        <p:grpSp>
          <p:nvGrpSpPr>
            <p:cNvPr id="8" name="9 Grupo"/>
            <p:cNvGrpSpPr/>
            <p:nvPr/>
          </p:nvGrpSpPr>
          <p:grpSpPr>
            <a:xfrm>
              <a:off x="1728082" y="5355673"/>
              <a:ext cx="3176492" cy="1224136"/>
              <a:chOff x="1252991" y="3069165"/>
              <a:chExt cx="3176492" cy="1224136"/>
            </a:xfrm>
          </p:grpSpPr>
          <p:sp>
            <p:nvSpPr>
              <p:cNvPr id="9" name="7 Flecha derecha"/>
              <p:cNvSpPr/>
              <p:nvPr/>
            </p:nvSpPr>
            <p:spPr>
              <a:xfrm rot="20483225">
                <a:off x="3266386" y="3144636"/>
                <a:ext cx="1163097" cy="620739"/>
              </a:xfrm>
              <a:prstGeom prst="rightArrow">
                <a:avLst>
                  <a:gd name="adj1" fmla="val 50000"/>
                  <a:gd name="adj2" fmla="val 49623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5 Rectángulo redondeado"/>
              <p:cNvSpPr/>
              <p:nvPr/>
            </p:nvSpPr>
            <p:spPr>
              <a:xfrm>
                <a:off x="1252991" y="3069165"/>
                <a:ext cx="2088232" cy="122413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s-EC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Contenido de </a:t>
                </a:r>
                <a:r>
                  <a:rPr lang="es-EC" b="1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almidon</a:t>
                </a:r>
                <a:endParaRPr lang="es-EC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Rectángulo 38"/>
            <p:cNvSpPr/>
            <p:nvPr/>
          </p:nvSpPr>
          <p:spPr>
            <a:xfrm>
              <a:off x="-2480" y="5654620"/>
              <a:ext cx="1778276" cy="707886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A (121,61)</a:t>
              </a:r>
            </a:p>
            <a:p>
              <a:pPr algn="ctr" defTabSz="914400"/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</a:rPr>
                <a:t>B(7,20) </a:t>
              </a:r>
              <a:r>
                <a:rPr lang="es-EC" sz="2000" dirty="0" smtClean="0">
                  <a:solidFill>
                    <a:prstClr val="black"/>
                  </a:solidFill>
                  <a:latin typeface="Agency FB" panose="020B0503020202020204" pitchFamily="34" charset="0"/>
                  <a:ea typeface="Calibri" panose="020F0502020204030204" pitchFamily="34" charset="0"/>
                </a:rPr>
                <a:t> </a:t>
              </a:r>
              <a:endParaRPr lang="es-MX" sz="2000" dirty="0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66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CuadroTexto"/>
          <p:cNvSpPr txBox="1"/>
          <p:nvPr/>
        </p:nvSpPr>
        <p:spPr>
          <a:xfrm>
            <a:off x="1271510" y="2763814"/>
            <a:ext cx="9841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C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 DEL % DE </a:t>
            </a:r>
            <a:r>
              <a:rPr lang="es-EC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GRASA</a:t>
            </a:r>
            <a:endParaRPr lang="es-EC" sz="5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2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o 32"/>
          <p:cNvGrpSpPr/>
          <p:nvPr/>
        </p:nvGrpSpPr>
        <p:grpSpPr>
          <a:xfrm>
            <a:off x="4469488" y="2014882"/>
            <a:ext cx="2834495" cy="2395736"/>
            <a:chOff x="4888667" y="4005064"/>
            <a:chExt cx="2834495" cy="2395736"/>
          </a:xfrm>
        </p:grpSpPr>
        <p:sp>
          <p:nvSpPr>
            <p:cNvPr id="4" name="3 Elipse"/>
            <p:cNvSpPr/>
            <p:nvPr/>
          </p:nvSpPr>
          <p:spPr>
            <a:xfrm>
              <a:off x="4888667" y="4005064"/>
              <a:ext cx="2834495" cy="239573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C" sz="2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HIPÓTESIS </a:t>
              </a:r>
              <a:endParaRPr lang="es-EC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400"/>
              <a:r>
                <a:rPr lang="es-EC" sz="2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7" name="6 Rectángulo redondeado"/>
            <p:cNvSpPr/>
            <p:nvPr/>
          </p:nvSpPr>
          <p:spPr>
            <a:xfrm>
              <a:off x="5924688" y="5523586"/>
              <a:ext cx="847004" cy="43585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s-EC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</a:t>
              </a:r>
              <a:endParaRPr lang="es-EC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2 CuadroTexto"/>
          <p:cNvSpPr txBox="1"/>
          <p:nvPr/>
        </p:nvSpPr>
        <p:spPr>
          <a:xfrm>
            <a:off x="134245" y="28135"/>
            <a:ext cx="4335243" cy="92333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s-EC" sz="3200" b="1" dirty="0" smtClean="0">
                <a:solidFill>
                  <a:prstClr val="black"/>
                </a:solidFill>
              </a:rPr>
              <a:t>CONCLUSIONES</a:t>
            </a:r>
            <a:r>
              <a:rPr lang="es-EC" sz="3600" dirty="0" smtClean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es-EC" dirty="0" smtClean="0">
                <a:solidFill>
                  <a:prstClr val="black"/>
                </a:solidFill>
              </a:rPr>
              <a:t>Factor </a:t>
            </a:r>
            <a:r>
              <a:rPr lang="es-EC" dirty="0" smtClean="0">
                <a:solidFill>
                  <a:prstClr val="black"/>
                </a:solidFill>
              </a:rPr>
              <a:t>A (variedades)</a:t>
            </a:r>
            <a:endParaRPr lang="es-EC" dirty="0">
              <a:solidFill>
                <a:prstClr val="black"/>
              </a:solidFill>
            </a:endParaRPr>
          </a:p>
        </p:txBody>
      </p:sp>
      <p:grpSp>
        <p:nvGrpSpPr>
          <p:cNvPr id="8" name="9 Grupo"/>
          <p:cNvGrpSpPr/>
          <p:nvPr/>
        </p:nvGrpSpPr>
        <p:grpSpPr>
          <a:xfrm>
            <a:off x="1189661" y="3751331"/>
            <a:ext cx="3176492" cy="1224136"/>
            <a:chOff x="1252991" y="3069165"/>
            <a:chExt cx="3176492" cy="1224136"/>
          </a:xfrm>
        </p:grpSpPr>
        <p:sp>
          <p:nvSpPr>
            <p:cNvPr id="9" name="7 Flecha derecha"/>
            <p:cNvSpPr/>
            <p:nvPr/>
          </p:nvSpPr>
          <p:spPr>
            <a:xfrm rot="20483225">
              <a:off x="3266386" y="3144636"/>
              <a:ext cx="1163097" cy="620739"/>
            </a:xfrm>
            <a:prstGeom prst="rightArrow">
              <a:avLst>
                <a:gd name="adj1" fmla="val 50000"/>
                <a:gd name="adj2" fmla="val 4962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0" name="5 Rectángulo redondeado"/>
            <p:cNvSpPr/>
            <p:nvPr/>
          </p:nvSpPr>
          <p:spPr>
            <a:xfrm>
              <a:off x="1252991" y="3069165"/>
              <a:ext cx="2088232" cy="122413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s-EC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Porcentaje de grasa</a:t>
              </a:r>
              <a:endParaRPr lang="es-EC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98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o 32"/>
          <p:cNvGrpSpPr/>
          <p:nvPr/>
        </p:nvGrpSpPr>
        <p:grpSpPr>
          <a:xfrm>
            <a:off x="5500002" y="1762382"/>
            <a:ext cx="2834495" cy="2395736"/>
            <a:chOff x="4888667" y="4005064"/>
            <a:chExt cx="2834495" cy="2395736"/>
          </a:xfrm>
        </p:grpSpPr>
        <p:sp>
          <p:nvSpPr>
            <p:cNvPr id="4" name="3 Elipse"/>
            <p:cNvSpPr/>
            <p:nvPr/>
          </p:nvSpPr>
          <p:spPr>
            <a:xfrm>
              <a:off x="4888667" y="4005064"/>
              <a:ext cx="2834495" cy="239573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C" sz="2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HIPÓTESIS </a:t>
              </a:r>
              <a:endParaRPr lang="es-EC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400"/>
              <a:r>
                <a:rPr lang="es-EC" sz="2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7" name="6 Rectángulo redondeado"/>
            <p:cNvSpPr/>
            <p:nvPr/>
          </p:nvSpPr>
          <p:spPr>
            <a:xfrm>
              <a:off x="5924688" y="5523586"/>
              <a:ext cx="847004" cy="43585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s-EC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</a:t>
              </a:r>
              <a:endParaRPr lang="es-EC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2 CuadroTexto"/>
          <p:cNvSpPr txBox="1"/>
          <p:nvPr/>
        </p:nvSpPr>
        <p:spPr>
          <a:xfrm>
            <a:off x="134245" y="28135"/>
            <a:ext cx="4335243" cy="92333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s-EC" sz="3200" b="1" dirty="0" smtClean="0">
                <a:solidFill>
                  <a:prstClr val="black"/>
                </a:solidFill>
              </a:rPr>
              <a:t>CONCLUSIONES</a:t>
            </a:r>
            <a:r>
              <a:rPr lang="es-EC" sz="3600" dirty="0" smtClean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es-EC" dirty="0" smtClean="0">
                <a:solidFill>
                  <a:prstClr val="black"/>
                </a:solidFill>
              </a:rPr>
              <a:t>Factor </a:t>
            </a:r>
            <a:r>
              <a:rPr lang="es-EC" dirty="0">
                <a:solidFill>
                  <a:prstClr val="black"/>
                </a:solidFill>
              </a:rPr>
              <a:t>B</a:t>
            </a:r>
            <a:r>
              <a:rPr lang="es-EC" dirty="0" smtClean="0">
                <a:solidFill>
                  <a:prstClr val="black"/>
                </a:solidFill>
              </a:rPr>
              <a:t> (Método de extracción de aceite)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602794" y="305134"/>
            <a:ext cx="371806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180340">
              <a:spcAft>
                <a:spcPts val="1000"/>
              </a:spcAft>
            </a:pPr>
            <a:r>
              <a:rPr lang="es-EC" b="1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b="1" i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solvente, (B) prensa hidráulica</a:t>
            </a:r>
            <a:r>
              <a:rPr lang="es-EC" i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CO" sz="11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453819" y="3104690"/>
            <a:ext cx="4884791" cy="1224136"/>
            <a:chOff x="453819" y="3104690"/>
            <a:chExt cx="4884791" cy="1224136"/>
          </a:xfrm>
        </p:grpSpPr>
        <p:grpSp>
          <p:nvGrpSpPr>
            <p:cNvPr id="8" name="9 Grupo"/>
            <p:cNvGrpSpPr/>
            <p:nvPr/>
          </p:nvGrpSpPr>
          <p:grpSpPr>
            <a:xfrm>
              <a:off x="2162118" y="3104690"/>
              <a:ext cx="3176492" cy="1224136"/>
              <a:chOff x="1252991" y="3069165"/>
              <a:chExt cx="3176492" cy="1224136"/>
            </a:xfrm>
          </p:grpSpPr>
          <p:sp>
            <p:nvSpPr>
              <p:cNvPr id="9" name="7 Flecha derecha"/>
              <p:cNvSpPr/>
              <p:nvPr/>
            </p:nvSpPr>
            <p:spPr>
              <a:xfrm rot="20483225">
                <a:off x="3266386" y="3144636"/>
                <a:ext cx="1163097" cy="620739"/>
              </a:xfrm>
              <a:prstGeom prst="rightArrow">
                <a:avLst>
                  <a:gd name="adj1" fmla="val 50000"/>
                  <a:gd name="adj2" fmla="val 49623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5 Rectángulo redondeado"/>
              <p:cNvSpPr/>
              <p:nvPr/>
            </p:nvSpPr>
            <p:spPr>
              <a:xfrm>
                <a:off x="1252991" y="3069165"/>
                <a:ext cx="2088232" cy="122413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s-EC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Porcentaje de grasa</a:t>
                </a:r>
                <a:endParaRPr lang="es-EC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Rectángulo 2"/>
            <p:cNvSpPr/>
            <p:nvPr/>
          </p:nvSpPr>
          <p:spPr>
            <a:xfrm>
              <a:off x="453819" y="3258232"/>
              <a:ext cx="1471848" cy="8998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A(2,87)</a:t>
              </a:r>
            </a:p>
            <a:p>
              <a:pPr algn="ctr"/>
              <a:r>
                <a:rPr lang="es-CO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B(0,13)</a:t>
              </a:r>
              <a:endParaRPr lang="es-C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453819" y="5676640"/>
            <a:ext cx="9633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b="1" dirty="0"/>
              <a:t>En el contenido de proteína y grasa se tiene que la variedad </a:t>
            </a:r>
            <a:r>
              <a:rPr lang="es-EC" b="1" dirty="0" err="1"/>
              <a:t>Iniap</a:t>
            </a:r>
            <a:r>
              <a:rPr lang="es-EC" b="1" dirty="0"/>
              <a:t> H-551 es la que posee mayor contenido de estas propiedades , esto debido a que se realizó análisis al grano íntegro y por tal motivo genero los mayores resultados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2968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CuadroTexto"/>
          <p:cNvSpPr txBox="1"/>
          <p:nvPr/>
        </p:nvSpPr>
        <p:spPr>
          <a:xfrm>
            <a:off x="1271510" y="2763814"/>
            <a:ext cx="9841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C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sz="5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3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17601" y="1064804"/>
            <a:ext cx="1033417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lo que corresponde a las variedades  se concluyó  que el  mejor rendimiento dio con la 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mocacheño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pero esta al ser una variedad local no es muy tomada en cuanta en la actualidad para el campo de la investigación,  se recomienda realizar más estudio sobre esta variedad a fin de conocer que   beneficios de consumo puede ofrecer en relación a otras variedades.</a:t>
            </a:r>
            <a:endParaRPr lang="es-CO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recomienda mejor la técnica de extracción de almidón por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NaOH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debido a que existe inconvenientes al momento de realizar el lavado del almidón  y para bajar el pH del mismo.</a:t>
            </a:r>
            <a:endParaRPr lang="es-CO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la extracción de grasa por prensado hidráulico, se recomienda utilizar una prensa que ejerza mayor presión a fin de extraer mayor contenido de aceite.</a:t>
            </a:r>
            <a:endParaRPr lang="es-CO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recomienda volver a realizar esta investigación, pero con otras técnicas de extracción y otras variedades a fin de que existan otras alternativas tanto de extracción como para saber  si existe otras variedades que proporciones mejores resultados.</a:t>
            </a:r>
            <a:endParaRPr lang="es-C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4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135901" y="281355"/>
            <a:ext cx="4164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latin typeface="Goudy Stout" panose="0202090407030B020401" pitchFamily="18" charset="0"/>
              </a:rPr>
              <a:t>HIPÓTESIS</a:t>
            </a:r>
            <a:r>
              <a:rPr lang="es-CO" dirty="0" smtClean="0"/>
              <a:t> </a:t>
            </a:r>
            <a:endParaRPr lang="es-CO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882117461"/>
              </p:ext>
            </p:extLst>
          </p:nvPr>
        </p:nvGraphicFramePr>
        <p:xfrm>
          <a:off x="787791" y="804575"/>
          <a:ext cx="10213144" cy="582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03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Picture 4" descr="http://d13yacurqjgara.cloudfront.net/users/100653/screenshots/707135/grac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8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135901" y="281355"/>
            <a:ext cx="4164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latin typeface="Goudy Stout" panose="0202090407030B020401" pitchFamily="18" charset="0"/>
              </a:rPr>
              <a:t>HIPÓTESIS</a:t>
            </a:r>
            <a:r>
              <a:rPr lang="es-CO" dirty="0" smtClean="0"/>
              <a:t> </a:t>
            </a:r>
            <a:endParaRPr lang="es-CO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686471361"/>
              </p:ext>
            </p:extLst>
          </p:nvPr>
        </p:nvGraphicFramePr>
        <p:xfrm>
          <a:off x="787791" y="804575"/>
          <a:ext cx="10213144" cy="582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262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14782" y="299407"/>
            <a:ext cx="4445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>
                <a:latin typeface="Goudy Stout" panose="0202090407030B020401" pitchFamily="18" charset="0"/>
              </a:rPr>
              <a:t>METODOLOGIA</a:t>
            </a:r>
            <a:endParaRPr lang="es-CO" sz="2400" dirty="0">
              <a:latin typeface="Goudy Stout" panose="0202090407030B020401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961565" y="1029761"/>
            <a:ext cx="49518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es-EC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Ubicación del área de la investigación</a:t>
            </a:r>
            <a:endParaRPr lang="es-C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914" y="1704661"/>
            <a:ext cx="7027129" cy="256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4 Rectángulo"/>
          <p:cNvSpPr/>
          <p:nvPr/>
        </p:nvSpPr>
        <p:spPr>
          <a:xfrm>
            <a:off x="1012874" y="4386214"/>
            <a:ext cx="4318781" cy="20005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b="1" dirty="0"/>
              <a:t>Ubicación Política </a:t>
            </a:r>
            <a:endParaRPr lang="es-EC" dirty="0" smtClean="0"/>
          </a:p>
          <a:p>
            <a:r>
              <a:rPr lang="es-EC" dirty="0" smtClean="0"/>
              <a:t>País</a:t>
            </a:r>
            <a:r>
              <a:rPr lang="es-EC" dirty="0"/>
              <a:t>: 	</a:t>
            </a:r>
            <a:r>
              <a:rPr lang="es-EC" dirty="0" smtClean="0"/>
              <a:t>Ecuador</a:t>
            </a:r>
            <a:endParaRPr lang="es-ES" b="1" dirty="0"/>
          </a:p>
          <a:p>
            <a:r>
              <a:rPr lang="es-EC" dirty="0"/>
              <a:t>Provincia: </a:t>
            </a:r>
            <a:r>
              <a:rPr lang="es-EC" dirty="0" smtClean="0"/>
              <a:t>Santo </a:t>
            </a:r>
            <a:r>
              <a:rPr lang="es-EC" dirty="0"/>
              <a:t>Domingo de los Tsáchilas</a:t>
            </a:r>
            <a:endParaRPr lang="es-ES" b="1" dirty="0"/>
          </a:p>
          <a:p>
            <a:r>
              <a:rPr lang="es-EC" dirty="0"/>
              <a:t>Cantón: 	</a:t>
            </a:r>
            <a:r>
              <a:rPr lang="es-EC" dirty="0" smtClean="0"/>
              <a:t>Santo </a:t>
            </a:r>
            <a:r>
              <a:rPr lang="es-EC" dirty="0"/>
              <a:t>Domingo</a:t>
            </a:r>
            <a:endParaRPr lang="es-ES" b="1" dirty="0"/>
          </a:p>
          <a:p>
            <a:r>
              <a:rPr lang="es-EC" dirty="0"/>
              <a:t>Parroquia: </a:t>
            </a:r>
            <a:r>
              <a:rPr lang="es-EC" dirty="0" smtClean="0"/>
              <a:t>Luz </a:t>
            </a:r>
            <a:r>
              <a:rPr lang="es-EC" dirty="0"/>
              <a:t>de América </a:t>
            </a:r>
            <a:endParaRPr lang="es-ES" b="1" dirty="0"/>
          </a:p>
          <a:p>
            <a:r>
              <a:rPr lang="es-EC" dirty="0"/>
              <a:t>Sector: 	</a:t>
            </a:r>
            <a:r>
              <a:rPr lang="es-EC" dirty="0" smtClean="0"/>
              <a:t> km 35 </a:t>
            </a:r>
            <a:r>
              <a:rPr lang="es-EC" dirty="0"/>
              <a:t>Vía Quevedo</a:t>
            </a:r>
            <a:endParaRPr lang="es-ES" b="1" dirty="0"/>
          </a:p>
          <a:p>
            <a:pPr algn="ctr"/>
            <a:endParaRPr lang="es-ES" sz="2000" dirty="0"/>
          </a:p>
        </p:txBody>
      </p:sp>
      <p:sp>
        <p:nvSpPr>
          <p:cNvPr id="8" name="5 Rectángulo"/>
          <p:cNvSpPr/>
          <p:nvPr/>
        </p:nvSpPr>
        <p:spPr>
          <a:xfrm>
            <a:off x="5856885" y="4386214"/>
            <a:ext cx="4113018" cy="20005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b="1" dirty="0" smtClean="0"/>
              <a:t>Ubicación Geográfica</a:t>
            </a:r>
          </a:p>
          <a:p>
            <a:endParaRPr lang="es-EC" dirty="0" smtClean="0"/>
          </a:p>
          <a:p>
            <a:r>
              <a:rPr lang="es-EC" dirty="0" smtClean="0"/>
              <a:t>Latitud</a:t>
            </a:r>
            <a:r>
              <a:rPr lang="es-EC" dirty="0"/>
              <a:t>:	            00° </a:t>
            </a:r>
            <a:r>
              <a:rPr lang="es-EC" dirty="0" smtClean="0"/>
              <a:t>24´ 36"</a:t>
            </a:r>
            <a:endParaRPr lang="es-ES" b="1" dirty="0" smtClean="0"/>
          </a:p>
          <a:p>
            <a:r>
              <a:rPr lang="es-EC" dirty="0" smtClean="0"/>
              <a:t>Longitud:	            79°18´ 43“</a:t>
            </a:r>
            <a:endParaRPr lang="es-ES" b="1" dirty="0" smtClean="0"/>
          </a:p>
          <a:p>
            <a:r>
              <a:rPr lang="es-EC" dirty="0" smtClean="0"/>
              <a:t>Altitud</a:t>
            </a:r>
            <a:r>
              <a:rPr lang="es-EC" dirty="0"/>
              <a:t>:	            270 msnm</a:t>
            </a:r>
            <a:endParaRPr lang="es-ES" b="1" dirty="0"/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143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507346" y="335519"/>
            <a:ext cx="224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Goudy Stout" panose="0202090407030B020401" pitchFamily="18" charset="0"/>
              </a:rPr>
              <a:t>Métodos </a:t>
            </a:r>
            <a:endParaRPr lang="es-CO" dirty="0">
              <a:latin typeface="Goudy Stout" panose="0202090407030B020401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-554185" y="900132"/>
            <a:ext cx="6183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C" sz="2400" b="1" dirty="0">
                <a:latin typeface="Comic Sans MS" panose="030F0702030302020204" pitchFamily="66" charset="0"/>
              </a:rPr>
              <a:t>Recolección de materia prima </a:t>
            </a:r>
            <a:endParaRPr lang="es-CO" sz="2400" b="1" dirty="0">
              <a:latin typeface="Comic Sans MS" panose="030F0702030302020204" pitchFamily="66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36" r="7143"/>
          <a:stretch/>
        </p:blipFill>
        <p:spPr>
          <a:xfrm>
            <a:off x="207818" y="1456823"/>
            <a:ext cx="2548830" cy="186682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96"/>
          <a:stretch/>
        </p:blipFill>
        <p:spPr>
          <a:xfrm>
            <a:off x="3266112" y="1456822"/>
            <a:ext cx="2476073" cy="185705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1"/>
          <a:stretch/>
        </p:blipFill>
        <p:spPr>
          <a:xfrm>
            <a:off x="3263905" y="3753771"/>
            <a:ext cx="2478280" cy="19171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57"/>
          <a:stretch/>
        </p:blipFill>
        <p:spPr>
          <a:xfrm>
            <a:off x="181942" y="3753771"/>
            <a:ext cx="2574706" cy="193102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846403" y="5844693"/>
            <a:ext cx="229985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10 kilos por variedad</a:t>
            </a:r>
            <a:endParaRPr lang="es-CO" dirty="0"/>
          </a:p>
        </p:txBody>
      </p:sp>
      <p:sp>
        <p:nvSpPr>
          <p:cNvPr id="15" name="Rectángulo 14"/>
          <p:cNvSpPr/>
          <p:nvPr/>
        </p:nvSpPr>
        <p:spPr>
          <a:xfrm>
            <a:off x="3266112" y="2922093"/>
            <a:ext cx="17602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Trueno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NB-7443</a:t>
            </a:r>
            <a:endParaRPr lang="es-CO" dirty="0"/>
          </a:p>
        </p:txBody>
      </p:sp>
      <p:sp>
        <p:nvSpPr>
          <p:cNvPr id="16" name="Rectángulo 15"/>
          <p:cNvSpPr/>
          <p:nvPr/>
        </p:nvSpPr>
        <p:spPr>
          <a:xfrm>
            <a:off x="207817" y="2954313"/>
            <a:ext cx="15376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Pioneer 30F35</a:t>
            </a:r>
            <a:endParaRPr lang="es-CO" dirty="0"/>
          </a:p>
        </p:txBody>
      </p:sp>
      <p:sp>
        <p:nvSpPr>
          <p:cNvPr id="17" name="Rectángulo 16"/>
          <p:cNvSpPr/>
          <p:nvPr/>
        </p:nvSpPr>
        <p:spPr>
          <a:xfrm>
            <a:off x="3275127" y="5301571"/>
            <a:ext cx="13067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Iniap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H-551</a:t>
            </a:r>
            <a:endParaRPr lang="es-CO" dirty="0"/>
          </a:p>
        </p:txBody>
      </p:sp>
      <p:sp>
        <p:nvSpPr>
          <p:cNvPr id="18" name="Rectángulo 17"/>
          <p:cNvSpPr/>
          <p:nvPr/>
        </p:nvSpPr>
        <p:spPr>
          <a:xfrm>
            <a:off x="181942" y="5301571"/>
            <a:ext cx="12618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Mocacheño</a:t>
            </a:r>
            <a:endParaRPr lang="es-CO" dirty="0"/>
          </a:p>
        </p:txBody>
      </p:sp>
      <p:sp>
        <p:nvSpPr>
          <p:cNvPr id="19" name="Cerrar llave 18"/>
          <p:cNvSpPr/>
          <p:nvPr/>
        </p:nvSpPr>
        <p:spPr>
          <a:xfrm>
            <a:off x="5817602" y="1263599"/>
            <a:ext cx="1136072" cy="46872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/>
          <p:cNvSpPr txBox="1"/>
          <p:nvPr/>
        </p:nvSpPr>
        <p:spPr>
          <a:xfrm>
            <a:off x="6759675" y="1456822"/>
            <a:ext cx="1525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Extracción de almidón</a:t>
            </a:r>
            <a:endParaRPr lang="es-CO" dirty="0"/>
          </a:p>
        </p:txBody>
      </p:sp>
      <p:sp>
        <p:nvSpPr>
          <p:cNvPr id="22" name="CuadroTexto 21"/>
          <p:cNvSpPr txBox="1"/>
          <p:nvPr/>
        </p:nvSpPr>
        <p:spPr>
          <a:xfrm>
            <a:off x="6759675" y="4978405"/>
            <a:ext cx="1525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Extracción de aceite</a:t>
            </a:r>
            <a:endParaRPr lang="es-CO" dirty="0"/>
          </a:p>
        </p:txBody>
      </p:sp>
      <p:sp>
        <p:nvSpPr>
          <p:cNvPr id="23" name="Llaves 22"/>
          <p:cNvSpPr/>
          <p:nvPr/>
        </p:nvSpPr>
        <p:spPr>
          <a:xfrm>
            <a:off x="8531038" y="1235421"/>
            <a:ext cx="2341419" cy="1149927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Agua destilada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err="1" smtClean="0"/>
              <a:t>NaOH</a:t>
            </a:r>
            <a:r>
              <a:rPr lang="es-CO" dirty="0" smtClean="0"/>
              <a:t> 25%</a:t>
            </a:r>
            <a:endParaRPr lang="es-CO" dirty="0"/>
          </a:p>
        </p:txBody>
      </p:sp>
      <p:sp>
        <p:nvSpPr>
          <p:cNvPr id="24" name="Llaves 23"/>
          <p:cNvSpPr/>
          <p:nvPr/>
        </p:nvSpPr>
        <p:spPr>
          <a:xfrm>
            <a:off x="8531038" y="4484514"/>
            <a:ext cx="2945122" cy="1149927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Por solvente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Por prensado hidráulico </a:t>
            </a:r>
            <a:endParaRPr lang="es-CO" dirty="0"/>
          </a:p>
        </p:txBody>
      </p:sp>
      <p:grpSp>
        <p:nvGrpSpPr>
          <p:cNvPr id="6" name="Grupo 5"/>
          <p:cNvGrpSpPr/>
          <p:nvPr/>
        </p:nvGrpSpPr>
        <p:grpSpPr>
          <a:xfrm>
            <a:off x="9271752" y="189575"/>
            <a:ext cx="859991" cy="3134070"/>
            <a:chOff x="9271752" y="189575"/>
            <a:chExt cx="859991" cy="313407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9" t="6079" r="78432" b="53921"/>
            <a:stretch/>
          </p:blipFill>
          <p:spPr>
            <a:xfrm>
              <a:off x="9271752" y="189575"/>
              <a:ext cx="859991" cy="1392367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2" t="3725" r="22843" b="29411"/>
            <a:stretch/>
          </p:blipFill>
          <p:spPr>
            <a:xfrm>
              <a:off x="9271752" y="2209422"/>
              <a:ext cx="859991" cy="1114223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7" t="19559" r="25239" b="21324"/>
          <a:stretch/>
        </p:blipFill>
        <p:spPr>
          <a:xfrm>
            <a:off x="9296663" y="3431193"/>
            <a:ext cx="1575794" cy="138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/>
      <p:bldP spid="22" grpId="0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947265" y="4210778"/>
            <a:ext cx="5953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>
                <a:latin typeface="Comic Sans MS" panose="030F0702030302020204" pitchFamily="66" charset="0"/>
              </a:rPr>
              <a:t>Extracción de almidón con </a:t>
            </a:r>
            <a:r>
              <a:rPr lang="es-CO" sz="2000" b="1" dirty="0" err="1" smtClean="0">
                <a:latin typeface="Comic Sans MS" panose="030F0702030302020204" pitchFamily="66" charset="0"/>
              </a:rPr>
              <a:t>NaOH</a:t>
            </a:r>
            <a:r>
              <a:rPr lang="es-CO" sz="2000" b="1" dirty="0" smtClean="0">
                <a:latin typeface="Comic Sans MS" panose="030F0702030302020204" pitchFamily="66" charset="0"/>
              </a:rPr>
              <a:t> al 25%</a:t>
            </a:r>
            <a:endParaRPr lang="es-CO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36282" y="259756"/>
            <a:ext cx="321425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Hidratación de maíz en solución de </a:t>
            </a:r>
            <a:r>
              <a:rPr lang="es-CO" dirty="0" err="1" smtClean="0"/>
              <a:t>NaOH</a:t>
            </a:r>
            <a:r>
              <a:rPr lang="es-CO" dirty="0" smtClean="0"/>
              <a:t> por 24 Horas </a:t>
            </a:r>
            <a:endParaRPr lang="es-CO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8" b="29309"/>
          <a:stretch/>
        </p:blipFill>
        <p:spPr>
          <a:xfrm>
            <a:off x="253600" y="935427"/>
            <a:ext cx="3214254" cy="13577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36161" r="17424" b="20808"/>
          <a:stretch/>
        </p:blipFill>
        <p:spPr>
          <a:xfrm>
            <a:off x="263821" y="2538366"/>
            <a:ext cx="2950026" cy="183687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8" t="616" r="12929" b="16330"/>
          <a:stretch/>
        </p:blipFill>
        <p:spPr>
          <a:xfrm rot="5400000">
            <a:off x="790093" y="4243671"/>
            <a:ext cx="1887259" cy="296024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53600" y="6309525"/>
            <a:ext cx="105987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L</a:t>
            </a:r>
            <a:r>
              <a:rPr lang="es-CO" dirty="0" smtClean="0"/>
              <a:t>avado</a:t>
            </a:r>
            <a:endParaRPr lang="es-CO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4" t="9057" r="5051"/>
          <a:stretch/>
        </p:blipFill>
        <p:spPr>
          <a:xfrm rot="5400000">
            <a:off x="4227229" y="7033"/>
            <a:ext cx="1829132" cy="289754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081162" y="2001041"/>
            <a:ext cx="147053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Baja de pH 7</a:t>
            </a:r>
            <a:endParaRPr lang="es-CO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53600" y="1912227"/>
            <a:ext cx="185304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Relación 1:3</a:t>
            </a:r>
            <a:endParaRPr lang="es-CO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36282" y="4005912"/>
            <a:ext cx="297756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Filtro de extractos resultantes</a:t>
            </a:r>
            <a:endParaRPr lang="es-CO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669503" y="2370373"/>
            <a:ext cx="291486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Los residuos se maceraron con agua en relación 1:3 por 15minutos  hasta homogeneizar la muestra</a:t>
            </a:r>
            <a:endParaRPr lang="es-CO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5" t="-3295" r="13693" b="38750"/>
          <a:stretch/>
        </p:blipFill>
        <p:spPr>
          <a:xfrm>
            <a:off x="3686821" y="4053734"/>
            <a:ext cx="2897548" cy="1932625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3686821" y="5986359"/>
            <a:ext cx="289754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Pasta insoluble de aspecto gelatinoso</a:t>
            </a:r>
            <a:endParaRPr lang="es-CO" dirty="0"/>
          </a:p>
        </p:txBody>
      </p:sp>
      <p:pic>
        <p:nvPicPr>
          <p:cNvPr id="23" name="Imagen 22" descr="C:\Users\usuario\Desktop\tesis\Nueva carpeta\DSC02834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7466" r="20731" b="5882"/>
          <a:stretch/>
        </p:blipFill>
        <p:spPr bwMode="auto">
          <a:xfrm>
            <a:off x="6695582" y="246438"/>
            <a:ext cx="2752090" cy="2656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 descr="C:\Users\usuario\Desktop\tesis\Nueva carpeta\DSC02844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5" b="13753"/>
          <a:stretch/>
        </p:blipFill>
        <p:spPr bwMode="auto">
          <a:xfrm>
            <a:off x="9558885" y="259527"/>
            <a:ext cx="2511962" cy="2648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CuadroTexto 24"/>
          <p:cNvSpPr txBox="1"/>
          <p:nvPr/>
        </p:nvSpPr>
        <p:spPr>
          <a:xfrm>
            <a:off x="6678264" y="254693"/>
            <a:ext cx="153785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Estufa  a 50°C</a:t>
            </a:r>
            <a:endParaRPr lang="es-CO" dirty="0"/>
          </a:p>
        </p:txBody>
      </p:sp>
      <p:sp>
        <p:nvSpPr>
          <p:cNvPr id="28" name="CuadroTexto 27"/>
          <p:cNvSpPr txBox="1"/>
          <p:nvPr/>
        </p:nvSpPr>
        <p:spPr>
          <a:xfrm>
            <a:off x="7598467" y="3161530"/>
            <a:ext cx="369840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Almidón de maíz  extraído con </a:t>
            </a:r>
            <a:r>
              <a:rPr lang="es-CO" dirty="0" err="1" smtClean="0"/>
              <a:t>NaOH</a:t>
            </a:r>
            <a:endParaRPr lang="es-CO" dirty="0"/>
          </a:p>
        </p:txBody>
      </p:sp>
      <p:sp>
        <p:nvSpPr>
          <p:cNvPr id="2" name="Flecha abajo 1"/>
          <p:cNvSpPr/>
          <p:nvPr/>
        </p:nvSpPr>
        <p:spPr>
          <a:xfrm>
            <a:off x="1631178" y="2281559"/>
            <a:ext cx="229549" cy="2212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Flecha abajo 19"/>
          <p:cNvSpPr/>
          <p:nvPr/>
        </p:nvSpPr>
        <p:spPr>
          <a:xfrm>
            <a:off x="1631178" y="4410833"/>
            <a:ext cx="229549" cy="3578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Flecha abajo 21"/>
          <p:cNvSpPr/>
          <p:nvPr/>
        </p:nvSpPr>
        <p:spPr>
          <a:xfrm>
            <a:off x="5012161" y="3627917"/>
            <a:ext cx="229549" cy="3578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059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39314" y="6151493"/>
            <a:ext cx="5271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smtClean="0">
                <a:latin typeface="Comic Sans MS" panose="030F0702030302020204" pitchFamily="66" charset="0"/>
              </a:rPr>
              <a:t>Extracción de almidón  con agua destilada</a:t>
            </a:r>
            <a:endParaRPr lang="es-CO" sz="2000" dirty="0">
              <a:latin typeface="Comic Sans MS" panose="030F0702030302020204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13523" b="30114"/>
          <a:stretch/>
        </p:blipFill>
        <p:spPr>
          <a:xfrm>
            <a:off x="70857" y="148405"/>
            <a:ext cx="4374424" cy="192578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4657" y="2074187"/>
            <a:ext cx="439062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1.-Relación 1:3 y en reposo por  24  horas  </a:t>
            </a:r>
            <a:endParaRPr lang="es-CO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7" y="2524068"/>
            <a:ext cx="2350076" cy="293399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t="616" r="16256" b="12307"/>
          <a:stretch/>
        </p:blipFill>
        <p:spPr>
          <a:xfrm>
            <a:off x="2529060" y="2529830"/>
            <a:ext cx="2128601" cy="2961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4657" y="5076789"/>
            <a:ext cx="23662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2.-Filtro de extractos </a:t>
            </a:r>
            <a:endParaRPr lang="es-CO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070493" y="5491432"/>
            <a:ext cx="29864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3.-Lavado y baja de pH  a 7 </a:t>
            </a:r>
            <a:endParaRPr lang="es-CO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17159" r="3295" b="37386"/>
          <a:stretch/>
        </p:blipFill>
        <p:spPr>
          <a:xfrm>
            <a:off x="4712004" y="234890"/>
            <a:ext cx="5516676" cy="1987991"/>
          </a:xfrm>
          <a:prstGeom prst="rect">
            <a:avLst/>
          </a:prstGeom>
        </p:spPr>
      </p:pic>
      <p:pic>
        <p:nvPicPr>
          <p:cNvPr id="13" name="Imagen 12" descr="C:\Users\usuario\Desktop\tesis\Nueva carpeta\DSC02891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9" b="36858"/>
          <a:stretch/>
        </p:blipFill>
        <p:spPr bwMode="auto">
          <a:xfrm>
            <a:off x="4765788" y="3066766"/>
            <a:ext cx="3514696" cy="1789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4712004" y="2320477"/>
            <a:ext cx="547511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4.- Los residuos son macerados con H2O a relación 1: 3, y se almacena a 7 °C por 24 horas  </a:t>
            </a:r>
            <a:endParaRPr lang="es-CO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765788" y="4486864"/>
            <a:ext cx="135790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5.-Lechada</a:t>
            </a:r>
            <a:endParaRPr lang="es-CO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419" y="3069129"/>
            <a:ext cx="2847908" cy="343202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50" y="4910033"/>
            <a:ext cx="1399734" cy="1866312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8360418" y="6131821"/>
            <a:ext cx="304187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6.-Estufa a 50°C por 48 horas</a:t>
            </a:r>
            <a:endParaRPr lang="es-CO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825237" y="6407013"/>
            <a:ext cx="105551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A</a:t>
            </a:r>
            <a:r>
              <a:rPr lang="es-CO" dirty="0" smtClean="0"/>
              <a:t>lmidón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5903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2802</TotalTime>
  <Words>2193</Words>
  <Application>Microsoft Office PowerPoint</Application>
  <PresentationFormat>Panorámica</PresentationFormat>
  <Paragraphs>515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1" baseType="lpstr">
      <vt:lpstr>Agency FB</vt:lpstr>
      <vt:lpstr>Arial</vt:lpstr>
      <vt:lpstr>Calibri</vt:lpstr>
      <vt:lpstr>Calibri Light</vt:lpstr>
      <vt:lpstr>Calisto MT</vt:lpstr>
      <vt:lpstr>Comic Sans MS</vt:lpstr>
      <vt:lpstr>Goudy Stout</vt:lpstr>
      <vt:lpstr>Symbol</vt:lpstr>
      <vt:lpstr>Times New Roman</vt:lpstr>
      <vt:lpstr>Tw Cen MT</vt:lpstr>
      <vt:lpstr>Gota</vt:lpstr>
      <vt:lpstr>Presentación de PowerPoint</vt:lpstr>
      <vt:lpstr>INTRODUCCIÓN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Full name</dc:creator>
  <cp:lastModifiedBy>Full name</cp:lastModifiedBy>
  <cp:revision>163</cp:revision>
  <dcterms:created xsi:type="dcterms:W3CDTF">2017-06-13T12:55:17Z</dcterms:created>
  <dcterms:modified xsi:type="dcterms:W3CDTF">2017-06-27T14:46:03Z</dcterms:modified>
</cp:coreProperties>
</file>